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96" r:id="rId4"/>
    <p:sldId id="258" r:id="rId5"/>
    <p:sldId id="260" r:id="rId6"/>
    <p:sldId id="259" r:id="rId7"/>
    <p:sldId id="261" r:id="rId8"/>
    <p:sldId id="263" r:id="rId9"/>
    <p:sldId id="297" r:id="rId10"/>
    <p:sldId id="298" r:id="rId11"/>
    <p:sldId id="265" r:id="rId12"/>
    <p:sldId id="266" r:id="rId13"/>
    <p:sldId id="267" r:id="rId14"/>
    <p:sldId id="271" r:id="rId15"/>
    <p:sldId id="270" r:id="rId16"/>
    <p:sldId id="269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283" r:id="rId33"/>
    <p:sldId id="285" r:id="rId34"/>
    <p:sldId id="303" r:id="rId35"/>
    <p:sldId id="304" r:id="rId36"/>
    <p:sldId id="305" r:id="rId37"/>
    <p:sldId id="306" r:id="rId38"/>
    <p:sldId id="308" r:id="rId39"/>
    <p:sldId id="309" r:id="rId40"/>
    <p:sldId id="310" r:id="rId41"/>
    <p:sldId id="312" r:id="rId42"/>
    <p:sldId id="293" r:id="rId43"/>
    <p:sldId id="29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vannah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4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4660"/>
  </p:normalViewPr>
  <p:slideViewPr>
    <p:cSldViewPr>
      <p:cViewPr>
        <p:scale>
          <a:sx n="70" d="100"/>
          <a:sy n="70" d="100"/>
        </p:scale>
        <p:origin x="-13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28F2A73-4B7D-4D77-8774-7878617FC359}" type="datetimeFigureOut">
              <a:rPr lang="en-US" smtClean="0"/>
              <a:pPr/>
              <a:t>7/26/2017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61B608A-E49C-4D95-95D3-A815491C24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tsolomon\Documents\tsolomon\lab\mpg\burning%20manifolds\udbim071311e3.wmv" TargetMode="External"/><Relationship Id="rId1" Type="http://schemas.microsoft.com/office/2007/relationships/media" Target="file:///C:\Users\tsolomon\Documents\tsolomon\lab\mpg\burning%20manifolds\udbim071311e3.wmv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tsolomon\Documents\tsolomon\lab\mpg\front%20propagation\petri_trig2.mpg" TargetMode="External"/><Relationship Id="rId1" Type="http://schemas.microsoft.com/office/2007/relationships/media" Target="file:///C:\Users\tsolomon\Documents\tsolomon\lab\mpg\front%20propagation\petri_trig2.mp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g"/><Relationship Id="rId7" Type="http://schemas.openxmlformats.org/officeDocument/2006/relationships/image" Target="../media/image16.png"/><Relationship Id="rId2" Type="http://schemas.microsoft.com/office/2007/relationships/media" Target="../media/media2.mp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tsolomon\Documents\tsolomon\lab\mpg\Perpetual_Ocean_trimmed.mov" TargetMode="External"/><Relationship Id="rId1" Type="http://schemas.microsoft.com/office/2007/relationships/media" Target="file:///C:\Users\tsolomon\Documents\tsolomon\lab\mpg\Perpetual_Ocean_trimmed.mov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/>
              <a:t>Experimental Studies of reaction front barriers in a single vortex flow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6324600"/>
            <a:ext cx="6705600" cy="685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Characterizing Reaction Barriers in Time Independent and Time Varying Flows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4478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Savannah </a:t>
            </a:r>
            <a:r>
              <a:rPr lang="en-US" dirty="0" err="1" smtClean="0"/>
              <a:t>Gowen</a:t>
            </a:r>
            <a:r>
              <a:rPr lang="en-US" dirty="0" smtClean="0"/>
              <a:t>, Tom Solomon</a:t>
            </a:r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01980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Sponsored by NSF Grants #PHY-1156964</a:t>
            </a:r>
          </a:p>
          <a:p>
            <a:r>
              <a:rPr lang="en-US" sz="1400" dirty="0" smtClean="0"/>
              <a:t>#DMR-1004744</a:t>
            </a:r>
            <a:endParaRPr lang="en-US" sz="1400" dirty="0"/>
          </a:p>
        </p:txBody>
      </p:sp>
      <p:pic>
        <p:nvPicPr>
          <p:cNvPr id="15" name="Picture 14" descr="ehock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1200"/>
            <a:ext cx="4851358" cy="213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4114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Reaction Subject to </a:t>
            </a:r>
            <a:r>
              <a:rPr lang="en-US" dirty="0" err="1" smtClean="0"/>
              <a:t>Aperiodic</a:t>
            </a:r>
            <a:r>
              <a:rPr lang="en-US" dirty="0" smtClean="0"/>
              <a:t> Forcing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0" y="2438400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Vortex with Oscillations</a:t>
            </a:r>
            <a:endParaRPr lang="en-US" dirty="0"/>
          </a:p>
        </p:txBody>
      </p:sp>
      <p:pic>
        <p:nvPicPr>
          <p:cNvPr id="6" name="beach oscillation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2784991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349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Past Experiments: Vortex chain, ordered array of vortices, disordered array of vortices…</a:t>
            </a:r>
          </a:p>
          <a:p>
            <a:endParaRPr lang="en-US" dirty="0"/>
          </a:p>
        </p:txBody>
      </p:sp>
      <p:pic>
        <p:nvPicPr>
          <p:cNvPr id="5" name="udbim071311e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2430" y="1600200"/>
            <a:ext cx="5197183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Single Vortex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Simplify: One Vortex</a:t>
            </a:r>
          </a:p>
          <a:p>
            <a:pPr lvl="1"/>
            <a:r>
              <a:rPr lang="en-US" dirty="0" smtClean="0"/>
              <a:t>Clearer picture of barriers</a:t>
            </a:r>
          </a:p>
        </p:txBody>
      </p:sp>
      <p:pic>
        <p:nvPicPr>
          <p:cNvPr id="4098" name="Picture 2" descr="Vortex wallpap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352800"/>
            <a:ext cx="438912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705600" y="3352800"/>
            <a:ext cx="2362200" cy="3429000"/>
            <a:chOff x="6019800" y="3200400"/>
            <a:chExt cx="2362200" cy="3429000"/>
          </a:xfrm>
        </p:grpSpPr>
        <p:sp>
          <p:nvSpPr>
            <p:cNvPr id="7" name="Rectangle 6"/>
            <p:cNvSpPr/>
            <p:nvPr/>
          </p:nvSpPr>
          <p:spPr>
            <a:xfrm rot="5400000">
              <a:off x="6934200" y="3200400"/>
              <a:ext cx="533400" cy="2362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6743700" y="3390900"/>
              <a:ext cx="914400" cy="533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>
              <a:off x="7162800" y="4419600"/>
              <a:ext cx="609600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6629400" y="4419600"/>
              <a:ext cx="609600" cy="0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5400000">
              <a:off x="6210300" y="5372100"/>
              <a:ext cx="1981200" cy="5334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524000"/>
            <a:ext cx="4267200" cy="44958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Belousov-Zhabotinsky</a:t>
            </a:r>
            <a:r>
              <a:rPr lang="en-US" dirty="0" smtClean="0"/>
              <a:t> Reaction</a:t>
            </a:r>
          </a:p>
          <a:p>
            <a:r>
              <a:rPr lang="en-US" dirty="0" smtClean="0"/>
              <a:t>X and Y Translation Stages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BIG </a:t>
            </a:r>
            <a:r>
              <a:rPr lang="en-US" dirty="0" err="1" smtClean="0"/>
              <a:t>Honkin</a:t>
            </a:r>
            <a:r>
              <a:rPr lang="en-US" dirty="0" smtClean="0"/>
              <a:t>’ Magnet</a:t>
            </a:r>
          </a:p>
          <a:p>
            <a:pPr lvl="1"/>
            <a:r>
              <a:rPr lang="en-US" dirty="0" smtClean="0"/>
              <a:t>2.5 “diameter cylinder or 4X4” square</a:t>
            </a:r>
          </a:p>
          <a:p>
            <a:r>
              <a:rPr lang="en-US" dirty="0" smtClean="0"/>
              <a:t>Rectangular Box</a:t>
            </a:r>
          </a:p>
          <a:p>
            <a:endParaRPr lang="en-US" dirty="0"/>
          </a:p>
        </p:txBody>
      </p:sp>
      <p:pic>
        <p:nvPicPr>
          <p:cNvPr id="22530" name="Picture 2" descr="Motorized Stage, 600 mm travel, fine resolution, low speed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953000"/>
            <a:ext cx="2895600" cy="156362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5400000">
            <a:off x="6781800" y="42672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81800" y="43434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19600" y="4038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View from above: </a:t>
            </a:r>
            <a:endParaRPr lang="en-US" dirty="0"/>
          </a:p>
        </p:txBody>
      </p:sp>
      <p:pic>
        <p:nvPicPr>
          <p:cNvPr id="15" name="petri_trig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81000"/>
            <a:ext cx="2895600" cy="2861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" y="1752600"/>
            <a:ext cx="8156575" cy="2339975"/>
            <a:chOff x="381000" y="1438275"/>
            <a:chExt cx="8156575" cy="2339975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81000" y="1970088"/>
              <a:ext cx="8156575" cy="1422400"/>
              <a:chOff x="905" y="1591"/>
              <a:chExt cx="4206" cy="733"/>
            </a:xfrm>
          </p:grpSpPr>
          <p:sp>
            <p:nvSpPr>
              <p:cNvPr id="20" name="Freeform 6"/>
              <p:cNvSpPr>
                <a:spLocks/>
              </p:cNvSpPr>
              <p:nvPr/>
            </p:nvSpPr>
            <p:spPr bwMode="auto">
              <a:xfrm>
                <a:off x="905" y="1746"/>
                <a:ext cx="4197" cy="439"/>
              </a:xfrm>
              <a:custGeom>
                <a:avLst/>
                <a:gdLst>
                  <a:gd name="T0" fmla="*/ 0 w 4197"/>
                  <a:gd name="T1" fmla="*/ 439 h 439"/>
                  <a:gd name="T2" fmla="*/ 448 w 4197"/>
                  <a:gd name="T3" fmla="*/ 0 h 439"/>
                  <a:gd name="T4" fmla="*/ 4197 w 4197"/>
                  <a:gd name="T5" fmla="*/ 0 h 439"/>
                  <a:gd name="T6" fmla="*/ 3758 w 4197"/>
                  <a:gd name="T7" fmla="*/ 421 h 439"/>
                  <a:gd name="T8" fmla="*/ 0 w 4197"/>
                  <a:gd name="T9" fmla="*/ 439 h 4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97"/>
                  <a:gd name="T16" fmla="*/ 0 h 439"/>
                  <a:gd name="T17" fmla="*/ 4197 w 4197"/>
                  <a:gd name="T18" fmla="*/ 439 h 4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97" h="439">
                    <a:moveTo>
                      <a:pt x="0" y="439"/>
                    </a:moveTo>
                    <a:lnTo>
                      <a:pt x="448" y="0"/>
                    </a:lnTo>
                    <a:lnTo>
                      <a:pt x="4197" y="0"/>
                    </a:lnTo>
                    <a:lnTo>
                      <a:pt x="3758" y="421"/>
                    </a:lnTo>
                    <a:lnTo>
                      <a:pt x="0" y="439"/>
                    </a:lnTo>
                    <a:close/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912" y="1752"/>
                <a:ext cx="4196" cy="572"/>
              </a:xfrm>
              <a:custGeom>
                <a:avLst/>
                <a:gdLst>
                  <a:gd name="T0" fmla="*/ 0 w 4196"/>
                  <a:gd name="T1" fmla="*/ 568 h 572"/>
                  <a:gd name="T2" fmla="*/ 0 w 4196"/>
                  <a:gd name="T3" fmla="*/ 572 h 572"/>
                  <a:gd name="T4" fmla="*/ 3760 w 4196"/>
                  <a:gd name="T5" fmla="*/ 568 h 572"/>
                  <a:gd name="T6" fmla="*/ 4196 w 4196"/>
                  <a:gd name="T7" fmla="*/ 136 h 572"/>
                  <a:gd name="T8" fmla="*/ 4188 w 4196"/>
                  <a:gd name="T9" fmla="*/ 0 h 572"/>
                  <a:gd name="T10" fmla="*/ 3764 w 4196"/>
                  <a:gd name="T11" fmla="*/ 412 h 572"/>
                  <a:gd name="T12" fmla="*/ 0 w 4196"/>
                  <a:gd name="T13" fmla="*/ 428 h 572"/>
                  <a:gd name="T14" fmla="*/ 0 w 4196"/>
                  <a:gd name="T15" fmla="*/ 560 h 57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96"/>
                  <a:gd name="T25" fmla="*/ 0 h 572"/>
                  <a:gd name="T26" fmla="*/ 4196 w 4196"/>
                  <a:gd name="T27" fmla="*/ 572 h 57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96" h="572">
                    <a:moveTo>
                      <a:pt x="0" y="568"/>
                    </a:moveTo>
                    <a:lnTo>
                      <a:pt x="0" y="572"/>
                    </a:lnTo>
                    <a:lnTo>
                      <a:pt x="3760" y="568"/>
                    </a:lnTo>
                    <a:lnTo>
                      <a:pt x="4196" y="136"/>
                    </a:lnTo>
                    <a:lnTo>
                      <a:pt x="4188" y="0"/>
                    </a:lnTo>
                    <a:lnTo>
                      <a:pt x="3764" y="412"/>
                    </a:lnTo>
                    <a:lnTo>
                      <a:pt x="0" y="428"/>
                    </a:lnTo>
                    <a:lnTo>
                      <a:pt x="0" y="560"/>
                    </a:lnTo>
                  </a:path>
                </a:pathLst>
              </a:custGeom>
              <a:solidFill>
                <a:srgbClr val="C0C0C0"/>
              </a:solidFill>
              <a:ln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914" y="1591"/>
                <a:ext cx="4197" cy="731"/>
              </a:xfrm>
              <a:prstGeom prst="cube">
                <a:avLst>
                  <a:gd name="adj" fmla="val 59236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20000"/>
                  </a:spcBef>
                  <a:buFontTx/>
                  <a:buChar char="•"/>
                </a:pPr>
                <a:endParaRPr lang="en-US" alt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4570413" y="1438275"/>
              <a:ext cx="2789237" cy="2339975"/>
              <a:chOff x="3355726" y="1439061"/>
              <a:chExt cx="2790503" cy="2338462"/>
            </a:xfrm>
          </p:grpSpPr>
          <p:sp>
            <p:nvSpPr>
              <p:cNvPr id="8" name="Line 12"/>
              <p:cNvSpPr>
                <a:spLocks noChangeShapeType="1"/>
              </p:cNvSpPr>
              <p:nvPr/>
            </p:nvSpPr>
            <p:spPr bwMode="auto">
              <a:xfrm flipH="1">
                <a:off x="3355726" y="3605817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" name="Group 14"/>
              <p:cNvGrpSpPr>
                <a:grpSpLocks/>
              </p:cNvGrpSpPr>
              <p:nvPr/>
            </p:nvGrpSpPr>
            <p:grpSpPr bwMode="auto">
              <a:xfrm>
                <a:off x="5358915" y="2354183"/>
                <a:ext cx="577880" cy="584096"/>
                <a:chOff x="3325" y="1679"/>
                <a:chExt cx="298" cy="301"/>
              </a:xfrm>
            </p:grpSpPr>
            <p:sp>
              <p:nvSpPr>
                <p:cNvPr id="1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352" y="1679"/>
                  <a:ext cx="271" cy="13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" name="Line 22"/>
                <p:cNvSpPr>
                  <a:spLocks noChangeShapeType="1"/>
                </p:cNvSpPr>
                <p:nvPr/>
              </p:nvSpPr>
              <p:spPr bwMode="auto">
                <a:xfrm>
                  <a:off x="3325" y="1860"/>
                  <a:ext cx="243" cy="1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" name="Text Box 23"/>
              <p:cNvSpPr txBox="1">
                <a:spLocks noChangeArrowheads="1"/>
              </p:cNvSpPr>
              <p:nvPr/>
            </p:nvSpPr>
            <p:spPr bwMode="auto">
              <a:xfrm>
                <a:off x="5659491" y="2340599"/>
                <a:ext cx="486738" cy="549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>
                    <a:latin typeface="Times New Roman" pitchFamily="18" charset="0"/>
                    <a:ea typeface="MS PGothic" pitchFamily="34" charset="-128"/>
                  </a:rPr>
                  <a:t>I</a:t>
                </a:r>
              </a:p>
            </p:txBody>
          </p: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>
                <a:off x="3867894" y="1439061"/>
                <a:ext cx="1978273" cy="2338462"/>
                <a:chOff x="3942841" y="1678901"/>
                <a:chExt cx="1978273" cy="2338462"/>
              </a:xfrm>
            </p:grpSpPr>
            <p:sp>
              <p:nvSpPr>
                <p:cNvPr id="12" name="Flowchart: Magnetic Disk 11"/>
                <p:cNvSpPr/>
                <p:nvPr/>
              </p:nvSpPr>
              <p:spPr bwMode="auto">
                <a:xfrm>
                  <a:off x="4646950" y="3687580"/>
                  <a:ext cx="1274164" cy="329783"/>
                </a:xfrm>
                <a:prstGeom prst="flowChartMagneticDisk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 w="9525" cap="flat" cmpd="sng" algn="ctr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scene3d>
                  <a:camera prst="obliqueBottomLeft">
                    <a:rot lat="21594000" lon="0" rev="0"/>
                  </a:camera>
                  <a:lightRig rig="threePt" dir="t"/>
                </a:scene3d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/>
                </a:p>
              </p:txBody>
            </p:sp>
            <p:sp>
              <p:nvSpPr>
                <p:cNvPr id="13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4489" y="2955557"/>
                  <a:ext cx="524656" cy="2548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942841" y="1959394"/>
                  <a:ext cx="1169335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72655" y="2588436"/>
                  <a:ext cx="471479" cy="23221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" name="Arc 15"/>
                <p:cNvSpPr/>
                <p:nvPr/>
              </p:nvSpPr>
              <p:spPr bwMode="auto">
                <a:xfrm>
                  <a:off x="4721896" y="2683139"/>
                  <a:ext cx="914815" cy="450558"/>
                </a:xfrm>
                <a:prstGeom prst="arc">
                  <a:avLst>
                    <a:gd name="adj1" fmla="val 16200000"/>
                    <a:gd name="adj2" fmla="val 8437844"/>
                  </a:avLst>
                </a:prstGeom>
                <a:noFill/>
                <a:ln w="57150" cap="flat" cmpd="sng" algn="ctr">
                  <a:solidFill>
                    <a:srgbClr val="0070C0"/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pPr>
                    <a:spcBef>
                      <a:spcPct val="20000"/>
                    </a:spcBef>
                    <a:buFontTx/>
                    <a:buChar char="•"/>
                    <a:defRPr/>
                  </a:pPr>
                  <a:endParaRPr lang="en-US"/>
                </a:p>
              </p:txBody>
            </p:sp>
            <p:cxnSp>
              <p:nvCxnSpPr>
                <p:cNvPr id="17" name="Straight Connector 26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631961" y="2308488"/>
                  <a:ext cx="1259174" cy="0"/>
                </a:xfrm>
                <a:prstGeom prst="line">
                  <a:avLst/>
                </a:prstGeom>
                <a:noFill/>
                <a:ln w="57150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cxnSp>
          </p:grp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1625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43434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00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40386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00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8100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00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5814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00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3528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Experimental Setup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04800" y="2284413"/>
            <a:ext cx="8156575" cy="1422400"/>
            <a:chOff x="905" y="1591"/>
            <a:chExt cx="4206" cy="733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905" y="1746"/>
              <a:ext cx="4197" cy="439"/>
            </a:xfrm>
            <a:custGeom>
              <a:avLst/>
              <a:gdLst>
                <a:gd name="T0" fmla="*/ 0 w 4197"/>
                <a:gd name="T1" fmla="*/ 439 h 439"/>
                <a:gd name="T2" fmla="*/ 448 w 4197"/>
                <a:gd name="T3" fmla="*/ 0 h 439"/>
                <a:gd name="T4" fmla="*/ 4197 w 4197"/>
                <a:gd name="T5" fmla="*/ 0 h 439"/>
                <a:gd name="T6" fmla="*/ 3758 w 4197"/>
                <a:gd name="T7" fmla="*/ 421 h 439"/>
                <a:gd name="T8" fmla="*/ 0 w 4197"/>
                <a:gd name="T9" fmla="*/ 439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97"/>
                <a:gd name="T16" fmla="*/ 0 h 439"/>
                <a:gd name="T17" fmla="*/ 4197 w 4197"/>
                <a:gd name="T18" fmla="*/ 439 h 4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97" h="439">
                  <a:moveTo>
                    <a:pt x="0" y="439"/>
                  </a:moveTo>
                  <a:lnTo>
                    <a:pt x="448" y="0"/>
                  </a:lnTo>
                  <a:lnTo>
                    <a:pt x="4197" y="0"/>
                  </a:lnTo>
                  <a:lnTo>
                    <a:pt x="3758" y="421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912" y="1752"/>
              <a:ext cx="4196" cy="572"/>
            </a:xfrm>
            <a:custGeom>
              <a:avLst/>
              <a:gdLst>
                <a:gd name="T0" fmla="*/ 0 w 4196"/>
                <a:gd name="T1" fmla="*/ 568 h 572"/>
                <a:gd name="T2" fmla="*/ 0 w 4196"/>
                <a:gd name="T3" fmla="*/ 572 h 572"/>
                <a:gd name="T4" fmla="*/ 3760 w 4196"/>
                <a:gd name="T5" fmla="*/ 568 h 572"/>
                <a:gd name="T6" fmla="*/ 4196 w 4196"/>
                <a:gd name="T7" fmla="*/ 136 h 572"/>
                <a:gd name="T8" fmla="*/ 4188 w 4196"/>
                <a:gd name="T9" fmla="*/ 0 h 572"/>
                <a:gd name="T10" fmla="*/ 3764 w 4196"/>
                <a:gd name="T11" fmla="*/ 412 h 572"/>
                <a:gd name="T12" fmla="*/ 0 w 4196"/>
                <a:gd name="T13" fmla="*/ 428 h 572"/>
                <a:gd name="T14" fmla="*/ 0 w 4196"/>
                <a:gd name="T15" fmla="*/ 56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96"/>
                <a:gd name="T25" fmla="*/ 0 h 572"/>
                <a:gd name="T26" fmla="*/ 4196 w 4196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96" h="572">
                  <a:moveTo>
                    <a:pt x="0" y="568"/>
                  </a:moveTo>
                  <a:lnTo>
                    <a:pt x="0" y="572"/>
                  </a:lnTo>
                  <a:lnTo>
                    <a:pt x="3760" y="568"/>
                  </a:lnTo>
                  <a:lnTo>
                    <a:pt x="4196" y="136"/>
                  </a:lnTo>
                  <a:lnTo>
                    <a:pt x="4188" y="0"/>
                  </a:lnTo>
                  <a:lnTo>
                    <a:pt x="3764" y="412"/>
                  </a:lnTo>
                  <a:lnTo>
                    <a:pt x="0" y="428"/>
                  </a:lnTo>
                  <a:lnTo>
                    <a:pt x="0" y="56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914" y="1591"/>
              <a:ext cx="4197" cy="731"/>
            </a:xfrm>
            <a:prstGeom prst="cube">
              <a:avLst>
                <a:gd name="adj" fmla="val 59236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2895600" y="1752600"/>
            <a:ext cx="2789237" cy="2339975"/>
            <a:chOff x="3355726" y="1439061"/>
            <a:chExt cx="2790503" cy="2338462"/>
          </a:xfrm>
        </p:grpSpPr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355726" y="3605817"/>
              <a:ext cx="116933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5358915" y="2354183"/>
              <a:ext cx="577880" cy="584096"/>
              <a:chOff x="3325" y="1679"/>
              <a:chExt cx="298" cy="301"/>
            </a:xfrm>
          </p:grpSpPr>
          <p:sp>
            <p:nvSpPr>
              <p:cNvPr id="18" name="Line 18"/>
              <p:cNvSpPr>
                <a:spLocks noChangeShapeType="1"/>
              </p:cNvSpPr>
              <p:nvPr/>
            </p:nvSpPr>
            <p:spPr bwMode="auto">
              <a:xfrm flipV="1">
                <a:off x="3352" y="1679"/>
                <a:ext cx="271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325" y="1860"/>
                <a:ext cx="243" cy="1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659491" y="2340599"/>
              <a:ext cx="486738" cy="549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>
                  <a:latin typeface="Times New Roman" pitchFamily="18" charset="0"/>
                  <a:ea typeface="MS PGothic" pitchFamily="34" charset="-128"/>
                </a:rPr>
                <a:t>I</a:t>
              </a:r>
            </a:p>
          </p:txBody>
        </p:sp>
        <p:grpSp>
          <p:nvGrpSpPr>
            <p:cNvPr id="7" name="Group 32"/>
            <p:cNvGrpSpPr>
              <a:grpSpLocks/>
            </p:cNvGrpSpPr>
            <p:nvPr/>
          </p:nvGrpSpPr>
          <p:grpSpPr bwMode="auto">
            <a:xfrm>
              <a:off x="3867894" y="1439061"/>
              <a:ext cx="1978273" cy="2338462"/>
              <a:chOff x="3942841" y="1678901"/>
              <a:chExt cx="1978273" cy="2338462"/>
            </a:xfrm>
          </p:grpSpPr>
          <p:sp>
            <p:nvSpPr>
              <p:cNvPr id="12" name="Flowchart: Magnetic Disk 11"/>
              <p:cNvSpPr/>
              <p:nvPr/>
            </p:nvSpPr>
            <p:spPr bwMode="auto">
              <a:xfrm>
                <a:off x="4646950" y="3687580"/>
                <a:ext cx="1274164" cy="329783"/>
              </a:xfrm>
              <a:prstGeom prst="flowChartMagneticDisk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scene3d>
                <a:camera prst="obliqueBottomLeft">
                  <a:rot lat="21594000" lon="0" rev="0"/>
                </a:camera>
                <a:lightRig rig="threePt" dir="t"/>
              </a:scene3d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4604489" y="2955557"/>
                <a:ext cx="524656" cy="254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3942841" y="1959394"/>
                <a:ext cx="116933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2"/>
              <p:cNvSpPr>
                <a:spLocks noChangeShapeType="1"/>
              </p:cNvSpPr>
              <p:nvPr/>
            </p:nvSpPr>
            <p:spPr bwMode="auto">
              <a:xfrm flipH="1" flipV="1">
                <a:off x="4672655" y="2588436"/>
                <a:ext cx="471479" cy="232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 bwMode="auto">
              <a:xfrm>
                <a:off x="4721896" y="2683139"/>
                <a:ext cx="914815" cy="450558"/>
              </a:xfrm>
              <a:prstGeom prst="arc">
                <a:avLst>
                  <a:gd name="adj1" fmla="val 16200000"/>
                  <a:gd name="adj2" fmla="val 8437844"/>
                </a:avLst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20000"/>
                  </a:spcBef>
                  <a:buFontTx/>
                  <a:buChar char="•"/>
                  <a:defRPr/>
                </a:pPr>
                <a:endParaRPr lang="en-US"/>
              </a:p>
            </p:txBody>
          </p:sp>
          <p:cxnSp>
            <p:nvCxnSpPr>
              <p:cNvPr id="17" name="Straight Connector 2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4631961" y="2308488"/>
                <a:ext cx="1259174" cy="0"/>
              </a:xfrm>
              <a:prstGeom prst="line">
                <a:avLst/>
              </a:prstGeom>
              <a:noFill/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</p:cxnSp>
        </p:grp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609600" y="4343400"/>
            <a:ext cx="8034338" cy="1600200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Magnetohydrodynamic forcing; radial current interacts with strong magnetic field from large magnet.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and magnet translate together, causing vortex to move through fluid.</a:t>
            </a:r>
          </a:p>
          <a:p>
            <a:pPr marL="320040" marR="0" lvl="0" indent="-32004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altLang="en-US" sz="2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perpendicular translation stages – full motion possible in x-y plane.</a:t>
            </a: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Reactions</a:t>
            </a:r>
            <a:br>
              <a:rPr lang="en-US" dirty="0" smtClean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524000"/>
            <a:ext cx="9144000" cy="14478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Pattern formation due to interaction between reaction and mixing due to molecular diffusion (no fluid flows)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096000"/>
            <a:ext cx="428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accent1"/>
                </a:solidFill>
              </a:rPr>
              <a:t>Belousov-Zhabotinsky</a:t>
            </a:r>
            <a:r>
              <a:rPr lang="en-US" dirty="0" smtClean="0">
                <a:solidFill>
                  <a:schemeClr val="accent1"/>
                </a:solidFill>
              </a:rPr>
              <a:t> (BZ) chemical reaction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2800" y="2743200"/>
            <a:ext cx="1828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Slime Mold </a:t>
            </a:r>
          </a:p>
          <a:p>
            <a:r>
              <a:rPr lang="en-US" dirty="0">
                <a:solidFill>
                  <a:schemeClr val="accent1"/>
                </a:solidFill>
              </a:rPr>
              <a:t>C</a:t>
            </a:r>
            <a:r>
              <a:rPr lang="en-US" dirty="0" smtClean="0">
                <a:solidFill>
                  <a:schemeClr val="accent1"/>
                </a:solidFill>
              </a:rPr>
              <a:t>ulture</a:t>
            </a: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r>
              <a:rPr lang="en-US" sz="1400" dirty="0" err="1" smtClean="0">
                <a:solidFill>
                  <a:schemeClr val="accent1"/>
                </a:solidFill>
              </a:rPr>
              <a:t>Cornelis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 err="1" smtClean="0">
                <a:solidFill>
                  <a:schemeClr val="accent1"/>
                </a:solidFill>
              </a:rPr>
              <a:t>Weijer</a:t>
            </a:r>
            <a:r>
              <a:rPr lang="en-US" sz="1400" dirty="0" smtClean="0">
                <a:solidFill>
                  <a:schemeClr val="accent1"/>
                </a:solidFill>
              </a:rPr>
              <a:t> (Univ.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Dundee)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6600" y="5029200"/>
            <a:ext cx="20574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Cardiac Tissue</a:t>
            </a:r>
          </a:p>
          <a:p>
            <a:endParaRPr lang="en-US" sz="1400" dirty="0" smtClean="0">
              <a:solidFill>
                <a:schemeClr val="accent1"/>
              </a:solidFill>
            </a:endParaRPr>
          </a:p>
          <a:p>
            <a:r>
              <a:rPr lang="en-US" sz="1400" dirty="0" err="1" smtClean="0">
                <a:solidFill>
                  <a:schemeClr val="accent1"/>
                </a:solidFill>
              </a:rPr>
              <a:t>Qu</a:t>
            </a:r>
            <a:r>
              <a:rPr lang="en-US" sz="1400" dirty="0" smtClean="0">
                <a:solidFill>
                  <a:schemeClr val="accent1"/>
                </a:solidFill>
              </a:rPr>
              <a:t>, Weiss and </a:t>
            </a:r>
            <a:r>
              <a:rPr lang="en-US" sz="1400" dirty="0" err="1" smtClean="0">
                <a:solidFill>
                  <a:schemeClr val="accent1"/>
                </a:solidFill>
              </a:rPr>
              <a:t>Garfinkel</a:t>
            </a:r>
            <a:r>
              <a:rPr lang="en-US" sz="1400" dirty="0" smtClean="0">
                <a:solidFill>
                  <a:schemeClr val="accent1"/>
                </a:solidFill>
              </a:rPr>
              <a:t>, 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A. J. Physiol. Heart Circ. </a:t>
            </a:r>
          </a:p>
          <a:p>
            <a:r>
              <a:rPr lang="en-US" sz="1400" dirty="0" err="1" smtClean="0">
                <a:solidFill>
                  <a:schemeClr val="accent1"/>
                </a:solidFill>
              </a:rPr>
              <a:t>Physiol</a:t>
            </a:r>
            <a:r>
              <a:rPr lang="en-US" sz="1400" dirty="0" smtClean="0">
                <a:solidFill>
                  <a:schemeClr val="accent1"/>
                </a:solidFill>
              </a:rPr>
              <a:t> 276, H269-H283</a:t>
            </a:r>
          </a:p>
          <a:p>
            <a:r>
              <a:rPr lang="en-US" sz="1400" dirty="0" smtClean="0">
                <a:solidFill>
                  <a:schemeClr val="accent1"/>
                </a:solidFill>
              </a:rPr>
              <a:t>(1999)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7" name="Picture 4" descr="072407a_01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14600"/>
            <a:ext cx="3429000" cy="3467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4" descr="slimemold"/>
          <p:cNvPicPr>
            <a:picLocks noChangeAspect="1" noChangeArrowheads="1"/>
          </p:cNvPicPr>
          <p:nvPr/>
        </p:nvPicPr>
        <p:blipFill>
          <a:blip r:embed="rId3" cstate="print"/>
          <a:srcRect l="15988" t="37309" r="26138" b="32359"/>
          <a:stretch>
            <a:fillRect/>
          </a:stretch>
        </p:blipFill>
        <p:spPr bwMode="auto">
          <a:xfrm>
            <a:off x="4724400" y="2438400"/>
            <a:ext cx="2057400" cy="1989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6" descr="heartspiralwavesmal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648200"/>
            <a:ext cx="1973263" cy="198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velfld1to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3657600"/>
            <a:ext cx="4267200" cy="284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76400"/>
            <a:ext cx="67056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Theory requires velocity field</a:t>
            </a:r>
          </a:p>
          <a:p>
            <a:r>
              <a:rPr lang="en-US" dirty="0" smtClean="0"/>
              <a:t>Particle tracking in different box locations</a:t>
            </a:r>
          </a:p>
          <a:p>
            <a:r>
              <a:rPr lang="en-US" dirty="0" smtClean="0"/>
              <a:t>Fitting Data</a:t>
            </a:r>
          </a:p>
          <a:p>
            <a:endParaRPr lang="en-US" dirty="0"/>
          </a:p>
        </p:txBody>
      </p:sp>
      <p:sp>
        <p:nvSpPr>
          <p:cNvPr id="6" name="TextBox 48"/>
          <p:cNvSpPr txBox="1">
            <a:spLocks noChangeArrowheads="1"/>
          </p:cNvSpPr>
          <p:nvPr/>
        </p:nvSpPr>
        <p:spPr bwMode="auto">
          <a:xfrm>
            <a:off x="7315200" y="3886200"/>
            <a:ext cx="1470506" cy="4984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3" cstate="print"/>
          <a:srcRect r="56799" b="19476"/>
          <a:stretch>
            <a:fillRect/>
          </a:stretch>
        </p:blipFill>
        <p:spPr bwMode="auto">
          <a:xfrm>
            <a:off x="7010400" y="2667000"/>
            <a:ext cx="1905000" cy="24825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TextBox 54"/>
          <p:cNvSpPr txBox="1">
            <a:spLocks noChangeArrowheads="1"/>
          </p:cNvSpPr>
          <p:nvPr/>
        </p:nvSpPr>
        <p:spPr bwMode="auto">
          <a:xfrm>
            <a:off x="7010400" y="5257800"/>
            <a:ext cx="194726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Helvetica" pitchFamily="34" charset="0"/>
              </a:rPr>
              <a:t>Sample Velocity Field for the Single Vortex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4267200"/>
            <a:ext cx="3886200" cy="19812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7800" y="4876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47800" y="5410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47800" y="5867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4495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57600" y="4495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7106" name="Picture 2" descr="http://www.greatdreams.com/ufos/norway/spira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876800"/>
            <a:ext cx="352661" cy="381000"/>
          </a:xfrm>
          <a:prstGeom prst="rect">
            <a:avLst/>
          </a:prstGeom>
          <a:noFill/>
        </p:spPr>
      </p:pic>
      <p:pic>
        <p:nvPicPr>
          <p:cNvPr id="21" name="Picture 2" descr="http://www.greatdreams.com/ufos/norway/spira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334000"/>
            <a:ext cx="352661" cy="381000"/>
          </a:xfrm>
          <a:prstGeom prst="rect">
            <a:avLst/>
          </a:prstGeom>
          <a:noFill/>
        </p:spPr>
      </p:pic>
      <p:pic>
        <p:nvPicPr>
          <p:cNvPr id="23" name="Picture 2" descr="http://www.greatdreams.com/ufos/norway/spira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5867400"/>
            <a:ext cx="352661" cy="381000"/>
          </a:xfrm>
          <a:prstGeom prst="rect">
            <a:avLst/>
          </a:prstGeom>
          <a:noFill/>
        </p:spPr>
      </p:pic>
      <p:pic>
        <p:nvPicPr>
          <p:cNvPr id="24" name="Picture 2" descr="http://www.greatdreams.com/ufos/norway/spira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5339" y="4876800"/>
            <a:ext cx="352661" cy="381000"/>
          </a:xfrm>
          <a:prstGeom prst="rect">
            <a:avLst/>
          </a:prstGeom>
          <a:noFill/>
        </p:spPr>
      </p:pic>
      <p:pic>
        <p:nvPicPr>
          <p:cNvPr id="25" name="Picture 2" descr="http://www.greatdreams.com/ufos/norway/spira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876800"/>
            <a:ext cx="352661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Confirms Velocity Field: </a:t>
            </a:r>
            <a:endParaRPr lang="en-US" dirty="0"/>
          </a:p>
        </p:txBody>
      </p:sp>
      <p:grpSp>
        <p:nvGrpSpPr>
          <p:cNvPr id="8" name="Group 53"/>
          <p:cNvGrpSpPr>
            <a:grpSpLocks noGrp="1"/>
          </p:cNvGrpSpPr>
          <p:nvPr/>
        </p:nvGrpSpPr>
        <p:grpSpPr bwMode="auto">
          <a:xfrm>
            <a:off x="609600" y="76200"/>
            <a:ext cx="8305800" cy="5105400"/>
            <a:chOff x="37009752" y="7383064"/>
            <a:chExt cx="6021615" cy="4653031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009752" y="7383064"/>
              <a:ext cx="6021615" cy="4653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48"/>
            <p:cNvSpPr txBox="1">
              <a:spLocks noChangeArrowheads="1"/>
            </p:cNvSpPr>
            <p:nvPr/>
          </p:nvSpPr>
          <p:spPr bwMode="auto">
            <a:xfrm>
              <a:off x="40690800" y="8131314"/>
              <a:ext cx="1905000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5410200"/>
            <a:ext cx="2805113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Independent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Imposed Wind, same as translation</a:t>
            </a:r>
            <a:endParaRPr lang="en-US" dirty="0"/>
          </a:p>
        </p:txBody>
      </p:sp>
      <p:pic>
        <p:nvPicPr>
          <p:cNvPr id="4" name="beowolf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2133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Movie in reference frame of vortex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Independent</a:t>
            </a:r>
            <a:endParaRPr lang="en-US" dirty="0"/>
          </a:p>
        </p:txBody>
      </p:sp>
      <p:pic>
        <p:nvPicPr>
          <p:cNvPr id="2" name="beowolf shifted frame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2098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Passive Invariant 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Classifying  mixing barriers</a:t>
            </a:r>
          </a:p>
          <a:p>
            <a:r>
              <a:rPr lang="en-US" dirty="0" smtClean="0"/>
              <a:t>Fixed point</a:t>
            </a:r>
          </a:p>
          <a:p>
            <a:pPr lvl="1"/>
            <a:r>
              <a:rPr lang="en-US" dirty="0" smtClean="0"/>
              <a:t>Velocity (</a:t>
            </a:r>
            <a:r>
              <a:rPr lang="en-US" dirty="0" smtClean="0">
                <a:latin typeface="Andalus" pitchFamily="18" charset="-78"/>
                <a:cs typeface="Andalus" pitchFamily="18" charset="-78"/>
              </a:rPr>
              <a:t>u</a:t>
            </a:r>
            <a:r>
              <a:rPr lang="en-US" dirty="0" smtClean="0"/>
              <a:t>)=0</a:t>
            </a:r>
            <a:endParaRPr lang="en-US" dirty="0"/>
          </a:p>
        </p:txBody>
      </p:sp>
      <p:grpSp>
        <p:nvGrpSpPr>
          <p:cNvPr id="9" name="Group 17"/>
          <p:cNvGrpSpPr/>
          <p:nvPr/>
        </p:nvGrpSpPr>
        <p:grpSpPr>
          <a:xfrm>
            <a:off x="603624" y="3632835"/>
            <a:ext cx="1972235" cy="2326005"/>
            <a:chOff x="1752600" y="3124200"/>
            <a:chExt cx="2286000" cy="25146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Circular Arrow 15"/>
            <p:cNvSpPr/>
            <p:nvPr/>
          </p:nvSpPr>
          <p:spPr>
            <a:xfrm flipH="1">
              <a:off x="1752600" y="3124200"/>
              <a:ext cx="2286000" cy="2514600"/>
            </a:xfrm>
            <a:prstGeom prst="circularArrow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Circular Arrow 16"/>
            <p:cNvSpPr/>
            <p:nvPr/>
          </p:nvSpPr>
          <p:spPr>
            <a:xfrm flipV="1">
              <a:off x="1828800" y="3200400"/>
              <a:ext cx="2209800" cy="2438400"/>
            </a:xfrm>
            <a:prstGeom prst="circularArrow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>
            <a:off x="1447800" y="5562600"/>
            <a:ext cx="184075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0" y="4114800"/>
            <a:ext cx="1840753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447800" y="5867400"/>
            <a:ext cx="124908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09600" y="3886200"/>
            <a:ext cx="124908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0" y="6172200"/>
            <a:ext cx="65741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143000" y="3581400"/>
            <a:ext cx="657412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00400" y="4267200"/>
            <a:ext cx="45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+</a:t>
            </a:r>
            <a:endParaRPr lang="en-US" sz="60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3962400" y="3276600"/>
            <a:ext cx="762000" cy="2971800"/>
            <a:chOff x="4876800" y="3352800"/>
            <a:chExt cx="762000" cy="2971800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4876800" y="33528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876800" y="38100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876800" y="42672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4876800" y="48768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4876800" y="54864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876800" y="59436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>
              <a:off x="4876800" y="6324600"/>
              <a:ext cx="762000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4038600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 Wind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876800" y="4267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=</a:t>
            </a:r>
            <a:endParaRPr lang="en-US" sz="6000" b="1" dirty="0"/>
          </a:p>
        </p:txBody>
      </p:sp>
      <p:grpSp>
        <p:nvGrpSpPr>
          <p:cNvPr id="32" name="Group 17"/>
          <p:cNvGrpSpPr/>
          <p:nvPr/>
        </p:nvGrpSpPr>
        <p:grpSpPr>
          <a:xfrm>
            <a:off x="6714565" y="3564255"/>
            <a:ext cx="1972235" cy="2326005"/>
            <a:chOff x="1752600" y="3124200"/>
            <a:chExt cx="2286000" cy="25146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9" name="Circular Arrow 38"/>
            <p:cNvSpPr/>
            <p:nvPr/>
          </p:nvSpPr>
          <p:spPr>
            <a:xfrm flipH="1">
              <a:off x="1752600" y="3124200"/>
              <a:ext cx="2286000" cy="2514600"/>
            </a:xfrm>
            <a:prstGeom prst="circularArrow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Circular Arrow 39"/>
            <p:cNvSpPr/>
            <p:nvPr/>
          </p:nvSpPr>
          <p:spPr>
            <a:xfrm flipV="1">
              <a:off x="1828800" y="3200400"/>
              <a:ext cx="2209800" cy="2438400"/>
            </a:xfrm>
            <a:prstGeom prst="circularArrow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7696200" y="5562600"/>
            <a:ext cx="1295400" cy="762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5486400" y="4114800"/>
            <a:ext cx="2362199" cy="1905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696200" y="5791200"/>
            <a:ext cx="6858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943600" y="3733800"/>
            <a:ext cx="1912470" cy="4762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477000" y="3505200"/>
            <a:ext cx="13716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7696200" y="6172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934200" y="5867400"/>
            <a:ext cx="9906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Fixed Point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51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ata\sims\savannah\timeIndepMan.png"/>
          <p:cNvPicPr>
            <a:picLocks noChangeAspect="1" noChangeArrowheads="1"/>
          </p:cNvPicPr>
          <p:nvPr/>
        </p:nvPicPr>
        <p:blipFill>
          <a:blip r:embed="rId2" cstate="print"/>
          <a:srcRect l="12523" t="42763" r="6915" b="4462"/>
          <a:stretch>
            <a:fillRect/>
          </a:stretch>
        </p:blipFill>
        <p:spPr>
          <a:xfrm>
            <a:off x="3352800" y="2286000"/>
            <a:ext cx="3765550" cy="43862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Passive Invariant Manifold: Put a tracer close to the fixed point and integrate forward in time</a:t>
            </a:r>
          </a:p>
          <a:p>
            <a:r>
              <a:rPr lang="en-US" dirty="0" err="1" smtClean="0"/>
              <a:t>Homoclinic</a:t>
            </a:r>
            <a:r>
              <a:rPr lang="en-US" dirty="0" smtClean="0"/>
              <a:t> Manifold: 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Passive Invariant Manifolds: </a:t>
            </a:r>
            <a:br>
              <a:rPr lang="en-US" dirty="0" smtClean="0"/>
            </a:br>
            <a:r>
              <a:rPr lang="en-US" dirty="0" smtClean="0"/>
              <a:t>Time-Independent Flow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91087" y="4419600"/>
            <a:ext cx="657225" cy="1057275"/>
            <a:chOff x="4114800" y="3906838"/>
            <a:chExt cx="657225" cy="1057275"/>
          </a:xfrm>
          <a:solidFill>
            <a:schemeClr val="accent1"/>
          </a:solidFill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4394200" y="4429125"/>
              <a:ext cx="82550" cy="84138"/>
            </a:xfrm>
            <a:prstGeom prst="ellipse">
              <a:avLst/>
            </a:prstGeom>
            <a:grpFill/>
            <a:ln w="952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cxnSp>
          <p:nvCxnSpPr>
            <p:cNvPr id="9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4625975" y="3906838"/>
              <a:ext cx="76200" cy="177800"/>
            </a:xfrm>
            <a:prstGeom prst="straightConnector1">
              <a:avLst/>
            </a:prstGeom>
            <a:grpFill/>
            <a:ln w="38100" algn="ctr">
              <a:solidFill>
                <a:schemeClr val="accent2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0" name="Straight Arrow Connector 11"/>
            <p:cNvCxnSpPr>
              <a:cxnSpLocks noChangeShapeType="1"/>
            </p:cNvCxnSpPr>
            <p:nvPr/>
          </p:nvCxnSpPr>
          <p:spPr bwMode="auto">
            <a:xfrm>
              <a:off x="4184650" y="3916363"/>
              <a:ext cx="76200" cy="179387"/>
            </a:xfrm>
            <a:prstGeom prst="straightConnector1">
              <a:avLst/>
            </a:prstGeom>
            <a:grpFill/>
            <a:ln w="38100" algn="ctr">
              <a:solidFill>
                <a:schemeClr val="accent2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1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4114800" y="4741863"/>
              <a:ext cx="176213" cy="222250"/>
            </a:xfrm>
            <a:prstGeom prst="straightConnector1">
              <a:avLst/>
            </a:prstGeom>
            <a:grpFill/>
            <a:ln w="38100" algn="ctr">
              <a:solidFill>
                <a:schemeClr val="accent2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2" name="Straight Arrow Connector 32"/>
            <p:cNvCxnSpPr>
              <a:cxnSpLocks noChangeShapeType="1"/>
            </p:cNvCxnSpPr>
            <p:nvPr/>
          </p:nvCxnSpPr>
          <p:spPr bwMode="auto">
            <a:xfrm flipH="1" flipV="1">
              <a:off x="4622800" y="4733925"/>
              <a:ext cx="149225" cy="230188"/>
            </a:xfrm>
            <a:prstGeom prst="straightConnector1">
              <a:avLst/>
            </a:prstGeom>
            <a:grpFill/>
            <a:ln w="38100" algn="ctr">
              <a:solidFill>
                <a:schemeClr val="accent2"/>
              </a:solidFill>
              <a:miter lim="800000"/>
              <a:headEnd/>
              <a:tailEnd type="arrow" w="med" len="med"/>
            </a:ln>
          </p:spPr>
        </p:cxnSp>
      </p:grpSp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7696200" y="2895600"/>
            <a:ext cx="611188" cy="3305175"/>
            <a:chOff x="4352320" y="3089563"/>
            <a:chExt cx="611566" cy="932200"/>
          </a:xfrm>
        </p:grpSpPr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4356270" y="3089563"/>
              <a:ext cx="607616" cy="188025"/>
              <a:chOff x="4356270" y="3089563"/>
              <a:chExt cx="607616" cy="188025"/>
            </a:xfrm>
          </p:grpSpPr>
          <p:cxnSp>
            <p:nvCxnSpPr>
              <p:cNvPr id="21" name="Straight Arrow Connector 45"/>
              <p:cNvCxnSpPr>
                <a:cxnSpLocks noChangeShapeType="1"/>
              </p:cNvCxnSpPr>
              <p:nvPr/>
            </p:nvCxnSpPr>
            <p:spPr bwMode="auto">
              <a:xfrm flipH="1">
                <a:off x="4358245" y="3089563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  <p:cxnSp>
            <p:nvCxnSpPr>
              <p:cNvPr id="22" name="Straight Arrow Connector 46"/>
              <p:cNvCxnSpPr>
                <a:cxnSpLocks noChangeShapeType="1"/>
              </p:cNvCxnSpPr>
              <p:nvPr/>
            </p:nvCxnSpPr>
            <p:spPr bwMode="auto">
              <a:xfrm flipH="1">
                <a:off x="4356270" y="3277588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</p:grp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4354295" y="3467588"/>
              <a:ext cx="607616" cy="188025"/>
              <a:chOff x="4356270" y="3089563"/>
              <a:chExt cx="607616" cy="188025"/>
            </a:xfrm>
          </p:grpSpPr>
          <p:cxnSp>
            <p:nvCxnSpPr>
              <p:cNvPr id="19" name="Straight Arrow Connector 43"/>
              <p:cNvCxnSpPr>
                <a:cxnSpLocks noChangeShapeType="1"/>
              </p:cNvCxnSpPr>
              <p:nvPr/>
            </p:nvCxnSpPr>
            <p:spPr bwMode="auto">
              <a:xfrm flipH="1">
                <a:off x="4358245" y="3089563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  <p:cxnSp>
            <p:nvCxnSpPr>
              <p:cNvPr id="20" name="Straight Arrow Connector 44"/>
              <p:cNvCxnSpPr>
                <a:cxnSpLocks noChangeShapeType="1"/>
              </p:cNvCxnSpPr>
              <p:nvPr/>
            </p:nvCxnSpPr>
            <p:spPr bwMode="auto">
              <a:xfrm flipH="1">
                <a:off x="4356270" y="3277588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</p:grpSp>
        <p:grpSp>
          <p:nvGrpSpPr>
            <p:cNvPr id="16" name="Group 40"/>
            <p:cNvGrpSpPr>
              <a:grpSpLocks/>
            </p:cNvGrpSpPr>
            <p:nvPr/>
          </p:nvGrpSpPr>
          <p:grpSpPr bwMode="auto">
            <a:xfrm>
              <a:off x="4352320" y="3833738"/>
              <a:ext cx="607616" cy="188025"/>
              <a:chOff x="4356270" y="3089563"/>
              <a:chExt cx="607616" cy="188025"/>
            </a:xfrm>
          </p:grpSpPr>
          <p:cxnSp>
            <p:nvCxnSpPr>
              <p:cNvPr id="17" name="Straight Arrow Connector 41"/>
              <p:cNvCxnSpPr>
                <a:cxnSpLocks noChangeShapeType="1"/>
              </p:cNvCxnSpPr>
              <p:nvPr/>
            </p:nvCxnSpPr>
            <p:spPr bwMode="auto">
              <a:xfrm flipH="1">
                <a:off x="4358245" y="3089563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  <p:cxnSp>
            <p:nvCxnSpPr>
              <p:cNvPr id="18" name="Straight Arrow Connector 42"/>
              <p:cNvCxnSpPr>
                <a:cxnSpLocks noChangeShapeType="1"/>
              </p:cNvCxnSpPr>
              <p:nvPr/>
            </p:nvCxnSpPr>
            <p:spPr bwMode="auto">
              <a:xfrm flipH="1">
                <a:off x="4356270" y="3277588"/>
                <a:ext cx="605641" cy="0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 type="arrow" w="med" len="med"/>
              </a:ln>
            </p:spPr>
          </p:cxnSp>
        </p:grpSp>
      </p:grpSp>
      <p:sp>
        <p:nvSpPr>
          <p:cNvPr id="23" name="TextBox 22"/>
          <p:cNvSpPr txBox="1"/>
          <p:nvPr/>
        </p:nvSpPr>
        <p:spPr>
          <a:xfrm>
            <a:off x="457200" y="4191000"/>
            <a:ext cx="3048000" cy="19389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MANIFOLDS ARE BARRIERS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Burning Invariant Manifold (BIM)Theory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 t="1201"/>
          <a:stretch>
            <a:fillRect/>
          </a:stretch>
        </p:blipFill>
        <p:spPr bwMode="auto">
          <a:xfrm>
            <a:off x="80208" y="1524000"/>
            <a:ext cx="5710992" cy="364909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096000" y="1524000"/>
            <a:ext cx="3048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/>
              <a:t>Approach:  </a:t>
            </a:r>
            <a:r>
              <a:rPr lang="en-US" altLang="en-US" sz="2800" dirty="0">
                <a:solidFill>
                  <a:srgbClr val="FF0000"/>
                </a:solidFill>
              </a:rPr>
              <a:t>model the evolution of the front</a:t>
            </a:r>
          </a:p>
          <a:p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dirty="0">
                <a:solidFill>
                  <a:srgbClr val="FF0000"/>
                </a:solidFill>
                <a:sym typeface="Wingdings" pitchFamily="2" charset="2"/>
              </a:rPr>
              <a:t>3 variables </a:t>
            </a:r>
            <a:r>
              <a:rPr lang="en-US" altLang="en-US" sz="2800" dirty="0">
                <a:sym typeface="Wingdings" pitchFamily="2" charset="2"/>
              </a:rPr>
              <a:t>(</a:t>
            </a:r>
            <a:r>
              <a:rPr lang="en-US" altLang="en-US" sz="2800" dirty="0" err="1">
                <a:sym typeface="Wingdings" pitchFamily="2" charset="2"/>
              </a:rPr>
              <a:t>x,y,</a:t>
            </a:r>
            <a:r>
              <a:rPr lang="en-US" altLang="en-US" sz="2800" dirty="0" err="1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en-US" sz="2800" dirty="0">
                <a:sym typeface="Wingdings" pitchFamily="2" charset="2"/>
              </a:rPr>
              <a:t>) </a:t>
            </a:r>
            <a:r>
              <a:rPr lang="en-US" altLang="en-US" sz="2800" dirty="0">
                <a:solidFill>
                  <a:srgbClr val="FF0000"/>
                </a:solidFill>
                <a:sym typeface="Wingdings" pitchFamily="2" charset="2"/>
              </a:rPr>
              <a:t>that describe a piece of the front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057400" y="5318103"/>
          <a:ext cx="5791199" cy="1539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898" name="Equation" r:id="rId4" imgW="2768600" imgH="736600" progId="Equation.3">
                  <p:embed/>
                </p:oleObj>
              </mc:Choice>
              <mc:Fallback>
                <p:oleObj name="Equation" r:id="rId4" imgW="2768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318103"/>
                        <a:ext cx="5791199" cy="1539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00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Helvetica" pitchFamily="34" charset="0"/>
              </a:rPr>
              <a:t>Advection</a:t>
            </a: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Helvetica" pitchFamily="34" charset="0"/>
              </a:rPr>
              <a:t> Reaction Diffusion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114800" y="990600"/>
            <a:ext cx="472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+mn-lt"/>
              </a:rPr>
              <a:t>Mahoney, </a:t>
            </a:r>
            <a:r>
              <a:rPr lang="en-US" sz="1200" dirty="0" err="1" smtClean="0">
                <a:latin typeface="+mn-lt"/>
              </a:rPr>
              <a:t>Bargteil</a:t>
            </a:r>
            <a:r>
              <a:rPr lang="en-US" sz="1200" dirty="0" smtClean="0">
                <a:latin typeface="+mn-lt"/>
              </a:rPr>
              <a:t>, Kingsbury, Mitchell, and Solomon. EPL (2012)</a:t>
            </a:r>
            <a:endParaRPr lang="en-US" sz="1200" dirty="0">
              <a:latin typeface="+mn-lt"/>
            </a:endParaRPr>
          </a:p>
        </p:txBody>
      </p:sp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28800"/>
            <a:ext cx="3352799" cy="2209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178425" y="1779588"/>
            <a:ext cx="33369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/>
              <a:t>:  flow velocity</a:t>
            </a:r>
          </a:p>
          <a:p>
            <a:pPr marL="463550" indent="-463550"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/>
              <a:t>: 	reaction front speed in absence of flow</a:t>
            </a:r>
          </a:p>
          <a:p>
            <a:pPr>
              <a:defRPr/>
            </a:pPr>
            <a:r>
              <a:rPr lang="en-US" sz="2400" i="1" dirty="0">
                <a:latin typeface="Symbol" charset="2"/>
              </a:rPr>
              <a:t>q</a:t>
            </a:r>
            <a:r>
              <a:rPr lang="en-US" sz="2400" dirty="0"/>
              <a:t>:   local angle of front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19200" y="5562600"/>
            <a:ext cx="7391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1200" y="4419600"/>
            <a:ext cx="1371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81200" y="49530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965" name="Object 3"/>
          <p:cNvGraphicFramePr>
            <a:graphicFrameLocks noChangeAspect="1"/>
          </p:cNvGraphicFramePr>
          <p:nvPr/>
        </p:nvGraphicFramePr>
        <p:xfrm>
          <a:off x="2819400" y="4648200"/>
          <a:ext cx="2032000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2" name="Equation" r:id="rId4" imgW="863280" imgH="698400" progId="Equation.3">
                  <p:embed/>
                </p:oleObj>
              </mc:Choice>
              <mc:Fallback>
                <p:oleObj name="Equation" r:id="rId4" imgW="86328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648200"/>
                        <a:ext cx="2032000" cy="1643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00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114800" y="990600"/>
            <a:ext cx="472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+mn-lt"/>
              </a:rPr>
              <a:t>Mahoney, </a:t>
            </a:r>
            <a:r>
              <a:rPr lang="en-US" sz="1200" dirty="0" err="1" smtClean="0">
                <a:latin typeface="+mn-lt"/>
              </a:rPr>
              <a:t>Bargteil</a:t>
            </a:r>
            <a:r>
              <a:rPr lang="en-US" sz="1200" dirty="0" smtClean="0">
                <a:latin typeface="+mn-lt"/>
              </a:rPr>
              <a:t>, Kingsbury, Mitchell, and Solomon. EPL (2012)</a:t>
            </a:r>
            <a:endParaRPr lang="en-US" sz="1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8425" y="1779588"/>
            <a:ext cx="33369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/>
              <a:t>:  flow velocity</a:t>
            </a:r>
          </a:p>
          <a:p>
            <a:pPr marL="463550" indent="-463550"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/>
              <a:t>: 	reaction front speed in absence of flow</a:t>
            </a:r>
          </a:p>
          <a:p>
            <a:pPr>
              <a:defRPr/>
            </a:pPr>
            <a:r>
              <a:rPr lang="en-US" sz="2400" i="1" dirty="0">
                <a:latin typeface="Symbol" charset="2"/>
              </a:rPr>
              <a:t>q</a:t>
            </a:r>
            <a:r>
              <a:rPr lang="en-US" sz="2400" dirty="0"/>
              <a:t>:   local angle of front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Advection</a:t>
            </a:r>
            <a:r>
              <a:rPr lang="en-US" sz="3600" dirty="0">
                <a:latin typeface="Helvetica"/>
                <a:cs typeface="Helvetica"/>
              </a:rPr>
              <a:t> Reaction Diffusion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3352800" cy="28189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aphicFrame>
        <p:nvGraphicFramePr>
          <p:cNvPr id="41987" name="Object 3"/>
          <p:cNvGraphicFramePr>
            <a:graphicFrameLocks noChangeAspect="1"/>
          </p:cNvGraphicFramePr>
          <p:nvPr/>
        </p:nvGraphicFramePr>
        <p:xfrm>
          <a:off x="1600200" y="4800600"/>
          <a:ext cx="6513513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46" name="Equation" r:id="rId4" imgW="2768600" imgH="736600" progId="Equation.3">
                  <p:embed/>
                </p:oleObj>
              </mc:Choice>
              <mc:Fallback>
                <p:oleObj name="Equation" r:id="rId4" imgW="2768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800600"/>
                        <a:ext cx="6513513" cy="173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295400" y="6019800"/>
            <a:ext cx="7162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33600" y="4876800"/>
            <a:ext cx="1447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09800" y="5410200"/>
            <a:ext cx="1447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1447800" y="4343400"/>
          <a:ext cx="6513513" cy="173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0" name="Equation" r:id="rId3" imgW="2768600" imgH="736600" progId="Equation.3">
                  <p:embed/>
                </p:oleObj>
              </mc:Choice>
              <mc:Fallback>
                <p:oleObj name="Equation" r:id="rId3" imgW="2768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343400"/>
                        <a:ext cx="6513513" cy="1731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295400" y="4191000"/>
            <a:ext cx="51054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114800" y="990600"/>
            <a:ext cx="472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latin typeface="+mn-lt"/>
              </a:rPr>
              <a:t>Mahoney, </a:t>
            </a:r>
            <a:r>
              <a:rPr lang="en-US" sz="1200" dirty="0" err="1" smtClean="0">
                <a:latin typeface="+mn-lt"/>
              </a:rPr>
              <a:t>Bargteil</a:t>
            </a:r>
            <a:r>
              <a:rPr lang="en-US" sz="1200" dirty="0" smtClean="0">
                <a:latin typeface="+mn-lt"/>
              </a:rPr>
              <a:t>, Kingsbury, Mitchell, and Solomon. EPL (2012)</a:t>
            </a:r>
            <a:endParaRPr lang="en-US" sz="1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8425" y="1779588"/>
            <a:ext cx="333692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400" dirty="0"/>
              <a:t>:  flow velocity</a:t>
            </a:r>
          </a:p>
          <a:p>
            <a:pPr marL="463550" indent="-463550">
              <a:defRPr/>
            </a:pP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400" i="1" baseline="-25000" dirty="0" err="1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/>
              <a:t>: 	reaction front speed in absence of flow</a:t>
            </a:r>
          </a:p>
          <a:p>
            <a:pPr>
              <a:defRPr/>
            </a:pPr>
            <a:r>
              <a:rPr lang="en-US" sz="2400" i="1" dirty="0">
                <a:latin typeface="Symbol" charset="2"/>
              </a:rPr>
              <a:t>q</a:t>
            </a:r>
            <a:r>
              <a:rPr lang="en-US" sz="2400" dirty="0"/>
              <a:t>:   local angle of front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0480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Advection Reaction Diffusion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676400"/>
            <a:ext cx="3290455" cy="2895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15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Front 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/>
              <a:t>A    B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dirty="0" smtClean="0"/>
              <a:t>We can follow the reaction front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295400" y="18288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228600" y="3581400"/>
            <a:ext cx="8610600" cy="1905000"/>
            <a:chOff x="192" y="3120"/>
            <a:chExt cx="5328" cy="1056"/>
          </a:xfrm>
        </p:grpSpPr>
        <p:pic>
          <p:nvPicPr>
            <p:cNvPr id="8" name="Picture 5" descr="1 cop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3120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6" descr="2 cop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32" y="3120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3 cop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3120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4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20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Burning Invariant Manifold (BIM)Theory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lum bright="-30000" contrast="40000"/>
          </a:blip>
          <a:srcRect t="1201"/>
          <a:stretch>
            <a:fillRect/>
          </a:stretch>
        </p:blipFill>
        <p:spPr bwMode="auto">
          <a:xfrm>
            <a:off x="80208" y="1524000"/>
            <a:ext cx="5710992" cy="364909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6096000" y="1524000"/>
            <a:ext cx="3048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dirty="0"/>
              <a:t>Approach:  </a:t>
            </a:r>
            <a:r>
              <a:rPr lang="en-US" altLang="en-US" sz="2800" dirty="0">
                <a:solidFill>
                  <a:srgbClr val="FF0000"/>
                </a:solidFill>
              </a:rPr>
              <a:t>model the evolution of the front</a:t>
            </a:r>
          </a:p>
          <a:p>
            <a:r>
              <a:rPr lang="en-US" altLang="en-US" sz="2800" dirty="0">
                <a:sym typeface="Wingdings" pitchFamily="2" charset="2"/>
              </a:rPr>
              <a:t> </a:t>
            </a:r>
            <a:r>
              <a:rPr lang="en-US" altLang="en-US" sz="2800" dirty="0">
                <a:solidFill>
                  <a:srgbClr val="FF0000"/>
                </a:solidFill>
                <a:sym typeface="Wingdings" pitchFamily="2" charset="2"/>
              </a:rPr>
              <a:t>3 variables </a:t>
            </a:r>
            <a:r>
              <a:rPr lang="en-US" altLang="en-US" sz="2800" dirty="0">
                <a:sym typeface="Wingdings" pitchFamily="2" charset="2"/>
              </a:rPr>
              <a:t>(</a:t>
            </a:r>
            <a:r>
              <a:rPr lang="en-US" altLang="en-US" sz="2800" dirty="0" err="1">
                <a:sym typeface="Wingdings" pitchFamily="2" charset="2"/>
              </a:rPr>
              <a:t>x,y,</a:t>
            </a:r>
            <a:r>
              <a:rPr lang="en-US" altLang="en-US" sz="2800" dirty="0" err="1">
                <a:latin typeface="Symbol" pitchFamily="18" charset="2"/>
                <a:sym typeface="Wingdings" pitchFamily="2" charset="2"/>
              </a:rPr>
              <a:t>q</a:t>
            </a:r>
            <a:r>
              <a:rPr lang="en-US" altLang="en-US" sz="2800" dirty="0">
                <a:sym typeface="Wingdings" pitchFamily="2" charset="2"/>
              </a:rPr>
              <a:t>) </a:t>
            </a:r>
            <a:r>
              <a:rPr lang="en-US" altLang="en-US" sz="2800" dirty="0">
                <a:solidFill>
                  <a:srgbClr val="FF0000"/>
                </a:solidFill>
                <a:sym typeface="Wingdings" pitchFamily="2" charset="2"/>
              </a:rPr>
              <a:t>that describe a piece of the front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057400" y="5318103"/>
          <a:ext cx="5791199" cy="1539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4" name="Equation" r:id="rId4" imgW="2768600" imgH="736600" progId="Equation.3">
                  <p:embed/>
                </p:oleObj>
              </mc:Choice>
              <mc:Fallback>
                <p:oleObj name="Equation" r:id="rId4" imgW="2768600" imgH="736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318103"/>
                        <a:ext cx="5791199" cy="15398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84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267200" y="3005138"/>
            <a:ext cx="3307633" cy="3852862"/>
            <a:chOff x="5334000" y="2743200"/>
            <a:chExt cx="3307633" cy="3852862"/>
          </a:xfrm>
        </p:grpSpPr>
        <p:pic>
          <p:nvPicPr>
            <p:cNvPr id="4" name="Picture 2" descr="C:\data\sims\savannah\timeIndepMan.png"/>
            <p:cNvPicPr>
              <a:picLocks noChangeAspect="1" noChangeArrowheads="1"/>
            </p:cNvPicPr>
            <p:nvPr/>
          </p:nvPicPr>
          <p:blipFill>
            <a:blip r:embed="rId2" cstate="print"/>
            <a:srcRect l="12523" t="42763" r="6915" b="4462"/>
            <a:stretch>
              <a:fillRect/>
            </a:stretch>
          </p:blipFill>
          <p:spPr>
            <a:xfrm>
              <a:off x="5334000" y="2743200"/>
              <a:ext cx="3307633" cy="3852862"/>
            </a:xfrm>
            <a:prstGeom prst="rect">
              <a:avLst/>
            </a:prstGeom>
          </p:spPr>
        </p:pic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6937375" y="5094287"/>
              <a:ext cx="82550" cy="84138"/>
            </a:xfrm>
            <a:prstGeom prst="ellipse">
              <a:avLst/>
            </a:prstGeom>
            <a:solidFill>
              <a:srgbClr val="0070C0"/>
            </a:solidFill>
            <a:ln w="9525" algn="ctr">
              <a:solidFill>
                <a:srgbClr val="0070C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cxnSp>
          <p:nvCxnSpPr>
            <p:cNvPr id="7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7169150" y="4572000"/>
              <a:ext cx="76200" cy="177800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9" name="Straight Arrow Connector 22"/>
            <p:cNvCxnSpPr>
              <a:cxnSpLocks noChangeShapeType="1"/>
            </p:cNvCxnSpPr>
            <p:nvPr/>
          </p:nvCxnSpPr>
          <p:spPr bwMode="auto">
            <a:xfrm flipH="1">
              <a:off x="6657975" y="5407025"/>
              <a:ext cx="176213" cy="222250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miter lim="800000"/>
              <a:headEnd/>
              <a:tailEnd type="arrow" w="med" len="med"/>
            </a:ln>
          </p:spPr>
        </p:cxnSp>
        <p:cxnSp>
          <p:nvCxnSpPr>
            <p:cNvPr id="10" name="Straight Arrow Connector 32"/>
            <p:cNvCxnSpPr>
              <a:cxnSpLocks noChangeShapeType="1"/>
            </p:cNvCxnSpPr>
            <p:nvPr/>
          </p:nvCxnSpPr>
          <p:spPr bwMode="auto">
            <a:xfrm flipH="1" flipV="1">
              <a:off x="7165975" y="5399087"/>
              <a:ext cx="149225" cy="230188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miter lim="800000"/>
              <a:headEnd/>
              <a:tailEnd type="arrow" w="med" len="med"/>
            </a:ln>
          </p:spPr>
        </p:cxnSp>
        <p:sp>
          <p:nvSpPr>
            <p:cNvPr id="11" name="Oval 2"/>
            <p:cNvSpPr>
              <a:spLocks noChangeArrowheads="1"/>
            </p:cNvSpPr>
            <p:nvPr/>
          </p:nvSpPr>
          <p:spPr bwMode="auto">
            <a:xfrm>
              <a:off x="6858000" y="4876800"/>
              <a:ext cx="115888" cy="115887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 dirty="0"/>
            </a:p>
          </p:txBody>
        </p:sp>
        <p:sp>
          <p:nvSpPr>
            <p:cNvPr id="12" name="Oval 19"/>
            <p:cNvSpPr>
              <a:spLocks noChangeArrowheads="1"/>
            </p:cNvSpPr>
            <p:nvPr/>
          </p:nvSpPr>
          <p:spPr bwMode="auto">
            <a:xfrm>
              <a:off x="7043738" y="5264150"/>
              <a:ext cx="115887" cy="114300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  <a:buFontTx/>
                <a:buChar char="•"/>
              </a:pPr>
              <a:endParaRPr lang="en-US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410200" y="2971800"/>
              <a:ext cx="2133600" cy="3429000"/>
              <a:chOff x="5410200" y="2971800"/>
              <a:chExt cx="2133600" cy="3429000"/>
            </a:xfrm>
          </p:grpSpPr>
          <p:sp>
            <p:nvSpPr>
              <p:cNvPr id="13" name="Freeform 4"/>
              <p:cNvSpPr>
                <a:spLocks/>
              </p:cNvSpPr>
              <p:nvPr/>
            </p:nvSpPr>
            <p:spPr bwMode="auto">
              <a:xfrm>
                <a:off x="5410200" y="2971800"/>
                <a:ext cx="2133600" cy="2362200"/>
              </a:xfrm>
              <a:custGeom>
                <a:avLst/>
                <a:gdLst>
                  <a:gd name="T0" fmla="*/ 1956686 w 2419167"/>
                  <a:gd name="T1" fmla="*/ 2712596 h 2710304"/>
                  <a:gd name="T2" fmla="*/ 2180004 w 2419167"/>
                  <a:gd name="T3" fmla="*/ 2276294 h 2710304"/>
                  <a:gd name="T4" fmla="*/ 2339517 w 2419167"/>
                  <a:gd name="T5" fmla="*/ 1722933 h 2710304"/>
                  <a:gd name="T6" fmla="*/ 2413956 w 2419167"/>
                  <a:gd name="T7" fmla="*/ 1244063 h 2710304"/>
                  <a:gd name="T8" fmla="*/ 2392687 w 2419167"/>
                  <a:gd name="T9" fmla="*/ 743909 h 2710304"/>
                  <a:gd name="T10" fmla="*/ 2222540 w 2419167"/>
                  <a:gd name="T11" fmla="*/ 222474 h 2710304"/>
                  <a:gd name="T12" fmla="*/ 1892881 w 2419167"/>
                  <a:gd name="T13" fmla="*/ 9643 h 2710304"/>
                  <a:gd name="T14" fmla="*/ 1616393 w 2419167"/>
                  <a:gd name="T15" fmla="*/ 62851 h 2710304"/>
                  <a:gd name="T16" fmla="*/ 1414344 w 2419167"/>
                  <a:gd name="T17" fmla="*/ 296965 h 2710304"/>
                  <a:gd name="T18" fmla="*/ 1286733 w 2419167"/>
                  <a:gd name="T19" fmla="*/ 594927 h 2710304"/>
                  <a:gd name="T20" fmla="*/ 1222929 w 2419167"/>
                  <a:gd name="T21" fmla="*/ 967383 h 2710304"/>
                  <a:gd name="T22" fmla="*/ 1222929 w 2419167"/>
                  <a:gd name="T23" fmla="*/ 1286630 h 2710304"/>
                  <a:gd name="T24" fmla="*/ 1254832 w 2419167"/>
                  <a:gd name="T25" fmla="*/ 1595234 h 2710304"/>
                  <a:gd name="T26" fmla="*/ 1233562 w 2419167"/>
                  <a:gd name="T27" fmla="*/ 1893197 h 2710304"/>
                  <a:gd name="T28" fmla="*/ 1105954 w 2419167"/>
                  <a:gd name="T29" fmla="*/ 2201803 h 2710304"/>
                  <a:gd name="T30" fmla="*/ 882636 w 2419167"/>
                  <a:gd name="T31" fmla="*/ 2372068 h 2710304"/>
                  <a:gd name="T32" fmla="*/ 627415 w 2419167"/>
                  <a:gd name="T33" fmla="*/ 2435917 h 2710304"/>
                  <a:gd name="T34" fmla="*/ 287123 w 2419167"/>
                  <a:gd name="T35" fmla="*/ 2510408 h 2710304"/>
                  <a:gd name="T36" fmla="*/ 0 w 2419167"/>
                  <a:gd name="T37" fmla="*/ 2542333 h 27103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419167" h="2710304">
                    <a:moveTo>
                      <a:pt x="1956390" y="2710304"/>
                    </a:moveTo>
                    <a:cubicBezTo>
                      <a:pt x="2036134" y="2574739"/>
                      <a:pt x="2115879" y="2439174"/>
                      <a:pt x="2179674" y="2274370"/>
                    </a:cubicBezTo>
                    <a:cubicBezTo>
                      <a:pt x="2243469" y="2109566"/>
                      <a:pt x="2300177" y="1893370"/>
                      <a:pt x="2339163" y="1721477"/>
                    </a:cubicBezTo>
                    <a:cubicBezTo>
                      <a:pt x="2378149" y="1549584"/>
                      <a:pt x="2404730" y="1406044"/>
                      <a:pt x="2413590" y="1243011"/>
                    </a:cubicBezTo>
                    <a:cubicBezTo>
                      <a:pt x="2422450" y="1079978"/>
                      <a:pt x="2424223" y="913402"/>
                      <a:pt x="2392325" y="743281"/>
                    </a:cubicBezTo>
                    <a:cubicBezTo>
                      <a:pt x="2360427" y="573160"/>
                      <a:pt x="2305492" y="344560"/>
                      <a:pt x="2222204" y="222286"/>
                    </a:cubicBezTo>
                    <a:cubicBezTo>
                      <a:pt x="2138916" y="100012"/>
                      <a:pt x="1993604" y="36216"/>
                      <a:pt x="1892595" y="9635"/>
                    </a:cubicBezTo>
                    <a:cubicBezTo>
                      <a:pt x="1791586" y="-16946"/>
                      <a:pt x="1695893" y="14951"/>
                      <a:pt x="1616149" y="62797"/>
                    </a:cubicBezTo>
                    <a:cubicBezTo>
                      <a:pt x="1536405" y="110643"/>
                      <a:pt x="1469065" y="208109"/>
                      <a:pt x="1414130" y="296714"/>
                    </a:cubicBezTo>
                    <a:cubicBezTo>
                      <a:pt x="1359195" y="385319"/>
                      <a:pt x="1318437" y="482783"/>
                      <a:pt x="1286539" y="594425"/>
                    </a:cubicBezTo>
                    <a:cubicBezTo>
                      <a:pt x="1254641" y="706067"/>
                      <a:pt x="1233376" y="851379"/>
                      <a:pt x="1222744" y="966565"/>
                    </a:cubicBezTo>
                    <a:cubicBezTo>
                      <a:pt x="1212111" y="1081751"/>
                      <a:pt x="1217428" y="1180989"/>
                      <a:pt x="1222744" y="1285542"/>
                    </a:cubicBezTo>
                    <a:cubicBezTo>
                      <a:pt x="1228060" y="1390095"/>
                      <a:pt x="1252870" y="1492877"/>
                      <a:pt x="1254642" y="1593886"/>
                    </a:cubicBezTo>
                    <a:cubicBezTo>
                      <a:pt x="1256414" y="1694895"/>
                      <a:pt x="1258185" y="1790588"/>
                      <a:pt x="1233376" y="1891597"/>
                    </a:cubicBezTo>
                    <a:cubicBezTo>
                      <a:pt x="1208567" y="1992606"/>
                      <a:pt x="1164265" y="2120198"/>
                      <a:pt x="1105786" y="2199942"/>
                    </a:cubicBezTo>
                    <a:cubicBezTo>
                      <a:pt x="1047307" y="2279686"/>
                      <a:pt x="962246" y="2331077"/>
                      <a:pt x="882502" y="2370063"/>
                    </a:cubicBezTo>
                    <a:cubicBezTo>
                      <a:pt x="802758" y="2409049"/>
                      <a:pt x="726558" y="2410821"/>
                      <a:pt x="627321" y="2433858"/>
                    </a:cubicBezTo>
                    <a:cubicBezTo>
                      <a:pt x="528084" y="2456895"/>
                      <a:pt x="391633" y="2490565"/>
                      <a:pt x="287079" y="2508286"/>
                    </a:cubicBezTo>
                    <a:cubicBezTo>
                      <a:pt x="182525" y="2526007"/>
                      <a:pt x="91262" y="2533095"/>
                      <a:pt x="0" y="254018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23"/>
              <p:cNvSpPr>
                <a:spLocks/>
              </p:cNvSpPr>
              <p:nvPr/>
            </p:nvSpPr>
            <p:spPr bwMode="auto">
              <a:xfrm>
                <a:off x="5791200" y="4956175"/>
                <a:ext cx="1143000" cy="1292225"/>
              </a:xfrm>
              <a:custGeom>
                <a:avLst/>
                <a:gdLst>
                  <a:gd name="T0" fmla="*/ 1360008 w 1360968"/>
                  <a:gd name="T1" fmla="*/ 0 h 1488558"/>
                  <a:gd name="T2" fmla="*/ 1105006 w 1360968"/>
                  <a:gd name="T3" fmla="*/ 383038 h 1488558"/>
                  <a:gd name="T4" fmla="*/ 796880 w 1360968"/>
                  <a:gd name="T5" fmla="*/ 766076 h 1488558"/>
                  <a:gd name="T6" fmla="*/ 340002 w 1360968"/>
                  <a:gd name="T7" fmla="*/ 1202313 h 1488558"/>
                  <a:gd name="T8" fmla="*/ 0 w 1360968"/>
                  <a:gd name="T9" fmla="*/ 1489592 h 14885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0968" h="1488558">
                    <a:moveTo>
                      <a:pt x="1360968" y="0"/>
                    </a:moveTo>
                    <a:cubicBezTo>
                      <a:pt x="1280337" y="127591"/>
                      <a:pt x="1199707" y="255182"/>
                      <a:pt x="1105786" y="382772"/>
                    </a:cubicBezTo>
                    <a:cubicBezTo>
                      <a:pt x="1011865" y="510362"/>
                      <a:pt x="925033" y="629093"/>
                      <a:pt x="797442" y="765544"/>
                    </a:cubicBezTo>
                    <a:cubicBezTo>
                      <a:pt x="669851" y="901995"/>
                      <a:pt x="473149" y="1080977"/>
                      <a:pt x="340242" y="1201479"/>
                    </a:cubicBezTo>
                    <a:cubicBezTo>
                      <a:pt x="207335" y="1321981"/>
                      <a:pt x="103667" y="1405269"/>
                      <a:pt x="0" y="1488558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6934199" y="3886200"/>
                <a:ext cx="228601" cy="1066800"/>
              </a:xfrm>
              <a:custGeom>
                <a:avLst/>
                <a:gdLst>
                  <a:gd name="T0" fmla="*/ 0 w 340242"/>
                  <a:gd name="T1" fmla="*/ 1147306 h 1148317"/>
                  <a:gd name="T2" fmla="*/ 212011 w 340242"/>
                  <a:gd name="T3" fmla="*/ 764871 h 1148317"/>
                  <a:gd name="T4" fmla="*/ 296815 w 340242"/>
                  <a:gd name="T5" fmla="*/ 393059 h 1148317"/>
                  <a:gd name="T6" fmla="*/ 339218 w 340242"/>
                  <a:gd name="T7" fmla="*/ 0 h 11483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0242" h="1148317">
                    <a:moveTo>
                      <a:pt x="0" y="1148317"/>
                    </a:moveTo>
                    <a:cubicBezTo>
                      <a:pt x="81516" y="1019840"/>
                      <a:pt x="163032" y="891364"/>
                      <a:pt x="212651" y="765545"/>
                    </a:cubicBezTo>
                    <a:cubicBezTo>
                      <a:pt x="262270" y="639726"/>
                      <a:pt x="276447" y="520996"/>
                      <a:pt x="297712" y="393405"/>
                    </a:cubicBezTo>
                    <a:cubicBezTo>
                      <a:pt x="318977" y="265814"/>
                      <a:pt x="336698" y="113414"/>
                      <a:pt x="340242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6172200" y="5334000"/>
                <a:ext cx="946150" cy="1066800"/>
              </a:xfrm>
              <a:custGeom>
                <a:avLst/>
                <a:gdLst>
                  <a:gd name="T0" fmla="*/ 1360008 w 1360968"/>
                  <a:gd name="T1" fmla="*/ 0 h 1488558"/>
                  <a:gd name="T2" fmla="*/ 1105006 w 1360968"/>
                  <a:gd name="T3" fmla="*/ 382222 h 1488558"/>
                  <a:gd name="T4" fmla="*/ 796880 w 1360968"/>
                  <a:gd name="T5" fmla="*/ 764444 h 1488558"/>
                  <a:gd name="T6" fmla="*/ 340002 w 1360968"/>
                  <a:gd name="T7" fmla="*/ 1199752 h 1488558"/>
                  <a:gd name="T8" fmla="*/ 0 w 1360968"/>
                  <a:gd name="T9" fmla="*/ 1486419 h 14885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60968" h="1488558">
                    <a:moveTo>
                      <a:pt x="1360968" y="0"/>
                    </a:moveTo>
                    <a:cubicBezTo>
                      <a:pt x="1280337" y="127591"/>
                      <a:pt x="1199707" y="255182"/>
                      <a:pt x="1105786" y="382772"/>
                    </a:cubicBezTo>
                    <a:cubicBezTo>
                      <a:pt x="1011865" y="510362"/>
                      <a:pt x="925033" y="629093"/>
                      <a:pt x="797442" y="765544"/>
                    </a:cubicBezTo>
                    <a:cubicBezTo>
                      <a:pt x="669851" y="901995"/>
                      <a:pt x="473149" y="1080977"/>
                      <a:pt x="340242" y="1201479"/>
                    </a:cubicBezTo>
                    <a:cubicBezTo>
                      <a:pt x="207335" y="1321981"/>
                      <a:pt x="103667" y="1405269"/>
                      <a:pt x="0" y="1488558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Burning Invariant Manifolds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447800"/>
            <a:ext cx="8153400" cy="4495800"/>
          </a:xfrm>
        </p:spPr>
        <p:txBody>
          <a:bodyPr/>
          <a:lstStyle/>
          <a:p>
            <a:r>
              <a:rPr lang="en-US" dirty="0" smtClean="0"/>
              <a:t>Burning Fixed Points</a:t>
            </a:r>
          </a:p>
          <a:p>
            <a:r>
              <a:rPr lang="en-US" dirty="0" smtClean="0"/>
              <a:t>Burning Invariant Manifolds: Put a large group of tracers close to the burning fixed point and integrate forward in time.</a:t>
            </a:r>
          </a:p>
        </p:txBody>
      </p:sp>
      <p:cxnSp>
        <p:nvCxnSpPr>
          <p:cNvPr id="8" name="Straight Arrow Connector 11"/>
          <p:cNvCxnSpPr>
            <a:cxnSpLocks noChangeShapeType="1"/>
          </p:cNvCxnSpPr>
          <p:nvPr/>
        </p:nvCxnSpPr>
        <p:spPr bwMode="auto">
          <a:xfrm>
            <a:off x="5638800" y="4724400"/>
            <a:ext cx="76200" cy="30480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463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ime independent bi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4648200" cy="3591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Burning Invariant Manifolds: </a:t>
            </a:r>
            <a:br>
              <a:rPr lang="en-US" dirty="0" smtClean="0"/>
            </a:br>
            <a:r>
              <a:rPr lang="en-US" dirty="0" smtClean="0"/>
              <a:t>Time Independent Flow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2057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Barriers: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10200" y="2057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Barriers</a:t>
            </a:r>
            <a:endParaRPr lang="en-US" dirty="0"/>
          </a:p>
        </p:txBody>
      </p:sp>
      <p:pic>
        <p:nvPicPr>
          <p:cNvPr id="3" name="bicycle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2686050"/>
            <a:ext cx="4953000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Dependent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264152" cy="685800"/>
          </a:xfrm>
        </p:spPr>
        <p:txBody>
          <a:bodyPr/>
          <a:lstStyle/>
          <a:p>
            <a:r>
              <a:rPr lang="en-US" dirty="0" smtClean="0"/>
              <a:t>Time Periodic Oscillations </a:t>
            </a:r>
            <a:endParaRPr lang="en-US" dirty="0"/>
          </a:p>
        </p:txBody>
      </p:sp>
      <p:pic>
        <p:nvPicPr>
          <p:cNvPr id="4" name="beach oscillation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21336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Advection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143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 ratio of the characteristic velocity of the flow over the reaction diffusion velocity</a:t>
            </a:r>
            <a:endParaRPr lang="en-US" dirty="0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5200" y="2819401"/>
            <a:ext cx="1524000" cy="1227292"/>
          </a:xfrm>
          <a:prstGeom prst="rect">
            <a:avLst/>
          </a:prstGeom>
          <a:noFill/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74638" y="1323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404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4800600"/>
            <a:ext cx="933450" cy="447675"/>
          </a:xfrm>
          <a:prstGeom prst="rect">
            <a:avLst/>
          </a:prstGeom>
          <a:noFill/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274638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5486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Advection processes are more prominent. </a:t>
            </a:r>
            <a:endParaRPr lang="en-US" dirty="0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4800600"/>
            <a:ext cx="828675" cy="447675"/>
          </a:xfrm>
          <a:prstGeom prst="rect">
            <a:avLst/>
          </a:prstGeom>
          <a:noFill/>
        </p:spPr>
      </p:pic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274638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15000" y="5486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Reaction-diffusion is dominant.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0"/>
            <a:ext cx="2581275" cy="1228725"/>
          </a:xfrm>
          <a:prstGeom prst="rect">
            <a:avLst/>
          </a:prstGeom>
          <a:noFill/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 descr="pasTD.pn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447800" y="1524000"/>
            <a:ext cx="6455522" cy="4988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Mb0_4961a0_5042p9_08W0_19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477000" cy="5004954"/>
          </a:xfrm>
          <a:prstGeom prst="rect">
            <a:avLst/>
          </a:prstGeom>
          <a:ln>
            <a:noFill/>
          </a:ln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523875" cy="1228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=36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IMb0_4961a0_1271p36_33W0_049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799" y="1524000"/>
            <a:ext cx="6508377" cy="5029200"/>
          </a:xfrm>
          <a:prstGeom prst="rect">
            <a:avLst/>
          </a:prstGeom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523875" cy="1228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=18.2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3999"/>
            <a:ext cx="5181600" cy="518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523875" cy="1228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=72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5181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523875" cy="1228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=36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Your Reaction?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76400"/>
            <a:ext cx="5638800" cy="4495800"/>
          </a:xfrm>
        </p:spPr>
        <p:txBody>
          <a:bodyPr/>
          <a:lstStyle/>
          <a:p>
            <a:r>
              <a:rPr lang="en-US" dirty="0" smtClean="0"/>
              <a:t>Reactions and Front Propagation</a:t>
            </a:r>
          </a:p>
          <a:p>
            <a:pPr lvl="1"/>
            <a:r>
              <a:rPr lang="en-US" dirty="0" smtClean="0"/>
              <a:t>Combustion: forest fires, supernova explosions, fire and gasoline</a:t>
            </a:r>
          </a:p>
          <a:p>
            <a:pPr lvl="1"/>
            <a:r>
              <a:rPr lang="en-US" dirty="0" smtClean="0"/>
              <a:t>Biological: disease spread, predator-prey, embryonic processes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12" descr="_437017_fire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648200"/>
            <a:ext cx="3348038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86400" y="6211887"/>
            <a:ext cx="3041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0" lang="en-US" altLang="en-US" sz="1800" dirty="0"/>
              <a:t>Forest fire in Brazil, image from BBC news, 9/2/1999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066800"/>
            <a:ext cx="3352800" cy="351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76800" y="45720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 Spread </a:t>
            </a:r>
            <a:r>
              <a:rPr lang="en-US" dirty="0"/>
              <a:t>of bubonic plague in Europe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447800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74638" y="1685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523875" cy="1228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600200" y="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=18.2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Continuing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It certainly seems that the BIM theory reflects the reaction front barriers that we are seeing experimentally.</a:t>
            </a:r>
          </a:p>
          <a:p>
            <a:pPr lvl="1"/>
            <a:r>
              <a:rPr lang="en-US" dirty="0" smtClean="0"/>
              <a:t>Extract images at the same phase to compare BIMs</a:t>
            </a:r>
          </a:p>
          <a:p>
            <a:r>
              <a:rPr lang="en-US" dirty="0" smtClean="0"/>
              <a:t>Cover more parameter space and look at different trigger locations</a:t>
            </a:r>
          </a:p>
          <a:p>
            <a:r>
              <a:rPr lang="en-US" dirty="0" smtClean="0"/>
              <a:t>Extending the theory into the </a:t>
            </a:r>
            <a:r>
              <a:rPr lang="en-US" dirty="0" err="1" smtClean="0"/>
              <a:t>aperiodic</a:t>
            </a:r>
            <a:r>
              <a:rPr lang="en-US" dirty="0" smtClean="0"/>
              <a:t> regime? 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Continuing Work: </a:t>
            </a:r>
            <a:r>
              <a:rPr lang="en-US" dirty="0" err="1" smtClean="0"/>
              <a:t>Aperiodic</a:t>
            </a:r>
            <a:r>
              <a:rPr lang="en-US" dirty="0" smtClean="0"/>
              <a:t> Motion</a:t>
            </a:r>
            <a:endParaRPr lang="en-US" dirty="0"/>
          </a:p>
        </p:txBody>
      </p:sp>
      <p:pic>
        <p:nvPicPr>
          <p:cNvPr id="4" name="aperiodic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6002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153400" cy="4495800"/>
          </a:xfrm>
        </p:spPr>
        <p:txBody>
          <a:bodyPr/>
          <a:lstStyle/>
          <a:p>
            <a:r>
              <a:rPr lang="en-US" dirty="0" smtClean="0"/>
              <a:t>Jack and </a:t>
            </a:r>
            <a:r>
              <a:rPr lang="en-US" dirty="0" err="1" smtClean="0"/>
              <a:t>Moises</a:t>
            </a:r>
            <a:endParaRPr lang="en-US" dirty="0" smtClean="0"/>
          </a:p>
          <a:p>
            <a:r>
              <a:rPr lang="en-US" dirty="0" smtClean="0"/>
              <a:t>Sandy</a:t>
            </a:r>
          </a:p>
          <a:p>
            <a:r>
              <a:rPr lang="en-US" dirty="0" err="1" smtClean="0"/>
              <a:t>Bucknell</a:t>
            </a:r>
            <a:r>
              <a:rPr lang="en-US" dirty="0" smtClean="0"/>
              <a:t> University Department of Physics and Astronomy</a:t>
            </a:r>
          </a:p>
          <a:p>
            <a:r>
              <a:rPr lang="en-US" dirty="0" smtClean="0"/>
              <a:t>NSF </a:t>
            </a:r>
            <a:r>
              <a:rPr lang="en-US" sz="3200" dirty="0" smtClean="0"/>
              <a:t>#PHY-1156964 #DMR-1004744</a:t>
            </a:r>
          </a:p>
          <a:p>
            <a:r>
              <a:rPr lang="en-US" dirty="0" smtClean="0"/>
              <a:t>Mount Holyoke College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057400"/>
          </a:xfrm>
        </p:spPr>
        <p:txBody>
          <a:bodyPr/>
          <a:lstStyle/>
          <a:p>
            <a:r>
              <a:rPr lang="en-US" dirty="0" smtClean="0"/>
              <a:t>THE FLOW !</a:t>
            </a:r>
          </a:p>
          <a:p>
            <a:pPr lvl="1"/>
            <a:r>
              <a:rPr lang="en-US" dirty="0" smtClean="0"/>
              <a:t>People move</a:t>
            </a:r>
          </a:p>
          <a:p>
            <a:pPr lvl="1"/>
            <a:r>
              <a:rPr lang="en-US" dirty="0" smtClean="0"/>
              <a:t>Wind</a:t>
            </a:r>
          </a:p>
          <a:p>
            <a:pPr lvl="1"/>
            <a:r>
              <a:rPr lang="en-US" dirty="0" smtClean="0"/>
              <a:t>Ocean Currents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4419600"/>
            <a:ext cx="8305800" cy="2286000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/>
          <a:lstStyle/>
          <a:p>
            <a:pPr eaLnBrk="0" hangingPunct="0">
              <a:lnSpc>
                <a:spcPct val="85000"/>
              </a:lnSpc>
              <a:defRPr/>
            </a:pPr>
            <a:r>
              <a:rPr kumimoji="0"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Question:  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</a:t>
            </a:r>
            <a:r>
              <a:rPr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 Reaction </a:t>
            </a:r>
            <a:r>
              <a:rPr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ronts </a:t>
            </a:r>
            <a:r>
              <a:rPr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ffected </a:t>
            </a:r>
            <a:r>
              <a:rPr kumimoji="0"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by 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Laminar </a:t>
            </a:r>
            <a:r>
              <a:rPr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luid </a:t>
            </a:r>
            <a:r>
              <a:rPr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</a:t>
            </a:r>
            <a:r>
              <a:rPr kumimoji="0" lang="en-US" sz="60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lows</a:t>
            </a:r>
            <a:r>
              <a:rPr kumimoji="0" lang="en-US" sz="6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11458" r="23865" b="5208"/>
          <a:stretch>
            <a:fillRect/>
          </a:stretch>
        </p:blipFill>
        <p:spPr bwMode="auto">
          <a:xfrm>
            <a:off x="4572000" y="55179"/>
            <a:ext cx="4414838" cy="405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43400" y="4114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Earth Wind Map from National Weather Services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Fisher-</a:t>
            </a:r>
            <a:r>
              <a:rPr lang="en-US" dirty="0" err="1" smtClean="0"/>
              <a:t>Kolomogorov</a:t>
            </a:r>
            <a:r>
              <a:rPr lang="en-US" dirty="0" smtClean="0"/>
              <a:t>-</a:t>
            </a:r>
            <a:r>
              <a:rPr lang="en-US" dirty="0" err="1" smtClean="0"/>
              <a:t>Petrovskii</a:t>
            </a:r>
            <a:r>
              <a:rPr lang="en-US" dirty="0" smtClean="0"/>
              <a:t>-</a:t>
            </a:r>
            <a:r>
              <a:rPr lang="en-US" dirty="0" err="1" smtClean="0"/>
              <a:t>Piskunov</a:t>
            </a:r>
            <a:r>
              <a:rPr lang="en-US" dirty="0" smtClean="0"/>
              <a:t> (FKPP) Theory: 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04800" y="2743200"/>
          <a:ext cx="18494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5" imgW="710891" imgH="444307" progId="Equation.3">
                  <p:embed/>
                </p:oleObj>
              </mc:Choice>
              <mc:Fallback>
                <p:oleObj name="Equation" r:id="rId5" imgW="710891" imgH="444307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743200"/>
                        <a:ext cx="1849437" cy="935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3962400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/>
              <a:t>D = molecular diffusivity,</a:t>
            </a:r>
          </a:p>
          <a:p>
            <a:r>
              <a:rPr lang="en-US" altLang="en-US" dirty="0" smtClean="0"/>
              <a:t> </a:t>
            </a:r>
            <a:r>
              <a:rPr lang="en-US" altLang="en-US" dirty="0" smtClean="0">
                <a:latin typeface="Symbol" pitchFamily="18" charset="2"/>
              </a:rPr>
              <a:t>t</a:t>
            </a:r>
            <a:r>
              <a:rPr lang="en-US" altLang="en-US" dirty="0" smtClean="0"/>
              <a:t> = reaction time</a:t>
            </a:r>
            <a:endParaRPr lang="en-US" dirty="0"/>
          </a:p>
        </p:txBody>
      </p:sp>
      <p:pic>
        <p:nvPicPr>
          <p:cNvPr id="4" name="petri_trig2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133600"/>
            <a:ext cx="4314825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With The Flow: The Vortex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2895600" cy="4495800"/>
          </a:xfrm>
        </p:spPr>
        <p:txBody>
          <a:bodyPr/>
          <a:lstStyle/>
          <a:p>
            <a:r>
              <a:rPr lang="en-US" dirty="0" smtClean="0"/>
              <a:t>Defining Terms:</a:t>
            </a:r>
          </a:p>
          <a:p>
            <a:pPr lvl="1"/>
            <a:r>
              <a:rPr lang="en-US" dirty="0" smtClean="0"/>
              <a:t>Advection</a:t>
            </a:r>
          </a:p>
          <a:p>
            <a:pPr lvl="1"/>
            <a:r>
              <a:rPr lang="en-US" dirty="0" smtClean="0"/>
              <a:t>Laminar</a:t>
            </a:r>
          </a:p>
          <a:p>
            <a:r>
              <a:rPr lang="en-US" dirty="0" smtClean="0"/>
              <a:t>The Vortex</a:t>
            </a:r>
          </a:p>
          <a:p>
            <a:pPr lvl="1"/>
            <a:r>
              <a:rPr lang="en-US" dirty="0" smtClean="0"/>
              <a:t>Agulhas Rings</a:t>
            </a:r>
          </a:p>
          <a:p>
            <a:endParaRPr lang="en-US" dirty="0"/>
          </a:p>
        </p:txBody>
      </p:sp>
      <p:pic>
        <p:nvPicPr>
          <p:cNvPr id="5" name="perpetual oce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057400"/>
            <a:ext cx="6096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5486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“Perpetual Ocean” ocean current data compiled by NASA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3400" y="838200"/>
            <a:ext cx="8077200" cy="21236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 can we characterize front propagation in an advection-reaction diffusion system?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5000" y="4495800"/>
            <a:ext cx="708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/>
                </a:solidFill>
              </a:rPr>
              <a:t>Key</a:t>
            </a:r>
            <a:r>
              <a:rPr lang="en-US" sz="6000" b="1" dirty="0" smtClean="0"/>
              <a:t>: BARRIERS!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tsolomon\Documents\tsolomon\lab\papers\2012\dylan\Chaos_submitted\vel_sparse_v_grid.eps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3733799" y="1524000"/>
            <a:ext cx="5230637" cy="5181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3497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Past Experiments: Vortex chain, ordered array of vortices, disordered array of vortices…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C00000"/>
      </a:accent1>
      <a:accent2>
        <a:srgbClr val="D94E01"/>
      </a:accent2>
      <a:accent3>
        <a:srgbClr val="FA723C"/>
      </a:accent3>
      <a:accent4>
        <a:srgbClr val="E36363"/>
      </a:accent4>
      <a:accent5>
        <a:srgbClr val="FFC42F"/>
      </a:accent5>
      <a:accent6>
        <a:srgbClr val="C17529"/>
      </a:accent6>
      <a:hlink>
        <a:srgbClr val="AD1F1F"/>
      </a:hlink>
      <a:folHlink>
        <a:srgbClr val="FFC42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1345</TotalTime>
  <Words>989</Words>
  <Application>Microsoft Office PowerPoint</Application>
  <PresentationFormat>On-screen Show (4:3)</PresentationFormat>
  <Paragraphs>182</Paragraphs>
  <Slides>43</Slides>
  <Notes>0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Median</vt:lpstr>
      <vt:lpstr>Equation</vt:lpstr>
      <vt:lpstr>Experimental Studies of reaction front barriers in a single vortex flow</vt:lpstr>
      <vt:lpstr> Reactions </vt:lpstr>
      <vt:lpstr>Reaction Front Propagation</vt:lpstr>
      <vt:lpstr>What’s Your Reaction?</vt:lpstr>
      <vt:lpstr>What is Missing?</vt:lpstr>
      <vt:lpstr>Reaction Diffusion</vt:lpstr>
      <vt:lpstr>Go With The Flow: The Vortex</vt:lpstr>
      <vt:lpstr>PowerPoint Presentation</vt:lpstr>
      <vt:lpstr>Barriers</vt:lpstr>
      <vt:lpstr>Barriers</vt:lpstr>
      <vt:lpstr>The Single Vortex Experiment</vt:lpstr>
      <vt:lpstr>Experimental Setup</vt:lpstr>
      <vt:lpstr>Experimental Setup</vt:lpstr>
      <vt:lpstr>Experimental Setup</vt:lpstr>
      <vt:lpstr>Experimental Setup</vt:lpstr>
      <vt:lpstr>Experimental Setup</vt:lpstr>
      <vt:lpstr>Experimental Setup</vt:lpstr>
      <vt:lpstr>Experimental Setup</vt:lpstr>
      <vt:lpstr>Experimental Setup</vt:lpstr>
      <vt:lpstr>Particle Tracking</vt:lpstr>
      <vt:lpstr>PowerPoint Presentation</vt:lpstr>
      <vt:lpstr>Time Independent</vt:lpstr>
      <vt:lpstr>Time Independent</vt:lpstr>
      <vt:lpstr>Passive Invariant Manifolds</vt:lpstr>
      <vt:lpstr>Passive Invariant Manifolds:  Time-Independent Flow</vt:lpstr>
      <vt:lpstr>Burning Invariant Manifold (BIM)Theory</vt:lpstr>
      <vt:lpstr>Advection Reaction Diffusion</vt:lpstr>
      <vt:lpstr>PowerPoint Presentation</vt:lpstr>
      <vt:lpstr>PowerPoint Presentation</vt:lpstr>
      <vt:lpstr>Burning Invariant Manifold (BIM)Theory</vt:lpstr>
      <vt:lpstr>Burning Invariant Manifolds</vt:lpstr>
      <vt:lpstr>Burning Invariant Manifolds:  Time Independent Flow</vt:lpstr>
      <vt:lpstr>Time Dependent</vt:lpstr>
      <vt:lpstr>Characterizing Advection Strength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and Continuing Work</vt:lpstr>
      <vt:lpstr>Continuing Work: Aperiodic Motion</vt:lpstr>
      <vt:lpstr>Acknowledgments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Studies of reaction front barriers in a single vortex flow</dc:title>
  <dc:creator>Savannah</dc:creator>
  <cp:lastModifiedBy>Tom</cp:lastModifiedBy>
  <cp:revision>105</cp:revision>
  <dcterms:created xsi:type="dcterms:W3CDTF">2014-07-24T14:22:57Z</dcterms:created>
  <dcterms:modified xsi:type="dcterms:W3CDTF">2017-07-26T13:56:51Z</dcterms:modified>
</cp:coreProperties>
</file>