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295" r:id="rId2"/>
    <p:sldId id="322" r:id="rId3"/>
    <p:sldId id="336" r:id="rId4"/>
    <p:sldId id="337" r:id="rId5"/>
    <p:sldId id="339" r:id="rId6"/>
    <p:sldId id="340" r:id="rId7"/>
    <p:sldId id="341" r:id="rId8"/>
    <p:sldId id="297" r:id="rId9"/>
    <p:sldId id="298" r:id="rId10"/>
    <p:sldId id="299" r:id="rId11"/>
    <p:sldId id="300" r:id="rId12"/>
    <p:sldId id="323" r:id="rId13"/>
    <p:sldId id="301" r:id="rId14"/>
    <p:sldId id="342" r:id="rId15"/>
    <p:sldId id="302" r:id="rId16"/>
    <p:sldId id="303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BF"/>
    <a:srgbClr val="FF0000"/>
    <a:srgbClr val="EAEAEA"/>
    <a:srgbClr val="CCFFFF"/>
    <a:srgbClr val="CCFFCC"/>
    <a:srgbClr val="CCFF66"/>
    <a:srgbClr val="FF99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068" y="-78"/>
      </p:cViewPr>
      <p:guideLst>
        <p:guide orient="horz" pos="3024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68" tIns="45785" rIns="91568" bIns="45785" numCol="1" anchor="ctr" anchorCtr="0" compatLnSpc="1">
            <a:prstTxWarp prst="textNoShape">
              <a:avLst/>
            </a:prstTxWarp>
          </a:bodyPr>
          <a:lstStyle>
            <a:lvl1pPr defTabSz="915900" eaLnBrk="0" hangingPunct="0">
              <a:defRPr sz="1200">
                <a:latin typeface="Helvetica" pitchFamily="-105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2738" y="1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68" tIns="45785" rIns="91568" bIns="45785" numCol="1" anchor="ctr" anchorCtr="0" compatLnSpc="1">
            <a:prstTxWarp prst="textNoShape">
              <a:avLst/>
            </a:prstTxWarp>
          </a:bodyPr>
          <a:lstStyle>
            <a:lvl1pPr algn="r" defTabSz="915900" eaLnBrk="0" hangingPunct="0">
              <a:defRPr sz="1200">
                <a:latin typeface="Helvetica" pitchFamily="-105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68" tIns="45785" rIns="91568" bIns="45785" numCol="1" anchor="b" anchorCtr="0" compatLnSpc="1">
            <a:prstTxWarp prst="textNoShape">
              <a:avLst/>
            </a:prstTxWarp>
          </a:bodyPr>
          <a:lstStyle>
            <a:lvl1pPr defTabSz="915900" eaLnBrk="0" hangingPunct="0">
              <a:defRPr sz="1200">
                <a:latin typeface="Helvetica" pitchFamily="-105" charset="0"/>
              </a:defRPr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2738" y="9156700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68" tIns="45785" rIns="91568" bIns="45785" numCol="1" anchor="b" anchorCtr="0" compatLnSpc="1">
            <a:prstTxWarp prst="textNoShape">
              <a:avLst/>
            </a:prstTxWarp>
          </a:bodyPr>
          <a:lstStyle>
            <a:lvl1pPr algn="r" defTabSz="915900" eaLnBrk="0" hangingPunct="0">
              <a:defRPr sz="1200">
                <a:latin typeface="Helvetica" pitchFamily="-105" charset="0"/>
              </a:defRPr>
            </a:lvl1pPr>
          </a:lstStyle>
          <a:p>
            <a:fld id="{8B1EB15A-E500-47E9-8211-CB7855F7B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1" tIns="48324" rIns="96651" bIns="48324" numCol="1" anchor="ctr" anchorCtr="0" compatLnSpc="1">
            <a:prstTxWarp prst="textNoShape">
              <a:avLst/>
            </a:prstTxWarp>
          </a:bodyPr>
          <a:lstStyle>
            <a:lvl1pPr defTabSz="966696" eaLnBrk="0" hangingPunct="0">
              <a:defRPr sz="13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1" tIns="48324" rIns="96651" bIns="48324" numCol="1" anchor="ctr" anchorCtr="0" compatLnSpc="1">
            <a:prstTxWarp prst="textNoShape">
              <a:avLst/>
            </a:prstTxWarp>
          </a:bodyPr>
          <a:lstStyle>
            <a:lvl1pPr algn="r" defTabSz="966696" eaLnBrk="0" hangingPunct="0">
              <a:defRPr sz="13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8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1" tIns="48324" rIns="96651" bIns="483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1" tIns="48324" rIns="96651" bIns="48324" numCol="1" anchor="b" anchorCtr="0" compatLnSpc="1">
            <a:prstTxWarp prst="textNoShape">
              <a:avLst/>
            </a:prstTxWarp>
          </a:bodyPr>
          <a:lstStyle>
            <a:lvl1pPr defTabSz="966696" eaLnBrk="0" hangingPunct="0">
              <a:defRPr sz="13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1" tIns="48324" rIns="96651" bIns="48324" numCol="1" anchor="b" anchorCtr="0" compatLnSpc="1">
            <a:prstTxWarp prst="textNoShape">
              <a:avLst/>
            </a:prstTxWarp>
          </a:bodyPr>
          <a:lstStyle>
            <a:lvl1pPr algn="r" defTabSz="966696" eaLnBrk="0" hangingPunct="0">
              <a:defRPr sz="1300">
                <a:latin typeface="Times New Roman" pitchFamily="-105" charset="0"/>
              </a:defRPr>
            </a:lvl1pPr>
          </a:lstStyle>
          <a:p>
            <a:fld id="{35C792FA-C296-4609-B5B0-8B4D53C913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A9713-5A7F-4E13-AE35-25CB4671F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F69C6-AABF-43A8-AE9B-21B127A3A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F6AB0-6B8B-4F53-9BE1-84C58E3F1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C1487-EFB0-4C34-924C-1ACD27E8D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04EB3-8F2A-4D4D-89C3-93CD4EF963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F4472-E976-48E7-B110-F63E977AE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74E09-D27D-49DD-9103-26FBB34C6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B53AB-1BB4-4247-87FB-7377B44D5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F030F-5862-4DA1-944F-F56356DE9E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96AA2-BD30-4E5F-B3FE-F2813C71E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FC4BD-3F1A-4CC3-BAAF-11369DE87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02/08/2010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638" y="6245225"/>
            <a:ext cx="3810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CSCI 315 Operating Systems Design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927D98-393F-423F-8022-D233DF4E1D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85A6C-7BF3-44D1-BF8E-3B5C3F8B80F0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43376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Introduction to CPU Scheduling</a:t>
            </a:r>
          </a:p>
        </p:txBody>
      </p:sp>
      <p:pic>
        <p:nvPicPr>
          <p:cNvPr id="15365" name="Picture 4" descr="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13" y="923925"/>
            <a:ext cx="8513762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50850" y="5326063"/>
            <a:ext cx="824865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u="sng" dirty="0"/>
              <a:t>Notice:</a:t>
            </a:r>
            <a:r>
              <a:rPr lang="pt-BR" sz="1400" dirty="0"/>
              <a:t> The slides for this lecture have been largely based on those from </a:t>
            </a:r>
            <a:r>
              <a:rPr lang="pt-BR" sz="1400" dirty="0" smtClean="0"/>
              <a:t>the </a:t>
            </a:r>
            <a:r>
              <a:rPr lang="pt-BR" sz="1400" dirty="0"/>
              <a:t>course text </a:t>
            </a:r>
            <a:r>
              <a:rPr lang="pt-BR" sz="1400" i="1" dirty="0"/>
              <a:t>Operating Systems Concepts</a:t>
            </a:r>
            <a:r>
              <a:rPr lang="pt-BR" sz="1400" i="1"/>
              <a:t>, </a:t>
            </a:r>
            <a:r>
              <a:rPr lang="pt-BR" sz="1400" i="1" smtClean="0"/>
              <a:t>9t</a:t>
            </a:r>
            <a:r>
              <a:rPr lang="pt-BR" sz="1400" i="1" smtClean="0"/>
              <a:t>h </a:t>
            </a:r>
            <a:r>
              <a:rPr lang="pt-BR" sz="1400" i="1" dirty="0"/>
              <a:t>ed.</a:t>
            </a:r>
            <a:r>
              <a:rPr lang="pt-BR" sz="1400" dirty="0"/>
              <a:t>, by Silberschatz, Galvin, and Gagne. </a:t>
            </a:r>
            <a:r>
              <a:rPr lang="pt-BR" sz="1400" dirty="0" smtClean="0"/>
              <a:t>Many</a:t>
            </a:r>
            <a:r>
              <a:rPr lang="pt-BR" sz="1400" dirty="0"/>
              <a:t>, if not all, the illustrations contained in this presentation come from this source</a:t>
            </a:r>
            <a:r>
              <a:rPr lang="pt-BR" sz="1400" dirty="0" smtClean="0"/>
              <a:t>. Revised by X.M. from notes by Perrone.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7FF76-DFC9-483B-B779-9CFAE8EFE9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Histogram of CPU-burst Times</a:t>
            </a:r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 cstate="print"/>
          <a:srcRect l="1099" t="9616" r="389" b="9158"/>
          <a:stretch>
            <a:fillRect/>
          </a:stretch>
        </p:blipFill>
        <p:spPr bwMode="auto">
          <a:xfrm>
            <a:off x="1411288" y="1485900"/>
            <a:ext cx="6262687" cy="41306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005D70-EEB7-41DD-BB27-58DA06EDDD08}" type="slidenum">
              <a:rPr lang="en-US"/>
              <a:pPr/>
              <a:t>11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6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CPU Scheduler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9675"/>
            <a:ext cx="8229600" cy="491648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AKA </a:t>
            </a:r>
            <a:r>
              <a:rPr lang="en-US" sz="2400" i="1" dirty="0" smtClean="0">
                <a:solidFill>
                  <a:srgbClr val="FF0000"/>
                </a:solidFill>
              </a:rPr>
              <a:t>short-term scheduler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Selects from among the processes in memory that are ready to execute, and allocates the CPU to one of them.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CPU scheduling decisions may take place when a process:</a:t>
            </a: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rgbClr val="CC6600"/>
                </a:solidFill>
              </a:rPr>
              <a:t>1.	</a:t>
            </a:r>
            <a:r>
              <a:rPr lang="en-US" sz="2000" dirty="0" smtClean="0"/>
              <a:t>Switches from running to waiting state (e.g., request I/O)</a:t>
            </a: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rgbClr val="CC6600"/>
                </a:solidFill>
              </a:rPr>
              <a:t>2.</a:t>
            </a:r>
            <a:r>
              <a:rPr lang="en-US" sz="2000" dirty="0" smtClean="0"/>
              <a:t>	Switches from running to ready state (e.g., time slice expires)</a:t>
            </a: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rgbClr val="CC6600"/>
                </a:solidFill>
              </a:rPr>
              <a:t>3.</a:t>
            </a:r>
            <a:r>
              <a:rPr lang="en-US" sz="2000" dirty="0" smtClean="0"/>
              <a:t>	Switches from waiting to ready (e.g., completed I/O)</a:t>
            </a: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rgbClr val="CC6600"/>
                </a:solidFill>
              </a:rPr>
              <a:t>4.</a:t>
            </a:r>
            <a:r>
              <a:rPr lang="en-US" sz="2000" dirty="0" smtClean="0"/>
              <a:t>	Terminates.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2588" y="2676525"/>
            <a:ext cx="8486775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Question:</a:t>
            </a:r>
            <a:r>
              <a:rPr lang="en-US"/>
              <a:t> Where does the system keep the processes that are ready to execute?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AE178-EE57-47AA-AB58-ADCBC9CDA0E7}" type="slidenum">
              <a:rPr lang="en-US"/>
              <a:pPr/>
              <a:t>12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Preemptive Scheduling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53468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In </a:t>
            </a:r>
            <a:r>
              <a:rPr lang="en-US" sz="2400" b="1" dirty="0" smtClean="0">
                <a:solidFill>
                  <a:srgbClr val="FF0000"/>
                </a:solidFill>
              </a:rPr>
              <a:t>cooperative</a:t>
            </a:r>
            <a:r>
              <a:rPr lang="en-US" sz="2400" dirty="0" smtClean="0"/>
              <a:t> or </a:t>
            </a:r>
            <a:r>
              <a:rPr lang="en-US" sz="2400" b="1" dirty="0" err="1" smtClean="0">
                <a:solidFill>
                  <a:srgbClr val="FF0000"/>
                </a:solidFill>
              </a:rPr>
              <a:t>nonpreemptive</a:t>
            </a:r>
            <a:r>
              <a:rPr lang="en-US" sz="2400" dirty="0" smtClean="0"/>
              <a:t> scheduling, when a process takes the CPU, it keeps it until the process either enters waiting state or terminates.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In </a:t>
            </a:r>
            <a:r>
              <a:rPr lang="en-US" sz="2400" b="1" dirty="0" smtClean="0">
                <a:solidFill>
                  <a:srgbClr val="FF0000"/>
                </a:solidFill>
              </a:rPr>
              <a:t>preemptive scheduling</a:t>
            </a:r>
            <a:r>
              <a:rPr lang="en-US" sz="2400" dirty="0" smtClean="0"/>
              <a:t>, a process holding the CPU may be forced to give up the CPU. Preemption causes context-switches, which introduce overhead. Preemption also calls for care when a process that loses the CPU is accessing data shared with another process or kernel data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263820-C23B-4AB2-A676-26F48E037D0C}" type="slidenum">
              <a:rPr lang="en-US"/>
              <a:pPr/>
              <a:t>13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Dispatcher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5962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dispatcher</a:t>
            </a:r>
            <a:r>
              <a:rPr lang="en-US" sz="2800" dirty="0" smtClean="0"/>
              <a:t> module in OS gives control of the CPU to the process selected by the short-term scheduler; this involves:</a:t>
            </a:r>
          </a:p>
          <a:p>
            <a:pPr lvl="1" eaLnBrk="1" hangingPunct="1"/>
            <a:r>
              <a:rPr lang="en-US" sz="2400" dirty="0" smtClean="0"/>
              <a:t>switching context,</a:t>
            </a:r>
          </a:p>
          <a:p>
            <a:pPr lvl="1" eaLnBrk="1" hangingPunct="1"/>
            <a:r>
              <a:rPr lang="en-US" sz="2400" dirty="0" smtClean="0"/>
              <a:t>switching to user mode,</a:t>
            </a:r>
          </a:p>
          <a:p>
            <a:pPr lvl="1" eaLnBrk="1" hangingPunct="1"/>
            <a:r>
              <a:rPr lang="en-US" sz="2400" dirty="0" smtClean="0"/>
              <a:t>jumping to the proper location in the user program to restart that program.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dispatch latency</a:t>
            </a:r>
            <a:r>
              <a:rPr lang="en-US" sz="2800" dirty="0" smtClean="0"/>
              <a:t> is the time it takes for the dispatcher to stop one process and start another running.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6155474" y="2196793"/>
            <a:ext cx="2941831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</a:p>
          <a:p>
            <a:r>
              <a:rPr lang="en-US" dirty="0" smtClean="0"/>
              <a:t>start shell program for user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interrupt handler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myprog</a:t>
            </a:r>
            <a:r>
              <a:rPr lang="en-US" dirty="0" smtClean="0"/>
              <a:t> from disk</a:t>
            </a:r>
          </a:p>
          <a:p>
            <a:r>
              <a:rPr lang="en-US" dirty="0" smtClean="0"/>
              <a:t>start </a:t>
            </a:r>
            <a:r>
              <a:rPr lang="en-US" dirty="0" err="1" smtClean="0"/>
              <a:t>myprog</a:t>
            </a:r>
            <a:r>
              <a:rPr lang="en-US" dirty="0" smtClean="0"/>
              <a:t> on </a:t>
            </a:r>
            <a:r>
              <a:rPr lang="en-US" dirty="0" err="1" smtClean="0"/>
              <a:t>cpu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interrupt handler</a:t>
            </a:r>
          </a:p>
          <a:p>
            <a:r>
              <a:rPr lang="en-US" dirty="0" smtClean="0"/>
              <a:t>suspend </a:t>
            </a:r>
            <a:r>
              <a:rPr lang="en-US" dirty="0" err="1" smtClean="0"/>
              <a:t>myprog</a:t>
            </a:r>
            <a:r>
              <a:rPr lang="en-US" dirty="0" smtClean="0"/>
              <a:t>, do i/o</a:t>
            </a:r>
          </a:p>
          <a:p>
            <a:r>
              <a:rPr lang="en-US" dirty="0" smtClean="0"/>
              <a:t>interrupt handler</a:t>
            </a:r>
          </a:p>
          <a:p>
            <a:r>
              <a:rPr lang="en-US" dirty="0" smtClean="0"/>
              <a:t>resume </a:t>
            </a:r>
            <a:r>
              <a:rPr lang="en-US" dirty="0" err="1" smtClean="0"/>
              <a:t>myprog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How Do They Work Together?</a:t>
            </a:r>
            <a:br>
              <a:rPr lang="en-US" dirty="0" smtClean="0"/>
            </a:br>
            <a:r>
              <a:rPr lang="en-US" sz="3600" i="1" dirty="0" smtClean="0"/>
              <a:t>A Big Picture</a:t>
            </a:r>
            <a:endParaRPr lang="en-US" i="1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226634" y="2074127"/>
            <a:ext cx="55756" cy="306658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1376" y="1739590"/>
            <a:ext cx="111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2241395" y="1550020"/>
            <a:ext cx="1572322" cy="59101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 actions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773049" y="2877007"/>
            <a:ext cx="2810108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[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user@me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]$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myprog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&lt;ret&gt;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53268" y="3590689"/>
            <a:ext cx="163378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jump start</a:t>
            </a:r>
          </a:p>
          <a:p>
            <a:r>
              <a:rPr lang="en-US" dirty="0" smtClean="0"/>
              <a:t>load $t, a</a:t>
            </a:r>
          </a:p>
          <a:p>
            <a:r>
              <a:rPr lang="en-US" dirty="0" smtClean="0"/>
              <a:t>load $s, b</a:t>
            </a:r>
          </a:p>
          <a:p>
            <a:r>
              <a:rPr lang="en-US" dirty="0" smtClean="0"/>
              <a:t>add $x, $t, $s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stdout</a:t>
            </a:r>
            <a:r>
              <a:rPr lang="en-US" dirty="0" smtClean="0"/>
              <a:t> $x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 $s, 1</a:t>
            </a:r>
          </a:p>
          <a:p>
            <a:r>
              <a:rPr lang="en-US" dirty="0" smtClean="0"/>
              <a:t>store $s, x</a:t>
            </a:r>
          </a:p>
          <a:p>
            <a:r>
              <a:rPr lang="en-US" dirty="0" smtClean="0"/>
              <a:t>store $t, y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828370" y="1524001"/>
            <a:ext cx="1572322" cy="59101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actions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95026" y="268744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interrupt!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1025914" y="3434576"/>
            <a:ext cx="50626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650059" y="3166942"/>
            <a:ext cx="13827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4679798" y="4913935"/>
            <a:ext cx="13827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824765" y="443443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I/O trap!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91637" y="2360347"/>
            <a:ext cx="2810108" cy="3605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User logs in the system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690949" y="2672584"/>
            <a:ext cx="13827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4114800" y="3757961"/>
            <a:ext cx="196261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4144539" y="5716823"/>
            <a:ext cx="196261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4538546" y="5419493"/>
            <a:ext cx="123778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371279" y="506265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i/o </a:t>
            </a:r>
            <a:r>
              <a:rPr lang="en-US" dirty="0" err="1" smtClean="0">
                <a:solidFill>
                  <a:srgbClr val="00B050"/>
                </a:solidFill>
              </a:rPr>
              <a:t>cmplt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intrpt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53269" y="5029200"/>
            <a:ext cx="1639229" cy="5464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err="1" smtClean="0">
                <a:solidFill>
                  <a:srgbClr val="00B050"/>
                </a:solidFill>
              </a:rPr>
              <a:t>my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prog</a:t>
            </a:r>
            <a:r>
              <a:rPr lang="en-US" sz="1600" i="1" dirty="0" smtClean="0">
                <a:solidFill>
                  <a:srgbClr val="00B050"/>
                </a:solidFill>
              </a:rPr>
              <a:t> taken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rgbClr val="00B050"/>
                </a:solidFill>
              </a:rPr>
              <a:t>off CPU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F0100-1215-4E8C-8B58-B71B474E4B9E}" type="slidenum">
              <a:rPr lang="en-US"/>
              <a:pPr/>
              <a:t>15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Scheduling Criteria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13" y="1350963"/>
            <a:ext cx="7370762" cy="4251325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/>
              <a:t>These are </a:t>
            </a:r>
            <a:r>
              <a:rPr lang="en-US" sz="1800" b="1" u="sng" smtClean="0"/>
              <a:t>performance</a:t>
            </a:r>
            <a:r>
              <a:rPr lang="en-US" sz="1800" smtClean="0"/>
              <a:t> metrics such as:</a:t>
            </a:r>
          </a:p>
          <a:p>
            <a:pPr eaLnBrk="1" hangingPunct="1"/>
            <a:r>
              <a:rPr lang="en-US" sz="1800" b="1" smtClean="0">
                <a:solidFill>
                  <a:srgbClr val="FF0000"/>
                </a:solidFill>
              </a:rPr>
              <a:t>CPU utilization</a:t>
            </a:r>
            <a:r>
              <a:rPr lang="en-US" sz="1800" smtClean="0"/>
              <a:t> – high is good; the system works best when the CPU is kept as busy as possible.</a:t>
            </a:r>
          </a:p>
          <a:p>
            <a:pPr eaLnBrk="1" hangingPunct="1"/>
            <a:r>
              <a:rPr lang="en-US" sz="1800" b="1" smtClean="0">
                <a:solidFill>
                  <a:srgbClr val="FF0000"/>
                </a:solidFill>
              </a:rPr>
              <a:t>Throughput</a:t>
            </a:r>
            <a:r>
              <a:rPr lang="en-US" sz="1800" smtClean="0"/>
              <a:t> – the number of processes that complete their execution per time unit.</a:t>
            </a:r>
          </a:p>
          <a:p>
            <a:pPr eaLnBrk="1" hangingPunct="1"/>
            <a:r>
              <a:rPr lang="en-US" sz="1800" b="1" smtClean="0">
                <a:solidFill>
                  <a:srgbClr val="FF0000"/>
                </a:solidFill>
              </a:rPr>
              <a:t>Turnaround time</a:t>
            </a:r>
            <a:r>
              <a:rPr lang="en-US" sz="1800" smtClean="0"/>
              <a:t> – amount of time to execute a particular process.</a:t>
            </a:r>
          </a:p>
          <a:p>
            <a:pPr eaLnBrk="1" hangingPunct="1"/>
            <a:r>
              <a:rPr lang="en-US" sz="1800" b="1" smtClean="0">
                <a:solidFill>
                  <a:srgbClr val="FF0000"/>
                </a:solidFill>
              </a:rPr>
              <a:t>Waiting time</a:t>
            </a:r>
            <a:r>
              <a:rPr lang="en-US" sz="1800" smtClean="0"/>
              <a:t> – amount of time a process has been waiting in the ready queue.</a:t>
            </a:r>
          </a:p>
          <a:p>
            <a:pPr eaLnBrk="1" hangingPunct="1"/>
            <a:r>
              <a:rPr lang="en-US" sz="1800" b="1" smtClean="0">
                <a:solidFill>
                  <a:srgbClr val="FF0000"/>
                </a:solidFill>
              </a:rPr>
              <a:t>Response time</a:t>
            </a:r>
            <a:r>
              <a:rPr lang="en-US" sz="1800" smtClean="0"/>
              <a:t> – amount of time it takes from when a request was submitted until the first response is produced, </a:t>
            </a:r>
            <a:r>
              <a:rPr lang="en-US" sz="1800" b="1" smtClean="0"/>
              <a:t>not</a:t>
            </a:r>
            <a:r>
              <a:rPr lang="en-US" sz="1800" smtClean="0"/>
              <a:t> output  (for time-sharing environment).</a:t>
            </a:r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r>
              <a:rPr lang="en-US" sz="1800" smtClean="0"/>
              <a:t>It makes sense to look at averages of these metrics.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523CE-4FB6-4063-A104-6D6A65C15396}" type="slidenum">
              <a:rPr lang="en-US"/>
              <a:pPr/>
              <a:t>16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Optimizing Performance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971675"/>
            <a:ext cx="5535612" cy="3028950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smtClean="0"/>
              <a:t>Maximize</a:t>
            </a:r>
            <a:r>
              <a:rPr lang="en-US" smtClean="0"/>
              <a:t> CPU utilization.</a:t>
            </a:r>
          </a:p>
          <a:p>
            <a:pPr eaLnBrk="1" hangingPunct="1"/>
            <a:r>
              <a:rPr lang="en-US" b="1" smtClean="0"/>
              <a:t>Maximize</a:t>
            </a:r>
            <a:r>
              <a:rPr lang="en-US" smtClean="0"/>
              <a:t> throughput.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Minimize</a:t>
            </a:r>
            <a:r>
              <a:rPr lang="en-US" smtClean="0"/>
              <a:t> turnaround time. 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Minimize</a:t>
            </a:r>
            <a:r>
              <a:rPr lang="en-US" smtClean="0"/>
              <a:t> waiting time. 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Minimize</a:t>
            </a:r>
            <a:r>
              <a:rPr lang="en-US" smtClean="0"/>
              <a:t> response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BB877-3695-4EEC-BE22-BBE2791BB33A}" type="slidenum">
              <a:rPr lang="en-US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312738" y="1304925"/>
            <a:ext cx="538162" cy="48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312738" y="1866900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312738" y="2990850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312738" y="3552825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1662113" y="2089150"/>
          <a:ext cx="5834062" cy="779463"/>
        </p:xfrm>
        <a:graphic>
          <a:graphicData uri="http://schemas.openxmlformats.org/drawingml/2006/table">
            <a:tbl>
              <a:tblPr/>
              <a:tblGrid>
                <a:gridCol w="728662"/>
                <a:gridCol w="730250"/>
                <a:gridCol w="728663"/>
                <a:gridCol w="730250"/>
                <a:gridCol w="728662"/>
                <a:gridCol w="728663"/>
                <a:gridCol w="730250"/>
                <a:gridCol w="7286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5980113" y="1855788"/>
            <a:ext cx="2339975" cy="1228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312738" y="2428875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9502E-6 L 0.554 -0.0187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BB877-3695-4EEC-BE22-BBE2791BB33A}" type="slidenum">
              <a:rPr lang="en-US"/>
              <a:pPr/>
              <a:t>3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312738" y="1304925"/>
            <a:ext cx="538162" cy="48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312738" y="1866900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312738" y="2990850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312738" y="3552825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1662113" y="2089150"/>
          <a:ext cx="5834062" cy="779463"/>
        </p:xfrm>
        <a:graphic>
          <a:graphicData uri="http://schemas.openxmlformats.org/drawingml/2006/table">
            <a:tbl>
              <a:tblPr/>
              <a:tblGrid>
                <a:gridCol w="728662"/>
                <a:gridCol w="730250"/>
                <a:gridCol w="728663"/>
                <a:gridCol w="730250"/>
                <a:gridCol w="728662"/>
                <a:gridCol w="728663"/>
                <a:gridCol w="730250"/>
                <a:gridCol w="7286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5980113" y="1855788"/>
            <a:ext cx="2339975" cy="1228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5378061" y="2260433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8125 -0.10262 " pathEditMode="relative" ptsTypes="AA">
                                      <p:cBhvr>
                                        <p:cTn id="9" dur="3000" fill="hold"/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5" grpId="0" animBg="1"/>
      <p:bldP spid="4014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BB877-3695-4EEC-BE22-BBE2791BB33A}" type="slidenum">
              <a:rPr lang="en-US"/>
              <a:pPr/>
              <a:t>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312738" y="1304925"/>
            <a:ext cx="538162" cy="48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312738" y="1866900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4692233" y="2256924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312738" y="3552825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1662113" y="2089150"/>
          <a:ext cx="5834062" cy="779463"/>
        </p:xfrm>
        <a:graphic>
          <a:graphicData uri="http://schemas.openxmlformats.org/drawingml/2006/table">
            <a:tbl>
              <a:tblPr/>
              <a:tblGrid>
                <a:gridCol w="728662"/>
                <a:gridCol w="730250"/>
                <a:gridCol w="728663"/>
                <a:gridCol w="730250"/>
                <a:gridCol w="728662"/>
                <a:gridCol w="728663"/>
                <a:gridCol w="730250"/>
                <a:gridCol w="7286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5980113" y="1855788"/>
            <a:ext cx="2339975" cy="1228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5378032" y="2260433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0122 0.06162 " pathEditMode="relative" ptsTypes="AA">
                                      <p:cBhvr>
                                        <p:cTn id="9" dur="3000" fill="hold"/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 animBg="1"/>
      <p:bldP spid="4014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BB877-3695-4EEC-BE22-BBE2791BB33A}" type="slidenum">
              <a:rPr lang="en-US"/>
              <a:pPr/>
              <a:t>5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312738" y="1304925"/>
            <a:ext cx="538162" cy="48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3910180" y="2275973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4668170" y="2256924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312738" y="3552825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1662113" y="2089150"/>
          <a:ext cx="5834062" cy="779463"/>
        </p:xfrm>
        <a:graphic>
          <a:graphicData uri="http://schemas.openxmlformats.org/drawingml/2006/table">
            <a:tbl>
              <a:tblPr/>
              <a:tblGrid>
                <a:gridCol w="728662"/>
                <a:gridCol w="730250"/>
                <a:gridCol w="728663"/>
                <a:gridCol w="730250"/>
                <a:gridCol w="728662"/>
                <a:gridCol w="728663"/>
                <a:gridCol w="730250"/>
                <a:gridCol w="7286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5980113" y="1855788"/>
            <a:ext cx="2339975" cy="1228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dirty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5378033" y="2248401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2101 -0.18485 " pathEditMode="relative" ptsTypes="AA">
                                      <p:cBhvr>
                                        <p:cTn id="9" dur="3000" fill="hold"/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6" grpId="0" animBg="1"/>
      <p:bldP spid="4014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BB877-3695-4EEC-BE22-BBE2791BB33A}" type="slidenum">
              <a:rPr lang="en-US"/>
              <a:pPr/>
              <a:t>6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312738" y="1304925"/>
            <a:ext cx="538162" cy="48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3958307" y="2263943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4680202" y="2244892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3224380" y="2253415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1662113" y="2089150"/>
          <a:ext cx="5834062" cy="779463"/>
        </p:xfrm>
        <a:graphic>
          <a:graphicData uri="http://schemas.openxmlformats.org/drawingml/2006/table">
            <a:tbl>
              <a:tblPr/>
              <a:tblGrid>
                <a:gridCol w="728662"/>
                <a:gridCol w="730250"/>
                <a:gridCol w="728663"/>
                <a:gridCol w="730250"/>
                <a:gridCol w="728662"/>
                <a:gridCol w="728663"/>
                <a:gridCol w="730250"/>
                <a:gridCol w="7286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5980113" y="1855788"/>
            <a:ext cx="2339975" cy="1228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5378033" y="2260433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301 L 0.24184 0.14362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2" grpId="0" animBg="1"/>
      <p:bldP spid="4014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BB877-3695-4EEC-BE22-BBE2791BB33A}" type="slidenum">
              <a:rPr lang="en-US"/>
              <a:pPr/>
              <a:t>7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401412" name="AutoShape 4"/>
          <p:cNvSpPr>
            <a:spLocks noChangeArrowheads="1"/>
          </p:cNvSpPr>
          <p:nvPr/>
        </p:nvSpPr>
        <p:spPr bwMode="auto">
          <a:xfrm>
            <a:off x="2514517" y="2267451"/>
            <a:ext cx="538162" cy="484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401413" name="AutoShape 5"/>
          <p:cNvSpPr>
            <a:spLocks noChangeArrowheads="1"/>
          </p:cNvSpPr>
          <p:nvPr/>
        </p:nvSpPr>
        <p:spPr bwMode="auto">
          <a:xfrm>
            <a:off x="3946274" y="2239879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</a:p>
        </p:txBody>
      </p:sp>
      <p:sp>
        <p:nvSpPr>
          <p:cNvPr id="401415" name="AutoShape 7"/>
          <p:cNvSpPr>
            <a:spLocks noChangeArrowheads="1"/>
          </p:cNvSpPr>
          <p:nvPr/>
        </p:nvSpPr>
        <p:spPr bwMode="auto">
          <a:xfrm>
            <a:off x="4644106" y="2256923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3</a:t>
            </a:r>
          </a:p>
        </p:txBody>
      </p:sp>
      <p:sp>
        <p:nvSpPr>
          <p:cNvPr id="401416" name="AutoShape 8"/>
          <p:cNvSpPr>
            <a:spLocks noChangeArrowheads="1"/>
          </p:cNvSpPr>
          <p:nvPr/>
        </p:nvSpPr>
        <p:spPr bwMode="auto">
          <a:xfrm>
            <a:off x="3200317" y="2277477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4</a:t>
            </a:r>
          </a:p>
        </p:txBody>
      </p:sp>
      <p:graphicFrame>
        <p:nvGraphicFramePr>
          <p:cNvPr id="401463" name="Group 55"/>
          <p:cNvGraphicFramePr>
            <a:graphicFrameLocks noGrp="1"/>
          </p:cNvGraphicFramePr>
          <p:nvPr/>
        </p:nvGraphicFramePr>
        <p:xfrm>
          <a:off x="1662113" y="2089150"/>
          <a:ext cx="5834062" cy="779463"/>
        </p:xfrm>
        <a:graphic>
          <a:graphicData uri="http://schemas.openxmlformats.org/drawingml/2006/table">
            <a:tbl>
              <a:tblPr/>
              <a:tblGrid>
                <a:gridCol w="728662"/>
                <a:gridCol w="730250"/>
                <a:gridCol w="728663"/>
                <a:gridCol w="730250"/>
                <a:gridCol w="728662"/>
                <a:gridCol w="728663"/>
                <a:gridCol w="730250"/>
                <a:gridCol w="7286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5980113" y="1855788"/>
            <a:ext cx="2339975" cy="1228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CPU</a:t>
            </a:r>
          </a:p>
        </p:txBody>
      </p:sp>
      <p:sp>
        <p:nvSpPr>
          <p:cNvPr id="401414" name="AutoShape 6"/>
          <p:cNvSpPr>
            <a:spLocks noChangeArrowheads="1"/>
          </p:cNvSpPr>
          <p:nvPr/>
        </p:nvSpPr>
        <p:spPr bwMode="auto">
          <a:xfrm>
            <a:off x="5390064" y="2248401"/>
            <a:ext cx="538162" cy="48418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16415" name="Text Box 56"/>
          <p:cNvSpPr txBox="1">
            <a:spLocks noChangeArrowheads="1"/>
          </p:cNvSpPr>
          <p:nvPr/>
        </p:nvSpPr>
        <p:spPr bwMode="auto">
          <a:xfrm>
            <a:off x="1446213" y="3548063"/>
            <a:ext cx="7192962" cy="2439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>
                <a:solidFill>
                  <a:srgbClr val="FF0000"/>
                </a:solidFill>
              </a:rPr>
              <a:t>Questions: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When does a process start competing for the CPU?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How is the queue of ready processes organized?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How much time does the system allow a process to use the CPU?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Does the system allow for priorities and preemption?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What does it mean to maximize the system’s performance?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F95A66-5AFA-4CB9-9F66-5008CB5F07CD}" type="slidenum">
              <a:rPr lang="en-US"/>
              <a:pPr/>
              <a:t>8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0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338263"/>
            <a:ext cx="8229600" cy="4584700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You want to maximize </a:t>
            </a:r>
            <a:r>
              <a:rPr lang="en-US" sz="2800" b="1" smtClean="0">
                <a:solidFill>
                  <a:srgbClr val="FF0000"/>
                </a:solidFill>
              </a:rPr>
              <a:t>CPU utilization</a:t>
            </a:r>
            <a:r>
              <a:rPr lang="en-US" sz="2800" smtClean="0"/>
              <a:t> through the use of multiprogramming.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Each process repeatedly goes through cycles that alternate CPU execution (a </a:t>
            </a:r>
            <a:r>
              <a:rPr lang="en-US" sz="2800" smtClean="0">
                <a:solidFill>
                  <a:srgbClr val="FF0000"/>
                </a:solidFill>
              </a:rPr>
              <a:t>CPU burst</a:t>
            </a:r>
            <a:r>
              <a:rPr lang="en-US" sz="2800" smtClean="0"/>
              <a:t>) and I/O wait (an </a:t>
            </a:r>
            <a:r>
              <a:rPr lang="en-US" sz="2800" smtClean="0">
                <a:solidFill>
                  <a:srgbClr val="FF0000"/>
                </a:solidFill>
              </a:rPr>
              <a:t>I/O wait</a:t>
            </a:r>
            <a:r>
              <a:rPr lang="en-US" sz="2800" smtClean="0"/>
              <a:t>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Empirical evidence indicates that CPU-burst lengths have a distribution such that there is a large number of short bursts and a small number of long bursts.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CSCI 315 Operating Systems Design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A9C6DD-8FCC-47F9-AC3A-1B92DDC43996}" type="slidenum">
              <a:rPr lang="en-US"/>
              <a:pPr/>
              <a:t>9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58775"/>
            <a:ext cx="7924800" cy="457200"/>
          </a:xfrm>
        </p:spPr>
        <p:txBody>
          <a:bodyPr/>
          <a:lstStyle/>
          <a:p>
            <a:pPr eaLnBrk="1" hangingPunct="1"/>
            <a:r>
              <a:rPr lang="en-US" sz="2800" smtClean="0"/>
              <a:t>Alternating Sequence of CPU And I/O Bursts</a:t>
            </a:r>
          </a:p>
        </p:txBody>
      </p:sp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2" cstate="print"/>
          <a:srcRect l="38274" t="10310" r="40599" b="52560"/>
          <a:stretch>
            <a:fillRect/>
          </a:stretch>
        </p:blipFill>
        <p:spPr bwMode="auto">
          <a:xfrm>
            <a:off x="2944813" y="1092200"/>
            <a:ext cx="3386137" cy="47593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6887</TotalTime>
  <Words>770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Introduction to CPU Scheduling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Basic Concepts</vt:lpstr>
      <vt:lpstr>Alternating Sequence of CPU And I/O Bursts</vt:lpstr>
      <vt:lpstr>Histogram of CPU-burst Times</vt:lpstr>
      <vt:lpstr>CPU Scheduler</vt:lpstr>
      <vt:lpstr>Preemptive Scheduling</vt:lpstr>
      <vt:lpstr>Dispatcher</vt:lpstr>
      <vt:lpstr>How Do They Work Together? A Big Picture</vt:lpstr>
      <vt:lpstr>Scheduling Criteria</vt:lpstr>
      <vt:lpstr>Optimizing Performance</vt:lpstr>
    </vt:vector>
  </TitlesOfParts>
  <Company>Bucknell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315 Lecture 3</dc:title>
  <dc:creator>L. Felipe Perrone</dc:creator>
  <cp:lastModifiedBy>xmeng</cp:lastModifiedBy>
  <cp:revision>447</cp:revision>
  <cp:lastPrinted>2001-06-14T13:58:17Z</cp:lastPrinted>
  <dcterms:created xsi:type="dcterms:W3CDTF">1999-06-25T18:38:26Z</dcterms:created>
  <dcterms:modified xsi:type="dcterms:W3CDTF">2013-10-04T12:22:07Z</dcterms:modified>
</cp:coreProperties>
</file>