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9202"/>
    <a:srgbClr val="00AACC"/>
    <a:srgbClr val="6C1A00"/>
    <a:srgbClr val="007033"/>
    <a:srgbClr val="5EEC3C"/>
    <a:srgbClr val="FFCC66"/>
    <a:srgbClr val="990099"/>
    <a:srgbClr val="CC0099"/>
    <a:srgbClr val="1D3A00"/>
    <a:srgbClr val="0032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778" y="5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C8129B-D670-45A8-80B6-38E72459867A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9FFDEE-DC9A-4B34-B786-A450E1885E8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5253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17900" y="1960930"/>
            <a:ext cx="7177135" cy="1985165"/>
          </a:xfr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r">
              <a:defRPr sz="3600">
                <a:solidFill>
                  <a:srgbClr val="007033"/>
                </a:solidFill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7900" y="3946095"/>
            <a:ext cx="7177135" cy="763525"/>
          </a:xfrm>
        </p:spPr>
        <p:txBody>
          <a:bodyPr>
            <a:normAutofit/>
          </a:bodyPr>
          <a:lstStyle>
            <a:lvl1pPr marL="0" indent="0" algn="r">
              <a:buNone/>
              <a:defRPr sz="2800" b="0" i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blipFill dpi="0" rotWithShape="1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</p:spPr>
        <p:txBody>
          <a:bodyPr/>
          <a:lstStyle>
            <a:lvl1pPr>
              <a:defRPr>
                <a:solidFill>
                  <a:srgbClr val="6C1A00"/>
                </a:solidFill>
              </a:defRPr>
            </a:lvl1pPr>
          </a:lstStyle>
          <a:p>
            <a:r>
              <a:rPr lang="en-US" dirty="0"/>
              <a:t>CompEd2019, Chengdu, China</a:t>
            </a:r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blipFill dpi="0" rotWithShape="1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</p:spPr>
        <p:txBody>
          <a:bodyPr/>
          <a:lstStyle>
            <a:lvl1pPr>
              <a:defRPr>
                <a:solidFill>
                  <a:srgbClr val="6C1A00"/>
                </a:solidFill>
              </a:defRPr>
            </a:lvl1pPr>
          </a:lstStyle>
          <a:p>
            <a:r>
              <a:rPr lang="en-US" dirty="0"/>
              <a:t>CompEd2019, Chengdu, China</a:t>
            </a:r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blipFill dpi="0" rotWithShape="1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</p:spPr>
        <p:txBody>
          <a:bodyPr/>
          <a:lstStyle>
            <a:lvl1pPr>
              <a:defRPr>
                <a:solidFill>
                  <a:srgbClr val="6C1A00"/>
                </a:solidFill>
              </a:defRPr>
            </a:lvl1pPr>
          </a:lstStyle>
          <a:p>
            <a:r>
              <a:rPr lang="en-US" dirty="0"/>
              <a:t>CompEd2019, Chengdu, China</a:t>
            </a:r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281175"/>
            <a:ext cx="8246069" cy="763525"/>
          </a:xfrm>
        </p:spPr>
        <p:txBody>
          <a:bodyPr>
            <a:normAutofit/>
          </a:bodyPr>
          <a:lstStyle>
            <a:lvl1pPr algn="r">
              <a:defRPr sz="3600" baseline="0">
                <a:solidFill>
                  <a:srgbClr val="007033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6" y="1197405"/>
            <a:ext cx="8246070" cy="3512215"/>
          </a:xfrm>
        </p:spPr>
        <p:txBody>
          <a:bodyPr/>
          <a:lstStyle>
            <a:lvl1pPr algn="l">
              <a:defRPr sz="2800">
                <a:solidFill>
                  <a:schemeClr val="tx1"/>
                </a:solidFill>
              </a:defRPr>
            </a:lvl1pPr>
            <a:lvl2pPr algn="l">
              <a:defRPr>
                <a:solidFill>
                  <a:schemeClr val="tx1"/>
                </a:solidFill>
              </a:defRPr>
            </a:lvl2pPr>
            <a:lvl3pPr algn="l">
              <a:defRPr>
                <a:solidFill>
                  <a:schemeClr val="tx1"/>
                </a:solidFill>
              </a:defRPr>
            </a:lvl3pPr>
            <a:lvl4pPr algn="l">
              <a:defRPr>
                <a:solidFill>
                  <a:schemeClr val="tx1"/>
                </a:solidFill>
              </a:defRPr>
            </a:lvl4pPr>
            <a:lvl5pPr algn="l"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6C1A00"/>
                </a:solidFill>
              </a:defRPr>
            </a:lvl1pPr>
          </a:lstStyle>
          <a:p>
            <a:r>
              <a:rPr lang="en-US" dirty="0"/>
              <a:t>CompEd2019, Chengdu, China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433880"/>
            <a:ext cx="8093365" cy="572644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007033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6" y="1044700"/>
            <a:ext cx="8093364" cy="3511061"/>
          </a:xfrm>
        </p:spPr>
        <p:txBody>
          <a:bodyPr/>
          <a:lstStyle>
            <a:lvl1pPr algn="l">
              <a:defRPr sz="2800">
                <a:solidFill>
                  <a:schemeClr val="tx1"/>
                </a:solidFill>
              </a:defRPr>
            </a:lvl1pPr>
            <a:lvl2pPr algn="l">
              <a:defRPr>
                <a:solidFill>
                  <a:schemeClr val="tx1"/>
                </a:solidFill>
              </a:defRPr>
            </a:lvl2pPr>
            <a:lvl3pPr algn="l">
              <a:defRPr>
                <a:solidFill>
                  <a:schemeClr val="tx1"/>
                </a:solidFill>
              </a:defRPr>
            </a:lvl3pPr>
            <a:lvl4pPr algn="l">
              <a:defRPr>
                <a:solidFill>
                  <a:schemeClr val="tx1"/>
                </a:solidFill>
              </a:defRPr>
            </a:lvl4pPr>
            <a:lvl5pPr algn="l"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6C1A00"/>
                </a:solidFill>
              </a:defRPr>
            </a:lvl1pPr>
          </a:lstStyle>
          <a:p>
            <a:r>
              <a:rPr lang="en-US" dirty="0"/>
              <a:t>CompEd2019, Chengdu, China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 dpi="0" rotWithShape="1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6C1A00"/>
                </a:solidFill>
              </a:defRPr>
            </a:lvl1pPr>
          </a:lstStyle>
          <a:p>
            <a:r>
              <a:rPr lang="en-US" dirty="0"/>
              <a:t>CompEd2019, Chengdu, China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Pr>
        <a:blipFill dpi="0" rotWithShape="1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281176"/>
            <a:ext cx="8246069" cy="916230"/>
          </a:xfrm>
        </p:spPr>
        <p:txBody>
          <a:bodyPr>
            <a:normAutofit/>
          </a:bodyPr>
          <a:lstStyle>
            <a:lvl1pPr algn="r">
              <a:defRPr sz="3600" baseline="0">
                <a:solidFill>
                  <a:srgbClr val="5EEC3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6879" y="1655520"/>
            <a:ext cx="4040188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6879" y="2135341"/>
            <a:ext cx="4040188" cy="2137871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0" y="1655520"/>
            <a:ext cx="4041775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135341"/>
            <a:ext cx="4041775" cy="2137871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</p:spPr>
        <p:txBody>
          <a:bodyPr/>
          <a:lstStyle>
            <a:lvl1pPr>
              <a:defRPr>
                <a:solidFill>
                  <a:srgbClr val="6C1A00"/>
                </a:solidFill>
              </a:defRPr>
            </a:lvl1pPr>
          </a:lstStyle>
          <a:p>
            <a:r>
              <a:rPr lang="en-US" dirty="0"/>
              <a:t>CompEd2019, Chengdu, China</a:t>
            </a:r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blipFill dpi="0" rotWithShape="1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</p:spPr>
        <p:txBody>
          <a:bodyPr/>
          <a:lstStyle>
            <a:lvl1pPr>
              <a:defRPr>
                <a:solidFill>
                  <a:srgbClr val="6C1A00"/>
                </a:solidFill>
              </a:defRPr>
            </a:lvl1pPr>
          </a:lstStyle>
          <a:p>
            <a:r>
              <a:rPr lang="en-US" dirty="0"/>
              <a:t>CompEd2019, Chengdu, China</a:t>
            </a:r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blipFill dpi="0" rotWithShape="1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</p:spPr>
        <p:txBody>
          <a:bodyPr/>
          <a:lstStyle>
            <a:lvl1pPr>
              <a:defRPr>
                <a:solidFill>
                  <a:srgbClr val="6C1A00"/>
                </a:solidFill>
              </a:defRPr>
            </a:lvl1pPr>
          </a:lstStyle>
          <a:p>
            <a:r>
              <a:rPr lang="en-US" dirty="0"/>
              <a:t>CompEd2019, Chengdu, China</a:t>
            </a:r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blipFill dpi="0" rotWithShape="1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</p:spPr>
        <p:txBody>
          <a:bodyPr/>
          <a:lstStyle>
            <a:lvl1pPr>
              <a:defRPr>
                <a:solidFill>
                  <a:srgbClr val="6C1A00"/>
                </a:solidFill>
              </a:defRPr>
            </a:lvl1pPr>
          </a:lstStyle>
          <a:p>
            <a:r>
              <a:rPr lang="en-US" dirty="0"/>
              <a:t>CompEd2019, Chengdu, China</a:t>
            </a:r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FD6D7A0-E93F-41B3-989C-1EFD83334D05}"/>
              </a:ext>
            </a:extLst>
          </p:cNvPr>
          <p:cNvSpPr txBox="1"/>
          <p:nvPr userDrawn="1"/>
        </p:nvSpPr>
        <p:spPr>
          <a:xfrm>
            <a:off x="-9150" y="5213747"/>
            <a:ext cx="83896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>
                <a:solidFill>
                  <a:schemeClr val="bg1">
                    <a:lumMod val="65000"/>
                  </a:schemeClr>
                </a:solidFill>
              </a:rPr>
              <a:t>This presentation uses a free template provided by FPPT.com</a:t>
            </a:r>
          </a:p>
          <a:p>
            <a:r>
              <a:rPr lang="en-US" sz="1400">
                <a:solidFill>
                  <a:schemeClr val="bg1">
                    <a:lumMod val="65000"/>
                  </a:schemeClr>
                </a:solidFill>
              </a:rPr>
              <a:t>www.free-power-point-templates.com</a:t>
            </a:r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moodle.bucknell.edu/course/view.php?id=38537" TargetMode="External"/><Relationship Id="rId2" Type="http://schemas.openxmlformats.org/officeDocument/2006/relationships/hyperlink" Target="http://www.eg.bucknell.edu/~cs315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classroom.google.com/u/0/c/MTQzMTUzNzIwNjc5" TargetMode="External"/><Relationship Id="rId4" Type="http://schemas.openxmlformats.org/officeDocument/2006/relationships/hyperlink" Target="http://csci315s20.courses.bucknell.edu/schedule-02/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csci315s20.courses.bucknell.edu/syllabus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53">
            <a:extLst>
              <a:ext uri="{FF2B5EF4-FFF2-40B4-BE49-F238E27FC236}">
                <a16:creationId xmlns:a16="http://schemas.microsoft.com/office/drawing/2014/main" id="{8E0FCBEF-0C20-46DD-B452-264485A5D623}"/>
              </a:ext>
            </a:extLst>
          </p:cNvPr>
          <p:cNvSpPr txBox="1">
            <a:spLocks/>
          </p:cNvSpPr>
          <p:nvPr/>
        </p:nvSpPr>
        <p:spPr>
          <a:xfrm>
            <a:off x="685800" y="2840053"/>
            <a:ext cx="7772400" cy="784799"/>
          </a:xfrm>
          <a:prstGeom prst="rect">
            <a:avLst/>
          </a:prstGeom>
        </p:spPr>
        <p:txBody>
          <a:bodyPr vert="horz" lIns="93100" tIns="93100" rIns="93100" bIns="93100" rtlCol="0" anchor="t" anchorCtr="0"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Clr>
                <a:schemeClr val="dk1"/>
              </a:buClr>
              <a:buSzPct val="35483"/>
              <a:buFont typeface="Arial"/>
              <a:buNone/>
            </a:pPr>
            <a:r>
              <a:rPr lang="en-US" b="1" dirty="0"/>
              <a:t>Course Logistics</a:t>
            </a:r>
            <a:endParaRPr lang="en" b="1" dirty="0"/>
          </a:p>
        </p:txBody>
      </p:sp>
      <p:sp>
        <p:nvSpPr>
          <p:cNvPr id="11" name="Shape 52">
            <a:extLst>
              <a:ext uri="{FF2B5EF4-FFF2-40B4-BE49-F238E27FC236}">
                <a16:creationId xmlns:a16="http://schemas.microsoft.com/office/drawing/2014/main" id="{D2A946A1-CAC3-424F-AE13-96E67A4C323E}"/>
              </a:ext>
            </a:extLst>
          </p:cNvPr>
          <p:cNvSpPr txBox="1">
            <a:spLocks/>
          </p:cNvSpPr>
          <p:nvPr/>
        </p:nvSpPr>
        <p:spPr>
          <a:xfrm>
            <a:off x="588439" y="1534970"/>
            <a:ext cx="7772400" cy="1159856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3100" tIns="93100" rIns="93100" bIns="93100" rtlCol="0" anchor="b" anchorCtr="0">
            <a:no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rgbClr val="007033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</a:pPr>
            <a:r>
              <a:rPr lang="en" sz="3200" dirty="0"/>
              <a:t>CSCI315 – Oper</a:t>
            </a:r>
            <a:r>
              <a:rPr lang="en-US" sz="3200" dirty="0" err="1"/>
              <a:t>ating</a:t>
            </a:r>
            <a:r>
              <a:rPr lang="en-US" sz="3200" dirty="0"/>
              <a:t> Systems Design</a:t>
            </a:r>
            <a:br>
              <a:rPr lang="en-US" sz="2700" dirty="0"/>
            </a:br>
            <a:r>
              <a:rPr lang="en-US" sz="2000" dirty="0"/>
              <a:t>Department of Computer Science</a:t>
            </a:r>
            <a:br>
              <a:rPr lang="en-US" sz="2000" dirty="0"/>
            </a:br>
            <a:r>
              <a:rPr lang="en-US" sz="2000" dirty="0"/>
              <a:t>Bucknell University</a:t>
            </a:r>
            <a:endParaRPr lang="en" sz="27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89FC50B-A31F-4A3E-B8ED-071AB7A127BC}"/>
              </a:ext>
            </a:extLst>
          </p:cNvPr>
          <p:cNvSpPr txBox="1"/>
          <p:nvPr/>
        </p:nvSpPr>
        <p:spPr>
          <a:xfrm>
            <a:off x="3741484" y="4098800"/>
            <a:ext cx="16610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Xiannong Meng</a:t>
            </a:r>
          </a:p>
        </p:txBody>
      </p:sp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C68A21-6004-4965-B940-A051F9B9EB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Course Logistics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0C0E32-5EC2-4343-8F4F-636AB6BCF7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Course website: </a:t>
            </a:r>
            <a:r>
              <a:rPr lang="en-US" dirty="0">
                <a:hlinkClick r:id="rId2"/>
              </a:rPr>
              <a:t>http://www.eg.bucknell.edu/~cs315</a:t>
            </a:r>
            <a:endParaRPr lang="en-US" dirty="0"/>
          </a:p>
          <a:p>
            <a:r>
              <a:rPr lang="en-US" dirty="0"/>
              <a:t>Course Moodle site: </a:t>
            </a:r>
            <a:r>
              <a:rPr lang="en-US" dirty="0">
                <a:hlinkClick r:id="rId3"/>
              </a:rPr>
              <a:t>https://moodle.bucknell.edu/course/view.php?id=38537</a:t>
            </a:r>
            <a:endParaRPr lang="en-US" dirty="0"/>
          </a:p>
          <a:p>
            <a:pPr lvl="1"/>
            <a:r>
              <a:rPr lang="en-US" dirty="0"/>
              <a:t>Other information such as my phone number, Discord site, Zoom site</a:t>
            </a:r>
          </a:p>
          <a:p>
            <a:r>
              <a:rPr lang="en-US" dirty="0"/>
              <a:t>I’ll post links to PPT slides and videos on the course schedule page: </a:t>
            </a:r>
            <a:r>
              <a:rPr lang="en-US" dirty="0">
                <a:hlinkClick r:id="rId4"/>
              </a:rPr>
              <a:t>http://csci315s20.courses.bucknell.edu/schedule-02/</a:t>
            </a:r>
            <a:endParaRPr lang="en-US" dirty="0"/>
          </a:p>
          <a:p>
            <a:r>
              <a:rPr lang="en-US" dirty="0"/>
              <a:t>Google classroom: </a:t>
            </a:r>
            <a:r>
              <a:rPr lang="en-US" dirty="0">
                <a:hlinkClick r:id="rId5"/>
              </a:rPr>
              <a:t>https://classroom.google.com/u/0/c/MTQzMTUzNzIwNjc5</a:t>
            </a:r>
            <a:endParaRPr lang="en-US" dirty="0"/>
          </a:p>
          <a:p>
            <a:pPr lvl="1"/>
            <a:r>
              <a:rPr lang="en-US" dirty="0"/>
              <a:t>For submitting activities</a:t>
            </a:r>
          </a:p>
        </p:txBody>
      </p:sp>
    </p:spTree>
    <p:extLst>
      <p:ext uri="{BB962C8B-B14F-4D97-AF65-F5344CB8AC3E}">
        <p14:creationId xmlns:p14="http://schemas.microsoft.com/office/powerpoint/2010/main" val="3401298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49B3AB-7882-457D-95D2-EEEB8B78A1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Syllabus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53ECF2-5D17-4B2C-9FDE-214609CB6B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Please read the full syllabus carefully. The following are some highlights.</a:t>
            </a:r>
          </a:p>
          <a:p>
            <a:pPr lvl="1"/>
            <a:r>
              <a:rPr lang="en-US" dirty="0">
                <a:hlinkClick r:id="rId2"/>
              </a:rPr>
              <a:t>http://csci315s20.courses.bucknell.edu/syllabus/</a:t>
            </a:r>
            <a:endParaRPr lang="en-US" dirty="0"/>
          </a:p>
          <a:p>
            <a:r>
              <a:rPr lang="en-US" dirty="0"/>
              <a:t>Academics components:</a:t>
            </a:r>
          </a:p>
          <a:p>
            <a:pPr lvl="1"/>
            <a:r>
              <a:rPr lang="en-US" dirty="0"/>
              <a:t>Quizzes: 10%</a:t>
            </a:r>
          </a:p>
          <a:p>
            <a:pPr lvl="1"/>
            <a:r>
              <a:rPr lang="en-US" dirty="0"/>
              <a:t>Activities: 5%</a:t>
            </a:r>
          </a:p>
          <a:p>
            <a:pPr lvl="1"/>
            <a:r>
              <a:rPr lang="en-US" dirty="0"/>
              <a:t>“teach to learn” assignments: 15%</a:t>
            </a:r>
          </a:p>
          <a:p>
            <a:pPr lvl="1"/>
            <a:r>
              <a:rPr lang="en-US" dirty="0"/>
              <a:t>Two mid-term exams: 10% each</a:t>
            </a:r>
          </a:p>
          <a:p>
            <a:pPr lvl="1"/>
            <a:r>
              <a:rPr lang="en-US" dirty="0"/>
              <a:t>Final exam: 10%</a:t>
            </a:r>
          </a:p>
          <a:p>
            <a:pPr lvl="1"/>
            <a:r>
              <a:rPr lang="en-US" dirty="0"/>
              <a:t>Labs: 40%</a:t>
            </a:r>
          </a:p>
        </p:txBody>
      </p:sp>
    </p:spTree>
    <p:extLst>
      <p:ext uri="{BB962C8B-B14F-4D97-AF65-F5344CB8AC3E}">
        <p14:creationId xmlns:p14="http://schemas.microsoft.com/office/powerpoint/2010/main" val="34322300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D5F37D-70FF-4CFE-9301-E0D8EAACD6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Syllabus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0A40B7-12C8-4F1C-A9C9-7E9DCFB75B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Student support:</a:t>
            </a:r>
          </a:p>
          <a:p>
            <a:pPr lvl="1"/>
            <a:r>
              <a:rPr lang="en-US" dirty="0"/>
              <a:t>Diversity and inclusion</a:t>
            </a:r>
          </a:p>
          <a:p>
            <a:pPr lvl="1"/>
            <a:r>
              <a:rPr lang="en-US" dirty="0"/>
              <a:t>Office hours and “walk-ins” through Zoom</a:t>
            </a:r>
          </a:p>
          <a:p>
            <a:pPr lvl="1"/>
            <a:r>
              <a:rPr lang="en-US" dirty="0"/>
              <a:t>Campus support for students with special needs</a:t>
            </a:r>
          </a:p>
          <a:p>
            <a:pPr lvl="1"/>
            <a:r>
              <a:rPr lang="en-US" dirty="0"/>
              <a:t>Food security</a:t>
            </a:r>
          </a:p>
          <a:p>
            <a:pPr lvl="1"/>
            <a:r>
              <a:rPr lang="en-US" dirty="0"/>
              <a:t>If you have any other concerns or issues, please talk to me or appropriate deans</a:t>
            </a:r>
          </a:p>
        </p:txBody>
      </p:sp>
    </p:spTree>
    <p:extLst>
      <p:ext uri="{BB962C8B-B14F-4D97-AF65-F5344CB8AC3E}">
        <p14:creationId xmlns:p14="http://schemas.microsoft.com/office/powerpoint/2010/main" val="5957294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AA15CA-DC7A-4A03-919D-10FD6A674F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Syllabus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74145E-F93B-4F4E-B206-ABF7FF1038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Your responsibilities:</a:t>
            </a:r>
          </a:p>
          <a:p>
            <a:pPr lvl="1"/>
            <a:r>
              <a:rPr lang="en-US" dirty="0"/>
              <a:t>Academic integrity and Bucknell Honors Code</a:t>
            </a:r>
          </a:p>
          <a:p>
            <a:pPr lvl="1"/>
            <a:r>
              <a:rPr lang="en-US" dirty="0"/>
              <a:t>Academic engagement</a:t>
            </a:r>
          </a:p>
          <a:p>
            <a:pPr lvl="1"/>
            <a:r>
              <a:rPr lang="en-US" dirty="0"/>
              <a:t>Support and help each other</a:t>
            </a:r>
          </a:p>
          <a:p>
            <a:pPr lvl="1"/>
            <a:r>
              <a:rPr lang="en-US" dirty="0"/>
              <a:t>If you see or hear anything uncomfortable, please communicate with the instructor </a:t>
            </a:r>
            <a:r>
              <a:rPr lang="en-US"/>
              <a:t>or the appropriate </a:t>
            </a:r>
            <a:r>
              <a:rPr lang="en-US" dirty="0"/>
              <a:t>deans.</a:t>
            </a:r>
          </a:p>
        </p:txBody>
      </p:sp>
    </p:spTree>
    <p:extLst>
      <p:ext uri="{BB962C8B-B14F-4D97-AF65-F5344CB8AC3E}">
        <p14:creationId xmlns:p14="http://schemas.microsoft.com/office/powerpoint/2010/main" val="32114222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1837</TotalTime>
  <Words>252</Words>
  <Application>Microsoft Office PowerPoint</Application>
  <PresentationFormat>On-screen Show (16:9)</PresentationFormat>
  <Paragraphs>33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PowerPoint Presentation</vt:lpstr>
      <vt:lpstr>Course Logistics</vt:lpstr>
      <vt:lpstr>Syllabus</vt:lpstr>
      <vt:lpstr>Syllabus</vt:lpstr>
      <vt:lpstr>Syllabus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Julian</dc:creator>
  <cp:lastModifiedBy>Xiannong  Meng</cp:lastModifiedBy>
  <cp:revision>175</cp:revision>
  <dcterms:created xsi:type="dcterms:W3CDTF">2013-08-21T19:17:07Z</dcterms:created>
  <dcterms:modified xsi:type="dcterms:W3CDTF">2020-08-17T00:41:04Z</dcterms:modified>
</cp:coreProperties>
</file>