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0" r:id="rId4"/>
    <p:sldId id="291" r:id="rId5"/>
    <p:sldId id="292" r:id="rId6"/>
    <p:sldId id="258" r:id="rId7"/>
    <p:sldId id="259" r:id="rId8"/>
    <p:sldId id="260" r:id="rId9"/>
    <p:sldId id="420" r:id="rId10"/>
    <p:sldId id="262" r:id="rId11"/>
    <p:sldId id="263" r:id="rId12"/>
    <p:sldId id="294" r:id="rId13"/>
    <p:sldId id="264" r:id="rId14"/>
    <p:sldId id="293" r:id="rId15"/>
    <p:sldId id="269" r:id="rId16"/>
    <p:sldId id="270" r:id="rId17"/>
    <p:sldId id="416" r:id="rId18"/>
    <p:sldId id="417" r:id="rId19"/>
    <p:sldId id="418" r:id="rId20"/>
    <p:sldId id="419" r:id="rId21"/>
    <p:sldId id="271" r:id="rId22"/>
    <p:sldId id="273" r:id="rId23"/>
    <p:sldId id="274" r:id="rId24"/>
    <p:sldId id="276" r:id="rId25"/>
    <p:sldId id="277" r:id="rId26"/>
    <p:sldId id="278" r:id="rId27"/>
    <p:sldId id="28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5414" y="69056"/>
            <a:ext cx="8233172" cy="1131094"/>
          </a:xfrm>
          <a:prstGeom prst="rect">
            <a:avLst/>
          </a:prstGeom>
        </p:spPr>
        <p:txBody>
          <a:bodyPr/>
          <a:lstStyle>
            <a:lvl1pPr marL="30477" marR="30477" defTabSz="683064">
              <a:defRPr sz="3269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5414" y="1198811"/>
            <a:ext cx="8233172" cy="3944689"/>
          </a:xfrm>
          <a:prstGeom prst="rect">
            <a:avLst/>
          </a:prstGeom>
        </p:spPr>
        <p:txBody>
          <a:bodyPr anchor="t"/>
          <a:lstStyle>
            <a:lvl1pPr marL="202241" marR="30477" indent="-180811" defTabSz="683064">
              <a:spcBef>
                <a:spcPts val="527"/>
              </a:spcBef>
              <a:buSzPct val="100000"/>
              <a:defRPr sz="232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413187" marR="30477" indent="-150676" defTabSz="683064">
              <a:spcBef>
                <a:spcPts val="475"/>
              </a:spcBef>
              <a:buSzPct val="100000"/>
              <a:buChar char="–"/>
              <a:defRPr sz="2004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624133" marR="30477" indent="-120541" defTabSz="683064">
              <a:spcBef>
                <a:spcPts val="369"/>
              </a:spcBef>
              <a:buSzPct val="100000"/>
              <a:defRPr sz="1793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865214" marR="30477" indent="-120541" defTabSz="683064">
              <a:spcBef>
                <a:spcPts val="316"/>
              </a:spcBef>
              <a:buSzPct val="100000"/>
              <a:buChar char="–"/>
              <a:defRPr sz="1476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106296" marR="30477" indent="-120541" defTabSz="683064">
              <a:spcBef>
                <a:spcPts val="316"/>
              </a:spcBef>
              <a:buSzPct val="100000"/>
              <a:buChar char="»"/>
              <a:defRPr sz="1476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538173" y="4764286"/>
            <a:ext cx="259154" cy="190277"/>
          </a:xfrm>
          <a:prstGeom prst="rect">
            <a:avLst/>
          </a:prstGeom>
        </p:spPr>
        <p:txBody>
          <a:bodyPr/>
          <a:lstStyle>
            <a:lvl1pPr defTabSz="435286">
              <a:defRPr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4705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2422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4298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Intel_Core_i9-10900K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DIMM_64MB_SDRAM.JPG" TargetMode="External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st_Ethernet_PCI_Network_Interface_Card_SN5100TX_(VIA_VT86C100A)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s/photos/computer-user?utm_source=unsplash&amp;utm_medium=referral&amp;utm_content=creditCopyText" TargetMode="External"/><Relationship Id="rId2" Type="http://schemas.openxmlformats.org/officeDocument/2006/relationships/hyperlink" Target="https://unsplash.com/@uxindo?utm_source=unsplash&amp;utm_medium=referral&amp;utm_content=creditCopyTex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8328C8-1A0C-414A-8DD0-0CDA437799EA}"/>
              </a:ext>
            </a:extLst>
          </p:cNvPr>
          <p:cNvSpPr/>
          <p:nvPr/>
        </p:nvSpPr>
        <p:spPr>
          <a:xfrm>
            <a:off x="2128720" y="3875009"/>
            <a:ext cx="38176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/>
            <a:r>
              <a:rPr lang="en-US" sz="16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 and other instructors.</a:t>
            </a:r>
          </a:p>
          <a:p>
            <a:pPr defTabSz="457200" hangingPunct="0"/>
            <a:r>
              <a:rPr lang="en-US" sz="1600" i="1" dirty="0">
                <a:solidFill>
                  <a:schemeClr val="bg1"/>
                </a:solidFill>
              </a:rPr>
              <a:t>Xiannong Meng, Fall 2020.</a:t>
            </a:r>
            <a:endParaRPr lang="en-US" sz="16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1E49764E-1BC6-4C6E-984E-407B9DC3F4FD}"/>
              </a:ext>
            </a:extLst>
          </p:cNvPr>
          <p:cNvSpPr txBox="1"/>
          <p:nvPr/>
        </p:nvSpPr>
        <p:spPr>
          <a:xfrm>
            <a:off x="565724" y="3655640"/>
            <a:ext cx="991430" cy="773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>
                <a:solidFill>
                  <a:srgbClr val="FF0000"/>
                </a:solidFill>
              </a:rPr>
              <a:t>h 1</a:t>
            </a: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10" name="Shape 53">
            <a:extLst>
              <a:ext uri="{FF2B5EF4-FFF2-40B4-BE49-F238E27FC236}">
                <a16:creationId xmlns:a16="http://schemas.microsoft.com/office/drawing/2014/main" id="{8E0FCBEF-0C20-46DD-B452-264485A5D623}"/>
              </a:ext>
            </a:extLst>
          </p:cNvPr>
          <p:cNvSpPr txBox="1">
            <a:spLocks/>
          </p:cNvSpPr>
          <p:nvPr/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vert="horz" lIns="93100" tIns="93100" rIns="93100" bIns="9310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" b="1" dirty="0"/>
              <a:t>Introduction</a:t>
            </a:r>
          </a:p>
        </p:txBody>
      </p:sp>
      <p:sp>
        <p:nvSpPr>
          <p:cNvPr id="11" name="Shape 52">
            <a:extLst>
              <a:ext uri="{FF2B5EF4-FFF2-40B4-BE49-F238E27FC236}">
                <a16:creationId xmlns:a16="http://schemas.microsoft.com/office/drawing/2014/main" id="{D2A946A1-CAC3-424F-AE13-96E67A4C323E}"/>
              </a:ext>
            </a:extLst>
          </p:cNvPr>
          <p:cNvSpPr txBox="1">
            <a:spLocks/>
          </p:cNvSpPr>
          <p:nvPr/>
        </p:nvSpPr>
        <p:spPr>
          <a:xfrm>
            <a:off x="588439" y="1534970"/>
            <a:ext cx="7772400" cy="1159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3100" tIns="93100" rIns="93100" bIns="9310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3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200" dirty="0"/>
              <a:t>CSCI315 – Oper</a:t>
            </a:r>
            <a:r>
              <a:rPr lang="en-US" sz="3200" dirty="0" err="1"/>
              <a:t>ating</a:t>
            </a:r>
            <a:r>
              <a:rPr lang="en-US" sz="3200" dirty="0"/>
              <a:t> Systems Design</a:t>
            </a:r>
            <a:br>
              <a:rPr lang="en-US" sz="2700" dirty="0"/>
            </a:br>
            <a:r>
              <a:rPr lang="en-US" sz="2000" dirty="0"/>
              <a:t>Department of Computer Science</a:t>
            </a:r>
            <a:br>
              <a:rPr lang="en-US" sz="2000" dirty="0"/>
            </a:br>
            <a:r>
              <a:rPr lang="en-US" sz="2000" dirty="0"/>
              <a:t>Bucknell University</a:t>
            </a:r>
            <a:endParaRPr lang="en" sz="27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907080" y="350522"/>
            <a:ext cx="7329839" cy="954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Abstract View of System Components</a:t>
            </a:r>
          </a:p>
        </p:txBody>
      </p:sp>
      <p:pic>
        <p:nvPicPr>
          <p:cNvPr id="212" name="image.png"/>
          <p:cNvPicPr>
            <a:picLocks/>
          </p:cNvPicPr>
          <p:nvPr/>
        </p:nvPicPr>
        <p:blipFill>
          <a:blip r:embed="rId2">
            <a:extLst/>
          </a:blip>
          <a:srcRect l="6994" t="7478" r="7574" b="5096"/>
          <a:stretch>
            <a:fillRect/>
          </a:stretch>
        </p:blipFill>
        <p:spPr>
          <a:xfrm>
            <a:off x="2475235" y="1524332"/>
            <a:ext cx="4193529" cy="3290163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1484561" y="46881"/>
            <a:ext cx="6174879" cy="1173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Operating System Definitions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1288841" y="1991941"/>
            <a:ext cx="6566314" cy="3087440"/>
          </a:xfrm>
          <a:prstGeom prst="rect">
            <a:avLst/>
          </a:prstGeom>
          <a:solidFill>
            <a:srgbClr val="FFFED5"/>
          </a:solidFill>
          <a:ln w="9525">
            <a:solidFill>
              <a:srgbClr val="000000"/>
            </a:solidFill>
          </a:ln>
        </p:spPr>
        <p:txBody>
          <a:bodyPr>
            <a:normAutofit fontScale="62500" lnSpcReduction="20000"/>
          </a:bodyPr>
          <a:lstStyle/>
          <a:p>
            <a:pPr marL="202240">
              <a:buClr>
                <a:srgbClr val="000000"/>
              </a:buClr>
              <a:buFont typeface="Arial"/>
              <a:defRPr sz="3800">
                <a:latin typeface="+mj-lt"/>
                <a:ea typeface="+mj-ea"/>
                <a:cs typeface="+mj-cs"/>
                <a:sym typeface="Gill Sans"/>
              </a:defRPr>
            </a:pPr>
            <a:r>
              <a:rPr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Resource allocator</a:t>
            </a:r>
            <a:r>
              <a:rPr b="1" dirty="0"/>
              <a:t> </a:t>
            </a:r>
            <a:r>
              <a:rPr dirty="0"/>
              <a:t>– manages and allocates resources.</a:t>
            </a:r>
          </a:p>
          <a:p>
            <a:pPr marL="202240">
              <a:buClr>
                <a:srgbClr val="000000"/>
              </a:buClr>
              <a:buFont typeface="Arial"/>
              <a:defRPr sz="3800"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  <a:p>
            <a:pPr marL="202240">
              <a:buClr>
                <a:srgbClr val="000000"/>
              </a:buClr>
              <a:buFont typeface="Arial"/>
              <a:defRPr sz="3800">
                <a:latin typeface="+mj-lt"/>
                <a:ea typeface="+mj-ea"/>
                <a:cs typeface="+mj-cs"/>
                <a:sym typeface="Gill Sans"/>
              </a:defRPr>
            </a:pPr>
            <a:r>
              <a:rPr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Control program</a:t>
            </a:r>
            <a:r>
              <a:rPr b="1" dirty="0"/>
              <a:t> </a:t>
            </a:r>
            <a:r>
              <a:rPr dirty="0"/>
              <a:t>– controls the execution of user programs and operations of I/O devices.</a:t>
            </a:r>
          </a:p>
          <a:p>
            <a:pPr marL="287631" indent="-257154">
              <a:buClr>
                <a:srgbClr val="000000"/>
              </a:buClr>
              <a:buSzTx/>
              <a:buNone/>
              <a:defRPr sz="3800"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  <a:p>
            <a:pPr marL="202240">
              <a:buClr>
                <a:srgbClr val="000000"/>
              </a:buClr>
              <a:buFont typeface="Arial"/>
              <a:defRPr sz="3800">
                <a:latin typeface="+mj-lt"/>
                <a:ea typeface="+mj-ea"/>
                <a:cs typeface="+mj-cs"/>
                <a:sym typeface="Gill Sans"/>
              </a:defRPr>
            </a:pPr>
            <a:r>
              <a:rPr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Kernel</a:t>
            </a:r>
            <a:r>
              <a:rPr dirty="0"/>
              <a:t> – the one program “running” at all times (all else being application programs).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011F5-5AF2-41EB-8060-481250AA96BC}"/>
              </a:ext>
            </a:extLst>
          </p:cNvPr>
          <p:cNvSpPr txBox="1"/>
          <p:nvPr/>
        </p:nvSpPr>
        <p:spPr>
          <a:xfrm>
            <a:off x="1288841" y="1044700"/>
            <a:ext cx="6566315" cy="830997"/>
          </a:xfrm>
          <a:prstGeom prst="rect">
            <a:avLst/>
          </a:prstGeom>
          <a:solidFill>
            <a:srgbClr val="FFFED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 operating system can be defined in any of the three ways.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AFB10D-1513-4907-A906-C67207AD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960930"/>
            <a:ext cx="7772400" cy="1021556"/>
          </a:xfrm>
        </p:spPr>
        <p:txBody>
          <a:bodyPr/>
          <a:lstStyle/>
          <a:p>
            <a:pPr algn="ctr"/>
            <a:r>
              <a:rPr lang="en-US" dirty="0"/>
              <a:t>Operating systems evolution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36AB3-2B38-4644-9DF7-EFB0C7ECC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547057" y="169664"/>
            <a:ext cx="6174879" cy="8505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OS 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Evolution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Timeline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18" name="image.png"/>
          <p:cNvPicPr>
            <a:picLocks/>
          </p:cNvPicPr>
          <p:nvPr/>
        </p:nvPicPr>
        <p:blipFill>
          <a:blip r:embed="rId2">
            <a:extLst/>
          </a:blip>
          <a:srcRect l="4414" t="2336" r="3747" b="2934"/>
          <a:stretch>
            <a:fillRect/>
          </a:stretch>
        </p:blipFill>
        <p:spPr>
          <a:xfrm>
            <a:off x="2256235" y="1049238"/>
            <a:ext cx="4756547" cy="3680222"/>
          </a:xfrm>
          <a:prstGeom prst="rect">
            <a:avLst/>
          </a:prstGeom>
          <a:ln w="38100">
            <a:solidFill>
              <a:srgbClr val="D77A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271E-0011-4893-ABA4-D19AC0DD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Mainframes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3881-BC89-4A42-AEE3-3A0CA473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785" y="1332756"/>
            <a:ext cx="7329840" cy="2745879"/>
          </a:xfrm>
          <a:solidFill>
            <a:srgbClr val="FFFFD5"/>
          </a:solidFill>
        </p:spPr>
        <p:txBody>
          <a:bodyPr>
            <a:noAutofit/>
          </a:bodyPr>
          <a:lstStyle/>
          <a:p>
            <a:r>
              <a:rPr lang="en-US" sz="2800" dirty="0"/>
              <a:t>Centralized </a:t>
            </a:r>
            <a:r>
              <a:rPr lang="en-US" sz="2800" dirty="0">
                <a:ea typeface="+mj-ea"/>
                <a:cs typeface="+mj-cs"/>
              </a:rPr>
              <a:t>computing</a:t>
            </a:r>
            <a:r>
              <a:rPr lang="en-US" sz="2800" dirty="0"/>
              <a:t>; </a:t>
            </a:r>
          </a:p>
          <a:p>
            <a:r>
              <a:rPr lang="en-US" sz="2800" dirty="0"/>
              <a:t>Users submit jobs through “batched” system; </a:t>
            </a:r>
          </a:p>
          <a:p>
            <a:r>
              <a:rPr lang="en-US" sz="2800" dirty="0"/>
              <a:t>Multiple jobs take turns to run – the operating system decides which one to run at what time; </a:t>
            </a:r>
          </a:p>
          <a:p>
            <a:r>
              <a:rPr lang="en-US" sz="2800" dirty="0"/>
              <a:t>No direct user interaction.</a:t>
            </a:r>
          </a:p>
        </p:txBody>
      </p:sp>
    </p:spTree>
    <p:extLst>
      <p:ext uri="{BB962C8B-B14F-4D97-AF65-F5344CB8AC3E}">
        <p14:creationId xmlns:p14="http://schemas.microsoft.com/office/powerpoint/2010/main" val="30618443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373981" y="0"/>
            <a:ext cx="6388895" cy="103807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defRPr sz="5000">
                <a:latin typeface="+mj-lt"/>
                <a:ea typeface="+mj-ea"/>
                <a:cs typeface="+mj-cs"/>
                <a:sym typeface="Gill Sans"/>
              </a:defRPr>
            </a:pP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Time-Sharing Systems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 and</a:t>
            </a:r>
            <a:b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Gill Sans"/>
              </a:rPr>
            </a:b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Gill Sans"/>
              </a:rPr>
              <a:t>Interactive Computing 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827155" y="1197405"/>
            <a:ext cx="7482545" cy="356279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The CPU is multiplexed among </a:t>
            </a:r>
            <a:r>
              <a:rPr lang="en-US" sz="2400" dirty="0"/>
              <a:t>all (usually many)</a:t>
            </a:r>
            <a:r>
              <a:rPr sz="2400" dirty="0"/>
              <a:t> jobs that </a:t>
            </a:r>
            <a:r>
              <a:rPr lang="en-US" sz="2400" dirty="0"/>
              <a:t>“time share” the computer.</a:t>
            </a:r>
            <a:endParaRPr sz="2400" dirty="0"/>
          </a:p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400" dirty="0"/>
              <a:t>Computing jobs may be swapped in and out between</a:t>
            </a:r>
            <a:r>
              <a:rPr sz="2400" dirty="0"/>
              <a:t> memory </a:t>
            </a:r>
            <a:r>
              <a:rPr lang="en-US" sz="2400" dirty="0"/>
              <a:t>and d</a:t>
            </a:r>
            <a:r>
              <a:rPr sz="2400" dirty="0"/>
              <a:t>isk.</a:t>
            </a:r>
          </a:p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400" dirty="0"/>
              <a:t>Interactive </a:t>
            </a:r>
            <a:r>
              <a:rPr sz="2400" dirty="0"/>
              <a:t>communication between the user and the system is provided:</a:t>
            </a:r>
          </a:p>
          <a:p>
            <a:pPr lvl="1"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1900" dirty="0"/>
              <a:t>When the operating system finishes the execution of one command, it seeks the next “control statement” from the user’s keyboard</a:t>
            </a:r>
          </a:p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400" dirty="0"/>
              <a:t>Interactive communication</a:t>
            </a:r>
            <a:r>
              <a:rPr sz="2400" dirty="0"/>
              <a:t> must be available for users to access data and code</a:t>
            </a:r>
            <a:r>
              <a:rPr lang="en-US" sz="2400" dirty="0"/>
              <a:t>. (Another way to communicate with the system is through “batch” jobs.)</a:t>
            </a:r>
            <a:endParaRPr sz="24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1484561" y="128469"/>
            <a:ext cx="6174879" cy="763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Desktop Systems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1059785" y="1044700"/>
            <a:ext cx="7024430" cy="336262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txBody>
          <a:bodyPr>
            <a:normAutofit fontScale="70000" lnSpcReduction="20000"/>
          </a:bodyPr>
          <a:lstStyle/>
          <a:p>
            <a:pPr marL="161147" indent="-139718">
              <a:buClr>
                <a:srgbClr val="000000"/>
              </a:buClr>
              <a:buFont typeface="Arial"/>
              <a:tabLst>
                <a:tab pos="4533673" algn="l"/>
                <a:tab pos="4828328" algn="l"/>
              </a:tabLst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4000" b="1" dirty="0"/>
              <a:t>Personal computers </a:t>
            </a:r>
            <a:r>
              <a:rPr sz="4000" dirty="0"/>
              <a:t>– computer system dedicated to a single user.</a:t>
            </a:r>
          </a:p>
          <a:p>
            <a:pPr lvl="1">
              <a:buClr>
                <a:srgbClr val="000000"/>
              </a:buClr>
              <a:buFont typeface="Arial"/>
              <a:tabLst>
                <a:tab pos="4533673" algn="l"/>
                <a:tab pos="4828328" algn="l"/>
              </a:tabLst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I/O devices – keyboards, mice, display screens, small printers.</a:t>
            </a:r>
          </a:p>
          <a:p>
            <a:pPr lvl="1">
              <a:buClr>
                <a:srgbClr val="000000"/>
              </a:buClr>
              <a:buFont typeface="Arial"/>
              <a:tabLst>
                <a:tab pos="4533673" algn="l"/>
                <a:tab pos="4828328" algn="l"/>
              </a:tabLst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User convenience and responsiveness.</a:t>
            </a:r>
          </a:p>
          <a:p>
            <a:pPr lvl="1">
              <a:buClr>
                <a:srgbClr val="000000"/>
              </a:buClr>
              <a:buFont typeface="Arial"/>
              <a:tabLst>
                <a:tab pos="4533673" algn="l"/>
                <a:tab pos="4828328" algn="l"/>
              </a:tabLst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lang="en-US" dirty="0"/>
              <a:t>T</a:t>
            </a:r>
            <a:r>
              <a:rPr dirty="0"/>
              <a:t>echnology </a:t>
            </a:r>
            <a:r>
              <a:rPr lang="en-US" dirty="0"/>
              <a:t>adopted from</a:t>
            </a:r>
            <a:r>
              <a:rPr dirty="0"/>
              <a:t> larger operating system: </a:t>
            </a:r>
          </a:p>
          <a:p>
            <a:pPr lvl="2">
              <a:buClr>
                <a:srgbClr val="000000"/>
              </a:buClr>
              <a:buFont typeface="Arial"/>
              <a:tabLst>
                <a:tab pos="4533673" algn="l"/>
                <a:tab pos="4828328" algn="l"/>
              </a:tabLst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Often individuals have </a:t>
            </a:r>
            <a:r>
              <a:rPr lang="en-US" dirty="0"/>
              <a:t>the </a:t>
            </a:r>
            <a:r>
              <a:rPr dirty="0"/>
              <a:t>sole use of </a:t>
            </a:r>
            <a:r>
              <a:rPr lang="en-US" dirty="0"/>
              <a:t>the </a:t>
            </a:r>
            <a:r>
              <a:rPr dirty="0"/>
              <a:t>computer and do not need advanced CPU utilization of protection features.</a:t>
            </a:r>
          </a:p>
          <a:p>
            <a:pPr lvl="1">
              <a:buClr>
                <a:srgbClr val="000000"/>
              </a:buClr>
              <a:buFont typeface="Arial"/>
              <a:tabLst>
                <a:tab pos="4533673" algn="l"/>
                <a:tab pos="4828328" algn="l"/>
              </a:tabLst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May run several different types of operating systems (Windows, MacOS, UNIX, Linux).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80D2F35F-C53D-47E7-B577-388459124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66688"/>
            <a:ext cx="6011466" cy="432197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/>
              <a:t>PC Motherboard</a:t>
            </a:r>
          </a:p>
        </p:txBody>
      </p:sp>
      <p:pic>
        <p:nvPicPr>
          <p:cNvPr id="58371" name="Picture 5">
            <a:extLst>
              <a:ext uri="{FF2B5EF4-FFF2-40B4-BE49-F238E27FC236}">
                <a16:creationId xmlns:a16="http://schemas.microsoft.com/office/drawing/2014/main" id="{5878A734-D8F6-4F7D-8433-2C96A52E7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7284" y="891995"/>
            <a:ext cx="5409431" cy="4214004"/>
          </a:xfrm>
          <a:noFill/>
        </p:spPr>
      </p:pic>
    </p:spTree>
    <p:extLst>
      <p:ext uri="{BB962C8B-B14F-4D97-AF65-F5344CB8AC3E}">
        <p14:creationId xmlns:p14="http://schemas.microsoft.com/office/powerpoint/2010/main" val="403065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11807-43EA-4E2E-A5E9-8293F445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Core i9 Processor (CPU)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357B4-0A17-49FB-A5FF-4769716C5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00" y="1316013"/>
            <a:ext cx="2615006" cy="2511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BD8C9-B675-47FE-96B2-4131C2025B21}"/>
              </a:ext>
            </a:extLst>
          </p:cNvPr>
          <p:cNvSpPr txBox="1"/>
          <p:nvPr/>
        </p:nvSpPr>
        <p:spPr>
          <a:xfrm>
            <a:off x="1899663" y="4404210"/>
            <a:ext cx="534467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https://en.wikipedia.org/wiki/File:Intel_Core_i9-10900K.png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255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C51E-A720-4ADF-97BF-96D72DD9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SDRAM Board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C94DB-FC23-42E9-AC6E-FE5B77DC5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26" y="1350110"/>
            <a:ext cx="4008747" cy="25150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30F7C-B534-454E-A50C-0DE86BCBDECB}"/>
              </a:ext>
            </a:extLst>
          </p:cNvPr>
          <p:cNvSpPr txBox="1"/>
          <p:nvPr/>
        </p:nvSpPr>
        <p:spPr>
          <a:xfrm>
            <a:off x="1501511" y="4251505"/>
            <a:ext cx="614097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https://commons.wikimedia.org/wiki/File:SODIMM_64MB_SDRAM.JPG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498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1484561" y="2006203"/>
            <a:ext cx="6174879" cy="1131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rPr sz="3600" dirty="0"/>
              <a:t>What is an Operating System?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1DF0-DEF9-4F08-9D2E-396F567C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PCI Board Example: Fast Ethernet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9036B-C736-4BB5-AB8D-79DFEF60F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8" y="1063229"/>
            <a:ext cx="4114800" cy="32007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39524-8A12-4E5D-BCA8-33DE783531D5}"/>
              </a:ext>
            </a:extLst>
          </p:cNvPr>
          <p:cNvSpPr txBox="1"/>
          <p:nvPr/>
        </p:nvSpPr>
        <p:spPr>
          <a:xfrm>
            <a:off x="1670939" y="4414301"/>
            <a:ext cx="5802122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https://commons.wikimedia.org/wiki/File:Fast_Ethernet_PCI_Network_Interface_Card_SN5100TX_(VIA_VT86C100A).jpg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708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484561" y="0"/>
            <a:ext cx="6174879" cy="1012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Parallel 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601670" y="1012032"/>
            <a:ext cx="7940659" cy="3970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>
            <a:normAutofit fontScale="85000" lnSpcReduction="10000"/>
          </a:bodyPr>
          <a:lstStyle/>
          <a:p>
            <a:pPr marL="161147" indent="-139718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800" dirty="0"/>
              <a:t>Systems with more than one CPU in close communication (</a:t>
            </a:r>
            <a:r>
              <a:rPr lang="en-US" sz="2800" dirty="0"/>
              <a:t>a.k.a. </a:t>
            </a:r>
            <a:r>
              <a:rPr sz="2800" i="1" dirty="0"/>
              <a:t>multiprocessor systems</a:t>
            </a:r>
            <a:r>
              <a:rPr sz="2800" dirty="0"/>
              <a:t>)</a:t>
            </a:r>
            <a:r>
              <a:rPr lang="en-US" sz="2800" dirty="0"/>
              <a:t>, or more than one core on a single processor, a.k.a. </a:t>
            </a:r>
            <a:r>
              <a:rPr lang="en-US" sz="2800" i="1" dirty="0"/>
              <a:t>multi-core</a:t>
            </a:r>
            <a:r>
              <a:rPr lang="en-US" sz="2800" dirty="0"/>
              <a:t> systems.</a:t>
            </a:r>
            <a:endParaRPr sz="2800" dirty="0"/>
          </a:p>
          <a:p>
            <a:pPr marL="161147" indent="-139718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800" b="1" dirty="0"/>
              <a:t>Tightly coupled system </a:t>
            </a:r>
            <a:r>
              <a:rPr sz="2800" dirty="0"/>
              <a:t>– processors share memory and a clock; communicat</a:t>
            </a:r>
            <a:r>
              <a:rPr lang="en-US" sz="2800" dirty="0"/>
              <a:t>e</a:t>
            </a:r>
            <a:r>
              <a:rPr sz="2800" dirty="0"/>
              <a:t> through the shared memory.</a:t>
            </a:r>
          </a:p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2800" dirty="0"/>
              <a:t>Advantages of parallel system: </a:t>
            </a:r>
          </a:p>
          <a:p>
            <a:pPr marL="373535" lvl="1" indent="-111024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Increased </a:t>
            </a:r>
            <a:r>
              <a:rPr sz="2600" i="1" dirty="0"/>
              <a:t>throughput</a:t>
            </a:r>
          </a:p>
          <a:p>
            <a:pPr marL="373535" lvl="1" indent="-111024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Economical</a:t>
            </a:r>
            <a:r>
              <a:rPr sz="2600" i="1" dirty="0"/>
              <a:t> </a:t>
            </a:r>
          </a:p>
          <a:p>
            <a:pPr lvl="1"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Increased reliability (in some cases)</a:t>
            </a:r>
          </a:p>
          <a:p>
            <a:pPr lvl="2">
              <a:buClr>
                <a:srgbClr val="000000"/>
              </a:buClr>
              <a:buFont typeface="Arial"/>
              <a:defRPr sz="2400">
                <a:latin typeface="+mj-lt"/>
                <a:ea typeface="+mj-ea"/>
                <a:cs typeface="+mj-cs"/>
                <a:sym typeface="Gill Sans"/>
              </a:defRPr>
            </a:pPr>
            <a:r>
              <a:rPr sz="2300" dirty="0"/>
              <a:t>graceful degradation</a:t>
            </a:r>
          </a:p>
          <a:p>
            <a:pPr lvl="2">
              <a:buClr>
                <a:srgbClr val="000000"/>
              </a:buClr>
              <a:buFont typeface="Arial"/>
              <a:defRPr sz="2400">
                <a:latin typeface="+mj-lt"/>
                <a:ea typeface="+mj-ea"/>
                <a:cs typeface="+mj-cs"/>
                <a:sym typeface="Gill Sans"/>
              </a:defRPr>
            </a:pPr>
            <a:r>
              <a:rPr sz="2300" dirty="0"/>
              <a:t>fail-soft systems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741430" y="250451"/>
            <a:ext cx="7482545" cy="1126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Symmetric Multiproces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sor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Architecture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13119E-12BE-4D02-B2DB-D94465A3EFA6}"/>
              </a:ext>
            </a:extLst>
          </p:cNvPr>
          <p:cNvGrpSpPr/>
          <p:nvPr/>
        </p:nvGrpSpPr>
        <p:grpSpPr>
          <a:xfrm>
            <a:off x="1624534" y="1808225"/>
            <a:ext cx="5894931" cy="2078413"/>
            <a:chOff x="1731169" y="1688306"/>
            <a:chExt cx="5554267" cy="1715881"/>
          </a:xfrm>
        </p:grpSpPr>
        <p:sp>
          <p:nvSpPr>
            <p:cNvPr id="270" name="Shape 270"/>
            <p:cNvSpPr/>
            <p:nvPr/>
          </p:nvSpPr>
          <p:spPr>
            <a:xfrm>
              <a:off x="2366888" y="1850231"/>
              <a:ext cx="1051471" cy="248898"/>
            </a:xfrm>
            <a:prstGeom prst="rect">
              <a:avLst/>
            </a:prstGeom>
            <a:solidFill>
              <a:srgbClr val="C6E6E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 dirty="0"/>
                <a:t>CPU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1731169" y="2684859"/>
              <a:ext cx="5554267" cy="1191"/>
            </a:xfrm>
            <a:prstGeom prst="line">
              <a:avLst/>
            </a:prstGeom>
            <a:ln w="6985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72" name="Shape 272"/>
            <p:cNvSpPr/>
            <p:nvPr/>
          </p:nvSpPr>
          <p:spPr>
            <a:xfrm>
              <a:off x="4001467" y="3113484"/>
              <a:ext cx="1051471" cy="248898"/>
            </a:xfrm>
            <a:prstGeom prst="rect">
              <a:avLst/>
            </a:prstGeom>
            <a:solidFill>
              <a:srgbClr val="FFD5A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/>
                <a:t>Memory</a:t>
              </a:r>
            </a:p>
          </p:txBody>
        </p:sp>
        <p:sp>
          <p:nvSpPr>
            <p:cNvPr id="273" name="Shape 273"/>
            <p:cNvSpPr/>
            <p:nvPr/>
          </p:nvSpPr>
          <p:spPr>
            <a:xfrm flipV="1">
              <a:off x="2853928" y="2134791"/>
              <a:ext cx="7144" cy="53459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74" name="Shape 274"/>
            <p:cNvSpPr/>
            <p:nvPr/>
          </p:nvSpPr>
          <p:spPr>
            <a:xfrm flipH="1" flipV="1">
              <a:off x="4482703" y="2672953"/>
              <a:ext cx="1191" cy="444104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75" name="Shape 275"/>
            <p:cNvSpPr/>
            <p:nvPr/>
          </p:nvSpPr>
          <p:spPr>
            <a:xfrm>
              <a:off x="3731344" y="1850231"/>
              <a:ext cx="1051471" cy="248898"/>
            </a:xfrm>
            <a:prstGeom prst="rect">
              <a:avLst/>
            </a:prstGeom>
            <a:solidFill>
              <a:srgbClr val="C6E6E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/>
                <a:t>CPU</a:t>
              </a:r>
            </a:p>
          </p:txBody>
        </p:sp>
        <p:sp>
          <p:nvSpPr>
            <p:cNvPr id="276" name="Shape 276"/>
            <p:cNvSpPr/>
            <p:nvPr/>
          </p:nvSpPr>
          <p:spPr>
            <a:xfrm flipV="1">
              <a:off x="4218385" y="2134791"/>
              <a:ext cx="7144" cy="53459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77" name="Shape 277"/>
            <p:cNvSpPr/>
            <p:nvPr/>
          </p:nvSpPr>
          <p:spPr>
            <a:xfrm>
              <a:off x="5452988" y="1843088"/>
              <a:ext cx="1051471" cy="248898"/>
            </a:xfrm>
            <a:prstGeom prst="rect">
              <a:avLst/>
            </a:prstGeom>
            <a:solidFill>
              <a:srgbClr val="C6E6E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/>
                <a:t>CPU</a:t>
              </a:r>
            </a:p>
          </p:txBody>
        </p:sp>
        <p:sp>
          <p:nvSpPr>
            <p:cNvPr id="278" name="Shape 278"/>
            <p:cNvSpPr/>
            <p:nvPr/>
          </p:nvSpPr>
          <p:spPr>
            <a:xfrm flipV="1">
              <a:off x="5940028" y="2127647"/>
              <a:ext cx="7144" cy="53459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79" name="Shape 279"/>
            <p:cNvSpPr/>
            <p:nvPr/>
          </p:nvSpPr>
          <p:spPr>
            <a:xfrm>
              <a:off x="4816603" y="1688306"/>
              <a:ext cx="260889" cy="362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ctr" defTabSz="825500">
                <a:buClr>
                  <a:srgbClr val="000000"/>
                </a:buClr>
                <a:buFont typeface="Arial"/>
                <a:defRPr sz="3800" b="1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rPr sz="2004"/>
                <a:t>...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774882-F0DD-428A-9FF6-340033DF6C92}"/>
                </a:ext>
              </a:extLst>
            </p:cNvPr>
            <p:cNvSpPr txBox="1"/>
            <p:nvPr/>
          </p:nvSpPr>
          <p:spPr>
            <a:xfrm>
              <a:off x="1731169" y="3117057"/>
              <a:ext cx="926279" cy="28713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66" dirty="0"/>
                <a:t>System bus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BF90736-8BD1-40F0-8034-E43988FABABE}"/>
                </a:ext>
              </a:extLst>
            </p:cNvPr>
            <p:cNvCxnSpPr/>
            <p:nvPr/>
          </p:nvCxnSpPr>
          <p:spPr>
            <a:xfrm flipV="1">
              <a:off x="2730252" y="2819549"/>
              <a:ext cx="395139" cy="29750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907080" y="0"/>
            <a:ext cx="7024429" cy="10263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Distributed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Networked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Systems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639845" y="1026319"/>
            <a:ext cx="7864309" cy="3836006"/>
          </a:xfrm>
          <a:prstGeom prst="rect">
            <a:avLst/>
          </a:prstGeom>
          <a:solidFill>
            <a:srgbClr val="FFD5A9"/>
          </a:solidFill>
          <a:ln w="9525">
            <a:solidFill>
              <a:srgbClr val="00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3100" dirty="0"/>
              <a:t>Distribute the computation among several physical processors</a:t>
            </a:r>
            <a:r>
              <a:rPr dirty="0"/>
              <a:t>.</a:t>
            </a:r>
          </a:p>
          <a:p>
            <a:pPr marL="161147" indent="-139718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3100" b="1" dirty="0"/>
              <a:t>Loosely coupled system </a:t>
            </a:r>
            <a:r>
              <a:rPr sz="3100" dirty="0"/>
              <a:t>– each processor has its own local memory; processors communicate with one another through various communications </a:t>
            </a:r>
            <a:r>
              <a:rPr lang="en-US" sz="3100" dirty="0"/>
              <a:t>medium</a:t>
            </a:r>
            <a:r>
              <a:rPr sz="3100" dirty="0"/>
              <a:t>, such as high-speed buses or </a:t>
            </a:r>
            <a:r>
              <a:rPr lang="en-US" sz="3100" dirty="0"/>
              <a:t>internet</a:t>
            </a:r>
            <a:r>
              <a:rPr sz="3100" dirty="0"/>
              <a:t>.</a:t>
            </a:r>
          </a:p>
          <a:p>
            <a:pPr>
              <a:buClr>
                <a:srgbClr val="000000"/>
              </a:buClr>
              <a:buFont typeface="Arial"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3100" dirty="0"/>
              <a:t>Advantages of distributed systems:</a:t>
            </a:r>
          </a:p>
          <a:p>
            <a:pPr lvl="1"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Resources Sharing</a:t>
            </a:r>
            <a:r>
              <a:rPr lang="en-US" sz="2600" dirty="0"/>
              <a:t>;</a:t>
            </a:r>
            <a:endParaRPr sz="2600" dirty="0"/>
          </a:p>
          <a:p>
            <a:pPr lvl="1"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Computation speed up – load sharing</a:t>
            </a:r>
            <a:r>
              <a:rPr lang="en-US" sz="2600" dirty="0"/>
              <a:t>;</a:t>
            </a:r>
            <a:endParaRPr sz="2600" dirty="0"/>
          </a:p>
          <a:p>
            <a:pPr lvl="1"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Reliability</a:t>
            </a:r>
            <a:r>
              <a:rPr lang="en-US" sz="2600" dirty="0"/>
              <a:t>;</a:t>
            </a:r>
            <a:endParaRPr sz="2600" dirty="0"/>
          </a:p>
          <a:p>
            <a:pPr lvl="1"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sz="2600" dirty="0"/>
              <a:t>Communications.</a:t>
            </a:r>
            <a:endParaRPr lang="en-US" sz="2600" dirty="0"/>
          </a:p>
          <a:p>
            <a:pPr>
              <a:buClr>
                <a:srgbClr val="000000"/>
              </a:buClr>
              <a:buFont typeface="Arial"/>
              <a:defRPr sz="2800"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100" dirty="0"/>
              <a:t>In the lab work we do, you will experiment with this model (client and server)</a:t>
            </a:r>
            <a:endParaRPr sz="3100" dirty="0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907081" y="254794"/>
            <a:ext cx="7177134" cy="94535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Networked Systems Architecture</a:t>
            </a:r>
            <a:b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(client-server model)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01F5DF-C796-4C59-8DFD-3419F8A3CE3C}"/>
              </a:ext>
            </a:extLst>
          </p:cNvPr>
          <p:cNvGrpSpPr/>
          <p:nvPr/>
        </p:nvGrpSpPr>
        <p:grpSpPr>
          <a:xfrm>
            <a:off x="1624534" y="1808225"/>
            <a:ext cx="5894931" cy="2560927"/>
            <a:chOff x="1731169" y="1690578"/>
            <a:chExt cx="5557124" cy="1670323"/>
          </a:xfrm>
        </p:grpSpPr>
        <p:sp>
          <p:nvSpPr>
            <p:cNvPr id="288" name="Shape 288"/>
            <p:cNvSpPr/>
            <p:nvPr/>
          </p:nvSpPr>
          <p:spPr>
            <a:xfrm>
              <a:off x="2242046" y="1858011"/>
              <a:ext cx="1223764" cy="248898"/>
            </a:xfrm>
            <a:prstGeom prst="rect">
              <a:avLst/>
            </a:prstGeom>
            <a:solidFill>
              <a:srgbClr val="C6E6E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 dirty="0"/>
                <a:t>Client</a:t>
              </a:r>
              <a:r>
                <a:rPr lang="en-US" sz="1266" dirty="0"/>
                <a:t> computer</a:t>
              </a:r>
              <a:endParaRPr sz="1266" dirty="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1731169" y="2677716"/>
              <a:ext cx="5554267" cy="1191"/>
            </a:xfrm>
            <a:prstGeom prst="line">
              <a:avLst/>
            </a:prstGeom>
            <a:ln w="6985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90" name="Shape 290"/>
            <p:cNvSpPr/>
            <p:nvPr/>
          </p:nvSpPr>
          <p:spPr>
            <a:xfrm>
              <a:off x="3868180" y="3106341"/>
              <a:ext cx="1221290" cy="248898"/>
            </a:xfrm>
            <a:prstGeom prst="rect">
              <a:avLst/>
            </a:prstGeom>
            <a:solidFill>
              <a:srgbClr val="FFD5A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 dirty="0"/>
                <a:t>Server</a:t>
              </a:r>
              <a:r>
                <a:rPr lang="en-US" sz="1266" dirty="0"/>
                <a:t> computer</a:t>
              </a:r>
              <a:endParaRPr sz="1266" dirty="0"/>
            </a:p>
          </p:txBody>
        </p:sp>
        <p:sp>
          <p:nvSpPr>
            <p:cNvPr id="291" name="Shape 291"/>
            <p:cNvSpPr/>
            <p:nvPr/>
          </p:nvSpPr>
          <p:spPr>
            <a:xfrm flipV="1">
              <a:off x="2853928" y="2127647"/>
              <a:ext cx="7144" cy="53459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92" name="Shape 292"/>
            <p:cNvSpPr/>
            <p:nvPr/>
          </p:nvSpPr>
          <p:spPr>
            <a:xfrm flipH="1" flipV="1">
              <a:off x="4482703" y="2665809"/>
              <a:ext cx="1191" cy="444104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94" name="Shape 294"/>
            <p:cNvSpPr/>
            <p:nvPr/>
          </p:nvSpPr>
          <p:spPr>
            <a:xfrm flipV="1">
              <a:off x="4218385" y="2127647"/>
              <a:ext cx="7144" cy="53459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96" name="Shape 296"/>
            <p:cNvSpPr/>
            <p:nvPr/>
          </p:nvSpPr>
          <p:spPr>
            <a:xfrm flipV="1">
              <a:off x="6246485" y="2135386"/>
              <a:ext cx="7144" cy="53459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endParaRPr sz="949"/>
            </a:p>
          </p:txBody>
        </p:sp>
        <p:sp>
          <p:nvSpPr>
            <p:cNvPr id="297" name="Shape 297"/>
            <p:cNvSpPr/>
            <p:nvPr/>
          </p:nvSpPr>
          <p:spPr>
            <a:xfrm>
              <a:off x="5203827" y="1690578"/>
              <a:ext cx="260889" cy="362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ctr" defTabSz="825500">
                <a:buClr>
                  <a:srgbClr val="000000"/>
                </a:buClr>
                <a:buFont typeface="Arial"/>
                <a:defRPr sz="3800" b="1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rPr sz="2004"/>
                <a:t>...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6167105" y="2917206"/>
              <a:ext cx="1121188" cy="443695"/>
            </a:xfrm>
            <a:prstGeom prst="rect">
              <a:avLst/>
            </a:prstGeom>
            <a:ln w="127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ctr" defTabSz="825500"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lang="en-US" sz="1266" dirty="0"/>
                <a:t>Internet</a:t>
              </a:r>
            </a:p>
            <a:p>
              <a:r>
                <a:rPr lang="en-US" sz="1266" dirty="0"/>
                <a:t>or local network</a:t>
              </a:r>
              <a:endParaRPr sz="1266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81F93B8-0B63-4D30-9346-85D6ED0BCB8C}"/>
                </a:ext>
              </a:extLst>
            </p:cNvPr>
            <p:cNvCxnSpPr>
              <a:stCxn id="298" idx="1"/>
            </p:cNvCxnSpPr>
            <p:nvPr/>
          </p:nvCxnSpPr>
          <p:spPr>
            <a:xfrm flipH="1" flipV="1">
              <a:off x="5947173" y="2801420"/>
              <a:ext cx="219932" cy="33763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288">
              <a:extLst>
                <a:ext uri="{FF2B5EF4-FFF2-40B4-BE49-F238E27FC236}">
                  <a16:creationId xmlns:a16="http://schemas.microsoft.com/office/drawing/2014/main" id="{AEC80D0F-01B4-423A-825D-50303550A358}"/>
                </a:ext>
              </a:extLst>
            </p:cNvPr>
            <p:cNvSpPr/>
            <p:nvPr/>
          </p:nvSpPr>
          <p:spPr>
            <a:xfrm>
              <a:off x="3639375" y="1863304"/>
              <a:ext cx="1223764" cy="248898"/>
            </a:xfrm>
            <a:prstGeom prst="rect">
              <a:avLst/>
            </a:prstGeom>
            <a:solidFill>
              <a:srgbClr val="C6E6E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 dirty="0"/>
                <a:t>Client</a:t>
              </a:r>
              <a:r>
                <a:rPr lang="en-US" sz="1266" dirty="0"/>
                <a:t> computer</a:t>
              </a:r>
              <a:endParaRPr sz="1266" dirty="0"/>
            </a:p>
          </p:txBody>
        </p:sp>
        <p:sp>
          <p:nvSpPr>
            <p:cNvPr id="16" name="Shape 288">
              <a:extLst>
                <a:ext uri="{FF2B5EF4-FFF2-40B4-BE49-F238E27FC236}">
                  <a16:creationId xmlns:a16="http://schemas.microsoft.com/office/drawing/2014/main" id="{0D938995-89E8-4F7A-8824-55D0D08F5D90}"/>
                </a:ext>
              </a:extLst>
            </p:cNvPr>
            <p:cNvSpPr/>
            <p:nvPr/>
          </p:nvSpPr>
          <p:spPr>
            <a:xfrm>
              <a:off x="5641910" y="1864601"/>
              <a:ext cx="1223764" cy="248898"/>
            </a:xfrm>
            <a:prstGeom prst="rect">
              <a:avLst/>
            </a:prstGeom>
            <a:solidFill>
              <a:srgbClr val="C6E6E9"/>
            </a:solidFill>
            <a:ln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ctr" defTabSz="825500">
                <a:spcBef>
                  <a:spcPts val="1400"/>
                </a:spcBef>
                <a:buClr>
                  <a:srgbClr val="000000"/>
                </a:buClr>
                <a:buFont typeface="Arial"/>
                <a:defRPr sz="24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1266" dirty="0"/>
                <a:t>Client</a:t>
              </a:r>
              <a:r>
                <a:rPr lang="en-US" sz="1266" dirty="0"/>
                <a:t> computer</a:t>
              </a:r>
              <a:endParaRPr sz="1266" dirty="0"/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907080" y="169069"/>
            <a:ext cx="7329839" cy="931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Clustered Systems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907081" y="1093440"/>
            <a:ext cx="7329838" cy="37955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altLang="en-US" sz="2400" dirty="0"/>
              <a:t>Like multiprocessor systems, but multiple systems working together</a:t>
            </a:r>
          </a:p>
          <a:p>
            <a:pPr lvl="1"/>
            <a:r>
              <a:rPr lang="en-US" altLang="en-US" dirty="0"/>
              <a:t>Usually sharing disk storage via a </a:t>
            </a:r>
            <a:r>
              <a:rPr lang="en-US" altLang="en-US" b="1" dirty="0">
                <a:solidFill>
                  <a:srgbClr val="006699"/>
                </a:solidFill>
              </a:rPr>
              <a:t>storage-area network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</a:rPr>
              <a:t>SAN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Provides a </a:t>
            </a:r>
            <a:r>
              <a:rPr lang="en-US" altLang="en-US" b="1" dirty="0">
                <a:solidFill>
                  <a:srgbClr val="006699"/>
                </a:solidFill>
              </a:rPr>
              <a:t>high-availability</a:t>
            </a:r>
            <a:r>
              <a:rPr lang="en-US" altLang="en-US" b="1" dirty="0"/>
              <a:t> </a:t>
            </a:r>
            <a:r>
              <a:rPr lang="en-US" altLang="en-US" dirty="0"/>
              <a:t>service which survives failures</a:t>
            </a:r>
          </a:p>
          <a:p>
            <a:pPr lvl="2"/>
            <a:r>
              <a:rPr lang="en-US" altLang="en-US" sz="1600" b="1" dirty="0">
                <a:solidFill>
                  <a:srgbClr val="006699"/>
                </a:solidFill>
              </a:rPr>
              <a:t>Asymmetric clustering </a:t>
            </a:r>
            <a:r>
              <a:rPr lang="en-US" altLang="en-US" sz="1600" dirty="0"/>
              <a:t>has one machine in hot-standby mode</a:t>
            </a:r>
          </a:p>
          <a:p>
            <a:pPr lvl="2"/>
            <a:r>
              <a:rPr lang="en-US" altLang="en-US" sz="1600" b="1" dirty="0">
                <a:solidFill>
                  <a:srgbClr val="006699"/>
                </a:solidFill>
              </a:rPr>
              <a:t>Symmetric clustering </a:t>
            </a:r>
            <a:r>
              <a:rPr lang="en-US" altLang="en-US" sz="1600" dirty="0"/>
              <a:t>has multiple nodes running applications, monitoring each other</a:t>
            </a:r>
          </a:p>
          <a:p>
            <a:pPr lvl="1"/>
            <a:r>
              <a:rPr lang="en-US" altLang="en-US" dirty="0"/>
              <a:t>Some clusters are for </a:t>
            </a:r>
            <a:r>
              <a:rPr lang="en-US" altLang="en-US" b="1" dirty="0">
                <a:solidFill>
                  <a:srgbClr val="006699"/>
                </a:solidFill>
              </a:rPr>
              <a:t>high-performance computing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</a:rPr>
              <a:t>HPC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sz="1600" dirty="0"/>
              <a:t>Applications must be written to use </a:t>
            </a:r>
            <a:r>
              <a:rPr lang="en-US" altLang="en-US" sz="1600" b="1" dirty="0">
                <a:solidFill>
                  <a:srgbClr val="006699"/>
                </a:solidFill>
              </a:rPr>
              <a:t>parallelization</a:t>
            </a:r>
          </a:p>
          <a:p>
            <a:pPr lvl="1"/>
            <a:r>
              <a:rPr lang="en-US" altLang="en-US" dirty="0"/>
              <a:t>Our Linux systems such as </a:t>
            </a:r>
            <a:r>
              <a:rPr lang="en-US" altLang="en-US" b="1" dirty="0" err="1"/>
              <a:t>linuxremote</a:t>
            </a:r>
            <a:r>
              <a:rPr lang="en-US" altLang="en-US" dirty="0"/>
              <a:t> can be considered as an example of clustered system.</a:t>
            </a:r>
          </a:p>
          <a:p>
            <a:pPr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endParaRPr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907080" y="25003"/>
            <a:ext cx="7329839" cy="12189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Real-Time Systems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907080" y="1244203"/>
            <a:ext cx="7329838" cy="3350122"/>
          </a:xfrm>
          <a:prstGeom prst="rect">
            <a:avLst/>
          </a:prstGeom>
          <a:solidFill>
            <a:srgbClr val="C6E6E9"/>
          </a:solidFill>
          <a:ln w="952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177584" indent="-156155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800" dirty="0"/>
              <a:t>Often used as a control device in a dedicated application such as controlling scientific experiments, medical imaging systems, industrial control systems, and some display systems.</a:t>
            </a:r>
          </a:p>
          <a:p>
            <a:pPr marL="177584" indent="-156155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800" dirty="0"/>
              <a:t>Well-defined fixed-time constraints.</a:t>
            </a:r>
            <a:endParaRPr lang="en-US" sz="2800" dirty="0"/>
          </a:p>
          <a:p>
            <a:pPr marL="177584" indent="-156155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800" dirty="0"/>
              <a:t>For example, a computing system that controls the launch and flight of a space-craft.</a:t>
            </a:r>
            <a:endParaRPr sz="2800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907080" y="0"/>
            <a:ext cx="7329839" cy="1269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Embedded Systems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907080" y="1350110"/>
            <a:ext cx="7329838" cy="3250407"/>
          </a:xfrm>
          <a:prstGeom prst="rect">
            <a:avLst/>
          </a:prstGeom>
          <a:solidFill>
            <a:srgbClr val="D4FDD5"/>
          </a:solidFill>
          <a:ln w="952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Appliances</a:t>
            </a:r>
            <a:r>
              <a:rPr lang="en-US" sz="2400" dirty="0"/>
              <a:t>, s</a:t>
            </a:r>
            <a:r>
              <a:rPr sz="2400" dirty="0"/>
              <a:t>mart sensors</a:t>
            </a:r>
            <a:r>
              <a:rPr lang="en-US" sz="2400" dirty="0"/>
              <a:t>, d</a:t>
            </a:r>
            <a:r>
              <a:rPr sz="2400" dirty="0"/>
              <a:t>igital control systems.</a:t>
            </a:r>
          </a:p>
          <a:p>
            <a:pPr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Issues:</a:t>
            </a:r>
          </a:p>
          <a:p>
            <a:pPr lvl="1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Limited memory</a:t>
            </a:r>
            <a:r>
              <a:rPr lang="en-US" sz="2000" dirty="0"/>
              <a:t>;</a:t>
            </a:r>
            <a:endParaRPr sz="2000" dirty="0"/>
          </a:p>
          <a:p>
            <a:pPr lvl="1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Slower processors</a:t>
            </a:r>
            <a:r>
              <a:rPr lang="en-US" sz="2000" dirty="0"/>
              <a:t>;</a:t>
            </a:r>
            <a:endParaRPr sz="2000" dirty="0"/>
          </a:p>
          <a:p>
            <a:pPr lvl="1"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sz="2000" dirty="0"/>
              <a:t>Small display screens (if any).</a:t>
            </a:r>
            <a:endParaRPr lang="en-US" sz="2000" dirty="0"/>
          </a:p>
          <a:p>
            <a:pPr>
              <a:buClr>
                <a:srgbClr val="000000"/>
              </a:buClr>
              <a:buFont typeface="Arial"/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400" dirty="0"/>
              <a:t>For example, our classroom temperature control system.</a:t>
            </a:r>
            <a:endParaRPr sz="24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4FFC8A-D4DE-4FF1-82D0-102C94889769}"/>
              </a:ext>
            </a:extLst>
          </p:cNvPr>
          <p:cNvSpPr txBox="1"/>
          <p:nvPr/>
        </p:nvSpPr>
        <p:spPr>
          <a:xfrm>
            <a:off x="3250236" y="4437985"/>
            <a:ext cx="2643528" cy="269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r>
              <a:rPr lang="en-US" sz="1400" dirty="0"/>
              <a:t>Photo by </a:t>
            </a:r>
            <a:r>
              <a:rPr lang="en-US" sz="1400" dirty="0">
                <a:hlinkClick r:id="rId2"/>
              </a:rPr>
              <a:t>UX Indonesia</a:t>
            </a:r>
            <a:r>
              <a:rPr lang="en-US" sz="1400" dirty="0"/>
              <a:t> on </a:t>
            </a:r>
            <a:r>
              <a:rPr lang="en-US" sz="1400" dirty="0" err="1">
                <a:hlinkClick r:id="rId3" action="ppaction://hlinkfile"/>
              </a:rPr>
              <a:t>Unsplash</a:t>
            </a:r>
            <a:endParaRPr lang="en-US" sz="140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BB676-E9AF-4451-88F9-5A3A26563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1502815"/>
            <a:ext cx="4182057" cy="27880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667CF62-D929-460B-8512-ACF1712E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4131"/>
          </a:xfrm>
        </p:spPr>
        <p:txBody>
          <a:bodyPr>
            <a:normAutofit/>
          </a:bodyPr>
          <a:lstStyle/>
          <a:p>
            <a:r>
              <a:rPr lang="en-US" sz="2800" dirty="0"/>
              <a:t>What happens when we ask a computing device such as laptop or smartphone to do something for us?</a:t>
            </a:r>
          </a:p>
        </p:txBody>
      </p:sp>
    </p:spTree>
    <p:extLst>
      <p:ext uri="{BB962C8B-B14F-4D97-AF65-F5344CB8AC3E}">
        <p14:creationId xmlns:p14="http://schemas.microsoft.com/office/powerpoint/2010/main" val="39317717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DAD8E-6ECB-40D6-8A02-80A05713B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75" y="438298"/>
            <a:ext cx="7635249" cy="427132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You type a command such as “</a:t>
            </a:r>
            <a:r>
              <a:rPr lang="en-US" sz="2400" dirty="0" err="1"/>
              <a:t>gcc</a:t>
            </a:r>
            <a:r>
              <a:rPr lang="en-US" sz="2400" dirty="0"/>
              <a:t> -o hello </a:t>
            </a:r>
            <a:r>
              <a:rPr lang="en-US" sz="2400" dirty="0" err="1"/>
              <a:t>hello.c</a:t>
            </a:r>
            <a:r>
              <a:rPr lang="en-US" sz="2400" dirty="0"/>
              <a:t>” or you click a button such as “send.”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following will be done by the computer (roughly). Take the “</a:t>
            </a:r>
            <a:r>
              <a:rPr lang="en-US" sz="2400" dirty="0" err="1"/>
              <a:t>gcc</a:t>
            </a:r>
            <a:r>
              <a:rPr lang="en-US" sz="2400" dirty="0"/>
              <a:t>” command above as an example.</a:t>
            </a:r>
          </a:p>
          <a:p>
            <a:pPr lvl="1"/>
            <a:r>
              <a:rPr lang="en-US" sz="1900" dirty="0"/>
              <a:t>Read and interpret your command.</a:t>
            </a:r>
          </a:p>
          <a:p>
            <a:pPr lvl="1"/>
            <a:r>
              <a:rPr lang="en-US" sz="1900" dirty="0"/>
              <a:t>Read your </a:t>
            </a:r>
            <a:r>
              <a:rPr lang="en-US" sz="1900" dirty="0" err="1"/>
              <a:t>hello.c</a:t>
            </a:r>
            <a:r>
              <a:rPr lang="en-US" sz="1900" dirty="0"/>
              <a:t> file from the disk into memory.</a:t>
            </a:r>
          </a:p>
          <a:p>
            <a:pPr lvl="1"/>
            <a:r>
              <a:rPr lang="en-US" sz="1900" dirty="0"/>
              <a:t>Compile your program into object code.</a:t>
            </a:r>
          </a:p>
          <a:p>
            <a:pPr lvl="1"/>
            <a:r>
              <a:rPr lang="en-US" sz="1900" dirty="0"/>
              <a:t>Link your object code with appropriate libraries.</a:t>
            </a:r>
          </a:p>
          <a:p>
            <a:pPr lvl="1"/>
            <a:r>
              <a:rPr lang="en-US" sz="1900" dirty="0"/>
              <a:t>Generate and save the executable, which is a file, back to the disk.</a:t>
            </a:r>
          </a:p>
          <a:p>
            <a:pPr marL="257162" lvl="1" indent="0">
              <a:buNone/>
            </a:pPr>
            <a:endParaRPr lang="en-US" sz="1600" dirty="0"/>
          </a:p>
          <a:p>
            <a:r>
              <a:rPr lang="en-US" sz="2400" dirty="0"/>
              <a:t>Now imagine 30 or so other students are doing exactly the same thing as you are in a lab setting.</a:t>
            </a:r>
          </a:p>
          <a:p>
            <a:pPr lvl="1"/>
            <a:r>
              <a:rPr lang="en-US" sz="1900" dirty="0"/>
              <a:t>How a single computer such as </a:t>
            </a:r>
            <a:r>
              <a:rPr lang="en-US" sz="1900" b="1" dirty="0"/>
              <a:t>linuxremote.bucknell.edu</a:t>
            </a:r>
            <a:r>
              <a:rPr lang="en-US" sz="1900" dirty="0"/>
              <a:t> handle this?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806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C7B91E-A150-4875-9745-4FA5E4A2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operating system 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837742-E37E-48F6-B3E3-7819E077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cs typeface="Arial" panose="020B0604020202020204" pitchFamily="34" charset="0"/>
              </a:rPr>
              <a:t>Operating systems such as Linux, Windows, MacOS, Android work with a collection of </a:t>
            </a:r>
            <a:r>
              <a:rPr lang="en-US" b="1" dirty="0">
                <a:cs typeface="Arial" panose="020B0604020202020204" pitchFamily="34" charset="0"/>
              </a:rPr>
              <a:t>systems and applications software </a:t>
            </a:r>
            <a:r>
              <a:rPr lang="en-US" dirty="0">
                <a:cs typeface="Arial" panose="020B0604020202020204" pitchFamily="34" charset="0"/>
              </a:rPr>
              <a:t>such as </a:t>
            </a:r>
            <a:r>
              <a:rPr lang="en-US" dirty="0" err="1">
                <a:cs typeface="Arial" panose="020B0604020202020204" pitchFamily="34" charset="0"/>
              </a:rPr>
              <a:t>gcc</a:t>
            </a:r>
            <a:r>
              <a:rPr lang="en-US" dirty="0">
                <a:cs typeface="Arial" panose="020B0604020202020204" pitchFamily="34" charset="0"/>
              </a:rPr>
              <a:t>, browsers, text editors, Word, and many, many others to provide the users with an effective and useful computing environment to accomplish user tasks.</a:t>
            </a:r>
          </a:p>
          <a:p>
            <a:pPr>
              <a:lnSpc>
                <a:spcPct val="120000"/>
              </a:lnSpc>
            </a:pPr>
            <a:r>
              <a:rPr lang="en-US" dirty="0"/>
              <a:t>Operating systems are themselves a piece of software that interacts among the </a:t>
            </a:r>
            <a:r>
              <a:rPr lang="en-US" b="1" dirty="0"/>
              <a:t>hardware</a:t>
            </a:r>
            <a:r>
              <a:rPr lang="en-US" dirty="0"/>
              <a:t>, the applications software, and the users.</a:t>
            </a:r>
          </a:p>
          <a:p>
            <a:pPr>
              <a:lnSpc>
                <a:spcPct val="120000"/>
              </a:lnSpc>
            </a:pPr>
            <a:r>
              <a:rPr lang="en-US" dirty="0"/>
              <a:t>They are a </a:t>
            </a:r>
            <a:r>
              <a:rPr lang="en-US" b="1" dirty="0"/>
              <a:t>resource manager </a:t>
            </a:r>
            <a:r>
              <a:rPr lang="en-US" dirty="0"/>
              <a:t>that allocate resources such as memory, disk, and CPU time to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19281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365195" y="281175"/>
            <a:ext cx="6174879" cy="891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algn="r"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Modern Computer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D5518-3E6E-4643-AD5D-F962BA75B95D}"/>
              </a:ext>
            </a:extLst>
          </p:cNvPr>
          <p:cNvSpPr txBox="1"/>
          <p:nvPr/>
        </p:nvSpPr>
        <p:spPr>
          <a:xfrm>
            <a:off x="1036384" y="4404210"/>
            <a:ext cx="7071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blocks shown are hardware components. Software runs on these components.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32312BA4-F116-455F-98BE-46367F2A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69" y="1302618"/>
            <a:ext cx="5732904" cy="279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5414" y="69056"/>
            <a:ext cx="8233172" cy="8229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Computer System Components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455414" y="891995"/>
            <a:ext cx="7934211" cy="3970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7631" indent="-257154">
              <a:buClr>
                <a:srgbClr val="000000"/>
              </a:buClr>
              <a:buSzTx/>
              <a:buNone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1.	</a:t>
            </a:r>
            <a:r>
              <a:rPr sz="2400" b="1" dirty="0">
                <a:solidFill>
                  <a:srgbClr val="FF0000"/>
                </a:solidFill>
              </a:rPr>
              <a:t>Hardware</a:t>
            </a:r>
            <a:r>
              <a:rPr sz="2400" dirty="0"/>
              <a:t> – provides basic computing resources (CPU, memory, I/O </a:t>
            </a:r>
            <a:r>
              <a:rPr lang="en-US" sz="2400" dirty="0"/>
              <a:t>or Input and Output </a:t>
            </a:r>
            <a:r>
              <a:rPr sz="2400" dirty="0"/>
              <a:t>devices).</a:t>
            </a:r>
          </a:p>
          <a:p>
            <a:pPr marL="287631" indent="-257154">
              <a:buClr>
                <a:srgbClr val="000000"/>
              </a:buClr>
              <a:buSzTx/>
              <a:buNone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2.	</a:t>
            </a:r>
            <a:r>
              <a:rPr sz="2400" b="1" dirty="0">
                <a:solidFill>
                  <a:srgbClr val="FF0000"/>
                </a:solidFill>
              </a:rPr>
              <a:t>Operating system </a:t>
            </a:r>
            <a:r>
              <a:rPr sz="2400" dirty="0"/>
              <a:t>– controls and coordinates the use of the hardware among the various application programs for </a:t>
            </a:r>
            <a:r>
              <a:rPr lang="en-US" sz="2400" dirty="0"/>
              <a:t>different </a:t>
            </a:r>
            <a:r>
              <a:rPr sz="2400" dirty="0"/>
              <a:t>users.</a:t>
            </a:r>
          </a:p>
          <a:p>
            <a:pPr marL="287631" indent="-257154">
              <a:buClr>
                <a:srgbClr val="000000"/>
              </a:buClr>
              <a:buSzTx/>
              <a:buNone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3.	</a:t>
            </a:r>
            <a:r>
              <a:rPr sz="2400" b="1" dirty="0">
                <a:solidFill>
                  <a:srgbClr val="FF0000"/>
                </a:solidFill>
              </a:rPr>
              <a:t>Applications programs </a:t>
            </a:r>
            <a:r>
              <a:rPr sz="2400" dirty="0"/>
              <a:t>– define the ways in which the system resources are used to </a:t>
            </a:r>
            <a:r>
              <a:rPr lang="en-US" sz="2400" dirty="0"/>
              <a:t>complete</a:t>
            </a:r>
            <a:r>
              <a:rPr sz="2400" dirty="0"/>
              <a:t> the computing </a:t>
            </a:r>
            <a:r>
              <a:rPr lang="en-US" sz="2400" dirty="0"/>
              <a:t>tasks</a:t>
            </a:r>
            <a:r>
              <a:rPr sz="2400" dirty="0"/>
              <a:t> of the users (compilers, database systems, video games, business programs).</a:t>
            </a:r>
          </a:p>
          <a:p>
            <a:pPr marL="287631" indent="-257154">
              <a:buClr>
                <a:srgbClr val="000000"/>
              </a:buClr>
              <a:buSzTx/>
              <a:buNone/>
              <a:defRPr sz="3400"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4.	</a:t>
            </a:r>
            <a:r>
              <a:rPr sz="2400" b="1" dirty="0">
                <a:solidFill>
                  <a:srgbClr val="FF0000"/>
                </a:solidFill>
              </a:rPr>
              <a:t>Users</a:t>
            </a:r>
            <a:r>
              <a:rPr sz="2400" dirty="0"/>
              <a:t> (people, machines, other computers).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Macroscopic Abstract View of the Computer System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480D33-907E-48A2-AE50-F1ADA106F905}"/>
              </a:ext>
            </a:extLst>
          </p:cNvPr>
          <p:cNvGrpSpPr/>
          <p:nvPr/>
        </p:nvGrpSpPr>
        <p:grpSpPr>
          <a:xfrm>
            <a:off x="2034778" y="1586305"/>
            <a:ext cx="5103020" cy="2970610"/>
            <a:chOff x="2034778" y="1331119"/>
            <a:chExt cx="5103020" cy="2970610"/>
          </a:xfrm>
        </p:grpSpPr>
        <p:sp>
          <p:nvSpPr>
            <p:cNvPr id="198" name="Shape 198"/>
            <p:cNvSpPr/>
            <p:nvPr/>
          </p:nvSpPr>
          <p:spPr>
            <a:xfrm>
              <a:off x="2034778" y="1331119"/>
              <a:ext cx="5103020" cy="2970610"/>
            </a:xfrm>
            <a:prstGeom prst="ellipse">
              <a:avLst/>
            </a:prstGeom>
            <a:solidFill>
              <a:srgbClr val="C6E6E9"/>
            </a:solidFill>
            <a:ln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pPr marL="30477" marR="30477" defTabSz="683064">
                <a:defRPr sz="3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1793"/>
            </a:p>
          </p:txBody>
        </p:sp>
        <p:sp>
          <p:nvSpPr>
            <p:cNvPr id="199" name="Shape 199"/>
            <p:cNvSpPr/>
            <p:nvPr/>
          </p:nvSpPr>
          <p:spPr>
            <a:xfrm>
              <a:off x="2806303" y="1887140"/>
              <a:ext cx="3451623" cy="1921669"/>
            </a:xfrm>
            <a:prstGeom prst="ellipse">
              <a:avLst/>
            </a:prstGeom>
            <a:solidFill>
              <a:srgbClr val="FFFDA9"/>
            </a:solidFill>
            <a:ln>
              <a:solidFill>
                <a:srgbClr val="000000"/>
              </a:solidFill>
            </a:ln>
          </p:spPr>
          <p:txBody>
            <a:bodyPr lIns="26789" tIns="26789" rIns="26789" bIns="26789" anchor="ctr"/>
            <a:lstStyle/>
            <a:p>
              <a:pPr marL="30477" marR="30477" defTabSz="683064">
                <a:defRPr sz="3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 sz="1793"/>
            </a:p>
          </p:txBody>
        </p:sp>
        <p:grpSp>
          <p:nvGrpSpPr>
            <p:cNvPr id="203" name="Group 203"/>
            <p:cNvGrpSpPr/>
            <p:nvPr/>
          </p:nvGrpSpPr>
          <p:grpSpPr>
            <a:xfrm>
              <a:off x="3523059" y="2463404"/>
              <a:ext cx="2064545" cy="821532"/>
              <a:chOff x="0" y="0"/>
              <a:chExt cx="3914987" cy="1557867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3914987" cy="1557867"/>
              </a:xfrm>
              <a:prstGeom prst="ellipse">
                <a:avLst/>
              </a:prstGeom>
              <a:solidFill>
                <a:srgbClr val="FFD5A9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26789" tIns="26789" rIns="26789" bIns="26789" numCol="1" anchor="ctr">
                <a:noAutofit/>
              </a:bodyPr>
              <a:lstStyle/>
              <a:p>
                <a:pPr marL="30477" marR="30477" defTabSz="683064">
                  <a:defRPr sz="3400"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defRPr>
                </a:pPr>
                <a:endParaRPr sz="1793"/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839780" y="450435"/>
                <a:ext cx="2235425" cy="661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0092" tIns="20092" rIns="20092" bIns="20092" numCol="1" anchor="ctr">
                <a:spAutoFit/>
              </a:bodyPr>
              <a:lstStyle>
                <a:lvl1pPr marL="56816" marR="56816" algn="ctr" defTabSz="825500">
                  <a:buClr>
                    <a:srgbClr val="000000"/>
                  </a:buClr>
                  <a:buFont typeface="Arial"/>
                  <a:defRPr sz="3800">
                    <a:uFill>
                      <a:solidFill>
                        <a:srgbClr val="000000"/>
                      </a:solidFill>
                    </a:uFill>
                    <a:latin typeface="+mj-lt"/>
                    <a:ea typeface="+mj-ea"/>
                    <a:cs typeface="+mj-cs"/>
                    <a:sym typeface="Gill Sans"/>
                  </a:defRPr>
                </a:lvl1pPr>
              </a:lstStyle>
              <a:p>
                <a:r>
                  <a:rPr sz="2004"/>
                  <a:t>Hardware</a:t>
                </a:r>
              </a:p>
            </p:txBody>
          </p:sp>
        </p:grpSp>
        <p:sp>
          <p:nvSpPr>
            <p:cNvPr id="204" name="Shape 204"/>
            <p:cNvSpPr/>
            <p:nvPr/>
          </p:nvSpPr>
          <p:spPr>
            <a:xfrm>
              <a:off x="3607131" y="1997180"/>
              <a:ext cx="1896400" cy="362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ctr" defTabSz="825500">
                <a:buClr>
                  <a:srgbClr val="000000"/>
                </a:buClr>
                <a:buFont typeface="Arial"/>
                <a:defRPr sz="3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004"/>
                <a:t>Operating System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3413937" y="1448302"/>
              <a:ext cx="2282789" cy="3625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ctr" defTabSz="825500">
                <a:buClr>
                  <a:srgbClr val="000000"/>
                </a:buClr>
                <a:buFont typeface="Arial"/>
                <a:defRPr sz="3800"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Gill Sans"/>
                </a:defRPr>
              </a:lvl1pPr>
            </a:lstStyle>
            <a:p>
              <a:r>
                <a:rPr sz="2004" dirty="0"/>
                <a:t>Application Programs</a:t>
              </a: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907080" y="1350110"/>
            <a:ext cx="7024430" cy="1527050"/>
          </a:xfrm>
          <a:prstGeom prst="rect">
            <a:avLst/>
          </a:prstGeom>
          <a:solidFill>
            <a:srgbClr val="C6E6E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/>
          <a:p>
            <a:pPr marL="287631" lvl="1" indent="-287631" algn="ctr" defTabSz="435286">
              <a:spcBef>
                <a:spcPts val="527"/>
              </a:spcBef>
              <a:buClr>
                <a:srgbClr val="000000"/>
              </a:buClr>
              <a:buFont typeface="Arial"/>
              <a:defRPr sz="38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800" dirty="0"/>
              <a:t>A "program" that acts as an intermediary between a user of a computer and the computer hardware.</a:t>
            </a: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907080" y="175022"/>
            <a:ext cx="7329839" cy="919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defTabSz="914400"/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does 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Operating System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do</a:t>
            </a:r>
            <a:r>
              <a:rPr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sp>
        <p:nvSpPr>
          <p:cNvPr id="6" name="Shape 207">
            <a:extLst>
              <a:ext uri="{FF2B5EF4-FFF2-40B4-BE49-F238E27FC236}">
                <a16:creationId xmlns:a16="http://schemas.microsoft.com/office/drawing/2014/main" id="{AE1B43AE-8A5F-40D5-9D32-1C34281EC95A}"/>
              </a:ext>
            </a:extLst>
          </p:cNvPr>
          <p:cNvSpPr/>
          <p:nvPr/>
        </p:nvSpPr>
        <p:spPr>
          <a:xfrm>
            <a:off x="907081" y="3029865"/>
            <a:ext cx="7024430" cy="137434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/>
          <a:p>
            <a:pPr marL="342900" lvl="1" indent="-342900" defTabSz="435286">
              <a:spcBef>
                <a:spcPts val="527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8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800" dirty="0"/>
              <a:t>Manage resources in the computer system</a:t>
            </a:r>
          </a:p>
          <a:p>
            <a:pPr marL="342900" lvl="1" indent="-342900" defTabSz="435286">
              <a:spcBef>
                <a:spcPts val="527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8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2800" dirty="0"/>
              <a:t>Control the execution of programs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031647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1203</Words>
  <Application>Microsoft Office PowerPoint</Application>
  <PresentationFormat>On-screen Show (16:9)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Gill Sans</vt:lpstr>
      <vt:lpstr>Gill Sans SemiBold</vt:lpstr>
      <vt:lpstr>Arial</vt:lpstr>
      <vt:lpstr>Calibri</vt:lpstr>
      <vt:lpstr>Helvetica</vt:lpstr>
      <vt:lpstr>Office Theme</vt:lpstr>
      <vt:lpstr>PowerPoint Presentation</vt:lpstr>
      <vt:lpstr>What is an Operating System?</vt:lpstr>
      <vt:lpstr>What happens when we ask a computing device such as laptop or smartphone to do something for us?</vt:lpstr>
      <vt:lpstr>PowerPoint Presentation</vt:lpstr>
      <vt:lpstr>What does an operating system do</vt:lpstr>
      <vt:lpstr>A Modern Computer System</vt:lpstr>
      <vt:lpstr>Computer System Components</vt:lpstr>
      <vt:lpstr>Macroscopic Abstract View of the Computer System</vt:lpstr>
      <vt:lpstr>What does an Operating System do?</vt:lpstr>
      <vt:lpstr>Abstract View of System Components</vt:lpstr>
      <vt:lpstr>Operating System Definitions</vt:lpstr>
      <vt:lpstr>Operating systems evolution</vt:lpstr>
      <vt:lpstr>OS Evolution Timeline</vt:lpstr>
      <vt:lpstr>Mainframes</vt:lpstr>
      <vt:lpstr>Time-Sharing Systems and Interactive Computing </vt:lpstr>
      <vt:lpstr>Desktop Systems</vt:lpstr>
      <vt:lpstr>PC Motherboard</vt:lpstr>
      <vt:lpstr>Intel Core i9 Processor (CPU)</vt:lpstr>
      <vt:lpstr>SDRAM Board Example</vt:lpstr>
      <vt:lpstr>PCI Board Example: Fast Ethernet</vt:lpstr>
      <vt:lpstr>Parallel Systems</vt:lpstr>
      <vt:lpstr>Symmetric Multiprocessor Architecture</vt:lpstr>
      <vt:lpstr>Distributed or Networked Systems</vt:lpstr>
      <vt:lpstr>Networked Systems Architecture (client-server model)</vt:lpstr>
      <vt:lpstr>Clustered Systems</vt:lpstr>
      <vt:lpstr>Real-Time Systems</vt:lpstr>
      <vt:lpstr>Embedded Systems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171</cp:revision>
  <dcterms:created xsi:type="dcterms:W3CDTF">2013-08-21T19:17:07Z</dcterms:created>
  <dcterms:modified xsi:type="dcterms:W3CDTF">2020-08-09T18:12:29Z</dcterms:modified>
</cp:coreProperties>
</file>