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91" r:id="rId4"/>
    <p:sldId id="292" r:id="rId5"/>
    <p:sldId id="293" r:id="rId6"/>
    <p:sldId id="281" r:id="rId7"/>
    <p:sldId id="294" r:id="rId8"/>
    <p:sldId id="295" r:id="rId9"/>
    <p:sldId id="336" r:id="rId10"/>
    <p:sldId id="282" r:id="rId11"/>
    <p:sldId id="286" r:id="rId12"/>
    <p:sldId id="344" r:id="rId13"/>
    <p:sldId id="346" r:id="rId14"/>
    <p:sldId id="345" r:id="rId15"/>
    <p:sldId id="28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645B5D3-5E05-489B-BBD4-AE085D428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6E4A82-2BAA-4814-8D2B-C6FF14C7D755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1B3673C-8E42-4AE1-9CE6-91C6F6E79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06D4954-0343-4F85-B861-69E9C14A6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A72BB57-F63F-468A-81AE-831E977A7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90DC83-F086-481C-9E2C-49E2EACF66CA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3E7082C-ED25-4498-8D85-4FD095C64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AC533E6-32A2-4467-90DC-FAC17567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A72BB57-F63F-468A-81AE-831E977A7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90DC83-F086-481C-9E2C-49E2EACF66CA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3E7082C-ED25-4498-8D85-4FD095C64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AC533E6-32A2-4467-90DC-FAC17567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4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4195F71-0D75-43C2-B166-4C2E34817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EACE59-2C78-426B-B74D-EEE77C3827E5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69658E4-EF29-4252-9ABE-0293D453F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6157708-37F1-4DA5-89CA-593F0ADB3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460004"/>
            <a:ext cx="7358063" cy="3013770"/>
          </a:xfrm>
          <a:prstGeom prst="rect">
            <a:avLst/>
          </a:prstGeom>
        </p:spPr>
        <p:txBody>
          <a:bodyPr/>
          <a:lstStyle>
            <a:lvl1pPr>
              <a:spcBef>
                <a:spcPts val="1266"/>
              </a:spcBef>
            </a:lvl1pPr>
            <a:lvl2pPr>
              <a:spcBef>
                <a:spcPts val="1266"/>
              </a:spcBef>
            </a:lvl2pPr>
            <a:lvl3pPr>
              <a:spcBef>
                <a:spcPts val="1266"/>
              </a:spcBef>
            </a:lvl3pPr>
            <a:lvl4pPr>
              <a:spcBef>
                <a:spcPts val="1266"/>
              </a:spcBef>
            </a:lvl4pPr>
            <a:lvl5pPr>
              <a:spcBef>
                <a:spcPts val="1266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7013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18AzodTPG5U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B2-PCI_Car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8328C8-1A0C-414A-8DD0-0CDA437799EA}"/>
              </a:ext>
            </a:extLst>
          </p:cNvPr>
          <p:cNvSpPr/>
          <p:nvPr/>
        </p:nvSpPr>
        <p:spPr>
          <a:xfrm>
            <a:off x="2128720" y="3875009"/>
            <a:ext cx="38176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/>
            <a:r>
              <a:rPr lang="en-US" sz="16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 and other instructors.</a:t>
            </a:r>
          </a:p>
          <a:p>
            <a:pPr defTabSz="457200" hangingPunct="0"/>
            <a:r>
              <a:rPr lang="en-US" sz="1600" i="1" dirty="0">
                <a:solidFill>
                  <a:schemeClr val="bg1"/>
                </a:solidFill>
              </a:rPr>
              <a:t>Xiannong Meng, Fall 2020.</a:t>
            </a:r>
            <a:endParaRPr lang="en-US" sz="16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1E49764E-1BC6-4C6E-984E-407B9DC3F4FD}"/>
              </a:ext>
            </a:extLst>
          </p:cNvPr>
          <p:cNvSpPr txBox="1"/>
          <p:nvPr/>
        </p:nvSpPr>
        <p:spPr>
          <a:xfrm>
            <a:off x="565723" y="3655640"/>
            <a:ext cx="1410291" cy="773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" b="1" dirty="0">
                <a:solidFill>
                  <a:srgbClr val="FF0000"/>
                </a:solidFill>
              </a:rPr>
              <a:t>h 2.1-2.4, 12.1-12.3</a:t>
            </a:r>
          </a:p>
        </p:txBody>
      </p:sp>
      <p:sp>
        <p:nvSpPr>
          <p:cNvPr id="10" name="Shape 53">
            <a:extLst>
              <a:ext uri="{FF2B5EF4-FFF2-40B4-BE49-F238E27FC236}">
                <a16:creationId xmlns:a16="http://schemas.microsoft.com/office/drawing/2014/main" id="{8E0FCBEF-0C20-46DD-B452-264485A5D623}"/>
              </a:ext>
            </a:extLst>
          </p:cNvPr>
          <p:cNvSpPr txBox="1">
            <a:spLocks/>
          </p:cNvSpPr>
          <p:nvPr/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vert="horz" lIns="93100" tIns="93100" rIns="93100" bIns="9310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buClr>
                <a:schemeClr val="dk1"/>
              </a:buClr>
              <a:buSzPct val="35483"/>
            </a:pPr>
            <a:r>
              <a:rPr lang="en-US" b="1" dirty="0"/>
              <a:t>Operating Systems Services and I/O</a:t>
            </a:r>
            <a:endParaRPr lang="en" b="1" dirty="0"/>
          </a:p>
        </p:txBody>
      </p:sp>
      <p:sp>
        <p:nvSpPr>
          <p:cNvPr id="11" name="Shape 52">
            <a:extLst>
              <a:ext uri="{FF2B5EF4-FFF2-40B4-BE49-F238E27FC236}">
                <a16:creationId xmlns:a16="http://schemas.microsoft.com/office/drawing/2014/main" id="{B19904AD-E949-4EA8-8470-45C5504EE143}"/>
              </a:ext>
            </a:extLst>
          </p:cNvPr>
          <p:cNvSpPr txBox="1">
            <a:spLocks/>
          </p:cNvSpPr>
          <p:nvPr/>
        </p:nvSpPr>
        <p:spPr>
          <a:xfrm>
            <a:off x="685800" y="1583342"/>
            <a:ext cx="7772400" cy="1159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3100" tIns="93100" rIns="93100" bIns="9310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3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/>
              <a:t>CSCI315 – Oper</a:t>
            </a:r>
            <a:r>
              <a:rPr lang="en-US" sz="3200"/>
              <a:t>ating Systems Design</a:t>
            </a:r>
            <a:br>
              <a:rPr lang="en-US" sz="2700"/>
            </a:br>
            <a:r>
              <a:rPr lang="en-US" sz="2000"/>
              <a:t>Department of Computer Science</a:t>
            </a:r>
            <a:br>
              <a:rPr lang="en-US" sz="2000"/>
            </a:br>
            <a:r>
              <a:rPr lang="en-US" sz="2000"/>
              <a:t>Bucknell University</a:t>
            </a:r>
            <a:endParaRPr lang="en" sz="27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1484560" y="172884"/>
            <a:ext cx="6174879" cy="10753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I/O 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Option 1: Polling</a:t>
            </a:r>
          </a:p>
        </p:txBody>
      </p:sp>
      <p:sp>
        <p:nvSpPr>
          <p:cNvPr id="317" name="Shape 317"/>
          <p:cNvSpPr/>
          <p:nvPr/>
        </p:nvSpPr>
        <p:spPr>
          <a:xfrm>
            <a:off x="3496485" y="4452474"/>
            <a:ext cx="3573078" cy="256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500"/>
            </a:lvl1pPr>
          </a:lstStyle>
          <a:p>
            <a:r>
              <a:rPr sz="1318" dirty="0">
                <a:hlinkClick r:id="rId2"/>
              </a:rPr>
              <a:t>https://www.youtube.com/watch?v=18AzodTPG5U</a:t>
            </a:r>
            <a:endParaRPr sz="1318" dirty="0"/>
          </a:p>
        </p:txBody>
      </p:sp>
      <p:sp>
        <p:nvSpPr>
          <p:cNvPr id="318" name="Shape 318"/>
          <p:cNvSpPr/>
          <p:nvPr/>
        </p:nvSpPr>
        <p:spPr>
          <a:xfrm>
            <a:off x="1841366" y="4364802"/>
            <a:ext cx="1638125" cy="378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914400">
              <a:spcBef>
                <a:spcPts val="700"/>
              </a:spcBef>
              <a:defRPr sz="4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sz="2109" dirty="0">
                <a:solidFill>
                  <a:srgbClr val="FF0000"/>
                </a:solidFill>
              </a:rPr>
              <a:t>The Simpsons</a:t>
            </a:r>
            <a:r>
              <a:rPr sz="2109" dirty="0"/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943FF8-A421-45EF-A1FE-B51B47FAECC6}"/>
              </a:ext>
            </a:extLst>
          </p:cNvPr>
          <p:cNvGrpSpPr/>
          <p:nvPr/>
        </p:nvGrpSpPr>
        <p:grpSpPr>
          <a:xfrm>
            <a:off x="1288841" y="1498211"/>
            <a:ext cx="6566315" cy="2528947"/>
            <a:chOff x="1299665" y="1417148"/>
            <a:chExt cx="6384043" cy="2309204"/>
          </a:xfrm>
        </p:grpSpPr>
        <p:sp>
          <p:nvSpPr>
            <p:cNvPr id="319" name="Shape 319"/>
            <p:cNvSpPr/>
            <p:nvPr/>
          </p:nvSpPr>
          <p:spPr>
            <a:xfrm>
              <a:off x="1863892" y="2184637"/>
              <a:ext cx="3023674" cy="425696"/>
            </a:xfrm>
            <a:prstGeom prst="rect">
              <a:avLst/>
            </a:prstGeom>
            <a:blipFill>
              <a:blip r:embed="rId3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>
              <a:lvl1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2109"/>
                <a:t>ask device if data is ready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5946992" y="2203570"/>
              <a:ext cx="1736716" cy="425696"/>
            </a:xfrm>
            <a:prstGeom prst="rect">
              <a:avLst/>
            </a:prstGeom>
            <a:solidFill>
              <a:schemeClr val="accent5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>
              <a:lvl1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2109"/>
                <a:t>end I/O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4871617" y="2416417"/>
              <a:ext cx="1055885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algn="ctr" defTabSz="30804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2109"/>
            </a:p>
          </p:txBody>
        </p:sp>
        <p:sp>
          <p:nvSpPr>
            <p:cNvPr id="322" name="Shape 322"/>
            <p:cNvSpPr/>
            <p:nvPr/>
          </p:nvSpPr>
          <p:spPr>
            <a:xfrm>
              <a:off x="2186006" y="2742646"/>
              <a:ext cx="2379445" cy="425696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>
              <a:lvl1pPr algn="ctr" defTabSz="584200"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2109"/>
                <a:t>data is not ready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2186006" y="3300656"/>
              <a:ext cx="2379445" cy="425696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>
              <a:lvl1pPr algn="ctr" defTabSz="584200"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2109"/>
                <a:t>wait some time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3282578" y="2603651"/>
              <a:ext cx="1" cy="14567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algn="ctr" defTabSz="30804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2109"/>
            </a:p>
          </p:txBody>
        </p:sp>
        <p:sp>
          <p:nvSpPr>
            <p:cNvPr id="325" name="Shape 325"/>
            <p:cNvSpPr/>
            <p:nvPr/>
          </p:nvSpPr>
          <p:spPr>
            <a:xfrm>
              <a:off x="3282578" y="3166029"/>
              <a:ext cx="1" cy="14567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algn="ctr" defTabSz="30804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2109"/>
            </a:p>
          </p:txBody>
        </p:sp>
        <p:sp>
          <p:nvSpPr>
            <p:cNvPr id="330" name="Shape 330"/>
            <p:cNvSpPr/>
            <p:nvPr/>
          </p:nvSpPr>
          <p:spPr>
            <a:xfrm>
              <a:off x="1299665" y="2435207"/>
              <a:ext cx="849353" cy="108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0" h="21600" extrusionOk="0">
                  <a:moveTo>
                    <a:pt x="16340" y="21600"/>
                  </a:moveTo>
                  <a:cubicBezTo>
                    <a:pt x="-3432" y="9734"/>
                    <a:pt x="-5260" y="2534"/>
                    <a:pt x="10855" y="0"/>
                  </a:cubicBezTo>
                </a:path>
              </a:pathLst>
            </a:cu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/>
            <a:lstStyle/>
            <a:p>
              <a:endParaRPr sz="949"/>
            </a:p>
          </p:txBody>
        </p:sp>
        <p:sp>
          <p:nvSpPr>
            <p:cNvPr id="327" name="Shape 327"/>
            <p:cNvSpPr/>
            <p:nvPr/>
          </p:nvSpPr>
          <p:spPr>
            <a:xfrm>
              <a:off x="2414220" y="1417148"/>
              <a:ext cx="1736716" cy="425696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6789" tIns="26789" rIns="26789" bIns="26789" anchor="ctr"/>
            <a:lstStyle>
              <a:lvl1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2109" dirty="0"/>
                <a:t>initiate I/O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3282578" y="1845086"/>
              <a:ext cx="1" cy="344006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algn="ctr" defTabSz="30804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2109"/>
            </a:p>
          </p:txBody>
        </p:sp>
        <p:sp>
          <p:nvSpPr>
            <p:cNvPr id="329" name="Shape 329"/>
            <p:cNvSpPr/>
            <p:nvPr/>
          </p:nvSpPr>
          <p:spPr>
            <a:xfrm>
              <a:off x="4943689" y="2164337"/>
              <a:ext cx="900988" cy="23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 defTabSz="914400">
                <a:spcBef>
                  <a:spcPts val="700"/>
                </a:spcBef>
                <a:defRPr sz="2500">
                  <a:solidFill>
                    <a:schemeClr val="accent5"/>
                  </a:solid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318" dirty="0">
                  <a:solidFill>
                    <a:srgbClr val="FF0000"/>
                  </a:solidFill>
                </a:rPr>
                <a:t>data is ready</a:t>
              </a: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1484560" y="294680"/>
            <a:ext cx="6174879" cy="7500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I/O Option 2: 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Interrupt</a:t>
            </a:r>
          </a:p>
        </p:txBody>
      </p:sp>
      <p:pic>
        <p:nvPicPr>
          <p:cNvPr id="36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4497" y="1106479"/>
            <a:ext cx="4935005" cy="3949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08A78FC-7817-46CC-8185-46578FF0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27570"/>
            <a:ext cx="6172200" cy="4321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Direct Memory Access (1)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E3B8677-43AA-4783-8372-9A9684748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1046529"/>
            <a:ext cx="7329840" cy="305044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Used to avoid </a:t>
            </a:r>
            <a:r>
              <a:rPr lang="en-US" altLang="en-US" sz="3200" b="1" dirty="0">
                <a:solidFill>
                  <a:srgbClr val="006699"/>
                </a:solidFill>
              </a:rPr>
              <a:t>programmed</a:t>
            </a:r>
            <a:r>
              <a:rPr lang="en-US" altLang="en-US" sz="3200" b="1" dirty="0">
                <a:solidFill>
                  <a:srgbClr val="3366FF"/>
                </a:solidFill>
              </a:rPr>
              <a:t> </a:t>
            </a:r>
            <a:r>
              <a:rPr lang="en-US" altLang="en-US" sz="3200" b="1" dirty="0">
                <a:solidFill>
                  <a:srgbClr val="006699"/>
                </a:solidFill>
              </a:rPr>
              <a:t>I/O</a:t>
            </a:r>
            <a:r>
              <a:rPr lang="en-US" altLang="en-US" sz="3200" dirty="0"/>
              <a:t> (one byte at a time) for large data movement </a:t>
            </a:r>
          </a:p>
          <a:p>
            <a:r>
              <a:rPr lang="en-US" altLang="en-US" sz="3200" dirty="0"/>
              <a:t>Requires </a:t>
            </a:r>
            <a:r>
              <a:rPr lang="en-US" altLang="en-US" sz="3200" b="1" dirty="0">
                <a:solidFill>
                  <a:srgbClr val="006699"/>
                </a:solidFill>
              </a:rPr>
              <a:t>DMA</a:t>
            </a:r>
            <a:r>
              <a:rPr lang="en-US" altLang="en-US" sz="3200" dirty="0"/>
              <a:t> controller</a:t>
            </a:r>
          </a:p>
          <a:p>
            <a:r>
              <a:rPr lang="en-US" altLang="en-US" sz="3200" dirty="0"/>
              <a:t>Bypasses CPU to transfer data directly between I/O device and memory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08A78FC-7817-46CC-8185-46578FF0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27570"/>
            <a:ext cx="6172200" cy="4321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Direct Memory Access (2)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E3B8677-43AA-4783-8372-9A9684748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742949"/>
            <a:ext cx="7329840" cy="381396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000" dirty="0"/>
              <a:t>OS sends the request to DMA controller. The request (command block) includes</a:t>
            </a:r>
          </a:p>
          <a:p>
            <a:pPr lvl="1"/>
            <a:r>
              <a:rPr lang="en-US" altLang="en-US" sz="2400" dirty="0"/>
              <a:t>Source and destination addresses</a:t>
            </a:r>
          </a:p>
          <a:p>
            <a:pPr lvl="1"/>
            <a:r>
              <a:rPr lang="en-US" altLang="en-US" sz="2400" dirty="0"/>
              <a:t>Read or write mode</a:t>
            </a:r>
          </a:p>
          <a:p>
            <a:pPr lvl="1"/>
            <a:r>
              <a:rPr lang="en-US" altLang="en-US" sz="2400" dirty="0"/>
              <a:t>Count of bytes</a:t>
            </a:r>
          </a:p>
          <a:p>
            <a:pPr lvl="1"/>
            <a:r>
              <a:rPr lang="en-US" altLang="en-US" sz="2400" dirty="0"/>
              <a:t>Writes location of command block to DMA controller</a:t>
            </a:r>
          </a:p>
          <a:p>
            <a:r>
              <a:rPr lang="en-US" altLang="en-US" sz="3000" dirty="0"/>
              <a:t>DMA controller gains control of the bus and starts data transfer</a:t>
            </a:r>
          </a:p>
          <a:p>
            <a:r>
              <a:rPr lang="en-US" altLang="en-US" sz="3000" dirty="0"/>
              <a:t>When done, interrupts to signal completion</a:t>
            </a:r>
          </a:p>
        </p:txBody>
      </p:sp>
    </p:spTree>
    <p:extLst>
      <p:ext uri="{BB962C8B-B14F-4D97-AF65-F5344CB8AC3E}">
        <p14:creationId xmlns:p14="http://schemas.microsoft.com/office/powerpoint/2010/main" val="391693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0EDCF85-D76D-4DEC-8B62-664C27C3A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080" y="275379"/>
            <a:ext cx="7329840" cy="3429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Six Steps in DMA Transfer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60A9E5D9-19B4-4F28-8107-5A2F1BEF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54" y="739290"/>
            <a:ext cx="5046292" cy="43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38BECDE-FEFB-4DB7-AB8F-E09432A9C40A}"/>
              </a:ext>
            </a:extLst>
          </p:cNvPr>
          <p:cNvSpPr/>
          <p:nvPr/>
        </p:nvSpPr>
        <p:spPr>
          <a:xfrm>
            <a:off x="3197655" y="4791768"/>
            <a:ext cx="610820" cy="223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377ED-B8AE-42D4-8F78-B52DDB263F6F}"/>
              </a:ext>
            </a:extLst>
          </p:cNvPr>
          <p:cNvSpPr txBox="1"/>
          <p:nvPr/>
        </p:nvSpPr>
        <p:spPr>
          <a:xfrm>
            <a:off x="4419295" y="4709620"/>
            <a:ext cx="66935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source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6546F3-55C5-4F98-821D-0FEEA99224F9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808475" y="4862325"/>
            <a:ext cx="610820" cy="1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E8FE44-CB46-45B6-9435-A581F5E8C084}"/>
              </a:ext>
            </a:extLst>
          </p:cNvPr>
          <p:cNvSpPr txBox="1"/>
          <p:nvPr/>
        </p:nvSpPr>
        <p:spPr>
          <a:xfrm>
            <a:off x="5946345" y="1655520"/>
            <a:ext cx="10113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destination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99FC0B-946E-41BF-B028-0DC60120AB05}"/>
              </a:ext>
            </a:extLst>
          </p:cNvPr>
          <p:cNvCxnSpPr/>
          <p:nvPr/>
        </p:nvCxnSpPr>
        <p:spPr>
          <a:xfrm>
            <a:off x="6404460" y="1960930"/>
            <a:ext cx="152705" cy="4581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1484560" y="128470"/>
            <a:ext cx="6174879" cy="938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Hardware Support for the OS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907080" y="935457"/>
            <a:ext cx="7206292" cy="2018179"/>
          </a:xfrm>
          <a:prstGeom prst="rect">
            <a:avLst/>
          </a:prstGeom>
        </p:spPr>
        <p:txBody>
          <a:bodyPr vert="horz" lIns="24110" tIns="24110" rIns="24110" bIns="24110" rtlCol="0">
            <a:normAutofit fontScale="77500" lnSpcReduction="20000"/>
          </a:bodyPr>
          <a:lstStyle/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Two classes of instructions:</a:t>
            </a:r>
            <a:r>
              <a:rPr dirty="0"/>
              <a:t> one class </a:t>
            </a:r>
            <a:r>
              <a:t>for </a:t>
            </a:r>
            <a:r>
              <a:rPr lang="en-US"/>
              <a:t>every</a:t>
            </a:r>
            <a:r>
              <a:t>one </a:t>
            </a:r>
            <a:r>
              <a:rPr dirty="0"/>
              <a:t>to use, others with </a:t>
            </a:r>
            <a:r>
              <a:rPr dirty="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privileged</a:t>
            </a:r>
            <a:r>
              <a:rPr dirty="0"/>
              <a:t> use (for the OS kernel).</a:t>
            </a:r>
          </a:p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dirty="0"/>
              <a:t>Need to be able to switch between </a:t>
            </a:r>
            <a:r>
              <a:rPr dirty="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user</a:t>
            </a:r>
            <a:r>
              <a:rPr dirty="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dirty="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mode</a:t>
            </a:r>
            <a:r>
              <a:rPr dirty="0"/>
              <a:t> and </a:t>
            </a:r>
            <a:r>
              <a:rPr dirty="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kernel</a:t>
            </a:r>
            <a:r>
              <a:rPr dirty="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dirty="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mode</a:t>
            </a:r>
            <a:r>
              <a:rPr dirty="0"/>
              <a:t>.</a:t>
            </a:r>
          </a:p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dirty="0"/>
              <a:t>To switch to kernel mode, you need to trap to the kernel.</a:t>
            </a:r>
          </a:p>
        </p:txBody>
      </p:sp>
      <p:pic>
        <p:nvPicPr>
          <p:cNvPr id="37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2359" y="2996851"/>
            <a:ext cx="6539282" cy="2018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6E90BE-DC7D-4423-9182-6579BF4D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Services Provided by OS (users 1 of 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26FC-2120-4CFD-8EE7-0FFBD832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8" y="1197405"/>
            <a:ext cx="7358063" cy="3359510"/>
          </a:xfrm>
        </p:spPr>
        <p:txBody>
          <a:bodyPr>
            <a:normAutofit fontScale="92500"/>
          </a:bodyPr>
          <a:lstStyle/>
          <a:p>
            <a:r>
              <a:rPr lang="en-US" dirty="0"/>
              <a:t>Provide users with direct services</a:t>
            </a:r>
          </a:p>
          <a:p>
            <a:pPr lvl="1"/>
            <a:r>
              <a:rPr lang="en-US" dirty="0"/>
              <a:t>User interfaces: command line, GUI</a:t>
            </a:r>
          </a:p>
          <a:p>
            <a:pPr lvl="1"/>
            <a:r>
              <a:rPr lang="en-US" dirty="0"/>
              <a:t>Program execution: running programs</a:t>
            </a:r>
          </a:p>
          <a:p>
            <a:pPr lvl="1"/>
            <a:r>
              <a:rPr lang="en-US" dirty="0"/>
              <a:t>I/O: printing, viewing screen, issuing commands</a:t>
            </a:r>
          </a:p>
          <a:p>
            <a:pPr lvl="1"/>
            <a:r>
              <a:rPr lang="en-US" dirty="0"/>
              <a:t>File operations: creating and maintaining files on disks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027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6E90BE-DC7D-4423-9182-6579BF4D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Services Provided by OS (users 2 of 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26FC-2120-4CFD-8EE7-0FFBD832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8" y="1197405"/>
            <a:ext cx="7358063" cy="3359510"/>
          </a:xfrm>
        </p:spPr>
        <p:txBody>
          <a:bodyPr>
            <a:normAutofit/>
          </a:bodyPr>
          <a:lstStyle/>
          <a:p>
            <a:r>
              <a:rPr lang="en-US" dirty="0"/>
              <a:t>Provide users with direct services (cont.)</a:t>
            </a:r>
          </a:p>
          <a:p>
            <a:pPr lvl="1"/>
            <a:r>
              <a:rPr lang="en-US" dirty="0"/>
              <a:t>Process communication: user programs can talk to each other</a:t>
            </a:r>
          </a:p>
          <a:p>
            <a:pPr lvl="1"/>
            <a:r>
              <a:rPr lang="en-US" dirty="0"/>
              <a:t>Error detecting and handling: notifying users with program errors, not bringing down the system</a:t>
            </a:r>
          </a:p>
        </p:txBody>
      </p:sp>
    </p:spTree>
    <p:extLst>
      <p:ext uri="{BB962C8B-B14F-4D97-AF65-F5344CB8AC3E}">
        <p14:creationId xmlns:p14="http://schemas.microsoft.com/office/powerpoint/2010/main" val="32896042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6E90BE-DC7D-4423-9182-6579BF4D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Services Provided by OS (systems)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26FC-2120-4CFD-8EE7-0FFBD832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8" y="1197405"/>
            <a:ext cx="7358063" cy="33595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Services needed by the system</a:t>
            </a:r>
          </a:p>
          <a:p>
            <a:pPr lvl="1"/>
            <a:r>
              <a:rPr lang="en-US" dirty="0"/>
              <a:t>Resource management: allocating CPU time, memory, storage for all programs, including user programs</a:t>
            </a:r>
          </a:p>
          <a:p>
            <a:pPr lvl="1"/>
            <a:r>
              <a:rPr lang="en-US" dirty="0"/>
              <a:t>Logging: keeping track of the resource usage and error status</a:t>
            </a:r>
          </a:p>
          <a:p>
            <a:pPr lvl="1"/>
            <a:r>
              <a:rPr lang="en-US" dirty="0"/>
              <a:t>Protection and security: making sure the programs access only the authorized resources</a:t>
            </a:r>
          </a:p>
        </p:txBody>
      </p:sp>
    </p:spTree>
    <p:extLst>
      <p:ext uri="{BB962C8B-B14F-4D97-AF65-F5344CB8AC3E}">
        <p14:creationId xmlns:p14="http://schemas.microsoft.com/office/powerpoint/2010/main" val="36808211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10ED7-2B40-4F76-9BA3-4781C7B5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7" y="2180035"/>
            <a:ext cx="7772400" cy="1021556"/>
          </a:xfrm>
        </p:spPr>
        <p:txBody>
          <a:bodyPr/>
          <a:lstStyle/>
          <a:p>
            <a:pPr algn="ctr"/>
            <a:r>
              <a:rPr lang="en-US" dirty="0"/>
              <a:t>Input and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18429-C533-4CC0-8A77-F6194765C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907080" y="-36315"/>
            <a:ext cx="7329839" cy="12692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Computing System Input and Output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296260" y="1450462"/>
            <a:ext cx="7329839" cy="3470893"/>
          </a:xfrm>
          <a:prstGeom prst="rect">
            <a:avLst/>
          </a:prstGeom>
        </p:spPr>
        <p:txBody>
          <a:bodyPr vert="horz" lIns="24110" tIns="24110" rIns="24110" bIns="24110" rtlCol="0">
            <a:noAutofit/>
          </a:bodyPr>
          <a:lstStyle/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I/O devices and the CPU can execute </a:t>
            </a:r>
            <a:r>
              <a:rPr sz="2000" b="1" dirty="0">
                <a:ea typeface="Gill Sans SemiBold"/>
                <a:cs typeface="Gill Sans SemiBold"/>
                <a:sym typeface="Gill Sans SemiBold"/>
              </a:rPr>
              <a:t>concurrently</a:t>
            </a:r>
            <a:r>
              <a:rPr sz="2000" dirty="0"/>
              <a:t>.</a:t>
            </a:r>
          </a:p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Each </a:t>
            </a:r>
            <a:r>
              <a:rPr sz="2000" i="1" dirty="0"/>
              <a:t>device controller</a:t>
            </a:r>
            <a:r>
              <a:rPr sz="2000" dirty="0"/>
              <a:t> is in charge of a particular device type.</a:t>
            </a:r>
          </a:p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Each device controller has a </a:t>
            </a:r>
            <a:r>
              <a:rPr sz="2000" i="1" dirty="0"/>
              <a:t>local buffer</a:t>
            </a:r>
            <a:r>
              <a:rPr lang="en-US" sz="2000" i="1" dirty="0"/>
              <a:t> – </a:t>
            </a:r>
            <a:r>
              <a:rPr lang="en-US" sz="2000" dirty="0"/>
              <a:t>memory on board</a:t>
            </a:r>
            <a:r>
              <a:rPr sz="2000" dirty="0"/>
              <a:t>.</a:t>
            </a:r>
          </a:p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There must be some mechanism to move data </a:t>
            </a:r>
            <a:r>
              <a:rPr lang="en-US" sz="2000" dirty="0"/>
              <a:t>between </a:t>
            </a:r>
            <a:r>
              <a:rPr sz="2000" dirty="0"/>
              <a:t>main memory </a:t>
            </a:r>
            <a:r>
              <a:rPr lang="en-US" sz="2000" dirty="0"/>
              <a:t>and</a:t>
            </a:r>
            <a:r>
              <a:rPr sz="2000" dirty="0"/>
              <a:t> local buffers.</a:t>
            </a:r>
          </a:p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I/O operations move data </a:t>
            </a:r>
            <a:r>
              <a:rPr lang="en-US" sz="2000" dirty="0"/>
              <a:t>between</a:t>
            </a:r>
            <a:r>
              <a:rPr sz="2000" dirty="0"/>
              <a:t> the device </a:t>
            </a:r>
            <a:r>
              <a:rPr lang="en-US" sz="2000" dirty="0"/>
              <a:t>and</a:t>
            </a:r>
            <a:r>
              <a:rPr sz="2000" dirty="0"/>
              <a:t> a controller’s local buffer.</a:t>
            </a:r>
          </a:p>
          <a:p>
            <a:pPr marL="375494" indent="-208076" defTabSz="482163">
              <a:lnSpc>
                <a:spcPct val="120000"/>
              </a:lnSpc>
              <a:spcBef>
                <a:spcPts val="369"/>
              </a:spcBef>
              <a:buSzPct val="171000"/>
              <a:defRPr sz="2900">
                <a:uFillTx/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There must be some mechanism for the CPU to learn that an I/O operation has completed.</a:t>
            </a:r>
          </a:p>
        </p:txBody>
      </p:sp>
      <p:sp>
        <p:nvSpPr>
          <p:cNvPr id="314" name="Shape 314"/>
          <p:cNvSpPr/>
          <p:nvPr/>
        </p:nvSpPr>
        <p:spPr>
          <a:xfrm>
            <a:off x="907080" y="1021175"/>
            <a:ext cx="1787333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914400">
              <a:spcBef>
                <a:spcPts val="700"/>
              </a:spcBef>
              <a:defRPr sz="4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sz="2400" b="1" dirty="0">
                <a:solidFill>
                  <a:schemeClr val="tx1"/>
                </a:solidFill>
              </a:rPr>
              <a:t>Assumptions: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7616B5-EA7C-45F2-A9F0-C68E9F85C3C8}"/>
              </a:ext>
            </a:extLst>
          </p:cNvPr>
          <p:cNvGrpSpPr/>
          <p:nvPr/>
        </p:nvGrpSpPr>
        <p:grpSpPr>
          <a:xfrm>
            <a:off x="4571999" y="994628"/>
            <a:ext cx="4482732" cy="1527050"/>
            <a:chOff x="4571999" y="994628"/>
            <a:chExt cx="4482732" cy="1527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B0A0D0-2F15-40D1-BE84-506DB8CDA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623" y="994628"/>
              <a:ext cx="1963108" cy="152705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CACA0D-EDD7-4952-99C1-A975A5F03D91}"/>
                </a:ext>
              </a:extLst>
            </p:cNvPr>
            <p:cNvSpPr txBox="1"/>
            <p:nvPr/>
          </p:nvSpPr>
          <p:spPr>
            <a:xfrm>
              <a:off x="4571999" y="1044700"/>
              <a:ext cx="2388283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Wired network card controller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309C9C-EC58-43EB-A090-0D4546A8D94C}"/>
                </a:ext>
              </a:extLst>
            </p:cNvPr>
            <p:cNvCxnSpPr/>
            <p:nvPr/>
          </p:nvCxnSpPr>
          <p:spPr>
            <a:xfrm>
              <a:off x="6449589" y="1350110"/>
              <a:ext cx="642034" cy="4080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EC0D-01DA-4C45-A476-63FDFDD3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Commonly Used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ED99E-FA34-438B-B7B2-FA992D79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60" y="1197405"/>
            <a:ext cx="6719020" cy="351221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Controller</a:t>
            </a:r>
            <a:r>
              <a:rPr lang="en-US" dirty="0"/>
              <a:t>: A piece of hardware along with the software that works between the hardware device and the CPU</a:t>
            </a:r>
          </a:p>
          <a:p>
            <a:r>
              <a:rPr lang="en-US" b="1" dirty="0"/>
              <a:t>Device driver</a:t>
            </a:r>
            <a:r>
              <a:rPr lang="en-US" dirty="0"/>
              <a:t>: The program (software) that operates or controls a device for the computer system</a:t>
            </a:r>
          </a:p>
          <a:p>
            <a:r>
              <a:rPr lang="en-US" altLang="en-US" b="1" dirty="0"/>
              <a:t>Port: </a:t>
            </a:r>
            <a:r>
              <a:rPr lang="en-US" altLang="en-US" dirty="0"/>
              <a:t>The</a:t>
            </a:r>
            <a:r>
              <a:rPr lang="en-US" altLang="en-US" b="1" dirty="0"/>
              <a:t> </a:t>
            </a:r>
            <a:r>
              <a:rPr lang="en-US" altLang="en-US" dirty="0"/>
              <a:t>connection point for device</a:t>
            </a:r>
          </a:p>
          <a:p>
            <a:r>
              <a:rPr lang="en-US" altLang="en-US" b="1" dirty="0"/>
              <a:t>Bus</a:t>
            </a:r>
            <a:r>
              <a:rPr lang="en-US" altLang="en-US" dirty="0"/>
              <a:t>: Wires that the data and commands travel through</a:t>
            </a:r>
          </a:p>
          <a:p>
            <a:r>
              <a:rPr lang="en-US" altLang="en-US" b="1" dirty="0"/>
              <a:t>Polling</a:t>
            </a:r>
            <a:r>
              <a:rPr lang="en-US" altLang="en-US" dirty="0"/>
              <a:t>: The operating system periodically checks the status of an I/O device</a:t>
            </a:r>
          </a:p>
          <a:p>
            <a:r>
              <a:rPr lang="en-US" altLang="en-US" b="1" dirty="0"/>
              <a:t>Interrupt</a:t>
            </a:r>
            <a:r>
              <a:rPr lang="en-US" altLang="en-US" dirty="0"/>
              <a:t>: The I/O device in operation sends signal to the operating system when I/O is ready or needed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2E46DF-8F63-42FB-9CCC-2DA7A5C2265A}"/>
              </a:ext>
            </a:extLst>
          </p:cNvPr>
          <p:cNvGrpSpPr/>
          <p:nvPr/>
        </p:nvGrpSpPr>
        <p:grpSpPr>
          <a:xfrm>
            <a:off x="6862575" y="1063229"/>
            <a:ext cx="2070937" cy="2100812"/>
            <a:chOff x="6862575" y="1063229"/>
            <a:chExt cx="2070937" cy="21008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407EED-D916-4023-BE76-76A05E252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575" y="1808225"/>
              <a:ext cx="2070937" cy="13558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46C4C7-5106-4BD3-965E-E2DA282D73E1}"/>
                </a:ext>
              </a:extLst>
            </p:cNvPr>
            <p:cNvSpPr txBox="1"/>
            <p:nvPr/>
          </p:nvSpPr>
          <p:spPr>
            <a:xfrm>
              <a:off x="7167985" y="1063229"/>
              <a:ext cx="1244636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Two USB ports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278428-3F09-4CAA-ADC2-26BA50720DCD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7790303" y="1371006"/>
              <a:ext cx="293912" cy="10480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0432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335C-F058-4C0F-B938-75121B86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An Example of Controller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E28D0-0376-4958-A3A1-7397A0EF0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24" y="1051266"/>
            <a:ext cx="7343952" cy="1374345"/>
          </a:xfrm>
        </p:spPr>
        <p:txBody>
          <a:bodyPr>
            <a:normAutofit/>
          </a:bodyPr>
          <a:lstStyle/>
          <a:p>
            <a:r>
              <a:rPr lang="en-US" sz="2800" dirty="0"/>
              <a:t>We’ve seen the Fast Ethernet controller in last lecture. Here is another one: a controller for USB 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CDA7E-5577-465D-A499-A2DB6FCD9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2113635"/>
            <a:ext cx="3743135" cy="2290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90809-3F01-4C12-86BF-00BCD9196407}"/>
              </a:ext>
            </a:extLst>
          </p:cNvPr>
          <p:cNvSpPr txBox="1"/>
          <p:nvPr/>
        </p:nvSpPr>
        <p:spPr>
          <a:xfrm>
            <a:off x="1617890" y="4709620"/>
            <a:ext cx="59082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https://commons.wikimedia.org/wiki/File:USB2-PCI_Card.jpg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5206A-B63D-4836-BB14-E99A45FB671E}"/>
              </a:ext>
            </a:extLst>
          </p:cNvPr>
          <p:cNvSpPr txBox="1"/>
          <p:nvPr/>
        </p:nvSpPr>
        <p:spPr>
          <a:xfrm>
            <a:off x="1823310" y="2877160"/>
            <a:ext cx="110639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USB ports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7D240D-16C8-4CB7-93F9-ED0E38FA1B30}"/>
              </a:ext>
            </a:extLst>
          </p:cNvPr>
          <p:cNvCxnSpPr/>
          <p:nvPr/>
        </p:nvCxnSpPr>
        <p:spPr>
          <a:xfrm>
            <a:off x="3044950" y="3029865"/>
            <a:ext cx="1068935" cy="2166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284DB91-3683-4337-8C57-46B9C1B46B03}"/>
              </a:ext>
            </a:extLst>
          </p:cNvPr>
          <p:cNvSpPr/>
          <p:nvPr/>
        </p:nvSpPr>
        <p:spPr>
          <a:xfrm rot="-1260000">
            <a:off x="5504720" y="3170500"/>
            <a:ext cx="1910675" cy="446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3C45E-EECA-41FD-8BE9-B0F7DF84CF40}"/>
              </a:ext>
            </a:extLst>
          </p:cNvPr>
          <p:cNvSpPr txBox="1"/>
          <p:nvPr/>
        </p:nvSpPr>
        <p:spPr>
          <a:xfrm>
            <a:off x="7396372" y="2402473"/>
            <a:ext cx="1695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Connectors to bus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44A6A4-900F-4487-B3EC-ADE0CC42800A}"/>
              </a:ext>
            </a:extLst>
          </p:cNvPr>
          <p:cNvCxnSpPr>
            <a:endCxn id="10" idx="6"/>
          </p:cNvCxnSpPr>
          <p:nvPr/>
        </p:nvCxnSpPr>
        <p:spPr>
          <a:xfrm flipH="1">
            <a:off x="7351942" y="2741027"/>
            <a:ext cx="732273" cy="3101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948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>
            <a:extLst>
              <a:ext uri="{FF2B5EF4-FFF2-40B4-BE49-F238E27FC236}">
                <a16:creationId xmlns:a16="http://schemas.microsoft.com/office/drawing/2014/main" id="{9FB89C5A-998D-49E4-8BB5-0B4E32D74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080" y="281175"/>
            <a:ext cx="7329839" cy="432197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A Typical PC Bus Structure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1A221B9-B796-495D-A9F5-297AF24C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57" y="1044700"/>
            <a:ext cx="5650085" cy="352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665</Words>
  <Application>Microsoft Office PowerPoint</Application>
  <PresentationFormat>On-screen Show (16:9)</PresentationFormat>
  <Paragraphs>77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Gill Sans</vt:lpstr>
      <vt:lpstr>Gill Sans SemiBold</vt:lpstr>
      <vt:lpstr>MS PGothic</vt:lpstr>
      <vt:lpstr>Arial</vt:lpstr>
      <vt:lpstr>Calibri</vt:lpstr>
      <vt:lpstr>Helvetica</vt:lpstr>
      <vt:lpstr>Times New Roman</vt:lpstr>
      <vt:lpstr>Office Theme</vt:lpstr>
      <vt:lpstr>PowerPoint Presentation</vt:lpstr>
      <vt:lpstr>Services Provided by OS (users 1 of 2)</vt:lpstr>
      <vt:lpstr>Services Provided by OS (users 2 of 2)</vt:lpstr>
      <vt:lpstr>Services Provided by OS (systems)</vt:lpstr>
      <vt:lpstr>Input and output</vt:lpstr>
      <vt:lpstr>Computing System Input and Output</vt:lpstr>
      <vt:lpstr>Commonly Used Terms</vt:lpstr>
      <vt:lpstr>An Example of Controller</vt:lpstr>
      <vt:lpstr>A Typical PC Bus Structure</vt:lpstr>
      <vt:lpstr>I/O Option 1: Polling</vt:lpstr>
      <vt:lpstr>I/O Option 2: Interrupt</vt:lpstr>
      <vt:lpstr>Direct Memory Access (1)</vt:lpstr>
      <vt:lpstr>Direct Memory Access (2)</vt:lpstr>
      <vt:lpstr>Six Steps in DMA Transfer</vt:lpstr>
      <vt:lpstr>Hardware Support for the 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171</cp:revision>
  <dcterms:created xsi:type="dcterms:W3CDTF">2013-08-21T19:17:07Z</dcterms:created>
  <dcterms:modified xsi:type="dcterms:W3CDTF">2020-08-11T14:24:38Z</dcterms:modified>
</cp:coreProperties>
</file>