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90" r:id="rId3"/>
    <p:sldId id="291" r:id="rId4"/>
    <p:sldId id="292" r:id="rId5"/>
    <p:sldId id="293" r:id="rId6"/>
    <p:sldId id="294" r:id="rId7"/>
    <p:sldId id="301" r:id="rId8"/>
    <p:sldId id="295" r:id="rId9"/>
    <p:sldId id="296" r:id="rId10"/>
    <p:sldId id="297" r:id="rId11"/>
    <p:sldId id="299" r:id="rId12"/>
    <p:sldId id="300" r:id="rId13"/>
    <p:sldId id="28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202"/>
    <a:srgbClr val="00AACC"/>
    <a:srgbClr val="6C1A00"/>
    <a:srgbClr val="007033"/>
    <a:srgbClr val="5EEC3C"/>
    <a:srgbClr val="FFCC66"/>
    <a:srgbClr val="990099"/>
    <a:srgbClr val="CC0099"/>
    <a:srgbClr val="1D3A00"/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78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8129B-D670-45A8-80B6-38E72459867A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FFDEE-DC9A-4B34-B786-A450E1885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2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785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900" y="1960930"/>
            <a:ext cx="7177135" cy="198516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703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900" y="3946095"/>
            <a:ext cx="7177135" cy="76352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892969" y="1460004"/>
            <a:ext cx="7358063" cy="3013770"/>
          </a:xfrm>
          <a:prstGeom prst="rect">
            <a:avLst/>
          </a:prstGeom>
        </p:spPr>
        <p:txBody>
          <a:bodyPr/>
          <a:lstStyle>
            <a:lvl1pPr>
              <a:spcBef>
                <a:spcPts val="1266"/>
              </a:spcBef>
            </a:lvl1pPr>
            <a:lvl2pPr>
              <a:spcBef>
                <a:spcPts val="1266"/>
              </a:spcBef>
            </a:lvl2pPr>
            <a:lvl3pPr>
              <a:spcBef>
                <a:spcPts val="1266"/>
              </a:spcBef>
            </a:lvl3pPr>
            <a:lvl4pPr>
              <a:spcBef>
                <a:spcPts val="1266"/>
              </a:spcBef>
            </a:lvl4pPr>
            <a:lvl5pPr>
              <a:spcBef>
                <a:spcPts val="1266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796756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69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51221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09336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44700"/>
            <a:ext cx="8093364" cy="3511061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6"/>
            <a:ext cx="8246069" cy="91623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35341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5341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D6D7A0-E93F-41B3-989C-1EFD83334D05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Master_boot_record#PT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uartes.org/gustavo/blog/post/how-computers-boot-up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.bucknell.edu/~cs315/F2020/meng/code/boo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g.bucknell.edu/~cs315/F2020/meng/code/boot/boot_demo.as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s.bham.ac.uk/~exr/lectures/opsys/10_11/lectures/os-dev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.bucknell.edu/~cs315/F2020/meng/code/boot/hello_world_bootable.as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hiscouldbebetter.wordpress.com/2011/03/15/creating-a-bootable-program-in-assembly-languag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.bucknell.edu/~cs315/F2020/meng/code/boot/hello_world_bootable_mem_mapped.as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hiscouldbebetter.wordpress.com/2011/03/17/displaying-text-in-assembly-without-interrupt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3100" tIns="93100" rIns="93100" bIns="931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b="0" dirty="0"/>
              <a:t>CSCI315 – </a:t>
            </a:r>
            <a:r>
              <a:rPr lang="en" sz="3200" dirty="0"/>
              <a:t>Oper</a:t>
            </a:r>
            <a:r>
              <a:rPr lang="en-US" sz="3200" dirty="0" err="1"/>
              <a:t>ating</a:t>
            </a:r>
            <a:r>
              <a:rPr lang="en-US" sz="3200" dirty="0"/>
              <a:t> Systems Design</a:t>
            </a:r>
            <a:br>
              <a:rPr lang="en-US" sz="2700" dirty="0"/>
            </a:br>
            <a:r>
              <a:rPr lang="en-US" sz="2000" dirty="0"/>
              <a:t>Department of Computer Science</a:t>
            </a:r>
            <a:br>
              <a:rPr lang="en-US" sz="2000" dirty="0"/>
            </a:br>
            <a:r>
              <a:rPr lang="en-US" sz="2000" dirty="0"/>
              <a:t>Bucknell University</a:t>
            </a:r>
            <a:endParaRPr lang="en" sz="2700" b="0" dirty="0"/>
          </a:p>
        </p:txBody>
      </p:sp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3100" tIns="93100" rIns="93100" bIns="93100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5483"/>
              <a:buFont typeface="Arial"/>
              <a:buNone/>
            </a:pPr>
            <a:r>
              <a:rPr lang="en-US" b="1" dirty="0"/>
              <a:t>Booting an Operating System</a:t>
            </a:r>
            <a:endParaRPr lang="en" b="1" dirty="0"/>
          </a:p>
        </p:txBody>
      </p:sp>
      <p:sp>
        <p:nvSpPr>
          <p:cNvPr id="54" name="Shape 54"/>
          <p:cNvSpPr txBox="1"/>
          <p:nvPr/>
        </p:nvSpPr>
        <p:spPr>
          <a:xfrm>
            <a:off x="296260" y="3721707"/>
            <a:ext cx="36360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External reading</a:t>
            </a:r>
            <a:endParaRPr lang="en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1241F0-8790-473D-8932-EEC9448736E7}"/>
              </a:ext>
            </a:extLst>
          </p:cNvPr>
          <p:cNvSpPr txBox="1"/>
          <p:nvPr/>
        </p:nvSpPr>
        <p:spPr>
          <a:xfrm>
            <a:off x="2251364" y="3860908"/>
            <a:ext cx="4305802" cy="748923"/>
          </a:xfrm>
          <a:prstGeom prst="rect">
            <a:avLst/>
          </a:prstGeom>
          <a:noFill/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457200" hangingPunct="0"/>
            <a:r>
              <a:rPr lang="en-US" sz="1400" i="1" dirty="0">
                <a:solidFill>
                  <a:srgbClr val="000000"/>
                </a:solidFill>
                <a:ea typeface="Helvetica"/>
                <a:cs typeface="Helvetica"/>
                <a:sym typeface="Helvetica"/>
              </a:rPr>
              <a:t>This set of notes is based on notes from the textbook authors, as well as L. Felipe Perrone and other instructors.</a:t>
            </a:r>
          </a:p>
          <a:p>
            <a:pPr defTabSz="457200" hangingPunct="0"/>
            <a:r>
              <a:rPr lang="en-US" sz="1400" i="1" dirty="0">
                <a:solidFill>
                  <a:schemeClr val="bg1"/>
                </a:solidFill>
              </a:rPr>
              <a:t>Xiannong Meng, Fall 2020.</a:t>
            </a:r>
            <a:endParaRPr lang="en-US" sz="1400" i="1" dirty="0">
              <a:solidFill>
                <a:schemeClr val="bg1"/>
              </a:solidFill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56849B-771C-4764-A1A0-ECFCE9D4F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Simplest Bootstrap Program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C251F0-BCDE-4BD9-9E99-28A56D7C1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14" y="1302910"/>
            <a:ext cx="7292972" cy="25376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C9E9AC-8634-4BAA-A66D-224C069C6415}"/>
              </a:ext>
            </a:extLst>
          </p:cNvPr>
          <p:cNvSpPr txBox="1"/>
          <p:nvPr/>
        </p:nvSpPr>
        <p:spPr>
          <a:xfrm>
            <a:off x="3707821" y="4251505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boot_demo.asm</a:t>
            </a:r>
          </a:p>
        </p:txBody>
      </p:sp>
    </p:spTree>
    <p:extLst>
      <p:ext uri="{BB962C8B-B14F-4D97-AF65-F5344CB8AC3E}">
        <p14:creationId xmlns:p14="http://schemas.microsoft.com/office/powerpoint/2010/main" val="2852911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2573-11E1-46E8-97D1-4463DC861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Logic Structure of Boot Loader</a:t>
            </a:r>
          </a:p>
        </p:txBody>
      </p:sp>
      <p:pic>
        <p:nvPicPr>
          <p:cNvPr id="1026" name="Picture 2" descr="enter image description here">
            <a:extLst>
              <a:ext uri="{FF2B5EF4-FFF2-40B4-BE49-F238E27FC236}">
                <a16:creationId xmlns:a16="http://schemas.microsoft.com/office/drawing/2014/main" id="{90E1E754-2127-4F78-8581-0E1AB0225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252" y="1044700"/>
            <a:ext cx="5955495" cy="3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524009-1D4F-4B9A-B29A-CDCF7212EE96}"/>
              </a:ext>
            </a:extLst>
          </p:cNvPr>
          <p:cNvSpPr txBox="1"/>
          <p:nvPr/>
        </p:nvSpPr>
        <p:spPr>
          <a:xfrm>
            <a:off x="3263660" y="4752855"/>
            <a:ext cx="261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MBR</a:t>
            </a:r>
            <a:r>
              <a:rPr lang="en-US" dirty="0"/>
              <a:t>: Master Boot Record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CF49A5-37AD-4404-A823-5C83AACC70EE}"/>
              </a:ext>
            </a:extLst>
          </p:cNvPr>
          <p:cNvSpPr txBox="1"/>
          <p:nvPr/>
        </p:nvSpPr>
        <p:spPr>
          <a:xfrm>
            <a:off x="7702683" y="1655520"/>
            <a:ext cx="103675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code size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1DCE208-E176-44BA-BA58-895EDFF7D46B}"/>
              </a:ext>
            </a:extLst>
          </p:cNvPr>
          <p:cNvCxnSpPr>
            <a:stCxn id="4" idx="1"/>
          </p:cNvCxnSpPr>
          <p:nvPr/>
        </p:nvCxnSpPr>
        <p:spPr>
          <a:xfrm flipH="1">
            <a:off x="7015280" y="1840186"/>
            <a:ext cx="687403" cy="4261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C9B58D1-EB30-4774-8DA5-DE05DA86FB70}"/>
              </a:ext>
            </a:extLst>
          </p:cNvPr>
          <p:cNvSpPr txBox="1"/>
          <p:nvPr/>
        </p:nvSpPr>
        <p:spPr>
          <a:xfrm>
            <a:off x="7702683" y="4098800"/>
            <a:ext cx="101598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total size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8BAC483-1DB9-4A9D-95ED-4D24BFBFA035}"/>
              </a:ext>
            </a:extLst>
          </p:cNvPr>
          <p:cNvCxnSpPr>
            <a:stCxn id="8" idx="1"/>
          </p:cNvCxnSpPr>
          <p:nvPr/>
        </p:nvCxnSpPr>
        <p:spPr>
          <a:xfrm flipH="1">
            <a:off x="6862575" y="4283466"/>
            <a:ext cx="840108" cy="2734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299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2D48-5817-46A7-93CA-B69BBC85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Table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DA21A-8FEE-4D02-87E8-BFBBAE208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524304"/>
          </a:xfrm>
        </p:spPr>
        <p:txBody>
          <a:bodyPr>
            <a:normAutofit/>
          </a:bodyPr>
          <a:lstStyle/>
          <a:p>
            <a:r>
              <a:rPr lang="en-US" dirty="0"/>
              <a:t>Each of the four partition table entry is a 16-byte value, indicating how the device (disk) is partitioned.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6E5283-8162-45D5-9055-29577FA59FBB}"/>
              </a:ext>
            </a:extLst>
          </p:cNvPr>
          <p:cNvSpPr/>
          <p:nvPr/>
        </p:nvSpPr>
        <p:spPr>
          <a:xfrm>
            <a:off x="1517900" y="2764704"/>
            <a:ext cx="5497380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https://en.wikipedia.org/wiki/Master_boot_record#PTE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726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/>
          </p:cNvSpPr>
          <p:nvPr>
            <p:ph type="title"/>
          </p:nvPr>
        </p:nvSpPr>
        <p:spPr>
          <a:xfrm>
            <a:off x="1484560" y="208675"/>
            <a:ext cx="6174879" cy="7995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Booting up the OS</a:t>
            </a:r>
          </a:p>
        </p:txBody>
      </p:sp>
      <p:sp>
        <p:nvSpPr>
          <p:cNvPr id="376" name="Shape 376"/>
          <p:cNvSpPr>
            <a:spLocks noGrp="1"/>
          </p:cNvSpPr>
          <p:nvPr>
            <p:ph type="body" idx="1"/>
          </p:nvPr>
        </p:nvSpPr>
        <p:spPr>
          <a:xfrm>
            <a:off x="907080" y="3029865"/>
            <a:ext cx="7329840" cy="1269207"/>
          </a:xfrm>
          <a:prstGeom prst="rect">
            <a:avLst/>
          </a:prstGeom>
        </p:spPr>
        <p:txBody>
          <a:bodyPr vert="horz" lIns="24110" tIns="24110" rIns="24110" bIns="24110" rtlCol="0">
            <a:noAutofit/>
          </a:bodyPr>
          <a:lstStyle/>
          <a:p>
            <a:pPr marL="272556" indent="-180476" defTabSz="265190">
              <a:spcBef>
                <a:spcPts val="211"/>
              </a:spcBef>
              <a:buSzPct val="171000"/>
              <a:defRPr sz="2640">
                <a:uFillTx/>
                <a:latin typeface="+mj-lt"/>
                <a:ea typeface="+mj-ea"/>
                <a:cs typeface="+mj-cs"/>
                <a:sym typeface="Gill Sans"/>
              </a:defRPr>
            </a:pPr>
            <a:r>
              <a:rPr sz="2000" dirty="0"/>
              <a:t>BIOS is firmware (flash memory). Power on self tests (POST) check if machine is in shape to run.</a:t>
            </a:r>
          </a:p>
          <a:p>
            <a:pPr marL="272556" indent="-180476" defTabSz="265190">
              <a:spcBef>
                <a:spcPts val="211"/>
              </a:spcBef>
              <a:buSzPct val="171000"/>
              <a:defRPr sz="2640">
                <a:uFillTx/>
                <a:latin typeface="+mj-lt"/>
                <a:ea typeface="+mj-ea"/>
                <a:cs typeface="+mj-cs"/>
                <a:sym typeface="Gill Sans"/>
              </a:defRPr>
            </a:pPr>
            <a:r>
              <a:rPr sz="2000" dirty="0"/>
              <a:t>Every</a:t>
            </a:r>
            <a:r>
              <a:rPr lang="en-US" sz="2000" dirty="0"/>
              <a:t> bootable</a:t>
            </a:r>
            <a:r>
              <a:rPr sz="2000" dirty="0"/>
              <a:t> disk has an MBR, which contains a bootstrap program and a </a:t>
            </a:r>
            <a:r>
              <a:rPr sz="2000" dirty="0">
                <a:solidFill>
                  <a:srgbClr val="FF0000"/>
                </a:solidFill>
              </a:rPr>
              <a:t>partition table</a:t>
            </a:r>
            <a:r>
              <a:rPr sz="2000" dirty="0"/>
              <a:t>. Each partition has a </a:t>
            </a:r>
            <a:r>
              <a:rPr sz="2000" dirty="0">
                <a:solidFill>
                  <a:srgbClr val="FF0000"/>
                </a:solidFill>
              </a:rPr>
              <a:t>boot sector </a:t>
            </a:r>
            <a:r>
              <a:rPr sz="2000" dirty="0"/>
              <a:t>with the boot loader.</a:t>
            </a:r>
          </a:p>
        </p:txBody>
      </p:sp>
      <p:pic>
        <p:nvPicPr>
          <p:cNvPr id="374" name="36EBACFC-C9D3-40D5-AAE2-07EAE2B8BF57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4322" y="918411"/>
            <a:ext cx="5455356" cy="1958749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Shape 375"/>
          <p:cNvSpPr/>
          <p:nvPr/>
        </p:nvSpPr>
        <p:spPr>
          <a:xfrm>
            <a:off x="1912112" y="4639439"/>
            <a:ext cx="5319773" cy="295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 defTabSz="482163">
              <a:lnSpc>
                <a:spcPct val="120000"/>
              </a:lnSpc>
              <a:spcBef>
                <a:spcPts val="369"/>
              </a:spcBef>
              <a:defRPr sz="2000">
                <a:latin typeface="+mj-lt"/>
                <a:ea typeface="+mj-ea"/>
                <a:cs typeface="+mj-cs"/>
                <a:sym typeface="Gill Sans"/>
              </a:defRPr>
            </a:pPr>
            <a:r>
              <a:rPr sz="1400" dirty="0"/>
              <a:t>Source: </a:t>
            </a:r>
            <a:r>
              <a:rPr sz="1400" u="sng" dirty="0">
                <a:hlinkClick r:id="rId3"/>
              </a:rPr>
              <a:t>http://duartes.org/gustavo/blog/post/how-computers-boot-up/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E5F2D-C3D6-4643-BA13-E978DB683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Booting an OS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F3FF6-6EAE-439E-8904-6015B1ACF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30"/>
            <a:ext cx="8229600" cy="364639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Power on</a:t>
            </a:r>
          </a:p>
          <a:p>
            <a:r>
              <a:rPr lang="en-US" dirty="0"/>
              <a:t>The BIOS (Basic I/O System) does the following</a:t>
            </a:r>
          </a:p>
          <a:p>
            <a:pPr lvl="1"/>
            <a:r>
              <a:rPr lang="en-US" dirty="0"/>
              <a:t>Power On Self Test (POST) to check all hardware</a:t>
            </a:r>
          </a:p>
          <a:p>
            <a:pPr lvl="1"/>
            <a:r>
              <a:rPr lang="en-US" dirty="0"/>
              <a:t>Find out the “booting drive” name</a:t>
            </a:r>
          </a:p>
          <a:p>
            <a:pPr lvl="2"/>
            <a:r>
              <a:rPr lang="en-US" dirty="0"/>
              <a:t>It is configurable through BIOS, e.g., USB, CD-ROM, hard-disk …</a:t>
            </a:r>
          </a:p>
          <a:p>
            <a:pPr lvl="1"/>
            <a:r>
              <a:rPr lang="en-US" dirty="0"/>
              <a:t>Read and execute the program at the boot sector from the booting drive (a 512 byte program)</a:t>
            </a:r>
          </a:p>
          <a:p>
            <a:pPr lvl="2"/>
            <a:r>
              <a:rPr lang="en-US" dirty="0"/>
              <a:t>This program is usually called the </a:t>
            </a:r>
            <a:r>
              <a:rPr lang="en-US" b="1" dirty="0"/>
              <a:t>bootstrap program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It is written in assembly. (why?)</a:t>
            </a:r>
          </a:p>
        </p:txBody>
      </p:sp>
    </p:spTree>
    <p:extLst>
      <p:ext uri="{BB962C8B-B14F-4D97-AF65-F5344CB8AC3E}">
        <p14:creationId xmlns:p14="http://schemas.microsoft.com/office/powerpoint/2010/main" val="3618228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E5F2D-C3D6-4643-BA13-E978DB683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Booting an OS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F3FF6-6EAE-439E-8904-6015B1ACF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094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bootstrap program does a number of things</a:t>
            </a:r>
          </a:p>
          <a:p>
            <a:pPr lvl="1"/>
            <a:r>
              <a:rPr lang="en-US" dirty="0"/>
              <a:t>Set up registers so that memory can be separated into segments such as code, data, heap, and stack.</a:t>
            </a:r>
          </a:p>
          <a:p>
            <a:pPr lvl="1"/>
            <a:r>
              <a:rPr lang="en-US" dirty="0"/>
              <a:t>Initialize register values so that proper memory addresses can be computed.</a:t>
            </a:r>
          </a:p>
          <a:p>
            <a:pPr lvl="1"/>
            <a:r>
              <a:rPr lang="en-US" dirty="0"/>
              <a:t>Set up the partition table for the booting device.</a:t>
            </a:r>
          </a:p>
          <a:p>
            <a:pPr lvl="1"/>
            <a:r>
              <a:rPr lang="en-US" dirty="0"/>
              <a:t>Read the rest of the operating system program into memory from the booting device and start running the operating system.</a:t>
            </a:r>
          </a:p>
        </p:txBody>
      </p:sp>
    </p:spTree>
    <p:extLst>
      <p:ext uri="{BB962C8B-B14F-4D97-AF65-F5344CB8AC3E}">
        <p14:creationId xmlns:p14="http://schemas.microsoft.com/office/powerpoint/2010/main" val="2105875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CEA5C-CA0E-449A-86D6-10AED718F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Examining Two Bootstrap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AF94A-509E-4A7F-A735-1F3EBCF04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015"/>
            <a:ext cx="8229600" cy="3394472"/>
          </a:xfrm>
        </p:spPr>
        <p:txBody>
          <a:bodyPr/>
          <a:lstStyle/>
          <a:p>
            <a:r>
              <a:rPr lang="en-US" dirty="0"/>
              <a:t>Let’s look at two simple, working, but incomplete bootstrap examples.</a:t>
            </a:r>
          </a:p>
          <a:p>
            <a:pPr lvl="1"/>
            <a:r>
              <a:rPr lang="en-US" dirty="0"/>
              <a:t>“boot_demo.asm” which does nothing at the end of the startup.</a:t>
            </a:r>
          </a:p>
          <a:p>
            <a:pPr lvl="1"/>
            <a:r>
              <a:rPr lang="en-US" dirty="0"/>
              <a:t>“hello_world_bootable_mem_mapped.asm” which prints a “hello world” message through a memory-mapped buffer.</a:t>
            </a:r>
          </a:p>
        </p:txBody>
      </p:sp>
    </p:spTree>
    <p:extLst>
      <p:ext uri="{BB962C8B-B14F-4D97-AF65-F5344CB8AC3E}">
        <p14:creationId xmlns:p14="http://schemas.microsoft.com/office/powerpoint/2010/main" val="3766878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E91C8-132A-436B-B2EF-BB715E236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the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B4214-195D-43B7-A94C-8C208FD42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These programs can run on a real x86 machine or on an emulator.</a:t>
            </a:r>
          </a:p>
          <a:p>
            <a:r>
              <a:rPr lang="en-US" dirty="0"/>
              <a:t>We’ll run them on an emulator, </a:t>
            </a:r>
            <a:r>
              <a:rPr lang="en-US" b="1" dirty="0" err="1"/>
              <a:t>bochs</a:t>
            </a:r>
            <a:r>
              <a:rPr lang="en-US" dirty="0"/>
              <a:t>. The following are the screenshots of these two programs in execution.</a:t>
            </a:r>
          </a:p>
          <a:p>
            <a:r>
              <a:rPr lang="en-US" dirty="0"/>
              <a:t>Read the “readme.txt” and “</a:t>
            </a:r>
            <a:r>
              <a:rPr lang="en-US" dirty="0" err="1"/>
              <a:t>Makefile</a:t>
            </a:r>
            <a:r>
              <a:rPr lang="en-US" dirty="0"/>
              <a:t>” in the directory of </a:t>
            </a:r>
            <a:r>
              <a:rPr lang="en-US" dirty="0">
                <a:hlinkClick r:id="rId2"/>
              </a:rPr>
              <a:t>http://www.eg.bucknell.edu/~cs315/F2020/meng/code/boot</a:t>
            </a:r>
            <a:r>
              <a:rPr lang="en-US" dirty="0"/>
              <a:t> for details. </a:t>
            </a:r>
          </a:p>
        </p:txBody>
      </p:sp>
    </p:spTree>
    <p:extLst>
      <p:ext uri="{BB962C8B-B14F-4D97-AF65-F5344CB8AC3E}">
        <p14:creationId xmlns:p14="http://schemas.microsoft.com/office/powerpoint/2010/main" val="126776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5D4CD2-B89B-49B6-8FF9-21440AF73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31"/>
            <a:ext cx="8229600" cy="55720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“</a:t>
            </a:r>
            <a:r>
              <a:rPr lang="en-US" sz="3600" dirty="0" err="1"/>
              <a:t>boot_demo</a:t>
            </a:r>
            <a:r>
              <a:rPr lang="en-US" sz="3600" dirty="0"/>
              <a:t>” that does nothing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75A533-C6D4-42EF-BF1D-DEECF9FA67D0}"/>
              </a:ext>
            </a:extLst>
          </p:cNvPr>
          <p:cNvSpPr txBox="1"/>
          <p:nvPr/>
        </p:nvSpPr>
        <p:spPr>
          <a:xfrm>
            <a:off x="1505199" y="4504444"/>
            <a:ext cx="5938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2"/>
              </a:rPr>
              <a:t>http://www.eg.bucknell.edu/~cs315/F2020/meng/code/boot/boot_demo.asm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4D3747-BE78-4477-ACB1-17501060C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10" y="745298"/>
            <a:ext cx="5497380" cy="36589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3821FD-8903-4B8A-A48D-993CD45AA3C9}"/>
              </a:ext>
            </a:extLst>
          </p:cNvPr>
          <p:cNvSpPr txBox="1"/>
          <p:nvPr/>
        </p:nvSpPr>
        <p:spPr>
          <a:xfrm>
            <a:off x="1714775" y="4816468"/>
            <a:ext cx="5714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4"/>
              </a:rPr>
              <a:t>https://www.cs.bham.ac.uk/~exr/lectures/opsys/10_11/lectures/os-dev.pdf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90463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5D4CD2-B89B-49B6-8FF9-21440AF73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31"/>
            <a:ext cx="8229600" cy="55720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“</a:t>
            </a:r>
            <a:r>
              <a:rPr lang="en-US" sz="3600" dirty="0" err="1"/>
              <a:t>hello_world_bootable</a:t>
            </a:r>
            <a:r>
              <a:rPr lang="en-US" sz="3600" dirty="0"/>
              <a:t>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74F471-63A0-4063-AA1D-61CE90C14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07" y="629540"/>
            <a:ext cx="6760093" cy="364226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F418598-0BD0-4BFB-8A47-F27B94D484F7}"/>
              </a:ext>
            </a:extLst>
          </p:cNvPr>
          <p:cNvSpPr/>
          <p:nvPr/>
        </p:nvSpPr>
        <p:spPr>
          <a:xfrm>
            <a:off x="1775045" y="3029865"/>
            <a:ext cx="1374345" cy="3054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AA6DA1-2911-4CAE-B868-6044CA8D2368}"/>
              </a:ext>
            </a:extLst>
          </p:cNvPr>
          <p:cNvSpPr txBox="1"/>
          <p:nvPr/>
        </p:nvSpPr>
        <p:spPr>
          <a:xfrm>
            <a:off x="69313" y="2727022"/>
            <a:ext cx="1295882" cy="43088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Printed by the bootstrap program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A01A883-1BB1-45A1-88AD-B6DADE1CC379}"/>
              </a:ext>
            </a:extLst>
          </p:cNvPr>
          <p:cNvCxnSpPr>
            <a:cxnSpLocks/>
            <a:stCxn id="9" idx="3"/>
            <a:endCxn id="8" idx="2"/>
          </p:cNvCxnSpPr>
          <p:nvPr/>
        </p:nvCxnSpPr>
        <p:spPr>
          <a:xfrm>
            <a:off x="1365195" y="2942466"/>
            <a:ext cx="409850" cy="240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075A533-C6D4-42EF-BF1D-DEECF9FA67D0}"/>
              </a:ext>
            </a:extLst>
          </p:cNvPr>
          <p:cNvSpPr txBox="1"/>
          <p:nvPr/>
        </p:nvSpPr>
        <p:spPr>
          <a:xfrm>
            <a:off x="1059785" y="4360071"/>
            <a:ext cx="6698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http://www.eg.bucknell.edu/~cs315/F2020/meng/code/boot/hello_world_bootable.asm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1A96E-DBB3-45A6-9193-4AB648630A30}"/>
              </a:ext>
            </a:extLst>
          </p:cNvPr>
          <p:cNvSpPr txBox="1"/>
          <p:nvPr/>
        </p:nvSpPr>
        <p:spPr>
          <a:xfrm>
            <a:off x="680133" y="4751300"/>
            <a:ext cx="7783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Original from: </a:t>
            </a:r>
            <a:r>
              <a:rPr lang="en-US" sz="1200" dirty="0">
                <a:hlinkClick r:id="rId4"/>
              </a:rPr>
              <a:t>https://thiscouldbebetter.wordpress.com/2011/03/15/creating-a-bootable-program-in-assembly-language/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0321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EEB9E-F1FC-4B7E-88EF-83909768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846"/>
            <a:ext cx="8229600" cy="658589"/>
          </a:xfrm>
        </p:spPr>
        <p:txBody>
          <a:bodyPr>
            <a:normAutofit/>
          </a:bodyPr>
          <a:lstStyle/>
          <a:p>
            <a:r>
              <a:rPr lang="en-US" sz="3600" dirty="0"/>
              <a:t>“</a:t>
            </a:r>
            <a:r>
              <a:rPr lang="en-US" sz="3600" dirty="0" err="1"/>
              <a:t>hello_world_mem_mapped</a:t>
            </a:r>
            <a:r>
              <a:rPr lang="en-US" sz="3600" dirty="0"/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AB32C-AF5F-48BA-AF4A-21524908C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5" y="696435"/>
            <a:ext cx="5617551" cy="384771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178690-CA41-4B80-901B-D3B41CEECDA0}"/>
              </a:ext>
            </a:extLst>
          </p:cNvPr>
          <p:cNvSpPr txBox="1"/>
          <p:nvPr/>
        </p:nvSpPr>
        <p:spPr>
          <a:xfrm>
            <a:off x="296260" y="1101022"/>
            <a:ext cx="1344494" cy="6001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Printed by our bootstrap program, screen cleared.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57C6F89-4A05-4E73-99E6-928E02EDB585}"/>
              </a:ext>
            </a:extLst>
          </p:cNvPr>
          <p:cNvCxnSpPr>
            <a:stCxn id="5" idx="3"/>
          </p:cNvCxnSpPr>
          <p:nvPr/>
        </p:nvCxnSpPr>
        <p:spPr>
          <a:xfrm>
            <a:off x="1640754" y="1401104"/>
            <a:ext cx="4581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81A38953-D8A6-48C3-8D4F-DA392C917652}"/>
              </a:ext>
            </a:extLst>
          </p:cNvPr>
          <p:cNvSpPr/>
          <p:nvPr/>
        </p:nvSpPr>
        <p:spPr>
          <a:xfrm>
            <a:off x="2098869" y="1275228"/>
            <a:ext cx="1154599" cy="251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458EAE-EFDD-48A6-8A7D-56507DBB1334}"/>
              </a:ext>
            </a:extLst>
          </p:cNvPr>
          <p:cNvSpPr txBox="1"/>
          <p:nvPr/>
        </p:nvSpPr>
        <p:spPr>
          <a:xfrm>
            <a:off x="635044" y="4556915"/>
            <a:ext cx="7856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http://www.eg.bucknell.edu/~cs315/F2020/meng/code/boot/hello_world_bootable_mem_mapped.asm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DD043B-A991-40DC-917F-A21B8E2E8911}"/>
              </a:ext>
            </a:extLst>
          </p:cNvPr>
          <p:cNvSpPr txBox="1"/>
          <p:nvPr/>
        </p:nvSpPr>
        <p:spPr>
          <a:xfrm>
            <a:off x="832418" y="4856996"/>
            <a:ext cx="7479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Original from:  </a:t>
            </a:r>
            <a:r>
              <a:rPr lang="en-US" sz="1200" dirty="0">
                <a:hlinkClick r:id="rId4"/>
              </a:rPr>
              <a:t>https://thiscouldbebetter.wordpress.com/2011/03/17/displaying-text-in-assembly-without-interrupts/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49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868714-AF6B-4EC1-B936-EA218E08F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Key Features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102A0-64FB-451C-87D3-445A21D7D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program must reside at the boot sector of the booting device.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size of the program must be 512 bytes.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511</a:t>
            </a:r>
            <a:r>
              <a:rPr lang="en-US" baseline="30000" dirty="0"/>
              <a:t>th</a:t>
            </a:r>
            <a:r>
              <a:rPr lang="en-US" dirty="0"/>
              <a:t> byte must have the value of 0x55 and 512</a:t>
            </a:r>
            <a:r>
              <a:rPr lang="en-US" baseline="30000" dirty="0"/>
              <a:t>th</a:t>
            </a:r>
            <a:r>
              <a:rPr lang="en-US" dirty="0"/>
              <a:t> bytes 0xAA.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program must be in an infinite loop.</a:t>
            </a:r>
          </a:p>
        </p:txBody>
      </p:sp>
    </p:spTree>
    <p:extLst>
      <p:ext uri="{BB962C8B-B14F-4D97-AF65-F5344CB8AC3E}">
        <p14:creationId xmlns:p14="http://schemas.microsoft.com/office/powerpoint/2010/main" val="716038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2116</TotalTime>
  <Words>720</Words>
  <Application>Microsoft Office PowerPoint</Application>
  <PresentationFormat>On-screen Show (16:9)</PresentationFormat>
  <Paragraphs>57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Gill Sans</vt:lpstr>
      <vt:lpstr>Arial</vt:lpstr>
      <vt:lpstr>Calibri</vt:lpstr>
      <vt:lpstr>Helvetica</vt:lpstr>
      <vt:lpstr>Office Theme</vt:lpstr>
      <vt:lpstr>CSCI315 – Operating Systems Design Department of Computer Science Bucknell University</vt:lpstr>
      <vt:lpstr>Steps in Booting an OS (1)</vt:lpstr>
      <vt:lpstr>Steps in Booting an OS (2)</vt:lpstr>
      <vt:lpstr>Examining Two Bootstrap Examples</vt:lpstr>
      <vt:lpstr>Executing the Examples</vt:lpstr>
      <vt:lpstr>“boot_demo” that does nothing</vt:lpstr>
      <vt:lpstr>“hello_world_bootable”</vt:lpstr>
      <vt:lpstr>“hello_world_mem_mapped”</vt:lpstr>
      <vt:lpstr>Four Key Features</vt:lpstr>
      <vt:lpstr>Simplest Bootstrap Program</vt:lpstr>
      <vt:lpstr>Logic Structure of Boot Loader</vt:lpstr>
      <vt:lpstr>Partition Table Entry</vt:lpstr>
      <vt:lpstr>Booting up the OS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Xiannong  Meng</cp:lastModifiedBy>
  <cp:revision>174</cp:revision>
  <dcterms:created xsi:type="dcterms:W3CDTF">2013-08-21T19:17:07Z</dcterms:created>
  <dcterms:modified xsi:type="dcterms:W3CDTF">2020-08-20T14:35:26Z</dcterms:modified>
</cp:coreProperties>
</file>