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4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5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69055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42900" lvl="0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463966" y="4683919"/>
            <a:ext cx="312068" cy="22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3100" tIns="93100" rIns="93100" bIns="931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0" dirty="0"/>
              <a:t>CSCI315 – </a:t>
            </a:r>
            <a:r>
              <a:rPr lang="en" sz="3200" dirty="0"/>
              <a:t>Oper</a:t>
            </a:r>
            <a:r>
              <a:rPr lang="en-US" sz="3200" dirty="0" err="1"/>
              <a:t>ating</a:t>
            </a:r>
            <a:r>
              <a:rPr lang="en-US" sz="3200" dirty="0"/>
              <a:t> Systems Design</a:t>
            </a:r>
            <a:br>
              <a:rPr lang="en-US" sz="2700" dirty="0"/>
            </a:br>
            <a:r>
              <a:rPr lang="en-US" sz="2000" dirty="0"/>
              <a:t>Department of Computer Science</a:t>
            </a:r>
            <a:br>
              <a:rPr lang="en-US" sz="2000" dirty="0"/>
            </a:br>
            <a:r>
              <a:rPr lang="en-US" sz="2000" dirty="0"/>
              <a:t>Bucknell University</a:t>
            </a:r>
            <a:endParaRPr lang="en" sz="2700" b="0" dirty="0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3100" tIns="93100" rIns="93100" bIns="931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" b="1" dirty="0"/>
              <a:t>Processes: </a:t>
            </a:r>
            <a:r>
              <a:rPr lang="en-US" b="1" dirty="0"/>
              <a:t>Concepts</a:t>
            </a:r>
            <a:r>
              <a:rPr lang="en" b="1" dirty="0"/>
              <a:t> and their Creation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79175" y="3768575"/>
            <a:ext cx="3636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41F0-8790-473D-8932-EEC9448736E7}"/>
              </a:ext>
            </a:extLst>
          </p:cNvPr>
          <p:cNvSpPr txBox="1"/>
          <p:nvPr/>
        </p:nvSpPr>
        <p:spPr>
          <a:xfrm>
            <a:off x="2251364" y="3753186"/>
            <a:ext cx="4305802" cy="964367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Forking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(yeah, it’s a thing, a Unix thing)</a:t>
            </a:r>
            <a:endParaRPr dirty="0"/>
          </a:p>
        </p:txBody>
      </p:sp>
      <p:sp>
        <p:nvSpPr>
          <p:cNvPr id="127" name="Google Shape;127;p17"/>
          <p:cNvSpPr/>
          <p:nvPr/>
        </p:nvSpPr>
        <p:spPr>
          <a:xfrm>
            <a:off x="2200275" y="1809751"/>
            <a:ext cx="1588555" cy="2004008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2994552" y="186052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9" name="Google Shape;129;p17"/>
          <p:cNvSpPr txBox="1"/>
          <p:nvPr/>
        </p:nvSpPr>
        <p:spPr>
          <a:xfrm>
            <a:off x="2391528" y="2457450"/>
            <a:ext cx="1206048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fork();</a:t>
            </a:r>
            <a:endParaRPr sz="1350"/>
          </a:p>
        </p:txBody>
      </p:sp>
      <p:cxnSp>
        <p:nvCxnSpPr>
          <p:cNvPr id="130" name="Google Shape;130;p17"/>
          <p:cNvCxnSpPr/>
          <p:nvPr/>
        </p:nvCxnSpPr>
        <p:spPr>
          <a:xfrm>
            <a:off x="2994552" y="31368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1" name="Google Shape;131;p17"/>
          <p:cNvSpPr/>
          <p:nvPr/>
        </p:nvSpPr>
        <p:spPr>
          <a:xfrm>
            <a:off x="2901709" y="2824738"/>
            <a:ext cx="185687" cy="176363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2" name="Google Shape;132;p17"/>
          <p:cNvCxnSpPr/>
          <p:nvPr/>
        </p:nvCxnSpPr>
        <p:spPr>
          <a:xfrm>
            <a:off x="1876425" y="2912920"/>
            <a:ext cx="952500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3" name="Google Shape;133;p17"/>
          <p:cNvSpPr/>
          <p:nvPr/>
        </p:nvSpPr>
        <p:spPr>
          <a:xfrm>
            <a:off x="4581525" y="2838451"/>
            <a:ext cx="1588555" cy="2004008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4" name="Google Shape;134;p17"/>
          <p:cNvCxnSpPr/>
          <p:nvPr/>
        </p:nvCxnSpPr>
        <p:spPr>
          <a:xfrm>
            <a:off x="5375802" y="288922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5" name="Google Shape;135;p17"/>
          <p:cNvSpPr txBox="1"/>
          <p:nvPr/>
        </p:nvSpPr>
        <p:spPr>
          <a:xfrm>
            <a:off x="4772778" y="3486150"/>
            <a:ext cx="1206048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fork();</a:t>
            </a:r>
            <a:endParaRPr sz="1350"/>
          </a:p>
        </p:txBody>
      </p:sp>
      <p:cxnSp>
        <p:nvCxnSpPr>
          <p:cNvPr id="136" name="Google Shape;136;p17"/>
          <p:cNvCxnSpPr/>
          <p:nvPr/>
        </p:nvCxnSpPr>
        <p:spPr>
          <a:xfrm>
            <a:off x="5375802" y="41655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7" name="Google Shape;137;p17"/>
          <p:cNvSpPr/>
          <p:nvPr/>
        </p:nvSpPr>
        <p:spPr>
          <a:xfrm>
            <a:off x="5282960" y="3853438"/>
            <a:ext cx="185686" cy="176363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4257675" y="3941620"/>
            <a:ext cx="952500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9" name="Google Shape;139;p17"/>
          <p:cNvSpPr txBox="1"/>
          <p:nvPr/>
        </p:nvSpPr>
        <p:spPr>
          <a:xfrm>
            <a:off x="2603005" y="1383881"/>
            <a:ext cx="952425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 process</a:t>
            </a:r>
            <a:endParaRPr sz="1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4927057" y="2339391"/>
            <a:ext cx="897342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child process</a:t>
            </a:r>
            <a:endParaRPr sz="1400" dirty="0"/>
          </a:p>
        </p:txBody>
      </p:sp>
      <p:cxnSp>
        <p:nvCxnSpPr>
          <p:cNvPr id="141" name="Google Shape;141;p17"/>
          <p:cNvCxnSpPr>
            <a:stCxn id="127" idx="0"/>
            <a:endCxn id="133" idx="0"/>
          </p:cNvCxnSpPr>
          <p:nvPr/>
        </p:nvCxnSpPr>
        <p:spPr>
          <a:xfrm>
            <a:off x="2994553" y="1809750"/>
            <a:ext cx="2381175" cy="1028700"/>
          </a:xfrm>
          <a:prstGeom prst="straightConnector1">
            <a:avLst/>
          </a:prstGeom>
          <a:noFill/>
          <a:ln w="25400" cap="flat" cmpd="sng">
            <a:solidFill>
              <a:srgbClr val="94110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291432-6595-4F60-BF47-F4FB6AB493EC}"/>
              </a:ext>
            </a:extLst>
          </p:cNvPr>
          <p:cNvSpPr txBox="1"/>
          <p:nvPr/>
        </p:nvSpPr>
        <p:spPr>
          <a:xfrm>
            <a:off x="790615" y="2179623"/>
            <a:ext cx="108581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Location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where fork()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is called.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7F3823-DC9C-40C9-8770-8BFB0836E4B5}"/>
              </a:ext>
            </a:extLst>
          </p:cNvPr>
          <p:cNvSpPr txBox="1"/>
          <p:nvPr/>
        </p:nvSpPr>
        <p:spPr>
          <a:xfrm>
            <a:off x="3171865" y="3919768"/>
            <a:ext cx="108581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Location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where fork()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is called.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D9E06-FB57-4BD1-96B3-8F36ADBCFD4B}"/>
              </a:ext>
            </a:extLst>
          </p:cNvPr>
          <p:cNvSpPr txBox="1"/>
          <p:nvPr/>
        </p:nvSpPr>
        <p:spPr>
          <a:xfrm>
            <a:off x="6862576" y="1860523"/>
            <a:ext cx="213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child process and the parent process are </a:t>
            </a:r>
            <a:r>
              <a:rPr lang="en-US" b="1" dirty="0">
                <a:solidFill>
                  <a:srgbClr val="FF0000"/>
                </a:solidFill>
              </a:rPr>
              <a:t>identical</a:t>
            </a:r>
            <a:r>
              <a:rPr lang="en-US" dirty="0"/>
              <a:t> at the moment of calling fork(). They differ when execution starts.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7" name="Google Shape;147;p18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48" name="Google Shape;148;p18"/>
          <p:cNvSpPr txBox="1"/>
          <p:nvPr/>
        </p:nvSpPr>
        <p:spPr>
          <a:xfrm>
            <a:off x="1892340" y="2773350"/>
            <a:ext cx="216632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pid = fork();</a:t>
            </a:r>
            <a:endParaRPr sz="1350"/>
          </a:p>
        </p:txBody>
      </p:sp>
      <p:cxnSp>
        <p:nvCxnSpPr>
          <p:cNvPr id="149" name="Google Shape;149;p18"/>
          <p:cNvCxnSpPr/>
          <p:nvPr/>
        </p:nvCxnSpPr>
        <p:spPr>
          <a:xfrm>
            <a:off x="2994552" y="3391284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1222902" y="3017695"/>
            <a:ext cx="590760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51" name="Google Shape;151;p18"/>
          <p:cNvSpPr txBox="1"/>
          <p:nvPr/>
        </p:nvSpPr>
        <p:spPr>
          <a:xfrm>
            <a:off x="2406756" y="1830778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pid;</a:t>
            </a:r>
            <a:endParaRPr sz="1350"/>
          </a:p>
        </p:txBody>
      </p:sp>
      <p:sp>
        <p:nvSpPr>
          <p:cNvPr id="152" name="Google Shape;152;p18"/>
          <p:cNvSpPr txBox="1"/>
          <p:nvPr/>
        </p:nvSpPr>
        <p:spPr>
          <a:xfrm>
            <a:off x="2583954" y="1279106"/>
            <a:ext cx="1013625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sz="1350"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Forking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(what that return value is for)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515BE-0BFD-444E-BBF9-972137F4C47B}"/>
              </a:ext>
            </a:extLst>
          </p:cNvPr>
          <p:cNvSpPr txBox="1"/>
          <p:nvPr/>
        </p:nvSpPr>
        <p:spPr>
          <a:xfrm>
            <a:off x="132162" y="2272227"/>
            <a:ext cx="108581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Location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where fork()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is called.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9" name="Google Shape;159;p19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60" name="Google Shape;160;p19"/>
          <p:cNvSpPr txBox="1"/>
          <p:nvPr/>
        </p:nvSpPr>
        <p:spPr>
          <a:xfrm>
            <a:off x="1892340" y="2773350"/>
            <a:ext cx="216632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pid = fork();</a:t>
            </a:r>
            <a:endParaRPr sz="1350"/>
          </a:p>
        </p:txBody>
      </p:sp>
      <p:cxnSp>
        <p:nvCxnSpPr>
          <p:cNvPr id="161" name="Google Shape;161;p19"/>
          <p:cNvCxnSpPr/>
          <p:nvPr/>
        </p:nvCxnSpPr>
        <p:spPr>
          <a:xfrm>
            <a:off x="2994552" y="3391284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62" name="Google Shape;162;p19"/>
          <p:cNvCxnSpPr/>
          <p:nvPr/>
        </p:nvCxnSpPr>
        <p:spPr>
          <a:xfrm rot="10800000" flipH="1">
            <a:off x="2029269" y="3291844"/>
            <a:ext cx="866878" cy="59849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63" name="Google Shape;163;p19"/>
          <p:cNvSpPr txBox="1"/>
          <p:nvPr/>
        </p:nvSpPr>
        <p:spPr>
          <a:xfrm>
            <a:off x="2406756" y="1830778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pid;</a:t>
            </a:r>
            <a:endParaRPr sz="1350"/>
          </a:p>
        </p:txBody>
      </p:sp>
      <p:sp>
        <p:nvSpPr>
          <p:cNvPr id="164" name="Google Shape;164;p19"/>
          <p:cNvSpPr txBox="1"/>
          <p:nvPr/>
        </p:nvSpPr>
        <p:spPr>
          <a:xfrm>
            <a:off x="2583955" y="1279106"/>
            <a:ext cx="966150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dirty="0"/>
          </a:p>
        </p:txBody>
      </p:sp>
      <p:sp>
        <p:nvSpPr>
          <p:cNvPr id="165" name="Google Shape;165;p19"/>
          <p:cNvSpPr txBox="1"/>
          <p:nvPr/>
        </p:nvSpPr>
        <p:spPr>
          <a:xfrm>
            <a:off x="5852936" y="2316150"/>
            <a:ext cx="588783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child</a:t>
            </a:r>
            <a:endParaRPr dirty="0"/>
          </a:p>
        </p:txBody>
      </p:sp>
      <p:sp>
        <p:nvSpPr>
          <p:cNvPr id="166" name="Google Shape;166;p19"/>
          <p:cNvSpPr/>
          <p:nvPr/>
        </p:nvSpPr>
        <p:spPr>
          <a:xfrm>
            <a:off x="2901709" y="3148588"/>
            <a:ext cx="185687" cy="176363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797819" y="2780302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68" name="Google Shape;168;p19"/>
          <p:cNvCxnSpPr/>
          <p:nvPr/>
        </p:nvCxnSpPr>
        <p:spPr>
          <a:xfrm>
            <a:off x="6280500" y="3343900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69" name="Google Shape;169;p19"/>
          <p:cNvSpPr txBox="1"/>
          <p:nvPr/>
        </p:nvSpPr>
        <p:spPr>
          <a:xfrm>
            <a:off x="5178288" y="3894776"/>
            <a:ext cx="2166325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pid = fork();</a:t>
            </a:r>
            <a:endParaRPr sz="1350"/>
          </a:p>
        </p:txBody>
      </p:sp>
      <p:cxnSp>
        <p:nvCxnSpPr>
          <p:cNvPr id="170" name="Google Shape;170;p19"/>
          <p:cNvCxnSpPr/>
          <p:nvPr/>
        </p:nvCxnSpPr>
        <p:spPr>
          <a:xfrm>
            <a:off x="6280500" y="4512711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71" name="Google Shape;171;p19"/>
          <p:cNvCxnSpPr/>
          <p:nvPr/>
        </p:nvCxnSpPr>
        <p:spPr>
          <a:xfrm rot="10800000" flipH="1">
            <a:off x="4967985" y="4384905"/>
            <a:ext cx="1202501" cy="35408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72" name="Google Shape;172;p19"/>
          <p:cNvSpPr txBox="1"/>
          <p:nvPr/>
        </p:nvSpPr>
        <p:spPr>
          <a:xfrm>
            <a:off x="5692704" y="2952204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pid;</a:t>
            </a:r>
            <a:endParaRPr sz="1350"/>
          </a:p>
        </p:txBody>
      </p:sp>
      <p:sp>
        <p:nvSpPr>
          <p:cNvPr id="173" name="Google Shape;173;p19"/>
          <p:cNvSpPr/>
          <p:nvPr/>
        </p:nvSpPr>
        <p:spPr>
          <a:xfrm>
            <a:off x="6187658" y="4270015"/>
            <a:ext cx="185686" cy="176363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4" name="Google Shape;174;p19"/>
          <p:cNvCxnSpPr>
            <a:stCxn id="158" idx="0"/>
            <a:endCxn id="167" idx="0"/>
          </p:cNvCxnSpPr>
          <p:nvPr/>
        </p:nvCxnSpPr>
        <p:spPr>
          <a:xfrm>
            <a:off x="2994552" y="1658875"/>
            <a:ext cx="3285900" cy="1121400"/>
          </a:xfrm>
          <a:prstGeom prst="straightConnector1">
            <a:avLst/>
          </a:prstGeom>
          <a:noFill/>
          <a:ln w="25400" cap="flat" cmpd="sng">
            <a:solidFill>
              <a:srgbClr val="840F0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175" name="Google Shape;175;p19"/>
          <p:cNvSpPr txBox="1"/>
          <p:nvPr/>
        </p:nvSpPr>
        <p:spPr>
          <a:xfrm>
            <a:off x="1167380" y="3885251"/>
            <a:ext cx="2953458" cy="419101"/>
          </a:xfrm>
          <a:prstGeom prst="rect">
            <a:avLst/>
          </a:prstGeom>
          <a:solidFill>
            <a:srgbClr val="0096FF"/>
          </a:solidFill>
          <a:ln w="25400" cap="flat" cmpd="sng">
            <a:solidFill>
              <a:srgbClr val="00549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what’s the value of </a:t>
            </a:r>
            <a:r>
              <a:rPr lang="en-US" dirty="0" err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2206057" y="4561526"/>
            <a:ext cx="2953458" cy="419101"/>
          </a:xfrm>
          <a:prstGeom prst="rect">
            <a:avLst/>
          </a:prstGeom>
          <a:solidFill>
            <a:srgbClr val="FF7E79"/>
          </a:solidFill>
          <a:ln w="25400" cap="flat" cmpd="sng">
            <a:solidFill>
              <a:srgbClr val="9411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what’s the value of </a:t>
            </a:r>
            <a:r>
              <a:rPr lang="en-US" dirty="0" err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dirty="0"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Forking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(what that return value is for)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484561" y="69055"/>
            <a:ext cx="6174879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ctr" anchorCtr="0">
            <a:noAutofit/>
          </a:bodyPr>
          <a:lstStyle/>
          <a:p>
            <a:pPr marL="30480">
              <a:spcBef>
                <a:spcPct val="0"/>
              </a:spcBef>
              <a:buSzPts val="42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fork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safely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2586835" y="1044700"/>
            <a:ext cx="3664920" cy="3970330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int </a:t>
            </a: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;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…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= fork();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if (0 != </a:t>
            </a: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) {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2000" b="1" dirty="0">
                <a:solidFill>
                  <a:srgbClr val="941100"/>
                </a:solidFill>
              </a:rPr>
              <a:t>// code of the parent</a:t>
            </a:r>
            <a:endParaRPr sz="2000" b="1" dirty="0">
              <a:solidFill>
                <a:srgbClr val="941100"/>
              </a:solidFill>
            </a:endParaRPr>
          </a:p>
          <a:p>
            <a:pPr marL="0" indent="0">
              <a:buClr>
                <a:srgbClr val="941100"/>
              </a:buClr>
              <a:buSzPts val="2300"/>
              <a:buNone/>
            </a:pPr>
            <a:r>
              <a:rPr lang="en-US" sz="2000" b="1" dirty="0">
                <a:solidFill>
                  <a:srgbClr val="941100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} else { 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2000" b="1" dirty="0">
                <a:solidFill>
                  <a:srgbClr val="011993"/>
                </a:solidFill>
              </a:rPr>
              <a:t>// code of the child</a:t>
            </a:r>
            <a:endParaRPr sz="2000" b="1" dirty="0">
              <a:solidFill>
                <a:srgbClr val="011993"/>
              </a:solidFill>
            </a:endParaRPr>
          </a:p>
          <a:p>
            <a:pPr marL="0" indent="0">
              <a:buClr>
                <a:srgbClr val="011993"/>
              </a:buClr>
              <a:buSzPts val="2300"/>
              <a:buNone/>
            </a:pPr>
            <a:r>
              <a:rPr lang="en-US" sz="20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}</a:t>
            </a:r>
            <a:endParaRPr sz="2000" b="1" dirty="0"/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…</a:t>
            </a:r>
            <a:endParaRPr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484561" y="69055"/>
            <a:ext cx="6174879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ctr" anchorCtr="0">
            <a:noAutofit/>
          </a:bodyPr>
          <a:lstStyle/>
          <a:p>
            <a:pPr marL="30480">
              <a:spcBef>
                <a:spcPct val="0"/>
              </a:spcBef>
              <a:buSzPts val="42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fork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safely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1484578" y="827786"/>
            <a:ext cx="3260025" cy="3944700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int </a:t>
            </a: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;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…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= fork();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if (0 != </a:t>
            </a:r>
            <a:r>
              <a:rPr lang="en-US" sz="20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) {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2000" b="1" dirty="0">
                <a:solidFill>
                  <a:srgbClr val="941100"/>
                </a:solidFill>
                <a:latin typeface="Courier"/>
              </a:rPr>
              <a:t>// code of parent P</a:t>
            </a:r>
            <a:endParaRPr sz="2000" b="1" dirty="0">
              <a:solidFill>
                <a:srgbClr val="941100"/>
              </a:solidFill>
              <a:latin typeface="Courier"/>
            </a:endParaRPr>
          </a:p>
          <a:p>
            <a:pPr marL="0" indent="0">
              <a:buClr>
                <a:srgbClr val="941100"/>
              </a:buClr>
              <a:buSzPts val="2300"/>
              <a:buNone/>
            </a:pPr>
            <a:r>
              <a:rPr lang="en-US" sz="2000" b="1" dirty="0">
                <a:solidFill>
                  <a:srgbClr val="941100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} else { 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2000" b="1" dirty="0">
                <a:solidFill>
                  <a:srgbClr val="011993"/>
                </a:solidFill>
                <a:latin typeface="Courier"/>
              </a:rPr>
              <a:t>// code of child C</a:t>
            </a:r>
            <a:endParaRPr sz="2000" b="1" dirty="0">
              <a:solidFill>
                <a:srgbClr val="011993"/>
              </a:solidFill>
              <a:latin typeface="Courier"/>
            </a:endParaRPr>
          </a:p>
          <a:p>
            <a:pPr marL="0" indent="0">
              <a:buClr>
                <a:srgbClr val="011993"/>
              </a:buClr>
              <a:buSzPts val="2300"/>
              <a:buNone/>
            </a:pPr>
            <a:r>
              <a:rPr lang="en-US" sz="20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}</a:t>
            </a:r>
            <a:endParaRPr sz="2000" b="1" dirty="0">
              <a:latin typeface="Courier"/>
            </a:endParaRPr>
          </a:p>
          <a:p>
            <a:pPr marL="0" indent="0">
              <a:buSzPts val="2300"/>
              <a:buNone/>
            </a:pPr>
            <a:r>
              <a:rPr lang="en-US" sz="2000" b="1" dirty="0">
                <a:latin typeface="Courier"/>
                <a:ea typeface="Courier"/>
                <a:cs typeface="Courier"/>
                <a:sym typeface="Courier"/>
              </a:rPr>
              <a:t>…</a:t>
            </a:r>
            <a:endParaRPr sz="2000" b="1" dirty="0">
              <a:latin typeface="Courier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5495925" y="1381125"/>
            <a:ext cx="952500" cy="9525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sz="1350"/>
          </a:p>
        </p:txBody>
      </p:sp>
      <p:sp>
        <p:nvSpPr>
          <p:cNvPr id="191" name="Google Shape;191;p21"/>
          <p:cNvSpPr/>
          <p:nvPr/>
        </p:nvSpPr>
        <p:spPr>
          <a:xfrm>
            <a:off x="6581775" y="2781300"/>
            <a:ext cx="952500" cy="952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sz="1350"/>
          </a:p>
        </p:txBody>
      </p:sp>
      <p:cxnSp>
        <p:nvCxnSpPr>
          <p:cNvPr id="192" name="Google Shape;192;p21"/>
          <p:cNvCxnSpPr/>
          <p:nvPr/>
        </p:nvCxnSpPr>
        <p:spPr>
          <a:xfrm>
            <a:off x="6188368" y="2289145"/>
            <a:ext cx="571946" cy="57194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484561" y="-264320"/>
            <a:ext cx="6174879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ctr" anchorCtr="0">
            <a:noAutofit/>
          </a:bodyPr>
          <a:lstStyle/>
          <a:p>
            <a:pPr marL="30480">
              <a:spcBef>
                <a:spcPct val="0"/>
              </a:spcBef>
              <a:buSzPts val="42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fork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safely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601671" y="586420"/>
            <a:ext cx="5654202" cy="4479300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int pid1, pid2;</a:t>
            </a:r>
            <a:endParaRPr sz="1400" b="1" dirty="0"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pid1 = fork();</a:t>
            </a:r>
            <a:endParaRPr sz="1400" b="1" dirty="0"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if (0 != pid1) {</a:t>
            </a:r>
            <a:endParaRPr sz="1400" b="1" dirty="0"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400" b="1" dirty="0">
                <a:solidFill>
                  <a:srgbClr val="941100"/>
                </a:solidFill>
                <a:latin typeface="Courier"/>
              </a:rPr>
              <a:t>// code of parent P</a:t>
            </a:r>
            <a:endParaRPr sz="1400" b="1" dirty="0">
              <a:solidFill>
                <a:srgbClr val="941100"/>
              </a:solidFill>
              <a:latin typeface="Courier"/>
            </a:endParaRPr>
          </a:p>
          <a:p>
            <a:pPr marL="0" indent="0">
              <a:buClr>
                <a:srgbClr val="941100"/>
              </a:buClr>
              <a:buNone/>
            </a:pPr>
            <a:r>
              <a:rPr lang="en-US" sz="1400" b="1" dirty="0">
                <a:solidFill>
                  <a:srgbClr val="941100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lang="en-US" sz="1400" b="1" dirty="0"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} else {</a:t>
            </a:r>
            <a:endParaRPr sz="1400" b="1" dirty="0">
              <a:latin typeface="Courier"/>
              <a:ea typeface="Courier"/>
              <a:cs typeface="Courier"/>
              <a:sym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400" b="1" dirty="0">
                <a:solidFill>
                  <a:srgbClr val="011993"/>
                </a:solidFill>
                <a:latin typeface="Courier"/>
                <a:sym typeface="Courier"/>
              </a:rPr>
              <a:t>pid2 = fork(); </a:t>
            </a:r>
            <a:endParaRPr sz="1400" b="1" dirty="0">
              <a:solidFill>
                <a:srgbClr val="011993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400" b="1" dirty="0">
                <a:solidFill>
                  <a:srgbClr val="011993"/>
                </a:solidFill>
                <a:latin typeface="Courier"/>
              </a:rPr>
              <a:t>// code of child C1</a:t>
            </a:r>
            <a:endParaRPr sz="1400" b="1" dirty="0">
              <a:solidFill>
                <a:srgbClr val="011993"/>
              </a:solidFill>
              <a:latin typeface="Courier"/>
            </a:endParaRPr>
          </a:p>
          <a:p>
            <a:pPr marL="0" indent="0"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if (0 != pid2) {</a:t>
            </a:r>
            <a:endParaRPr sz="1400" b="1" dirty="0">
              <a:latin typeface="Courier"/>
            </a:endParaRPr>
          </a:p>
          <a:p>
            <a:pPr marL="0" lvl="1" indent="373380">
              <a:spcBef>
                <a:spcPts val="525"/>
              </a:spcBef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// more code of child C1, parent of C2</a:t>
            </a:r>
            <a:endParaRPr sz="1400" b="1" dirty="0">
              <a:latin typeface="Courier"/>
            </a:endParaRPr>
          </a:p>
          <a:p>
            <a:pPr marL="0" lvl="1" indent="373380">
              <a:spcBef>
                <a:spcPts val="525"/>
              </a:spcBef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400" b="1" dirty="0">
              <a:latin typeface="Courier"/>
            </a:endParaRPr>
          </a:p>
          <a:p>
            <a:pPr marL="0" indent="0"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} else {</a:t>
            </a:r>
            <a:endParaRPr sz="1400" b="1" dirty="0">
              <a:latin typeface="Courier"/>
            </a:endParaRPr>
          </a:p>
          <a:p>
            <a:pPr marL="0" indent="0"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lang="en-US" sz="1400" b="1" dirty="0">
                <a:solidFill>
                  <a:srgbClr val="054008"/>
                </a:solidFill>
                <a:latin typeface="Courier"/>
              </a:rPr>
              <a:t>// code of child C2</a:t>
            </a:r>
            <a:endParaRPr sz="1400" b="1" dirty="0">
              <a:solidFill>
                <a:srgbClr val="054008"/>
              </a:solidFill>
              <a:latin typeface="Courier"/>
            </a:endParaRPr>
          </a:p>
          <a:p>
            <a:pPr marL="0" indent="0"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  …</a:t>
            </a:r>
          </a:p>
          <a:p>
            <a:pPr marL="0" indent="0">
              <a:buClr>
                <a:srgbClr val="011993"/>
              </a:buClr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sym typeface="Courier"/>
              </a:rPr>
              <a:t>  </a:t>
            </a:r>
            <a:r>
              <a:rPr lang="en-US" sz="1400" b="1" dirty="0">
                <a:solidFill>
                  <a:srgbClr val="054008"/>
                </a:solidFill>
                <a:latin typeface="Courier"/>
                <a:sym typeface="Courier"/>
              </a:rPr>
              <a:t>}</a:t>
            </a:r>
            <a:endParaRPr sz="1400" b="1" dirty="0">
              <a:solidFill>
                <a:srgbClr val="054008"/>
              </a:solidFill>
              <a:latin typeface="Courier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4781550" y="1200150"/>
            <a:ext cx="952500" cy="9525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sz="1350"/>
          </a:p>
        </p:txBody>
      </p:sp>
      <p:sp>
        <p:nvSpPr>
          <p:cNvPr id="200" name="Google Shape;200;p22"/>
          <p:cNvSpPr/>
          <p:nvPr/>
        </p:nvSpPr>
        <p:spPr>
          <a:xfrm>
            <a:off x="5715000" y="2190750"/>
            <a:ext cx="952500" cy="952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lang="en-US" sz="2100" baseline="-25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sz="1350"/>
          </a:p>
        </p:txBody>
      </p:sp>
      <p:cxnSp>
        <p:nvCxnSpPr>
          <p:cNvPr id="201" name="Google Shape;201;p22"/>
          <p:cNvCxnSpPr/>
          <p:nvPr/>
        </p:nvCxnSpPr>
        <p:spPr>
          <a:xfrm>
            <a:off x="5597818" y="2041495"/>
            <a:ext cx="283107" cy="28310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02" name="Google Shape;202;p22"/>
          <p:cNvSpPr/>
          <p:nvPr/>
        </p:nvSpPr>
        <p:spPr>
          <a:xfrm>
            <a:off x="6657975" y="3209925"/>
            <a:ext cx="952500" cy="952500"/>
          </a:xfrm>
          <a:prstGeom prst="ellipse">
            <a:avLst/>
          </a:prstGeom>
          <a:solidFill>
            <a:srgbClr val="0A5C17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lang="en-US" sz="2100" baseline="-25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sz="1350"/>
          </a:p>
        </p:txBody>
      </p:sp>
      <p:cxnSp>
        <p:nvCxnSpPr>
          <p:cNvPr id="203" name="Google Shape;203;p22"/>
          <p:cNvCxnSpPr/>
          <p:nvPr/>
        </p:nvCxnSpPr>
        <p:spPr>
          <a:xfrm>
            <a:off x="6512218" y="3041620"/>
            <a:ext cx="283107" cy="28310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1484561" y="69055"/>
            <a:ext cx="6174879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ctr" anchorCtr="0">
            <a:noAutofit/>
          </a:bodyPr>
          <a:lstStyle/>
          <a:p>
            <a:pPr marL="30480">
              <a:spcBef>
                <a:spcPct val="0"/>
              </a:spcBef>
              <a:buSzPts val="42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Using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fork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 even more safely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1511717" y="992743"/>
            <a:ext cx="3767850" cy="35641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int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;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= fork();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if (-1 ==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) {</a:t>
            </a:r>
            <a:endParaRPr sz="1400" b="1" dirty="0">
              <a:latin typeface="Courier"/>
            </a:endParaRPr>
          </a:p>
          <a:p>
            <a:pPr marL="0" lvl="1" indent="373380">
              <a:spcBef>
                <a:spcPts val="525"/>
              </a:spcBef>
              <a:buClr>
                <a:srgbClr val="3B1F4C"/>
              </a:buClr>
              <a:buSzPts val="2000"/>
              <a:buNone/>
            </a:pPr>
            <a:r>
              <a:rPr lang="en-US" sz="1400" b="1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// error handling</a:t>
            </a:r>
            <a:endParaRPr sz="1400" b="1" dirty="0">
              <a:solidFill>
                <a:srgbClr val="FF0000"/>
              </a:solidFill>
              <a:latin typeface="Courier"/>
            </a:endParaRPr>
          </a:p>
          <a:p>
            <a:pPr marL="0" lvl="1" indent="373380">
              <a:spcBef>
                <a:spcPts val="525"/>
              </a:spcBef>
              <a:buClr>
                <a:srgbClr val="3B1F4C"/>
              </a:buClr>
              <a:buSzPts val="2000"/>
              <a:buNone/>
            </a:pPr>
            <a:r>
              <a:rPr lang="en-US" sz="1400" b="1" dirty="0">
                <a:solidFill>
                  <a:srgbClr val="3B1F4C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} else if (0 !=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pid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) {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400" b="1" dirty="0">
                <a:solidFill>
                  <a:srgbClr val="941100"/>
                </a:solidFill>
                <a:latin typeface="Courier"/>
              </a:rPr>
              <a:t>// code of parent P</a:t>
            </a:r>
            <a:endParaRPr sz="1400" b="1" dirty="0">
              <a:solidFill>
                <a:srgbClr val="941100"/>
              </a:solidFill>
              <a:latin typeface="Courier"/>
            </a:endParaRPr>
          </a:p>
          <a:p>
            <a:pPr marL="0" indent="0">
              <a:buClr>
                <a:srgbClr val="941100"/>
              </a:buClr>
              <a:buSzPts val="2000"/>
              <a:buNone/>
            </a:pPr>
            <a:r>
              <a:rPr lang="en-US" sz="1400" b="1" dirty="0">
                <a:solidFill>
                  <a:srgbClr val="941100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} else { 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400" b="1" dirty="0">
                <a:solidFill>
                  <a:srgbClr val="011993"/>
                </a:solidFill>
                <a:latin typeface="Courier"/>
              </a:rPr>
              <a:t>// code of child C</a:t>
            </a:r>
            <a:endParaRPr sz="1400" b="1" dirty="0">
              <a:solidFill>
                <a:srgbClr val="011993"/>
              </a:solidFill>
              <a:latin typeface="Courier"/>
            </a:endParaRPr>
          </a:p>
          <a:p>
            <a:pPr marL="0" indent="0">
              <a:buClr>
                <a:srgbClr val="011993"/>
              </a:buClr>
              <a:buSzPts val="2000"/>
              <a:buNone/>
            </a:pPr>
            <a:r>
              <a:rPr lang="en-US" sz="1400" b="1" dirty="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rPr>
              <a:t>  …</a:t>
            </a:r>
            <a:endParaRPr sz="1400" b="1" dirty="0">
              <a:latin typeface="Courier"/>
            </a:endParaRPr>
          </a:p>
          <a:p>
            <a:pPr marL="0" indent="0">
              <a:buSzPts val="2000"/>
              <a:buNone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}</a:t>
            </a:r>
            <a:endParaRPr sz="1400" b="1" dirty="0"/>
          </a:p>
        </p:txBody>
      </p:sp>
      <p:sp>
        <p:nvSpPr>
          <p:cNvPr id="210" name="Google Shape;210;p23"/>
          <p:cNvSpPr/>
          <p:nvPr/>
        </p:nvSpPr>
        <p:spPr>
          <a:xfrm>
            <a:off x="5495925" y="1381125"/>
            <a:ext cx="952500" cy="9525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sz="1350"/>
          </a:p>
        </p:txBody>
      </p:sp>
      <p:sp>
        <p:nvSpPr>
          <p:cNvPr id="211" name="Google Shape;211;p23"/>
          <p:cNvSpPr/>
          <p:nvPr/>
        </p:nvSpPr>
        <p:spPr>
          <a:xfrm>
            <a:off x="6581775" y="2781300"/>
            <a:ext cx="952500" cy="952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n-US"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sz="1350"/>
          </a:p>
        </p:txBody>
      </p:sp>
      <p:cxnSp>
        <p:nvCxnSpPr>
          <p:cNvPr id="212" name="Google Shape;212;p23"/>
          <p:cNvCxnSpPr/>
          <p:nvPr/>
        </p:nvCxnSpPr>
        <p:spPr>
          <a:xfrm>
            <a:off x="6188368" y="2289145"/>
            <a:ext cx="571946" cy="57194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017" y="971156"/>
            <a:ext cx="5701967" cy="40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1862137" y="78319"/>
            <a:ext cx="5419725" cy="10070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buSzPts val="4400"/>
            </a:pPr>
            <a:r>
              <a:rPr lang="en-US" sz="3600" dirty="0">
                <a:latin typeface="Gill Sans"/>
                <a:ea typeface="Gill Sans"/>
                <a:cs typeface="Gill Sans"/>
                <a:sym typeface="Gill Sans"/>
              </a:rPr>
              <a:t>Joining </a:t>
            </a:r>
            <a:r>
              <a:rPr lang="en-US" sz="3600" i="1" dirty="0">
                <a:solidFill>
                  <a:srgbClr val="941100"/>
                </a:solidFill>
              </a:rPr>
              <a:t>processes</a:t>
            </a:r>
            <a:r>
              <a:rPr lang="en-US" sz="3600" i="1" dirty="0"/>
              <a:t> </a:t>
            </a:r>
            <a:r>
              <a:rPr lang="en-US" sz="3600" dirty="0">
                <a:latin typeface="Gill Sans"/>
                <a:ea typeface="Gill Sans"/>
                <a:cs typeface="Gill Sans"/>
                <a:sym typeface="Gill Sans"/>
              </a:rPr>
              <a:t>in Unix</a:t>
            </a:r>
            <a:endParaRPr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Waiting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(the inverse of forking)</a:t>
            </a:r>
            <a:endParaRPr dirty="0"/>
          </a:p>
        </p:txBody>
      </p:sp>
      <p:sp>
        <p:nvSpPr>
          <p:cNvPr id="225" name="Google Shape;225;p25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26" name="Google Shape;226;p25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27" name="Google Shape;227;p25"/>
          <p:cNvSpPr txBox="1"/>
          <p:nvPr/>
        </p:nvSpPr>
        <p:spPr>
          <a:xfrm>
            <a:off x="2212432" y="2773350"/>
            <a:ext cx="1526141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wait(&amp;s);</a:t>
            </a:r>
            <a:endParaRPr sz="1350"/>
          </a:p>
        </p:txBody>
      </p:sp>
      <p:cxnSp>
        <p:nvCxnSpPr>
          <p:cNvPr id="228" name="Google Shape;228;p25"/>
          <p:cNvCxnSpPr/>
          <p:nvPr/>
        </p:nvCxnSpPr>
        <p:spPr>
          <a:xfrm>
            <a:off x="2994552" y="3391284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29" name="Google Shape;229;p25"/>
          <p:cNvSpPr txBox="1"/>
          <p:nvPr/>
        </p:nvSpPr>
        <p:spPr>
          <a:xfrm>
            <a:off x="2566801" y="1830778"/>
            <a:ext cx="10460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sp>
        <p:nvSpPr>
          <p:cNvPr id="230" name="Google Shape;230;p25"/>
          <p:cNvSpPr txBox="1"/>
          <p:nvPr/>
        </p:nvSpPr>
        <p:spPr>
          <a:xfrm>
            <a:off x="2583955" y="1279106"/>
            <a:ext cx="931725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sz="1350" dirty="0"/>
          </a:p>
        </p:txBody>
      </p:sp>
      <p:sp>
        <p:nvSpPr>
          <p:cNvPr id="231" name="Google Shape;231;p25"/>
          <p:cNvSpPr txBox="1"/>
          <p:nvPr/>
        </p:nvSpPr>
        <p:spPr>
          <a:xfrm>
            <a:off x="5852936" y="2316150"/>
            <a:ext cx="704229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child</a:t>
            </a:r>
            <a:endParaRPr sz="1350" dirty="0"/>
          </a:p>
        </p:txBody>
      </p:sp>
      <p:sp>
        <p:nvSpPr>
          <p:cNvPr id="232" name="Google Shape;232;p25"/>
          <p:cNvSpPr/>
          <p:nvPr/>
        </p:nvSpPr>
        <p:spPr>
          <a:xfrm>
            <a:off x="4797819" y="2780302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3" name="Google Shape;233;p25"/>
          <p:cNvCxnSpPr/>
          <p:nvPr/>
        </p:nvCxnSpPr>
        <p:spPr>
          <a:xfrm>
            <a:off x="6280500" y="3343901"/>
            <a:ext cx="1" cy="10276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34" name="Google Shape;234;p25"/>
          <p:cNvSpPr txBox="1"/>
          <p:nvPr/>
        </p:nvSpPr>
        <p:spPr>
          <a:xfrm>
            <a:off x="5852750" y="2952204"/>
            <a:ext cx="104600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cxnSp>
        <p:nvCxnSpPr>
          <p:cNvPr id="235" name="Google Shape;235;p25"/>
          <p:cNvCxnSpPr>
            <a:stCxn id="225" idx="0"/>
            <a:endCxn id="232" idx="0"/>
          </p:cNvCxnSpPr>
          <p:nvPr/>
        </p:nvCxnSpPr>
        <p:spPr>
          <a:xfrm>
            <a:off x="2994552" y="1658875"/>
            <a:ext cx="3285900" cy="1121400"/>
          </a:xfrm>
          <a:prstGeom prst="straightConnector1">
            <a:avLst/>
          </a:prstGeom>
          <a:noFill/>
          <a:ln w="25400" cap="flat" cmpd="sng">
            <a:solidFill>
              <a:srgbClr val="840F0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236" name="Google Shape;236;p25"/>
          <p:cNvSpPr txBox="1"/>
          <p:nvPr/>
        </p:nvSpPr>
        <p:spPr>
          <a:xfrm>
            <a:off x="5692704" y="4373550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exit(0);</a:t>
            </a:r>
            <a:endParaRPr sz="13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Waiting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(the inverse of forking)</a:t>
            </a:r>
            <a:endParaRPr dirty="0"/>
          </a:p>
        </p:txBody>
      </p:sp>
      <p:sp>
        <p:nvSpPr>
          <p:cNvPr id="242" name="Google Shape;242;p26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43" name="Google Shape;243;p26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44" name="Google Shape;244;p26"/>
          <p:cNvSpPr txBox="1"/>
          <p:nvPr/>
        </p:nvSpPr>
        <p:spPr>
          <a:xfrm>
            <a:off x="2212432" y="2773350"/>
            <a:ext cx="1526141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wait(&amp;s);</a:t>
            </a:r>
            <a:endParaRPr sz="1350"/>
          </a:p>
        </p:txBody>
      </p:sp>
      <p:sp>
        <p:nvSpPr>
          <p:cNvPr id="245" name="Google Shape;245;p26"/>
          <p:cNvSpPr txBox="1"/>
          <p:nvPr/>
        </p:nvSpPr>
        <p:spPr>
          <a:xfrm>
            <a:off x="2566801" y="1830778"/>
            <a:ext cx="10460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sp>
        <p:nvSpPr>
          <p:cNvPr id="246" name="Google Shape;246;p26"/>
          <p:cNvSpPr txBox="1"/>
          <p:nvPr/>
        </p:nvSpPr>
        <p:spPr>
          <a:xfrm>
            <a:off x="2583955" y="1279106"/>
            <a:ext cx="978975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sz="1350"/>
          </a:p>
        </p:txBody>
      </p:sp>
      <p:sp>
        <p:nvSpPr>
          <p:cNvPr id="247" name="Google Shape;247;p26"/>
          <p:cNvSpPr txBox="1"/>
          <p:nvPr/>
        </p:nvSpPr>
        <p:spPr>
          <a:xfrm>
            <a:off x="5852936" y="2316150"/>
            <a:ext cx="855267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child</a:t>
            </a:r>
            <a:endParaRPr sz="1350" dirty="0"/>
          </a:p>
        </p:txBody>
      </p:sp>
      <p:sp>
        <p:nvSpPr>
          <p:cNvPr id="248" name="Google Shape;248;p26"/>
          <p:cNvSpPr/>
          <p:nvPr/>
        </p:nvSpPr>
        <p:spPr>
          <a:xfrm>
            <a:off x="4797819" y="2780302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49" name="Google Shape;249;p26"/>
          <p:cNvCxnSpPr/>
          <p:nvPr/>
        </p:nvCxnSpPr>
        <p:spPr>
          <a:xfrm>
            <a:off x="6280500" y="3343901"/>
            <a:ext cx="1" cy="10276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50" name="Google Shape;250;p26"/>
          <p:cNvSpPr txBox="1"/>
          <p:nvPr/>
        </p:nvSpPr>
        <p:spPr>
          <a:xfrm>
            <a:off x="5852750" y="2952204"/>
            <a:ext cx="104600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cxnSp>
        <p:nvCxnSpPr>
          <p:cNvPr id="251" name="Google Shape;251;p26"/>
          <p:cNvCxnSpPr>
            <a:stCxn id="242" idx="0"/>
            <a:endCxn id="248" idx="0"/>
          </p:cNvCxnSpPr>
          <p:nvPr/>
        </p:nvCxnSpPr>
        <p:spPr>
          <a:xfrm>
            <a:off x="2994552" y="1658875"/>
            <a:ext cx="3285900" cy="1121400"/>
          </a:xfrm>
          <a:prstGeom prst="straightConnector1">
            <a:avLst/>
          </a:prstGeom>
          <a:noFill/>
          <a:ln w="25400" cap="flat" cmpd="sng">
            <a:solidFill>
              <a:srgbClr val="840F0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252" name="Google Shape;252;p26"/>
          <p:cNvSpPr txBox="1"/>
          <p:nvPr/>
        </p:nvSpPr>
        <p:spPr>
          <a:xfrm>
            <a:off x="5692704" y="4373550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exit(0);</a:t>
            </a:r>
            <a:endParaRPr sz="1350"/>
          </a:p>
        </p:txBody>
      </p:sp>
      <p:cxnSp>
        <p:nvCxnSpPr>
          <p:cNvPr id="253" name="Google Shape;253;p26"/>
          <p:cNvCxnSpPr/>
          <p:nvPr/>
        </p:nvCxnSpPr>
        <p:spPr>
          <a:xfrm>
            <a:off x="1271289" y="3001950"/>
            <a:ext cx="86622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54" name="Google Shape;254;p26"/>
          <p:cNvSpPr txBox="1"/>
          <p:nvPr/>
        </p:nvSpPr>
        <p:spPr>
          <a:xfrm>
            <a:off x="395431" y="2344064"/>
            <a:ext cx="857177" cy="68580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parent </a:t>
            </a:r>
            <a:b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waits</a:t>
            </a:r>
            <a:endParaRPr sz="1600" dirty="0">
              <a:solidFill>
                <a:srgbClr val="FF0000"/>
              </a:solidFill>
            </a:endParaRPr>
          </a:p>
        </p:txBody>
      </p:sp>
      <p:cxnSp>
        <p:nvCxnSpPr>
          <p:cNvPr id="255" name="Google Shape;255;p26"/>
          <p:cNvCxnSpPr/>
          <p:nvPr/>
        </p:nvCxnSpPr>
        <p:spPr>
          <a:xfrm flipH="1">
            <a:off x="6376137" y="3944925"/>
            <a:ext cx="1526140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7" name="Google Shape;254;p26">
            <a:extLst>
              <a:ext uri="{FF2B5EF4-FFF2-40B4-BE49-F238E27FC236}">
                <a16:creationId xmlns:a16="http://schemas.microsoft.com/office/drawing/2014/main" id="{1D03C603-61EB-4DA7-8051-64F618CC2688}"/>
              </a:ext>
            </a:extLst>
          </p:cNvPr>
          <p:cNvSpPr txBox="1"/>
          <p:nvPr/>
        </p:nvSpPr>
        <p:spPr>
          <a:xfrm>
            <a:off x="7922390" y="3279941"/>
            <a:ext cx="857177" cy="68580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600" dirty="0">
                <a:solidFill>
                  <a:srgbClr val="FF0000"/>
                </a:solidFill>
                <a:latin typeface="Gill Sans"/>
                <a:sym typeface="Gill Sans"/>
              </a:rPr>
              <a:t>child executes</a:t>
            </a:r>
            <a:endParaRPr sz="1600" dirty="0">
              <a:solidFill>
                <a:srgbClr val="FF0000"/>
              </a:solidFill>
            </a:endParaRPr>
          </a:p>
        </p:txBody>
      </p:sp>
      <p:cxnSp>
        <p:nvCxnSpPr>
          <p:cNvPr id="18" name="Google Shape;228;p25">
            <a:extLst>
              <a:ext uri="{FF2B5EF4-FFF2-40B4-BE49-F238E27FC236}">
                <a16:creationId xmlns:a16="http://schemas.microsoft.com/office/drawing/2014/main" id="{358EA238-F04E-4BAD-8CFD-B6CB2F98751F}"/>
              </a:ext>
            </a:extLst>
          </p:cNvPr>
          <p:cNvCxnSpPr/>
          <p:nvPr/>
        </p:nvCxnSpPr>
        <p:spPr>
          <a:xfrm>
            <a:off x="2994552" y="3229420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DEA2F-1F65-452F-B7A4-40C158D0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080" y="1502814"/>
            <a:ext cx="7329840" cy="167975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 discuss the basic concept and creation of a process first, other topics later to fit the lab schedule.</a:t>
            </a:r>
          </a:p>
        </p:txBody>
      </p:sp>
    </p:spTree>
    <p:extLst>
      <p:ext uri="{BB962C8B-B14F-4D97-AF65-F5344CB8AC3E}">
        <p14:creationId xmlns:p14="http://schemas.microsoft.com/office/powerpoint/2010/main" val="217703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Waiting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(the inverse of forking)</a:t>
            </a:r>
            <a:endParaRPr dirty="0"/>
          </a:p>
        </p:txBody>
      </p:sp>
      <p:sp>
        <p:nvSpPr>
          <p:cNvPr id="261" name="Google Shape;261;p27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62" name="Google Shape;262;p27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63" name="Google Shape;263;p27"/>
          <p:cNvSpPr txBox="1"/>
          <p:nvPr/>
        </p:nvSpPr>
        <p:spPr>
          <a:xfrm>
            <a:off x="2212432" y="2773350"/>
            <a:ext cx="1526141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wait(&amp;s);</a:t>
            </a:r>
            <a:endParaRPr sz="1350"/>
          </a:p>
        </p:txBody>
      </p:sp>
      <p:sp>
        <p:nvSpPr>
          <p:cNvPr id="264" name="Google Shape;264;p27"/>
          <p:cNvSpPr txBox="1"/>
          <p:nvPr/>
        </p:nvSpPr>
        <p:spPr>
          <a:xfrm>
            <a:off x="2566801" y="1830778"/>
            <a:ext cx="10460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sp>
        <p:nvSpPr>
          <p:cNvPr id="265" name="Google Shape;265;p27"/>
          <p:cNvSpPr txBox="1"/>
          <p:nvPr/>
        </p:nvSpPr>
        <p:spPr>
          <a:xfrm>
            <a:off x="2583955" y="1279106"/>
            <a:ext cx="987750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0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sz="2000" dirty="0"/>
          </a:p>
        </p:txBody>
      </p:sp>
      <p:sp>
        <p:nvSpPr>
          <p:cNvPr id="266" name="Google Shape;266;p27"/>
          <p:cNvSpPr txBox="1"/>
          <p:nvPr/>
        </p:nvSpPr>
        <p:spPr>
          <a:xfrm>
            <a:off x="5852936" y="2316150"/>
            <a:ext cx="8569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0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child</a:t>
            </a:r>
            <a:endParaRPr sz="2000" dirty="0"/>
          </a:p>
        </p:txBody>
      </p:sp>
      <p:sp>
        <p:nvSpPr>
          <p:cNvPr id="267" name="Google Shape;267;p27"/>
          <p:cNvSpPr/>
          <p:nvPr/>
        </p:nvSpPr>
        <p:spPr>
          <a:xfrm>
            <a:off x="4797819" y="2780302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68" name="Google Shape;268;p27"/>
          <p:cNvCxnSpPr/>
          <p:nvPr/>
        </p:nvCxnSpPr>
        <p:spPr>
          <a:xfrm>
            <a:off x="6280500" y="3343901"/>
            <a:ext cx="1" cy="10276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69" name="Google Shape;269;p27"/>
          <p:cNvSpPr txBox="1"/>
          <p:nvPr/>
        </p:nvSpPr>
        <p:spPr>
          <a:xfrm>
            <a:off x="5852750" y="2952204"/>
            <a:ext cx="104600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cxnSp>
        <p:nvCxnSpPr>
          <p:cNvPr id="270" name="Google Shape;270;p27"/>
          <p:cNvCxnSpPr>
            <a:stCxn id="261" idx="0"/>
            <a:endCxn id="267" idx="0"/>
          </p:cNvCxnSpPr>
          <p:nvPr/>
        </p:nvCxnSpPr>
        <p:spPr>
          <a:xfrm>
            <a:off x="2994552" y="1658875"/>
            <a:ext cx="3285900" cy="1121400"/>
          </a:xfrm>
          <a:prstGeom prst="straightConnector1">
            <a:avLst/>
          </a:prstGeom>
          <a:noFill/>
          <a:ln w="25400" cap="flat" cmpd="sng">
            <a:solidFill>
              <a:srgbClr val="840F0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271" name="Google Shape;271;p27"/>
          <p:cNvSpPr txBox="1"/>
          <p:nvPr/>
        </p:nvSpPr>
        <p:spPr>
          <a:xfrm>
            <a:off x="5692704" y="4278300"/>
            <a:ext cx="136609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exit(0);</a:t>
            </a:r>
            <a:endParaRPr sz="1350"/>
          </a:p>
        </p:txBody>
      </p:sp>
      <p:cxnSp>
        <p:nvCxnSpPr>
          <p:cNvPr id="272" name="Google Shape;272;p27"/>
          <p:cNvCxnSpPr/>
          <p:nvPr/>
        </p:nvCxnSpPr>
        <p:spPr>
          <a:xfrm>
            <a:off x="1271289" y="3001950"/>
            <a:ext cx="86622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4" name="Google Shape;274;p27"/>
          <p:cNvCxnSpPr/>
          <p:nvPr/>
        </p:nvCxnSpPr>
        <p:spPr>
          <a:xfrm flipH="1">
            <a:off x="6471386" y="4748722"/>
            <a:ext cx="1366094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75" name="Google Shape;275;p27"/>
          <p:cNvSpPr/>
          <p:nvPr/>
        </p:nvSpPr>
        <p:spPr>
          <a:xfrm>
            <a:off x="6187658" y="4641490"/>
            <a:ext cx="185686" cy="176363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254;p26">
            <a:extLst>
              <a:ext uri="{FF2B5EF4-FFF2-40B4-BE49-F238E27FC236}">
                <a16:creationId xmlns:a16="http://schemas.microsoft.com/office/drawing/2014/main" id="{D912FDC8-C6D8-4E97-8582-A314E68E5A8C}"/>
              </a:ext>
            </a:extLst>
          </p:cNvPr>
          <p:cNvSpPr txBox="1"/>
          <p:nvPr/>
        </p:nvSpPr>
        <p:spPr>
          <a:xfrm>
            <a:off x="395431" y="2344064"/>
            <a:ext cx="857177" cy="68580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parent </a:t>
            </a:r>
            <a:b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waits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0" name="Google Shape;254;p26">
            <a:extLst>
              <a:ext uri="{FF2B5EF4-FFF2-40B4-BE49-F238E27FC236}">
                <a16:creationId xmlns:a16="http://schemas.microsoft.com/office/drawing/2014/main" id="{FBCA642D-6106-44EF-A1B6-1F7A4F509AD0}"/>
              </a:ext>
            </a:extLst>
          </p:cNvPr>
          <p:cNvSpPr txBox="1"/>
          <p:nvPr/>
        </p:nvSpPr>
        <p:spPr>
          <a:xfrm>
            <a:off x="7837480" y="4062921"/>
            <a:ext cx="1010260" cy="68580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600" dirty="0">
                <a:solidFill>
                  <a:srgbClr val="FF0000"/>
                </a:solidFill>
                <a:latin typeface="Gill Sans"/>
                <a:sym typeface="Gill Sans"/>
              </a:rPr>
              <a:t>child completed</a:t>
            </a:r>
            <a:endParaRPr sz="1600" dirty="0">
              <a:solidFill>
                <a:srgbClr val="FF0000"/>
              </a:solidFill>
            </a:endParaRPr>
          </a:p>
        </p:txBody>
      </p:sp>
      <p:cxnSp>
        <p:nvCxnSpPr>
          <p:cNvPr id="21" name="Google Shape;228;p25">
            <a:extLst>
              <a:ext uri="{FF2B5EF4-FFF2-40B4-BE49-F238E27FC236}">
                <a16:creationId xmlns:a16="http://schemas.microsoft.com/office/drawing/2014/main" id="{F320256D-6A20-4356-BED2-7B39F6EC91CA}"/>
              </a:ext>
            </a:extLst>
          </p:cNvPr>
          <p:cNvCxnSpPr/>
          <p:nvPr/>
        </p:nvCxnSpPr>
        <p:spPr>
          <a:xfrm>
            <a:off x="2981527" y="3343901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Waiting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(the inverse of forking)</a:t>
            </a:r>
            <a:endParaRPr dirty="0"/>
          </a:p>
        </p:txBody>
      </p:sp>
      <p:sp>
        <p:nvSpPr>
          <p:cNvPr id="282" name="Google Shape;282;p28"/>
          <p:cNvSpPr/>
          <p:nvPr/>
        </p:nvSpPr>
        <p:spPr>
          <a:xfrm>
            <a:off x="1511870" y="1658875"/>
            <a:ext cx="2965364" cy="2154884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83" name="Google Shape;283;p28"/>
          <p:cNvCxnSpPr/>
          <p:nvPr/>
        </p:nvCxnSpPr>
        <p:spPr>
          <a:xfrm>
            <a:off x="2994552" y="22224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84" name="Google Shape;284;p28"/>
          <p:cNvSpPr txBox="1"/>
          <p:nvPr/>
        </p:nvSpPr>
        <p:spPr>
          <a:xfrm>
            <a:off x="2212432" y="2773350"/>
            <a:ext cx="1526141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wait(&amp;s);</a:t>
            </a:r>
            <a:endParaRPr sz="1350"/>
          </a:p>
        </p:txBody>
      </p:sp>
      <p:sp>
        <p:nvSpPr>
          <p:cNvPr id="285" name="Google Shape;285;p28"/>
          <p:cNvSpPr txBox="1"/>
          <p:nvPr/>
        </p:nvSpPr>
        <p:spPr>
          <a:xfrm>
            <a:off x="2566801" y="1830778"/>
            <a:ext cx="10460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int s;</a:t>
            </a:r>
            <a:endParaRPr sz="1350"/>
          </a:p>
        </p:txBody>
      </p:sp>
      <p:sp>
        <p:nvSpPr>
          <p:cNvPr id="286" name="Google Shape;286;p28"/>
          <p:cNvSpPr txBox="1"/>
          <p:nvPr/>
        </p:nvSpPr>
        <p:spPr>
          <a:xfrm>
            <a:off x="2583956" y="1279106"/>
            <a:ext cx="900900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parent</a:t>
            </a:r>
            <a:endParaRPr sz="1350"/>
          </a:p>
        </p:txBody>
      </p:sp>
      <p:cxnSp>
        <p:nvCxnSpPr>
          <p:cNvPr id="287" name="Google Shape;287;p28"/>
          <p:cNvCxnSpPr/>
          <p:nvPr/>
        </p:nvCxnSpPr>
        <p:spPr>
          <a:xfrm>
            <a:off x="1366538" y="3244242"/>
            <a:ext cx="1526141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89" name="Google Shape;289;p28"/>
          <p:cNvCxnSpPr/>
          <p:nvPr/>
        </p:nvCxnSpPr>
        <p:spPr>
          <a:xfrm>
            <a:off x="2994552" y="3391284"/>
            <a:ext cx="1" cy="3520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90" name="Google Shape;290;p28"/>
          <p:cNvSpPr/>
          <p:nvPr/>
        </p:nvSpPr>
        <p:spPr>
          <a:xfrm>
            <a:off x="2901709" y="3156061"/>
            <a:ext cx="185687" cy="176362"/>
          </a:xfrm>
          <a:prstGeom prst="ellipse">
            <a:avLst/>
          </a:prstGeom>
          <a:solidFill>
            <a:srgbClr val="840F00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254;p26">
            <a:extLst>
              <a:ext uri="{FF2B5EF4-FFF2-40B4-BE49-F238E27FC236}">
                <a16:creationId xmlns:a16="http://schemas.microsoft.com/office/drawing/2014/main" id="{64C55F43-0F50-49EA-BE79-57B64FF61C3A}"/>
              </a:ext>
            </a:extLst>
          </p:cNvPr>
          <p:cNvSpPr txBox="1"/>
          <p:nvPr/>
        </p:nvSpPr>
        <p:spPr>
          <a:xfrm>
            <a:off x="296260" y="2593508"/>
            <a:ext cx="1025947" cy="68580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parent </a:t>
            </a:r>
            <a:b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6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continues</a:t>
            </a:r>
            <a:endParaRPr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43088" y="82153"/>
            <a:ext cx="5366147" cy="1119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OS Services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2" name="Google Shape;42;p7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721" y="1350110"/>
            <a:ext cx="6262558" cy="33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98D85-2CA2-4D5C-BF35-B66501E7FCC7}"/>
              </a:ext>
            </a:extLst>
          </p:cNvPr>
          <p:cNvSpPr txBox="1"/>
          <p:nvPr/>
        </p:nvSpPr>
        <p:spPr>
          <a:xfrm>
            <a:off x="7015280" y="586585"/>
            <a:ext cx="198516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 entire blue area is operating system.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5C9CA7-DAF9-4EB9-827F-45A77AF34F13}"/>
              </a:ext>
            </a:extLst>
          </p:cNvPr>
          <p:cNvCxnSpPr>
            <a:stCxn id="2" idx="2"/>
          </p:cNvCxnSpPr>
          <p:nvPr/>
        </p:nvCxnSpPr>
        <p:spPr>
          <a:xfrm flipH="1">
            <a:off x="7209235" y="1171360"/>
            <a:ext cx="798628" cy="942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843088" y="82153"/>
            <a:ext cx="5366147" cy="1119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Unix Structure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8" name="Google Shape;48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153" y="1247134"/>
            <a:ext cx="5899694" cy="344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843088" y="82153"/>
            <a:ext cx="5366147" cy="8098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System Calls and the OS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7" name="Google Shape;67;p11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900" y="1197405"/>
            <a:ext cx="6108200" cy="36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/>
        </p:nvSpPr>
        <p:spPr>
          <a:xfrm>
            <a:off x="6102055" y="1499813"/>
            <a:ext cx="1676750" cy="4611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$ man 2 open</a:t>
            </a:r>
            <a:endParaRPr sz="1600" b="1" dirty="0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5E6F6-8AAB-49F6-99B7-C24FBB3146A8}"/>
              </a:ext>
            </a:extLst>
          </p:cNvPr>
          <p:cNvSpPr txBox="1"/>
          <p:nvPr/>
        </p:nvSpPr>
        <p:spPr>
          <a:xfrm>
            <a:off x="143555" y="459925"/>
            <a:ext cx="198516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Take the “open()” call as an example.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30B7D1-5B0E-4DED-A2F7-2F9E4046E2CD}"/>
              </a:ext>
            </a:extLst>
          </p:cNvPr>
          <p:cNvCxnSpPr>
            <a:stCxn id="6" idx="2"/>
          </p:cNvCxnSpPr>
          <p:nvPr/>
        </p:nvCxnSpPr>
        <p:spPr>
          <a:xfrm>
            <a:off x="1136138" y="1044700"/>
            <a:ext cx="1450697" cy="916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88926" y="111657"/>
            <a:ext cx="5366147" cy="962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System Calls and Libraries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4" name="Google Shape;74;p12" descr="Screen Shot 2012-12-01 at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835" y="1197405"/>
            <a:ext cx="3970330" cy="35122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/>
        </p:nvSpPr>
        <p:spPr>
          <a:xfrm>
            <a:off x="6102055" y="1499813"/>
            <a:ext cx="1982159" cy="3386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$ man 3 </a:t>
            </a:r>
            <a:r>
              <a:rPr lang="en-US" sz="1600" b="1" dirty="0" err="1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endParaRPr sz="1600" b="1" dirty="0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1A186-6B18-47F0-80E6-1D7D95DC1825}"/>
              </a:ext>
            </a:extLst>
          </p:cNvPr>
          <p:cNvSpPr txBox="1"/>
          <p:nvPr/>
        </p:nvSpPr>
        <p:spPr>
          <a:xfrm>
            <a:off x="296260" y="1020767"/>
            <a:ext cx="198516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“</a:t>
            </a:r>
            <a:r>
              <a:rPr lang="en-US" sz="1600" dirty="0" err="1">
                <a:solidFill>
                  <a:srgbClr val="FF0000"/>
                </a:solidFill>
              </a:rPr>
              <a:t>printf</a:t>
            </a:r>
            <a:r>
              <a:rPr lang="en-US" sz="1600" dirty="0">
                <a:solidFill>
                  <a:srgbClr val="FF0000"/>
                </a:solidFill>
              </a:rPr>
              <a:t>()” is a C library function.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967457-671A-4548-A099-42B4ECED7317}"/>
              </a:ext>
            </a:extLst>
          </p:cNvPr>
          <p:cNvCxnSpPr/>
          <p:nvPr/>
        </p:nvCxnSpPr>
        <p:spPr>
          <a:xfrm>
            <a:off x="2281425" y="1669125"/>
            <a:ext cx="1679755" cy="444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843088" y="1"/>
            <a:ext cx="5419725" cy="7602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Process Concept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830300" y="973330"/>
            <a:ext cx="3176115" cy="37362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87655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Process – a program in execution; the code in a process executes sequentially.</a:t>
            </a:r>
            <a:endParaRPr sz="2400" i="1" dirty="0"/>
          </a:p>
          <a:p>
            <a:pPr marL="287655">
              <a:buSzPts val="2400"/>
              <a:buFont typeface="Arial"/>
              <a:buChar char="•"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A process includes:</a:t>
            </a:r>
            <a:endParaRPr sz="2400" dirty="0"/>
          </a:p>
          <a:p>
            <a:pPr marL="587693" lvl="1" indent="-214313">
              <a:buSzPts val="2000"/>
              <a:buFont typeface="Arial"/>
              <a:buChar char="–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program counter, </a:t>
            </a:r>
          </a:p>
          <a:p>
            <a:pPr marL="587693" lvl="1" indent="-214313">
              <a:buSzPts val="2000"/>
              <a:buFont typeface="Arial"/>
              <a:buChar char="–"/>
            </a:pPr>
            <a:r>
              <a:rPr lang="en-US" sz="2000" dirty="0">
                <a:latin typeface="Gill Sans"/>
                <a:sym typeface="Gill Sans"/>
              </a:rPr>
              <a:t>code,</a:t>
            </a:r>
            <a:endParaRPr sz="4000" dirty="0"/>
          </a:p>
          <a:p>
            <a:pPr marL="587693" lvl="1" indent="-214313">
              <a:buSzPts val="2000"/>
              <a:buFont typeface="Arial"/>
              <a:buChar char="–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stack,</a:t>
            </a:r>
          </a:p>
          <a:p>
            <a:pPr marL="587693" lvl="1" indent="-214313">
              <a:buSzPts val="2000"/>
              <a:buFont typeface="Arial"/>
              <a:buChar char="–"/>
            </a:pPr>
            <a:r>
              <a:rPr lang="en-US" sz="2000" dirty="0">
                <a:latin typeface="Gill Sans"/>
                <a:sym typeface="Gill Sans"/>
              </a:rPr>
              <a:t>heap,</a:t>
            </a:r>
            <a:endParaRPr sz="4000" dirty="0"/>
          </a:p>
          <a:p>
            <a:pPr marL="587693" lvl="1" indent="-214313">
              <a:buSzPts val="2000"/>
              <a:buFont typeface="Arial"/>
              <a:buChar char="–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data section.</a:t>
            </a:r>
            <a:endParaRPr lang="en-US" sz="1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>
            <a:off x="5456829" y="1906184"/>
            <a:ext cx="1660933" cy="994172"/>
            <a:chOff x="0" y="0"/>
            <a:chExt cx="1920875" cy="1325563"/>
          </a:xfrm>
        </p:grpSpPr>
        <p:sp>
          <p:nvSpPr>
            <p:cNvPr id="89" name="Google Shape;89;p14"/>
            <p:cNvSpPr/>
            <p:nvPr/>
          </p:nvSpPr>
          <p:spPr>
            <a:xfrm>
              <a:off x="0" y="0"/>
              <a:ext cx="1920875" cy="1325563"/>
            </a:xfrm>
            <a:prstGeom prst="rect">
              <a:avLst/>
            </a:prstGeom>
            <a:solidFill>
              <a:srgbClr val="FFFDA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389524" y="478631"/>
              <a:ext cx="865097" cy="368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heap</a:t>
              </a:r>
              <a:endParaRPr sz="1350" dirty="0"/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5456829" y="1120369"/>
            <a:ext cx="1660933" cy="784622"/>
            <a:chOff x="0" y="0"/>
            <a:chExt cx="1920875" cy="1046163"/>
          </a:xfrm>
        </p:grpSpPr>
        <p:sp>
          <p:nvSpPr>
            <p:cNvPr id="92" name="Google Shape;92;p14"/>
            <p:cNvSpPr/>
            <p:nvPr/>
          </p:nvSpPr>
          <p:spPr>
            <a:xfrm>
              <a:off x="0" y="0"/>
              <a:ext cx="1920875" cy="1046163"/>
            </a:xfrm>
            <a:prstGeom prst="rect">
              <a:avLst/>
            </a:prstGeom>
            <a:solidFill>
              <a:srgbClr val="FFFE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469734" y="338931"/>
              <a:ext cx="626205" cy="368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stack</a:t>
              </a:r>
              <a:endParaRPr sz="1350" dirty="0"/>
            </a:p>
          </p:txBody>
        </p:sp>
      </p:grpSp>
      <p:grpSp>
        <p:nvGrpSpPr>
          <p:cNvPr id="94" name="Google Shape;94;p14"/>
          <p:cNvGrpSpPr/>
          <p:nvPr/>
        </p:nvGrpSpPr>
        <p:grpSpPr>
          <a:xfrm>
            <a:off x="5456829" y="2896786"/>
            <a:ext cx="1660933" cy="784622"/>
            <a:chOff x="0" y="0"/>
            <a:chExt cx="1920875" cy="1046163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1920875" cy="1046163"/>
            </a:xfrm>
            <a:prstGeom prst="rect">
              <a:avLst/>
            </a:prstGeom>
            <a:solidFill>
              <a:srgbClr val="D4F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689081" y="338931"/>
              <a:ext cx="542713" cy="368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data</a:t>
              </a:r>
              <a:endParaRPr sz="1350"/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5456829" y="3682601"/>
            <a:ext cx="1660933" cy="784622"/>
            <a:chOff x="0" y="0"/>
            <a:chExt cx="1920875" cy="1046163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1920875" cy="1046163"/>
            </a:xfrm>
            <a:prstGeom prst="rect">
              <a:avLst/>
            </a:prstGeom>
            <a:solidFill>
              <a:srgbClr val="D4FD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656823" y="338931"/>
              <a:ext cx="607229" cy="368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code</a:t>
              </a:r>
              <a:endParaRPr sz="1350"/>
            </a:p>
          </p:txBody>
        </p:sp>
      </p:grpSp>
      <p:sp>
        <p:nvSpPr>
          <p:cNvPr id="100" name="Google Shape;100;p14"/>
          <p:cNvSpPr/>
          <p:nvPr/>
        </p:nvSpPr>
        <p:spPr>
          <a:xfrm>
            <a:off x="6673029" y="2217532"/>
            <a:ext cx="122189" cy="6703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2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30479" marR="30479">
              <a:buClr>
                <a:srgbClr val="000000"/>
              </a:buClr>
              <a:buSzPts val="2400"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10800000" flipH="1">
            <a:off x="6673029" y="1115614"/>
            <a:ext cx="122189" cy="8286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2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30479" marR="30479">
              <a:buClr>
                <a:srgbClr val="000000"/>
              </a:buClr>
              <a:buSzPts val="2400"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006453" y="3911203"/>
            <a:ext cx="686991" cy="1738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30479" marR="30479">
              <a:buClr>
                <a:srgbClr val="000000"/>
              </a:buClr>
              <a:buSzPts val="2400"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692242" y="4001689"/>
            <a:ext cx="764550" cy="11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" name="Google Shape;104;p14"/>
          <p:cNvSpPr txBox="1"/>
          <p:nvPr/>
        </p:nvSpPr>
        <p:spPr>
          <a:xfrm>
            <a:off x="3751313" y="3577231"/>
            <a:ext cx="1386274" cy="17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0479" marR="30479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program counter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DA7797A-3C46-417C-A594-CDF871CDC2C3}"/>
              </a:ext>
            </a:extLst>
          </p:cNvPr>
          <p:cNvSpPr/>
          <p:nvPr/>
        </p:nvSpPr>
        <p:spPr>
          <a:xfrm>
            <a:off x="7167985" y="1115614"/>
            <a:ext cx="690659" cy="328859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86B05-8FF4-42F2-B36F-7F61869C9375}"/>
              </a:ext>
            </a:extLst>
          </p:cNvPr>
          <p:cNvSpPr txBox="1"/>
          <p:nvPr/>
        </p:nvSpPr>
        <p:spPr>
          <a:xfrm>
            <a:off x="8011418" y="2504653"/>
            <a:ext cx="9889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</a:t>
            </a:r>
          </a:p>
          <a:p>
            <a:r>
              <a:rPr lang="en-US" dirty="0">
                <a:solidFill>
                  <a:srgbClr val="FF0000"/>
                </a:solidFill>
              </a:rPr>
              <a:t>Map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754376" y="128470"/>
            <a:ext cx="7482544" cy="567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buSzPts val="4400"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All </a:t>
            </a:r>
            <a:r>
              <a:rPr lang="en-US" sz="2400" i="1" dirty="0">
                <a:solidFill>
                  <a:srgbClr val="941100"/>
                </a:solidFill>
              </a:rPr>
              <a:t>processes</a:t>
            </a:r>
            <a:r>
              <a:rPr lang="en-US" sz="2400" i="1" dirty="0"/>
              <a:t> </a:t>
            </a: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in Unix are created through </a:t>
            </a:r>
            <a:r>
              <a:rPr lang="en-US" sz="2400" dirty="0">
                <a:latin typeface="Courier New" panose="02070309020205020404" pitchFamily="49" charset="0"/>
                <a:ea typeface="Gill Sans"/>
                <a:cs typeface="Courier New" panose="02070309020205020404" pitchFamily="49" charset="0"/>
                <a:sym typeface="Gill Sans"/>
              </a:rPr>
              <a:t>fork()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562" y="811831"/>
            <a:ext cx="5518877" cy="420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862138" y="19051"/>
            <a:ext cx="5419725" cy="1269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Forking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0479">
              <a:buSzPts val="3000"/>
            </a:pPr>
            <a:r>
              <a:rPr lang="en-US" sz="2250" dirty="0">
                <a:latin typeface="Gill Sans"/>
                <a:ea typeface="Gill Sans"/>
                <a:cs typeface="Gill Sans"/>
                <a:sym typeface="Gill Sans"/>
              </a:rPr>
              <a:t>(yeah, it’s a thing, a Unix thing)</a:t>
            </a:r>
            <a:endParaRPr dirty="0"/>
          </a:p>
        </p:txBody>
      </p:sp>
      <p:sp>
        <p:nvSpPr>
          <p:cNvPr id="117" name="Google Shape;117;p16"/>
          <p:cNvSpPr/>
          <p:nvPr/>
        </p:nvSpPr>
        <p:spPr>
          <a:xfrm>
            <a:off x="2200275" y="1809751"/>
            <a:ext cx="1588555" cy="2004008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endParaRPr sz="2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8" name="Google Shape;118;p16"/>
          <p:cNvCxnSpPr/>
          <p:nvPr/>
        </p:nvCxnSpPr>
        <p:spPr>
          <a:xfrm>
            <a:off x="2994552" y="186052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19" name="Google Shape;119;p16"/>
          <p:cNvSpPr txBox="1"/>
          <p:nvPr/>
        </p:nvSpPr>
        <p:spPr>
          <a:xfrm>
            <a:off x="2391528" y="2457450"/>
            <a:ext cx="1206048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fork();</a:t>
            </a:r>
            <a:endParaRPr sz="1350"/>
          </a:p>
        </p:txBody>
      </p:sp>
      <p:cxnSp>
        <p:nvCxnSpPr>
          <p:cNvPr id="120" name="Google Shape;120;p16"/>
          <p:cNvCxnSpPr/>
          <p:nvPr/>
        </p:nvCxnSpPr>
        <p:spPr>
          <a:xfrm>
            <a:off x="2994552" y="3136873"/>
            <a:ext cx="1" cy="60645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1457325" y="2657475"/>
            <a:ext cx="9525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801521-D220-4E10-8917-75ECDFDE5C65}"/>
              </a:ext>
            </a:extLst>
          </p:cNvPr>
          <p:cNvSpPr txBox="1"/>
          <p:nvPr/>
        </p:nvSpPr>
        <p:spPr>
          <a:xfrm>
            <a:off x="365675" y="1918811"/>
            <a:ext cx="108581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Location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where fork()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is called.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F0D4E4-3531-4425-8ED9-2503082DDBA6}"/>
              </a:ext>
            </a:extLst>
          </p:cNvPr>
          <p:cNvCxnSpPr/>
          <p:nvPr/>
        </p:nvCxnSpPr>
        <p:spPr>
          <a:xfrm>
            <a:off x="2391528" y="1502815"/>
            <a:ext cx="500717" cy="458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05124C-CB70-4C37-9021-C7D76A1629DA}"/>
              </a:ext>
            </a:extLst>
          </p:cNvPr>
          <p:cNvSpPr txBox="1"/>
          <p:nvPr/>
        </p:nvSpPr>
        <p:spPr>
          <a:xfrm>
            <a:off x="1823310" y="1185140"/>
            <a:ext cx="147175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Flow of execution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631</Words>
  <Application>Microsoft Office PowerPoint</Application>
  <PresentationFormat>On-screen Show (16:9)</PresentationFormat>
  <Paragraphs>164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Courier</vt:lpstr>
      <vt:lpstr>Gill Sans</vt:lpstr>
      <vt:lpstr>Arial</vt:lpstr>
      <vt:lpstr>Calibri</vt:lpstr>
      <vt:lpstr>Courier New</vt:lpstr>
      <vt:lpstr>Helvetica</vt:lpstr>
      <vt:lpstr>Office Theme</vt:lpstr>
      <vt:lpstr>CSCI315 – Operating Systems Design Department of Computer Science Bucknell University</vt:lpstr>
      <vt:lpstr>PowerPoint Presentation</vt:lpstr>
      <vt:lpstr>OS Services</vt:lpstr>
      <vt:lpstr>Unix Structure</vt:lpstr>
      <vt:lpstr>System Calls and the OS</vt:lpstr>
      <vt:lpstr>System Calls and Libraries</vt:lpstr>
      <vt:lpstr>Process Concept</vt:lpstr>
      <vt:lpstr>All processes in Unix are created through fork()</vt:lpstr>
      <vt:lpstr>Forking (yeah, it’s a thing, a Unix thing)</vt:lpstr>
      <vt:lpstr>Forking (yeah, it’s a thing, a Unix thing)</vt:lpstr>
      <vt:lpstr>Forking (what that return value is for)</vt:lpstr>
      <vt:lpstr>Forking (what that return value is for)</vt:lpstr>
      <vt:lpstr>Using fork safely</vt:lpstr>
      <vt:lpstr>Using fork safely</vt:lpstr>
      <vt:lpstr>Using fork safely</vt:lpstr>
      <vt:lpstr>Using fork even more safely</vt:lpstr>
      <vt:lpstr>Joining processes in Unix</vt:lpstr>
      <vt:lpstr>Waiting (the inverse of forking)</vt:lpstr>
      <vt:lpstr>Waiting (the inverse of forking)</vt:lpstr>
      <vt:lpstr>Waiting (the inverse of forking)</vt:lpstr>
      <vt:lpstr>Waiting (the inverse of forking)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171</cp:revision>
  <dcterms:created xsi:type="dcterms:W3CDTF">2013-08-21T19:17:07Z</dcterms:created>
  <dcterms:modified xsi:type="dcterms:W3CDTF">2020-08-24T11:37:48Z</dcterms:modified>
</cp:coreProperties>
</file>