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94" r:id="rId3"/>
    <p:sldId id="295" r:id="rId4"/>
    <p:sldId id="258" r:id="rId5"/>
    <p:sldId id="259" r:id="rId6"/>
    <p:sldId id="280" r:id="rId7"/>
    <p:sldId id="281" r:id="rId8"/>
    <p:sldId id="296" r:id="rId9"/>
    <p:sldId id="297" r:id="rId10"/>
    <p:sldId id="282" r:id="rId11"/>
    <p:sldId id="298" r:id="rId12"/>
    <p:sldId id="299" r:id="rId13"/>
    <p:sldId id="300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202"/>
    <a:srgbClr val="00AACC"/>
    <a:srgbClr val="6C1A00"/>
    <a:srgbClr val="007033"/>
    <a:srgbClr val="5EEC3C"/>
    <a:srgbClr val="FFCC66"/>
    <a:srgbClr val="990099"/>
    <a:srgbClr val="CC0099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778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29B-D670-45A8-80B6-38E72459867A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FFDEE-DC9A-4B34-B786-A450E1885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5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851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75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0" y="1960930"/>
            <a:ext cx="7177135" cy="19851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007033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0" y="3946095"/>
            <a:ext cx="7177135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69055"/>
            <a:ext cx="82296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342900" lvl="0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028700" lvl="2" indent="-257175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1714500" lvl="4" indent="-2571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057400" lvl="5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463966" y="4683919"/>
            <a:ext cx="312068" cy="22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01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5"/>
            <a:ext cx="8246069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09336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44700"/>
            <a:ext cx="8093364" cy="3511061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281176"/>
            <a:ext cx="8246069" cy="91623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35341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35341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solidFill>
                  <a:srgbClr val="6C1A00"/>
                </a:solidFill>
              </a:defRPr>
            </a:lvl1pPr>
          </a:lstStyle>
          <a:p>
            <a:r>
              <a:rPr lang="en-US" dirty="0"/>
              <a:t>CompEd2019, Chengdu, China</a:t>
            </a:r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6D7A0-E93F-41B3-989C-1EFD83334D05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lixir.bootlin.com/linux/latest/source/include/linux/sched.h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arent_proces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3100" tIns="93100" rIns="93100" bIns="931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0" dirty="0"/>
              <a:t>CSCI315 – </a:t>
            </a:r>
            <a:r>
              <a:rPr lang="en" sz="3200" dirty="0"/>
              <a:t>Oper</a:t>
            </a:r>
            <a:r>
              <a:rPr lang="en-US" sz="3200" dirty="0" err="1"/>
              <a:t>ating</a:t>
            </a:r>
            <a:r>
              <a:rPr lang="en-US" sz="3200" dirty="0"/>
              <a:t> Systems Design</a:t>
            </a:r>
            <a:br>
              <a:rPr lang="en-US" sz="2700" dirty="0"/>
            </a:br>
            <a:r>
              <a:rPr lang="en-US" sz="2000" dirty="0"/>
              <a:t>Department of Computer Science</a:t>
            </a:r>
            <a:br>
              <a:rPr lang="en-US" sz="2000" dirty="0"/>
            </a:br>
            <a:r>
              <a:rPr lang="en-US" sz="2000" dirty="0"/>
              <a:t>Bucknell University</a:t>
            </a:r>
            <a:endParaRPr lang="en" sz="2700" b="0" dirty="0"/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3100" tIns="93100" rIns="93100" bIns="931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35483"/>
              <a:buFont typeface="Arial"/>
              <a:buNone/>
            </a:pPr>
            <a:r>
              <a:rPr lang="en-US" b="1" dirty="0"/>
              <a:t>Structure of </a:t>
            </a:r>
            <a:r>
              <a:rPr lang="en" b="1" dirty="0"/>
              <a:t>Processes</a:t>
            </a:r>
          </a:p>
        </p:txBody>
      </p:sp>
      <p:sp>
        <p:nvSpPr>
          <p:cNvPr id="54" name="Shape 54"/>
          <p:cNvSpPr txBox="1"/>
          <p:nvPr/>
        </p:nvSpPr>
        <p:spPr>
          <a:xfrm>
            <a:off x="679175" y="3768575"/>
            <a:ext cx="3636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" b="1" dirty="0">
                <a:solidFill>
                  <a:srgbClr val="FF0000"/>
                </a:solidFill>
              </a:rPr>
              <a:t>h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241F0-8790-473D-8932-EEC9448736E7}"/>
              </a:ext>
            </a:extLst>
          </p:cNvPr>
          <p:cNvSpPr txBox="1"/>
          <p:nvPr/>
        </p:nvSpPr>
        <p:spPr>
          <a:xfrm>
            <a:off x="2251364" y="3753186"/>
            <a:ext cx="4305802" cy="964367"/>
          </a:xfrm>
          <a:prstGeom prst="rect">
            <a:avLst/>
          </a:prstGeom>
          <a:noFill/>
          <a:ln w="127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457200" hangingPunct="0"/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This set of notes is based on notes from the textbook authors, as well as L. Felipe Perrone, Joshua </a:t>
            </a:r>
            <a:r>
              <a:rPr lang="en-US" sz="1400" i="1" dirty="0" err="1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Stough</a:t>
            </a:r>
            <a:r>
              <a:rPr lang="en-US" sz="1400" i="1" dirty="0">
                <a:solidFill>
                  <a:srgbClr val="000000"/>
                </a:solidFill>
                <a:ea typeface="Helvetica"/>
                <a:cs typeface="Helvetica"/>
                <a:sym typeface="Helvetica"/>
              </a:rPr>
              <a:t>, and other instructors.</a:t>
            </a:r>
          </a:p>
          <a:p>
            <a:pPr defTabSz="457200" hangingPunct="0"/>
            <a:r>
              <a:rPr lang="en-US" sz="1400" i="1" dirty="0">
                <a:solidFill>
                  <a:schemeClr val="bg1"/>
                </a:solidFill>
              </a:rPr>
              <a:t>Xiannong Meng, Fall 2020.</a:t>
            </a:r>
            <a:endParaRPr lang="en-US" sz="1400" i="1" dirty="0">
              <a:solidFill>
                <a:schemeClr val="bg1"/>
              </a:solidFill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 txBox="1">
            <a:spLocks noGrp="1"/>
          </p:cNvSpPr>
          <p:nvPr>
            <p:ph type="title"/>
          </p:nvPr>
        </p:nvSpPr>
        <p:spPr>
          <a:xfrm>
            <a:off x="1485900" y="261938"/>
            <a:ext cx="6172200" cy="96916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Process Control Block (PCB)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body" idx="1"/>
          </p:nvPr>
        </p:nvSpPr>
        <p:spPr>
          <a:xfrm>
            <a:off x="1668066" y="1843204"/>
            <a:ext cx="3342085" cy="3171826"/>
          </a:xfrm>
          <a:prstGeom prst="rect">
            <a:avLst/>
          </a:prstGeom>
          <a:solidFill>
            <a:srgbClr val="FFFED5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87655">
              <a:spcBef>
                <a:spcPts val="0"/>
              </a:spcBef>
              <a:buSzPts val="2000"/>
              <a:buNone/>
            </a:pPr>
            <a:r>
              <a:rPr lang="en-US" sz="1500" u="sng" dirty="0">
                <a:latin typeface="Gill Sans"/>
                <a:ea typeface="Gill Sans"/>
                <a:cs typeface="Gill Sans"/>
                <a:sym typeface="Gill Sans"/>
              </a:rPr>
              <a:t>OS bookkeeping information associated with each process: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Process ID</a:t>
            </a:r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Process state,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Program counter,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CPU registers,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CPU scheduling information,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Memory-management information,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Accounting information,</a:t>
            </a:r>
            <a:endParaRPr dirty="0"/>
          </a:p>
          <a:p>
            <a:pPr marL="287655">
              <a:buSzPts val="2000"/>
              <a:buFont typeface="Arial"/>
              <a:buChar char="•"/>
            </a:pPr>
            <a:r>
              <a:rPr lang="en-US" sz="1500" dirty="0">
                <a:latin typeface="Gill Sans"/>
                <a:ea typeface="Gill Sans"/>
                <a:cs typeface="Gill Sans"/>
                <a:sym typeface="Gill Sans"/>
              </a:rPr>
              <a:t>I/O status information,</a:t>
            </a:r>
            <a:endParaRPr dirty="0"/>
          </a:p>
        </p:txBody>
      </p:sp>
      <p:grpSp>
        <p:nvGrpSpPr>
          <p:cNvPr id="310" name="Google Shape;310;p31"/>
          <p:cNvGrpSpPr/>
          <p:nvPr/>
        </p:nvGrpSpPr>
        <p:grpSpPr>
          <a:xfrm>
            <a:off x="5904155" y="1803788"/>
            <a:ext cx="1698482" cy="346472"/>
            <a:chOff x="0" y="0"/>
            <a:chExt cx="2130425" cy="461963"/>
          </a:xfrm>
        </p:grpSpPr>
        <p:sp>
          <p:nvSpPr>
            <p:cNvPr id="311" name="Google Shape;311;p31"/>
            <p:cNvSpPr/>
            <p:nvPr/>
          </p:nvSpPr>
          <p:spPr>
            <a:xfrm>
              <a:off x="0" y="0"/>
              <a:ext cx="2130425" cy="461963"/>
            </a:xfrm>
            <a:prstGeom prst="rect">
              <a:avLst/>
            </a:prstGeom>
            <a:solidFill>
              <a:srgbClr val="C6E6E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1"/>
            <p:cNvSpPr txBox="1"/>
            <p:nvPr/>
          </p:nvSpPr>
          <p:spPr>
            <a:xfrm>
              <a:off x="466807" y="50570"/>
              <a:ext cx="1196812" cy="360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id</a:t>
              </a:r>
              <a:endParaRPr sz="1350"/>
            </a:p>
          </p:txBody>
        </p:sp>
      </p:grpSp>
      <p:grpSp>
        <p:nvGrpSpPr>
          <p:cNvPr id="313" name="Google Shape;313;p31"/>
          <p:cNvGrpSpPr/>
          <p:nvPr/>
        </p:nvGrpSpPr>
        <p:grpSpPr>
          <a:xfrm>
            <a:off x="5904155" y="2156215"/>
            <a:ext cx="1698482" cy="346472"/>
            <a:chOff x="0" y="0"/>
            <a:chExt cx="2130425" cy="461963"/>
          </a:xfrm>
        </p:grpSpPr>
        <p:sp>
          <p:nvSpPr>
            <p:cNvPr id="314" name="Google Shape;314;p31"/>
            <p:cNvSpPr/>
            <p:nvPr/>
          </p:nvSpPr>
          <p:spPr>
            <a:xfrm>
              <a:off x="0" y="0"/>
              <a:ext cx="2130425" cy="4619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1"/>
            <p:cNvSpPr txBox="1"/>
            <p:nvPr/>
          </p:nvSpPr>
          <p:spPr>
            <a:xfrm>
              <a:off x="307970" y="50570"/>
              <a:ext cx="1514486" cy="360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process state</a:t>
              </a:r>
              <a:endParaRPr sz="1350"/>
            </a:p>
          </p:txBody>
        </p:sp>
      </p:grpSp>
      <p:grpSp>
        <p:nvGrpSpPr>
          <p:cNvPr id="316" name="Google Shape;316;p31"/>
          <p:cNvGrpSpPr/>
          <p:nvPr/>
        </p:nvGrpSpPr>
        <p:grpSpPr>
          <a:xfrm>
            <a:off x="5904155" y="2496736"/>
            <a:ext cx="1698482" cy="346472"/>
            <a:chOff x="0" y="0"/>
            <a:chExt cx="2130425" cy="461963"/>
          </a:xfrm>
        </p:grpSpPr>
        <p:sp>
          <p:nvSpPr>
            <p:cNvPr id="317" name="Google Shape;317;p31"/>
            <p:cNvSpPr/>
            <p:nvPr/>
          </p:nvSpPr>
          <p:spPr>
            <a:xfrm>
              <a:off x="0" y="0"/>
              <a:ext cx="2130425" cy="4619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1"/>
            <p:cNvSpPr txBox="1"/>
            <p:nvPr/>
          </p:nvSpPr>
          <p:spPr>
            <a:xfrm>
              <a:off x="149133" y="50570"/>
              <a:ext cx="1832160" cy="360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program counter</a:t>
              </a:r>
              <a:endParaRPr sz="1350"/>
            </a:p>
          </p:txBody>
        </p:sp>
      </p:grpSp>
      <p:grpSp>
        <p:nvGrpSpPr>
          <p:cNvPr id="319" name="Google Shape;319;p31"/>
          <p:cNvGrpSpPr/>
          <p:nvPr/>
        </p:nvGrpSpPr>
        <p:grpSpPr>
          <a:xfrm>
            <a:off x="5901624" y="2839638"/>
            <a:ext cx="1698482" cy="588169"/>
            <a:chOff x="0" y="0"/>
            <a:chExt cx="2130425" cy="784225"/>
          </a:xfrm>
        </p:grpSpPr>
        <p:sp>
          <p:nvSpPr>
            <p:cNvPr id="320" name="Google Shape;320;p31"/>
            <p:cNvSpPr/>
            <p:nvPr/>
          </p:nvSpPr>
          <p:spPr>
            <a:xfrm>
              <a:off x="0" y="0"/>
              <a:ext cx="2130425" cy="784225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1"/>
            <p:cNvSpPr txBox="1"/>
            <p:nvPr/>
          </p:nvSpPr>
          <p:spPr>
            <a:xfrm>
              <a:off x="549462" y="211701"/>
              <a:ext cx="1031502" cy="3608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registers</a:t>
              </a:r>
              <a:endParaRPr sz="1350"/>
            </a:p>
          </p:txBody>
        </p:sp>
      </p:grpSp>
      <p:grpSp>
        <p:nvGrpSpPr>
          <p:cNvPr id="322" name="Google Shape;322;p31"/>
          <p:cNvGrpSpPr/>
          <p:nvPr/>
        </p:nvGrpSpPr>
        <p:grpSpPr>
          <a:xfrm>
            <a:off x="5901624" y="3425430"/>
            <a:ext cx="1698482" cy="346472"/>
            <a:chOff x="0" y="0"/>
            <a:chExt cx="2130425" cy="461963"/>
          </a:xfrm>
        </p:grpSpPr>
        <p:sp>
          <p:nvSpPr>
            <p:cNvPr id="323" name="Google Shape;323;p31"/>
            <p:cNvSpPr/>
            <p:nvPr/>
          </p:nvSpPr>
          <p:spPr>
            <a:xfrm>
              <a:off x="0" y="0"/>
              <a:ext cx="2130425" cy="4619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 txBox="1"/>
            <p:nvPr/>
          </p:nvSpPr>
          <p:spPr>
            <a:xfrm>
              <a:off x="282911" y="50570"/>
              <a:ext cx="1564604" cy="360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memory limits</a:t>
              </a:r>
              <a:endParaRPr sz="1350"/>
            </a:p>
          </p:txBody>
        </p:sp>
      </p:grpSp>
      <p:grpSp>
        <p:nvGrpSpPr>
          <p:cNvPr id="325" name="Google Shape;325;p31"/>
          <p:cNvGrpSpPr/>
          <p:nvPr/>
        </p:nvGrpSpPr>
        <p:grpSpPr>
          <a:xfrm>
            <a:off x="5901624" y="3768332"/>
            <a:ext cx="1698482" cy="346472"/>
            <a:chOff x="0" y="0"/>
            <a:chExt cx="2130425" cy="461963"/>
          </a:xfrm>
        </p:grpSpPr>
        <p:sp>
          <p:nvSpPr>
            <p:cNvPr id="326" name="Google Shape;326;p31"/>
            <p:cNvSpPr/>
            <p:nvPr/>
          </p:nvSpPr>
          <p:spPr>
            <a:xfrm>
              <a:off x="0" y="0"/>
              <a:ext cx="2130425" cy="46196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>
                <a:buClr>
                  <a:srgbClr val="000000"/>
                </a:buClr>
                <a:buSzPts val="2400"/>
              </a:pPr>
              <a:endPara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 txBox="1"/>
            <p:nvPr/>
          </p:nvSpPr>
          <p:spPr>
            <a:xfrm>
              <a:off x="199921" y="50570"/>
              <a:ext cx="1730584" cy="360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30479" marR="30479" algn="ctr">
                <a:buClr>
                  <a:srgbClr val="000000"/>
                </a:buClr>
                <a:buSzPts val="1800"/>
              </a:pPr>
              <a:r>
                <a:rPr lang="en-US" sz="135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list of open files</a:t>
              </a:r>
              <a:endParaRPr sz="1350"/>
            </a:p>
          </p:txBody>
        </p:sp>
      </p:grpSp>
      <p:sp>
        <p:nvSpPr>
          <p:cNvPr id="328" name="Google Shape;328;p31"/>
          <p:cNvSpPr/>
          <p:nvPr/>
        </p:nvSpPr>
        <p:spPr>
          <a:xfrm>
            <a:off x="5901624" y="4111235"/>
            <a:ext cx="1698525" cy="34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30479" marR="30479">
              <a:buClr>
                <a:srgbClr val="000000"/>
              </a:buClr>
              <a:buSzPts val="2400"/>
            </a:pP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1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991" y="4139810"/>
            <a:ext cx="132895" cy="313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 descr="image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387" y="4207676"/>
            <a:ext cx="132895" cy="3131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2FB1B-61A3-4678-8092-A30DC3586DEA}"/>
              </a:ext>
            </a:extLst>
          </p:cNvPr>
          <p:cNvSpPr txBox="1"/>
          <p:nvPr/>
        </p:nvSpPr>
        <p:spPr>
          <a:xfrm>
            <a:off x="1219832" y="1247383"/>
            <a:ext cx="6704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data structure that maintains process information.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2AFF-A329-4F13-B72A-AD33A4FBC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Does PCB Look Like in C?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71084-2A38-4472-8FA9-9186FE181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44700"/>
            <a:ext cx="8229600" cy="3509470"/>
          </a:xfrm>
        </p:spPr>
        <p:txBody>
          <a:bodyPr/>
          <a:lstStyle/>
          <a:p>
            <a:r>
              <a:rPr lang="en-US" sz="2800" dirty="0"/>
              <a:t>PCB is a very complicated data structure.</a:t>
            </a:r>
          </a:p>
          <a:p>
            <a:r>
              <a:rPr lang="en-US" sz="2800" dirty="0"/>
              <a:t>Take a look at this file and search for the key word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dirty="0">
                <a:hlinkClick r:id="rId2"/>
              </a:rPr>
              <a:t>https://elixir.bootlin.com/linux/latest/source/include/linux/sched.h</a:t>
            </a:r>
            <a:endParaRPr lang="en-US" sz="2800" dirty="0"/>
          </a:p>
          <a:p>
            <a:r>
              <a:rPr lang="en-US" sz="2800" dirty="0"/>
              <a:t>The PCBs of all current processes form a </a:t>
            </a:r>
            <a:r>
              <a:rPr lang="en-US" sz="2800" b="1" dirty="0"/>
              <a:t>doubly linked list </a:t>
            </a:r>
            <a:r>
              <a:rPr lang="en-US" sz="2800" dirty="0"/>
              <a:t>(hint, hint, hint) maintained by the OS for their management.</a:t>
            </a:r>
          </a:p>
        </p:txBody>
      </p:sp>
    </p:spTree>
    <p:extLst>
      <p:ext uri="{BB962C8B-B14F-4D97-AF65-F5344CB8AC3E}">
        <p14:creationId xmlns:p14="http://schemas.microsoft.com/office/powerpoint/2010/main" val="96441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82347D-9FAC-4338-851D-D8046BF4F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0479" marR="30479">
              <a:buClr>
                <a:srgbClr val="000000"/>
              </a:buClr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Portion of a PCB (</a:t>
            </a:r>
            <a:r>
              <a:rPr lang="en-US" sz="3600" dirty="0" err="1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9E8E58-F856-433E-865C-C40F2DA77C98}"/>
              </a:ext>
            </a:extLst>
          </p:cNvPr>
          <p:cNvSpPr/>
          <p:nvPr/>
        </p:nvSpPr>
        <p:spPr>
          <a:xfrm>
            <a:off x="601670" y="1279088"/>
            <a:ext cx="7940659" cy="258532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 			/* process identifier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long state; 			/* state of the process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int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time_slice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	/* scheduling information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task struct *parent; /* process’s parent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list head children;  /* process’s children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files struct *files; /* list of open files */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mm_struct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*mm; 	/* address space of this 					   process*/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388087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645444" y="28575"/>
            <a:ext cx="5987654" cy="11715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Processes and OS Queues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86" name="Google Shape;386;p36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677" y="1423988"/>
            <a:ext cx="5594646" cy="331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509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EDEA2F-1F65-452F-B7A4-40C158D0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677" y="1502815"/>
            <a:ext cx="6445672" cy="11251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We discuss process structures here. The topic of process creation was discussed first to fit the lab schedule.</a:t>
            </a:r>
          </a:p>
        </p:txBody>
      </p:sp>
    </p:spTree>
    <p:extLst>
      <p:ext uri="{BB962C8B-B14F-4D97-AF65-F5344CB8AC3E}">
        <p14:creationId xmlns:p14="http://schemas.microsoft.com/office/powerpoint/2010/main" val="217703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BEC1F3-EF2F-4E76-8E8E-1DA73808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process?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10D298-B61A-4DF8-A139-53D2A40E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process is a program in execution.</a:t>
            </a:r>
          </a:p>
          <a:p>
            <a:pPr lvl="1"/>
            <a:r>
              <a:rPr lang="en-US" dirty="0"/>
              <a:t>It is a dynamic element, while program (code) is static.</a:t>
            </a:r>
          </a:p>
          <a:p>
            <a:pPr lvl="1"/>
            <a:r>
              <a:rPr lang="en-US" dirty="0"/>
              <a:t>A process contains code, data, heap, and stack segments. In particular, A process has a program counter that indicates which line of code is to be executed next.</a:t>
            </a:r>
          </a:p>
          <a:p>
            <a:pPr lvl="1"/>
            <a:r>
              <a:rPr lang="en-US" dirty="0"/>
              <a:t>All these information needs to be stored and updated while the process is executing.</a:t>
            </a:r>
          </a:p>
        </p:txBody>
      </p:sp>
    </p:spTree>
    <p:extLst>
      <p:ext uri="{BB962C8B-B14F-4D97-AF65-F5344CB8AC3E}">
        <p14:creationId xmlns:p14="http://schemas.microsoft.com/office/powerpoint/2010/main" val="185973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843088" y="82153"/>
            <a:ext cx="5366147" cy="1119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OS Services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2" name="Google Shape;42;p7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073" y="1350110"/>
            <a:ext cx="6109853" cy="33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1843088" y="82153"/>
            <a:ext cx="5366147" cy="11191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Unix Structure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8" name="Google Shape;48;p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7900" y="1201341"/>
            <a:ext cx="5482829" cy="3442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1485900" y="69055"/>
            <a:ext cx="6172200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ctr" anchorCtr="0">
            <a:noAutofit/>
          </a:bodyPr>
          <a:lstStyle/>
          <a:p>
            <a:pPr marL="30479" marR="30479">
              <a:spcBef>
                <a:spcPct val="0"/>
              </a:spcBef>
              <a:buSzPts val="44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Linux Process Control Commands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1"/>
          </p:nvPr>
        </p:nvSpPr>
        <p:spPr>
          <a:xfrm>
            <a:off x="1485900" y="1200150"/>
            <a:ext cx="6172200" cy="39433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pPr marL="287655">
              <a:spcBef>
                <a:spcPts val="0"/>
              </a:spcBef>
              <a:buSzPts val="3200"/>
              <a:buFont typeface="Courier"/>
              <a:buChar char="•"/>
            </a:pPr>
            <a:r>
              <a:rPr lang="en-US" dirty="0" err="1">
                <a:latin typeface="Courier"/>
                <a:ea typeface="Courier"/>
                <a:cs typeface="Courier"/>
                <a:sym typeface="Courier"/>
              </a:rPr>
              <a:t>ps</a:t>
            </a: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(1)</a:t>
            </a:r>
            <a:endParaRPr dirty="0"/>
          </a:p>
          <a:p>
            <a:pPr marL="287655">
              <a:buSzPts val="3200"/>
              <a:buFont typeface="Courier"/>
              <a:buChar char="•"/>
            </a:pP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top(1)</a:t>
            </a:r>
            <a:r>
              <a:rPr lang="en-US" dirty="0">
                <a:solidFill>
                  <a:srgbClr val="9411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dirty="0"/>
          </a:p>
          <a:p>
            <a:pPr marL="287655">
              <a:buSzPts val="3200"/>
              <a:buFont typeface="Courier"/>
              <a:buChar char="•"/>
            </a:pPr>
            <a:r>
              <a:rPr lang="en-US" dirty="0" err="1">
                <a:latin typeface="Courier"/>
                <a:ea typeface="Courier"/>
                <a:cs typeface="Courier"/>
                <a:sym typeface="Courier"/>
              </a:rPr>
              <a:t>htop</a:t>
            </a: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(1)</a:t>
            </a:r>
            <a:endParaRPr dirty="0"/>
          </a:p>
          <a:p>
            <a:pPr marL="287655">
              <a:buSzPts val="3200"/>
              <a:buFont typeface="Courier"/>
              <a:buChar char="•"/>
            </a:pPr>
            <a:r>
              <a:rPr lang="en-US" dirty="0" err="1">
                <a:latin typeface="Courier"/>
                <a:ea typeface="Courier"/>
                <a:cs typeface="Courier"/>
                <a:sym typeface="Courier"/>
              </a:rPr>
              <a:t>pstree</a:t>
            </a: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(1)</a:t>
            </a:r>
            <a:endParaRPr dirty="0"/>
          </a:p>
          <a:p>
            <a:pPr marL="287655">
              <a:buSzPts val="3200"/>
              <a:buFont typeface="Courier"/>
              <a:buChar char="•"/>
            </a:pPr>
            <a:r>
              <a:rPr lang="en-US" dirty="0">
                <a:latin typeface="Courier"/>
                <a:ea typeface="Courier"/>
                <a:cs typeface="Courier"/>
                <a:sym typeface="Courier"/>
              </a:rPr>
              <a:t>kill(1)</a:t>
            </a:r>
            <a:endParaRPr dirty="0"/>
          </a:p>
        </p:txBody>
      </p:sp>
      <p:sp>
        <p:nvSpPr>
          <p:cNvPr id="297" name="Google Shape;297;p29"/>
          <p:cNvSpPr txBox="1">
            <a:spLocks noGrp="1"/>
          </p:cNvSpPr>
          <p:nvPr>
            <p:ph type="sldNum" idx="12"/>
          </p:nvPr>
        </p:nvSpPr>
        <p:spPr>
          <a:xfrm>
            <a:off x="6740975" y="4683919"/>
            <a:ext cx="234051" cy="2242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8100" tIns="38100" rIns="38100" bIns="38100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>
            <a:spLocks noGrp="1"/>
          </p:cNvSpPr>
          <p:nvPr>
            <p:ph type="title"/>
          </p:nvPr>
        </p:nvSpPr>
        <p:spPr>
          <a:xfrm>
            <a:off x="1332349" y="135627"/>
            <a:ext cx="6174879" cy="11310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26775" tIns="26775" rIns="26775" bIns="26775" rtlCol="0" anchor="ctr" anchorCtr="0">
            <a:noAutofit/>
          </a:bodyPr>
          <a:lstStyle/>
          <a:p>
            <a:pPr marL="30480" marR="30480">
              <a:spcBef>
                <a:spcPct val="0"/>
              </a:spcBef>
              <a:buSzPts val="4200"/>
            </a:pPr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Gill Sans"/>
              </a:rPr>
              <a:t>Sample Processes in Linux</a:t>
            </a:r>
            <a:endParaRPr sz="3600" dirty="0">
              <a:solidFill>
                <a:srgbClr val="0070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03" name="Google Shape;303;p30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4561" y="1371600"/>
            <a:ext cx="6174879" cy="2650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316A238-FEDE-47AE-B428-C464B045C8F8}"/>
              </a:ext>
            </a:extLst>
          </p:cNvPr>
          <p:cNvSpPr/>
          <p:nvPr/>
        </p:nvSpPr>
        <p:spPr>
          <a:xfrm>
            <a:off x="1059784" y="1808225"/>
            <a:ext cx="3512215" cy="2481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AFF8A-41F8-456D-93AB-835FD53E2164}"/>
              </a:ext>
            </a:extLst>
          </p:cNvPr>
          <p:cNvSpPr txBox="1"/>
          <p:nvPr/>
        </p:nvSpPr>
        <p:spPr>
          <a:xfrm>
            <a:off x="432295" y="1002268"/>
            <a:ext cx="167975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This group of processes may belong to User A.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31E5D8-A6EF-47CB-9C86-1F77B42998F5}"/>
              </a:ext>
            </a:extLst>
          </p:cNvPr>
          <p:cNvCxnSpPr>
            <a:stCxn id="4" idx="2"/>
            <a:endCxn id="3" idx="1"/>
          </p:cNvCxnSpPr>
          <p:nvPr/>
        </p:nvCxnSpPr>
        <p:spPr>
          <a:xfrm>
            <a:off x="1272173" y="1740932"/>
            <a:ext cx="301963" cy="430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C87C045-8557-4B00-A6DA-D94B7BAED09A}"/>
              </a:ext>
            </a:extLst>
          </p:cNvPr>
          <p:cNvSpPr/>
          <p:nvPr/>
        </p:nvSpPr>
        <p:spPr>
          <a:xfrm>
            <a:off x="5488231" y="1808225"/>
            <a:ext cx="2748690" cy="2213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80753-222B-4CA3-B253-B4B42FA44583}"/>
              </a:ext>
            </a:extLst>
          </p:cNvPr>
          <p:cNvSpPr txBox="1"/>
          <p:nvPr/>
        </p:nvSpPr>
        <p:spPr>
          <a:xfrm>
            <a:off x="5946345" y="4458809"/>
            <a:ext cx="73930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User B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67AFB91-298B-46B5-814C-73D292836486}"/>
              </a:ext>
            </a:extLst>
          </p:cNvPr>
          <p:cNvCxnSpPr>
            <a:stCxn id="8" idx="0"/>
          </p:cNvCxnSpPr>
          <p:nvPr/>
        </p:nvCxnSpPr>
        <p:spPr>
          <a:xfrm flipV="1">
            <a:off x="6315998" y="4022185"/>
            <a:ext cx="88462" cy="436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E07F31-DC0A-492A-9B43-591CCA6E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0070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Find out processes on Linux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472B5-80A3-4690-A74B-2AE70557E836}"/>
              </a:ext>
            </a:extLst>
          </p:cNvPr>
          <p:cNvSpPr txBox="1"/>
          <p:nvPr/>
        </p:nvSpPr>
        <p:spPr>
          <a:xfrm>
            <a:off x="2666189" y="1063229"/>
            <a:ext cx="3811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Try the command </a:t>
            </a:r>
            <a:r>
              <a:rPr lang="en-US" b="1" dirty="0" err="1">
                <a:solidFill>
                  <a:srgbClr val="FF0000"/>
                </a:solidFill>
                <a:latin typeface="Courier"/>
              </a:rPr>
              <a:t>ps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 -</a:t>
            </a:r>
            <a:r>
              <a:rPr lang="en-US" b="1" dirty="0" err="1">
                <a:solidFill>
                  <a:srgbClr val="FF0000"/>
                </a:solidFill>
                <a:latin typeface="Courier"/>
              </a:rPr>
              <a:t>aef</a:t>
            </a:r>
            <a:r>
              <a:rPr lang="en-US" b="1" dirty="0">
                <a:solidFill>
                  <a:srgbClr val="FF0000"/>
                </a:solidFill>
                <a:latin typeface="Courier"/>
              </a:rPr>
              <a:t> | less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B9637C-EBA5-41F0-9262-F9378C65E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05" y="1432561"/>
            <a:ext cx="5379218" cy="32310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54BFDC-2246-488B-A010-384CC9899F7A}"/>
              </a:ext>
            </a:extLst>
          </p:cNvPr>
          <p:cNvSpPr txBox="1"/>
          <p:nvPr/>
        </p:nvSpPr>
        <p:spPr>
          <a:xfrm>
            <a:off x="401136" y="1844805"/>
            <a:ext cx="795411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User 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16702A-507B-4F71-9069-B4877B3E2C94}"/>
              </a:ext>
            </a:extLst>
          </p:cNvPr>
          <p:cNvCxnSpPr>
            <a:stCxn id="8" idx="3"/>
          </p:cNvCxnSpPr>
          <p:nvPr/>
        </p:nvCxnSpPr>
        <p:spPr>
          <a:xfrm>
            <a:off x="1196547" y="2014082"/>
            <a:ext cx="4179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B4BBFEB-7360-443D-8473-0E822953E06E}"/>
              </a:ext>
            </a:extLst>
          </p:cNvPr>
          <p:cNvSpPr/>
          <p:nvPr/>
        </p:nvSpPr>
        <p:spPr>
          <a:xfrm>
            <a:off x="1597420" y="1941468"/>
            <a:ext cx="610820" cy="169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0DF1D-C335-4B63-AB80-F291C73CC7A2}"/>
              </a:ext>
            </a:extLst>
          </p:cNvPr>
          <p:cNvSpPr txBox="1"/>
          <p:nvPr/>
        </p:nvSpPr>
        <p:spPr>
          <a:xfrm>
            <a:off x="246697" y="2314391"/>
            <a:ext cx="104214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Process 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EFF644-E659-4A6D-9D03-C1DC96E73C04}"/>
              </a:ext>
            </a:extLst>
          </p:cNvPr>
          <p:cNvSpPr/>
          <p:nvPr/>
        </p:nvSpPr>
        <p:spPr>
          <a:xfrm>
            <a:off x="2513048" y="2395506"/>
            <a:ext cx="479791" cy="169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949977-2890-41FB-A8FA-C5F34814C325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288842" y="2483668"/>
            <a:ext cx="1151021" cy="42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C538CDB7-54AD-4F5D-B285-E073605B823F}"/>
              </a:ext>
            </a:extLst>
          </p:cNvPr>
          <p:cNvSpPr/>
          <p:nvPr/>
        </p:nvSpPr>
        <p:spPr>
          <a:xfrm>
            <a:off x="3027032" y="2981430"/>
            <a:ext cx="479791" cy="169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849F1A-E699-40DD-A1E1-6B4712369D68}"/>
              </a:ext>
            </a:extLst>
          </p:cNvPr>
          <p:cNvSpPr txBox="1"/>
          <p:nvPr/>
        </p:nvSpPr>
        <p:spPr>
          <a:xfrm>
            <a:off x="246697" y="2801142"/>
            <a:ext cx="104214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Parent process 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AA317A-E131-439A-8468-511D85C49BED}"/>
              </a:ext>
            </a:extLst>
          </p:cNvPr>
          <p:cNvCxnSpPr>
            <a:stCxn id="19" idx="3"/>
          </p:cNvCxnSpPr>
          <p:nvPr/>
        </p:nvCxnSpPr>
        <p:spPr>
          <a:xfrm flipV="1">
            <a:off x="1288842" y="3029865"/>
            <a:ext cx="1756108" cy="636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08D468E-7B8A-4B53-9B5A-117C4D022A68}"/>
              </a:ext>
            </a:extLst>
          </p:cNvPr>
          <p:cNvSpPr txBox="1"/>
          <p:nvPr/>
        </p:nvSpPr>
        <p:spPr>
          <a:xfrm>
            <a:off x="7508685" y="1856829"/>
            <a:ext cx="958917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CPU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54096B5-09D2-4320-B0D4-B5040259FB01}"/>
              </a:ext>
            </a:extLst>
          </p:cNvPr>
          <p:cNvSpPr/>
          <p:nvPr/>
        </p:nvSpPr>
        <p:spPr>
          <a:xfrm>
            <a:off x="4724704" y="1941467"/>
            <a:ext cx="763525" cy="169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A3B76FA-B5B1-4D7D-9C78-B0437A3F6E5C}"/>
              </a:ext>
            </a:extLst>
          </p:cNvPr>
          <p:cNvCxnSpPr>
            <a:stCxn id="23" idx="1"/>
          </p:cNvCxnSpPr>
          <p:nvPr/>
        </p:nvCxnSpPr>
        <p:spPr>
          <a:xfrm flipH="1" flipV="1">
            <a:off x="5488230" y="2014082"/>
            <a:ext cx="2020455" cy="12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EE32782-AB02-4D9E-AF6A-1E859121F2D8}"/>
              </a:ext>
            </a:extLst>
          </p:cNvPr>
          <p:cNvSpPr/>
          <p:nvPr/>
        </p:nvSpPr>
        <p:spPr>
          <a:xfrm>
            <a:off x="5512360" y="2666681"/>
            <a:ext cx="763525" cy="169277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C0E145F-187A-4D13-85F3-86AE70D92973}"/>
              </a:ext>
            </a:extLst>
          </p:cNvPr>
          <p:cNvSpPr txBox="1"/>
          <p:nvPr/>
        </p:nvSpPr>
        <p:spPr>
          <a:xfrm>
            <a:off x="7431586" y="2480144"/>
            <a:ext cx="138861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Command that started the process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91C754F-6A86-4C37-A103-B7F8C991804D}"/>
              </a:ext>
            </a:extLst>
          </p:cNvPr>
          <p:cNvCxnSpPr>
            <a:stCxn id="30" idx="1"/>
          </p:cNvCxnSpPr>
          <p:nvPr/>
        </p:nvCxnSpPr>
        <p:spPr>
          <a:xfrm flipH="1">
            <a:off x="6404460" y="2710977"/>
            <a:ext cx="1027126" cy="403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94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1A1C40-4ECE-4A3E-B6DD-557DF1173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about process </a:t>
            </a:r>
            <a:r>
              <a:rPr lang="en-US" sz="3600" dirty="0">
                <a:latin typeface="Consolas" panose="020B0609020204030204" pitchFamily="49" charset="0"/>
                <a:cs typeface="Courier New" panose="02070309020205020404" pitchFamily="49" charset="0"/>
              </a:rPr>
              <a:t>0</a:t>
            </a:r>
            <a:r>
              <a:rPr lang="en-US" sz="3600" dirty="0"/>
              <a:t>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4EC3-7846-4769-ADCB-8138728A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524304"/>
          </a:xfrm>
        </p:spPr>
        <p:txBody>
          <a:bodyPr>
            <a:normAutofit/>
          </a:bodyPr>
          <a:lstStyle/>
          <a:p>
            <a:r>
              <a:rPr lang="en-US" sz="2800" dirty="0"/>
              <a:t>The processes in the table on the previous page starts at Process 1, what about Process 0?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32692-E377-4D84-8716-A548C75FD945}"/>
              </a:ext>
            </a:extLst>
          </p:cNvPr>
          <p:cNvSpPr txBox="1"/>
          <p:nvPr/>
        </p:nvSpPr>
        <p:spPr>
          <a:xfrm>
            <a:off x="1517900" y="2266340"/>
            <a:ext cx="5955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operating system kernel identifies each </a:t>
            </a:r>
            <a:r>
              <a:rPr lang="en-US" sz="2000" b="1" dirty="0"/>
              <a:t>process</a:t>
            </a:r>
            <a:r>
              <a:rPr lang="en-US" sz="2000" dirty="0"/>
              <a:t> by its </a:t>
            </a:r>
            <a:r>
              <a:rPr lang="en-US" sz="2000" b="1" dirty="0"/>
              <a:t>process</a:t>
            </a:r>
            <a:r>
              <a:rPr lang="en-US" sz="2000" dirty="0"/>
              <a:t> identifier. </a:t>
            </a:r>
            <a:r>
              <a:rPr lang="en-US" sz="2000" b="1" dirty="0"/>
              <a:t>Process 0</a:t>
            </a:r>
            <a:r>
              <a:rPr lang="en-US" sz="2000" dirty="0"/>
              <a:t> is a special </a:t>
            </a:r>
            <a:r>
              <a:rPr lang="en-US" sz="2000" b="1" dirty="0"/>
              <a:t>process</a:t>
            </a:r>
            <a:r>
              <a:rPr lang="en-US" sz="2000" dirty="0"/>
              <a:t> that is created when the system boots; after forking a child </a:t>
            </a:r>
            <a:r>
              <a:rPr lang="en-US" sz="2000" b="1" dirty="0"/>
              <a:t>process</a:t>
            </a:r>
            <a:r>
              <a:rPr lang="en-US" sz="2000" dirty="0"/>
              <a:t> (</a:t>
            </a:r>
            <a:r>
              <a:rPr lang="en-US" sz="2000" b="1" dirty="0"/>
              <a:t>process</a:t>
            </a:r>
            <a:r>
              <a:rPr lang="en-US" sz="2000" dirty="0"/>
              <a:t> 1), </a:t>
            </a:r>
            <a:r>
              <a:rPr lang="en-US" sz="2000" b="1" dirty="0"/>
              <a:t>process 0</a:t>
            </a:r>
            <a:r>
              <a:rPr lang="en-US" sz="2000" dirty="0"/>
              <a:t> becomes the swapper </a:t>
            </a:r>
            <a:r>
              <a:rPr lang="en-US" sz="2000" b="1" dirty="0"/>
              <a:t>process</a:t>
            </a:r>
            <a:r>
              <a:rPr lang="en-US" sz="2000" dirty="0"/>
              <a:t> (sometimes also known as the "idle task").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16344-A255-4551-A2F4-ACEBD5A961F9}"/>
              </a:ext>
            </a:extLst>
          </p:cNvPr>
          <p:cNvSpPr txBox="1"/>
          <p:nvPr/>
        </p:nvSpPr>
        <p:spPr>
          <a:xfrm>
            <a:off x="2281425" y="4519232"/>
            <a:ext cx="4458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https://en.wikipedia.org/wiki/Parent_process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2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1803</TotalTime>
  <Words>566</Words>
  <Application>Microsoft Office PowerPoint</Application>
  <PresentationFormat>On-screen Show (16:9)</PresentationFormat>
  <Paragraphs>66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Courier</vt:lpstr>
      <vt:lpstr>Gill Sans</vt:lpstr>
      <vt:lpstr>Arial</vt:lpstr>
      <vt:lpstr>Calibri</vt:lpstr>
      <vt:lpstr>Consolas</vt:lpstr>
      <vt:lpstr>Courier New</vt:lpstr>
      <vt:lpstr>Helvetica</vt:lpstr>
      <vt:lpstr>Office Theme</vt:lpstr>
      <vt:lpstr>CSCI315 – Operating Systems Design Department of Computer Science Bucknell University</vt:lpstr>
      <vt:lpstr>PowerPoint Presentation</vt:lpstr>
      <vt:lpstr>What is a process?</vt:lpstr>
      <vt:lpstr>OS Services</vt:lpstr>
      <vt:lpstr>Unix Structure</vt:lpstr>
      <vt:lpstr>Linux Process Control Commands</vt:lpstr>
      <vt:lpstr>Sample Processes in Linux</vt:lpstr>
      <vt:lpstr>Find out processes on Linux</vt:lpstr>
      <vt:lpstr>What about process 0?</vt:lpstr>
      <vt:lpstr>Process Control Block (PCB)</vt:lpstr>
      <vt:lpstr>How Does PCB Look Like in C?</vt:lpstr>
      <vt:lpstr>A Portion of a PCB (task_struct)</vt:lpstr>
      <vt:lpstr>Processes and OS Queues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Xiannong  Meng</cp:lastModifiedBy>
  <cp:revision>168</cp:revision>
  <dcterms:created xsi:type="dcterms:W3CDTF">2013-08-21T19:17:07Z</dcterms:created>
  <dcterms:modified xsi:type="dcterms:W3CDTF">2020-08-23T13:38:56Z</dcterms:modified>
</cp:coreProperties>
</file>