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83" r:id="rId3"/>
    <p:sldId id="300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60" r:id="rId15"/>
    <p:sldId id="261" r:id="rId16"/>
    <p:sldId id="264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7851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4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41bf76d41e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g41bf76d41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8756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3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3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69055"/>
            <a:ext cx="82296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342900" lvl="0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028700" lvl="2" indent="-257175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1714500" lvl="4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057400" lvl="5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463966" y="4683919"/>
            <a:ext cx="312068" cy="22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1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3100" tIns="93100" rIns="93100" bIns="931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b="0" dirty="0"/>
              <a:t>CSCI315 – </a:t>
            </a:r>
            <a:r>
              <a:rPr lang="en" sz="3200" dirty="0"/>
              <a:t>Oper</a:t>
            </a:r>
            <a:r>
              <a:rPr lang="en-US" sz="3200" dirty="0" err="1"/>
              <a:t>ating</a:t>
            </a:r>
            <a:r>
              <a:rPr lang="en-US" sz="3200" dirty="0"/>
              <a:t> Systems Design</a:t>
            </a:r>
            <a:br>
              <a:rPr lang="en-US" sz="2700" dirty="0"/>
            </a:br>
            <a:r>
              <a:rPr lang="en-US" sz="2000" dirty="0"/>
              <a:t>Department of Computer Science</a:t>
            </a:r>
            <a:br>
              <a:rPr lang="en-US" sz="2000" dirty="0"/>
            </a:br>
            <a:r>
              <a:rPr lang="en-US" sz="2000" dirty="0"/>
              <a:t>Bucknell University</a:t>
            </a:r>
            <a:endParaRPr lang="en" sz="2700" b="0" dirty="0"/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3100" tIns="93100" rIns="93100" bIns="931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" b="1" dirty="0"/>
              <a:t>Processes </a:t>
            </a:r>
            <a:r>
              <a:rPr lang="en-US" b="1" dirty="0"/>
              <a:t>Life Cycle</a:t>
            </a:r>
            <a:endParaRPr lang="en" b="1" dirty="0"/>
          </a:p>
        </p:txBody>
      </p:sp>
      <p:sp>
        <p:nvSpPr>
          <p:cNvPr id="54" name="Shape 54"/>
          <p:cNvSpPr txBox="1"/>
          <p:nvPr/>
        </p:nvSpPr>
        <p:spPr>
          <a:xfrm>
            <a:off x="679175" y="3768575"/>
            <a:ext cx="363600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1241F0-8790-473D-8932-EEC9448736E7}"/>
              </a:ext>
            </a:extLst>
          </p:cNvPr>
          <p:cNvSpPr txBox="1"/>
          <p:nvPr/>
        </p:nvSpPr>
        <p:spPr>
          <a:xfrm>
            <a:off x="2251364" y="3753186"/>
            <a:ext cx="4305802" cy="964367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9"/>
          <p:cNvSpPr txBox="1">
            <a:spLocks noGrp="1"/>
          </p:cNvSpPr>
          <p:nvPr>
            <p:ph type="title"/>
          </p:nvPr>
        </p:nvSpPr>
        <p:spPr>
          <a:xfrm>
            <a:off x="1553765" y="6177"/>
            <a:ext cx="6172200" cy="76627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CPU Switching Among Processes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07" name="Google Shape;407;p39" descr="ima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427" y="867966"/>
            <a:ext cx="7000876" cy="4152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40"/>
          <p:cNvSpPr txBox="1">
            <a:spLocks noGrp="1"/>
          </p:cNvSpPr>
          <p:nvPr>
            <p:ph type="title"/>
          </p:nvPr>
        </p:nvSpPr>
        <p:spPr>
          <a:xfrm>
            <a:off x="1485900" y="205978"/>
            <a:ext cx="6172200" cy="85725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Process Creation (review)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13" name="Google Shape;413;p40"/>
          <p:cNvSpPr txBox="1">
            <a:spLocks noGrp="1"/>
          </p:cNvSpPr>
          <p:nvPr>
            <p:ph type="body" idx="1"/>
          </p:nvPr>
        </p:nvSpPr>
        <p:spPr>
          <a:xfrm>
            <a:off x="907080" y="1038225"/>
            <a:ext cx="7329840" cy="3824099"/>
          </a:xfrm>
          <a:prstGeom prst="rect">
            <a:avLst/>
          </a:prstGeom>
          <a:solidFill>
            <a:srgbClr val="FFFBD8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Parent process create children processes, which, in turn can create other processes, forming a tree of processes.</a:t>
            </a:r>
            <a:endParaRPr sz="3600" dirty="0"/>
          </a:p>
          <a:p>
            <a:pPr marL="287655">
              <a:buSzPts val="2400"/>
              <a:buNone/>
            </a:pPr>
            <a:endParaRPr sz="2000" dirty="0">
              <a:latin typeface="Gill Sans"/>
              <a:ea typeface="Gill Sans"/>
              <a:cs typeface="Gill Sans"/>
              <a:sym typeface="Gill Sans"/>
            </a:endParaRPr>
          </a:p>
          <a:p>
            <a:pPr marL="287655">
              <a:buSzPts val="2400"/>
              <a:buFont typeface="Arial"/>
              <a:buChar char="•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Resource sharing:</a:t>
            </a:r>
            <a:endParaRPr sz="36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Parent and children share all resources,</a:t>
            </a:r>
            <a:endParaRPr sz="32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Children share subset of parent’s resources,</a:t>
            </a:r>
            <a:endParaRPr sz="32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Parent and child share no resources.</a:t>
            </a:r>
            <a:endParaRPr sz="3200" dirty="0"/>
          </a:p>
          <a:p>
            <a:pPr marL="587693" lvl="1" indent="-214313">
              <a:buSzPts val="2000"/>
              <a:buNone/>
            </a:pPr>
            <a:endParaRPr sz="1600" dirty="0">
              <a:latin typeface="Gill Sans"/>
              <a:ea typeface="Gill Sans"/>
              <a:cs typeface="Gill Sans"/>
              <a:sym typeface="Gill Sans"/>
            </a:endParaRPr>
          </a:p>
          <a:p>
            <a:pPr marL="287655">
              <a:buSzPts val="2400"/>
              <a:buFont typeface="Arial"/>
              <a:buChar char="•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Execution:</a:t>
            </a:r>
            <a:endParaRPr sz="36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Parent and children execute concurrently,</a:t>
            </a:r>
            <a:endParaRPr sz="3200" dirty="0"/>
          </a:p>
          <a:p>
            <a:pPr marL="587693" lvl="1" indent="-214313">
              <a:buSzPts val="2000"/>
              <a:buFont typeface="Arial"/>
              <a:buChar char="–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Parent may wait until children terminate.</a:t>
            </a:r>
            <a:endParaRPr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1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Process Creation (Cont.)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19" name="Google Shape;419;p41"/>
          <p:cNvSpPr txBox="1">
            <a:spLocks noGrp="1"/>
          </p:cNvSpPr>
          <p:nvPr>
            <p:ph type="body" idx="1"/>
          </p:nvPr>
        </p:nvSpPr>
        <p:spPr>
          <a:xfrm>
            <a:off x="1485900" y="1200150"/>
            <a:ext cx="6172200" cy="3112294"/>
          </a:xfrm>
          <a:prstGeom prst="rect">
            <a:avLst/>
          </a:prstGeom>
          <a:solidFill>
            <a:srgbClr val="DBF7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spcBef>
                <a:spcPts val="0"/>
              </a:spcBef>
              <a:buSzPts val="2800"/>
              <a:buFont typeface="Gill Sans"/>
              <a:buChar char="•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Address space: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  <a:p>
            <a:pPr marL="587693" lvl="1" indent="-214313">
              <a:buSzPts val="2400"/>
              <a:buFont typeface="Gill Sans"/>
              <a:buChar char="–"/>
            </a:pPr>
            <a:r>
              <a:rPr lang="en-US" sz="1800">
                <a:latin typeface="Gill Sans"/>
                <a:ea typeface="Gill Sans"/>
                <a:cs typeface="Gill Sans"/>
                <a:sym typeface="Gill Sans"/>
              </a:rPr>
              <a:t>Child has duplicate of parent’s address space, or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  <a:p>
            <a:pPr marL="587693" lvl="1" indent="-214313">
              <a:buSzPts val="2400"/>
              <a:buFont typeface="Gill Sans"/>
              <a:buChar char="–"/>
            </a:pPr>
            <a:r>
              <a:rPr lang="en-US" sz="1800">
                <a:latin typeface="Gill Sans"/>
                <a:ea typeface="Gill Sans"/>
                <a:cs typeface="Gill Sans"/>
                <a:sym typeface="Gill Sans"/>
              </a:rPr>
              <a:t>Child can have a program loaded onto it.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  <a:p>
            <a:pPr marL="587693" lvl="1" indent="-214313">
              <a:buSzPts val="2400"/>
              <a:buNone/>
            </a:pPr>
            <a:endParaRPr sz="1800">
              <a:latin typeface="Gill Sans"/>
              <a:ea typeface="Gill Sans"/>
              <a:cs typeface="Gill Sans"/>
              <a:sym typeface="Gill Sans"/>
            </a:endParaRPr>
          </a:p>
          <a:p>
            <a:pPr marL="287655">
              <a:buSzPts val="2800"/>
              <a:buFont typeface="Gill Sans"/>
              <a:buChar char="•"/>
            </a:pP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UNIX examples: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  <a:p>
            <a:pPr marL="557076" lvl="1" indent="-183695">
              <a:buClr>
                <a:srgbClr val="FF2600"/>
              </a:buClr>
              <a:buSzPts val="2400"/>
              <a:buFont typeface="Arial"/>
              <a:buChar char="–"/>
            </a:pPr>
            <a:r>
              <a:rPr lang="en-US" sz="1800" b="1">
                <a:solidFill>
                  <a:srgbClr val="FF2600"/>
                </a:solidFill>
                <a:latin typeface="Gill Sans"/>
                <a:ea typeface="Gill Sans"/>
                <a:cs typeface="Gill Sans"/>
                <a:sym typeface="Gill Sans"/>
              </a:rPr>
              <a:t>fork</a:t>
            </a:r>
            <a:r>
              <a:rPr lang="en-US" sz="1800">
                <a:latin typeface="Gill Sans"/>
                <a:ea typeface="Gill Sans"/>
                <a:cs typeface="Gill Sans"/>
                <a:sym typeface="Gill Sans"/>
              </a:rPr>
              <a:t> system call creates new process and returns with a pid (0 in child, &gt; 0 in the parent),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  <a:p>
            <a:pPr marL="557076" lvl="1" indent="-183695">
              <a:buClr>
                <a:srgbClr val="FF2600"/>
              </a:buClr>
              <a:buSzPts val="2400"/>
              <a:buFont typeface="Arial"/>
              <a:buChar char="–"/>
            </a:pPr>
            <a:r>
              <a:rPr lang="en-US" sz="1800" b="1">
                <a:solidFill>
                  <a:srgbClr val="FF2600"/>
                </a:solidFill>
                <a:latin typeface="Gill Sans"/>
                <a:ea typeface="Gill Sans"/>
                <a:cs typeface="Gill Sans"/>
                <a:sym typeface="Gill Sans"/>
              </a:rPr>
              <a:t>exec</a:t>
            </a:r>
            <a:r>
              <a:rPr lang="en-US" sz="1800">
                <a:latin typeface="Gill Sans"/>
                <a:ea typeface="Gill Sans"/>
                <a:cs typeface="Gill Sans"/>
                <a:sym typeface="Gill Sans"/>
              </a:rPr>
              <a:t> system call can be used after a </a:t>
            </a:r>
            <a:r>
              <a:rPr lang="en-US" sz="1800" b="1">
                <a:latin typeface="Gill Sans"/>
                <a:ea typeface="Gill Sans"/>
                <a:cs typeface="Gill Sans"/>
                <a:sym typeface="Gill Sans"/>
              </a:rPr>
              <a:t>fork</a:t>
            </a:r>
            <a:r>
              <a:rPr lang="en-US" sz="1800">
                <a:latin typeface="Gill Sans"/>
                <a:ea typeface="Gill Sans"/>
                <a:cs typeface="Gill Sans"/>
                <a:sym typeface="Gill Sans"/>
              </a:rPr>
              <a:t> to replace the process’ memory space with a new program.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42"/>
          <p:cNvSpPr txBox="1">
            <a:spLocks noGrp="1"/>
          </p:cNvSpPr>
          <p:nvPr>
            <p:ph type="title"/>
          </p:nvPr>
        </p:nvSpPr>
        <p:spPr>
          <a:xfrm>
            <a:off x="1485900" y="1"/>
            <a:ext cx="6172200" cy="101203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Process Termination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25" name="Google Shape;425;p42"/>
          <p:cNvSpPr txBox="1">
            <a:spLocks noGrp="1"/>
          </p:cNvSpPr>
          <p:nvPr>
            <p:ph type="body" idx="1"/>
          </p:nvPr>
        </p:nvSpPr>
        <p:spPr>
          <a:xfrm>
            <a:off x="907079" y="1078706"/>
            <a:ext cx="7177135" cy="3783619"/>
          </a:xfrm>
          <a:prstGeom prst="rect">
            <a:avLst/>
          </a:prstGeom>
          <a:solidFill>
            <a:srgbClr val="FFFBD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23361" indent="-192881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Process executes last statement and asks the operating system to terminate it (</a:t>
            </a:r>
            <a:r>
              <a:rPr lang="en-US" sz="2000" b="1" dirty="0">
                <a:solidFill>
                  <a:srgbClr val="FF2600"/>
                </a:solidFill>
                <a:latin typeface="Gill Sans"/>
                <a:ea typeface="Gill Sans"/>
                <a:cs typeface="Gill Sans"/>
                <a:sym typeface="Gill Sans"/>
              </a:rPr>
              <a:t>exit (3)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sz="2000" dirty="0">
              <a:latin typeface="Gill Sans"/>
              <a:ea typeface="Gill Sans"/>
              <a:cs typeface="Gill Sans"/>
              <a:sym typeface="Gill Sans"/>
            </a:endParaRPr>
          </a:p>
          <a:p>
            <a:pPr marL="526460" lvl="1" indent="-153080">
              <a:buSzPts val="2000"/>
              <a:buFont typeface="Arial"/>
              <a:buChar char="–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Output data from child to parent (via </a:t>
            </a:r>
            <a:r>
              <a:rPr lang="en-US" sz="1600" b="1" dirty="0">
                <a:solidFill>
                  <a:srgbClr val="FF2600"/>
                </a:solidFill>
                <a:latin typeface="Gill Sans"/>
                <a:ea typeface="Gill Sans"/>
                <a:cs typeface="Gill Sans"/>
                <a:sym typeface="Gill Sans"/>
              </a:rPr>
              <a:t>wait (2)</a:t>
            </a: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sz="1600" dirty="0">
              <a:latin typeface="Gill Sans"/>
              <a:ea typeface="Gill Sans"/>
              <a:cs typeface="Gill Sans"/>
              <a:sym typeface="Gill Sans"/>
            </a:endParaRPr>
          </a:p>
          <a:p>
            <a:pPr marL="526460" lvl="1" indent="-153080">
              <a:buSzPts val="2000"/>
              <a:buFont typeface="Arial"/>
              <a:buChar char="–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Process’ resources are deallocated by operating system</a:t>
            </a:r>
            <a:endParaRPr sz="1600" dirty="0">
              <a:latin typeface="Gill Sans"/>
              <a:ea typeface="Gill Sans"/>
              <a:cs typeface="Gill Sans"/>
              <a:sym typeface="Gill Sans"/>
            </a:endParaRPr>
          </a:p>
          <a:p>
            <a:pPr marL="223361" indent="-192881">
              <a:buSzPts val="2400"/>
              <a:buFont typeface="Arial"/>
              <a:buChar char="•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Parent may terminate execution of </a:t>
            </a:r>
            <a:br>
              <a:rPr lang="en-US" sz="2000" dirty="0">
                <a:latin typeface="Gill Sans"/>
                <a:ea typeface="Gill Sans"/>
                <a:cs typeface="Gill Sans"/>
                <a:sym typeface="Gill Sans"/>
              </a:rPr>
            </a:b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children processes (</a:t>
            </a:r>
            <a:r>
              <a:rPr lang="en-US" sz="2000" b="1" dirty="0">
                <a:solidFill>
                  <a:srgbClr val="FF2600"/>
                </a:solidFill>
                <a:latin typeface="Gill Sans"/>
                <a:ea typeface="Gill Sans"/>
                <a:cs typeface="Gill Sans"/>
                <a:sym typeface="Gill Sans"/>
              </a:rPr>
              <a:t>kill (2)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) if:</a:t>
            </a:r>
            <a:endParaRPr sz="2000" dirty="0">
              <a:latin typeface="Gill Sans"/>
              <a:ea typeface="Gill Sans"/>
              <a:cs typeface="Gill Sans"/>
              <a:sym typeface="Gill Sans"/>
            </a:endParaRPr>
          </a:p>
          <a:p>
            <a:pPr marL="587693" lvl="1" indent="-223838">
              <a:spcBef>
                <a:spcPts val="525"/>
              </a:spcBef>
              <a:buSzPts val="2000"/>
              <a:buFont typeface="Arial"/>
              <a:buChar char="–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Child has exceeded allocated resources,</a:t>
            </a:r>
            <a:endParaRPr sz="1600" dirty="0">
              <a:latin typeface="Gill Sans"/>
              <a:ea typeface="Gill Sans"/>
              <a:cs typeface="Gill Sans"/>
              <a:sym typeface="Gill Sans"/>
            </a:endParaRPr>
          </a:p>
          <a:p>
            <a:pPr marL="587693" lvl="1" indent="-214313">
              <a:buSzPts val="2000"/>
              <a:buFont typeface="Gill Sans"/>
              <a:buChar char="–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Task assigned to child is no longer required,</a:t>
            </a:r>
            <a:endParaRPr sz="1600" dirty="0">
              <a:latin typeface="Gill Sans"/>
              <a:ea typeface="Gill Sans"/>
              <a:cs typeface="Gill Sans"/>
              <a:sym typeface="Gill Sans"/>
            </a:endParaRPr>
          </a:p>
          <a:p>
            <a:pPr marL="587693" lvl="1" indent="-214313">
              <a:buSzPts val="2000"/>
              <a:buFont typeface="Gill Sans"/>
              <a:buChar char="–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If parent is exiting (some operating systems do not allow child to continue if its parent terminates)</a:t>
            </a:r>
            <a:endParaRPr sz="1600" dirty="0">
              <a:latin typeface="Gill Sans"/>
              <a:ea typeface="Gill Sans"/>
              <a:cs typeface="Gill Sans"/>
              <a:sym typeface="Gill Sans"/>
            </a:endParaRPr>
          </a:p>
          <a:p>
            <a:pPr marL="587693" lvl="1" indent="-214313">
              <a:buSzPts val="2000"/>
              <a:buFont typeface="Gill Sans"/>
              <a:buChar char="–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All children terminated - </a:t>
            </a:r>
            <a:r>
              <a:rPr lang="en-US" sz="2000" i="1" dirty="0">
                <a:latin typeface="Gill Sans"/>
                <a:ea typeface="Gill Sans"/>
                <a:cs typeface="Gill Sans"/>
                <a:sym typeface="Gill Sans"/>
              </a:rPr>
              <a:t>cascading termination</a:t>
            </a:r>
            <a:endParaRPr sz="2000" dirty="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1888926" y="157177"/>
            <a:ext cx="5366147" cy="65713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OS Operations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4" name="Google Shape;54;p9"/>
          <p:cNvSpPr txBox="1"/>
          <p:nvPr/>
        </p:nvSpPr>
        <p:spPr>
          <a:xfrm>
            <a:off x="907079" y="814314"/>
            <a:ext cx="7329840" cy="3613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85750" marR="30479" indent="-285750">
              <a:lnSpc>
                <a:spcPct val="90000"/>
              </a:lnSpc>
              <a:buClr>
                <a:srgbClr val="4180FF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Interrupt driven </a:t>
            </a:r>
            <a:r>
              <a:rPr lang="en-US" sz="20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by hardware</a:t>
            </a:r>
            <a:endParaRPr sz="2000" dirty="0"/>
          </a:p>
          <a:p>
            <a:pPr marL="285750" marR="30479" indent="-285750">
              <a:lnSpc>
                <a:spcPct val="90000"/>
              </a:lnSpc>
              <a:spcBef>
                <a:spcPts val="525"/>
              </a:spcBef>
              <a:buClr>
                <a:srgbClr val="000000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Software error or request creates </a:t>
            </a:r>
            <a:r>
              <a:rPr lang="en-US" sz="20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exception</a:t>
            </a:r>
            <a:r>
              <a:rPr lang="en-US" sz="2000" b="1" dirty="0">
                <a:solidFill>
                  <a:srgbClr val="4180FF"/>
                </a:solidFill>
                <a:ea typeface="Gill Sans"/>
                <a:cs typeface="Gill Sans"/>
                <a:sym typeface="Gill Sans"/>
              </a:rPr>
              <a:t> </a:t>
            </a:r>
            <a:r>
              <a:rPr lang="en-US" sz="20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or </a:t>
            </a:r>
            <a:r>
              <a:rPr lang="en-US" sz="20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trap</a:t>
            </a:r>
          </a:p>
          <a:p>
            <a:pPr marL="742950" marR="30479" lvl="1" indent="-285750">
              <a:lnSpc>
                <a:spcPct val="90000"/>
              </a:lnSpc>
              <a:spcBef>
                <a:spcPts val="525"/>
              </a:spcBef>
              <a:buClr>
                <a:srgbClr val="000000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Division by zero, request for operating system service</a:t>
            </a:r>
            <a:endParaRPr sz="1600" dirty="0"/>
          </a:p>
          <a:p>
            <a:pPr marL="742950" marR="30479" lvl="1" indent="-285750">
              <a:lnSpc>
                <a:spcPct val="90000"/>
              </a:lnSpc>
              <a:spcBef>
                <a:spcPts val="525"/>
              </a:spcBef>
              <a:buClr>
                <a:srgbClr val="000000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Other process problems include infinite loop, processes modifying each other or the operating system</a:t>
            </a:r>
            <a:endParaRPr sz="1600" dirty="0"/>
          </a:p>
          <a:p>
            <a:pPr marL="285750" marR="30479" indent="-285750">
              <a:lnSpc>
                <a:spcPct val="90000"/>
              </a:lnSpc>
              <a:spcBef>
                <a:spcPts val="525"/>
              </a:spcBef>
              <a:buClr>
                <a:srgbClr val="4180FF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Dual-mode</a:t>
            </a:r>
            <a:r>
              <a:rPr lang="en-US" sz="2000" b="1" dirty="0">
                <a:solidFill>
                  <a:srgbClr val="4180FF"/>
                </a:solidFill>
                <a:ea typeface="Gill Sans"/>
                <a:cs typeface="Gill Sans"/>
                <a:sym typeface="Gill Sans"/>
              </a:rPr>
              <a:t> </a:t>
            </a:r>
            <a:r>
              <a:rPr lang="en-US" sz="20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operation allows OS to protect itself and other system components</a:t>
            </a:r>
            <a:endParaRPr lang="en-US" sz="2000" dirty="0">
              <a:sym typeface="Gill Sans"/>
            </a:endParaRPr>
          </a:p>
          <a:p>
            <a:pPr marL="742950" marR="30479" lvl="1" indent="-285750">
              <a:lnSpc>
                <a:spcPct val="90000"/>
              </a:lnSpc>
              <a:spcBef>
                <a:spcPts val="525"/>
              </a:spcBef>
              <a:buClr>
                <a:srgbClr val="4180FF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User mode </a:t>
            </a: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and </a:t>
            </a:r>
            <a:r>
              <a:rPr lang="en-US" sz="16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kernel mode </a:t>
            </a:r>
          </a:p>
          <a:p>
            <a:pPr marL="742950" marR="30479" lvl="1" indent="-285750">
              <a:lnSpc>
                <a:spcPct val="90000"/>
              </a:lnSpc>
              <a:spcBef>
                <a:spcPts val="525"/>
              </a:spcBef>
              <a:buClr>
                <a:srgbClr val="4180FF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Mode bit </a:t>
            </a: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managed by OS</a:t>
            </a:r>
            <a:endParaRPr lang="en-US" sz="1600" dirty="0">
              <a:sym typeface="Gill Sans"/>
            </a:endParaRPr>
          </a:p>
          <a:p>
            <a:pPr marL="742950" marR="30479" lvl="1" indent="-285750">
              <a:lnSpc>
                <a:spcPct val="90000"/>
              </a:lnSpc>
              <a:spcBef>
                <a:spcPts val="525"/>
              </a:spcBef>
              <a:buClr>
                <a:srgbClr val="4180FF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Provides ability to distinguish when system is running user code or kernel code</a:t>
            </a:r>
            <a:endParaRPr lang="en-US" sz="1600" dirty="0">
              <a:sym typeface="Gill Sans"/>
            </a:endParaRPr>
          </a:p>
          <a:p>
            <a:pPr marL="742950" marR="30479" lvl="1" indent="-285750">
              <a:lnSpc>
                <a:spcPct val="90000"/>
              </a:lnSpc>
              <a:spcBef>
                <a:spcPts val="525"/>
              </a:spcBef>
              <a:buClr>
                <a:srgbClr val="4180FF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Some instructions designated as </a:t>
            </a:r>
            <a:r>
              <a:rPr lang="en-US" sz="16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privileged</a:t>
            </a: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, only executable in kernel mode</a:t>
            </a:r>
            <a:endParaRPr lang="en-US" sz="1600" dirty="0">
              <a:sym typeface="Gill Sans"/>
            </a:endParaRPr>
          </a:p>
          <a:p>
            <a:pPr marL="742950" marR="30479" lvl="1" indent="-285750">
              <a:lnSpc>
                <a:spcPct val="90000"/>
              </a:lnSpc>
              <a:spcBef>
                <a:spcPts val="525"/>
              </a:spcBef>
              <a:buClr>
                <a:srgbClr val="4180FF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System call changes mode to kernel, return from call resets it to user mode</a:t>
            </a:r>
            <a:endParaRPr lang="en-US" sz="1600" dirty="0">
              <a:sym typeface="Gill Sans"/>
            </a:endParaRPr>
          </a:p>
          <a:p>
            <a:pPr marL="742950" marR="30479" lvl="1" indent="-285750">
              <a:lnSpc>
                <a:spcPct val="90000"/>
              </a:lnSpc>
              <a:spcBef>
                <a:spcPts val="525"/>
              </a:spcBef>
              <a:buClr>
                <a:srgbClr val="4180FF"/>
              </a:buClr>
              <a:buSzPts val="225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Increasingly CPUs support multi-mode operations</a:t>
            </a:r>
            <a:r>
              <a:rPr lang="en-US" sz="1600" dirty="0">
                <a:sym typeface="Gill Sans"/>
              </a:rPr>
              <a:t>, </a:t>
            </a: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i.e., </a:t>
            </a:r>
            <a:r>
              <a:rPr lang="en-US" sz="16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virtual</a:t>
            </a:r>
            <a:r>
              <a:rPr lang="en-US" sz="1600" b="1" dirty="0">
                <a:solidFill>
                  <a:srgbClr val="4180FF"/>
                </a:solidFill>
                <a:ea typeface="Gill Sans"/>
                <a:cs typeface="Gill Sans"/>
                <a:sym typeface="Gill Sans"/>
              </a:rPr>
              <a:t> </a:t>
            </a:r>
            <a:r>
              <a:rPr lang="en-US" sz="16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machine</a:t>
            </a:r>
            <a:r>
              <a:rPr lang="en-US" sz="1600" b="1" dirty="0">
                <a:solidFill>
                  <a:srgbClr val="4180FF"/>
                </a:solidFill>
                <a:ea typeface="Gill Sans"/>
                <a:cs typeface="Gill Sans"/>
                <a:sym typeface="Gill Sans"/>
              </a:rPr>
              <a:t> </a:t>
            </a:r>
            <a:r>
              <a:rPr lang="en-US" sz="16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manager</a:t>
            </a:r>
            <a:r>
              <a:rPr lang="en-US" sz="1600" b="1" dirty="0">
                <a:solidFill>
                  <a:srgbClr val="4180FF"/>
                </a:solidFill>
                <a:ea typeface="Gill Sans"/>
                <a:cs typeface="Gill Sans"/>
                <a:sym typeface="Gill Sans"/>
              </a:rPr>
              <a:t> </a:t>
            </a: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(</a:t>
            </a:r>
            <a:r>
              <a:rPr lang="en-US" sz="16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VMM</a:t>
            </a:r>
            <a:r>
              <a:rPr lang="en-US" sz="16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) mode for guest </a:t>
            </a:r>
            <a:r>
              <a:rPr lang="en-US" sz="1600" b="1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VMs</a:t>
            </a:r>
            <a:endParaRPr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843088" y="82153"/>
            <a:ext cx="5366250" cy="11191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User and Kernel Modes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0" name="Google Shape;60;p10" descr="ima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7900" y="2951419"/>
            <a:ext cx="6108200" cy="201825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907080" y="951256"/>
            <a:ext cx="7329839" cy="20182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24094" tIns="24094" rIns="24094" bIns="24094" rtlCol="0" anchor="t" anchorCtr="0">
            <a:noAutofit/>
          </a:bodyPr>
          <a:lstStyle/>
          <a:p>
            <a:pPr>
              <a:spcBef>
                <a:spcPts val="0"/>
              </a:spcBef>
              <a:buChar char="●"/>
            </a:pPr>
            <a:r>
              <a:rPr lang="en-US" sz="2000" b="1" dirty="0"/>
              <a:t>Two classes of instructions: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 one class for anyone to use, </a:t>
            </a:r>
            <a:r>
              <a:rPr lang="en-US" sz="2000" b="1" dirty="0">
                <a:solidFill>
                  <a:srgbClr val="FF0000"/>
                </a:solidFill>
              </a:rPr>
              <a:t>user</a:t>
            </a:r>
            <a:r>
              <a:rPr lang="en-US" sz="2000" b="1" dirty="0">
                <a:solidFill>
                  <a:schemeClr val="accent5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mode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, others with </a:t>
            </a:r>
            <a:r>
              <a:rPr lang="en-US" sz="2000" b="1" dirty="0">
                <a:solidFill>
                  <a:srgbClr val="FF0000"/>
                </a:solidFill>
              </a:rPr>
              <a:t>privileged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 use (for the OS kernel)</a:t>
            </a:r>
            <a:endParaRPr sz="2000" dirty="0">
              <a:latin typeface="Gill Sans"/>
              <a:ea typeface="Gill Sans"/>
              <a:cs typeface="Gill Sans"/>
              <a:sym typeface="Gill Sans"/>
            </a:endParaRPr>
          </a:p>
          <a:p>
            <a:pPr>
              <a:spcBef>
                <a:spcPts val="0"/>
              </a:spcBef>
              <a:buChar char="●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Need to be able to switch between </a:t>
            </a:r>
            <a:r>
              <a:rPr lang="en-US" sz="2000" b="1" dirty="0">
                <a:solidFill>
                  <a:srgbClr val="FF0000"/>
                </a:solidFill>
              </a:rPr>
              <a:t>user</a:t>
            </a:r>
            <a:r>
              <a:rPr lang="en-US" sz="2000" b="1" dirty="0">
                <a:solidFill>
                  <a:schemeClr val="accent5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mode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 and </a:t>
            </a:r>
            <a:r>
              <a:rPr lang="en-US" sz="2000" b="1" dirty="0">
                <a:solidFill>
                  <a:srgbClr val="FF0000"/>
                </a:solidFill>
              </a:rPr>
              <a:t>kernel</a:t>
            </a:r>
            <a:r>
              <a:rPr lang="en-US" sz="2000" b="1" dirty="0">
                <a:solidFill>
                  <a:schemeClr val="accent5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mode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.</a:t>
            </a:r>
            <a:endParaRPr sz="2000" dirty="0"/>
          </a:p>
          <a:p>
            <a:pPr indent="-266700">
              <a:spcBef>
                <a:spcPts val="0"/>
              </a:spcBef>
              <a:buSzPts val="2000"/>
              <a:buFont typeface="Gill Sans"/>
              <a:buChar char="●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If a user runs a privileged instruction, an exception is raised.</a:t>
            </a:r>
            <a:endParaRPr sz="2000" dirty="0"/>
          </a:p>
          <a:p>
            <a:pPr indent="-266700">
              <a:spcBef>
                <a:spcPts val="0"/>
              </a:spcBef>
              <a:buSzPts val="2000"/>
              <a:buFont typeface="Gill Sans"/>
              <a:buChar char="●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To switch to kernel mode, you need to trap, e.g., </a:t>
            </a:r>
            <a:r>
              <a:rPr lang="en-US" sz="2000" dirty="0">
                <a:latin typeface="Courier New" panose="02070309020205020404" pitchFamily="49" charset="0"/>
                <a:ea typeface="Gill Sans"/>
                <a:cs typeface="Courier New" panose="02070309020205020404" pitchFamily="49" charset="0"/>
                <a:sym typeface="Gill Sans"/>
              </a:rPr>
              <a:t>fork()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 to the kernel.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4290" y="704850"/>
            <a:ext cx="5615421" cy="427672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1888926" y="128470"/>
            <a:ext cx="5366147" cy="48171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Linux command </a:t>
            </a:r>
            <a:r>
              <a:rPr lang="en-US" sz="3600" dirty="0" err="1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strace</a:t>
            </a:r>
            <a:endParaRPr sz="36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2"/>
          <p:cNvSpPr txBox="1">
            <a:spLocks noGrp="1"/>
          </p:cNvSpPr>
          <p:nvPr>
            <p:ph type="title"/>
          </p:nvPr>
        </p:nvSpPr>
        <p:spPr>
          <a:xfrm>
            <a:off x="1843088" y="53578"/>
            <a:ext cx="5366147" cy="111918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Process State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36" name="Google Shape;336;p32"/>
          <p:cNvSpPr txBox="1">
            <a:spLocks noGrp="1"/>
          </p:cNvSpPr>
          <p:nvPr>
            <p:ph type="body" idx="1"/>
          </p:nvPr>
        </p:nvSpPr>
        <p:spPr>
          <a:xfrm>
            <a:off x="907080" y="1044700"/>
            <a:ext cx="7329840" cy="35122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spcBef>
                <a:spcPts val="0"/>
              </a:spcBef>
              <a:buSzPts val="2800"/>
              <a:buNone/>
            </a:pPr>
            <a:r>
              <a:rPr lang="en-US" sz="2800" dirty="0"/>
              <a:t>As a process executes, it changes its </a:t>
            </a:r>
            <a:r>
              <a:rPr lang="en-US" sz="2800" b="1" i="1" dirty="0">
                <a:solidFill>
                  <a:srgbClr val="FF2600"/>
                </a:solidFill>
              </a:rPr>
              <a:t>state</a:t>
            </a:r>
            <a:r>
              <a:rPr lang="en-US" sz="2800" dirty="0"/>
              <a:t>:</a:t>
            </a:r>
            <a:endParaRPr sz="4000" dirty="0"/>
          </a:p>
          <a:p>
            <a:pPr marL="557076" lvl="1" indent="-183695">
              <a:buClr>
                <a:srgbClr val="4349AA"/>
              </a:buClr>
              <a:buSzPts val="2400"/>
              <a:buFont typeface="Arial"/>
              <a:buChar char="–"/>
            </a:pPr>
            <a:r>
              <a:rPr lang="en-US" sz="2400" b="1" dirty="0">
                <a:solidFill>
                  <a:srgbClr val="4349AA"/>
                </a:solidFill>
              </a:rPr>
              <a:t>new</a:t>
            </a:r>
            <a:r>
              <a:rPr lang="en-US" sz="2400" dirty="0">
                <a:solidFill>
                  <a:srgbClr val="4349AA"/>
                </a:solidFill>
              </a:rPr>
              <a:t>:</a:t>
            </a:r>
            <a:r>
              <a:rPr lang="en-US" sz="2400" dirty="0"/>
              <a:t>  The process is being created.</a:t>
            </a:r>
            <a:endParaRPr sz="3600" dirty="0"/>
          </a:p>
          <a:p>
            <a:pPr marL="557076" lvl="1" indent="-183695">
              <a:buClr>
                <a:srgbClr val="4349AA"/>
              </a:buClr>
              <a:buSzPts val="2400"/>
              <a:buFont typeface="Arial"/>
              <a:buChar char="–"/>
            </a:pPr>
            <a:r>
              <a:rPr lang="en-US" sz="2400" b="1" dirty="0">
                <a:solidFill>
                  <a:srgbClr val="4349AA"/>
                </a:solidFill>
              </a:rPr>
              <a:t>running</a:t>
            </a:r>
            <a:r>
              <a:rPr lang="en-US" sz="2400" dirty="0">
                <a:solidFill>
                  <a:srgbClr val="4349AA"/>
                </a:solidFill>
              </a:rPr>
              <a:t>:</a:t>
            </a:r>
            <a:r>
              <a:rPr lang="en-US" sz="2400" dirty="0"/>
              <a:t>  Instructions are being executed.</a:t>
            </a:r>
            <a:endParaRPr sz="3600" dirty="0"/>
          </a:p>
          <a:p>
            <a:pPr marL="557076" lvl="1" indent="-183695">
              <a:buClr>
                <a:srgbClr val="4349AA"/>
              </a:buClr>
              <a:buSzPts val="2400"/>
              <a:buFont typeface="Arial"/>
              <a:buChar char="–"/>
            </a:pPr>
            <a:r>
              <a:rPr lang="en-US" sz="2400" b="1" dirty="0">
                <a:solidFill>
                  <a:srgbClr val="4349AA"/>
                </a:solidFill>
              </a:rPr>
              <a:t>waiting</a:t>
            </a:r>
            <a:r>
              <a:rPr lang="en-US" sz="2400" dirty="0">
                <a:solidFill>
                  <a:srgbClr val="4349AA"/>
                </a:solidFill>
              </a:rPr>
              <a:t>:</a:t>
            </a:r>
            <a:r>
              <a:rPr lang="en-US" sz="2400" dirty="0"/>
              <a:t>  The process is waiting for some event to occur.</a:t>
            </a:r>
            <a:endParaRPr sz="3600" dirty="0"/>
          </a:p>
          <a:p>
            <a:pPr marL="557076" lvl="1" indent="-183695">
              <a:buClr>
                <a:srgbClr val="4349AA"/>
              </a:buClr>
              <a:buSzPts val="2400"/>
              <a:buFont typeface="Arial"/>
              <a:buChar char="–"/>
            </a:pPr>
            <a:r>
              <a:rPr lang="en-US" sz="2400" b="1" dirty="0">
                <a:solidFill>
                  <a:srgbClr val="4349AA"/>
                </a:solidFill>
              </a:rPr>
              <a:t>ready</a:t>
            </a:r>
            <a:r>
              <a:rPr lang="en-US" sz="2400" dirty="0">
                <a:solidFill>
                  <a:srgbClr val="4349AA"/>
                </a:solidFill>
              </a:rPr>
              <a:t>:</a:t>
            </a:r>
            <a:r>
              <a:rPr lang="en-US" sz="2400" dirty="0"/>
              <a:t>  The process is waiting to be assigned to a processor.</a:t>
            </a:r>
            <a:endParaRPr sz="3600" dirty="0"/>
          </a:p>
          <a:p>
            <a:pPr marL="557076" lvl="1" indent="-183695">
              <a:buClr>
                <a:srgbClr val="4349AA"/>
              </a:buClr>
              <a:buSzPts val="2400"/>
              <a:buFont typeface="Arial"/>
              <a:buChar char="–"/>
            </a:pPr>
            <a:r>
              <a:rPr lang="en-US" sz="2400" b="1" dirty="0">
                <a:solidFill>
                  <a:srgbClr val="4349AA"/>
                </a:solidFill>
              </a:rPr>
              <a:t>terminated</a:t>
            </a:r>
            <a:r>
              <a:rPr lang="en-US" sz="2400" dirty="0">
                <a:solidFill>
                  <a:srgbClr val="4349AA"/>
                </a:solidFill>
              </a:rPr>
              <a:t>:</a:t>
            </a:r>
            <a:r>
              <a:rPr lang="en-US" sz="2400" dirty="0"/>
              <a:t>  The process has finished execution.</a:t>
            </a:r>
            <a:endParaRPr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6"/>
          <p:cNvSpPr txBox="1">
            <a:spLocks noGrp="1"/>
          </p:cNvSpPr>
          <p:nvPr>
            <p:ph type="title"/>
          </p:nvPr>
        </p:nvSpPr>
        <p:spPr>
          <a:xfrm>
            <a:off x="1670605" y="121404"/>
            <a:ext cx="5987654" cy="55801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Processes and OS Queues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86" name="Google Shape;386;p36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4677" y="1543222"/>
            <a:ext cx="5594646" cy="33191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ECCDAFE-D56B-406C-96BC-414585E819E0}"/>
              </a:ext>
            </a:extLst>
          </p:cNvPr>
          <p:cNvSpPr txBox="1"/>
          <p:nvPr/>
        </p:nvSpPr>
        <p:spPr>
          <a:xfrm>
            <a:off x="1178221" y="891995"/>
            <a:ext cx="697242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 process is represented by its PCB in the OS software.</a:t>
            </a:r>
          </a:p>
        </p:txBody>
      </p:sp>
    </p:spTree>
    <p:extLst>
      <p:ext uri="{BB962C8B-B14F-4D97-AF65-F5344CB8AC3E}">
        <p14:creationId xmlns:p14="http://schemas.microsoft.com/office/powerpoint/2010/main" val="232450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3"/>
          <p:cNvSpPr txBox="1">
            <a:spLocks noGrp="1"/>
          </p:cNvSpPr>
          <p:nvPr>
            <p:ph type="title"/>
          </p:nvPr>
        </p:nvSpPr>
        <p:spPr>
          <a:xfrm>
            <a:off x="1485900" y="217884"/>
            <a:ext cx="6172200" cy="11310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Process State Transition Diagram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342" name="Google Shape;342;p33"/>
          <p:cNvGrpSpPr/>
          <p:nvPr/>
        </p:nvGrpSpPr>
        <p:grpSpPr>
          <a:xfrm>
            <a:off x="1335881" y="1630650"/>
            <a:ext cx="1106582" cy="684124"/>
            <a:chOff x="0" y="0"/>
            <a:chExt cx="1387476" cy="782638"/>
          </a:xfrm>
        </p:grpSpPr>
        <p:sp>
          <p:nvSpPr>
            <p:cNvPr id="343" name="Google Shape;343;p33"/>
            <p:cNvSpPr/>
            <p:nvPr/>
          </p:nvSpPr>
          <p:spPr>
            <a:xfrm>
              <a:off x="0" y="0"/>
              <a:ext cx="1387476" cy="782638"/>
            </a:xfrm>
            <a:prstGeom prst="ellipse">
              <a:avLst/>
            </a:prstGeom>
            <a:solidFill>
              <a:srgbClr val="008F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33"/>
            <p:cNvSpPr txBox="1"/>
            <p:nvPr/>
          </p:nvSpPr>
          <p:spPr>
            <a:xfrm>
              <a:off x="394319" y="223608"/>
              <a:ext cx="573437" cy="3354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575" tIns="28575" rIns="28575" bIns="28575" anchor="ctr" anchorCtr="0">
              <a:noAutofit/>
            </a:bodyPr>
            <a:lstStyle/>
            <a:p>
              <a:pPr marL="29962" marR="29962" algn="ctr">
                <a:buClr>
                  <a:srgbClr val="FFFFFF"/>
                </a:buClr>
                <a:buSzPts val="1800"/>
              </a:pPr>
              <a:r>
                <a:rPr lang="en-US" sz="135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new</a:t>
              </a:r>
              <a:endParaRPr sz="1350"/>
            </a:p>
          </p:txBody>
        </p:sp>
      </p:grpSp>
      <p:grpSp>
        <p:nvGrpSpPr>
          <p:cNvPr id="345" name="Google Shape;345;p33"/>
          <p:cNvGrpSpPr/>
          <p:nvPr/>
        </p:nvGrpSpPr>
        <p:grpSpPr>
          <a:xfrm>
            <a:off x="2802041" y="2289800"/>
            <a:ext cx="1106582" cy="684124"/>
            <a:chOff x="0" y="0"/>
            <a:chExt cx="1387476" cy="782638"/>
          </a:xfrm>
        </p:grpSpPr>
        <p:sp>
          <p:nvSpPr>
            <p:cNvPr id="346" name="Google Shape;346;p33"/>
            <p:cNvSpPr/>
            <p:nvPr/>
          </p:nvSpPr>
          <p:spPr>
            <a:xfrm>
              <a:off x="0" y="0"/>
              <a:ext cx="1387476" cy="782638"/>
            </a:xfrm>
            <a:prstGeom prst="ellipse">
              <a:avLst/>
            </a:prstGeom>
            <a:solidFill>
              <a:srgbClr val="FF93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33"/>
            <p:cNvSpPr txBox="1"/>
            <p:nvPr/>
          </p:nvSpPr>
          <p:spPr>
            <a:xfrm>
              <a:off x="324308" y="223608"/>
              <a:ext cx="738859" cy="3354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575" tIns="28575" rIns="28575" bIns="28575" anchor="ctr" anchorCtr="0">
              <a:noAutofit/>
            </a:bodyPr>
            <a:lstStyle/>
            <a:p>
              <a:pPr marL="29962" marR="29962" algn="ctr">
                <a:buClr>
                  <a:srgbClr val="000000"/>
                </a:buClr>
                <a:buSzPts val="1800"/>
              </a:pPr>
              <a:r>
                <a:rPr lang="en-US" sz="1350" b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ready</a:t>
              </a:r>
              <a:endParaRPr sz="1350"/>
            </a:p>
          </p:txBody>
        </p:sp>
      </p:grpSp>
      <p:grpSp>
        <p:nvGrpSpPr>
          <p:cNvPr id="348" name="Google Shape;348;p33"/>
          <p:cNvGrpSpPr/>
          <p:nvPr/>
        </p:nvGrpSpPr>
        <p:grpSpPr>
          <a:xfrm>
            <a:off x="6747253" y="1486331"/>
            <a:ext cx="1106582" cy="684124"/>
            <a:chOff x="0" y="0"/>
            <a:chExt cx="1387476" cy="782638"/>
          </a:xfrm>
        </p:grpSpPr>
        <p:sp>
          <p:nvSpPr>
            <p:cNvPr id="349" name="Google Shape;349;p33"/>
            <p:cNvSpPr/>
            <p:nvPr/>
          </p:nvSpPr>
          <p:spPr>
            <a:xfrm>
              <a:off x="0" y="0"/>
              <a:ext cx="1387476" cy="782638"/>
            </a:xfrm>
            <a:prstGeom prst="ellipse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33"/>
            <p:cNvSpPr txBox="1"/>
            <p:nvPr/>
          </p:nvSpPr>
          <p:spPr>
            <a:xfrm>
              <a:off x="44976" y="223608"/>
              <a:ext cx="1297523" cy="3354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575" tIns="28575" rIns="28575" bIns="28575" anchor="ctr" anchorCtr="0">
              <a:noAutofit/>
            </a:bodyPr>
            <a:lstStyle/>
            <a:p>
              <a:pPr marL="29962" marR="29962" algn="ctr">
                <a:buClr>
                  <a:srgbClr val="FFFFFF"/>
                </a:buClr>
                <a:buSzPts val="1800"/>
              </a:pPr>
              <a:r>
                <a:rPr lang="en-US" sz="135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terminated</a:t>
              </a:r>
              <a:endParaRPr sz="1350"/>
            </a:p>
          </p:txBody>
        </p:sp>
      </p:grpSp>
      <p:grpSp>
        <p:nvGrpSpPr>
          <p:cNvPr id="351" name="Google Shape;351;p33"/>
          <p:cNvGrpSpPr/>
          <p:nvPr/>
        </p:nvGrpSpPr>
        <p:grpSpPr>
          <a:xfrm>
            <a:off x="5301350" y="2299513"/>
            <a:ext cx="1106582" cy="684124"/>
            <a:chOff x="0" y="0"/>
            <a:chExt cx="1387476" cy="782638"/>
          </a:xfrm>
        </p:grpSpPr>
        <p:sp>
          <p:nvSpPr>
            <p:cNvPr id="352" name="Google Shape;352;p33"/>
            <p:cNvSpPr/>
            <p:nvPr/>
          </p:nvSpPr>
          <p:spPr>
            <a:xfrm>
              <a:off x="0" y="0"/>
              <a:ext cx="1387476" cy="782638"/>
            </a:xfrm>
            <a:prstGeom prst="ellipse">
              <a:avLst/>
            </a:prstGeom>
            <a:solidFill>
              <a:schemeClr val="accent5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FFFFFF"/>
                </a:buClr>
                <a:buSzPts val="2400"/>
              </a:pPr>
              <a:endPara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33"/>
            <p:cNvSpPr txBox="1"/>
            <p:nvPr/>
          </p:nvSpPr>
          <p:spPr>
            <a:xfrm>
              <a:off x="203980" y="223608"/>
              <a:ext cx="979515" cy="3354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575" tIns="28575" rIns="28575" bIns="28575" anchor="ctr" anchorCtr="0">
              <a:noAutofit/>
            </a:bodyPr>
            <a:lstStyle/>
            <a:p>
              <a:pPr marL="29962" marR="29962" algn="ctr">
                <a:buClr>
                  <a:srgbClr val="FFFFFF"/>
                </a:buClr>
                <a:buSzPts val="1800"/>
              </a:pPr>
              <a:r>
                <a:rPr lang="en-US" sz="135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running</a:t>
              </a:r>
              <a:endParaRPr sz="1350"/>
            </a:p>
          </p:txBody>
        </p:sp>
      </p:grpSp>
      <p:grpSp>
        <p:nvGrpSpPr>
          <p:cNvPr id="354" name="Google Shape;354;p33"/>
          <p:cNvGrpSpPr/>
          <p:nvPr/>
        </p:nvGrpSpPr>
        <p:grpSpPr>
          <a:xfrm>
            <a:off x="4089679" y="3825966"/>
            <a:ext cx="1106582" cy="684124"/>
            <a:chOff x="0" y="0"/>
            <a:chExt cx="1387476" cy="782638"/>
          </a:xfrm>
        </p:grpSpPr>
        <p:sp>
          <p:nvSpPr>
            <p:cNvPr id="355" name="Google Shape;355;p33"/>
            <p:cNvSpPr/>
            <p:nvPr/>
          </p:nvSpPr>
          <p:spPr>
            <a:xfrm>
              <a:off x="0" y="0"/>
              <a:ext cx="1387476" cy="782638"/>
            </a:xfrm>
            <a:prstGeom prst="ellipse">
              <a:avLst/>
            </a:prstGeom>
            <a:solidFill>
              <a:srgbClr val="FFFC7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33"/>
            <p:cNvSpPr txBox="1"/>
            <p:nvPr/>
          </p:nvSpPr>
          <p:spPr>
            <a:xfrm>
              <a:off x="235625" y="223608"/>
              <a:ext cx="916225" cy="3354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575" tIns="28575" rIns="28575" bIns="28575" anchor="ctr" anchorCtr="0">
              <a:noAutofit/>
            </a:bodyPr>
            <a:lstStyle/>
            <a:p>
              <a:pPr marL="29962" marR="29962" algn="ctr">
                <a:buClr>
                  <a:srgbClr val="000000"/>
                </a:buClr>
                <a:buSzPts val="1800"/>
              </a:pPr>
              <a:r>
                <a:rPr lang="en-US" sz="1350" b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waiting</a:t>
              </a:r>
              <a:endParaRPr sz="1350"/>
            </a:p>
          </p:txBody>
        </p:sp>
      </p:grpSp>
      <p:sp>
        <p:nvSpPr>
          <p:cNvPr id="357" name="Google Shape;357;p33"/>
          <p:cNvSpPr/>
          <p:nvPr/>
        </p:nvSpPr>
        <p:spPr>
          <a:xfrm>
            <a:off x="2340859" y="2175781"/>
            <a:ext cx="562788" cy="25300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8" name="Google Shape;358;p33"/>
          <p:cNvSpPr/>
          <p:nvPr/>
        </p:nvSpPr>
        <p:spPr>
          <a:xfrm>
            <a:off x="3912412" y="2634028"/>
            <a:ext cx="1385141" cy="538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1600"/>
                </a:moveTo>
                <a:lnTo>
                  <a:pt x="0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9" name="Google Shape;359;p33"/>
          <p:cNvSpPr/>
          <p:nvPr/>
        </p:nvSpPr>
        <p:spPr>
          <a:xfrm>
            <a:off x="6267976" y="2060808"/>
            <a:ext cx="619326" cy="3483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0" name="Google Shape;360;p33"/>
          <p:cNvSpPr txBox="1"/>
          <p:nvPr/>
        </p:nvSpPr>
        <p:spPr>
          <a:xfrm>
            <a:off x="1552387" y="1348950"/>
            <a:ext cx="890075" cy="2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400"/>
            </a:pPr>
            <a:r>
              <a:rPr lang="en-US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admitted</a:t>
            </a:r>
            <a:endParaRPr sz="1400" b="1" dirty="0"/>
          </a:p>
        </p:txBody>
      </p:sp>
      <p:sp>
        <p:nvSpPr>
          <p:cNvPr id="361" name="Google Shape;361;p33"/>
          <p:cNvSpPr txBox="1"/>
          <p:nvPr/>
        </p:nvSpPr>
        <p:spPr>
          <a:xfrm>
            <a:off x="4256724" y="2688500"/>
            <a:ext cx="877283" cy="2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400"/>
            </a:pPr>
            <a:r>
              <a:rPr lang="en-US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interrupt</a:t>
            </a:r>
            <a:endParaRPr sz="1400" b="1" dirty="0"/>
          </a:p>
        </p:txBody>
      </p:sp>
      <p:sp>
        <p:nvSpPr>
          <p:cNvPr id="362" name="Google Shape;362;p33"/>
          <p:cNvSpPr txBox="1"/>
          <p:nvPr/>
        </p:nvSpPr>
        <p:spPr>
          <a:xfrm>
            <a:off x="6589000" y="2320331"/>
            <a:ext cx="562725" cy="313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400"/>
            </a:pPr>
            <a:r>
              <a:rPr lang="en-US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exit</a:t>
            </a:r>
            <a:endParaRPr sz="1400" b="1" dirty="0"/>
          </a:p>
        </p:txBody>
      </p:sp>
      <p:sp>
        <p:nvSpPr>
          <p:cNvPr id="363" name="Google Shape;363;p33"/>
          <p:cNvSpPr txBox="1"/>
          <p:nvPr/>
        </p:nvSpPr>
        <p:spPr>
          <a:xfrm>
            <a:off x="3875133" y="1556707"/>
            <a:ext cx="1910925" cy="2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400"/>
            </a:pPr>
            <a:r>
              <a:rPr lang="en-US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scheduler dispatch</a:t>
            </a:r>
            <a:endParaRPr sz="1400" b="1" dirty="0"/>
          </a:p>
        </p:txBody>
      </p:sp>
      <p:sp>
        <p:nvSpPr>
          <p:cNvPr id="364" name="Google Shape;364;p33"/>
          <p:cNvSpPr txBox="1"/>
          <p:nvPr/>
        </p:nvSpPr>
        <p:spPr>
          <a:xfrm>
            <a:off x="6005308" y="3583121"/>
            <a:ext cx="1652791" cy="2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400"/>
            </a:pPr>
            <a:r>
              <a:rPr lang="en-US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I/O or event wait</a:t>
            </a:r>
            <a:endParaRPr sz="1400" b="1" dirty="0"/>
          </a:p>
        </p:txBody>
      </p:sp>
      <p:sp>
        <p:nvSpPr>
          <p:cNvPr id="365" name="Google Shape;365;p33"/>
          <p:cNvSpPr txBox="1"/>
          <p:nvPr/>
        </p:nvSpPr>
        <p:spPr>
          <a:xfrm>
            <a:off x="1485900" y="3749643"/>
            <a:ext cx="2164070" cy="2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400"/>
            </a:pPr>
            <a:r>
              <a:rPr lang="en-US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I/O or event completion</a:t>
            </a:r>
            <a:endParaRPr sz="1400" b="1" dirty="0"/>
          </a:p>
        </p:txBody>
      </p:sp>
      <p:sp>
        <p:nvSpPr>
          <p:cNvPr id="366" name="Google Shape;366;p33"/>
          <p:cNvSpPr/>
          <p:nvPr/>
        </p:nvSpPr>
        <p:spPr>
          <a:xfrm>
            <a:off x="3686945" y="1829063"/>
            <a:ext cx="1910925" cy="586125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367" name="Google Shape;367;p33"/>
          <p:cNvSpPr/>
          <p:nvPr/>
        </p:nvSpPr>
        <p:spPr>
          <a:xfrm rot="6892473">
            <a:off x="4914342" y="3466943"/>
            <a:ext cx="1603120" cy="537160"/>
          </a:xfrm>
          <a:prstGeom prst="curvedDownArrow">
            <a:avLst>
              <a:gd name="adj1" fmla="val 25000"/>
              <a:gd name="adj2" fmla="val 41201"/>
              <a:gd name="adj3" fmla="val 30663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  <p:sp>
        <p:nvSpPr>
          <p:cNvPr id="368" name="Google Shape;368;p33"/>
          <p:cNvSpPr/>
          <p:nvPr/>
        </p:nvSpPr>
        <p:spPr>
          <a:xfrm rot="-7574945">
            <a:off x="2671000" y="3401334"/>
            <a:ext cx="1603129" cy="537151"/>
          </a:xfrm>
          <a:prstGeom prst="curvedDownArrow">
            <a:avLst>
              <a:gd name="adj1" fmla="val 25000"/>
              <a:gd name="adj2" fmla="val 41201"/>
              <a:gd name="adj3" fmla="val 30663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endParaRPr sz="135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4"/>
          <p:cNvSpPr txBox="1">
            <a:spLocks noGrp="1"/>
          </p:cNvSpPr>
          <p:nvPr>
            <p:ph type="title"/>
          </p:nvPr>
        </p:nvSpPr>
        <p:spPr>
          <a:xfrm>
            <a:off x="1485900" y="185738"/>
            <a:ext cx="6172200" cy="89773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Process Scheduling Queues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74" name="Google Shape;374;p34"/>
          <p:cNvSpPr txBox="1">
            <a:spLocks noGrp="1"/>
          </p:cNvSpPr>
          <p:nvPr>
            <p:ph type="body" idx="1"/>
          </p:nvPr>
        </p:nvSpPr>
        <p:spPr>
          <a:xfrm>
            <a:off x="907080" y="1083469"/>
            <a:ext cx="7329840" cy="3429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55508" indent="-225028">
              <a:spcBef>
                <a:spcPts val="0"/>
              </a:spcBef>
              <a:buClr>
                <a:srgbClr val="FF2600"/>
              </a:buClr>
              <a:buSzPts val="2800"/>
              <a:buFont typeface="Arial"/>
              <a:buChar char="•"/>
            </a:pPr>
            <a:r>
              <a:rPr lang="en-US" sz="2400" b="1" i="1" dirty="0">
                <a:solidFill>
                  <a:srgbClr val="FF2600"/>
                </a:solidFill>
              </a:rPr>
              <a:t>Waiting queue</a:t>
            </a:r>
            <a:r>
              <a:rPr lang="en-US" sz="2400" dirty="0"/>
              <a:t> – set of processes waiting for service from an I/O device. Waiting queues may contain processes that are </a:t>
            </a:r>
            <a:r>
              <a:rPr lang="en-US" sz="2400" b="1" dirty="0">
                <a:solidFill>
                  <a:srgbClr val="FF0000"/>
                </a:solidFill>
              </a:rPr>
              <a:t>sleeping</a:t>
            </a:r>
            <a:r>
              <a:rPr lang="en-US" sz="2400" dirty="0"/>
              <a:t>, waiting for their turns to be brought into main memory from secondary memory. Waiting queues sometimes are also called </a:t>
            </a:r>
            <a:r>
              <a:rPr lang="en-US" sz="2400" b="1" i="1" dirty="0">
                <a:solidFill>
                  <a:srgbClr val="FF0000"/>
                </a:solidFill>
              </a:rPr>
              <a:t>device queues</a:t>
            </a:r>
            <a:r>
              <a:rPr lang="en-US" sz="2400" dirty="0"/>
              <a:t>. </a:t>
            </a:r>
            <a:endParaRPr sz="2400" dirty="0"/>
          </a:p>
          <a:p>
            <a:pPr marL="255508" indent="-225028">
              <a:buClr>
                <a:srgbClr val="FF2600"/>
              </a:buClr>
              <a:buSzPts val="2800"/>
              <a:buFont typeface="Arial"/>
              <a:buChar char="•"/>
            </a:pPr>
            <a:r>
              <a:rPr lang="en-US" sz="2400" b="1" i="1" dirty="0">
                <a:solidFill>
                  <a:srgbClr val="FF2600"/>
                </a:solidFill>
              </a:rPr>
              <a:t>Ready queue</a:t>
            </a:r>
            <a:r>
              <a:rPr lang="en-US" sz="2400" dirty="0"/>
              <a:t> – set of all processes residing in main memory, ready to execute.</a:t>
            </a:r>
            <a:endParaRPr lang="en-US" sz="2400" dirty="0">
              <a:ea typeface="Gill Sans"/>
              <a:cs typeface="Gill Sans"/>
              <a:sym typeface="Gill Sans"/>
            </a:endParaRPr>
          </a:p>
          <a:p>
            <a:pPr marL="287655" algn="ctr">
              <a:buSzPts val="2800"/>
              <a:buNone/>
            </a:pPr>
            <a:r>
              <a:rPr lang="en-US" sz="2400" dirty="0">
                <a:ea typeface="Gill Sans"/>
                <a:cs typeface="Gill Sans"/>
                <a:sym typeface="Gill Sans"/>
              </a:rPr>
              <a:t>Processes migrate between various queues.</a:t>
            </a:r>
            <a:endParaRPr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5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Process Scheduling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80" name="Google Shape;380;p35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18070" y="1238250"/>
            <a:ext cx="5507861" cy="31817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4F2F119-20EE-4681-B3F0-28C3652045E4}"/>
              </a:ext>
            </a:extLst>
          </p:cNvPr>
          <p:cNvSpPr txBox="1"/>
          <p:nvPr/>
        </p:nvSpPr>
        <p:spPr>
          <a:xfrm>
            <a:off x="601670" y="821600"/>
            <a:ext cx="103970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admitted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711B926-6A47-4AFE-9689-68E6F92A9224}"/>
              </a:ext>
            </a:extLst>
          </p:cNvPr>
          <p:cNvCxnSpPr/>
          <p:nvPr/>
        </p:nvCxnSpPr>
        <p:spPr>
          <a:xfrm>
            <a:off x="1670605" y="1200150"/>
            <a:ext cx="305410" cy="1499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475FC3A-F5AE-40C4-BE57-81838692413C}"/>
              </a:ext>
            </a:extLst>
          </p:cNvPr>
          <p:cNvSpPr txBox="1"/>
          <p:nvPr/>
        </p:nvSpPr>
        <p:spPr>
          <a:xfrm>
            <a:off x="7658100" y="821600"/>
            <a:ext cx="52585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exit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96B09F8-04A2-40DB-BEC4-7F700BB10AAE}"/>
              </a:ext>
            </a:extLst>
          </p:cNvPr>
          <p:cNvCxnSpPr/>
          <p:nvPr/>
        </p:nvCxnSpPr>
        <p:spPr>
          <a:xfrm flipV="1">
            <a:off x="7167985" y="1190932"/>
            <a:ext cx="490115" cy="1591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6908B448-55D3-4E35-A2CF-FC773FD7A9F3}"/>
              </a:ext>
            </a:extLst>
          </p:cNvPr>
          <p:cNvSpPr/>
          <p:nvPr/>
        </p:nvSpPr>
        <p:spPr>
          <a:xfrm>
            <a:off x="1457273" y="889249"/>
            <a:ext cx="6016122" cy="39730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01B748-E4FA-4A97-ACBB-C81832622091}"/>
              </a:ext>
            </a:extLst>
          </p:cNvPr>
          <p:cNvSpPr txBox="1"/>
          <p:nvPr/>
        </p:nvSpPr>
        <p:spPr>
          <a:xfrm>
            <a:off x="7921025" y="2266340"/>
            <a:ext cx="98866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life cycle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931DE3-CAB7-4A73-AC41-33FCCF0A3141}"/>
              </a:ext>
            </a:extLst>
          </p:cNvPr>
          <p:cNvCxnSpPr>
            <a:stCxn id="9" idx="1"/>
          </p:cNvCxnSpPr>
          <p:nvPr/>
        </p:nvCxnSpPr>
        <p:spPr>
          <a:xfrm flipH="1">
            <a:off x="7091632" y="2451006"/>
            <a:ext cx="829393" cy="3781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6"/>
          <p:cNvSpPr txBox="1">
            <a:spLocks noGrp="1"/>
          </p:cNvSpPr>
          <p:nvPr>
            <p:ph type="title"/>
          </p:nvPr>
        </p:nvSpPr>
        <p:spPr>
          <a:xfrm>
            <a:off x="1645444" y="28575"/>
            <a:ext cx="5987654" cy="11715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Processes and OS Queues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86" name="Google Shape;386;p36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4677" y="1423988"/>
            <a:ext cx="5594646" cy="33191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7"/>
          <p:cNvSpPr txBox="1">
            <a:spLocks noGrp="1"/>
          </p:cNvSpPr>
          <p:nvPr>
            <p:ph type="body" idx="1"/>
          </p:nvPr>
        </p:nvSpPr>
        <p:spPr>
          <a:xfrm>
            <a:off x="907080" y="739290"/>
            <a:ext cx="7329840" cy="406014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indent="-285750">
              <a:spcBef>
                <a:spcPts val="0"/>
              </a:spcBef>
              <a:buSzPts val="2400"/>
            </a:pPr>
            <a:r>
              <a:rPr lang="en-US" sz="1800" b="1" dirty="0">
                <a:solidFill>
                  <a:srgbClr val="941100"/>
                </a:solidFill>
              </a:rPr>
              <a:t>Long-term scheduler</a:t>
            </a:r>
            <a:r>
              <a:rPr lang="en-US" sz="1800" dirty="0"/>
              <a:t> is invoked very infrequently (seconds, minutes) ⇒ (may be slow; controls the </a:t>
            </a:r>
            <a:r>
              <a:rPr lang="en-US" sz="1800" i="1" dirty="0"/>
              <a:t>degree of multiprogramming</a:t>
            </a:r>
            <a:r>
              <a:rPr lang="en-US" sz="1800" dirty="0"/>
              <a:t>)</a:t>
            </a:r>
            <a:endParaRPr sz="1800" dirty="0"/>
          </a:p>
          <a:p>
            <a:pPr indent="-285750">
              <a:spcBef>
                <a:spcPts val="0"/>
              </a:spcBef>
              <a:buSzPts val="2400"/>
            </a:pPr>
            <a:r>
              <a:rPr lang="en-US" sz="1800" b="1" dirty="0">
                <a:solidFill>
                  <a:srgbClr val="FF2600"/>
                </a:solidFill>
              </a:rPr>
              <a:t>Short-term scheduler</a:t>
            </a:r>
            <a:r>
              <a:rPr lang="en-US" sz="1800" dirty="0"/>
              <a:t> is invoked very frequently (milliseconds) ⇒ (must be fast)</a:t>
            </a:r>
            <a:endParaRPr sz="1800" dirty="0"/>
          </a:p>
          <a:p>
            <a:pPr indent="-285750">
              <a:spcBef>
                <a:spcPts val="0"/>
              </a:spcBef>
              <a:buSzPts val="2400"/>
            </a:pPr>
            <a:r>
              <a:rPr lang="en-US" sz="1800" dirty="0">
                <a:ea typeface="Gill Sans"/>
                <a:cs typeface="Gill Sans"/>
                <a:sym typeface="Gill Sans"/>
              </a:rPr>
              <a:t>Processes can be described as either:</a:t>
            </a:r>
            <a:br>
              <a:rPr lang="en-US" sz="1600" dirty="0">
                <a:ea typeface="Gill Sans"/>
                <a:cs typeface="Gill Sans"/>
                <a:sym typeface="Gill Sans"/>
              </a:rPr>
            </a:br>
            <a:br>
              <a:rPr lang="en-US" sz="1600" dirty="0">
                <a:ea typeface="Gill Sans"/>
                <a:cs typeface="Gill Sans"/>
                <a:sym typeface="Gill Sans"/>
              </a:rPr>
            </a:br>
            <a:br>
              <a:rPr lang="en-US" sz="1600" dirty="0">
                <a:ea typeface="Gill Sans"/>
                <a:cs typeface="Gill Sans"/>
                <a:sym typeface="Gill Sans"/>
              </a:rPr>
            </a:br>
            <a:br>
              <a:rPr lang="en-US" sz="1600" dirty="0">
                <a:ea typeface="Gill Sans"/>
                <a:cs typeface="Gill Sans"/>
                <a:sym typeface="Gill Sans"/>
              </a:rPr>
            </a:br>
            <a:br>
              <a:rPr lang="en-US" sz="1600" dirty="0">
                <a:ea typeface="Gill Sans"/>
                <a:cs typeface="Gill Sans"/>
                <a:sym typeface="Gill Sans"/>
              </a:rPr>
            </a:br>
            <a:br>
              <a:rPr lang="en-US" sz="1600" dirty="0">
                <a:ea typeface="Gill Sans"/>
                <a:cs typeface="Gill Sans"/>
                <a:sym typeface="Gill Sans"/>
              </a:rPr>
            </a:br>
            <a:endParaRPr sz="1600" dirty="0">
              <a:ea typeface="Gill Sans"/>
              <a:cs typeface="Gill Sans"/>
              <a:sym typeface="Gill Sans"/>
            </a:endParaRPr>
          </a:p>
          <a:p>
            <a:pPr indent="-285750">
              <a:spcBef>
                <a:spcPts val="0"/>
              </a:spcBef>
              <a:buSzPts val="2400"/>
            </a:pPr>
            <a:r>
              <a:rPr lang="en-US" sz="1800" dirty="0">
                <a:ea typeface="Gill Sans"/>
                <a:cs typeface="Gill Sans"/>
                <a:sym typeface="Gill Sans"/>
              </a:rPr>
              <a:t>Operating system may schedule to have a good mix of processes running concurrently.</a:t>
            </a:r>
          </a:p>
          <a:p>
            <a:pPr indent="-285750">
              <a:spcBef>
                <a:spcPts val="0"/>
              </a:spcBef>
              <a:buSzPts val="2400"/>
            </a:pPr>
            <a:r>
              <a:rPr lang="en-US" sz="1800" dirty="0">
                <a:ea typeface="Gill Sans"/>
                <a:cs typeface="Gill Sans"/>
                <a:sym typeface="Gill Sans"/>
              </a:rPr>
              <a:t>We will discuss various </a:t>
            </a:r>
            <a:r>
              <a:rPr lang="en-US" sz="1800" dirty="0">
                <a:solidFill>
                  <a:srgbClr val="FF0000"/>
                </a:solidFill>
                <a:ea typeface="Gill Sans"/>
                <a:cs typeface="Gill Sans"/>
                <a:sym typeface="Gill Sans"/>
              </a:rPr>
              <a:t>CPU scheduling policies</a:t>
            </a:r>
            <a:r>
              <a:rPr lang="en-US" sz="1800" dirty="0">
                <a:ea typeface="Gill Sans"/>
                <a:cs typeface="Gill Sans"/>
                <a:sym typeface="Gill Sans"/>
              </a:rPr>
              <a:t> in a later chapter.</a:t>
            </a:r>
            <a:endParaRPr sz="1800" dirty="0">
              <a:ea typeface="Gill Sans"/>
              <a:cs typeface="Gill Sans"/>
              <a:sym typeface="Gill Sans"/>
            </a:endParaRPr>
          </a:p>
        </p:txBody>
      </p:sp>
      <p:sp>
        <p:nvSpPr>
          <p:cNvPr id="391" name="Google Shape;391;p37"/>
          <p:cNvSpPr/>
          <p:nvPr/>
        </p:nvSpPr>
        <p:spPr>
          <a:xfrm>
            <a:off x="1802062" y="2904282"/>
            <a:ext cx="5600700" cy="625050"/>
          </a:xfrm>
          <a:prstGeom prst="rect">
            <a:avLst/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526460" marR="30479" lvl="2" indent="-153080">
              <a:buClr>
                <a:srgbClr val="FF2600"/>
              </a:buClr>
              <a:buSzPts val="2000"/>
              <a:buFont typeface="Arial"/>
              <a:buChar char="–"/>
            </a:pPr>
            <a:r>
              <a:rPr lang="en-US" sz="1500" b="1" i="1" dirty="0">
                <a:solidFill>
                  <a:srgbClr val="FF2600"/>
                </a:solidFill>
                <a:ea typeface="Gill Sans"/>
                <a:cs typeface="Gill Sans"/>
                <a:sym typeface="Gill Sans"/>
              </a:rPr>
              <a:t>CPU</a:t>
            </a:r>
            <a:r>
              <a:rPr lang="en-US" sz="1500" b="1" dirty="0">
                <a:solidFill>
                  <a:srgbClr val="FF2600"/>
                </a:solidFill>
                <a:ea typeface="Gill Sans"/>
                <a:cs typeface="Gill Sans"/>
                <a:sym typeface="Gill Sans"/>
              </a:rPr>
              <a:t>-</a:t>
            </a:r>
            <a:r>
              <a:rPr lang="en-US" sz="1500" b="1" i="1" dirty="0">
                <a:solidFill>
                  <a:srgbClr val="FF2600"/>
                </a:solidFill>
                <a:ea typeface="Gill Sans"/>
                <a:cs typeface="Gill Sans"/>
                <a:sym typeface="Gill Sans"/>
              </a:rPr>
              <a:t>bound process</a:t>
            </a:r>
            <a:r>
              <a:rPr lang="en-US" sz="15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 – spends more time doing computations; few very long CPU bursts</a:t>
            </a:r>
            <a:endParaRPr sz="1350" dirty="0"/>
          </a:p>
        </p:txBody>
      </p:sp>
      <p:sp>
        <p:nvSpPr>
          <p:cNvPr id="392" name="Google Shape;392;p37"/>
          <p:cNvSpPr/>
          <p:nvPr/>
        </p:nvSpPr>
        <p:spPr>
          <a:xfrm>
            <a:off x="1802062" y="2259225"/>
            <a:ext cx="5600700" cy="625050"/>
          </a:xfrm>
          <a:prstGeom prst="rect">
            <a:avLst/>
          </a:prstGeom>
          <a:solidFill>
            <a:srgbClr val="76D6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526460" marR="30479" lvl="2" indent="-153080">
              <a:buClr>
                <a:srgbClr val="FF2600"/>
              </a:buClr>
              <a:buSzPts val="2000"/>
              <a:buFont typeface="Arial"/>
              <a:buChar char="–"/>
            </a:pPr>
            <a:r>
              <a:rPr lang="en-US" sz="1500" b="1" dirty="0">
                <a:solidFill>
                  <a:srgbClr val="FF2600"/>
                </a:solidFill>
                <a:ea typeface="Gill Sans"/>
                <a:cs typeface="Gill Sans"/>
                <a:sym typeface="Gill Sans"/>
              </a:rPr>
              <a:t>I/O-</a:t>
            </a:r>
            <a:r>
              <a:rPr lang="en-US" sz="1500" b="1" i="1" dirty="0">
                <a:solidFill>
                  <a:srgbClr val="FF2600"/>
                </a:solidFill>
                <a:ea typeface="Gill Sans"/>
                <a:cs typeface="Gill Sans"/>
                <a:sym typeface="Gill Sans"/>
              </a:rPr>
              <a:t>bound process</a:t>
            </a:r>
            <a:r>
              <a:rPr lang="en-US" sz="1500" dirty="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 – spends more time doing I/O than computations, many short CPU bursts</a:t>
            </a:r>
            <a:endParaRPr sz="1350" dirty="0"/>
          </a:p>
        </p:txBody>
      </p:sp>
      <p:sp>
        <p:nvSpPr>
          <p:cNvPr id="393" name="Google Shape;393;p37"/>
          <p:cNvSpPr txBox="1">
            <a:spLocks noGrp="1"/>
          </p:cNvSpPr>
          <p:nvPr>
            <p:ph type="title"/>
          </p:nvPr>
        </p:nvSpPr>
        <p:spPr>
          <a:xfrm>
            <a:off x="1485900" y="127705"/>
            <a:ext cx="6172200" cy="78205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Scheduling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8"/>
          <p:cNvSpPr txBox="1">
            <a:spLocks noGrp="1"/>
          </p:cNvSpPr>
          <p:nvPr>
            <p:ph type="body" idx="1"/>
          </p:nvPr>
        </p:nvSpPr>
        <p:spPr>
          <a:xfrm>
            <a:off x="830727" y="1044700"/>
            <a:ext cx="7482545" cy="2924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spcBef>
                <a:spcPts val="0"/>
              </a:spcBef>
              <a:buSzPts val="2800"/>
              <a:buFont typeface="Arial"/>
              <a:buChar char="•"/>
            </a:pPr>
            <a:r>
              <a:rPr lang="en-US" sz="2400" dirty="0">
                <a:ea typeface="Gill Sans"/>
                <a:cs typeface="Gill Sans"/>
                <a:sym typeface="Gill Sans"/>
              </a:rPr>
              <a:t>When CPU switches to another process to run, the system must save the state (</a:t>
            </a:r>
            <a:r>
              <a:rPr lang="en-US" sz="2400" b="1" dirty="0">
                <a:ea typeface="Gill Sans"/>
                <a:cs typeface="Gill Sans"/>
                <a:sym typeface="Gill Sans"/>
              </a:rPr>
              <a:t>context</a:t>
            </a:r>
            <a:r>
              <a:rPr lang="en-US" sz="2400" dirty="0">
                <a:ea typeface="Gill Sans"/>
                <a:cs typeface="Gill Sans"/>
                <a:sym typeface="Gill Sans"/>
              </a:rPr>
              <a:t>) of the current process and load the saved state for the new process.</a:t>
            </a:r>
          </a:p>
          <a:p>
            <a:pPr marL="630555" lvl="1">
              <a:spcBef>
                <a:spcPts val="0"/>
              </a:spcBef>
              <a:buSzPts val="2800"/>
              <a:buFont typeface="Arial"/>
              <a:buChar char="•"/>
            </a:pPr>
            <a:r>
              <a:rPr lang="en-US" sz="2000" dirty="0">
                <a:sym typeface="Gill Sans"/>
              </a:rPr>
              <a:t>The state of a process is described by the values in its PCB, e.g., the register values, the program counter, the opened files…</a:t>
            </a:r>
            <a:endParaRPr sz="2400" dirty="0">
              <a:ea typeface="Gill Sans"/>
              <a:cs typeface="Gill Sans"/>
              <a:sym typeface="Gill Sans"/>
            </a:endParaRPr>
          </a:p>
          <a:p>
            <a:pPr marL="255508" indent="-225028">
              <a:buSzPts val="2800"/>
              <a:buFont typeface="Arial"/>
              <a:buChar char="•"/>
            </a:pPr>
            <a:r>
              <a:rPr lang="en-US" sz="2400" dirty="0"/>
              <a:t>Context-switch time is </a:t>
            </a:r>
            <a:r>
              <a:rPr lang="en-US" sz="2400" b="1" dirty="0">
                <a:solidFill>
                  <a:srgbClr val="FF2600"/>
                </a:solidFill>
              </a:rPr>
              <a:t>overhead</a:t>
            </a:r>
            <a:r>
              <a:rPr lang="en-US" sz="2400" dirty="0"/>
              <a:t>; the system does no useful work while switching.</a:t>
            </a:r>
          </a:p>
          <a:p>
            <a:pPr marL="598408" lvl="1" indent="-225028">
              <a:buSzPts val="2800"/>
              <a:buFont typeface="Arial"/>
              <a:buChar char="•"/>
            </a:pPr>
            <a:r>
              <a:rPr lang="en-US" sz="2000" dirty="0"/>
              <a:t>The “context” is the state of the process.</a:t>
            </a:r>
            <a:endParaRPr sz="2400" dirty="0"/>
          </a:p>
          <a:p>
            <a:pPr marL="287655">
              <a:buSzPts val="2800"/>
              <a:buFont typeface="Arial"/>
              <a:buChar char="•"/>
            </a:pPr>
            <a:r>
              <a:rPr lang="en-US" sz="2400" dirty="0">
                <a:ea typeface="Gill Sans"/>
                <a:cs typeface="Gill Sans"/>
                <a:sym typeface="Gill Sans"/>
              </a:rPr>
              <a:t>Time needed depends on hardware support.</a:t>
            </a:r>
            <a:endParaRPr sz="2400" dirty="0"/>
          </a:p>
        </p:txBody>
      </p:sp>
      <p:sp>
        <p:nvSpPr>
          <p:cNvPr id="400" name="Google Shape;400;p38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Context Switch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878</Words>
  <Application>Microsoft Office PowerPoint</Application>
  <PresentationFormat>On-screen Show (16:9)</PresentationFormat>
  <Paragraphs>96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Gill Sans</vt:lpstr>
      <vt:lpstr>Arial</vt:lpstr>
      <vt:lpstr>Calibri</vt:lpstr>
      <vt:lpstr>Courier New</vt:lpstr>
      <vt:lpstr>Helvetica</vt:lpstr>
      <vt:lpstr>Office Theme</vt:lpstr>
      <vt:lpstr>CSCI315 – Operating Systems Design Department of Computer Science Bucknell University</vt:lpstr>
      <vt:lpstr>Process State</vt:lpstr>
      <vt:lpstr>Processes and OS Queues</vt:lpstr>
      <vt:lpstr>Process State Transition Diagram</vt:lpstr>
      <vt:lpstr>Process Scheduling Queues</vt:lpstr>
      <vt:lpstr>Process Scheduling</vt:lpstr>
      <vt:lpstr>Processes and OS Queues</vt:lpstr>
      <vt:lpstr>Scheduling</vt:lpstr>
      <vt:lpstr>Context Switch</vt:lpstr>
      <vt:lpstr>CPU Switching Among Processes</vt:lpstr>
      <vt:lpstr>Process Creation (review)</vt:lpstr>
      <vt:lpstr>Process Creation (Cont.)</vt:lpstr>
      <vt:lpstr>Process Termination</vt:lpstr>
      <vt:lpstr>OS Operations</vt:lpstr>
      <vt:lpstr>User and Kernel Modes</vt:lpstr>
      <vt:lpstr>Linux command strace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176</cp:revision>
  <dcterms:created xsi:type="dcterms:W3CDTF">2013-08-21T19:17:07Z</dcterms:created>
  <dcterms:modified xsi:type="dcterms:W3CDTF">2020-08-27T12:33:26Z</dcterms:modified>
</cp:coreProperties>
</file>