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7" r:id="rId2"/>
    <p:sldId id="295" r:id="rId3"/>
    <p:sldId id="296" r:id="rId4"/>
    <p:sldId id="297" r:id="rId5"/>
    <p:sldId id="298" r:id="rId6"/>
    <p:sldId id="299" r:id="rId7"/>
    <p:sldId id="313" r:id="rId8"/>
    <p:sldId id="301" r:id="rId9"/>
    <p:sldId id="302" r:id="rId10"/>
    <p:sldId id="303" r:id="rId11"/>
    <p:sldId id="304" r:id="rId12"/>
    <p:sldId id="309" r:id="rId13"/>
    <p:sldId id="310" r:id="rId14"/>
    <p:sldId id="311" r:id="rId15"/>
    <p:sldId id="312" r:id="rId16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E9202"/>
    <a:srgbClr val="00AACC"/>
    <a:srgbClr val="6C1A00"/>
    <a:srgbClr val="007033"/>
    <a:srgbClr val="5EEC3C"/>
    <a:srgbClr val="FFCC66"/>
    <a:srgbClr val="990099"/>
    <a:srgbClr val="CC0099"/>
    <a:srgbClr val="1D3A00"/>
    <a:srgbClr val="0032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778" y="5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152705" cy="1527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C8129B-D670-45A8-80B6-38E72459867A}" type="datetimeFigureOut">
              <a:rPr lang="en-US" smtClean="0"/>
              <a:pPr/>
              <a:t>8/29/2020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9FFDEE-DC9A-4B34-B786-A450E1885E8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75253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0" name="Shape 5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89785110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5" name="Google Shape;535;p52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36" name="Google Shape;536;p5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5" name="Google Shape;555;p53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56" name="Google Shape;556;p5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" name="Google Shape;604;p58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05" name="Google Shape;605;p5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0" name="Google Shape;610;p59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11" name="Google Shape;611;p5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6" name="Google Shape;616;p60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17" name="Google Shape;617;p6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3" name="Google Shape;623;p61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24" name="Google Shape;624;p6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3" name="Google Shape;433;p44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4" name="Google Shape;434;p4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9" name="Google Shape;439;p45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40" name="Google Shape;440;p4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5" name="Google Shape;445;p46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46" name="Google Shape;446;p4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2" name="Google Shape;452;p47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53" name="Google Shape;453;p4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8" name="Google Shape;468;p48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69" name="Google Shape;469;p4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8" name="Google Shape;468;p48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69" name="Google Shape;469;p4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27702911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7" name="Google Shape;507;p50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08" name="Google Shape;508;p5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" name="Google Shape;522;p51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23" name="Google Shape;523;p5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517900" y="1960930"/>
            <a:ext cx="7177135" cy="1985165"/>
          </a:xfr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algn="r">
              <a:defRPr sz="3600">
                <a:solidFill>
                  <a:srgbClr val="007033"/>
                </a:solidFill>
              </a:defRPr>
            </a:lvl1pPr>
          </a:lstStyle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17900" y="3946095"/>
            <a:ext cx="7177135" cy="763525"/>
          </a:xfrm>
        </p:spPr>
        <p:txBody>
          <a:bodyPr>
            <a:normAutofit/>
          </a:bodyPr>
          <a:lstStyle>
            <a:lvl1pPr marL="0" indent="0" algn="r">
              <a:buNone/>
              <a:defRPr sz="2800" b="0" i="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8/29/2020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8/29/2020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</p:spPr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dirty="0"/>
              <a:t>CompEd2019, Chengdu, China</a:t>
            </a:r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8/29/2020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</p:spPr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dirty="0"/>
              <a:t>CompEd2019, Chengdu, China</a:t>
            </a:r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8/29/2020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</p:spPr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dirty="0"/>
              <a:t>CompEd2019, Chengdu, China</a:t>
            </a:r>
          </a:p>
        </p:txBody>
      </p:sp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&amp; Bullets">
  <p:cSld name="Title &amp; Bullets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457200" y="69055"/>
            <a:ext cx="8229600" cy="11310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9433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t" anchorCtr="0">
            <a:noAutofit/>
          </a:bodyPr>
          <a:lstStyle>
            <a:lvl1pPr marL="342900" lvl="0" indent="-257175" algn="l">
              <a:lnSpc>
                <a:spcPct val="100000"/>
              </a:lnSpc>
              <a:spcBef>
                <a:spcPts val="525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  <a:defRPr/>
            </a:lvl1pPr>
            <a:lvl2pPr marL="685800" lvl="1" indent="-257175" algn="l">
              <a:lnSpc>
                <a:spcPct val="100000"/>
              </a:lnSpc>
              <a:spcBef>
                <a:spcPts val="450"/>
              </a:spcBef>
              <a:spcAft>
                <a:spcPts val="0"/>
              </a:spcAft>
              <a:buClr>
                <a:srgbClr val="000000"/>
              </a:buClr>
              <a:buSzPts val="1800"/>
              <a:buChar char="–"/>
              <a:defRPr/>
            </a:lvl2pPr>
            <a:lvl3pPr marL="1028700" lvl="2" indent="-257175" algn="l">
              <a:lnSpc>
                <a:spcPct val="100000"/>
              </a:lnSpc>
              <a:spcBef>
                <a:spcPts val="375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  <a:defRPr/>
            </a:lvl3pPr>
            <a:lvl4pPr marL="1371600" lvl="3" indent="-257175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000000"/>
              </a:buClr>
              <a:buSzPts val="1800"/>
              <a:buChar char="–"/>
              <a:defRPr/>
            </a:lvl4pPr>
            <a:lvl5pPr marL="1714500" lvl="4" indent="-257175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000000"/>
              </a:buClr>
              <a:buSzPts val="1800"/>
              <a:buChar char="»"/>
              <a:defRPr/>
            </a:lvl5pPr>
            <a:lvl6pPr marL="2057400" lvl="5" indent="-257175" algn="l">
              <a:lnSpc>
                <a:spcPct val="100000"/>
              </a:lnSpc>
              <a:spcBef>
                <a:spcPts val="525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  <a:defRPr/>
            </a:lvl6pPr>
            <a:lvl7pPr marL="2400300" lvl="6" indent="-257175" algn="l">
              <a:lnSpc>
                <a:spcPct val="100000"/>
              </a:lnSpc>
              <a:spcBef>
                <a:spcPts val="525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  <a:defRPr/>
            </a:lvl7pPr>
            <a:lvl8pPr marL="2743200" lvl="7" indent="-257175" algn="l">
              <a:lnSpc>
                <a:spcPct val="100000"/>
              </a:lnSpc>
              <a:spcBef>
                <a:spcPts val="525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  <a:defRPr/>
            </a:lvl8pPr>
            <a:lvl9pPr marL="3086100" lvl="8" indent="-257175" algn="l">
              <a:lnSpc>
                <a:spcPct val="100000"/>
              </a:lnSpc>
              <a:spcBef>
                <a:spcPts val="525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6" name="Google Shape;16;p3"/>
          <p:cNvSpPr txBox="1">
            <a:spLocks noGrp="1"/>
          </p:cNvSpPr>
          <p:nvPr>
            <p:ph type="sldNum" idx="12"/>
          </p:nvPr>
        </p:nvSpPr>
        <p:spPr>
          <a:xfrm>
            <a:off x="7463966" y="4683919"/>
            <a:ext cx="312068" cy="2242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t" anchorCtr="0">
            <a:noAutofit/>
          </a:bodyPr>
          <a:lstStyle>
            <a:lvl1pPr marL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050">
                <a:latin typeface="Arial"/>
                <a:ea typeface="Arial"/>
                <a:cs typeface="Arial"/>
                <a:sym typeface="Arial"/>
              </a:defRPr>
            </a:lvl1pPr>
            <a:lvl2pPr marL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050">
                <a:latin typeface="Arial"/>
                <a:ea typeface="Arial"/>
                <a:cs typeface="Arial"/>
                <a:sym typeface="Arial"/>
              </a:defRPr>
            </a:lvl2pPr>
            <a:lvl3pPr marL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050">
                <a:latin typeface="Arial"/>
                <a:ea typeface="Arial"/>
                <a:cs typeface="Arial"/>
                <a:sym typeface="Arial"/>
              </a:defRPr>
            </a:lvl3pPr>
            <a:lvl4pPr marL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050">
                <a:latin typeface="Arial"/>
                <a:ea typeface="Arial"/>
                <a:cs typeface="Arial"/>
                <a:sym typeface="Arial"/>
              </a:defRPr>
            </a:lvl4pPr>
            <a:lvl5pPr marL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050">
                <a:latin typeface="Arial"/>
                <a:ea typeface="Arial"/>
                <a:cs typeface="Arial"/>
                <a:sym typeface="Arial"/>
              </a:defRPr>
            </a:lvl5pPr>
            <a:lvl6pPr marL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050">
                <a:latin typeface="Arial"/>
                <a:ea typeface="Arial"/>
                <a:cs typeface="Arial"/>
                <a:sym typeface="Arial"/>
              </a:defRPr>
            </a:lvl6pPr>
            <a:lvl7pPr marL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050">
                <a:latin typeface="Arial"/>
                <a:ea typeface="Arial"/>
                <a:cs typeface="Arial"/>
                <a:sym typeface="Arial"/>
              </a:defRPr>
            </a:lvl7pPr>
            <a:lvl8pPr marL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050">
                <a:latin typeface="Arial"/>
                <a:ea typeface="Arial"/>
                <a:cs typeface="Arial"/>
                <a:sym typeface="Arial"/>
              </a:defRPr>
            </a:lvl8pPr>
            <a:lvl9pPr marL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050"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40141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281175"/>
            <a:ext cx="8246069" cy="763525"/>
          </a:xfrm>
        </p:spPr>
        <p:txBody>
          <a:bodyPr>
            <a:normAutofit/>
          </a:bodyPr>
          <a:lstStyle>
            <a:lvl1pPr algn="r">
              <a:defRPr sz="3600" baseline="0">
                <a:solidFill>
                  <a:srgbClr val="007033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966" y="1197405"/>
            <a:ext cx="8246070" cy="3512215"/>
          </a:xfrm>
        </p:spPr>
        <p:txBody>
          <a:bodyPr/>
          <a:lstStyle>
            <a:lvl1pPr algn="l">
              <a:defRPr sz="2800">
                <a:solidFill>
                  <a:schemeClr val="tx1"/>
                </a:solidFill>
              </a:defRPr>
            </a:lvl1pPr>
            <a:lvl2pPr algn="l">
              <a:defRPr>
                <a:solidFill>
                  <a:schemeClr val="tx1"/>
                </a:solidFill>
              </a:defRPr>
            </a:lvl2pPr>
            <a:lvl3pPr algn="l">
              <a:defRPr>
                <a:solidFill>
                  <a:schemeClr val="tx1"/>
                </a:solidFill>
              </a:defRPr>
            </a:lvl3pPr>
            <a:lvl4pPr algn="l">
              <a:defRPr>
                <a:solidFill>
                  <a:schemeClr val="tx1"/>
                </a:solidFill>
              </a:defRPr>
            </a:lvl4pPr>
            <a:lvl5pPr algn="l"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8/29/2020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dirty="0"/>
              <a:t>CompEd2019, Chengdu, China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433880"/>
            <a:ext cx="8093365" cy="572644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007033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966" y="1044700"/>
            <a:ext cx="8093364" cy="3511061"/>
          </a:xfrm>
        </p:spPr>
        <p:txBody>
          <a:bodyPr/>
          <a:lstStyle>
            <a:lvl1pPr algn="l">
              <a:defRPr sz="2800">
                <a:solidFill>
                  <a:schemeClr val="tx1"/>
                </a:solidFill>
              </a:defRPr>
            </a:lvl1pPr>
            <a:lvl2pPr algn="l">
              <a:defRPr>
                <a:solidFill>
                  <a:schemeClr val="tx1"/>
                </a:solidFill>
              </a:defRPr>
            </a:lvl2pPr>
            <a:lvl3pPr algn="l">
              <a:defRPr>
                <a:solidFill>
                  <a:schemeClr val="tx1"/>
                </a:solidFill>
              </a:defRPr>
            </a:lvl3pPr>
            <a:lvl4pPr algn="l">
              <a:defRPr>
                <a:solidFill>
                  <a:schemeClr val="tx1"/>
                </a:solidFill>
              </a:defRPr>
            </a:lvl4pPr>
            <a:lvl5pPr algn="l"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8/29/2020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dirty="0"/>
              <a:t>CompEd2019, Chengdu, China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8/29/2020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8/29/2020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dirty="0"/>
              <a:t>CompEd2019, Chengdu, China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281176"/>
            <a:ext cx="8246069" cy="916230"/>
          </a:xfrm>
        </p:spPr>
        <p:txBody>
          <a:bodyPr>
            <a:normAutofit/>
          </a:bodyPr>
          <a:lstStyle>
            <a:lvl1pPr algn="r">
              <a:defRPr sz="3600" baseline="0">
                <a:solidFill>
                  <a:srgbClr val="5EEC3C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6879" y="1655520"/>
            <a:ext cx="4040188" cy="479822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6879" y="2135341"/>
            <a:ext cx="4040188" cy="2137871"/>
          </a:xfrm>
        </p:spPr>
        <p:txBody>
          <a:bodyPr/>
          <a:lstStyle>
            <a:lvl1pPr algn="ctr">
              <a:defRPr sz="2400">
                <a:solidFill>
                  <a:schemeClr val="bg1"/>
                </a:solidFill>
              </a:defRPr>
            </a:lvl1pPr>
            <a:lvl2pPr algn="ctr">
              <a:defRPr sz="2000">
                <a:solidFill>
                  <a:schemeClr val="bg1"/>
                </a:solidFill>
              </a:defRPr>
            </a:lvl2pPr>
            <a:lvl3pPr algn="ctr">
              <a:defRPr sz="1800">
                <a:solidFill>
                  <a:schemeClr val="bg1"/>
                </a:solidFill>
              </a:defRPr>
            </a:lvl3pPr>
            <a:lvl4pPr algn="ctr">
              <a:defRPr sz="1600">
                <a:solidFill>
                  <a:schemeClr val="bg1"/>
                </a:solidFill>
              </a:defRPr>
            </a:lvl4pPr>
            <a:lvl5pPr algn="ctr"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2000" y="1655520"/>
            <a:ext cx="4041775" cy="479822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72000" y="2135341"/>
            <a:ext cx="4041775" cy="2137871"/>
          </a:xfrm>
        </p:spPr>
        <p:txBody>
          <a:bodyPr/>
          <a:lstStyle>
            <a:lvl1pPr algn="ctr">
              <a:defRPr sz="2400">
                <a:solidFill>
                  <a:schemeClr val="bg1"/>
                </a:solidFill>
              </a:defRPr>
            </a:lvl1pPr>
            <a:lvl2pPr algn="ctr">
              <a:defRPr sz="2000">
                <a:solidFill>
                  <a:schemeClr val="bg1"/>
                </a:solidFill>
              </a:defRPr>
            </a:lvl2pPr>
            <a:lvl3pPr algn="ctr">
              <a:defRPr sz="1800">
                <a:solidFill>
                  <a:schemeClr val="bg1"/>
                </a:solidFill>
              </a:defRPr>
            </a:lvl3pPr>
            <a:lvl4pPr algn="ctr">
              <a:defRPr sz="1600">
                <a:solidFill>
                  <a:schemeClr val="bg1"/>
                </a:solidFill>
              </a:defRPr>
            </a:lvl4pPr>
            <a:lvl5pPr algn="ctr"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8/29/2020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</p:spPr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dirty="0"/>
              <a:t>CompEd2019, Chengdu, China</a:t>
            </a:r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8/29/2020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</p:spPr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dirty="0"/>
              <a:t>CompEd2019, Chengdu, China</a:t>
            </a:r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8/29/2020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</p:spPr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dirty="0"/>
              <a:t>CompEd2019, Chengdu, China</a:t>
            </a:r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8/29/2020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</p:spPr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dirty="0"/>
              <a:t>CompEd2019, Chengdu, China</a:t>
            </a:r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5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8/29/2020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FD6D7A0-E93F-41B3-989C-1EFD83334D05}"/>
              </a:ext>
            </a:extLst>
          </p:cNvPr>
          <p:cNvSpPr txBox="1"/>
          <p:nvPr userDrawn="1"/>
        </p:nvSpPr>
        <p:spPr>
          <a:xfrm>
            <a:off x="-9150" y="5213747"/>
            <a:ext cx="83896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>
                <a:solidFill>
                  <a:schemeClr val="bg1">
                    <a:lumMod val="65000"/>
                  </a:schemeClr>
                </a:solidFill>
              </a:rPr>
              <a:t>This presentation uses a free template provided by FPPT.com</a:t>
            </a:r>
          </a:p>
          <a:p>
            <a:r>
              <a:rPr lang="en-US" sz="1400">
                <a:solidFill>
                  <a:schemeClr val="bg1">
                    <a:lumMod val="65000"/>
                  </a:schemeClr>
                </a:solidFill>
              </a:rPr>
              <a:t>www.free-power-point-templates.com</a:t>
            </a:r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1" r:id="rId1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Shape 52"/>
          <p:cNvSpPr txBox="1">
            <a:spLocks noGrp="1"/>
          </p:cNvSpPr>
          <p:nvPr>
            <p:ph type="ctrTitle"/>
          </p:nvPr>
        </p:nvSpPr>
        <p:spPr>
          <a:xfrm>
            <a:off x="685800" y="1583342"/>
            <a:ext cx="7772400" cy="1159856"/>
          </a:xfrm>
          <a:prstGeom prst="rect">
            <a:avLst/>
          </a:prstGeom>
        </p:spPr>
        <p:txBody>
          <a:bodyPr lIns="93100" tIns="93100" rIns="93100" bIns="93100" anchor="b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3200" b="0" dirty="0"/>
              <a:t>CSCI315 – </a:t>
            </a:r>
            <a:r>
              <a:rPr lang="en" sz="3200" dirty="0"/>
              <a:t>Oper</a:t>
            </a:r>
            <a:r>
              <a:rPr lang="en-US" sz="3200" dirty="0" err="1"/>
              <a:t>ating</a:t>
            </a:r>
            <a:r>
              <a:rPr lang="en-US" sz="3200" dirty="0"/>
              <a:t> Systems Design</a:t>
            </a:r>
            <a:br>
              <a:rPr lang="en-US" sz="2700" dirty="0"/>
            </a:br>
            <a:r>
              <a:rPr lang="en-US" sz="2000" dirty="0"/>
              <a:t>Department of Computer Science</a:t>
            </a:r>
            <a:br>
              <a:rPr lang="en-US" sz="2000" dirty="0"/>
            </a:br>
            <a:r>
              <a:rPr lang="en-US" sz="2000" dirty="0"/>
              <a:t>Bucknell University</a:t>
            </a:r>
            <a:endParaRPr lang="en" sz="2700" b="0" dirty="0"/>
          </a:p>
        </p:txBody>
      </p:sp>
      <p:sp>
        <p:nvSpPr>
          <p:cNvPr id="53" name="Shape 53"/>
          <p:cNvSpPr txBox="1">
            <a:spLocks noGrp="1"/>
          </p:cNvSpPr>
          <p:nvPr>
            <p:ph type="subTitle" idx="1"/>
          </p:nvPr>
        </p:nvSpPr>
        <p:spPr>
          <a:xfrm>
            <a:off x="685800" y="2840053"/>
            <a:ext cx="7772400" cy="784799"/>
          </a:xfrm>
          <a:prstGeom prst="rect">
            <a:avLst/>
          </a:prstGeom>
        </p:spPr>
        <p:txBody>
          <a:bodyPr lIns="93100" tIns="93100" rIns="93100" bIns="93100" anchor="t" anchorCtr="0">
            <a:noAutofit/>
          </a:bodyPr>
          <a:lstStyle/>
          <a:p>
            <a:pPr lvl="0" algn="ctr" rtl="0">
              <a:spcBef>
                <a:spcPts val="0"/>
              </a:spcBef>
              <a:buClr>
                <a:schemeClr val="dk1"/>
              </a:buClr>
              <a:buSzPct val="35483"/>
              <a:buFont typeface="Arial"/>
              <a:buNone/>
            </a:pPr>
            <a:r>
              <a:rPr lang="en" b="1" dirty="0"/>
              <a:t>I</a:t>
            </a:r>
            <a:r>
              <a:rPr lang="en-US" b="1" dirty="0" err="1"/>
              <a:t>nter</a:t>
            </a:r>
            <a:r>
              <a:rPr lang="en-US" b="1" dirty="0"/>
              <a:t>-Process Communications: Unix Pipes</a:t>
            </a:r>
            <a:endParaRPr lang="en" b="1" dirty="0"/>
          </a:p>
        </p:txBody>
      </p:sp>
      <p:sp>
        <p:nvSpPr>
          <p:cNvPr id="54" name="Shape 54"/>
          <p:cNvSpPr txBox="1"/>
          <p:nvPr/>
        </p:nvSpPr>
        <p:spPr>
          <a:xfrm>
            <a:off x="679175" y="3768575"/>
            <a:ext cx="3636000" cy="11597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US" b="1" dirty="0">
                <a:solidFill>
                  <a:srgbClr val="FF0000"/>
                </a:solidFill>
              </a:rPr>
              <a:t>C</a:t>
            </a:r>
            <a:r>
              <a:rPr lang="en" b="1" dirty="0">
                <a:solidFill>
                  <a:srgbClr val="FF0000"/>
                </a:solidFill>
              </a:rPr>
              <a:t>h 3.7.4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31241F0-8790-473D-8932-EEC9448736E7}"/>
              </a:ext>
            </a:extLst>
          </p:cNvPr>
          <p:cNvSpPr txBox="1"/>
          <p:nvPr/>
        </p:nvSpPr>
        <p:spPr>
          <a:xfrm>
            <a:off x="2251364" y="3753186"/>
            <a:ext cx="4305802" cy="964367"/>
          </a:xfrm>
          <a:prstGeom prst="rect">
            <a:avLst/>
          </a:prstGeom>
          <a:noFill/>
          <a:ln w="12700" cap="flat">
            <a:solidFill>
              <a:schemeClr val="accent1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l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400" b="0" i="1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ea typeface="Helvetica"/>
                <a:cs typeface="Helvetica"/>
                <a:sym typeface="Helvetica"/>
              </a:rPr>
              <a:t>This set of notes is based on notes from the textbook authors, as well as L. Felipe Perrone, Joshua </a:t>
            </a:r>
            <a:r>
              <a:rPr kumimoji="0" lang="en-US" sz="1400" b="0" i="1" u="none" strike="noStrike" cap="none" spc="0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uFillTx/>
                <a:ea typeface="Helvetica"/>
                <a:cs typeface="Helvetica"/>
                <a:sym typeface="Helvetica"/>
              </a:rPr>
              <a:t>Stough</a:t>
            </a:r>
            <a:r>
              <a:rPr kumimoji="0" lang="en-US" sz="1400" b="0" i="1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ea typeface="Helvetica"/>
                <a:cs typeface="Helvetica"/>
                <a:sym typeface="Helvetica"/>
              </a:rPr>
              <a:t>, and other instructors.</a:t>
            </a:r>
          </a:p>
          <a:p>
            <a:pPr marL="0" marR="0" indent="0" algn="l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sz="1400" i="1" dirty="0">
                <a:solidFill>
                  <a:schemeClr val="bg1"/>
                </a:solidFill>
              </a:rPr>
              <a:t>Xiannong Meng, Fall 2020.</a:t>
            </a:r>
            <a:endParaRPr kumimoji="0" lang="en-US" sz="1400" b="0" i="1" u="none" strike="noStrike" cap="none" spc="0" normalizeH="0" baseline="0" dirty="0">
              <a:ln>
                <a:noFill/>
              </a:ln>
              <a:solidFill>
                <a:schemeClr val="bg1"/>
              </a:solidFill>
              <a:effectLst/>
              <a:uFillTx/>
              <a:ea typeface="Helvetica"/>
              <a:cs typeface="Helvetica"/>
              <a:sym typeface="Helvetica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8" name="Google Shape;538;p52"/>
          <p:cNvSpPr txBox="1">
            <a:spLocks noGrp="1"/>
          </p:cNvSpPr>
          <p:nvPr>
            <p:ph type="title"/>
          </p:nvPr>
        </p:nvSpPr>
        <p:spPr>
          <a:xfrm>
            <a:off x="1485900" y="69055"/>
            <a:ext cx="6172200" cy="1131095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38100" tIns="38100" rIns="38100" bIns="38100" rtlCol="0" anchor="ctr" anchorCtr="0">
            <a:noAutofit/>
          </a:bodyPr>
          <a:lstStyle/>
          <a:p>
            <a:pPr marL="30479" marR="30479">
              <a:buSzPts val="4400"/>
            </a:pPr>
            <a:r>
              <a:rPr lang="en-US" sz="3600" dirty="0">
                <a:solidFill>
                  <a:srgbClr val="007033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sym typeface="Gill Sans"/>
              </a:rPr>
              <a:t>Unix</a:t>
            </a:r>
            <a:r>
              <a:rPr lang="en-US" sz="4000" dirty="0">
                <a:latin typeface="Gill Sans"/>
                <a:ea typeface="Gill Sans"/>
                <a:cs typeface="Gill Sans"/>
                <a:sym typeface="Gill Sans"/>
              </a:rPr>
              <a:t> </a:t>
            </a:r>
            <a:r>
              <a:rPr lang="en-US" sz="4000" dirty="0">
                <a:solidFill>
                  <a:srgbClr val="C00000"/>
                </a:solidFill>
                <a:latin typeface="Gill Sans"/>
                <a:ea typeface="Gill Sans"/>
                <a:cs typeface="Gill Sans"/>
                <a:sym typeface="Gill Sans"/>
              </a:rPr>
              <a:t>pipe(2)</a:t>
            </a:r>
            <a:endParaRPr sz="4000" dirty="0">
              <a:solidFill>
                <a:srgbClr val="C00000"/>
              </a:solidFill>
            </a:endParaRPr>
          </a:p>
        </p:txBody>
      </p:sp>
      <p:sp>
        <p:nvSpPr>
          <p:cNvPr id="539" name="Google Shape;539;p52"/>
          <p:cNvSpPr/>
          <p:nvPr/>
        </p:nvSpPr>
        <p:spPr>
          <a:xfrm>
            <a:off x="1411374" y="2233622"/>
            <a:ext cx="952501" cy="952501"/>
          </a:xfrm>
          <a:prstGeom prst="ellipse">
            <a:avLst/>
          </a:prstGeom>
          <a:gradFill>
            <a:gsLst>
              <a:gs pos="0">
                <a:srgbClr val="FBFBFB"/>
              </a:gs>
              <a:gs pos="100000">
                <a:srgbClr val="BEBEBE"/>
              </a:gs>
            </a:gsLst>
            <a:lin ang="5400000" scaled="0"/>
          </a:gradFill>
          <a:ln>
            <a:noFill/>
          </a:ln>
          <a:effectLst>
            <a:outerShdw blurRad="38100" dist="25400" dir="5400000" rotWithShape="0">
              <a:srgbClr val="000000">
                <a:alpha val="49803"/>
              </a:srgbClr>
            </a:outerShdw>
          </a:effectLst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algn="ctr">
              <a:buClr>
                <a:srgbClr val="FFFFFF"/>
              </a:buClr>
              <a:buSzPts val="2800"/>
            </a:pPr>
            <a:r>
              <a:rPr lang="en-US" sz="2100" dirty="0">
                <a:latin typeface="Gill Sans"/>
                <a:ea typeface="Gill Sans"/>
                <a:cs typeface="Gill Sans"/>
                <a:sym typeface="Gill Sans"/>
              </a:rPr>
              <a:t>P0</a:t>
            </a:r>
            <a:endParaRPr sz="1350" dirty="0"/>
          </a:p>
        </p:txBody>
      </p:sp>
      <p:sp>
        <p:nvSpPr>
          <p:cNvPr id="540" name="Google Shape;540;p52"/>
          <p:cNvSpPr/>
          <p:nvPr/>
        </p:nvSpPr>
        <p:spPr>
          <a:xfrm>
            <a:off x="2633764" y="2291647"/>
            <a:ext cx="950120" cy="407492"/>
          </a:xfrm>
          <a:prstGeom prst="rect">
            <a:avLst/>
          </a:prstGeom>
          <a:gradFill>
            <a:gsLst>
              <a:gs pos="0">
                <a:srgbClr val="FBFBFB"/>
              </a:gs>
              <a:gs pos="100000">
                <a:srgbClr val="BEBEBE"/>
              </a:gs>
            </a:gsLst>
            <a:lin ang="5400000" scaled="0"/>
          </a:gradFill>
          <a:ln w="9525" cap="flat" cmpd="sng">
            <a:solidFill>
              <a:srgbClr val="000000"/>
            </a:solidFill>
            <a:prstDash val="solid"/>
            <a:miter lim="400000"/>
            <a:headEnd type="none" w="sm" len="sm"/>
            <a:tailEnd type="none" w="sm" len="sm"/>
          </a:ln>
          <a:effectLst>
            <a:outerShdw blurRad="38100" dist="25400" dir="5400000" rotWithShape="0">
              <a:srgbClr val="000000">
                <a:alpha val="49803"/>
              </a:srgbClr>
            </a:outerShdw>
          </a:effectLst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algn="ctr">
              <a:buClr>
                <a:srgbClr val="FFFFFF"/>
              </a:buClr>
              <a:buSzPts val="2800"/>
            </a:pPr>
            <a:r>
              <a:rPr lang="en-US" sz="2100" dirty="0">
                <a:latin typeface="Gill Sans"/>
                <a:ea typeface="Gill Sans"/>
                <a:cs typeface="Gill Sans"/>
                <a:sym typeface="Gill Sans"/>
              </a:rPr>
              <a:t>p2c[0]</a:t>
            </a:r>
            <a:endParaRPr sz="1350" dirty="0"/>
          </a:p>
        </p:txBody>
      </p:sp>
      <p:sp>
        <p:nvSpPr>
          <p:cNvPr id="541" name="Google Shape;541;p52"/>
          <p:cNvSpPr/>
          <p:nvPr/>
        </p:nvSpPr>
        <p:spPr>
          <a:xfrm>
            <a:off x="2633764" y="2720272"/>
            <a:ext cx="950120" cy="407492"/>
          </a:xfrm>
          <a:prstGeom prst="rect">
            <a:avLst/>
          </a:prstGeom>
          <a:gradFill>
            <a:gsLst>
              <a:gs pos="0">
                <a:srgbClr val="FBFBFB"/>
              </a:gs>
              <a:gs pos="100000">
                <a:srgbClr val="BEBEBE"/>
              </a:gs>
            </a:gsLst>
            <a:lin ang="5400000" scaled="0"/>
          </a:gradFill>
          <a:ln w="9525" cap="flat" cmpd="sng">
            <a:solidFill>
              <a:srgbClr val="000000"/>
            </a:solidFill>
            <a:prstDash val="solid"/>
            <a:miter lim="400000"/>
            <a:headEnd type="none" w="sm" len="sm"/>
            <a:tailEnd type="none" w="sm" len="sm"/>
          </a:ln>
          <a:effectLst>
            <a:outerShdw blurRad="38100" dist="25400" dir="5400000" rotWithShape="0">
              <a:srgbClr val="000000">
                <a:alpha val="49803"/>
              </a:srgbClr>
            </a:outerShdw>
          </a:effectLst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algn="ctr">
              <a:buClr>
                <a:srgbClr val="FFFFFF"/>
              </a:buClr>
              <a:buSzPts val="2800"/>
            </a:pPr>
            <a:r>
              <a:rPr lang="en-US" sz="2100" dirty="0">
                <a:latin typeface="Gill Sans"/>
                <a:ea typeface="Gill Sans"/>
                <a:cs typeface="Gill Sans"/>
                <a:sym typeface="Gill Sans"/>
              </a:rPr>
              <a:t>p2c[1]</a:t>
            </a:r>
            <a:endParaRPr sz="1350" dirty="0"/>
          </a:p>
        </p:txBody>
      </p:sp>
      <p:sp>
        <p:nvSpPr>
          <p:cNvPr id="542" name="Google Shape;542;p52"/>
          <p:cNvSpPr/>
          <p:nvPr/>
        </p:nvSpPr>
        <p:spPr>
          <a:xfrm>
            <a:off x="6507249" y="2233622"/>
            <a:ext cx="952501" cy="952501"/>
          </a:xfrm>
          <a:prstGeom prst="ellipse">
            <a:avLst/>
          </a:prstGeom>
          <a:gradFill>
            <a:gsLst>
              <a:gs pos="0">
                <a:srgbClr val="FBFBFB"/>
              </a:gs>
              <a:gs pos="100000">
                <a:srgbClr val="BEBEBE"/>
              </a:gs>
            </a:gsLst>
            <a:lin ang="5400000" scaled="0"/>
          </a:gradFill>
          <a:ln>
            <a:noFill/>
          </a:ln>
          <a:effectLst>
            <a:outerShdw blurRad="38100" dist="25400" dir="5400000" rotWithShape="0">
              <a:srgbClr val="000000">
                <a:alpha val="49803"/>
              </a:srgbClr>
            </a:outerShdw>
          </a:effectLst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algn="ctr">
              <a:buClr>
                <a:srgbClr val="FFFFFF"/>
              </a:buClr>
              <a:buSzPts val="2800"/>
            </a:pPr>
            <a:r>
              <a:rPr lang="en-US" sz="2100" dirty="0">
                <a:latin typeface="Gill Sans"/>
                <a:ea typeface="Gill Sans"/>
                <a:cs typeface="Gill Sans"/>
                <a:sym typeface="Gill Sans"/>
              </a:rPr>
              <a:t>P1</a:t>
            </a:r>
            <a:endParaRPr sz="1350" dirty="0"/>
          </a:p>
        </p:txBody>
      </p:sp>
      <p:sp>
        <p:nvSpPr>
          <p:cNvPr id="543" name="Google Shape;543;p52"/>
          <p:cNvSpPr/>
          <p:nvPr/>
        </p:nvSpPr>
        <p:spPr>
          <a:xfrm>
            <a:off x="5291239" y="2291814"/>
            <a:ext cx="950120" cy="407492"/>
          </a:xfrm>
          <a:prstGeom prst="rect">
            <a:avLst/>
          </a:prstGeom>
          <a:gradFill>
            <a:gsLst>
              <a:gs pos="0">
                <a:srgbClr val="FBFBFB"/>
              </a:gs>
              <a:gs pos="100000">
                <a:srgbClr val="BEBEBE"/>
              </a:gs>
            </a:gsLst>
            <a:lin ang="5400000" scaled="0"/>
          </a:gradFill>
          <a:ln w="9525" cap="flat" cmpd="sng">
            <a:solidFill>
              <a:srgbClr val="000000"/>
            </a:solidFill>
            <a:prstDash val="solid"/>
            <a:miter lim="400000"/>
            <a:headEnd type="none" w="sm" len="sm"/>
            <a:tailEnd type="none" w="sm" len="sm"/>
          </a:ln>
          <a:effectLst>
            <a:outerShdw blurRad="38100" dist="25400" dir="5400000" rotWithShape="0">
              <a:srgbClr val="000000">
                <a:alpha val="49803"/>
              </a:srgbClr>
            </a:outerShdw>
          </a:effectLst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algn="ctr">
              <a:buClr>
                <a:srgbClr val="FFFFFF"/>
              </a:buClr>
              <a:buSzPts val="2800"/>
            </a:pPr>
            <a:r>
              <a:rPr lang="en-US" sz="2100" dirty="0">
                <a:latin typeface="Gill Sans"/>
                <a:ea typeface="Gill Sans"/>
                <a:cs typeface="Gill Sans"/>
                <a:sym typeface="Gill Sans"/>
              </a:rPr>
              <a:t>p2c[0]</a:t>
            </a:r>
            <a:endParaRPr sz="1350" dirty="0"/>
          </a:p>
        </p:txBody>
      </p:sp>
      <p:sp>
        <p:nvSpPr>
          <p:cNvPr id="544" name="Google Shape;544;p52"/>
          <p:cNvSpPr/>
          <p:nvPr/>
        </p:nvSpPr>
        <p:spPr>
          <a:xfrm>
            <a:off x="5291239" y="2720439"/>
            <a:ext cx="950120" cy="407492"/>
          </a:xfrm>
          <a:prstGeom prst="rect">
            <a:avLst/>
          </a:prstGeom>
          <a:gradFill>
            <a:gsLst>
              <a:gs pos="0">
                <a:srgbClr val="FBFBFB"/>
              </a:gs>
              <a:gs pos="100000">
                <a:srgbClr val="BEBEBE"/>
              </a:gs>
            </a:gsLst>
            <a:lin ang="5400000" scaled="0"/>
          </a:gradFill>
          <a:ln w="9525" cap="flat" cmpd="sng">
            <a:solidFill>
              <a:srgbClr val="000000"/>
            </a:solidFill>
            <a:prstDash val="solid"/>
            <a:miter lim="400000"/>
            <a:headEnd type="none" w="sm" len="sm"/>
            <a:tailEnd type="none" w="sm" len="sm"/>
          </a:ln>
          <a:effectLst>
            <a:outerShdw blurRad="38100" dist="25400" dir="5400000" rotWithShape="0">
              <a:srgbClr val="000000">
                <a:alpha val="49803"/>
              </a:srgbClr>
            </a:outerShdw>
          </a:effectLst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algn="ctr">
              <a:buClr>
                <a:srgbClr val="FFFFFF"/>
              </a:buClr>
              <a:buSzPts val="2800"/>
            </a:pPr>
            <a:r>
              <a:rPr lang="en-US" sz="2100" dirty="0">
                <a:latin typeface="Gill Sans"/>
                <a:ea typeface="Gill Sans"/>
                <a:cs typeface="Gill Sans"/>
                <a:sym typeface="Gill Sans"/>
              </a:rPr>
              <a:t>p2c[1]</a:t>
            </a:r>
            <a:endParaRPr sz="1350" dirty="0"/>
          </a:p>
        </p:txBody>
      </p:sp>
      <p:sp>
        <p:nvSpPr>
          <p:cNvPr id="545" name="Google Shape;545;p52"/>
          <p:cNvSpPr txBox="1"/>
          <p:nvPr/>
        </p:nvSpPr>
        <p:spPr>
          <a:xfrm>
            <a:off x="1474221" y="3428991"/>
            <a:ext cx="2357299" cy="5524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>
              <a:buClr>
                <a:srgbClr val="000000"/>
              </a:buClr>
              <a:buSzPts val="2200"/>
            </a:pPr>
            <a:r>
              <a:rPr lang="en-US" sz="1650" dirty="0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rPr>
              <a:t>P0 closes the read end of the pipe (</a:t>
            </a:r>
            <a:r>
              <a:rPr lang="en-US" sz="1650" b="1" dirty="0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rPr>
              <a:t>index 0</a:t>
            </a:r>
            <a:r>
              <a:rPr lang="en-US" sz="1650" dirty="0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rPr>
              <a:t>)</a:t>
            </a:r>
            <a:endParaRPr sz="1350" dirty="0"/>
          </a:p>
        </p:txBody>
      </p:sp>
      <p:sp>
        <p:nvSpPr>
          <p:cNvPr id="546" name="Google Shape;546;p52"/>
          <p:cNvSpPr txBox="1"/>
          <p:nvPr/>
        </p:nvSpPr>
        <p:spPr>
          <a:xfrm>
            <a:off x="5246121" y="3428991"/>
            <a:ext cx="2357299" cy="5524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>
              <a:buClr>
                <a:srgbClr val="000000"/>
              </a:buClr>
              <a:buSzPts val="2200"/>
            </a:pPr>
            <a:r>
              <a:rPr lang="en-US" sz="1650" dirty="0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rPr>
              <a:t>P1 closes the write end of the pipe (</a:t>
            </a:r>
            <a:r>
              <a:rPr lang="en-US" sz="1650" b="1" dirty="0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rPr>
              <a:t>index 1</a:t>
            </a:r>
            <a:r>
              <a:rPr lang="en-US" sz="1650" dirty="0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rPr>
              <a:t>)</a:t>
            </a:r>
            <a:endParaRPr sz="1350" dirty="0"/>
          </a:p>
        </p:txBody>
      </p:sp>
      <p:grpSp>
        <p:nvGrpSpPr>
          <p:cNvPr id="547" name="Google Shape;547;p52"/>
          <p:cNvGrpSpPr/>
          <p:nvPr/>
        </p:nvGrpSpPr>
        <p:grpSpPr>
          <a:xfrm>
            <a:off x="2920726" y="2307294"/>
            <a:ext cx="376198" cy="376198"/>
            <a:chOff x="0" y="0"/>
            <a:chExt cx="501596" cy="501596"/>
          </a:xfrm>
        </p:grpSpPr>
        <p:cxnSp>
          <p:nvCxnSpPr>
            <p:cNvPr id="548" name="Google Shape;548;p52"/>
            <p:cNvCxnSpPr/>
            <p:nvPr/>
          </p:nvCxnSpPr>
          <p:spPr>
            <a:xfrm rot="10800000" flipH="1">
              <a:off x="0" y="0"/>
              <a:ext cx="501596" cy="501596"/>
            </a:xfrm>
            <a:prstGeom prst="straightConnector1">
              <a:avLst/>
            </a:prstGeom>
            <a:noFill/>
            <a:ln w="63500" cap="flat" cmpd="sng">
              <a:solidFill>
                <a:srgbClr val="C21B03"/>
              </a:solidFill>
              <a:prstDash val="solid"/>
              <a:miter lim="400000"/>
              <a:headEnd type="none" w="sm" len="sm"/>
              <a:tailEnd type="none" w="sm" len="sm"/>
            </a:ln>
          </p:spPr>
        </p:cxnSp>
        <p:cxnSp>
          <p:nvCxnSpPr>
            <p:cNvPr id="549" name="Google Shape;549;p52"/>
            <p:cNvCxnSpPr/>
            <p:nvPr/>
          </p:nvCxnSpPr>
          <p:spPr>
            <a:xfrm rot="10800000">
              <a:off x="0" y="0"/>
              <a:ext cx="501596" cy="501596"/>
            </a:xfrm>
            <a:prstGeom prst="straightConnector1">
              <a:avLst/>
            </a:prstGeom>
            <a:noFill/>
            <a:ln w="63500" cap="flat" cmpd="sng">
              <a:solidFill>
                <a:srgbClr val="C21B03"/>
              </a:solidFill>
              <a:prstDash val="solid"/>
              <a:miter lim="400000"/>
              <a:headEnd type="none" w="sm" len="sm"/>
              <a:tailEnd type="none" w="sm" len="sm"/>
            </a:ln>
          </p:spPr>
        </p:cxnSp>
      </p:grpSp>
      <p:grpSp>
        <p:nvGrpSpPr>
          <p:cNvPr id="550" name="Google Shape;550;p52"/>
          <p:cNvGrpSpPr/>
          <p:nvPr/>
        </p:nvGrpSpPr>
        <p:grpSpPr>
          <a:xfrm>
            <a:off x="5578201" y="2735919"/>
            <a:ext cx="376198" cy="376198"/>
            <a:chOff x="0" y="0"/>
            <a:chExt cx="501596" cy="501596"/>
          </a:xfrm>
        </p:grpSpPr>
        <p:cxnSp>
          <p:nvCxnSpPr>
            <p:cNvPr id="551" name="Google Shape;551;p52"/>
            <p:cNvCxnSpPr/>
            <p:nvPr/>
          </p:nvCxnSpPr>
          <p:spPr>
            <a:xfrm rot="10800000" flipH="1">
              <a:off x="0" y="0"/>
              <a:ext cx="501596" cy="501596"/>
            </a:xfrm>
            <a:prstGeom prst="straightConnector1">
              <a:avLst/>
            </a:prstGeom>
            <a:noFill/>
            <a:ln w="63500" cap="flat" cmpd="sng">
              <a:solidFill>
                <a:srgbClr val="C21B03"/>
              </a:solidFill>
              <a:prstDash val="solid"/>
              <a:miter lim="400000"/>
              <a:headEnd type="none" w="sm" len="sm"/>
              <a:tailEnd type="none" w="sm" len="sm"/>
            </a:ln>
          </p:spPr>
        </p:cxnSp>
        <p:cxnSp>
          <p:nvCxnSpPr>
            <p:cNvPr id="552" name="Google Shape;552;p52"/>
            <p:cNvCxnSpPr/>
            <p:nvPr/>
          </p:nvCxnSpPr>
          <p:spPr>
            <a:xfrm rot="10800000">
              <a:off x="0" y="0"/>
              <a:ext cx="501596" cy="501596"/>
            </a:xfrm>
            <a:prstGeom prst="straightConnector1">
              <a:avLst/>
            </a:prstGeom>
            <a:noFill/>
            <a:ln w="63500" cap="flat" cmpd="sng">
              <a:solidFill>
                <a:srgbClr val="C21B03"/>
              </a:solidFill>
              <a:prstDash val="solid"/>
              <a:miter lim="400000"/>
              <a:headEnd type="none" w="sm" len="sm"/>
              <a:tailEnd type="none" w="sm" len="sm"/>
            </a:ln>
          </p:spPr>
        </p:cxnSp>
      </p:grpSp>
      <p:sp>
        <p:nvSpPr>
          <p:cNvPr id="553" name="Google Shape;553;p52"/>
          <p:cNvSpPr/>
          <p:nvPr/>
        </p:nvSpPr>
        <p:spPr>
          <a:xfrm>
            <a:off x="3638550" y="2471189"/>
            <a:ext cx="1594024" cy="477367"/>
          </a:xfrm>
          <a:prstGeom prst="rightArrow">
            <a:avLst>
              <a:gd name="adj1" fmla="val 27838"/>
              <a:gd name="adj2" fmla="val 68885"/>
            </a:avLst>
          </a:prstGeom>
          <a:solidFill>
            <a:srgbClr val="C21B03"/>
          </a:solidFill>
          <a:ln>
            <a:noFill/>
          </a:ln>
          <a:effectLst>
            <a:outerShdw blurRad="38100" dist="25400" dir="5400000" rotWithShape="0">
              <a:srgbClr val="000000">
                <a:alpha val="49803"/>
              </a:srgbClr>
            </a:outerShdw>
          </a:effectLst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algn="ctr">
              <a:buClr>
                <a:srgbClr val="FFFFFF"/>
              </a:buClr>
              <a:buSzPts val="2800"/>
            </a:pPr>
            <a:endParaRPr sz="2100">
              <a:solidFill>
                <a:srgbClr val="FFFFFF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8" name="Google Shape;558;p53"/>
          <p:cNvSpPr txBox="1">
            <a:spLocks noGrp="1"/>
          </p:cNvSpPr>
          <p:nvPr>
            <p:ph type="title"/>
          </p:nvPr>
        </p:nvSpPr>
        <p:spPr>
          <a:xfrm>
            <a:off x="1485900" y="69055"/>
            <a:ext cx="6172200" cy="1131095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38100" tIns="38100" rIns="38100" bIns="38100" rtlCol="0" anchor="ctr" anchorCtr="0">
            <a:noAutofit/>
          </a:bodyPr>
          <a:lstStyle/>
          <a:p>
            <a:pPr marL="30479" marR="30479">
              <a:buSzPts val="4400"/>
            </a:pPr>
            <a:r>
              <a:rPr lang="en-US" sz="3600" dirty="0">
                <a:solidFill>
                  <a:srgbClr val="007033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sym typeface="Gill Sans"/>
              </a:rPr>
              <a:t>Unix</a:t>
            </a:r>
            <a:r>
              <a:rPr lang="en-US" sz="4000" dirty="0">
                <a:latin typeface="Gill Sans"/>
                <a:ea typeface="Gill Sans"/>
                <a:cs typeface="Gill Sans"/>
                <a:sym typeface="Gill Sans"/>
              </a:rPr>
              <a:t> </a:t>
            </a:r>
            <a:r>
              <a:rPr lang="en-US" sz="4000" dirty="0">
                <a:solidFill>
                  <a:srgbClr val="C00000"/>
                </a:solidFill>
                <a:latin typeface="Gill Sans"/>
                <a:ea typeface="Gill Sans"/>
                <a:cs typeface="Gill Sans"/>
                <a:sym typeface="Gill Sans"/>
              </a:rPr>
              <a:t>pipe(2)</a:t>
            </a:r>
            <a:endParaRPr sz="4000" dirty="0">
              <a:solidFill>
                <a:srgbClr val="C00000"/>
              </a:solidFill>
            </a:endParaRPr>
          </a:p>
        </p:txBody>
      </p:sp>
      <p:sp>
        <p:nvSpPr>
          <p:cNvPr id="565" name="Google Shape;565;p53"/>
          <p:cNvSpPr txBox="1"/>
          <p:nvPr/>
        </p:nvSpPr>
        <p:spPr>
          <a:xfrm>
            <a:off x="1485900" y="2826601"/>
            <a:ext cx="2357299" cy="5524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>
              <a:buClr>
                <a:srgbClr val="000000"/>
              </a:buClr>
              <a:buSzPts val="2200"/>
            </a:pPr>
            <a:r>
              <a:rPr lang="en-US" sz="1650" dirty="0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rPr>
              <a:t>P0 writes to file descriptor p2c[1]</a:t>
            </a:r>
            <a:endParaRPr sz="1350" dirty="0"/>
          </a:p>
        </p:txBody>
      </p:sp>
      <p:sp>
        <p:nvSpPr>
          <p:cNvPr id="566" name="Google Shape;566;p53"/>
          <p:cNvSpPr txBox="1"/>
          <p:nvPr/>
        </p:nvSpPr>
        <p:spPr>
          <a:xfrm>
            <a:off x="5315061" y="2845763"/>
            <a:ext cx="2357299" cy="5524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>
              <a:buClr>
                <a:srgbClr val="000000"/>
              </a:buClr>
              <a:buSzPts val="2200"/>
            </a:pPr>
            <a:r>
              <a:rPr lang="en-US" sz="1650" dirty="0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rPr>
              <a:t>P1 reads from file descriptor p2c[0]</a:t>
            </a:r>
            <a:endParaRPr sz="1350" dirty="0"/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22E864E7-2290-44EB-960A-5D49091D8E37}"/>
              </a:ext>
            </a:extLst>
          </p:cNvPr>
          <p:cNvGrpSpPr/>
          <p:nvPr/>
        </p:nvGrpSpPr>
        <p:grpSpPr>
          <a:xfrm>
            <a:off x="1554027" y="1584416"/>
            <a:ext cx="6048376" cy="952501"/>
            <a:chOff x="1411374" y="2233622"/>
            <a:chExt cx="6048376" cy="952501"/>
          </a:xfrm>
        </p:grpSpPr>
        <p:sp>
          <p:nvSpPr>
            <p:cNvPr id="559" name="Google Shape;559;p53"/>
            <p:cNvSpPr/>
            <p:nvPr/>
          </p:nvSpPr>
          <p:spPr>
            <a:xfrm>
              <a:off x="1411374" y="2233622"/>
              <a:ext cx="952501" cy="952501"/>
            </a:xfrm>
            <a:prstGeom prst="ellipse">
              <a:avLst/>
            </a:prstGeom>
            <a:gradFill>
              <a:gsLst>
                <a:gs pos="0">
                  <a:srgbClr val="FBFBFB"/>
                </a:gs>
                <a:gs pos="100000">
                  <a:srgbClr val="BEBEBE"/>
                </a:gs>
              </a:gsLst>
              <a:lin ang="5400000" scaled="0"/>
            </a:gradFill>
            <a:ln>
              <a:noFill/>
            </a:ln>
            <a:effectLst>
              <a:outerShdw blurRad="38100" dist="25400" dir="5400000" rotWithShape="0">
                <a:srgbClr val="000000">
                  <a:alpha val="49803"/>
                </a:srgbClr>
              </a:outerShdw>
            </a:effectLst>
          </p:spPr>
          <p:txBody>
            <a:bodyPr spcFirstLastPara="1" wrap="square" lIns="38100" tIns="38100" rIns="38100" bIns="38100" anchor="ctr" anchorCtr="0">
              <a:noAutofit/>
            </a:bodyPr>
            <a:lstStyle/>
            <a:p>
              <a:pPr algn="ctr">
                <a:buClr>
                  <a:srgbClr val="FFFFFF"/>
                </a:buClr>
                <a:buSzPts val="2800"/>
              </a:pPr>
              <a:r>
                <a:rPr lang="en-US" sz="2100" dirty="0">
                  <a:latin typeface="Gill Sans"/>
                  <a:ea typeface="Gill Sans"/>
                  <a:cs typeface="Gill Sans"/>
                  <a:sym typeface="Gill Sans"/>
                </a:rPr>
                <a:t>P0</a:t>
              </a:r>
              <a:endParaRPr sz="1350" dirty="0"/>
            </a:p>
          </p:txBody>
        </p:sp>
        <p:sp>
          <p:nvSpPr>
            <p:cNvPr id="560" name="Google Shape;560;p53"/>
            <p:cNvSpPr/>
            <p:nvPr/>
          </p:nvSpPr>
          <p:spPr>
            <a:xfrm>
              <a:off x="2633764" y="2291647"/>
              <a:ext cx="950120" cy="407492"/>
            </a:xfrm>
            <a:prstGeom prst="rect">
              <a:avLst/>
            </a:prstGeom>
            <a:gradFill>
              <a:gsLst>
                <a:gs pos="0">
                  <a:srgbClr val="FBFBFB"/>
                </a:gs>
                <a:gs pos="100000">
                  <a:srgbClr val="BEBEBE"/>
                </a:gs>
              </a:gsLst>
              <a:lin ang="5400000" scaled="0"/>
            </a:gradFill>
            <a:ln w="9525" cap="flat" cmpd="sng">
              <a:solidFill>
                <a:srgbClr val="000000"/>
              </a:solidFill>
              <a:prstDash val="solid"/>
              <a:miter lim="400000"/>
              <a:headEnd type="none" w="sm" len="sm"/>
              <a:tailEnd type="none" w="sm" len="sm"/>
            </a:ln>
            <a:effectLst>
              <a:outerShdw blurRad="38100" dist="25400" dir="5400000" rotWithShape="0">
                <a:srgbClr val="000000">
                  <a:alpha val="49803"/>
                </a:srgbClr>
              </a:outerShdw>
            </a:effectLst>
          </p:spPr>
          <p:txBody>
            <a:bodyPr spcFirstLastPara="1" wrap="square" lIns="38100" tIns="38100" rIns="38100" bIns="38100" anchor="ctr" anchorCtr="0">
              <a:noAutofit/>
            </a:bodyPr>
            <a:lstStyle/>
            <a:p>
              <a:pPr algn="ctr">
                <a:buClr>
                  <a:srgbClr val="FFFFFF"/>
                </a:buClr>
                <a:buSzPts val="2800"/>
              </a:pPr>
              <a:r>
                <a:rPr lang="en-US" sz="2100" dirty="0">
                  <a:latin typeface="Gill Sans"/>
                  <a:ea typeface="Gill Sans"/>
                  <a:cs typeface="Gill Sans"/>
                  <a:sym typeface="Gill Sans"/>
                </a:rPr>
                <a:t>p2c[0]</a:t>
              </a:r>
              <a:endParaRPr sz="1350" dirty="0"/>
            </a:p>
          </p:txBody>
        </p:sp>
        <p:sp>
          <p:nvSpPr>
            <p:cNvPr id="561" name="Google Shape;561;p53"/>
            <p:cNvSpPr/>
            <p:nvPr/>
          </p:nvSpPr>
          <p:spPr>
            <a:xfrm>
              <a:off x="2633764" y="2720272"/>
              <a:ext cx="950120" cy="407492"/>
            </a:xfrm>
            <a:prstGeom prst="rect">
              <a:avLst/>
            </a:prstGeom>
            <a:gradFill>
              <a:gsLst>
                <a:gs pos="0">
                  <a:srgbClr val="FBFBFB"/>
                </a:gs>
                <a:gs pos="100000">
                  <a:srgbClr val="BEBEBE"/>
                </a:gs>
              </a:gsLst>
              <a:lin ang="5400000" scaled="0"/>
            </a:gradFill>
            <a:ln w="9525" cap="flat" cmpd="sng">
              <a:solidFill>
                <a:srgbClr val="000000"/>
              </a:solidFill>
              <a:prstDash val="solid"/>
              <a:miter lim="400000"/>
              <a:headEnd type="none" w="sm" len="sm"/>
              <a:tailEnd type="none" w="sm" len="sm"/>
            </a:ln>
            <a:effectLst>
              <a:outerShdw blurRad="38100" dist="25400" dir="5400000" rotWithShape="0">
                <a:srgbClr val="000000">
                  <a:alpha val="49803"/>
                </a:srgbClr>
              </a:outerShdw>
            </a:effectLst>
          </p:spPr>
          <p:txBody>
            <a:bodyPr spcFirstLastPara="1" wrap="square" lIns="38100" tIns="38100" rIns="38100" bIns="38100" anchor="ctr" anchorCtr="0">
              <a:noAutofit/>
            </a:bodyPr>
            <a:lstStyle/>
            <a:p>
              <a:pPr algn="ctr">
                <a:buClr>
                  <a:srgbClr val="FFFFFF"/>
                </a:buClr>
                <a:buSzPts val="2800"/>
              </a:pPr>
              <a:r>
                <a:rPr lang="en-US" sz="2100" dirty="0">
                  <a:latin typeface="Gill Sans"/>
                  <a:ea typeface="Gill Sans"/>
                  <a:cs typeface="Gill Sans"/>
                  <a:sym typeface="Gill Sans"/>
                </a:rPr>
                <a:t>p2c[1]</a:t>
              </a:r>
              <a:endParaRPr sz="1350" dirty="0"/>
            </a:p>
          </p:txBody>
        </p:sp>
        <p:sp>
          <p:nvSpPr>
            <p:cNvPr id="562" name="Google Shape;562;p53"/>
            <p:cNvSpPr/>
            <p:nvPr/>
          </p:nvSpPr>
          <p:spPr>
            <a:xfrm>
              <a:off x="6507249" y="2233622"/>
              <a:ext cx="952501" cy="952501"/>
            </a:xfrm>
            <a:prstGeom prst="ellipse">
              <a:avLst/>
            </a:prstGeom>
            <a:gradFill>
              <a:gsLst>
                <a:gs pos="0">
                  <a:srgbClr val="FBFBFB"/>
                </a:gs>
                <a:gs pos="100000">
                  <a:srgbClr val="BEBEBE"/>
                </a:gs>
              </a:gsLst>
              <a:lin ang="5400000" scaled="0"/>
            </a:gradFill>
            <a:ln>
              <a:noFill/>
            </a:ln>
            <a:effectLst>
              <a:outerShdw blurRad="38100" dist="25400" dir="5400000" rotWithShape="0">
                <a:srgbClr val="000000">
                  <a:alpha val="49803"/>
                </a:srgbClr>
              </a:outerShdw>
            </a:effectLst>
          </p:spPr>
          <p:txBody>
            <a:bodyPr spcFirstLastPara="1" wrap="square" lIns="38100" tIns="38100" rIns="38100" bIns="38100" anchor="ctr" anchorCtr="0">
              <a:noAutofit/>
            </a:bodyPr>
            <a:lstStyle/>
            <a:p>
              <a:pPr algn="ctr">
                <a:buClr>
                  <a:srgbClr val="FFFFFF"/>
                </a:buClr>
                <a:buSzPts val="2800"/>
              </a:pPr>
              <a:r>
                <a:rPr lang="en-US" sz="2100" dirty="0">
                  <a:latin typeface="Gill Sans"/>
                  <a:ea typeface="Gill Sans"/>
                  <a:cs typeface="Gill Sans"/>
                  <a:sym typeface="Gill Sans"/>
                </a:rPr>
                <a:t>P1</a:t>
              </a:r>
              <a:endParaRPr sz="1350" dirty="0"/>
            </a:p>
          </p:txBody>
        </p:sp>
        <p:sp>
          <p:nvSpPr>
            <p:cNvPr id="563" name="Google Shape;563;p53"/>
            <p:cNvSpPr/>
            <p:nvPr/>
          </p:nvSpPr>
          <p:spPr>
            <a:xfrm>
              <a:off x="5291239" y="2291814"/>
              <a:ext cx="950120" cy="407492"/>
            </a:xfrm>
            <a:prstGeom prst="rect">
              <a:avLst/>
            </a:prstGeom>
            <a:gradFill>
              <a:gsLst>
                <a:gs pos="0">
                  <a:srgbClr val="FBFBFB"/>
                </a:gs>
                <a:gs pos="100000">
                  <a:srgbClr val="BEBEBE"/>
                </a:gs>
              </a:gsLst>
              <a:lin ang="5400000" scaled="0"/>
            </a:gradFill>
            <a:ln w="9525" cap="flat" cmpd="sng">
              <a:solidFill>
                <a:srgbClr val="000000"/>
              </a:solidFill>
              <a:prstDash val="solid"/>
              <a:miter lim="400000"/>
              <a:headEnd type="none" w="sm" len="sm"/>
              <a:tailEnd type="none" w="sm" len="sm"/>
            </a:ln>
            <a:effectLst>
              <a:outerShdw blurRad="38100" dist="25400" dir="5400000" rotWithShape="0">
                <a:srgbClr val="000000">
                  <a:alpha val="49803"/>
                </a:srgbClr>
              </a:outerShdw>
            </a:effectLst>
          </p:spPr>
          <p:txBody>
            <a:bodyPr spcFirstLastPara="1" wrap="square" lIns="38100" tIns="38100" rIns="38100" bIns="38100" anchor="ctr" anchorCtr="0">
              <a:noAutofit/>
            </a:bodyPr>
            <a:lstStyle/>
            <a:p>
              <a:pPr algn="ctr">
                <a:buClr>
                  <a:srgbClr val="FFFFFF"/>
                </a:buClr>
                <a:buSzPts val="2800"/>
              </a:pPr>
              <a:r>
                <a:rPr lang="en-US" sz="2100" dirty="0">
                  <a:latin typeface="Gill Sans"/>
                  <a:ea typeface="Gill Sans"/>
                  <a:cs typeface="Gill Sans"/>
                  <a:sym typeface="Gill Sans"/>
                </a:rPr>
                <a:t>p2c[0]</a:t>
              </a:r>
              <a:endParaRPr sz="1350" dirty="0"/>
            </a:p>
          </p:txBody>
        </p:sp>
        <p:sp>
          <p:nvSpPr>
            <p:cNvPr id="564" name="Google Shape;564;p53"/>
            <p:cNvSpPr/>
            <p:nvPr/>
          </p:nvSpPr>
          <p:spPr>
            <a:xfrm>
              <a:off x="5291239" y="2720439"/>
              <a:ext cx="950120" cy="407492"/>
            </a:xfrm>
            <a:prstGeom prst="rect">
              <a:avLst/>
            </a:prstGeom>
            <a:gradFill>
              <a:gsLst>
                <a:gs pos="0">
                  <a:srgbClr val="FBFBFB"/>
                </a:gs>
                <a:gs pos="100000">
                  <a:srgbClr val="BEBEBE"/>
                </a:gs>
              </a:gsLst>
              <a:lin ang="5400000" scaled="0"/>
            </a:gradFill>
            <a:ln w="9525" cap="flat" cmpd="sng">
              <a:solidFill>
                <a:srgbClr val="000000"/>
              </a:solidFill>
              <a:prstDash val="solid"/>
              <a:miter lim="400000"/>
              <a:headEnd type="none" w="sm" len="sm"/>
              <a:tailEnd type="none" w="sm" len="sm"/>
            </a:ln>
            <a:effectLst>
              <a:outerShdw blurRad="38100" dist="25400" dir="5400000" rotWithShape="0">
                <a:srgbClr val="000000">
                  <a:alpha val="49803"/>
                </a:srgbClr>
              </a:outerShdw>
            </a:effectLst>
          </p:spPr>
          <p:txBody>
            <a:bodyPr spcFirstLastPara="1" wrap="square" lIns="38100" tIns="38100" rIns="38100" bIns="38100" anchor="ctr" anchorCtr="0">
              <a:noAutofit/>
            </a:bodyPr>
            <a:lstStyle/>
            <a:p>
              <a:pPr algn="ctr">
                <a:buClr>
                  <a:srgbClr val="FFFFFF"/>
                </a:buClr>
                <a:buSzPts val="2800"/>
              </a:pPr>
              <a:r>
                <a:rPr lang="en-US" sz="2100" dirty="0">
                  <a:latin typeface="Gill Sans"/>
                  <a:ea typeface="Gill Sans"/>
                  <a:cs typeface="Gill Sans"/>
                  <a:sym typeface="Gill Sans"/>
                </a:rPr>
                <a:t>p2c[1]</a:t>
              </a:r>
              <a:endParaRPr sz="1350" dirty="0"/>
            </a:p>
          </p:txBody>
        </p:sp>
        <p:grpSp>
          <p:nvGrpSpPr>
            <p:cNvPr id="567" name="Google Shape;567;p53"/>
            <p:cNvGrpSpPr/>
            <p:nvPr/>
          </p:nvGrpSpPr>
          <p:grpSpPr>
            <a:xfrm>
              <a:off x="2920726" y="2307294"/>
              <a:ext cx="376198" cy="376198"/>
              <a:chOff x="0" y="0"/>
              <a:chExt cx="501596" cy="501596"/>
            </a:xfrm>
          </p:grpSpPr>
          <p:cxnSp>
            <p:nvCxnSpPr>
              <p:cNvPr id="568" name="Google Shape;568;p53"/>
              <p:cNvCxnSpPr/>
              <p:nvPr/>
            </p:nvCxnSpPr>
            <p:spPr>
              <a:xfrm rot="10800000" flipH="1">
                <a:off x="0" y="0"/>
                <a:ext cx="501596" cy="501596"/>
              </a:xfrm>
              <a:prstGeom prst="straightConnector1">
                <a:avLst/>
              </a:prstGeom>
              <a:noFill/>
              <a:ln w="63500" cap="flat" cmpd="sng">
                <a:solidFill>
                  <a:srgbClr val="C21B03"/>
                </a:solidFill>
                <a:prstDash val="solid"/>
                <a:miter lim="400000"/>
                <a:headEnd type="none" w="sm" len="sm"/>
                <a:tailEnd type="none" w="sm" len="sm"/>
              </a:ln>
            </p:spPr>
          </p:cxnSp>
          <p:cxnSp>
            <p:nvCxnSpPr>
              <p:cNvPr id="569" name="Google Shape;569;p53"/>
              <p:cNvCxnSpPr/>
              <p:nvPr/>
            </p:nvCxnSpPr>
            <p:spPr>
              <a:xfrm rot="10800000">
                <a:off x="0" y="0"/>
                <a:ext cx="501596" cy="501596"/>
              </a:xfrm>
              <a:prstGeom prst="straightConnector1">
                <a:avLst/>
              </a:prstGeom>
              <a:noFill/>
              <a:ln w="63500" cap="flat" cmpd="sng">
                <a:solidFill>
                  <a:srgbClr val="C21B03"/>
                </a:solidFill>
                <a:prstDash val="solid"/>
                <a:miter lim="400000"/>
                <a:headEnd type="none" w="sm" len="sm"/>
                <a:tailEnd type="none" w="sm" len="sm"/>
              </a:ln>
            </p:spPr>
          </p:cxnSp>
        </p:grpSp>
        <p:grpSp>
          <p:nvGrpSpPr>
            <p:cNvPr id="570" name="Google Shape;570;p53"/>
            <p:cNvGrpSpPr/>
            <p:nvPr/>
          </p:nvGrpSpPr>
          <p:grpSpPr>
            <a:xfrm>
              <a:off x="5578201" y="2735919"/>
              <a:ext cx="376198" cy="376198"/>
              <a:chOff x="0" y="0"/>
              <a:chExt cx="501596" cy="501596"/>
            </a:xfrm>
          </p:grpSpPr>
          <p:cxnSp>
            <p:nvCxnSpPr>
              <p:cNvPr id="571" name="Google Shape;571;p53"/>
              <p:cNvCxnSpPr/>
              <p:nvPr/>
            </p:nvCxnSpPr>
            <p:spPr>
              <a:xfrm rot="10800000" flipH="1">
                <a:off x="0" y="0"/>
                <a:ext cx="501596" cy="501596"/>
              </a:xfrm>
              <a:prstGeom prst="straightConnector1">
                <a:avLst/>
              </a:prstGeom>
              <a:noFill/>
              <a:ln w="63500" cap="flat" cmpd="sng">
                <a:solidFill>
                  <a:srgbClr val="C21B03"/>
                </a:solidFill>
                <a:prstDash val="solid"/>
                <a:miter lim="400000"/>
                <a:headEnd type="none" w="sm" len="sm"/>
                <a:tailEnd type="none" w="sm" len="sm"/>
              </a:ln>
            </p:spPr>
          </p:cxnSp>
          <p:cxnSp>
            <p:nvCxnSpPr>
              <p:cNvPr id="572" name="Google Shape;572;p53"/>
              <p:cNvCxnSpPr/>
              <p:nvPr/>
            </p:nvCxnSpPr>
            <p:spPr>
              <a:xfrm rot="10800000">
                <a:off x="0" y="0"/>
                <a:ext cx="501596" cy="501596"/>
              </a:xfrm>
              <a:prstGeom prst="straightConnector1">
                <a:avLst/>
              </a:prstGeom>
              <a:noFill/>
              <a:ln w="63500" cap="flat" cmpd="sng">
                <a:solidFill>
                  <a:srgbClr val="C21B03"/>
                </a:solidFill>
                <a:prstDash val="solid"/>
                <a:miter lim="400000"/>
                <a:headEnd type="none" w="sm" len="sm"/>
                <a:tailEnd type="none" w="sm" len="sm"/>
              </a:ln>
            </p:spPr>
          </p:cxnSp>
        </p:grpSp>
        <p:sp>
          <p:nvSpPr>
            <p:cNvPr id="573" name="Google Shape;573;p53"/>
            <p:cNvSpPr/>
            <p:nvPr/>
          </p:nvSpPr>
          <p:spPr>
            <a:xfrm>
              <a:off x="3638550" y="2471189"/>
              <a:ext cx="1594024" cy="477367"/>
            </a:xfrm>
            <a:prstGeom prst="rightArrow">
              <a:avLst>
                <a:gd name="adj1" fmla="val 27838"/>
                <a:gd name="adj2" fmla="val 68885"/>
              </a:avLst>
            </a:prstGeom>
            <a:solidFill>
              <a:srgbClr val="C21B03"/>
            </a:solidFill>
            <a:ln>
              <a:noFill/>
            </a:ln>
            <a:effectLst>
              <a:outerShdw blurRad="38100" dist="25400" dir="5400000" rotWithShape="0">
                <a:srgbClr val="000000">
                  <a:alpha val="49803"/>
                </a:srgbClr>
              </a:outerShdw>
            </a:effectLst>
          </p:spPr>
          <p:txBody>
            <a:bodyPr spcFirstLastPara="1" wrap="square" lIns="38100" tIns="38100" rIns="38100" bIns="38100" anchor="ctr" anchorCtr="0">
              <a:noAutofit/>
            </a:bodyPr>
            <a:lstStyle/>
            <a:p>
              <a:pPr algn="ctr">
                <a:buClr>
                  <a:srgbClr val="FFFFFF"/>
                </a:buClr>
                <a:buSzPts val="2800"/>
              </a:pPr>
              <a:endParaRPr sz="2100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endParaRPr>
            </a:p>
          </p:txBody>
        </p:sp>
      </p:grpSp>
      <p:sp>
        <p:nvSpPr>
          <p:cNvPr id="574" name="Google Shape;574;p53"/>
          <p:cNvSpPr txBox="1"/>
          <p:nvPr/>
        </p:nvSpPr>
        <p:spPr>
          <a:xfrm>
            <a:off x="1554027" y="3575239"/>
            <a:ext cx="2279685" cy="3143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>
              <a:buClr>
                <a:srgbClr val="C21B03"/>
              </a:buClr>
              <a:buSzPts val="2200"/>
            </a:pPr>
            <a:r>
              <a:rPr lang="en-US" b="1" dirty="0">
                <a:solidFill>
                  <a:srgbClr val="C21B03"/>
                </a:solidFill>
                <a:latin typeface="Gill Sans"/>
                <a:ea typeface="Gill Sans"/>
                <a:cs typeface="Gill Sans"/>
                <a:sym typeface="Gill Sans"/>
              </a:rPr>
              <a:t>write(p2c[1], </a:t>
            </a:r>
            <a:r>
              <a:rPr lang="en-US" b="1" dirty="0" err="1">
                <a:solidFill>
                  <a:srgbClr val="C21B03"/>
                </a:solidFill>
                <a:latin typeface="Gill Sans"/>
                <a:ea typeface="Gill Sans"/>
                <a:cs typeface="Gill Sans"/>
                <a:sym typeface="Gill Sans"/>
              </a:rPr>
              <a:t>buf</a:t>
            </a:r>
            <a:r>
              <a:rPr lang="en-US" b="1" dirty="0">
                <a:solidFill>
                  <a:srgbClr val="C21B03"/>
                </a:solidFill>
                <a:latin typeface="Gill Sans"/>
                <a:ea typeface="Gill Sans"/>
                <a:cs typeface="Gill Sans"/>
                <a:sym typeface="Gill Sans"/>
              </a:rPr>
              <a:t>, size);</a:t>
            </a:r>
            <a:endParaRPr b="1" dirty="0"/>
          </a:p>
        </p:txBody>
      </p:sp>
      <p:sp>
        <p:nvSpPr>
          <p:cNvPr id="575" name="Google Shape;575;p53"/>
          <p:cNvSpPr txBox="1"/>
          <p:nvPr/>
        </p:nvSpPr>
        <p:spPr>
          <a:xfrm>
            <a:off x="5378416" y="3523453"/>
            <a:ext cx="2279684" cy="3143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>
              <a:buClr>
                <a:srgbClr val="C21B03"/>
              </a:buClr>
              <a:buSzPts val="2200"/>
            </a:pPr>
            <a:r>
              <a:rPr lang="en-US" b="1" dirty="0">
                <a:solidFill>
                  <a:srgbClr val="C21B03"/>
                </a:solidFill>
                <a:latin typeface="Gill Sans"/>
                <a:ea typeface="Gill Sans"/>
                <a:cs typeface="Gill Sans"/>
                <a:sym typeface="Gill Sans"/>
              </a:rPr>
              <a:t>read(p2c[0], </a:t>
            </a:r>
            <a:r>
              <a:rPr lang="en-US" b="1" dirty="0" err="1">
                <a:solidFill>
                  <a:srgbClr val="C21B03"/>
                </a:solidFill>
                <a:latin typeface="Gill Sans"/>
                <a:ea typeface="Gill Sans"/>
                <a:cs typeface="Gill Sans"/>
                <a:sym typeface="Gill Sans"/>
              </a:rPr>
              <a:t>buf</a:t>
            </a:r>
            <a:r>
              <a:rPr lang="en-US" b="1" dirty="0">
                <a:solidFill>
                  <a:srgbClr val="C21B03"/>
                </a:solidFill>
                <a:latin typeface="Gill Sans"/>
                <a:ea typeface="Gill Sans"/>
                <a:cs typeface="Gill Sans"/>
                <a:sym typeface="Gill Sans"/>
              </a:rPr>
              <a:t>, size);</a:t>
            </a:r>
            <a:endParaRPr b="1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D03EDF7-DA18-4B0B-91B4-B1616CEB2797}"/>
              </a:ext>
            </a:extLst>
          </p:cNvPr>
          <p:cNvSpPr txBox="1"/>
          <p:nvPr/>
        </p:nvSpPr>
        <p:spPr>
          <a:xfrm>
            <a:off x="1212491" y="4078468"/>
            <a:ext cx="6719020" cy="646331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If P1 needs to write to P0, they have to use the other pair p2c[0</a:t>
            </a:r>
            <a:r>
              <a:rPr lang="en-US"/>
              <a:t>] for P1 </a:t>
            </a:r>
            <a:r>
              <a:rPr lang="en-US" dirty="0"/>
              <a:t>and p2c[1</a:t>
            </a:r>
            <a:r>
              <a:rPr lang="en-US"/>
              <a:t>] for P0.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7" name="Google Shape;607;p58"/>
          <p:cNvSpPr txBox="1">
            <a:spLocks noGrp="1"/>
          </p:cNvSpPr>
          <p:nvPr>
            <p:ph type="title"/>
          </p:nvPr>
        </p:nvSpPr>
        <p:spPr>
          <a:xfrm>
            <a:off x="1485900" y="173832"/>
            <a:ext cx="6172200" cy="959644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38100" tIns="38100" rIns="38100" bIns="38100" rtlCol="0" anchor="ctr" anchorCtr="0">
            <a:noAutofit/>
          </a:bodyPr>
          <a:lstStyle/>
          <a:p>
            <a:pPr marL="30479" marR="30479">
              <a:buSzPts val="4400"/>
            </a:pPr>
            <a:r>
              <a:rPr lang="en-US" sz="3600" dirty="0">
                <a:solidFill>
                  <a:srgbClr val="007033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sym typeface="Gill Sans"/>
              </a:rPr>
              <a:t>Synchronization</a:t>
            </a:r>
            <a:endParaRPr sz="3600" dirty="0">
              <a:solidFill>
                <a:srgbClr val="007033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608" name="Google Shape;608;p58"/>
          <p:cNvSpPr txBox="1">
            <a:spLocks noGrp="1"/>
          </p:cNvSpPr>
          <p:nvPr>
            <p:ph type="body" idx="1"/>
          </p:nvPr>
        </p:nvSpPr>
        <p:spPr>
          <a:xfrm>
            <a:off x="907080" y="1209675"/>
            <a:ext cx="7329840" cy="3552750"/>
          </a:xfrm>
          <a:prstGeom prst="rect">
            <a:avLst/>
          </a:prstGeom>
          <a:solidFill>
            <a:srgbClr val="FFFED5"/>
          </a:solidFill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>
            <a:outerShdw blurRad="38100" dist="25400" dir="5400000" rotWithShape="0">
              <a:srgbClr val="000000">
                <a:alpha val="49803"/>
              </a:srgbClr>
            </a:outerShdw>
          </a:effectLst>
        </p:spPr>
        <p:txBody>
          <a:bodyPr spcFirstLastPara="1" vert="horz" wrap="square" lIns="38100" tIns="38100" rIns="38100" bIns="38100" rtlCol="0" anchor="t" anchorCtr="0">
            <a:noAutofit/>
          </a:bodyPr>
          <a:lstStyle/>
          <a:p>
            <a:pPr marL="244793" indent="-214313">
              <a:spcBef>
                <a:spcPts val="0"/>
              </a:spcBef>
              <a:buSzPts val="2400"/>
              <a:buFont typeface="Arial"/>
              <a:buChar char="•"/>
            </a:pPr>
            <a:r>
              <a:rPr lang="en-US" sz="2400" i="1" dirty="0"/>
              <a:t>Message passing</a:t>
            </a:r>
            <a:r>
              <a:rPr lang="en-US" sz="2400" dirty="0"/>
              <a:t> may be either blocking or non-blocking.</a:t>
            </a:r>
            <a:endParaRPr sz="4000" dirty="0"/>
          </a:p>
          <a:p>
            <a:pPr marL="244793" indent="-214313">
              <a:buClr>
                <a:srgbClr val="FF2600"/>
              </a:buClr>
              <a:buSzPts val="2400"/>
              <a:buFont typeface="Arial"/>
              <a:buChar char="•"/>
            </a:pPr>
            <a:r>
              <a:rPr lang="en-US" sz="2400" b="1" dirty="0">
                <a:solidFill>
                  <a:srgbClr val="FF2600"/>
                </a:solidFill>
              </a:rPr>
              <a:t>Blocking</a:t>
            </a:r>
            <a:r>
              <a:rPr lang="en-US" sz="2400" dirty="0"/>
              <a:t> is considered </a:t>
            </a:r>
            <a:r>
              <a:rPr lang="en-US" sz="2400" b="1" dirty="0"/>
              <a:t>synchronous</a:t>
            </a:r>
            <a:r>
              <a:rPr lang="en-US" sz="2400" dirty="0"/>
              <a:t>:</a:t>
            </a:r>
            <a:endParaRPr sz="4000" dirty="0"/>
          </a:p>
          <a:p>
            <a:pPr marL="557076" lvl="1" indent="-183695">
              <a:buSzPts val="2000"/>
              <a:buFont typeface="Arial"/>
              <a:buChar char="–"/>
            </a:pPr>
            <a:r>
              <a:rPr lang="en-US" sz="1800" b="1" dirty="0"/>
              <a:t>Blocking send </a:t>
            </a:r>
            <a:r>
              <a:rPr lang="en-US" sz="1800" dirty="0"/>
              <a:t>has the sender blocked until the message is received.</a:t>
            </a:r>
            <a:endParaRPr sz="3600" dirty="0"/>
          </a:p>
          <a:p>
            <a:pPr marL="557076" lvl="1" indent="-183695">
              <a:buSzPts val="2000"/>
              <a:buFont typeface="Arial"/>
              <a:buChar char="–"/>
            </a:pPr>
            <a:r>
              <a:rPr lang="en-US" sz="1800" b="1" dirty="0"/>
              <a:t>Blocking receive </a:t>
            </a:r>
            <a:r>
              <a:rPr lang="en-US" sz="1800" dirty="0"/>
              <a:t>has the receiver blocked until a message is available.</a:t>
            </a:r>
            <a:endParaRPr sz="3600" dirty="0"/>
          </a:p>
          <a:p>
            <a:pPr marL="244793" indent="-214313">
              <a:buClr>
                <a:srgbClr val="FF2600"/>
              </a:buClr>
              <a:buSzPts val="2400"/>
              <a:buFont typeface="Arial"/>
              <a:buChar char="•"/>
            </a:pPr>
            <a:r>
              <a:rPr lang="en-US" sz="2400" b="1" dirty="0">
                <a:solidFill>
                  <a:srgbClr val="FF2600"/>
                </a:solidFill>
              </a:rPr>
              <a:t>Non-blocking</a:t>
            </a:r>
            <a:r>
              <a:rPr lang="en-US" sz="2400" dirty="0"/>
              <a:t> is considered </a:t>
            </a:r>
            <a:r>
              <a:rPr lang="en-US" sz="2400" b="1" dirty="0"/>
              <a:t>asynchronous</a:t>
            </a:r>
            <a:endParaRPr sz="4000" dirty="0"/>
          </a:p>
          <a:p>
            <a:pPr marL="557076" lvl="1" indent="-183695">
              <a:buSzPts val="2000"/>
              <a:buFont typeface="Arial"/>
              <a:buChar char="–"/>
            </a:pPr>
            <a:r>
              <a:rPr lang="en-US" sz="1800" b="1" dirty="0"/>
              <a:t>Non-blocking </a:t>
            </a:r>
            <a:r>
              <a:rPr lang="en-US" sz="1800" dirty="0"/>
              <a:t>send has the sender send the message and continue.</a:t>
            </a:r>
            <a:endParaRPr sz="3600" dirty="0"/>
          </a:p>
          <a:p>
            <a:pPr marL="557076" lvl="1" indent="-183695">
              <a:buSzPts val="2000"/>
              <a:buFont typeface="Arial"/>
              <a:buChar char="–"/>
            </a:pPr>
            <a:r>
              <a:rPr lang="en-US" sz="1800" b="1" dirty="0"/>
              <a:t>Non-blocking </a:t>
            </a:r>
            <a:r>
              <a:rPr lang="en-US" sz="1800" dirty="0"/>
              <a:t>receive has the receiver receive a valid message or null.</a:t>
            </a:r>
            <a:endParaRPr sz="36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3" name="Google Shape;613;p59"/>
          <p:cNvSpPr txBox="1">
            <a:spLocks noGrp="1"/>
          </p:cNvSpPr>
          <p:nvPr>
            <p:ph type="title"/>
          </p:nvPr>
        </p:nvSpPr>
        <p:spPr>
          <a:xfrm>
            <a:off x="1485900" y="69055"/>
            <a:ext cx="6172200" cy="1131095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38100" tIns="38100" rIns="38100" bIns="38100" rtlCol="0" anchor="ctr" anchorCtr="0">
            <a:noAutofit/>
          </a:bodyPr>
          <a:lstStyle/>
          <a:p>
            <a:pPr marL="30479" marR="30479">
              <a:buSzPts val="4400"/>
            </a:pPr>
            <a:r>
              <a:rPr lang="en-US" sz="3600" dirty="0">
                <a:solidFill>
                  <a:srgbClr val="007033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sym typeface="Gill Sans"/>
              </a:rPr>
              <a:t>Buffering</a:t>
            </a:r>
            <a:endParaRPr sz="3600" dirty="0">
              <a:solidFill>
                <a:srgbClr val="007033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614" name="Google Shape;614;p59"/>
          <p:cNvSpPr txBox="1">
            <a:spLocks noGrp="1"/>
          </p:cNvSpPr>
          <p:nvPr>
            <p:ph type="body" idx="1"/>
          </p:nvPr>
        </p:nvSpPr>
        <p:spPr>
          <a:xfrm>
            <a:off x="907080" y="1200151"/>
            <a:ext cx="7329839" cy="3394472"/>
          </a:xfrm>
          <a:prstGeom prst="rect">
            <a:avLst/>
          </a:prstGeom>
          <a:solidFill>
            <a:srgbClr val="D4FDD5"/>
          </a:solidFill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>
            <a:outerShdw blurRad="38100" dist="25400" dir="5400000" rotWithShape="0">
              <a:srgbClr val="000000">
                <a:alpha val="49803"/>
              </a:srgbClr>
            </a:outerShdw>
          </a:effectLst>
        </p:spPr>
        <p:txBody>
          <a:bodyPr spcFirstLastPara="1" vert="horz" wrap="square" lIns="38100" tIns="38100" rIns="38100" bIns="38100" rtlCol="0" anchor="t" anchorCtr="0">
            <a:noAutofit/>
          </a:bodyPr>
          <a:lstStyle/>
          <a:p>
            <a:pPr marL="287655">
              <a:spcBef>
                <a:spcPts val="0"/>
              </a:spcBef>
              <a:buSzPts val="3200"/>
              <a:buNone/>
            </a:pPr>
            <a:r>
              <a:rPr lang="en-US" sz="2800" dirty="0">
                <a:latin typeface="Gill Sans"/>
                <a:ea typeface="Gill Sans"/>
                <a:cs typeface="Gill Sans"/>
                <a:sym typeface="Gill Sans"/>
              </a:rPr>
              <a:t>Queue of messages attached to the link; implemented in one of three ways:</a:t>
            </a:r>
            <a:endParaRPr sz="2800" dirty="0">
              <a:latin typeface="Gill Sans"/>
              <a:ea typeface="Gill Sans"/>
              <a:cs typeface="Gill Sans"/>
              <a:sym typeface="Gill Sans"/>
            </a:endParaRPr>
          </a:p>
          <a:p>
            <a:pPr marL="587693" lvl="1" indent="-214313">
              <a:buClr>
                <a:srgbClr val="FF2600"/>
              </a:buClr>
              <a:buSzPts val="2800"/>
              <a:buNone/>
            </a:pPr>
            <a:r>
              <a:rPr lang="en-US" sz="2400" b="1" dirty="0">
                <a:solidFill>
                  <a:srgbClr val="FF2600"/>
                </a:solidFill>
              </a:rPr>
              <a:t>1.</a:t>
            </a:r>
            <a:r>
              <a:rPr lang="en-US" sz="2400" dirty="0">
                <a:latin typeface="Gill Sans"/>
                <a:ea typeface="Gill Sans"/>
                <a:cs typeface="Gill Sans"/>
                <a:sym typeface="Gill Sans"/>
              </a:rPr>
              <a:t> Zero capacity – 0 messages</a:t>
            </a:r>
            <a:br>
              <a:rPr lang="en-US" sz="2400" dirty="0">
                <a:latin typeface="Gill Sans"/>
                <a:ea typeface="Gill Sans"/>
                <a:cs typeface="Gill Sans"/>
                <a:sym typeface="Gill Sans"/>
              </a:rPr>
            </a:br>
            <a:r>
              <a:rPr lang="en-US" sz="2400" dirty="0">
                <a:latin typeface="Gill Sans"/>
                <a:ea typeface="Gill Sans"/>
                <a:cs typeface="Gill Sans"/>
                <a:sym typeface="Gill Sans"/>
              </a:rPr>
              <a:t>Sender must wait for receiver (rendezvous).</a:t>
            </a:r>
            <a:endParaRPr sz="2400" dirty="0"/>
          </a:p>
          <a:p>
            <a:pPr marL="587693" lvl="1" indent="-214313">
              <a:buClr>
                <a:srgbClr val="FF2600"/>
              </a:buClr>
              <a:buSzPts val="2800"/>
              <a:buNone/>
            </a:pPr>
            <a:r>
              <a:rPr lang="en-US" sz="2400" b="1" dirty="0">
                <a:solidFill>
                  <a:srgbClr val="FF2600"/>
                </a:solidFill>
              </a:rPr>
              <a:t>2.</a:t>
            </a:r>
            <a:r>
              <a:rPr lang="en-US" sz="2400" dirty="0">
                <a:latin typeface="Gill Sans"/>
                <a:ea typeface="Gill Sans"/>
                <a:cs typeface="Gill Sans"/>
                <a:sym typeface="Gill Sans"/>
              </a:rPr>
              <a:t> Bounded capacity – finite length of </a:t>
            </a:r>
            <a:r>
              <a:rPr lang="en-US" sz="2400" i="1" dirty="0"/>
              <a:t>n</a:t>
            </a:r>
            <a:r>
              <a:rPr lang="en-US" sz="2400" dirty="0">
                <a:latin typeface="Gill Sans"/>
                <a:ea typeface="Gill Sans"/>
                <a:cs typeface="Gill Sans"/>
                <a:sym typeface="Gill Sans"/>
              </a:rPr>
              <a:t> messages. Sender must wait if buffer is full.</a:t>
            </a:r>
            <a:endParaRPr sz="2400" dirty="0"/>
          </a:p>
          <a:p>
            <a:pPr marL="587693" lvl="1" indent="-214313">
              <a:buClr>
                <a:srgbClr val="FF2600"/>
              </a:buClr>
              <a:buSzPts val="2800"/>
              <a:buNone/>
            </a:pPr>
            <a:r>
              <a:rPr lang="en-US" sz="2400" b="1" dirty="0">
                <a:solidFill>
                  <a:srgbClr val="FF2600"/>
                </a:solidFill>
              </a:rPr>
              <a:t>3.</a:t>
            </a:r>
            <a:r>
              <a:rPr lang="en-US" sz="2400" dirty="0">
                <a:latin typeface="Gill Sans"/>
                <a:ea typeface="Gill Sans"/>
                <a:cs typeface="Gill Sans"/>
                <a:sym typeface="Gill Sans"/>
              </a:rPr>
              <a:t> Unbounded capacity – infinite length. Sender never waits.</a:t>
            </a:r>
            <a:endParaRPr sz="24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9" name="Google Shape;619;p60"/>
          <p:cNvSpPr txBox="1">
            <a:spLocks noGrp="1"/>
          </p:cNvSpPr>
          <p:nvPr>
            <p:ph type="title"/>
          </p:nvPr>
        </p:nvSpPr>
        <p:spPr>
          <a:xfrm>
            <a:off x="1485900" y="69055"/>
            <a:ext cx="6172200" cy="975645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38100" tIns="38100" rIns="38100" bIns="38100" rtlCol="0" anchor="ctr" anchorCtr="0">
            <a:noAutofit/>
          </a:bodyPr>
          <a:lstStyle/>
          <a:p>
            <a:pPr marL="30479" marR="30479">
              <a:buSzPts val="4400"/>
            </a:pPr>
            <a:r>
              <a:rPr lang="en-US" sz="3600" dirty="0">
                <a:solidFill>
                  <a:srgbClr val="007033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sym typeface="Gill Sans"/>
              </a:rPr>
              <a:t>Many IPC Mechanisms</a:t>
            </a:r>
            <a:endParaRPr sz="3600" dirty="0">
              <a:solidFill>
                <a:srgbClr val="007033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620" name="Google Shape;620;p60"/>
          <p:cNvSpPr txBox="1"/>
          <p:nvPr/>
        </p:nvSpPr>
        <p:spPr>
          <a:xfrm>
            <a:off x="754375" y="1197405"/>
            <a:ext cx="3640549" cy="32365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marL="287655" marR="30479" indent="-257175">
              <a:buClr>
                <a:srgbClr val="000000"/>
              </a:buClr>
              <a:buSzPts val="3000"/>
              <a:buFont typeface="Arial"/>
              <a:buChar char="•"/>
            </a:pPr>
            <a:r>
              <a:rPr lang="en-US" sz="2400" dirty="0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rPr>
              <a:t>File</a:t>
            </a:r>
            <a:endParaRPr sz="2400" dirty="0"/>
          </a:p>
          <a:p>
            <a:pPr marL="287655" marR="30479" indent="-257175">
              <a:spcBef>
                <a:spcPts val="525"/>
              </a:spcBef>
              <a:buClr>
                <a:srgbClr val="000000"/>
              </a:buClr>
              <a:buSzPts val="3000"/>
              <a:buFont typeface="Arial"/>
              <a:buChar char="•"/>
            </a:pPr>
            <a:r>
              <a:rPr lang="en-US" sz="2400" dirty="0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rPr>
              <a:t>Pipe</a:t>
            </a:r>
            <a:endParaRPr sz="2400" dirty="0"/>
          </a:p>
          <a:p>
            <a:pPr marL="287655" marR="30479" indent="-257175">
              <a:spcBef>
                <a:spcPts val="525"/>
              </a:spcBef>
              <a:buClr>
                <a:srgbClr val="000000"/>
              </a:buClr>
              <a:buSzPts val="3000"/>
              <a:buFont typeface="Arial"/>
              <a:buChar char="•"/>
            </a:pPr>
            <a:r>
              <a:rPr lang="en-US" sz="2400" dirty="0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rPr>
              <a:t>Named pipe</a:t>
            </a:r>
            <a:endParaRPr sz="2400" dirty="0"/>
          </a:p>
          <a:p>
            <a:pPr marL="287655" marR="30479" indent="-257175">
              <a:spcBef>
                <a:spcPts val="525"/>
              </a:spcBef>
              <a:buClr>
                <a:srgbClr val="000000"/>
              </a:buClr>
              <a:buSzPts val="3000"/>
              <a:buFont typeface="Arial"/>
              <a:buChar char="•"/>
            </a:pPr>
            <a:r>
              <a:rPr lang="en-US" sz="2400" dirty="0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rPr>
              <a:t>Shared memory</a:t>
            </a:r>
            <a:endParaRPr sz="2400" dirty="0"/>
          </a:p>
          <a:p>
            <a:pPr marL="287655" marR="30479" indent="-257175">
              <a:spcBef>
                <a:spcPts val="525"/>
              </a:spcBef>
              <a:buClr>
                <a:srgbClr val="000000"/>
              </a:buClr>
              <a:buSzPts val="3000"/>
              <a:buFont typeface="Arial"/>
              <a:buChar char="•"/>
            </a:pPr>
            <a:r>
              <a:rPr lang="en-US" sz="2400" dirty="0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rPr>
              <a:t>Message passing</a:t>
            </a:r>
            <a:endParaRPr sz="2400" dirty="0"/>
          </a:p>
          <a:p>
            <a:pPr marL="287655" marR="30479" indent="-257175">
              <a:spcBef>
                <a:spcPts val="525"/>
              </a:spcBef>
              <a:buClr>
                <a:srgbClr val="000000"/>
              </a:buClr>
              <a:buSzPts val="3000"/>
              <a:buFont typeface="Arial"/>
              <a:buChar char="•"/>
            </a:pPr>
            <a:r>
              <a:rPr lang="en-US" sz="2400" dirty="0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rPr>
              <a:t>Mailbox</a:t>
            </a:r>
            <a:endParaRPr sz="2400" dirty="0"/>
          </a:p>
          <a:p>
            <a:pPr marL="287655" marR="30479" indent="-257175">
              <a:spcBef>
                <a:spcPts val="525"/>
              </a:spcBef>
              <a:buClr>
                <a:srgbClr val="000000"/>
              </a:buClr>
              <a:buSzPts val="3000"/>
              <a:buFont typeface="Arial"/>
              <a:buChar char="•"/>
            </a:pPr>
            <a:r>
              <a:rPr lang="en-US" sz="2400" dirty="0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rPr>
              <a:t>Remote procedure calls</a:t>
            </a:r>
            <a:endParaRPr sz="2400" dirty="0"/>
          </a:p>
          <a:p>
            <a:pPr marL="287655" marR="30479" indent="-257175">
              <a:spcBef>
                <a:spcPts val="525"/>
              </a:spcBef>
              <a:buClr>
                <a:srgbClr val="000000"/>
              </a:buClr>
              <a:buSzPts val="3000"/>
              <a:buFont typeface="Arial"/>
              <a:buChar char="•"/>
            </a:pPr>
            <a:r>
              <a:rPr lang="en-US" sz="2400" dirty="0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rPr>
              <a:t>Sockets (TCP, datagram)</a:t>
            </a:r>
            <a:endParaRPr sz="2400" dirty="0"/>
          </a:p>
        </p:txBody>
      </p:sp>
      <p:sp>
        <p:nvSpPr>
          <p:cNvPr id="621" name="Google Shape;621;p60"/>
          <p:cNvSpPr/>
          <p:nvPr/>
        </p:nvSpPr>
        <p:spPr>
          <a:xfrm>
            <a:off x="5014913" y="1580387"/>
            <a:ext cx="2518358" cy="2611376"/>
          </a:xfrm>
          <a:prstGeom prst="roundRect">
            <a:avLst>
              <a:gd name="adj" fmla="val 5673"/>
            </a:avLst>
          </a:prstGeom>
          <a:solidFill>
            <a:srgbClr val="EBEBEB"/>
          </a:solidFill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>
            <a:outerShdw blurRad="127000" dist="76200" dir="2700000" rotWithShape="0">
              <a:srgbClr val="000000">
                <a:alpha val="74901"/>
              </a:srgbClr>
            </a:outerShdw>
          </a:effectLst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marL="201930" marR="30479" indent="-171450">
              <a:buClr>
                <a:srgbClr val="C21B03"/>
              </a:buClr>
              <a:buSzPts val="2500"/>
              <a:buFont typeface="Helvetica Neue"/>
              <a:buChar char="•"/>
            </a:pPr>
            <a:r>
              <a:rPr lang="en-US" sz="1875" dirty="0">
                <a:solidFill>
                  <a:srgbClr val="C21B0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What are the properties of each?</a:t>
            </a:r>
            <a:endParaRPr sz="1350" dirty="0"/>
          </a:p>
          <a:p>
            <a:pPr marL="201930" marR="30479" indent="-171450">
              <a:buClr>
                <a:srgbClr val="C21B03"/>
              </a:buClr>
              <a:buSzPts val="2500"/>
              <a:buFont typeface="Helvetica Neue"/>
              <a:buChar char="•"/>
            </a:pPr>
            <a:r>
              <a:rPr lang="en-US" sz="1875" dirty="0">
                <a:solidFill>
                  <a:srgbClr val="C21B0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What are the advantages and disadvantages of each?</a:t>
            </a:r>
            <a:endParaRPr sz="1350" dirty="0"/>
          </a:p>
          <a:p>
            <a:pPr marL="201930" marR="30479" indent="-171450">
              <a:buClr>
                <a:srgbClr val="C21B03"/>
              </a:buClr>
              <a:buSzPts val="2500"/>
              <a:buFont typeface="Helvetica Neue"/>
              <a:buChar char="•"/>
            </a:pPr>
            <a:r>
              <a:rPr lang="en-US" sz="1875" dirty="0">
                <a:solidFill>
                  <a:srgbClr val="C21B0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How do you select one to use?</a:t>
            </a:r>
            <a:endParaRPr sz="135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6" name="Google Shape;626;p61"/>
          <p:cNvSpPr txBox="1">
            <a:spLocks noGrp="1"/>
          </p:cNvSpPr>
          <p:nvPr>
            <p:ph type="title"/>
          </p:nvPr>
        </p:nvSpPr>
        <p:spPr>
          <a:xfrm>
            <a:off x="1485900" y="69055"/>
            <a:ext cx="6172200" cy="1131095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38100" tIns="38100" rIns="38100" bIns="38100" rtlCol="0" anchor="ctr" anchorCtr="0">
            <a:noAutofit/>
          </a:bodyPr>
          <a:lstStyle/>
          <a:p>
            <a:pPr marL="30479" marR="30479">
              <a:buSzPts val="4400"/>
            </a:pPr>
            <a:r>
              <a:rPr lang="en-US" sz="3600" dirty="0">
                <a:solidFill>
                  <a:srgbClr val="007033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sym typeface="Gill Sans"/>
              </a:rPr>
              <a:t>IPC Properties</a:t>
            </a:r>
            <a:endParaRPr sz="3600" dirty="0">
              <a:solidFill>
                <a:srgbClr val="007033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627" name="Google Shape;627;p61"/>
          <p:cNvSpPr/>
          <p:nvPr/>
        </p:nvSpPr>
        <p:spPr>
          <a:xfrm>
            <a:off x="2586835" y="1074113"/>
            <a:ext cx="3817625" cy="3635507"/>
          </a:xfrm>
          <a:prstGeom prst="roundRect">
            <a:avLst>
              <a:gd name="adj" fmla="val 5912"/>
            </a:avLst>
          </a:prstGeom>
          <a:solidFill>
            <a:srgbClr val="EBEBEB"/>
          </a:solidFill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>
            <a:outerShdw blurRad="127000" dist="76200" dir="2700000" rotWithShape="0">
              <a:srgbClr val="000000">
                <a:alpha val="74901"/>
              </a:srgbClr>
            </a:outerShdw>
          </a:effectLst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marL="201930" marR="30479" indent="-171450">
              <a:buClr>
                <a:srgbClr val="C21B03"/>
              </a:buClr>
              <a:buSzPts val="2500"/>
              <a:buFont typeface="Helvetica Neue"/>
              <a:buChar char="•"/>
            </a:pPr>
            <a:r>
              <a:rPr lang="en-US" sz="2800" b="1" dirty="0">
                <a:solidFill>
                  <a:srgbClr val="C21B0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Buffering</a:t>
            </a:r>
            <a:endParaRPr sz="2800" dirty="0"/>
          </a:p>
          <a:p>
            <a:pPr marL="201930" marR="30479" indent="-171450">
              <a:buClr>
                <a:srgbClr val="C21B03"/>
              </a:buClr>
              <a:buSzPts val="2500"/>
              <a:buFont typeface="Helvetica Neue"/>
              <a:buChar char="•"/>
            </a:pPr>
            <a:r>
              <a:rPr lang="en-US" sz="2800" b="1" dirty="0">
                <a:solidFill>
                  <a:srgbClr val="C21B0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Capacity</a:t>
            </a:r>
            <a:endParaRPr sz="2800" dirty="0"/>
          </a:p>
          <a:p>
            <a:pPr marL="201930" marR="30479" indent="-171450">
              <a:buClr>
                <a:srgbClr val="C21B03"/>
              </a:buClr>
              <a:buSzPts val="2500"/>
              <a:buFont typeface="Helvetica Neue"/>
              <a:buChar char="•"/>
            </a:pPr>
            <a:r>
              <a:rPr lang="en-US" sz="2800" b="1" dirty="0">
                <a:solidFill>
                  <a:srgbClr val="C21B0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Synchronization</a:t>
            </a:r>
            <a:endParaRPr sz="2800" dirty="0"/>
          </a:p>
          <a:p>
            <a:pPr marL="201930" marR="30479" indent="-171450">
              <a:buClr>
                <a:srgbClr val="C21B03"/>
              </a:buClr>
              <a:buSzPts val="2500"/>
              <a:buFont typeface="Helvetica Neue"/>
              <a:buChar char="•"/>
            </a:pPr>
            <a:r>
              <a:rPr lang="en-US" sz="2800" b="1" dirty="0">
                <a:solidFill>
                  <a:srgbClr val="C21B0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Service model</a:t>
            </a:r>
            <a:endParaRPr sz="2800" dirty="0"/>
          </a:p>
          <a:p>
            <a:pPr marL="201930" marR="30479" indent="-171450">
              <a:buClr>
                <a:srgbClr val="C21B03"/>
              </a:buClr>
              <a:buSzPts val="2500"/>
              <a:buFont typeface="Helvetica Neue"/>
              <a:buChar char="•"/>
            </a:pPr>
            <a:r>
              <a:rPr lang="en-US" sz="2800" b="1" dirty="0">
                <a:solidFill>
                  <a:srgbClr val="C21B0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Shared memory</a:t>
            </a:r>
            <a:endParaRPr sz="2800" dirty="0"/>
          </a:p>
          <a:p>
            <a:pPr marL="201930" marR="30479" indent="-171450">
              <a:buClr>
                <a:srgbClr val="C21B03"/>
              </a:buClr>
              <a:buSzPts val="2500"/>
              <a:buFont typeface="Helvetica Neue"/>
              <a:buChar char="•"/>
            </a:pPr>
            <a:r>
              <a:rPr lang="en-US" sz="2800" b="1" dirty="0">
                <a:solidFill>
                  <a:srgbClr val="C21B0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Direct or indirect</a:t>
            </a:r>
            <a:endParaRPr sz="24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6" name="Google Shape;436;p44"/>
          <p:cNvSpPr txBox="1">
            <a:spLocks noGrp="1"/>
          </p:cNvSpPr>
          <p:nvPr>
            <p:ph type="title"/>
          </p:nvPr>
        </p:nvSpPr>
        <p:spPr>
          <a:xfrm>
            <a:off x="907080" y="69055"/>
            <a:ext cx="7329840" cy="1131095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38100" tIns="38100" rIns="38100" bIns="38100" rtlCol="0" anchor="ctr" anchorCtr="0">
            <a:noAutofit/>
          </a:bodyPr>
          <a:lstStyle/>
          <a:p>
            <a:pPr marL="30480">
              <a:spcBef>
                <a:spcPct val="0"/>
              </a:spcBef>
              <a:buSzPts val="4200"/>
            </a:pPr>
            <a:r>
              <a:rPr lang="en-US" sz="3600" dirty="0" err="1">
                <a:solidFill>
                  <a:srgbClr val="007033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sym typeface="Gill Sans"/>
              </a:rPr>
              <a:t>Interprocess</a:t>
            </a:r>
            <a:r>
              <a:rPr lang="en-US" sz="3600" dirty="0">
                <a:solidFill>
                  <a:srgbClr val="007033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sym typeface="Gill Sans"/>
              </a:rPr>
              <a:t> Communication </a:t>
            </a:r>
            <a:r>
              <a:rPr lang="en-US" sz="3600" dirty="0">
                <a:solidFill>
                  <a:srgbClr val="007033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(IPC)</a:t>
            </a:r>
            <a:endParaRPr sz="3600" dirty="0">
              <a:solidFill>
                <a:srgbClr val="007033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437" name="Google Shape;437;p44"/>
          <p:cNvSpPr txBox="1">
            <a:spLocks noGrp="1"/>
          </p:cNvSpPr>
          <p:nvPr>
            <p:ph type="body" idx="1"/>
          </p:nvPr>
        </p:nvSpPr>
        <p:spPr>
          <a:xfrm>
            <a:off x="907080" y="1057275"/>
            <a:ext cx="7329840" cy="3703849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38100" tIns="38100" rIns="38100" bIns="38100" rtlCol="0" anchor="t" anchorCtr="0">
            <a:noAutofit/>
          </a:bodyPr>
          <a:lstStyle/>
          <a:p>
            <a:pPr marL="287655" indent="-261938">
              <a:lnSpc>
                <a:spcPct val="90000"/>
              </a:lnSpc>
              <a:spcBef>
                <a:spcPts val="0"/>
              </a:spcBef>
              <a:buSzPts val="2400"/>
              <a:buFont typeface="Arial"/>
              <a:buChar char="•"/>
            </a:pPr>
            <a:r>
              <a:rPr lang="en-US" sz="2800" dirty="0">
                <a:latin typeface="Gill Sans"/>
                <a:ea typeface="Gill Sans"/>
                <a:cs typeface="Gill Sans"/>
                <a:sym typeface="Gill Sans"/>
              </a:rPr>
              <a:t>Mechanism for processes to communicate and to synchronize their actions</a:t>
            </a:r>
            <a:endParaRPr sz="2800" dirty="0"/>
          </a:p>
          <a:p>
            <a:pPr marL="630555" lvl="1" indent="-261938">
              <a:lnSpc>
                <a:spcPct val="90000"/>
              </a:lnSpc>
              <a:buSzPts val="2400"/>
              <a:buFont typeface="Arial"/>
              <a:buChar char="•"/>
            </a:pPr>
            <a:r>
              <a:rPr lang="en-US" sz="2400" b="1" dirty="0">
                <a:solidFill>
                  <a:srgbClr val="FF0000"/>
                </a:solidFill>
                <a:latin typeface="Gill Sans"/>
                <a:ea typeface="Gill Sans"/>
                <a:cs typeface="Gill Sans"/>
                <a:sym typeface="Gill Sans"/>
              </a:rPr>
              <a:t>Message system </a:t>
            </a:r>
            <a:r>
              <a:rPr lang="en-US" sz="2400" dirty="0">
                <a:latin typeface="Gill Sans"/>
                <a:ea typeface="Gill Sans"/>
                <a:cs typeface="Gill Sans"/>
                <a:sym typeface="Gill Sans"/>
              </a:rPr>
              <a:t>– processes communicate with each other through messages without resorting to shared variables</a:t>
            </a:r>
            <a:endParaRPr sz="2400" dirty="0"/>
          </a:p>
          <a:p>
            <a:pPr marL="973455" lvl="2" indent="-261938">
              <a:lnSpc>
                <a:spcPct val="90000"/>
              </a:lnSpc>
              <a:buSzPts val="2400"/>
              <a:buFont typeface="Arial"/>
              <a:buChar char="•"/>
            </a:pPr>
            <a:r>
              <a:rPr lang="en-US" sz="2000" dirty="0">
                <a:latin typeface="Gill Sans"/>
                <a:ea typeface="Gill Sans"/>
                <a:cs typeface="Gill Sans"/>
                <a:sym typeface="Gill Sans"/>
              </a:rPr>
              <a:t>IPC facility provides two operations:</a:t>
            </a:r>
            <a:endParaRPr sz="2000" dirty="0"/>
          </a:p>
          <a:p>
            <a:pPr marL="1273493" lvl="3" indent="-219075">
              <a:lnSpc>
                <a:spcPct val="90000"/>
              </a:lnSpc>
              <a:buSzPts val="2400"/>
              <a:buFont typeface="Arial"/>
              <a:buChar char="–"/>
            </a:pPr>
            <a:r>
              <a:rPr lang="en-US" b="1" dirty="0"/>
              <a:t>send</a:t>
            </a:r>
            <a:r>
              <a:rPr lang="en-US" dirty="0">
                <a:latin typeface="Gill Sans"/>
                <a:ea typeface="Gill Sans"/>
                <a:cs typeface="Gill Sans"/>
                <a:sym typeface="Gill Sans"/>
              </a:rPr>
              <a:t>(</a:t>
            </a:r>
            <a:r>
              <a:rPr lang="en-US" i="1" dirty="0"/>
              <a:t>message</a:t>
            </a:r>
            <a:r>
              <a:rPr lang="en-US" dirty="0">
                <a:latin typeface="Gill Sans"/>
                <a:ea typeface="Gill Sans"/>
                <a:cs typeface="Gill Sans"/>
                <a:sym typeface="Gill Sans"/>
              </a:rPr>
              <a:t>) – message size fixed or variable </a:t>
            </a:r>
            <a:endParaRPr dirty="0"/>
          </a:p>
          <a:p>
            <a:pPr marL="1273493" lvl="3" indent="-219075">
              <a:lnSpc>
                <a:spcPct val="90000"/>
              </a:lnSpc>
              <a:buSzPts val="2400"/>
              <a:buFont typeface="Arial"/>
              <a:buChar char="–"/>
            </a:pPr>
            <a:r>
              <a:rPr lang="en-US" b="1" dirty="0"/>
              <a:t>receive</a:t>
            </a:r>
            <a:r>
              <a:rPr lang="en-US" dirty="0">
                <a:latin typeface="Gill Sans"/>
                <a:ea typeface="Gill Sans"/>
                <a:cs typeface="Gill Sans"/>
                <a:sym typeface="Gill Sans"/>
              </a:rPr>
              <a:t>(</a:t>
            </a:r>
            <a:r>
              <a:rPr lang="en-US" i="1" dirty="0"/>
              <a:t>message</a:t>
            </a:r>
            <a:r>
              <a:rPr lang="en-US" dirty="0">
                <a:latin typeface="Gill Sans"/>
                <a:ea typeface="Gill Sans"/>
                <a:cs typeface="Gill Sans"/>
                <a:sym typeface="Gill Sans"/>
              </a:rPr>
              <a:t>)</a:t>
            </a:r>
            <a:endParaRPr dirty="0"/>
          </a:p>
          <a:p>
            <a:pPr marL="973455" lvl="2" indent="-261938">
              <a:lnSpc>
                <a:spcPct val="90000"/>
              </a:lnSpc>
              <a:buSzPts val="2400"/>
              <a:buFont typeface="Arial"/>
              <a:buChar char="•"/>
            </a:pPr>
            <a:r>
              <a:rPr lang="en-US" sz="2000" dirty="0">
                <a:latin typeface="Gill Sans"/>
                <a:ea typeface="Gill Sans"/>
                <a:cs typeface="Gill Sans"/>
                <a:sym typeface="Gill Sans"/>
              </a:rPr>
              <a:t>If processes </a:t>
            </a:r>
            <a:r>
              <a:rPr lang="en-US" sz="2000" i="1" dirty="0"/>
              <a:t>P</a:t>
            </a:r>
            <a:r>
              <a:rPr lang="en-US" sz="2000" dirty="0">
                <a:latin typeface="Gill Sans"/>
                <a:ea typeface="Gill Sans"/>
                <a:cs typeface="Gill Sans"/>
                <a:sym typeface="Gill Sans"/>
              </a:rPr>
              <a:t> and </a:t>
            </a:r>
            <a:r>
              <a:rPr lang="en-US" sz="2000" i="1" dirty="0"/>
              <a:t>Q</a:t>
            </a:r>
            <a:r>
              <a:rPr lang="en-US" sz="2000" dirty="0">
                <a:latin typeface="Gill Sans"/>
                <a:ea typeface="Gill Sans"/>
                <a:cs typeface="Gill Sans"/>
                <a:sym typeface="Gill Sans"/>
              </a:rPr>
              <a:t> wish to communicate, they need to:</a:t>
            </a:r>
            <a:endParaRPr sz="2000" dirty="0"/>
          </a:p>
          <a:p>
            <a:pPr marL="1273493" lvl="3" indent="-219075">
              <a:lnSpc>
                <a:spcPct val="90000"/>
              </a:lnSpc>
              <a:buSzPts val="2400"/>
              <a:buFont typeface="Arial"/>
              <a:buChar char="–"/>
            </a:pPr>
            <a:r>
              <a:rPr lang="en-US" dirty="0">
                <a:latin typeface="Gill Sans"/>
                <a:ea typeface="Gill Sans"/>
                <a:cs typeface="Gill Sans"/>
                <a:sym typeface="Gill Sans"/>
              </a:rPr>
              <a:t>establish a </a:t>
            </a:r>
            <a:r>
              <a:rPr lang="en-US" i="1" dirty="0"/>
              <a:t>communication</a:t>
            </a:r>
            <a:r>
              <a:rPr lang="en-US" dirty="0">
                <a:latin typeface="Gill Sans"/>
                <a:ea typeface="Gill Sans"/>
                <a:cs typeface="Gill Sans"/>
                <a:sym typeface="Gill Sans"/>
              </a:rPr>
              <a:t> </a:t>
            </a:r>
            <a:r>
              <a:rPr lang="en-US" i="1" dirty="0"/>
              <a:t>link</a:t>
            </a:r>
            <a:r>
              <a:rPr lang="en-US" dirty="0">
                <a:latin typeface="Gill Sans"/>
                <a:ea typeface="Gill Sans"/>
                <a:cs typeface="Gill Sans"/>
                <a:sym typeface="Gill Sans"/>
              </a:rPr>
              <a:t> between them</a:t>
            </a:r>
            <a:endParaRPr dirty="0"/>
          </a:p>
          <a:p>
            <a:pPr marL="1273493" lvl="3" indent="-219075">
              <a:lnSpc>
                <a:spcPct val="90000"/>
              </a:lnSpc>
              <a:buSzPts val="2400"/>
              <a:buFont typeface="Arial"/>
              <a:buChar char="–"/>
            </a:pPr>
            <a:r>
              <a:rPr lang="en-US" dirty="0">
                <a:latin typeface="Gill Sans"/>
                <a:ea typeface="Gill Sans"/>
                <a:cs typeface="Gill Sans"/>
                <a:sym typeface="Gill Sans"/>
              </a:rPr>
              <a:t>exchange messages via send/receive</a:t>
            </a:r>
            <a:endParaRPr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2" name="Google Shape;442;p45"/>
          <p:cNvSpPr txBox="1">
            <a:spLocks noGrp="1"/>
          </p:cNvSpPr>
          <p:nvPr>
            <p:ph type="title"/>
          </p:nvPr>
        </p:nvSpPr>
        <p:spPr>
          <a:xfrm>
            <a:off x="907080" y="119063"/>
            <a:ext cx="7329840" cy="1031081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38100" tIns="38100" rIns="38100" bIns="38100" rtlCol="0" anchor="ctr" anchorCtr="0">
            <a:noAutofit/>
          </a:bodyPr>
          <a:lstStyle/>
          <a:p>
            <a:pPr marL="30480" marR="30479">
              <a:spcBef>
                <a:spcPct val="0"/>
              </a:spcBef>
              <a:buSzPts val="4200"/>
            </a:pPr>
            <a:r>
              <a:rPr lang="en-US" sz="3600" dirty="0">
                <a:solidFill>
                  <a:srgbClr val="007033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sym typeface="Gill Sans"/>
              </a:rPr>
              <a:t>Implementation Questions</a:t>
            </a:r>
            <a:endParaRPr sz="3600" dirty="0">
              <a:solidFill>
                <a:srgbClr val="007033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443" name="Google Shape;443;p45"/>
          <p:cNvSpPr txBox="1">
            <a:spLocks noGrp="1"/>
          </p:cNvSpPr>
          <p:nvPr>
            <p:ph type="body" idx="1"/>
          </p:nvPr>
        </p:nvSpPr>
        <p:spPr>
          <a:xfrm>
            <a:off x="907080" y="1150144"/>
            <a:ext cx="7329840" cy="3394472"/>
          </a:xfrm>
          <a:prstGeom prst="rect">
            <a:avLst/>
          </a:prstGeom>
          <a:solidFill>
            <a:srgbClr val="FFFADB"/>
          </a:solidFill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>
            <a:outerShdw blurRad="38100" dist="25400" dir="5400000" rotWithShape="0">
              <a:srgbClr val="000000">
                <a:alpha val="49803"/>
              </a:srgbClr>
            </a:outerShdw>
          </a:effectLst>
        </p:spPr>
        <p:txBody>
          <a:bodyPr spcFirstLastPara="1" vert="horz" wrap="square" lIns="38100" tIns="38100" rIns="38100" bIns="38100" rtlCol="0" anchor="t" anchorCtr="0">
            <a:noAutofit/>
          </a:bodyPr>
          <a:lstStyle/>
          <a:p>
            <a:pPr marL="287655">
              <a:spcBef>
                <a:spcPts val="0"/>
              </a:spcBef>
              <a:buSzPts val="2800"/>
              <a:buFont typeface="Arial"/>
              <a:buChar char="•"/>
            </a:pPr>
            <a:r>
              <a:rPr lang="en-US" sz="2100" dirty="0">
                <a:latin typeface="Gill Sans"/>
                <a:ea typeface="Gill Sans"/>
                <a:cs typeface="Gill Sans"/>
                <a:sym typeface="Gill Sans"/>
              </a:rPr>
              <a:t>How are links established?</a:t>
            </a:r>
            <a:endParaRPr dirty="0"/>
          </a:p>
          <a:p>
            <a:pPr marL="287655">
              <a:buSzPts val="2800"/>
              <a:buFont typeface="Arial"/>
              <a:buChar char="•"/>
            </a:pPr>
            <a:r>
              <a:rPr lang="en-US" sz="2100" dirty="0">
                <a:latin typeface="Gill Sans"/>
                <a:ea typeface="Gill Sans"/>
                <a:cs typeface="Gill Sans"/>
                <a:sym typeface="Gill Sans"/>
              </a:rPr>
              <a:t>Can a link be associated with more than two processes?</a:t>
            </a:r>
            <a:endParaRPr dirty="0"/>
          </a:p>
          <a:p>
            <a:pPr marL="287655">
              <a:buSzPts val="2800"/>
              <a:buFont typeface="Arial"/>
              <a:buChar char="•"/>
            </a:pPr>
            <a:r>
              <a:rPr lang="en-US" sz="2100" dirty="0">
                <a:latin typeface="Gill Sans"/>
                <a:ea typeface="Gill Sans"/>
                <a:cs typeface="Gill Sans"/>
                <a:sym typeface="Gill Sans"/>
              </a:rPr>
              <a:t>How many links can there be between every pair of communicating processes?</a:t>
            </a:r>
            <a:endParaRPr dirty="0"/>
          </a:p>
          <a:p>
            <a:pPr marL="287655">
              <a:buSzPts val="2800"/>
              <a:buFont typeface="Arial"/>
              <a:buChar char="•"/>
            </a:pPr>
            <a:r>
              <a:rPr lang="en-US" sz="2100" dirty="0">
                <a:latin typeface="Gill Sans"/>
                <a:ea typeface="Gill Sans"/>
                <a:cs typeface="Gill Sans"/>
                <a:sym typeface="Gill Sans"/>
              </a:rPr>
              <a:t>What is the capacity of a link?</a:t>
            </a:r>
            <a:endParaRPr dirty="0"/>
          </a:p>
          <a:p>
            <a:pPr marL="287655">
              <a:buSzPts val="2800"/>
              <a:buFont typeface="Arial"/>
              <a:buChar char="•"/>
            </a:pPr>
            <a:r>
              <a:rPr lang="en-US" sz="2100" dirty="0">
                <a:latin typeface="Gill Sans"/>
                <a:ea typeface="Gill Sans"/>
                <a:cs typeface="Gill Sans"/>
                <a:sym typeface="Gill Sans"/>
              </a:rPr>
              <a:t>Is the size of a message that the link can accommodate fixed or variable?</a:t>
            </a:r>
            <a:endParaRPr dirty="0"/>
          </a:p>
          <a:p>
            <a:pPr marL="287655">
              <a:buSzPts val="2800"/>
              <a:buFont typeface="Arial"/>
              <a:buChar char="•"/>
            </a:pPr>
            <a:r>
              <a:rPr lang="en-US" sz="2100" dirty="0">
                <a:latin typeface="Gill Sans"/>
                <a:ea typeface="Gill Sans"/>
                <a:cs typeface="Gill Sans"/>
                <a:sym typeface="Gill Sans"/>
              </a:rPr>
              <a:t>Is a link unidirectional or bi-directional?</a:t>
            </a:r>
          </a:p>
          <a:p>
            <a:pPr marL="287655">
              <a:buSzPts val="2800"/>
              <a:buFont typeface="Arial"/>
              <a:buChar char="•"/>
            </a:pPr>
            <a:r>
              <a:rPr lang="en-US" sz="2100" dirty="0">
                <a:latin typeface="Gill Sans"/>
                <a:sym typeface="Gill Sans"/>
              </a:rPr>
              <a:t>We will examine one implementation first, </a:t>
            </a:r>
            <a:r>
              <a:rPr lang="en-US" sz="2100" b="1" dirty="0">
                <a:solidFill>
                  <a:srgbClr val="FF0000"/>
                </a:solidFill>
                <a:latin typeface="Gill Sans"/>
                <a:sym typeface="Gill Sans"/>
              </a:rPr>
              <a:t>Unix Pipes</a:t>
            </a:r>
            <a:r>
              <a:rPr lang="en-US" sz="2100" dirty="0">
                <a:latin typeface="Gill Sans"/>
                <a:sym typeface="Gill Sans"/>
              </a:rPr>
              <a:t>.</a:t>
            </a:r>
            <a:endParaRPr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8" name="Google Shape;448;p46"/>
          <p:cNvSpPr txBox="1">
            <a:spLocks noGrp="1"/>
          </p:cNvSpPr>
          <p:nvPr>
            <p:ph type="title"/>
          </p:nvPr>
        </p:nvSpPr>
        <p:spPr>
          <a:xfrm>
            <a:off x="1485900" y="69055"/>
            <a:ext cx="6172200" cy="1131095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38100" tIns="38100" rIns="38100" bIns="38100" rtlCol="0" anchor="ctr" anchorCtr="0">
            <a:noAutofit/>
          </a:bodyPr>
          <a:lstStyle/>
          <a:p>
            <a:pPr marL="30479">
              <a:buSzPts val="4400"/>
            </a:pPr>
            <a:r>
              <a:rPr lang="en-US" sz="3600" dirty="0">
                <a:solidFill>
                  <a:srgbClr val="007033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sym typeface="Gill Sans"/>
              </a:rPr>
              <a:t>Unix</a:t>
            </a:r>
            <a:r>
              <a:rPr lang="en-US" sz="4000" dirty="0">
                <a:latin typeface="Gill Sans"/>
                <a:ea typeface="Gill Sans"/>
                <a:cs typeface="Gill Sans"/>
                <a:sym typeface="Gill Sans"/>
              </a:rPr>
              <a:t> </a:t>
            </a:r>
            <a:r>
              <a:rPr lang="en-US" sz="4000" dirty="0">
                <a:solidFill>
                  <a:srgbClr val="C21B03"/>
                </a:solidFill>
              </a:rPr>
              <a:t>pipe(2)</a:t>
            </a:r>
            <a:endParaRPr sz="4000" dirty="0"/>
          </a:p>
        </p:txBody>
      </p:sp>
      <p:sp>
        <p:nvSpPr>
          <p:cNvPr id="449" name="Google Shape;449;p46"/>
          <p:cNvSpPr txBox="1"/>
          <p:nvPr/>
        </p:nvSpPr>
        <p:spPr>
          <a:xfrm>
            <a:off x="907080" y="1220752"/>
            <a:ext cx="7329840" cy="30710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marL="163830" indent="-133350">
              <a:buClr>
                <a:srgbClr val="000000"/>
              </a:buClr>
              <a:buSzPts val="2800"/>
              <a:buFont typeface="Gill Sans"/>
              <a:buChar char="-"/>
            </a:pPr>
            <a:r>
              <a:rPr lang="en-US" sz="2400" dirty="0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rPr>
              <a:t>Point to point</a:t>
            </a:r>
            <a:endParaRPr sz="2400" dirty="0"/>
          </a:p>
          <a:p>
            <a:pPr marL="163830" indent="-133350">
              <a:buClr>
                <a:srgbClr val="000000"/>
              </a:buClr>
              <a:buSzPts val="2800"/>
              <a:buFont typeface="Gill Sans"/>
              <a:buChar char="-"/>
            </a:pPr>
            <a:r>
              <a:rPr lang="en-US" sz="2400" dirty="0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rPr>
              <a:t>Unidirectional</a:t>
            </a:r>
            <a:endParaRPr sz="2400" dirty="0"/>
          </a:p>
          <a:p>
            <a:pPr marL="163830" indent="-133350">
              <a:buClr>
                <a:srgbClr val="000000"/>
              </a:buClr>
              <a:buSzPts val="2800"/>
              <a:buFont typeface="Gill Sans"/>
              <a:buChar char="-"/>
            </a:pPr>
            <a:r>
              <a:rPr lang="en-US" sz="2400" dirty="0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rPr>
              <a:t>Reliable delivery</a:t>
            </a:r>
            <a:endParaRPr sz="2400" dirty="0"/>
          </a:p>
          <a:p>
            <a:pPr marL="163830" indent="-133350">
              <a:buClr>
                <a:srgbClr val="000000"/>
              </a:buClr>
              <a:buSzPts val="2800"/>
              <a:buFont typeface="Gill Sans"/>
              <a:buChar char="-"/>
            </a:pPr>
            <a:r>
              <a:rPr lang="en-US" sz="2400" dirty="0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rPr>
              <a:t>Stream of bytes</a:t>
            </a:r>
            <a:endParaRPr sz="2400" dirty="0"/>
          </a:p>
          <a:p>
            <a:pPr marL="163830" indent="-133350">
              <a:buClr>
                <a:srgbClr val="000000"/>
              </a:buClr>
              <a:buSzPts val="2800"/>
              <a:buFont typeface="Gill Sans"/>
              <a:buChar char="-"/>
            </a:pPr>
            <a:r>
              <a:rPr lang="en-US" sz="2400" dirty="0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rPr>
              <a:t>FIFO</a:t>
            </a:r>
          </a:p>
          <a:p>
            <a:pPr marL="163830" indent="-133350">
              <a:buClr>
                <a:srgbClr val="000000"/>
              </a:buClr>
              <a:buSzPts val="2800"/>
              <a:buFont typeface="Gill Sans"/>
              <a:buChar char="-"/>
            </a:pPr>
            <a:r>
              <a:rPr lang="en-US" sz="2400" dirty="0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rPr>
              <a:t>For processes related by birth (same machine)</a:t>
            </a:r>
            <a:endParaRPr sz="2400" dirty="0"/>
          </a:p>
          <a:p>
            <a:pPr marL="163830" indent="-133350">
              <a:buClr>
                <a:srgbClr val="000000"/>
              </a:buClr>
              <a:buSzPts val="2800"/>
              <a:buFont typeface="Gill Sans"/>
              <a:buChar char="-"/>
            </a:pPr>
            <a:r>
              <a:rPr lang="en-US" sz="2400" dirty="0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rPr>
              <a:t>Virtually identical to reading and writing to a file (low level file I/O)</a:t>
            </a:r>
            <a:endParaRPr sz="2400" dirty="0"/>
          </a:p>
        </p:txBody>
      </p:sp>
      <p:pic>
        <p:nvPicPr>
          <p:cNvPr id="450" name="Google Shape;450;p4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150336" y="1241031"/>
            <a:ext cx="4086584" cy="148342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5" name="Google Shape;455;p47"/>
          <p:cNvSpPr txBox="1">
            <a:spLocks noGrp="1"/>
          </p:cNvSpPr>
          <p:nvPr>
            <p:ph type="title"/>
          </p:nvPr>
        </p:nvSpPr>
        <p:spPr>
          <a:xfrm>
            <a:off x="1485900" y="69055"/>
            <a:ext cx="6172200" cy="1131095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38100" tIns="38100" rIns="38100" bIns="38100" rtlCol="0" anchor="ctr" anchorCtr="0">
            <a:noAutofit/>
          </a:bodyPr>
          <a:lstStyle/>
          <a:p>
            <a:pPr marL="30479" marR="30479">
              <a:buSzPts val="4400"/>
            </a:pPr>
            <a:r>
              <a:rPr lang="en-US" sz="3600" dirty="0">
                <a:solidFill>
                  <a:srgbClr val="007033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sym typeface="Gill Sans"/>
              </a:rPr>
              <a:t>Unix</a:t>
            </a:r>
            <a:r>
              <a:rPr lang="en-US" sz="4000" dirty="0">
                <a:latin typeface="Gill Sans"/>
                <a:ea typeface="Gill Sans"/>
                <a:cs typeface="Gill Sans"/>
                <a:sym typeface="Gill Sans"/>
              </a:rPr>
              <a:t> </a:t>
            </a:r>
            <a:r>
              <a:rPr lang="en-US" sz="4000" dirty="0">
                <a:solidFill>
                  <a:srgbClr val="C00000"/>
                </a:solidFill>
                <a:latin typeface="Gill Sans"/>
                <a:ea typeface="Gill Sans"/>
                <a:cs typeface="Gill Sans"/>
                <a:sym typeface="Gill Sans"/>
              </a:rPr>
              <a:t>pipe(2)</a:t>
            </a:r>
            <a:endParaRPr sz="4000" dirty="0">
              <a:solidFill>
                <a:srgbClr val="C00000"/>
              </a:solidFill>
            </a:endParaRPr>
          </a:p>
        </p:txBody>
      </p:sp>
      <p:sp>
        <p:nvSpPr>
          <p:cNvPr id="456" name="Google Shape;456;p47"/>
          <p:cNvSpPr/>
          <p:nvPr/>
        </p:nvSpPr>
        <p:spPr>
          <a:xfrm>
            <a:off x="4621299" y="2559695"/>
            <a:ext cx="952501" cy="952501"/>
          </a:xfrm>
          <a:prstGeom prst="ellipse">
            <a:avLst/>
          </a:prstGeom>
          <a:gradFill>
            <a:gsLst>
              <a:gs pos="0">
                <a:srgbClr val="FBFBFB"/>
              </a:gs>
              <a:gs pos="100000">
                <a:srgbClr val="BEBEBE"/>
              </a:gs>
            </a:gsLst>
            <a:lin ang="5400000" scaled="0"/>
          </a:gradFill>
          <a:ln>
            <a:noFill/>
          </a:ln>
          <a:effectLst>
            <a:outerShdw blurRad="38100" dist="25400" dir="5400000" rotWithShape="0">
              <a:srgbClr val="000000">
                <a:alpha val="49803"/>
              </a:srgbClr>
            </a:outerShdw>
          </a:effectLst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algn="ctr">
              <a:buClr>
                <a:srgbClr val="FFFFFF"/>
              </a:buClr>
              <a:buSzPts val="2800"/>
            </a:pPr>
            <a:r>
              <a:rPr lang="en-US" sz="2100" dirty="0">
                <a:latin typeface="Gill Sans"/>
                <a:ea typeface="Gill Sans"/>
                <a:cs typeface="Gill Sans"/>
                <a:sym typeface="Gill Sans"/>
              </a:rPr>
              <a:t>P0</a:t>
            </a:r>
            <a:endParaRPr sz="1350" dirty="0"/>
          </a:p>
        </p:txBody>
      </p:sp>
      <p:sp>
        <p:nvSpPr>
          <p:cNvPr id="457" name="Google Shape;457;p47"/>
          <p:cNvSpPr/>
          <p:nvPr/>
        </p:nvSpPr>
        <p:spPr>
          <a:xfrm>
            <a:off x="4115953" y="2408337"/>
            <a:ext cx="322697" cy="407492"/>
          </a:xfrm>
          <a:prstGeom prst="rect">
            <a:avLst/>
          </a:prstGeom>
          <a:gradFill>
            <a:gsLst>
              <a:gs pos="0">
                <a:srgbClr val="FBFBFB"/>
              </a:gs>
              <a:gs pos="100000">
                <a:srgbClr val="BEBEBE"/>
              </a:gs>
            </a:gsLst>
            <a:lin ang="5400000" scaled="0"/>
          </a:gradFill>
          <a:ln w="9525" cap="flat" cmpd="sng">
            <a:solidFill>
              <a:srgbClr val="000000"/>
            </a:solidFill>
            <a:prstDash val="solid"/>
            <a:miter lim="400000"/>
            <a:headEnd type="none" w="sm" len="sm"/>
            <a:tailEnd type="none" w="sm" len="sm"/>
          </a:ln>
          <a:effectLst>
            <a:outerShdw blurRad="38100" dist="25400" dir="5400000" rotWithShape="0">
              <a:srgbClr val="000000">
                <a:alpha val="49803"/>
              </a:srgbClr>
            </a:outerShdw>
          </a:effectLst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algn="ctr">
              <a:buClr>
                <a:srgbClr val="FFFFFF"/>
              </a:buClr>
              <a:buSzPts val="2800"/>
            </a:pPr>
            <a:r>
              <a:rPr lang="en-US" sz="2100" dirty="0">
                <a:latin typeface="Gill Sans"/>
                <a:ea typeface="Gill Sans"/>
                <a:cs typeface="Gill Sans"/>
                <a:sym typeface="Gill Sans"/>
              </a:rPr>
              <a:t>0</a:t>
            </a:r>
            <a:endParaRPr sz="1350" dirty="0"/>
          </a:p>
        </p:txBody>
      </p:sp>
      <p:sp>
        <p:nvSpPr>
          <p:cNvPr id="458" name="Google Shape;458;p47"/>
          <p:cNvSpPr/>
          <p:nvPr/>
        </p:nvSpPr>
        <p:spPr>
          <a:xfrm>
            <a:off x="4115953" y="2832199"/>
            <a:ext cx="322697" cy="407492"/>
          </a:xfrm>
          <a:prstGeom prst="rect">
            <a:avLst/>
          </a:prstGeom>
          <a:gradFill>
            <a:gsLst>
              <a:gs pos="0">
                <a:srgbClr val="FBFBFB"/>
              </a:gs>
              <a:gs pos="100000">
                <a:srgbClr val="BEBEBE"/>
              </a:gs>
            </a:gsLst>
            <a:lin ang="5400000" scaled="0"/>
          </a:gradFill>
          <a:ln w="9525" cap="flat" cmpd="sng">
            <a:solidFill>
              <a:srgbClr val="000000"/>
            </a:solidFill>
            <a:prstDash val="solid"/>
            <a:miter lim="400000"/>
            <a:headEnd type="none" w="sm" len="sm"/>
            <a:tailEnd type="none" w="sm" len="sm"/>
          </a:ln>
          <a:effectLst>
            <a:outerShdw blurRad="38100" dist="25400" dir="5400000" rotWithShape="0">
              <a:srgbClr val="000000">
                <a:alpha val="49803"/>
              </a:srgbClr>
            </a:outerShdw>
          </a:effectLst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algn="ctr">
              <a:buClr>
                <a:srgbClr val="FFFFFF"/>
              </a:buClr>
              <a:buSzPts val="2800"/>
            </a:pPr>
            <a:r>
              <a:rPr lang="en-US" sz="2100" dirty="0">
                <a:latin typeface="Gill Sans"/>
                <a:ea typeface="Gill Sans"/>
                <a:cs typeface="Gill Sans"/>
                <a:sym typeface="Gill Sans"/>
              </a:rPr>
              <a:t>1</a:t>
            </a:r>
            <a:endParaRPr sz="1350" dirty="0"/>
          </a:p>
        </p:txBody>
      </p:sp>
      <p:sp>
        <p:nvSpPr>
          <p:cNvPr id="459" name="Google Shape;459;p47"/>
          <p:cNvSpPr/>
          <p:nvPr/>
        </p:nvSpPr>
        <p:spPr>
          <a:xfrm>
            <a:off x="4115953" y="3256062"/>
            <a:ext cx="322697" cy="407492"/>
          </a:xfrm>
          <a:prstGeom prst="rect">
            <a:avLst/>
          </a:prstGeom>
          <a:gradFill>
            <a:gsLst>
              <a:gs pos="0">
                <a:srgbClr val="FBFBFB"/>
              </a:gs>
              <a:gs pos="100000">
                <a:srgbClr val="BEBEBE"/>
              </a:gs>
            </a:gsLst>
            <a:lin ang="5400000" scaled="0"/>
          </a:gradFill>
          <a:ln w="9525" cap="flat" cmpd="sng">
            <a:solidFill>
              <a:srgbClr val="000000"/>
            </a:solidFill>
            <a:prstDash val="solid"/>
            <a:miter lim="400000"/>
            <a:headEnd type="none" w="sm" len="sm"/>
            <a:tailEnd type="none" w="sm" len="sm"/>
          </a:ln>
          <a:effectLst>
            <a:outerShdw blurRad="38100" dist="25400" dir="5400000" rotWithShape="0">
              <a:srgbClr val="000000">
                <a:alpha val="49803"/>
              </a:srgbClr>
            </a:outerShdw>
          </a:effectLst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algn="ctr">
              <a:buClr>
                <a:srgbClr val="FFFFFF"/>
              </a:buClr>
              <a:buSzPts val="2800"/>
            </a:pPr>
            <a:r>
              <a:rPr lang="en-US" sz="2100" dirty="0">
                <a:latin typeface="Gill Sans"/>
                <a:ea typeface="Gill Sans"/>
                <a:cs typeface="Gill Sans"/>
                <a:sym typeface="Gill Sans"/>
              </a:rPr>
              <a:t>2</a:t>
            </a:r>
            <a:endParaRPr sz="1350" dirty="0"/>
          </a:p>
        </p:txBody>
      </p:sp>
      <p:sp>
        <p:nvSpPr>
          <p:cNvPr id="460" name="Google Shape;460;p47"/>
          <p:cNvSpPr txBox="1"/>
          <p:nvPr/>
        </p:nvSpPr>
        <p:spPr>
          <a:xfrm>
            <a:off x="2128720" y="1695222"/>
            <a:ext cx="1527049" cy="552451"/>
          </a:xfrm>
          <a:prstGeom prst="rect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algn="ctr">
              <a:buClr>
                <a:srgbClr val="000000"/>
              </a:buClr>
              <a:buSzPts val="2200"/>
            </a:pPr>
            <a:r>
              <a:rPr lang="en-US" sz="2000" dirty="0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rPr>
              <a:t>IDs for open</a:t>
            </a:r>
            <a:endParaRPr sz="2000" dirty="0"/>
          </a:p>
          <a:p>
            <a:pPr algn="ctr">
              <a:buClr>
                <a:srgbClr val="000000"/>
              </a:buClr>
              <a:buSzPts val="2200"/>
            </a:pPr>
            <a:r>
              <a:rPr lang="en-US" sz="2000" dirty="0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rPr>
              <a:t>files</a:t>
            </a:r>
            <a:endParaRPr sz="2000" dirty="0"/>
          </a:p>
        </p:txBody>
      </p:sp>
      <p:sp>
        <p:nvSpPr>
          <p:cNvPr id="461" name="Google Shape;461;p47"/>
          <p:cNvSpPr txBox="1"/>
          <p:nvPr/>
        </p:nvSpPr>
        <p:spPr>
          <a:xfrm>
            <a:off x="3316709" y="1266825"/>
            <a:ext cx="2339133" cy="3810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algn="ctr">
              <a:buClr>
                <a:srgbClr val="000000"/>
              </a:buClr>
              <a:buSzPts val="2800"/>
            </a:pPr>
            <a:r>
              <a:rPr lang="en-US" sz="2400" dirty="0">
                <a:latin typeface="Gill Sans"/>
                <a:ea typeface="Gill Sans"/>
                <a:cs typeface="Gill Sans"/>
                <a:sym typeface="Gill Sans"/>
              </a:rPr>
              <a:t>In a</a:t>
            </a:r>
            <a:r>
              <a:rPr lang="en-US" sz="2400" dirty="0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rPr>
              <a:t> process P0</a:t>
            </a:r>
            <a:endParaRPr sz="2400" dirty="0"/>
          </a:p>
        </p:txBody>
      </p:sp>
      <p:sp>
        <p:nvSpPr>
          <p:cNvPr id="462" name="Google Shape;462;p47"/>
          <p:cNvSpPr txBox="1"/>
          <p:nvPr/>
        </p:nvSpPr>
        <p:spPr>
          <a:xfrm>
            <a:off x="3083139" y="2378721"/>
            <a:ext cx="810036" cy="3810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algn="ctr">
              <a:buClr>
                <a:srgbClr val="000000"/>
              </a:buClr>
              <a:buSzPts val="2800"/>
            </a:pPr>
            <a:r>
              <a:rPr lang="en-US" sz="2100" dirty="0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rPr>
              <a:t>stdin</a:t>
            </a:r>
            <a:endParaRPr sz="1350" dirty="0"/>
          </a:p>
        </p:txBody>
      </p:sp>
      <p:sp>
        <p:nvSpPr>
          <p:cNvPr id="463" name="Google Shape;463;p47"/>
          <p:cNvSpPr txBox="1"/>
          <p:nvPr/>
        </p:nvSpPr>
        <p:spPr>
          <a:xfrm>
            <a:off x="2892245" y="2831009"/>
            <a:ext cx="1041059" cy="3810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algn="ctr">
              <a:buClr>
                <a:srgbClr val="000000"/>
              </a:buClr>
              <a:buSzPts val="2800"/>
            </a:pPr>
            <a:r>
              <a:rPr lang="en-US" sz="2100" dirty="0" err="1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rPr>
              <a:t>stdout</a:t>
            </a:r>
            <a:endParaRPr sz="1350" dirty="0"/>
          </a:p>
        </p:txBody>
      </p:sp>
      <p:sp>
        <p:nvSpPr>
          <p:cNvPr id="464" name="Google Shape;464;p47"/>
          <p:cNvSpPr txBox="1"/>
          <p:nvPr/>
        </p:nvSpPr>
        <p:spPr>
          <a:xfrm>
            <a:off x="2892246" y="3269307"/>
            <a:ext cx="1041058" cy="3810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algn="ctr">
              <a:buClr>
                <a:srgbClr val="000000"/>
              </a:buClr>
              <a:buSzPts val="2800"/>
            </a:pPr>
            <a:r>
              <a:rPr lang="en-US" sz="2100" dirty="0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rPr>
              <a:t>stderr</a:t>
            </a:r>
            <a:endParaRPr sz="1350" dirty="0"/>
          </a:p>
        </p:txBody>
      </p:sp>
      <p:sp>
        <p:nvSpPr>
          <p:cNvPr id="465" name="Google Shape;465;p47"/>
          <p:cNvSpPr txBox="1"/>
          <p:nvPr/>
        </p:nvSpPr>
        <p:spPr>
          <a:xfrm>
            <a:off x="907080" y="4102596"/>
            <a:ext cx="7329840" cy="6858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>
              <a:buClr>
                <a:srgbClr val="C21B03"/>
              </a:buClr>
              <a:buSzPts val="2800"/>
            </a:pPr>
            <a:r>
              <a:rPr lang="en-US" sz="2400" dirty="0">
                <a:solidFill>
                  <a:srgbClr val="C21B03"/>
                </a:solidFill>
                <a:latin typeface="Gill Sans"/>
                <a:ea typeface="Gill Sans"/>
                <a:cs typeface="Gill Sans"/>
                <a:sym typeface="Gill Sans"/>
              </a:rPr>
              <a:t>Before</a:t>
            </a:r>
            <a:r>
              <a:rPr lang="en-US" sz="2400" dirty="0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rPr>
              <a:t> creating a child with whom it will communicate, the parent creates a pipe through system call </a:t>
            </a:r>
            <a:r>
              <a:rPr lang="en-US" sz="2400" b="1" dirty="0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rPr>
              <a:t>pipe()</a:t>
            </a:r>
            <a:r>
              <a:rPr lang="en-US" sz="2400" dirty="0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rPr>
              <a:t>.</a:t>
            </a:r>
            <a:endParaRPr sz="1400" dirty="0"/>
          </a:p>
        </p:txBody>
      </p:sp>
      <p:sp>
        <p:nvSpPr>
          <p:cNvPr id="466" name="Google Shape;466;p47"/>
          <p:cNvSpPr txBox="1"/>
          <p:nvPr/>
        </p:nvSpPr>
        <p:spPr>
          <a:xfrm>
            <a:off x="5655844" y="1577080"/>
            <a:ext cx="1817551" cy="909837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solidFill>
              <a:schemeClr val="accent1"/>
            </a:solidFill>
          </a:ln>
        </p:spPr>
        <p:txBody>
          <a:bodyPr spcFirstLastPara="1" wrap="square" lIns="68569" tIns="68569" rIns="68569" bIns="68569" anchor="t" anchorCtr="0">
            <a:noAutofit/>
          </a:bodyPr>
          <a:lstStyle/>
          <a:p>
            <a:r>
              <a:rPr lang="en-US" sz="1600" b="1" dirty="0">
                <a:latin typeface="Courier New"/>
                <a:ea typeface="Courier New"/>
                <a:cs typeface="Courier New"/>
                <a:sym typeface="Courier New"/>
              </a:rPr>
              <a:t>int p2c[2]; </a:t>
            </a:r>
            <a:endParaRPr sz="1600" b="1" dirty="0">
              <a:latin typeface="Courier New"/>
              <a:ea typeface="Courier New"/>
              <a:cs typeface="Courier New"/>
              <a:sym typeface="Courier New"/>
            </a:endParaRPr>
          </a:p>
          <a:p>
            <a:r>
              <a:rPr lang="en-US" sz="1600" b="1" dirty="0">
                <a:latin typeface="Courier New"/>
                <a:ea typeface="Courier New"/>
                <a:cs typeface="Courier New"/>
                <a:sym typeface="Courier New"/>
              </a:rPr>
              <a:t>int </a:t>
            </a:r>
            <a:r>
              <a:rPr lang="en-US" sz="1600" b="1" dirty="0" err="1">
                <a:latin typeface="Courier New"/>
                <a:ea typeface="Courier New"/>
                <a:cs typeface="Courier New"/>
                <a:sym typeface="Courier New"/>
              </a:rPr>
              <a:t>pipe_ret</a:t>
            </a:r>
            <a:r>
              <a:rPr lang="en-US" sz="1600" b="1" dirty="0">
                <a:latin typeface="Courier New"/>
                <a:ea typeface="Courier New"/>
                <a:cs typeface="Courier New"/>
                <a:sym typeface="Courier New"/>
              </a:rPr>
              <a:t>;</a:t>
            </a:r>
            <a:endParaRPr sz="1600" b="1" dirty="0">
              <a:latin typeface="Courier New"/>
              <a:ea typeface="Courier New"/>
              <a:cs typeface="Courier New"/>
              <a:sym typeface="Courier New"/>
            </a:endParaRPr>
          </a:p>
          <a:p>
            <a:r>
              <a:rPr lang="en-US" sz="1600" b="1" dirty="0" err="1">
                <a:latin typeface="Courier New"/>
                <a:ea typeface="Courier New"/>
                <a:cs typeface="Courier New"/>
                <a:sym typeface="Courier New"/>
              </a:rPr>
              <a:t>pid_t</a:t>
            </a:r>
            <a:r>
              <a:rPr lang="en-US" sz="1600" b="1" dirty="0"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n-US" sz="1600" b="1" dirty="0" err="1">
                <a:latin typeface="Courier New"/>
                <a:ea typeface="Courier New"/>
                <a:cs typeface="Courier New"/>
                <a:sym typeface="Courier New"/>
              </a:rPr>
              <a:t>pid</a:t>
            </a:r>
            <a:r>
              <a:rPr lang="en-US" sz="1600" b="1" dirty="0">
                <a:latin typeface="Courier New"/>
                <a:ea typeface="Courier New"/>
                <a:cs typeface="Courier New"/>
                <a:sym typeface="Courier New"/>
              </a:rPr>
              <a:t>;</a:t>
            </a:r>
            <a:endParaRPr sz="1600" b="1" dirty="0">
              <a:latin typeface="Courier New"/>
              <a:ea typeface="Courier New"/>
              <a:cs typeface="Courier New"/>
              <a:sym typeface="Courier New"/>
            </a:endParaRPr>
          </a:p>
        </p:txBody>
      </p:sp>
      <p:cxnSp>
        <p:nvCxnSpPr>
          <p:cNvPr id="3" name="Straight Arrow Connector 2">
            <a:extLst>
              <a:ext uri="{FF2B5EF4-FFF2-40B4-BE49-F238E27FC236}">
                <a16:creationId xmlns:a16="http://schemas.microsoft.com/office/drawing/2014/main" id="{A33A6012-AF29-413A-8DE1-55432E762A5D}"/>
              </a:ext>
            </a:extLst>
          </p:cNvPr>
          <p:cNvCxnSpPr>
            <a:stCxn id="460" idx="3"/>
          </p:cNvCxnSpPr>
          <p:nvPr/>
        </p:nvCxnSpPr>
        <p:spPr>
          <a:xfrm>
            <a:off x="3655769" y="1971448"/>
            <a:ext cx="460184" cy="37825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" name="Google Shape;471;p48"/>
          <p:cNvSpPr txBox="1">
            <a:spLocks noGrp="1"/>
          </p:cNvSpPr>
          <p:nvPr>
            <p:ph type="title"/>
          </p:nvPr>
        </p:nvSpPr>
        <p:spPr>
          <a:xfrm>
            <a:off x="1485900" y="69055"/>
            <a:ext cx="6172200" cy="1131095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38100" tIns="38100" rIns="38100" bIns="38100" rtlCol="0" anchor="ctr" anchorCtr="0">
            <a:noAutofit/>
          </a:bodyPr>
          <a:lstStyle/>
          <a:p>
            <a:pPr marL="30479" marR="30479">
              <a:buSzPts val="4400"/>
            </a:pPr>
            <a:r>
              <a:rPr lang="en-US" sz="3600" dirty="0">
                <a:solidFill>
                  <a:srgbClr val="007033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sym typeface="Gill Sans"/>
              </a:rPr>
              <a:t>Unix</a:t>
            </a:r>
            <a:r>
              <a:rPr lang="en-US" sz="4000" dirty="0">
                <a:latin typeface="Gill Sans"/>
                <a:ea typeface="Gill Sans"/>
                <a:cs typeface="Gill Sans"/>
                <a:sym typeface="Gill Sans"/>
              </a:rPr>
              <a:t> </a:t>
            </a:r>
            <a:r>
              <a:rPr lang="en-US" sz="4000" dirty="0">
                <a:solidFill>
                  <a:srgbClr val="C00000"/>
                </a:solidFill>
                <a:latin typeface="Gill Sans"/>
                <a:ea typeface="Gill Sans"/>
                <a:cs typeface="Gill Sans"/>
                <a:sym typeface="Gill Sans"/>
              </a:rPr>
              <a:t>pipe(2)</a:t>
            </a:r>
            <a:endParaRPr sz="4000" dirty="0">
              <a:solidFill>
                <a:srgbClr val="C00000"/>
              </a:solidFill>
            </a:endParaRPr>
          </a:p>
        </p:txBody>
      </p:sp>
      <p:sp>
        <p:nvSpPr>
          <p:cNvPr id="472" name="Google Shape;472;p48"/>
          <p:cNvSpPr/>
          <p:nvPr/>
        </p:nvSpPr>
        <p:spPr>
          <a:xfrm>
            <a:off x="2706774" y="2378720"/>
            <a:ext cx="952501" cy="952501"/>
          </a:xfrm>
          <a:prstGeom prst="ellipse">
            <a:avLst/>
          </a:prstGeom>
          <a:gradFill>
            <a:gsLst>
              <a:gs pos="0">
                <a:srgbClr val="FBFBFB"/>
              </a:gs>
              <a:gs pos="100000">
                <a:srgbClr val="BEBEBE"/>
              </a:gs>
            </a:gsLst>
            <a:lin ang="5400000" scaled="0"/>
          </a:gradFill>
          <a:ln>
            <a:noFill/>
          </a:ln>
          <a:effectLst>
            <a:outerShdw blurRad="38100" dist="25400" dir="5400000" rotWithShape="0">
              <a:srgbClr val="000000">
                <a:alpha val="49803"/>
              </a:srgbClr>
            </a:outerShdw>
          </a:effectLst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algn="ctr">
              <a:buClr>
                <a:srgbClr val="FFFFFF"/>
              </a:buClr>
              <a:buSzPts val="2800"/>
            </a:pPr>
            <a:r>
              <a:rPr lang="en-US" sz="2100" dirty="0">
                <a:latin typeface="Gill Sans"/>
                <a:ea typeface="Gill Sans"/>
                <a:cs typeface="Gill Sans"/>
                <a:sym typeface="Gill Sans"/>
              </a:rPr>
              <a:t>P0</a:t>
            </a:r>
            <a:endParaRPr sz="1350" dirty="0"/>
          </a:p>
        </p:txBody>
      </p:sp>
      <p:sp>
        <p:nvSpPr>
          <p:cNvPr id="473" name="Google Shape;473;p48"/>
          <p:cNvSpPr/>
          <p:nvPr/>
        </p:nvSpPr>
        <p:spPr>
          <a:xfrm>
            <a:off x="2201428" y="2227362"/>
            <a:ext cx="322697" cy="407492"/>
          </a:xfrm>
          <a:prstGeom prst="rect">
            <a:avLst/>
          </a:prstGeom>
          <a:gradFill>
            <a:gsLst>
              <a:gs pos="0">
                <a:srgbClr val="FBFBFB"/>
              </a:gs>
              <a:gs pos="100000">
                <a:srgbClr val="BEBEBE"/>
              </a:gs>
            </a:gsLst>
            <a:lin ang="5400000" scaled="0"/>
          </a:gradFill>
          <a:ln w="9525" cap="flat" cmpd="sng">
            <a:solidFill>
              <a:srgbClr val="000000"/>
            </a:solidFill>
            <a:prstDash val="solid"/>
            <a:miter lim="400000"/>
            <a:headEnd type="none" w="sm" len="sm"/>
            <a:tailEnd type="none" w="sm" len="sm"/>
          </a:ln>
          <a:effectLst>
            <a:outerShdw blurRad="38100" dist="25400" dir="5400000" rotWithShape="0">
              <a:srgbClr val="000000">
                <a:alpha val="49803"/>
              </a:srgbClr>
            </a:outerShdw>
          </a:effectLst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algn="ctr">
              <a:buClr>
                <a:srgbClr val="FFFFFF"/>
              </a:buClr>
              <a:buSzPts val="2800"/>
            </a:pPr>
            <a:r>
              <a:rPr lang="en-US" sz="2100" dirty="0">
                <a:latin typeface="Gill Sans"/>
                <a:ea typeface="Gill Sans"/>
                <a:cs typeface="Gill Sans"/>
                <a:sym typeface="Gill Sans"/>
              </a:rPr>
              <a:t>0</a:t>
            </a:r>
            <a:endParaRPr sz="1350" dirty="0"/>
          </a:p>
        </p:txBody>
      </p:sp>
      <p:sp>
        <p:nvSpPr>
          <p:cNvPr id="474" name="Google Shape;474;p48"/>
          <p:cNvSpPr/>
          <p:nvPr/>
        </p:nvSpPr>
        <p:spPr>
          <a:xfrm>
            <a:off x="2201428" y="2651224"/>
            <a:ext cx="322697" cy="407492"/>
          </a:xfrm>
          <a:prstGeom prst="rect">
            <a:avLst/>
          </a:prstGeom>
          <a:gradFill>
            <a:gsLst>
              <a:gs pos="0">
                <a:srgbClr val="FBFBFB"/>
              </a:gs>
              <a:gs pos="100000">
                <a:srgbClr val="BEBEBE"/>
              </a:gs>
            </a:gsLst>
            <a:lin ang="5400000" scaled="0"/>
          </a:gradFill>
          <a:ln w="9525" cap="flat" cmpd="sng">
            <a:solidFill>
              <a:srgbClr val="000000"/>
            </a:solidFill>
            <a:prstDash val="solid"/>
            <a:miter lim="400000"/>
            <a:headEnd type="none" w="sm" len="sm"/>
            <a:tailEnd type="none" w="sm" len="sm"/>
          </a:ln>
          <a:effectLst>
            <a:outerShdw blurRad="38100" dist="25400" dir="5400000" rotWithShape="0">
              <a:srgbClr val="000000">
                <a:alpha val="49803"/>
              </a:srgbClr>
            </a:outerShdw>
          </a:effectLst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algn="ctr">
              <a:buClr>
                <a:srgbClr val="FFFFFF"/>
              </a:buClr>
              <a:buSzPts val="2800"/>
            </a:pPr>
            <a:r>
              <a:rPr lang="en-US" sz="2100" dirty="0">
                <a:latin typeface="Gill Sans"/>
                <a:ea typeface="Gill Sans"/>
                <a:cs typeface="Gill Sans"/>
                <a:sym typeface="Gill Sans"/>
              </a:rPr>
              <a:t>1</a:t>
            </a:r>
            <a:endParaRPr sz="1350" dirty="0"/>
          </a:p>
        </p:txBody>
      </p:sp>
      <p:sp>
        <p:nvSpPr>
          <p:cNvPr id="475" name="Google Shape;475;p48"/>
          <p:cNvSpPr/>
          <p:nvPr/>
        </p:nvSpPr>
        <p:spPr>
          <a:xfrm>
            <a:off x="2201428" y="3075087"/>
            <a:ext cx="322697" cy="407492"/>
          </a:xfrm>
          <a:prstGeom prst="rect">
            <a:avLst/>
          </a:prstGeom>
          <a:gradFill>
            <a:gsLst>
              <a:gs pos="0">
                <a:srgbClr val="FBFBFB"/>
              </a:gs>
              <a:gs pos="100000">
                <a:srgbClr val="BEBEBE"/>
              </a:gs>
            </a:gsLst>
            <a:lin ang="5400000" scaled="0"/>
          </a:gradFill>
          <a:ln w="9525" cap="flat" cmpd="sng">
            <a:solidFill>
              <a:srgbClr val="000000"/>
            </a:solidFill>
            <a:prstDash val="solid"/>
            <a:miter lim="400000"/>
            <a:headEnd type="none" w="sm" len="sm"/>
            <a:tailEnd type="none" w="sm" len="sm"/>
          </a:ln>
          <a:effectLst>
            <a:outerShdw blurRad="38100" dist="25400" dir="5400000" rotWithShape="0">
              <a:srgbClr val="000000">
                <a:alpha val="49803"/>
              </a:srgbClr>
            </a:outerShdw>
          </a:effectLst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algn="ctr">
              <a:buClr>
                <a:srgbClr val="FFFFFF"/>
              </a:buClr>
              <a:buSzPts val="2800"/>
            </a:pPr>
            <a:r>
              <a:rPr lang="en-US" sz="2100" dirty="0">
                <a:latin typeface="Gill Sans"/>
                <a:ea typeface="Gill Sans"/>
                <a:cs typeface="Gill Sans"/>
                <a:sym typeface="Gill Sans"/>
              </a:rPr>
              <a:t>2</a:t>
            </a:r>
            <a:endParaRPr sz="1350" dirty="0"/>
          </a:p>
        </p:txBody>
      </p:sp>
      <p:sp>
        <p:nvSpPr>
          <p:cNvPr id="476" name="Google Shape;476;p48"/>
          <p:cNvSpPr txBox="1"/>
          <p:nvPr/>
        </p:nvSpPr>
        <p:spPr>
          <a:xfrm>
            <a:off x="2078031" y="1659732"/>
            <a:ext cx="569492" cy="5524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algn="ctr">
              <a:buClr>
                <a:srgbClr val="000000"/>
              </a:buClr>
              <a:buSzPts val="2200"/>
            </a:pPr>
            <a:r>
              <a:rPr lang="en-US" sz="1650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rPr>
              <a:t>open</a:t>
            </a:r>
            <a:endParaRPr sz="1350"/>
          </a:p>
          <a:p>
            <a:pPr algn="ctr">
              <a:buClr>
                <a:srgbClr val="000000"/>
              </a:buClr>
              <a:buSzPts val="2200"/>
            </a:pPr>
            <a:r>
              <a:rPr lang="en-US" sz="1650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rPr>
              <a:t>files</a:t>
            </a:r>
            <a:endParaRPr sz="1350"/>
          </a:p>
        </p:txBody>
      </p:sp>
      <p:sp>
        <p:nvSpPr>
          <p:cNvPr id="477" name="Google Shape;477;p48"/>
          <p:cNvSpPr txBox="1"/>
          <p:nvPr/>
        </p:nvSpPr>
        <p:spPr>
          <a:xfrm>
            <a:off x="1330235" y="2221074"/>
            <a:ext cx="762931" cy="3810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algn="ctr">
              <a:buClr>
                <a:srgbClr val="000000"/>
              </a:buClr>
              <a:buSzPts val="2800"/>
            </a:pPr>
            <a:r>
              <a:rPr lang="en-US" sz="2100" dirty="0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rPr>
              <a:t>stdin</a:t>
            </a:r>
            <a:endParaRPr sz="1350" dirty="0"/>
          </a:p>
        </p:txBody>
      </p:sp>
      <p:sp>
        <p:nvSpPr>
          <p:cNvPr id="478" name="Google Shape;478;p48"/>
          <p:cNvSpPr txBox="1"/>
          <p:nvPr/>
        </p:nvSpPr>
        <p:spPr>
          <a:xfrm>
            <a:off x="1143688" y="2650034"/>
            <a:ext cx="952501" cy="3810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algn="ctr">
              <a:buClr>
                <a:srgbClr val="000000"/>
              </a:buClr>
              <a:buSzPts val="2800"/>
            </a:pPr>
            <a:r>
              <a:rPr lang="en-US" sz="2100" dirty="0" err="1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rPr>
              <a:t>stdout</a:t>
            </a:r>
            <a:endParaRPr sz="1350" dirty="0"/>
          </a:p>
        </p:txBody>
      </p:sp>
      <p:sp>
        <p:nvSpPr>
          <p:cNvPr id="479" name="Google Shape;479;p48"/>
          <p:cNvSpPr txBox="1"/>
          <p:nvPr/>
        </p:nvSpPr>
        <p:spPr>
          <a:xfrm>
            <a:off x="1127217" y="3088332"/>
            <a:ext cx="952500" cy="3810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algn="ctr">
              <a:buClr>
                <a:srgbClr val="000000"/>
              </a:buClr>
              <a:buSzPts val="2800"/>
            </a:pPr>
            <a:r>
              <a:rPr lang="en-US" sz="2100" dirty="0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rPr>
              <a:t>stderr</a:t>
            </a:r>
            <a:endParaRPr sz="1350" dirty="0"/>
          </a:p>
        </p:txBody>
      </p:sp>
      <p:sp>
        <p:nvSpPr>
          <p:cNvPr id="480" name="Google Shape;480;p48"/>
          <p:cNvSpPr/>
          <p:nvPr/>
        </p:nvSpPr>
        <p:spPr>
          <a:xfrm>
            <a:off x="3929164" y="2436745"/>
            <a:ext cx="950120" cy="407492"/>
          </a:xfrm>
          <a:prstGeom prst="rect">
            <a:avLst/>
          </a:prstGeom>
          <a:gradFill>
            <a:gsLst>
              <a:gs pos="0">
                <a:srgbClr val="FBFBFB"/>
              </a:gs>
              <a:gs pos="100000">
                <a:srgbClr val="BEBEBE"/>
              </a:gs>
            </a:gsLst>
            <a:lin ang="5400000" scaled="0"/>
          </a:gradFill>
          <a:ln w="9525" cap="flat" cmpd="sng">
            <a:solidFill>
              <a:srgbClr val="000000"/>
            </a:solidFill>
            <a:prstDash val="solid"/>
            <a:miter lim="400000"/>
            <a:headEnd type="none" w="sm" len="sm"/>
            <a:tailEnd type="none" w="sm" len="sm"/>
          </a:ln>
          <a:effectLst>
            <a:outerShdw blurRad="38100" dist="25400" dir="5400000" rotWithShape="0">
              <a:srgbClr val="000000">
                <a:alpha val="49803"/>
              </a:srgbClr>
            </a:outerShdw>
          </a:effectLst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algn="ctr">
              <a:buClr>
                <a:srgbClr val="FFFFFF"/>
              </a:buClr>
              <a:buSzPts val="2800"/>
            </a:pPr>
            <a:r>
              <a:rPr lang="en-US" sz="2100" dirty="0">
                <a:latin typeface="Gill Sans"/>
                <a:ea typeface="Gill Sans"/>
                <a:cs typeface="Gill Sans"/>
                <a:sym typeface="Gill Sans"/>
              </a:rPr>
              <a:t>p2c[0]</a:t>
            </a:r>
            <a:endParaRPr sz="1350" dirty="0"/>
          </a:p>
        </p:txBody>
      </p:sp>
      <p:sp>
        <p:nvSpPr>
          <p:cNvPr id="481" name="Google Shape;481;p48"/>
          <p:cNvSpPr/>
          <p:nvPr/>
        </p:nvSpPr>
        <p:spPr>
          <a:xfrm>
            <a:off x="3929164" y="2865370"/>
            <a:ext cx="950120" cy="407492"/>
          </a:xfrm>
          <a:prstGeom prst="rect">
            <a:avLst/>
          </a:prstGeom>
          <a:gradFill>
            <a:gsLst>
              <a:gs pos="0">
                <a:srgbClr val="FBFBFB"/>
              </a:gs>
              <a:gs pos="100000">
                <a:srgbClr val="BEBEBE"/>
              </a:gs>
            </a:gsLst>
            <a:lin ang="5400000" scaled="0"/>
          </a:gradFill>
          <a:ln w="9525" cap="flat" cmpd="sng">
            <a:solidFill>
              <a:srgbClr val="000000"/>
            </a:solidFill>
            <a:prstDash val="solid"/>
            <a:miter lim="400000"/>
            <a:headEnd type="none" w="sm" len="sm"/>
            <a:tailEnd type="none" w="sm" len="sm"/>
          </a:ln>
          <a:effectLst>
            <a:outerShdw blurRad="38100" dist="25400" dir="5400000" rotWithShape="0">
              <a:srgbClr val="000000">
                <a:alpha val="49803"/>
              </a:srgbClr>
            </a:outerShdw>
          </a:effectLst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algn="ctr">
              <a:buClr>
                <a:srgbClr val="FFFFFF"/>
              </a:buClr>
              <a:buSzPts val="2800"/>
            </a:pPr>
            <a:r>
              <a:rPr lang="en-US" sz="2100" dirty="0">
                <a:latin typeface="Gill Sans"/>
                <a:ea typeface="Gill Sans"/>
                <a:cs typeface="Gill Sans"/>
                <a:sym typeface="Gill Sans"/>
              </a:rPr>
              <a:t>p2c[1]</a:t>
            </a:r>
            <a:endParaRPr sz="1350" dirty="0"/>
          </a:p>
        </p:txBody>
      </p:sp>
      <p:sp>
        <p:nvSpPr>
          <p:cNvPr id="482" name="Google Shape;482;p48"/>
          <p:cNvSpPr txBox="1"/>
          <p:nvPr/>
        </p:nvSpPr>
        <p:spPr>
          <a:xfrm>
            <a:off x="3929164" y="3451977"/>
            <a:ext cx="3728936" cy="1104938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>
              <a:buClr>
                <a:srgbClr val="000000"/>
              </a:buClr>
              <a:buSzPts val="2200"/>
            </a:pPr>
            <a:r>
              <a:rPr lang="en-US" b="1" dirty="0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rPr>
              <a:t>p2c</a:t>
            </a:r>
            <a:r>
              <a:rPr lang="en-US" dirty="0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rPr>
              <a:t> is int array of 2. If call to pipe(2) succeeds, the p2c values should be 3 and 4, continuing from the existing open file IDs.</a:t>
            </a:r>
            <a:endParaRPr dirty="0"/>
          </a:p>
        </p:txBody>
      </p:sp>
      <p:sp>
        <p:nvSpPr>
          <p:cNvPr id="483" name="Google Shape;483;p48"/>
          <p:cNvSpPr/>
          <p:nvPr/>
        </p:nvSpPr>
        <p:spPr>
          <a:xfrm>
            <a:off x="2201428" y="3498949"/>
            <a:ext cx="322697" cy="407492"/>
          </a:xfrm>
          <a:prstGeom prst="rect">
            <a:avLst/>
          </a:prstGeom>
          <a:gradFill>
            <a:gsLst>
              <a:gs pos="0">
                <a:srgbClr val="FBFBFB"/>
              </a:gs>
              <a:gs pos="100000">
                <a:srgbClr val="BEBEBE"/>
              </a:gs>
            </a:gsLst>
            <a:lin ang="5400000" scaled="0"/>
          </a:gradFill>
          <a:ln w="9525" cap="flat" cmpd="sng">
            <a:solidFill>
              <a:srgbClr val="000000"/>
            </a:solidFill>
            <a:prstDash val="solid"/>
            <a:miter lim="400000"/>
            <a:headEnd type="none" w="sm" len="sm"/>
            <a:tailEnd type="none" w="sm" len="sm"/>
          </a:ln>
          <a:effectLst>
            <a:outerShdw blurRad="38100" dist="25400" dir="5400000" rotWithShape="0">
              <a:srgbClr val="000000">
                <a:alpha val="49803"/>
              </a:srgbClr>
            </a:outerShdw>
          </a:effectLst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algn="ctr">
              <a:buClr>
                <a:srgbClr val="FFFFFF"/>
              </a:buClr>
              <a:buSzPts val="2800"/>
            </a:pPr>
            <a:r>
              <a:rPr lang="en-US" sz="2100" dirty="0">
                <a:latin typeface="Gill Sans"/>
                <a:ea typeface="Gill Sans"/>
                <a:cs typeface="Gill Sans"/>
                <a:sym typeface="Gill Sans"/>
              </a:rPr>
              <a:t>3</a:t>
            </a:r>
            <a:endParaRPr sz="1350" dirty="0"/>
          </a:p>
        </p:txBody>
      </p:sp>
      <p:sp>
        <p:nvSpPr>
          <p:cNvPr id="484" name="Google Shape;484;p48"/>
          <p:cNvSpPr/>
          <p:nvPr/>
        </p:nvSpPr>
        <p:spPr>
          <a:xfrm>
            <a:off x="2201428" y="3922812"/>
            <a:ext cx="322697" cy="407492"/>
          </a:xfrm>
          <a:prstGeom prst="rect">
            <a:avLst/>
          </a:prstGeom>
          <a:gradFill>
            <a:gsLst>
              <a:gs pos="0">
                <a:srgbClr val="FBFBFB"/>
              </a:gs>
              <a:gs pos="100000">
                <a:srgbClr val="BEBEBE"/>
              </a:gs>
            </a:gsLst>
            <a:lin ang="5400000" scaled="0"/>
          </a:gradFill>
          <a:ln w="9525" cap="flat" cmpd="sng">
            <a:solidFill>
              <a:srgbClr val="000000"/>
            </a:solidFill>
            <a:prstDash val="solid"/>
            <a:miter lim="400000"/>
            <a:headEnd type="none" w="sm" len="sm"/>
            <a:tailEnd type="none" w="sm" len="sm"/>
          </a:ln>
          <a:effectLst>
            <a:outerShdw blurRad="38100" dist="25400" dir="5400000" rotWithShape="0">
              <a:srgbClr val="000000">
                <a:alpha val="49803"/>
              </a:srgbClr>
            </a:outerShdw>
          </a:effectLst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algn="ctr">
              <a:buClr>
                <a:srgbClr val="FFFFFF"/>
              </a:buClr>
              <a:buSzPts val="2800"/>
            </a:pPr>
            <a:r>
              <a:rPr lang="en-US" sz="2100" dirty="0">
                <a:latin typeface="Gill Sans"/>
                <a:ea typeface="Gill Sans"/>
                <a:cs typeface="Gill Sans"/>
                <a:sym typeface="Gill Sans"/>
              </a:rPr>
              <a:t>4</a:t>
            </a:r>
            <a:endParaRPr sz="1350" dirty="0"/>
          </a:p>
        </p:txBody>
      </p:sp>
      <p:sp>
        <p:nvSpPr>
          <p:cNvPr id="485" name="Google Shape;485;p48"/>
          <p:cNvSpPr txBox="1"/>
          <p:nvPr/>
        </p:nvSpPr>
        <p:spPr>
          <a:xfrm>
            <a:off x="5335525" y="1200150"/>
            <a:ext cx="3078225" cy="1178570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solidFill>
              <a:schemeClr val="accent1"/>
            </a:solidFill>
          </a:ln>
        </p:spPr>
        <p:txBody>
          <a:bodyPr spcFirstLastPara="1" wrap="square" lIns="68569" tIns="68569" rIns="68569" bIns="68569" anchor="t" anchorCtr="0">
            <a:noAutofit/>
          </a:bodyPr>
          <a:lstStyle/>
          <a:p>
            <a:r>
              <a:rPr lang="en-US" b="1" dirty="0" err="1">
                <a:latin typeface="Courier New"/>
                <a:ea typeface="Courier New"/>
                <a:cs typeface="Courier New"/>
                <a:sym typeface="Courier New"/>
              </a:rPr>
              <a:t>pipe_ret</a:t>
            </a:r>
            <a:r>
              <a:rPr lang="en-US" b="1" dirty="0">
                <a:latin typeface="Courier New"/>
                <a:ea typeface="Courier New"/>
                <a:cs typeface="Courier New"/>
                <a:sym typeface="Courier New"/>
              </a:rPr>
              <a:t> = pipe(p2c);</a:t>
            </a:r>
            <a:endParaRPr b="1" dirty="0">
              <a:latin typeface="Courier New"/>
              <a:ea typeface="Courier New"/>
              <a:cs typeface="Courier New"/>
              <a:sym typeface="Courier New"/>
            </a:endParaRPr>
          </a:p>
          <a:p>
            <a:r>
              <a:rPr lang="en-US" b="1" dirty="0">
                <a:latin typeface="Courier New"/>
                <a:ea typeface="Courier New"/>
                <a:cs typeface="Courier New"/>
                <a:sym typeface="Courier New"/>
              </a:rPr>
              <a:t>if (</a:t>
            </a:r>
            <a:r>
              <a:rPr lang="en-US" b="1" dirty="0" err="1">
                <a:latin typeface="Courier New"/>
                <a:ea typeface="Courier New"/>
                <a:cs typeface="Courier New"/>
                <a:sym typeface="Courier New"/>
              </a:rPr>
              <a:t>pipe_ret</a:t>
            </a:r>
            <a:r>
              <a:rPr lang="en-US" b="1" dirty="0">
                <a:latin typeface="Courier New"/>
                <a:ea typeface="Courier New"/>
                <a:cs typeface="Courier New"/>
                <a:sym typeface="Courier New"/>
              </a:rPr>
              <a:t> == -1) // error</a:t>
            </a:r>
            <a:endParaRPr b="1" dirty="0">
              <a:latin typeface="Courier New"/>
              <a:ea typeface="Courier New"/>
              <a:cs typeface="Courier New"/>
              <a:sym typeface="Courier New"/>
            </a:endParaRPr>
          </a:p>
          <a:p>
            <a:r>
              <a:rPr lang="en-US" b="1" dirty="0">
                <a:latin typeface="Courier New"/>
                <a:ea typeface="Courier New"/>
                <a:cs typeface="Courier New"/>
                <a:sym typeface="Courier New"/>
              </a:rPr>
              <a:t>...</a:t>
            </a:r>
            <a:endParaRPr b="1" dirty="0"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17" name="Google Shape;479;p48">
            <a:extLst>
              <a:ext uri="{FF2B5EF4-FFF2-40B4-BE49-F238E27FC236}">
                <a16:creationId xmlns:a16="http://schemas.microsoft.com/office/drawing/2014/main" id="{95006A6C-4933-45BB-9B7A-00073F1B3A0D}"/>
              </a:ext>
            </a:extLst>
          </p:cNvPr>
          <p:cNvSpPr txBox="1"/>
          <p:nvPr/>
        </p:nvSpPr>
        <p:spPr>
          <a:xfrm>
            <a:off x="1143688" y="3516607"/>
            <a:ext cx="952500" cy="3810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algn="ctr">
              <a:buClr>
                <a:srgbClr val="000000"/>
              </a:buClr>
              <a:buSzPts val="2800"/>
            </a:pPr>
            <a:r>
              <a:rPr lang="en-US" sz="2100" dirty="0">
                <a:solidFill>
                  <a:srgbClr val="000000"/>
                </a:solidFill>
                <a:latin typeface="Gill Sans"/>
                <a:sym typeface="Gill Sans"/>
              </a:rPr>
              <a:t>p2c[0]</a:t>
            </a:r>
            <a:endParaRPr sz="1350" dirty="0"/>
          </a:p>
        </p:txBody>
      </p:sp>
      <p:sp>
        <p:nvSpPr>
          <p:cNvPr id="18" name="Google Shape;479;p48">
            <a:extLst>
              <a:ext uri="{FF2B5EF4-FFF2-40B4-BE49-F238E27FC236}">
                <a16:creationId xmlns:a16="http://schemas.microsoft.com/office/drawing/2014/main" id="{848F9C5A-9D29-46FA-A36B-D6C10B2049FA}"/>
              </a:ext>
            </a:extLst>
          </p:cNvPr>
          <p:cNvSpPr txBox="1"/>
          <p:nvPr/>
        </p:nvSpPr>
        <p:spPr>
          <a:xfrm>
            <a:off x="1176220" y="3931774"/>
            <a:ext cx="952500" cy="3810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algn="ctr">
              <a:buClr>
                <a:srgbClr val="000000"/>
              </a:buClr>
              <a:buSzPts val="2800"/>
            </a:pPr>
            <a:r>
              <a:rPr lang="en-US" sz="2100" dirty="0">
                <a:solidFill>
                  <a:srgbClr val="000000"/>
                </a:solidFill>
                <a:latin typeface="Gill Sans"/>
                <a:sym typeface="Gill Sans"/>
              </a:rPr>
              <a:t>p2c[1]</a:t>
            </a:r>
            <a:endParaRPr sz="135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" name="Google Shape;471;p48"/>
          <p:cNvSpPr txBox="1">
            <a:spLocks noGrp="1"/>
          </p:cNvSpPr>
          <p:nvPr>
            <p:ph type="title"/>
          </p:nvPr>
        </p:nvSpPr>
        <p:spPr>
          <a:xfrm>
            <a:off x="1485900" y="69055"/>
            <a:ext cx="6172200" cy="1131095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38100" tIns="38100" rIns="38100" bIns="38100" rtlCol="0" anchor="ctr" anchorCtr="0">
            <a:noAutofit/>
          </a:bodyPr>
          <a:lstStyle/>
          <a:p>
            <a:pPr marL="30479" marR="30479">
              <a:buSzPts val="4400"/>
            </a:pPr>
            <a:r>
              <a:rPr lang="en-US" sz="3600" dirty="0">
                <a:solidFill>
                  <a:srgbClr val="007033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sym typeface="Gill Sans"/>
              </a:rPr>
              <a:t>Unix</a:t>
            </a:r>
            <a:r>
              <a:rPr lang="en-US" sz="4000" dirty="0">
                <a:latin typeface="Gill Sans"/>
                <a:ea typeface="Gill Sans"/>
                <a:cs typeface="Gill Sans"/>
                <a:sym typeface="Gill Sans"/>
              </a:rPr>
              <a:t> </a:t>
            </a:r>
            <a:r>
              <a:rPr lang="en-US" sz="4000" dirty="0">
                <a:solidFill>
                  <a:srgbClr val="C00000"/>
                </a:solidFill>
                <a:latin typeface="Gill Sans"/>
                <a:ea typeface="Gill Sans"/>
                <a:cs typeface="Gill Sans"/>
                <a:sym typeface="Gill Sans"/>
              </a:rPr>
              <a:t>pipe(2)</a:t>
            </a:r>
            <a:endParaRPr sz="4000" dirty="0">
              <a:solidFill>
                <a:srgbClr val="C00000"/>
              </a:solidFill>
            </a:endParaRPr>
          </a:p>
        </p:txBody>
      </p:sp>
      <p:sp>
        <p:nvSpPr>
          <p:cNvPr id="472" name="Google Shape;472;p48"/>
          <p:cNvSpPr/>
          <p:nvPr/>
        </p:nvSpPr>
        <p:spPr>
          <a:xfrm>
            <a:off x="2706774" y="2378720"/>
            <a:ext cx="952501" cy="952501"/>
          </a:xfrm>
          <a:prstGeom prst="ellipse">
            <a:avLst/>
          </a:prstGeom>
          <a:gradFill>
            <a:gsLst>
              <a:gs pos="0">
                <a:srgbClr val="FBFBFB"/>
              </a:gs>
              <a:gs pos="100000">
                <a:srgbClr val="BEBEBE"/>
              </a:gs>
            </a:gsLst>
            <a:lin ang="5400000" scaled="0"/>
          </a:gradFill>
          <a:ln>
            <a:noFill/>
          </a:ln>
          <a:effectLst>
            <a:outerShdw blurRad="38100" dist="25400" dir="5400000" rotWithShape="0">
              <a:srgbClr val="000000">
                <a:alpha val="49803"/>
              </a:srgbClr>
            </a:outerShdw>
          </a:effectLst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algn="ctr">
              <a:buClr>
                <a:srgbClr val="FFFFFF"/>
              </a:buClr>
              <a:buSzPts val="2800"/>
            </a:pPr>
            <a:r>
              <a:rPr lang="en-US" sz="2100" dirty="0">
                <a:latin typeface="Gill Sans"/>
                <a:ea typeface="Gill Sans"/>
                <a:cs typeface="Gill Sans"/>
                <a:sym typeface="Gill Sans"/>
              </a:rPr>
              <a:t>P0</a:t>
            </a:r>
            <a:endParaRPr sz="1350" dirty="0"/>
          </a:p>
        </p:txBody>
      </p:sp>
      <p:sp>
        <p:nvSpPr>
          <p:cNvPr id="473" name="Google Shape;473;p48"/>
          <p:cNvSpPr/>
          <p:nvPr/>
        </p:nvSpPr>
        <p:spPr>
          <a:xfrm>
            <a:off x="2201428" y="2227362"/>
            <a:ext cx="322697" cy="407492"/>
          </a:xfrm>
          <a:prstGeom prst="rect">
            <a:avLst/>
          </a:prstGeom>
          <a:gradFill>
            <a:gsLst>
              <a:gs pos="0">
                <a:srgbClr val="FBFBFB"/>
              </a:gs>
              <a:gs pos="100000">
                <a:srgbClr val="BEBEBE"/>
              </a:gs>
            </a:gsLst>
            <a:lin ang="5400000" scaled="0"/>
          </a:gradFill>
          <a:ln w="9525" cap="flat" cmpd="sng">
            <a:solidFill>
              <a:srgbClr val="000000"/>
            </a:solidFill>
            <a:prstDash val="solid"/>
            <a:miter lim="400000"/>
            <a:headEnd type="none" w="sm" len="sm"/>
            <a:tailEnd type="none" w="sm" len="sm"/>
          </a:ln>
          <a:effectLst>
            <a:outerShdw blurRad="38100" dist="25400" dir="5400000" rotWithShape="0">
              <a:srgbClr val="000000">
                <a:alpha val="49803"/>
              </a:srgbClr>
            </a:outerShdw>
          </a:effectLst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algn="ctr">
              <a:buClr>
                <a:srgbClr val="FFFFFF"/>
              </a:buClr>
              <a:buSzPts val="2800"/>
            </a:pPr>
            <a:r>
              <a:rPr lang="en-US" sz="2100" dirty="0">
                <a:latin typeface="Gill Sans"/>
                <a:ea typeface="Gill Sans"/>
                <a:cs typeface="Gill Sans"/>
                <a:sym typeface="Gill Sans"/>
              </a:rPr>
              <a:t>0</a:t>
            </a:r>
            <a:endParaRPr sz="1350" dirty="0"/>
          </a:p>
        </p:txBody>
      </p:sp>
      <p:sp>
        <p:nvSpPr>
          <p:cNvPr id="474" name="Google Shape;474;p48"/>
          <p:cNvSpPr/>
          <p:nvPr/>
        </p:nvSpPr>
        <p:spPr>
          <a:xfrm>
            <a:off x="2201428" y="2651224"/>
            <a:ext cx="322697" cy="407492"/>
          </a:xfrm>
          <a:prstGeom prst="rect">
            <a:avLst/>
          </a:prstGeom>
          <a:gradFill>
            <a:gsLst>
              <a:gs pos="0">
                <a:srgbClr val="FBFBFB"/>
              </a:gs>
              <a:gs pos="100000">
                <a:srgbClr val="BEBEBE"/>
              </a:gs>
            </a:gsLst>
            <a:lin ang="5400000" scaled="0"/>
          </a:gradFill>
          <a:ln w="9525" cap="flat" cmpd="sng">
            <a:solidFill>
              <a:srgbClr val="000000"/>
            </a:solidFill>
            <a:prstDash val="solid"/>
            <a:miter lim="400000"/>
            <a:headEnd type="none" w="sm" len="sm"/>
            <a:tailEnd type="none" w="sm" len="sm"/>
          </a:ln>
          <a:effectLst>
            <a:outerShdw blurRad="38100" dist="25400" dir="5400000" rotWithShape="0">
              <a:srgbClr val="000000">
                <a:alpha val="49803"/>
              </a:srgbClr>
            </a:outerShdw>
          </a:effectLst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algn="ctr">
              <a:buClr>
                <a:srgbClr val="FFFFFF"/>
              </a:buClr>
              <a:buSzPts val="2800"/>
            </a:pPr>
            <a:r>
              <a:rPr lang="en-US" sz="2100" dirty="0">
                <a:latin typeface="Gill Sans"/>
                <a:ea typeface="Gill Sans"/>
                <a:cs typeface="Gill Sans"/>
                <a:sym typeface="Gill Sans"/>
              </a:rPr>
              <a:t>1</a:t>
            </a:r>
            <a:endParaRPr sz="1350" dirty="0"/>
          </a:p>
        </p:txBody>
      </p:sp>
      <p:sp>
        <p:nvSpPr>
          <p:cNvPr id="475" name="Google Shape;475;p48"/>
          <p:cNvSpPr/>
          <p:nvPr/>
        </p:nvSpPr>
        <p:spPr>
          <a:xfrm>
            <a:off x="2201428" y="3075087"/>
            <a:ext cx="322697" cy="407492"/>
          </a:xfrm>
          <a:prstGeom prst="rect">
            <a:avLst/>
          </a:prstGeom>
          <a:gradFill>
            <a:gsLst>
              <a:gs pos="0">
                <a:srgbClr val="FBFBFB"/>
              </a:gs>
              <a:gs pos="100000">
                <a:srgbClr val="BEBEBE"/>
              </a:gs>
            </a:gsLst>
            <a:lin ang="5400000" scaled="0"/>
          </a:gradFill>
          <a:ln w="9525" cap="flat" cmpd="sng">
            <a:solidFill>
              <a:srgbClr val="000000"/>
            </a:solidFill>
            <a:prstDash val="solid"/>
            <a:miter lim="400000"/>
            <a:headEnd type="none" w="sm" len="sm"/>
            <a:tailEnd type="none" w="sm" len="sm"/>
          </a:ln>
          <a:effectLst>
            <a:outerShdw blurRad="38100" dist="25400" dir="5400000" rotWithShape="0">
              <a:srgbClr val="000000">
                <a:alpha val="49803"/>
              </a:srgbClr>
            </a:outerShdw>
          </a:effectLst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algn="ctr">
              <a:buClr>
                <a:srgbClr val="FFFFFF"/>
              </a:buClr>
              <a:buSzPts val="2800"/>
            </a:pPr>
            <a:r>
              <a:rPr lang="en-US" sz="2100" dirty="0">
                <a:latin typeface="Gill Sans"/>
                <a:ea typeface="Gill Sans"/>
                <a:cs typeface="Gill Sans"/>
                <a:sym typeface="Gill Sans"/>
              </a:rPr>
              <a:t>2</a:t>
            </a:r>
            <a:endParaRPr sz="1350" dirty="0"/>
          </a:p>
        </p:txBody>
      </p:sp>
      <p:sp>
        <p:nvSpPr>
          <p:cNvPr id="476" name="Google Shape;476;p48"/>
          <p:cNvSpPr txBox="1"/>
          <p:nvPr/>
        </p:nvSpPr>
        <p:spPr>
          <a:xfrm>
            <a:off x="2078031" y="1659732"/>
            <a:ext cx="569492" cy="5524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algn="ctr">
              <a:buClr>
                <a:srgbClr val="000000"/>
              </a:buClr>
              <a:buSzPts val="2200"/>
            </a:pPr>
            <a:r>
              <a:rPr lang="en-US" sz="1650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rPr>
              <a:t>open</a:t>
            </a:r>
            <a:endParaRPr sz="1350"/>
          </a:p>
          <a:p>
            <a:pPr algn="ctr">
              <a:buClr>
                <a:srgbClr val="000000"/>
              </a:buClr>
              <a:buSzPts val="2200"/>
            </a:pPr>
            <a:r>
              <a:rPr lang="en-US" sz="1650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rPr>
              <a:t>files</a:t>
            </a:r>
            <a:endParaRPr sz="1350"/>
          </a:p>
        </p:txBody>
      </p:sp>
      <p:sp>
        <p:nvSpPr>
          <p:cNvPr id="477" name="Google Shape;477;p48"/>
          <p:cNvSpPr txBox="1"/>
          <p:nvPr/>
        </p:nvSpPr>
        <p:spPr>
          <a:xfrm>
            <a:off x="1330235" y="2221074"/>
            <a:ext cx="762931" cy="3810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algn="ctr">
              <a:buClr>
                <a:srgbClr val="000000"/>
              </a:buClr>
              <a:buSzPts val="2800"/>
            </a:pPr>
            <a:r>
              <a:rPr lang="en-US" sz="2100" dirty="0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rPr>
              <a:t>stdin</a:t>
            </a:r>
            <a:endParaRPr sz="1350" dirty="0"/>
          </a:p>
        </p:txBody>
      </p:sp>
      <p:sp>
        <p:nvSpPr>
          <p:cNvPr id="478" name="Google Shape;478;p48"/>
          <p:cNvSpPr txBox="1"/>
          <p:nvPr/>
        </p:nvSpPr>
        <p:spPr>
          <a:xfrm>
            <a:off x="1143688" y="2650034"/>
            <a:ext cx="952501" cy="3810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algn="ctr">
              <a:buClr>
                <a:srgbClr val="000000"/>
              </a:buClr>
              <a:buSzPts val="2800"/>
            </a:pPr>
            <a:r>
              <a:rPr lang="en-US" sz="2100" dirty="0" err="1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rPr>
              <a:t>stdout</a:t>
            </a:r>
            <a:endParaRPr sz="1350" dirty="0"/>
          </a:p>
        </p:txBody>
      </p:sp>
      <p:sp>
        <p:nvSpPr>
          <p:cNvPr id="479" name="Google Shape;479;p48"/>
          <p:cNvSpPr txBox="1"/>
          <p:nvPr/>
        </p:nvSpPr>
        <p:spPr>
          <a:xfrm>
            <a:off x="1127217" y="3088332"/>
            <a:ext cx="952500" cy="3810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algn="ctr">
              <a:buClr>
                <a:srgbClr val="000000"/>
              </a:buClr>
              <a:buSzPts val="2800"/>
            </a:pPr>
            <a:r>
              <a:rPr lang="en-US" sz="2100" dirty="0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rPr>
              <a:t>stderr</a:t>
            </a:r>
            <a:endParaRPr sz="1350" dirty="0"/>
          </a:p>
        </p:txBody>
      </p:sp>
      <p:sp>
        <p:nvSpPr>
          <p:cNvPr id="480" name="Google Shape;480;p48"/>
          <p:cNvSpPr/>
          <p:nvPr/>
        </p:nvSpPr>
        <p:spPr>
          <a:xfrm>
            <a:off x="3929164" y="2436745"/>
            <a:ext cx="950120" cy="407492"/>
          </a:xfrm>
          <a:prstGeom prst="rect">
            <a:avLst/>
          </a:prstGeom>
          <a:gradFill>
            <a:gsLst>
              <a:gs pos="0">
                <a:srgbClr val="FBFBFB"/>
              </a:gs>
              <a:gs pos="100000">
                <a:srgbClr val="BEBEBE"/>
              </a:gs>
            </a:gsLst>
            <a:lin ang="5400000" scaled="0"/>
          </a:gradFill>
          <a:ln w="9525" cap="flat" cmpd="sng">
            <a:solidFill>
              <a:srgbClr val="000000"/>
            </a:solidFill>
            <a:prstDash val="solid"/>
            <a:miter lim="400000"/>
            <a:headEnd type="none" w="sm" len="sm"/>
            <a:tailEnd type="none" w="sm" len="sm"/>
          </a:ln>
          <a:effectLst>
            <a:outerShdw blurRad="38100" dist="25400" dir="5400000" rotWithShape="0">
              <a:srgbClr val="000000">
                <a:alpha val="49803"/>
              </a:srgbClr>
            </a:outerShdw>
          </a:effectLst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algn="ctr">
              <a:buClr>
                <a:srgbClr val="FFFFFF"/>
              </a:buClr>
              <a:buSzPts val="2800"/>
            </a:pPr>
            <a:r>
              <a:rPr lang="en-US" sz="2100" dirty="0">
                <a:latin typeface="Gill Sans"/>
                <a:ea typeface="Gill Sans"/>
                <a:cs typeface="Gill Sans"/>
                <a:sym typeface="Gill Sans"/>
              </a:rPr>
              <a:t>p2c[0]</a:t>
            </a:r>
            <a:endParaRPr sz="1350" dirty="0"/>
          </a:p>
        </p:txBody>
      </p:sp>
      <p:sp>
        <p:nvSpPr>
          <p:cNvPr id="481" name="Google Shape;481;p48"/>
          <p:cNvSpPr/>
          <p:nvPr/>
        </p:nvSpPr>
        <p:spPr>
          <a:xfrm>
            <a:off x="3929164" y="2865370"/>
            <a:ext cx="950120" cy="407492"/>
          </a:xfrm>
          <a:prstGeom prst="rect">
            <a:avLst/>
          </a:prstGeom>
          <a:gradFill>
            <a:gsLst>
              <a:gs pos="0">
                <a:srgbClr val="FBFBFB"/>
              </a:gs>
              <a:gs pos="100000">
                <a:srgbClr val="BEBEBE"/>
              </a:gs>
            </a:gsLst>
            <a:lin ang="5400000" scaled="0"/>
          </a:gradFill>
          <a:ln w="9525" cap="flat" cmpd="sng">
            <a:solidFill>
              <a:srgbClr val="000000"/>
            </a:solidFill>
            <a:prstDash val="solid"/>
            <a:miter lim="400000"/>
            <a:headEnd type="none" w="sm" len="sm"/>
            <a:tailEnd type="none" w="sm" len="sm"/>
          </a:ln>
          <a:effectLst>
            <a:outerShdw blurRad="38100" dist="25400" dir="5400000" rotWithShape="0">
              <a:srgbClr val="000000">
                <a:alpha val="49803"/>
              </a:srgbClr>
            </a:outerShdw>
          </a:effectLst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algn="ctr">
              <a:buClr>
                <a:srgbClr val="FFFFFF"/>
              </a:buClr>
              <a:buSzPts val="2800"/>
            </a:pPr>
            <a:r>
              <a:rPr lang="en-US" sz="2100" dirty="0">
                <a:latin typeface="Gill Sans"/>
                <a:ea typeface="Gill Sans"/>
                <a:cs typeface="Gill Sans"/>
                <a:sym typeface="Gill Sans"/>
              </a:rPr>
              <a:t>p2c[1]</a:t>
            </a:r>
            <a:endParaRPr sz="1350" dirty="0"/>
          </a:p>
        </p:txBody>
      </p:sp>
      <p:sp>
        <p:nvSpPr>
          <p:cNvPr id="482" name="Google Shape;482;p48"/>
          <p:cNvSpPr txBox="1"/>
          <p:nvPr/>
        </p:nvSpPr>
        <p:spPr>
          <a:xfrm>
            <a:off x="3929164" y="3451977"/>
            <a:ext cx="3078225" cy="1104938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>
              <a:buClr>
                <a:srgbClr val="000000"/>
              </a:buClr>
              <a:buSzPts val="2800"/>
            </a:pPr>
            <a:r>
              <a:rPr lang="en-US" sz="2400" dirty="0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rPr>
              <a:t>Then… it creates child P1 with </a:t>
            </a:r>
            <a:r>
              <a:rPr lang="en-US" sz="2400" dirty="0">
                <a:solidFill>
                  <a:srgbClr val="C21B03"/>
                </a:solidFill>
                <a:latin typeface="Gill Sans"/>
                <a:ea typeface="Gill Sans"/>
                <a:cs typeface="Gill Sans"/>
                <a:sym typeface="Gill Sans"/>
              </a:rPr>
              <a:t>fork</a:t>
            </a:r>
            <a:endParaRPr lang="en-US" sz="1400" dirty="0"/>
          </a:p>
        </p:txBody>
      </p:sp>
      <p:sp>
        <p:nvSpPr>
          <p:cNvPr id="483" name="Google Shape;483;p48"/>
          <p:cNvSpPr/>
          <p:nvPr/>
        </p:nvSpPr>
        <p:spPr>
          <a:xfrm>
            <a:off x="2201428" y="3498949"/>
            <a:ext cx="322697" cy="407492"/>
          </a:xfrm>
          <a:prstGeom prst="rect">
            <a:avLst/>
          </a:prstGeom>
          <a:gradFill>
            <a:gsLst>
              <a:gs pos="0">
                <a:srgbClr val="FBFBFB"/>
              </a:gs>
              <a:gs pos="100000">
                <a:srgbClr val="BEBEBE"/>
              </a:gs>
            </a:gsLst>
            <a:lin ang="5400000" scaled="0"/>
          </a:gradFill>
          <a:ln w="9525" cap="flat" cmpd="sng">
            <a:solidFill>
              <a:srgbClr val="000000"/>
            </a:solidFill>
            <a:prstDash val="solid"/>
            <a:miter lim="400000"/>
            <a:headEnd type="none" w="sm" len="sm"/>
            <a:tailEnd type="none" w="sm" len="sm"/>
          </a:ln>
          <a:effectLst>
            <a:outerShdw blurRad="38100" dist="25400" dir="5400000" rotWithShape="0">
              <a:srgbClr val="000000">
                <a:alpha val="49803"/>
              </a:srgbClr>
            </a:outerShdw>
          </a:effectLst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algn="ctr">
              <a:buClr>
                <a:srgbClr val="FFFFFF"/>
              </a:buClr>
              <a:buSzPts val="2800"/>
            </a:pPr>
            <a:r>
              <a:rPr lang="en-US" sz="2100" dirty="0">
                <a:latin typeface="Gill Sans"/>
                <a:ea typeface="Gill Sans"/>
                <a:cs typeface="Gill Sans"/>
                <a:sym typeface="Gill Sans"/>
              </a:rPr>
              <a:t>3</a:t>
            </a:r>
            <a:endParaRPr sz="1350" dirty="0"/>
          </a:p>
        </p:txBody>
      </p:sp>
      <p:sp>
        <p:nvSpPr>
          <p:cNvPr id="484" name="Google Shape;484;p48"/>
          <p:cNvSpPr/>
          <p:nvPr/>
        </p:nvSpPr>
        <p:spPr>
          <a:xfrm>
            <a:off x="2201428" y="3922812"/>
            <a:ext cx="322697" cy="407492"/>
          </a:xfrm>
          <a:prstGeom prst="rect">
            <a:avLst/>
          </a:prstGeom>
          <a:gradFill>
            <a:gsLst>
              <a:gs pos="0">
                <a:srgbClr val="FBFBFB"/>
              </a:gs>
              <a:gs pos="100000">
                <a:srgbClr val="BEBEBE"/>
              </a:gs>
            </a:gsLst>
            <a:lin ang="5400000" scaled="0"/>
          </a:gradFill>
          <a:ln w="9525" cap="flat" cmpd="sng">
            <a:solidFill>
              <a:srgbClr val="000000"/>
            </a:solidFill>
            <a:prstDash val="solid"/>
            <a:miter lim="400000"/>
            <a:headEnd type="none" w="sm" len="sm"/>
            <a:tailEnd type="none" w="sm" len="sm"/>
          </a:ln>
          <a:effectLst>
            <a:outerShdw blurRad="38100" dist="25400" dir="5400000" rotWithShape="0">
              <a:srgbClr val="000000">
                <a:alpha val="49803"/>
              </a:srgbClr>
            </a:outerShdw>
          </a:effectLst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algn="ctr">
              <a:buClr>
                <a:srgbClr val="FFFFFF"/>
              </a:buClr>
              <a:buSzPts val="2800"/>
            </a:pPr>
            <a:r>
              <a:rPr lang="en-US" sz="2100" dirty="0">
                <a:latin typeface="Gill Sans"/>
                <a:ea typeface="Gill Sans"/>
                <a:cs typeface="Gill Sans"/>
                <a:sym typeface="Gill Sans"/>
              </a:rPr>
              <a:t>4</a:t>
            </a:r>
            <a:endParaRPr sz="1350" dirty="0"/>
          </a:p>
        </p:txBody>
      </p:sp>
      <p:sp>
        <p:nvSpPr>
          <p:cNvPr id="485" name="Google Shape;485;p48"/>
          <p:cNvSpPr txBox="1"/>
          <p:nvPr/>
        </p:nvSpPr>
        <p:spPr>
          <a:xfrm>
            <a:off x="5504829" y="1181100"/>
            <a:ext cx="2335920" cy="1543355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solidFill>
              <a:schemeClr val="accent1"/>
            </a:solidFill>
          </a:ln>
        </p:spPr>
        <p:txBody>
          <a:bodyPr spcFirstLastPara="1" wrap="square" lIns="68569" tIns="68569" rIns="68569" bIns="68569" anchor="t" anchorCtr="0">
            <a:noAutofit/>
          </a:bodyPr>
          <a:lstStyle/>
          <a:p>
            <a:r>
              <a:rPr lang="en-US" sz="2000" b="1" dirty="0" err="1">
                <a:latin typeface="Courier New"/>
                <a:ea typeface="Courier New"/>
                <a:cs typeface="Courier New"/>
                <a:sym typeface="Courier New"/>
              </a:rPr>
              <a:t>pid</a:t>
            </a:r>
            <a:r>
              <a:rPr lang="en-US" sz="2000" b="1" dirty="0">
                <a:latin typeface="Courier New"/>
                <a:ea typeface="Courier New"/>
                <a:cs typeface="Courier New"/>
                <a:sym typeface="Courier New"/>
              </a:rPr>
              <a:t> = fork();</a:t>
            </a:r>
          </a:p>
          <a:p>
            <a:r>
              <a:rPr lang="en-US" sz="2000" b="1" dirty="0">
                <a:latin typeface="Courier New"/>
                <a:ea typeface="Courier New"/>
                <a:cs typeface="Courier New"/>
                <a:sym typeface="Courier New"/>
              </a:rPr>
              <a:t>if (</a:t>
            </a:r>
            <a:r>
              <a:rPr lang="en-US" sz="2000" b="1" dirty="0" err="1">
                <a:latin typeface="Courier New"/>
                <a:ea typeface="Courier New"/>
                <a:cs typeface="Courier New"/>
                <a:sym typeface="Courier New"/>
              </a:rPr>
              <a:t>pid</a:t>
            </a:r>
            <a:r>
              <a:rPr lang="en-US" sz="2000" b="1" dirty="0">
                <a:latin typeface="Courier New"/>
                <a:ea typeface="Courier New"/>
                <a:cs typeface="Courier New"/>
                <a:sym typeface="Courier New"/>
              </a:rPr>
              <a:t> &lt; 0) // error</a:t>
            </a:r>
          </a:p>
          <a:p>
            <a:r>
              <a:rPr lang="en-US" sz="2000" b="1" dirty="0">
                <a:latin typeface="Courier New"/>
                <a:ea typeface="Courier New"/>
                <a:cs typeface="Courier New"/>
                <a:sym typeface="Courier New"/>
              </a:rPr>
              <a:t>...</a:t>
            </a:r>
          </a:p>
        </p:txBody>
      </p:sp>
      <p:sp>
        <p:nvSpPr>
          <p:cNvPr id="17" name="Google Shape;479;p48">
            <a:extLst>
              <a:ext uri="{FF2B5EF4-FFF2-40B4-BE49-F238E27FC236}">
                <a16:creationId xmlns:a16="http://schemas.microsoft.com/office/drawing/2014/main" id="{95006A6C-4933-45BB-9B7A-00073F1B3A0D}"/>
              </a:ext>
            </a:extLst>
          </p:cNvPr>
          <p:cNvSpPr txBox="1"/>
          <p:nvPr/>
        </p:nvSpPr>
        <p:spPr>
          <a:xfrm>
            <a:off x="1143688" y="3516607"/>
            <a:ext cx="952500" cy="3810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algn="ctr">
              <a:buClr>
                <a:srgbClr val="000000"/>
              </a:buClr>
              <a:buSzPts val="2800"/>
            </a:pPr>
            <a:r>
              <a:rPr lang="en-US" sz="2100" dirty="0">
                <a:solidFill>
                  <a:srgbClr val="000000"/>
                </a:solidFill>
                <a:latin typeface="Gill Sans"/>
                <a:sym typeface="Gill Sans"/>
              </a:rPr>
              <a:t>p2c[0]</a:t>
            </a:r>
            <a:endParaRPr sz="1350" dirty="0"/>
          </a:p>
        </p:txBody>
      </p:sp>
      <p:sp>
        <p:nvSpPr>
          <p:cNvPr id="18" name="Google Shape;479;p48">
            <a:extLst>
              <a:ext uri="{FF2B5EF4-FFF2-40B4-BE49-F238E27FC236}">
                <a16:creationId xmlns:a16="http://schemas.microsoft.com/office/drawing/2014/main" id="{848F9C5A-9D29-46FA-A36B-D6C10B2049FA}"/>
              </a:ext>
            </a:extLst>
          </p:cNvPr>
          <p:cNvSpPr txBox="1"/>
          <p:nvPr/>
        </p:nvSpPr>
        <p:spPr>
          <a:xfrm>
            <a:off x="1176220" y="3931774"/>
            <a:ext cx="952500" cy="3810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algn="ctr">
              <a:buClr>
                <a:srgbClr val="000000"/>
              </a:buClr>
              <a:buSzPts val="2800"/>
            </a:pPr>
            <a:r>
              <a:rPr lang="en-US" sz="2100" dirty="0">
                <a:solidFill>
                  <a:srgbClr val="000000"/>
                </a:solidFill>
                <a:latin typeface="Gill Sans"/>
                <a:sym typeface="Gill Sans"/>
              </a:rPr>
              <a:t>p2c[1]</a:t>
            </a:r>
            <a:endParaRPr sz="1350" dirty="0"/>
          </a:p>
        </p:txBody>
      </p:sp>
    </p:spTree>
    <p:extLst>
      <p:ext uri="{BB962C8B-B14F-4D97-AF65-F5344CB8AC3E}">
        <p14:creationId xmlns:p14="http://schemas.microsoft.com/office/powerpoint/2010/main" val="6739448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0" name="Google Shape;510;p50"/>
          <p:cNvSpPr txBox="1">
            <a:spLocks noGrp="1"/>
          </p:cNvSpPr>
          <p:nvPr>
            <p:ph type="title"/>
          </p:nvPr>
        </p:nvSpPr>
        <p:spPr>
          <a:xfrm>
            <a:off x="1485900" y="69055"/>
            <a:ext cx="6172200" cy="1131095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38100" tIns="38100" rIns="38100" bIns="38100" rtlCol="0" anchor="ctr" anchorCtr="0">
            <a:noAutofit/>
          </a:bodyPr>
          <a:lstStyle/>
          <a:p>
            <a:pPr marL="30479" marR="30479">
              <a:buSzPts val="4400"/>
            </a:pPr>
            <a:r>
              <a:rPr lang="en-US" sz="3600" dirty="0">
                <a:solidFill>
                  <a:srgbClr val="007033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sym typeface="Gill Sans"/>
              </a:rPr>
              <a:t>Unix</a:t>
            </a:r>
            <a:r>
              <a:rPr lang="en-US" sz="4000" dirty="0">
                <a:latin typeface="Gill Sans"/>
                <a:ea typeface="Gill Sans"/>
                <a:cs typeface="Gill Sans"/>
                <a:sym typeface="Gill Sans"/>
              </a:rPr>
              <a:t> </a:t>
            </a:r>
            <a:r>
              <a:rPr lang="en-US" sz="4000" dirty="0">
                <a:solidFill>
                  <a:srgbClr val="C00000"/>
                </a:solidFill>
                <a:latin typeface="Gill Sans"/>
                <a:ea typeface="Gill Sans"/>
                <a:cs typeface="Gill Sans"/>
                <a:sym typeface="Gill Sans"/>
              </a:rPr>
              <a:t>pipe(2)</a:t>
            </a:r>
            <a:endParaRPr sz="4000" dirty="0">
              <a:solidFill>
                <a:srgbClr val="C00000"/>
              </a:solidFill>
            </a:endParaRPr>
          </a:p>
        </p:txBody>
      </p:sp>
      <p:sp>
        <p:nvSpPr>
          <p:cNvPr id="511" name="Google Shape;511;p50"/>
          <p:cNvSpPr/>
          <p:nvPr/>
        </p:nvSpPr>
        <p:spPr>
          <a:xfrm>
            <a:off x="1411374" y="2233622"/>
            <a:ext cx="952501" cy="952501"/>
          </a:xfrm>
          <a:prstGeom prst="ellipse">
            <a:avLst/>
          </a:prstGeom>
          <a:gradFill>
            <a:gsLst>
              <a:gs pos="0">
                <a:srgbClr val="FBFBFB"/>
              </a:gs>
              <a:gs pos="100000">
                <a:srgbClr val="BEBEBE"/>
              </a:gs>
            </a:gsLst>
            <a:lin ang="5400000" scaled="0"/>
          </a:gradFill>
          <a:ln>
            <a:noFill/>
          </a:ln>
          <a:effectLst>
            <a:outerShdw blurRad="38100" dist="25400" dir="5400000" rotWithShape="0">
              <a:srgbClr val="000000">
                <a:alpha val="49803"/>
              </a:srgbClr>
            </a:outerShdw>
          </a:effectLst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algn="ctr">
              <a:buClr>
                <a:srgbClr val="FFFFFF"/>
              </a:buClr>
              <a:buSzPts val="2800"/>
            </a:pPr>
            <a:r>
              <a:rPr lang="en-US" sz="2100" dirty="0">
                <a:latin typeface="Gill Sans"/>
                <a:ea typeface="Gill Sans"/>
                <a:cs typeface="Gill Sans"/>
                <a:sym typeface="Gill Sans"/>
              </a:rPr>
              <a:t>P0</a:t>
            </a:r>
            <a:endParaRPr sz="1350" dirty="0"/>
          </a:p>
        </p:txBody>
      </p:sp>
      <p:sp>
        <p:nvSpPr>
          <p:cNvPr id="512" name="Google Shape;512;p50"/>
          <p:cNvSpPr/>
          <p:nvPr/>
        </p:nvSpPr>
        <p:spPr>
          <a:xfrm>
            <a:off x="2633764" y="2291647"/>
            <a:ext cx="950120" cy="407492"/>
          </a:xfrm>
          <a:prstGeom prst="rect">
            <a:avLst/>
          </a:prstGeom>
          <a:gradFill>
            <a:gsLst>
              <a:gs pos="0">
                <a:srgbClr val="FBFBFB"/>
              </a:gs>
              <a:gs pos="100000">
                <a:srgbClr val="BEBEBE"/>
              </a:gs>
            </a:gsLst>
            <a:lin ang="5400000" scaled="0"/>
          </a:gradFill>
          <a:ln w="9525" cap="flat" cmpd="sng">
            <a:solidFill>
              <a:srgbClr val="000000"/>
            </a:solidFill>
            <a:prstDash val="solid"/>
            <a:miter lim="400000"/>
            <a:headEnd type="none" w="sm" len="sm"/>
            <a:tailEnd type="none" w="sm" len="sm"/>
          </a:ln>
          <a:effectLst>
            <a:outerShdw blurRad="38100" dist="25400" dir="5400000" rotWithShape="0">
              <a:srgbClr val="000000">
                <a:alpha val="49803"/>
              </a:srgbClr>
            </a:outerShdw>
          </a:effectLst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algn="ctr">
              <a:buClr>
                <a:srgbClr val="FFFFFF"/>
              </a:buClr>
              <a:buSzPts val="2800"/>
            </a:pPr>
            <a:r>
              <a:rPr lang="en-US" sz="2100" dirty="0">
                <a:latin typeface="Gill Sans"/>
                <a:ea typeface="Gill Sans"/>
                <a:cs typeface="Gill Sans"/>
                <a:sym typeface="Gill Sans"/>
              </a:rPr>
              <a:t>p2c[0]</a:t>
            </a:r>
            <a:endParaRPr sz="1350" dirty="0"/>
          </a:p>
        </p:txBody>
      </p:sp>
      <p:sp>
        <p:nvSpPr>
          <p:cNvPr id="513" name="Google Shape;513;p50"/>
          <p:cNvSpPr/>
          <p:nvPr/>
        </p:nvSpPr>
        <p:spPr>
          <a:xfrm>
            <a:off x="2633764" y="2720272"/>
            <a:ext cx="950120" cy="407492"/>
          </a:xfrm>
          <a:prstGeom prst="rect">
            <a:avLst/>
          </a:prstGeom>
          <a:gradFill>
            <a:gsLst>
              <a:gs pos="0">
                <a:srgbClr val="FBFBFB"/>
              </a:gs>
              <a:gs pos="100000">
                <a:srgbClr val="BEBEBE"/>
              </a:gs>
            </a:gsLst>
            <a:lin ang="5400000" scaled="0"/>
          </a:gradFill>
          <a:ln w="9525" cap="flat" cmpd="sng">
            <a:solidFill>
              <a:srgbClr val="000000"/>
            </a:solidFill>
            <a:prstDash val="solid"/>
            <a:miter lim="400000"/>
            <a:headEnd type="none" w="sm" len="sm"/>
            <a:tailEnd type="none" w="sm" len="sm"/>
          </a:ln>
          <a:effectLst>
            <a:outerShdw blurRad="38100" dist="25400" dir="5400000" rotWithShape="0">
              <a:srgbClr val="000000">
                <a:alpha val="49803"/>
              </a:srgbClr>
            </a:outerShdw>
          </a:effectLst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algn="ctr">
              <a:buClr>
                <a:srgbClr val="FFFFFF"/>
              </a:buClr>
              <a:buSzPts val="2800"/>
            </a:pPr>
            <a:r>
              <a:rPr lang="en-US" sz="2100" dirty="0">
                <a:latin typeface="Gill Sans"/>
                <a:ea typeface="Gill Sans"/>
                <a:cs typeface="Gill Sans"/>
                <a:sym typeface="Gill Sans"/>
              </a:rPr>
              <a:t>p2c[1]</a:t>
            </a:r>
            <a:endParaRPr sz="1350" dirty="0"/>
          </a:p>
        </p:txBody>
      </p:sp>
      <p:sp>
        <p:nvSpPr>
          <p:cNvPr id="514" name="Google Shape;514;p50"/>
          <p:cNvSpPr txBox="1"/>
          <p:nvPr/>
        </p:nvSpPr>
        <p:spPr>
          <a:xfrm>
            <a:off x="2533746" y="1957378"/>
            <a:ext cx="1427433" cy="3143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algn="ctr">
              <a:buClr>
                <a:srgbClr val="000000"/>
              </a:buClr>
              <a:buSzPts val="2200"/>
            </a:pPr>
            <a:r>
              <a:rPr lang="en-US" sz="2000" dirty="0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rPr>
              <a:t>p2c int array</a:t>
            </a:r>
            <a:endParaRPr sz="2000" dirty="0"/>
          </a:p>
        </p:txBody>
      </p:sp>
      <p:sp>
        <p:nvSpPr>
          <p:cNvPr id="515" name="Google Shape;515;p50"/>
          <p:cNvSpPr/>
          <p:nvPr/>
        </p:nvSpPr>
        <p:spPr>
          <a:xfrm>
            <a:off x="4916574" y="2233622"/>
            <a:ext cx="952501" cy="952501"/>
          </a:xfrm>
          <a:prstGeom prst="ellipse">
            <a:avLst/>
          </a:prstGeom>
          <a:gradFill>
            <a:gsLst>
              <a:gs pos="0">
                <a:srgbClr val="FBFBFB"/>
              </a:gs>
              <a:gs pos="100000">
                <a:srgbClr val="BEBEBE"/>
              </a:gs>
            </a:gsLst>
            <a:lin ang="5400000" scaled="0"/>
          </a:gradFill>
          <a:ln>
            <a:noFill/>
          </a:ln>
          <a:effectLst>
            <a:outerShdw blurRad="38100" dist="25400" dir="5400000" rotWithShape="0">
              <a:srgbClr val="000000">
                <a:alpha val="49803"/>
              </a:srgbClr>
            </a:outerShdw>
          </a:effectLst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algn="ctr">
              <a:buClr>
                <a:srgbClr val="FFFFFF"/>
              </a:buClr>
              <a:buSzPts val="2800"/>
            </a:pPr>
            <a:r>
              <a:rPr lang="en-US" sz="2100" dirty="0">
                <a:latin typeface="Gill Sans"/>
                <a:ea typeface="Gill Sans"/>
                <a:cs typeface="Gill Sans"/>
                <a:sym typeface="Gill Sans"/>
              </a:rPr>
              <a:t>P1</a:t>
            </a:r>
            <a:endParaRPr sz="1350" dirty="0"/>
          </a:p>
        </p:txBody>
      </p:sp>
      <p:sp>
        <p:nvSpPr>
          <p:cNvPr id="516" name="Google Shape;516;p50"/>
          <p:cNvSpPr/>
          <p:nvPr/>
        </p:nvSpPr>
        <p:spPr>
          <a:xfrm>
            <a:off x="6138964" y="2291647"/>
            <a:ext cx="950120" cy="407492"/>
          </a:xfrm>
          <a:prstGeom prst="rect">
            <a:avLst/>
          </a:prstGeom>
          <a:gradFill>
            <a:gsLst>
              <a:gs pos="0">
                <a:srgbClr val="FBFBFB"/>
              </a:gs>
              <a:gs pos="100000">
                <a:srgbClr val="BEBEBE"/>
              </a:gs>
            </a:gsLst>
            <a:lin ang="5400000" scaled="0"/>
          </a:gradFill>
          <a:ln w="9525" cap="flat" cmpd="sng">
            <a:solidFill>
              <a:srgbClr val="000000"/>
            </a:solidFill>
            <a:prstDash val="solid"/>
            <a:miter lim="400000"/>
            <a:headEnd type="none" w="sm" len="sm"/>
            <a:tailEnd type="none" w="sm" len="sm"/>
          </a:ln>
          <a:effectLst>
            <a:outerShdw blurRad="38100" dist="25400" dir="5400000" rotWithShape="0">
              <a:srgbClr val="000000">
                <a:alpha val="49803"/>
              </a:srgbClr>
            </a:outerShdw>
          </a:effectLst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algn="ctr">
              <a:buClr>
                <a:srgbClr val="FFFFFF"/>
              </a:buClr>
              <a:buSzPts val="2800"/>
            </a:pPr>
            <a:r>
              <a:rPr lang="en-US" sz="2100" dirty="0">
                <a:latin typeface="Gill Sans"/>
                <a:ea typeface="Gill Sans"/>
                <a:cs typeface="Gill Sans"/>
                <a:sym typeface="Gill Sans"/>
              </a:rPr>
              <a:t>p2c[0]</a:t>
            </a:r>
            <a:endParaRPr sz="1350" dirty="0"/>
          </a:p>
        </p:txBody>
      </p:sp>
      <p:sp>
        <p:nvSpPr>
          <p:cNvPr id="517" name="Google Shape;517;p50"/>
          <p:cNvSpPr/>
          <p:nvPr/>
        </p:nvSpPr>
        <p:spPr>
          <a:xfrm>
            <a:off x="6138964" y="2720272"/>
            <a:ext cx="950120" cy="407492"/>
          </a:xfrm>
          <a:prstGeom prst="rect">
            <a:avLst/>
          </a:prstGeom>
          <a:gradFill>
            <a:gsLst>
              <a:gs pos="0">
                <a:srgbClr val="FBFBFB"/>
              </a:gs>
              <a:gs pos="100000">
                <a:srgbClr val="BEBEBE"/>
              </a:gs>
            </a:gsLst>
            <a:lin ang="5400000" scaled="0"/>
          </a:gradFill>
          <a:ln w="9525" cap="flat" cmpd="sng">
            <a:solidFill>
              <a:srgbClr val="000000"/>
            </a:solidFill>
            <a:prstDash val="solid"/>
            <a:miter lim="400000"/>
            <a:headEnd type="none" w="sm" len="sm"/>
            <a:tailEnd type="none" w="sm" len="sm"/>
          </a:ln>
          <a:effectLst>
            <a:outerShdw blurRad="38100" dist="25400" dir="5400000" rotWithShape="0">
              <a:srgbClr val="000000">
                <a:alpha val="49803"/>
              </a:srgbClr>
            </a:outerShdw>
          </a:effectLst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algn="ctr">
              <a:buClr>
                <a:srgbClr val="FFFFFF"/>
              </a:buClr>
              <a:buSzPts val="2800"/>
            </a:pPr>
            <a:r>
              <a:rPr lang="en-US" sz="2100" dirty="0">
                <a:latin typeface="Gill Sans"/>
                <a:ea typeface="Gill Sans"/>
                <a:cs typeface="Gill Sans"/>
                <a:sym typeface="Gill Sans"/>
              </a:rPr>
              <a:t>p2c[1]</a:t>
            </a:r>
            <a:endParaRPr sz="1350" dirty="0"/>
          </a:p>
        </p:txBody>
      </p:sp>
      <p:sp>
        <p:nvSpPr>
          <p:cNvPr id="518" name="Google Shape;518;p50"/>
          <p:cNvSpPr txBox="1"/>
          <p:nvPr/>
        </p:nvSpPr>
        <p:spPr>
          <a:xfrm>
            <a:off x="5946345" y="1957378"/>
            <a:ext cx="1693680" cy="3143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algn="ctr">
              <a:buClr>
                <a:srgbClr val="000000"/>
              </a:buClr>
              <a:buSzPts val="2200"/>
            </a:pPr>
            <a:r>
              <a:rPr lang="en-US" sz="2000" dirty="0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rPr>
              <a:t>p2c int array</a:t>
            </a:r>
            <a:endParaRPr sz="2000" dirty="0"/>
          </a:p>
        </p:txBody>
      </p:sp>
      <p:sp>
        <p:nvSpPr>
          <p:cNvPr id="519" name="Google Shape;519;p50"/>
          <p:cNvSpPr/>
          <p:nvPr/>
        </p:nvSpPr>
        <p:spPr>
          <a:xfrm rot="-5400000">
            <a:off x="6136584" y="3251100"/>
            <a:ext cx="952501" cy="952500"/>
          </a:xfrm>
          <a:prstGeom prst="rightArrow">
            <a:avLst>
              <a:gd name="adj1" fmla="val 32000"/>
              <a:gd name="adj2" fmla="val 64000"/>
            </a:avLst>
          </a:prstGeom>
          <a:gradFill>
            <a:gsLst>
              <a:gs pos="0">
                <a:srgbClr val="FBFBFB"/>
              </a:gs>
              <a:gs pos="100000">
                <a:srgbClr val="F5D227"/>
              </a:gs>
            </a:gsLst>
            <a:lin ang="169340" scaled="0"/>
          </a:gradFill>
          <a:ln>
            <a:noFill/>
          </a:ln>
          <a:effectLst>
            <a:outerShdw blurRad="38100" dist="25400" dir="5400000" rotWithShape="0">
              <a:srgbClr val="000000">
                <a:alpha val="49803"/>
              </a:srgbClr>
            </a:outerShdw>
          </a:effectLst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algn="ctr">
              <a:buClr>
                <a:srgbClr val="FFFFFF"/>
              </a:buClr>
              <a:buSzPts val="2800"/>
            </a:pPr>
            <a:endParaRPr sz="2100">
              <a:solidFill>
                <a:srgbClr val="FFFFFF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520" name="Google Shape;520;p50"/>
          <p:cNvSpPr txBox="1"/>
          <p:nvPr/>
        </p:nvSpPr>
        <p:spPr>
          <a:xfrm>
            <a:off x="5488230" y="4310072"/>
            <a:ext cx="1958348" cy="7905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algn="ctr">
              <a:buClr>
                <a:srgbClr val="000000"/>
              </a:buClr>
              <a:buSzPts val="2200"/>
            </a:pPr>
            <a:r>
              <a:rPr lang="en-US" sz="1650" dirty="0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rPr>
              <a:t>P</a:t>
            </a:r>
            <a:r>
              <a:rPr lang="en-US" sz="1650" dirty="0">
                <a:latin typeface="Gill Sans"/>
                <a:ea typeface="Gill Sans"/>
                <a:cs typeface="Gill Sans"/>
                <a:sym typeface="Gill Sans"/>
              </a:rPr>
              <a:t>1</a:t>
            </a:r>
            <a:r>
              <a:rPr lang="en-US" sz="1650" dirty="0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rPr>
              <a:t>’s local copy with values inherited from P0</a:t>
            </a:r>
            <a:endParaRPr sz="1350" dirty="0"/>
          </a:p>
        </p:txBody>
      </p:sp>
      <p:sp>
        <p:nvSpPr>
          <p:cNvPr id="13" name="Google Shape;485;p48">
            <a:extLst>
              <a:ext uri="{FF2B5EF4-FFF2-40B4-BE49-F238E27FC236}">
                <a16:creationId xmlns:a16="http://schemas.microsoft.com/office/drawing/2014/main" id="{BB98391D-9BED-4276-B4F6-0B556936A441}"/>
              </a:ext>
            </a:extLst>
          </p:cNvPr>
          <p:cNvSpPr txBox="1"/>
          <p:nvPr/>
        </p:nvSpPr>
        <p:spPr>
          <a:xfrm>
            <a:off x="317939" y="281175"/>
            <a:ext cx="2574306" cy="1374345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solidFill>
              <a:schemeClr val="accent1"/>
            </a:solidFill>
          </a:ln>
        </p:spPr>
        <p:txBody>
          <a:bodyPr spcFirstLastPara="1" wrap="square" lIns="68569" tIns="68569" rIns="68569" bIns="68569" anchor="t" anchorCtr="0">
            <a:noAutofit/>
          </a:bodyPr>
          <a:lstStyle/>
          <a:p>
            <a:r>
              <a:rPr lang="en-US" sz="1600" b="1" dirty="0">
                <a:latin typeface="Courier New"/>
                <a:ea typeface="Courier New"/>
                <a:cs typeface="Courier New"/>
                <a:sym typeface="Courier New"/>
              </a:rPr>
              <a:t>else if (</a:t>
            </a:r>
            <a:r>
              <a:rPr lang="en-US" sz="1600" b="1" dirty="0" err="1">
                <a:latin typeface="Courier New"/>
                <a:ea typeface="Courier New"/>
                <a:cs typeface="Courier New"/>
                <a:sym typeface="Courier New"/>
              </a:rPr>
              <a:t>pid</a:t>
            </a:r>
            <a:r>
              <a:rPr lang="en-US" sz="1600" b="1" dirty="0">
                <a:latin typeface="Courier New"/>
                <a:ea typeface="Courier New"/>
                <a:cs typeface="Courier New"/>
                <a:sym typeface="Courier New"/>
              </a:rPr>
              <a:t> &gt; 0) {</a:t>
            </a:r>
          </a:p>
          <a:p>
            <a:r>
              <a:rPr lang="en-US" sz="1600" b="1" dirty="0">
                <a:latin typeface="Courier New"/>
                <a:ea typeface="Courier New"/>
                <a:cs typeface="Courier New"/>
                <a:sym typeface="Courier New"/>
              </a:rPr>
              <a:t>   // P0</a:t>
            </a:r>
          </a:p>
          <a:p>
            <a:r>
              <a:rPr lang="en-US" sz="1600" b="1" dirty="0">
                <a:latin typeface="Courier New"/>
                <a:ea typeface="Courier New"/>
                <a:cs typeface="Courier New"/>
                <a:sym typeface="Courier New"/>
              </a:rPr>
              <a:t>} else {  // child</a:t>
            </a:r>
          </a:p>
          <a:p>
            <a:r>
              <a:rPr lang="en-US" sz="1600" b="1" dirty="0">
                <a:latin typeface="Courier New"/>
                <a:ea typeface="Courier New"/>
                <a:cs typeface="Courier New"/>
                <a:sym typeface="Courier New"/>
              </a:rPr>
              <a:t>   // P1</a:t>
            </a:r>
          </a:p>
          <a:p>
            <a:r>
              <a:rPr lang="en-US" sz="1600" b="1" dirty="0">
                <a:latin typeface="Courier New"/>
                <a:ea typeface="Courier New"/>
                <a:cs typeface="Courier New"/>
                <a:sym typeface="Courier New"/>
              </a:rPr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5" name="Google Shape;525;p51"/>
          <p:cNvSpPr txBox="1">
            <a:spLocks noGrp="1"/>
          </p:cNvSpPr>
          <p:nvPr>
            <p:ph type="title"/>
          </p:nvPr>
        </p:nvSpPr>
        <p:spPr>
          <a:xfrm>
            <a:off x="1485900" y="69055"/>
            <a:ext cx="6172200" cy="1131095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38100" tIns="38100" rIns="38100" bIns="38100" rtlCol="0" anchor="ctr" anchorCtr="0">
            <a:noAutofit/>
          </a:bodyPr>
          <a:lstStyle/>
          <a:p>
            <a:pPr marL="30479" marR="30479">
              <a:buSzPts val="4400"/>
            </a:pPr>
            <a:r>
              <a:rPr lang="en-US" sz="3600" dirty="0">
                <a:solidFill>
                  <a:srgbClr val="007033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sym typeface="Gill Sans"/>
              </a:rPr>
              <a:t>Unix</a:t>
            </a:r>
            <a:r>
              <a:rPr lang="en-US" sz="4000" dirty="0">
                <a:latin typeface="Gill Sans"/>
                <a:ea typeface="Gill Sans"/>
                <a:cs typeface="Gill Sans"/>
                <a:sym typeface="Gill Sans"/>
              </a:rPr>
              <a:t> </a:t>
            </a:r>
            <a:r>
              <a:rPr lang="en-US" sz="4000" dirty="0">
                <a:solidFill>
                  <a:srgbClr val="C00000"/>
                </a:solidFill>
                <a:latin typeface="Gill Sans"/>
                <a:ea typeface="Gill Sans"/>
                <a:cs typeface="Gill Sans"/>
                <a:sym typeface="Gill Sans"/>
              </a:rPr>
              <a:t>pipe(2)</a:t>
            </a:r>
            <a:endParaRPr sz="4000" dirty="0">
              <a:solidFill>
                <a:srgbClr val="C00000"/>
              </a:solidFill>
            </a:endParaRPr>
          </a:p>
        </p:txBody>
      </p:sp>
      <p:sp>
        <p:nvSpPr>
          <p:cNvPr id="526" name="Google Shape;526;p51"/>
          <p:cNvSpPr/>
          <p:nvPr/>
        </p:nvSpPr>
        <p:spPr>
          <a:xfrm>
            <a:off x="1411374" y="2233622"/>
            <a:ext cx="952501" cy="952501"/>
          </a:xfrm>
          <a:prstGeom prst="ellipse">
            <a:avLst/>
          </a:prstGeom>
          <a:gradFill>
            <a:gsLst>
              <a:gs pos="0">
                <a:srgbClr val="FBFBFB"/>
              </a:gs>
              <a:gs pos="100000">
                <a:srgbClr val="BEBEBE"/>
              </a:gs>
            </a:gsLst>
            <a:lin ang="5400000" scaled="0"/>
          </a:gradFill>
          <a:ln>
            <a:noFill/>
          </a:ln>
          <a:effectLst>
            <a:outerShdw blurRad="38100" dist="25400" dir="5400000" rotWithShape="0">
              <a:srgbClr val="000000">
                <a:alpha val="49803"/>
              </a:srgbClr>
            </a:outerShdw>
          </a:effectLst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algn="ctr">
              <a:buClr>
                <a:srgbClr val="FFFFFF"/>
              </a:buClr>
              <a:buSzPts val="2800"/>
            </a:pPr>
            <a:r>
              <a:rPr lang="en-US" sz="2100" dirty="0">
                <a:latin typeface="Gill Sans"/>
                <a:ea typeface="Gill Sans"/>
                <a:cs typeface="Gill Sans"/>
                <a:sym typeface="Gill Sans"/>
              </a:rPr>
              <a:t>P0</a:t>
            </a:r>
            <a:endParaRPr sz="1350" dirty="0"/>
          </a:p>
        </p:txBody>
      </p:sp>
      <p:sp>
        <p:nvSpPr>
          <p:cNvPr id="527" name="Google Shape;527;p51"/>
          <p:cNvSpPr/>
          <p:nvPr/>
        </p:nvSpPr>
        <p:spPr>
          <a:xfrm>
            <a:off x="2633764" y="2291647"/>
            <a:ext cx="950120" cy="407492"/>
          </a:xfrm>
          <a:prstGeom prst="rect">
            <a:avLst/>
          </a:prstGeom>
          <a:gradFill>
            <a:gsLst>
              <a:gs pos="0">
                <a:srgbClr val="FBFBFB"/>
              </a:gs>
              <a:gs pos="100000">
                <a:srgbClr val="BEBEBE"/>
              </a:gs>
            </a:gsLst>
            <a:lin ang="5400000" scaled="0"/>
          </a:gradFill>
          <a:ln w="9525" cap="flat" cmpd="sng">
            <a:solidFill>
              <a:srgbClr val="000000"/>
            </a:solidFill>
            <a:prstDash val="solid"/>
            <a:miter lim="400000"/>
            <a:headEnd type="none" w="sm" len="sm"/>
            <a:tailEnd type="none" w="sm" len="sm"/>
          </a:ln>
          <a:effectLst>
            <a:outerShdw blurRad="38100" dist="25400" dir="5400000" rotWithShape="0">
              <a:srgbClr val="000000">
                <a:alpha val="49803"/>
              </a:srgbClr>
            </a:outerShdw>
          </a:effectLst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algn="ctr">
              <a:buClr>
                <a:srgbClr val="FFFFFF"/>
              </a:buClr>
              <a:buSzPts val="2800"/>
            </a:pPr>
            <a:r>
              <a:rPr lang="en-US" sz="2100" dirty="0">
                <a:latin typeface="Gill Sans"/>
                <a:ea typeface="Gill Sans"/>
                <a:cs typeface="Gill Sans"/>
                <a:sym typeface="Gill Sans"/>
              </a:rPr>
              <a:t>p2c[0]</a:t>
            </a:r>
            <a:endParaRPr sz="1350" dirty="0"/>
          </a:p>
        </p:txBody>
      </p:sp>
      <p:sp>
        <p:nvSpPr>
          <p:cNvPr id="528" name="Google Shape;528;p51"/>
          <p:cNvSpPr/>
          <p:nvPr/>
        </p:nvSpPr>
        <p:spPr>
          <a:xfrm>
            <a:off x="2633764" y="2720272"/>
            <a:ext cx="950120" cy="407492"/>
          </a:xfrm>
          <a:prstGeom prst="rect">
            <a:avLst/>
          </a:prstGeom>
          <a:gradFill>
            <a:gsLst>
              <a:gs pos="0">
                <a:srgbClr val="FBFBFB"/>
              </a:gs>
              <a:gs pos="100000">
                <a:srgbClr val="BEBEBE"/>
              </a:gs>
            </a:gsLst>
            <a:lin ang="5400000" scaled="0"/>
          </a:gradFill>
          <a:ln w="9525" cap="flat" cmpd="sng">
            <a:solidFill>
              <a:srgbClr val="000000"/>
            </a:solidFill>
            <a:prstDash val="solid"/>
            <a:miter lim="400000"/>
            <a:headEnd type="none" w="sm" len="sm"/>
            <a:tailEnd type="none" w="sm" len="sm"/>
          </a:ln>
          <a:effectLst>
            <a:outerShdw blurRad="38100" dist="25400" dir="5400000" rotWithShape="0">
              <a:srgbClr val="000000">
                <a:alpha val="49803"/>
              </a:srgbClr>
            </a:outerShdw>
          </a:effectLst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algn="ctr">
              <a:buClr>
                <a:srgbClr val="FFFFFF"/>
              </a:buClr>
              <a:buSzPts val="2800"/>
            </a:pPr>
            <a:r>
              <a:rPr lang="en-US" sz="2100" dirty="0">
                <a:latin typeface="Gill Sans"/>
                <a:ea typeface="Gill Sans"/>
                <a:cs typeface="Gill Sans"/>
                <a:sym typeface="Gill Sans"/>
              </a:rPr>
              <a:t>p2c[1]</a:t>
            </a:r>
            <a:endParaRPr sz="1350" dirty="0"/>
          </a:p>
        </p:txBody>
      </p:sp>
      <p:sp>
        <p:nvSpPr>
          <p:cNvPr id="529" name="Google Shape;529;p51"/>
          <p:cNvSpPr/>
          <p:nvPr/>
        </p:nvSpPr>
        <p:spPr>
          <a:xfrm>
            <a:off x="6507249" y="2233622"/>
            <a:ext cx="952501" cy="952501"/>
          </a:xfrm>
          <a:prstGeom prst="ellipse">
            <a:avLst/>
          </a:prstGeom>
          <a:gradFill>
            <a:gsLst>
              <a:gs pos="0">
                <a:srgbClr val="FBFBFB"/>
              </a:gs>
              <a:gs pos="100000">
                <a:srgbClr val="BEBEBE"/>
              </a:gs>
            </a:gsLst>
            <a:lin ang="5400000" scaled="0"/>
          </a:gradFill>
          <a:ln>
            <a:noFill/>
          </a:ln>
          <a:effectLst>
            <a:outerShdw blurRad="38100" dist="25400" dir="5400000" rotWithShape="0">
              <a:srgbClr val="000000">
                <a:alpha val="49803"/>
              </a:srgbClr>
            </a:outerShdw>
          </a:effectLst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algn="ctr">
              <a:buClr>
                <a:srgbClr val="FFFFFF"/>
              </a:buClr>
              <a:buSzPts val="2800"/>
            </a:pPr>
            <a:r>
              <a:rPr lang="en-US" sz="2100" dirty="0">
                <a:latin typeface="Gill Sans"/>
                <a:ea typeface="Gill Sans"/>
                <a:cs typeface="Gill Sans"/>
                <a:sym typeface="Gill Sans"/>
              </a:rPr>
              <a:t>P1</a:t>
            </a:r>
            <a:endParaRPr sz="1350" dirty="0"/>
          </a:p>
        </p:txBody>
      </p:sp>
      <p:sp>
        <p:nvSpPr>
          <p:cNvPr id="530" name="Google Shape;530;p51"/>
          <p:cNvSpPr/>
          <p:nvPr/>
        </p:nvSpPr>
        <p:spPr>
          <a:xfrm>
            <a:off x="5291239" y="2291814"/>
            <a:ext cx="950120" cy="407492"/>
          </a:xfrm>
          <a:prstGeom prst="rect">
            <a:avLst/>
          </a:prstGeom>
          <a:gradFill>
            <a:gsLst>
              <a:gs pos="0">
                <a:srgbClr val="FBFBFB"/>
              </a:gs>
              <a:gs pos="100000">
                <a:srgbClr val="BEBEBE"/>
              </a:gs>
            </a:gsLst>
            <a:lin ang="5400000" scaled="0"/>
          </a:gradFill>
          <a:ln w="9525" cap="flat" cmpd="sng">
            <a:solidFill>
              <a:srgbClr val="000000"/>
            </a:solidFill>
            <a:prstDash val="solid"/>
            <a:miter lim="400000"/>
            <a:headEnd type="none" w="sm" len="sm"/>
            <a:tailEnd type="none" w="sm" len="sm"/>
          </a:ln>
          <a:effectLst>
            <a:outerShdw blurRad="38100" dist="25400" dir="5400000" rotWithShape="0">
              <a:srgbClr val="000000">
                <a:alpha val="49803"/>
              </a:srgbClr>
            </a:outerShdw>
          </a:effectLst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algn="ctr">
              <a:buClr>
                <a:srgbClr val="FFFFFF"/>
              </a:buClr>
              <a:buSzPts val="2800"/>
            </a:pPr>
            <a:r>
              <a:rPr lang="en-US" sz="2100" dirty="0">
                <a:latin typeface="Gill Sans"/>
                <a:ea typeface="Gill Sans"/>
                <a:cs typeface="Gill Sans"/>
                <a:sym typeface="Gill Sans"/>
              </a:rPr>
              <a:t>p2c[0]</a:t>
            </a:r>
            <a:endParaRPr sz="1350" dirty="0"/>
          </a:p>
        </p:txBody>
      </p:sp>
      <p:sp>
        <p:nvSpPr>
          <p:cNvPr id="531" name="Google Shape;531;p51"/>
          <p:cNvSpPr/>
          <p:nvPr/>
        </p:nvSpPr>
        <p:spPr>
          <a:xfrm>
            <a:off x="5291239" y="2720439"/>
            <a:ext cx="950120" cy="407492"/>
          </a:xfrm>
          <a:prstGeom prst="rect">
            <a:avLst/>
          </a:prstGeom>
          <a:gradFill>
            <a:gsLst>
              <a:gs pos="0">
                <a:srgbClr val="FBFBFB"/>
              </a:gs>
              <a:gs pos="100000">
                <a:srgbClr val="BEBEBE"/>
              </a:gs>
            </a:gsLst>
            <a:lin ang="5400000" scaled="0"/>
          </a:gradFill>
          <a:ln w="9525" cap="flat" cmpd="sng">
            <a:solidFill>
              <a:srgbClr val="000000"/>
            </a:solidFill>
            <a:prstDash val="solid"/>
            <a:miter lim="400000"/>
            <a:headEnd type="none" w="sm" len="sm"/>
            <a:tailEnd type="none" w="sm" len="sm"/>
          </a:ln>
          <a:effectLst>
            <a:outerShdw blurRad="38100" dist="25400" dir="5400000" rotWithShape="0">
              <a:srgbClr val="000000">
                <a:alpha val="49803"/>
              </a:srgbClr>
            </a:outerShdw>
          </a:effectLst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 algn="ctr">
              <a:buClr>
                <a:srgbClr val="FFFFFF"/>
              </a:buClr>
              <a:buSzPts val="2800"/>
            </a:pPr>
            <a:r>
              <a:rPr lang="en-US" sz="2100" dirty="0">
                <a:latin typeface="Gill Sans"/>
                <a:ea typeface="Gill Sans"/>
                <a:cs typeface="Gill Sans"/>
                <a:sym typeface="Gill Sans"/>
              </a:rPr>
              <a:t>p2c[1]</a:t>
            </a:r>
            <a:endParaRPr sz="1350" dirty="0"/>
          </a:p>
        </p:txBody>
      </p:sp>
      <p:sp>
        <p:nvSpPr>
          <p:cNvPr id="532" name="Google Shape;532;p51"/>
          <p:cNvSpPr txBox="1"/>
          <p:nvPr/>
        </p:nvSpPr>
        <p:spPr>
          <a:xfrm>
            <a:off x="1474221" y="3428991"/>
            <a:ext cx="2357299" cy="5524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>
              <a:buClr>
                <a:srgbClr val="000000"/>
              </a:buClr>
              <a:buSzPts val="2200"/>
            </a:pPr>
            <a:r>
              <a:rPr lang="en-US" sz="1650" dirty="0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rPr>
              <a:t>P0 closes the read end of the pipe (</a:t>
            </a:r>
            <a:r>
              <a:rPr lang="en-US" sz="1650" b="1" dirty="0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rPr>
              <a:t>index 0</a:t>
            </a:r>
            <a:r>
              <a:rPr lang="en-US" sz="1650" dirty="0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rPr>
              <a:t>)</a:t>
            </a:r>
            <a:endParaRPr sz="1350" dirty="0"/>
          </a:p>
        </p:txBody>
      </p:sp>
      <p:sp>
        <p:nvSpPr>
          <p:cNvPr id="533" name="Google Shape;533;p51"/>
          <p:cNvSpPr txBox="1"/>
          <p:nvPr/>
        </p:nvSpPr>
        <p:spPr>
          <a:xfrm>
            <a:off x="5246121" y="3428991"/>
            <a:ext cx="2357299" cy="5524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100" tIns="38100" rIns="38100" bIns="38100" anchor="ctr" anchorCtr="0">
            <a:noAutofit/>
          </a:bodyPr>
          <a:lstStyle/>
          <a:p>
            <a:pPr>
              <a:buClr>
                <a:srgbClr val="000000"/>
              </a:buClr>
              <a:buSzPts val="2200"/>
            </a:pPr>
            <a:r>
              <a:rPr lang="en-US" sz="1650" dirty="0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rPr>
              <a:t>P1 closes the write end of the pipe (</a:t>
            </a:r>
            <a:r>
              <a:rPr lang="en-US" sz="1650" b="1" dirty="0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rPr>
              <a:t>index 1</a:t>
            </a:r>
            <a:r>
              <a:rPr lang="en-US" sz="1650" dirty="0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rPr>
              <a:t>)</a:t>
            </a:r>
            <a:endParaRPr sz="1350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97980EA-D422-4365-AF88-298A4C4D24BC}"/>
              </a:ext>
            </a:extLst>
          </p:cNvPr>
          <p:cNvSpPr txBox="1"/>
          <p:nvPr/>
        </p:nvSpPr>
        <p:spPr>
          <a:xfrm>
            <a:off x="2461250" y="1239600"/>
            <a:ext cx="446801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Unix pipes are unidirectional!</a:t>
            </a:r>
            <a:endParaRPr lang="en-US" sz="2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1797</TotalTime>
  <Words>869</Words>
  <Application>Microsoft Office PowerPoint</Application>
  <PresentationFormat>On-screen Show (16:9)</PresentationFormat>
  <Paragraphs>163</Paragraphs>
  <Slides>15</Slides>
  <Notes>15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2" baseType="lpstr">
      <vt:lpstr>Gill Sans</vt:lpstr>
      <vt:lpstr>Helvetica Neue</vt:lpstr>
      <vt:lpstr>Arial</vt:lpstr>
      <vt:lpstr>Calibri</vt:lpstr>
      <vt:lpstr>Courier New</vt:lpstr>
      <vt:lpstr>Helvetica</vt:lpstr>
      <vt:lpstr>Office Theme</vt:lpstr>
      <vt:lpstr>CSCI315 – Operating Systems Design Department of Computer Science Bucknell University</vt:lpstr>
      <vt:lpstr>Interprocess Communication (IPC)</vt:lpstr>
      <vt:lpstr>Implementation Questions</vt:lpstr>
      <vt:lpstr>Unix pipe(2)</vt:lpstr>
      <vt:lpstr>Unix pipe(2)</vt:lpstr>
      <vt:lpstr>Unix pipe(2)</vt:lpstr>
      <vt:lpstr>Unix pipe(2)</vt:lpstr>
      <vt:lpstr>Unix pipe(2)</vt:lpstr>
      <vt:lpstr>Unix pipe(2)</vt:lpstr>
      <vt:lpstr>Unix pipe(2)</vt:lpstr>
      <vt:lpstr>Unix pipe(2)</vt:lpstr>
      <vt:lpstr>Synchronization</vt:lpstr>
      <vt:lpstr>Buffering</vt:lpstr>
      <vt:lpstr>Many IPC Mechanisms</vt:lpstr>
      <vt:lpstr>IPC Properties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Julian</dc:creator>
  <cp:lastModifiedBy>Xiannong  Meng</cp:lastModifiedBy>
  <cp:revision>173</cp:revision>
  <dcterms:created xsi:type="dcterms:W3CDTF">2013-08-21T19:17:07Z</dcterms:created>
  <dcterms:modified xsi:type="dcterms:W3CDTF">2020-08-30T00:25:03Z</dcterms:modified>
</cp:coreProperties>
</file>