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19" r:id="rId3"/>
    <p:sldId id="258" r:id="rId4"/>
    <p:sldId id="294" r:id="rId5"/>
    <p:sldId id="295" r:id="rId6"/>
    <p:sldId id="296" r:id="rId7"/>
    <p:sldId id="275" r:id="rId8"/>
    <p:sldId id="276" r:id="rId9"/>
    <p:sldId id="297" r:id="rId10"/>
    <p:sldId id="298" r:id="rId11"/>
    <p:sldId id="299" r:id="rId12"/>
    <p:sldId id="320" r:id="rId13"/>
    <p:sldId id="321" r:id="rId14"/>
    <p:sldId id="260" r:id="rId15"/>
    <p:sldId id="262" r:id="rId16"/>
    <p:sldId id="264" r:id="rId17"/>
    <p:sldId id="265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82654-1C99-4E9C-B740-CDE3A751131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5ffe41f53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5ffe41f536_0_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5ffe41f536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5ffe41f536_0_5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ffe41f536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ffe41f536_0_6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ffe41f536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ffe41f536_0_10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ffe41f53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ffe41f536_0_1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9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all13/code/thread/trd-sleep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thread/trd-sleep.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" b="1" dirty="0"/>
              <a:t>Introduction </a:t>
            </a:r>
            <a:r>
              <a:rPr lang="en-US" b="1" dirty="0"/>
              <a:t>to Thread</a:t>
            </a:r>
            <a:endParaRPr lang="en" b="1" dirty="0"/>
          </a:p>
        </p:txBody>
      </p:sp>
      <p:sp>
        <p:nvSpPr>
          <p:cNvPr id="54" name="Shape 54"/>
          <p:cNvSpPr txBox="1"/>
          <p:nvPr/>
        </p:nvSpPr>
        <p:spPr>
          <a:xfrm>
            <a:off x="679175" y="3768575"/>
            <a:ext cx="36360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4.1 </a:t>
            </a:r>
            <a:r>
              <a:rPr lang="en-US" b="1" dirty="0">
                <a:solidFill>
                  <a:srgbClr val="FF0000"/>
                </a:solidFill>
              </a:rPr>
              <a:t>– 4.3</a:t>
            </a:r>
            <a:endParaRPr lang="en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251364" y="3753186"/>
            <a:ext cx="4305802" cy="964367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Creating Threads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71601" y="1085851"/>
            <a:ext cx="2800349" cy="51434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dirty="0">
                <a:solidFill>
                  <a:srgbClr val="0070C0"/>
                </a:solidFill>
                <a:latin typeface="Monaco" pitchFamily="-105" charset="0"/>
              </a:rPr>
              <a:t>#include &lt;</a:t>
            </a:r>
            <a:r>
              <a:rPr lang="en-US" dirty="0" err="1">
                <a:solidFill>
                  <a:srgbClr val="0070C0"/>
                </a:solidFill>
                <a:latin typeface="Monaco" pitchFamily="-105" charset="0"/>
              </a:rPr>
              <a:t>pthread.h</a:t>
            </a:r>
            <a:r>
              <a:rPr lang="en-US" dirty="0">
                <a:solidFill>
                  <a:srgbClr val="0070C0"/>
                </a:solidFill>
                <a:latin typeface="Monaco" pitchFamily="-105" charset="0"/>
              </a:rPr>
              <a:t>&gt;</a:t>
            </a:r>
            <a:endParaRPr lang="en-US" sz="1350" dirty="0">
              <a:solidFill>
                <a:srgbClr val="0070C0"/>
              </a:solidFill>
              <a:latin typeface="Monaco" pitchFamily="-10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1139651"/>
            <a:ext cx="366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Including the </a:t>
            </a:r>
            <a:r>
              <a:rPr lang="en-US" dirty="0" err="1"/>
              <a:t>pthread</a:t>
            </a:r>
            <a:r>
              <a:rPr lang="en-US" dirty="0"/>
              <a:t> library headers</a:t>
            </a:r>
            <a:endParaRPr lang="en-US" sz="135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85900" y="1771650"/>
            <a:ext cx="6343650" cy="685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sz="2100" dirty="0">
                <a:solidFill>
                  <a:srgbClr val="0070C0"/>
                </a:solidFill>
                <a:latin typeface="Monaco" pitchFamily="-105" charset="0"/>
              </a:rPr>
              <a:t>     </a:t>
            </a:r>
            <a:r>
              <a:rPr lang="en-US" sz="2100" dirty="0" err="1">
                <a:solidFill>
                  <a:srgbClr val="0070C0"/>
                </a:solidFill>
                <a:latin typeface="Monaco" pitchFamily="-105" charset="0"/>
              </a:rPr>
              <a:t>pthread_create</a:t>
            </a:r>
            <a:r>
              <a:rPr lang="en-US" sz="2100" dirty="0">
                <a:solidFill>
                  <a:srgbClr val="0070C0"/>
                </a:solidFill>
                <a:latin typeface="Monaco" pitchFamily="-105" charset="0"/>
              </a:rPr>
              <a:t>(&amp;</a:t>
            </a:r>
            <a:r>
              <a:rPr lang="en-US" sz="21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21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21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100" dirty="0">
                <a:solidFill>
                  <a:srgbClr val="0070C0"/>
                </a:solidFill>
                <a:latin typeface="Monaco" pitchFamily="-105" charset="0"/>
              </a:rPr>
              <a:t>],     NULL, sleeping,</a:t>
            </a:r>
          </a:p>
          <a:p>
            <a:pPr>
              <a:buNone/>
            </a:pPr>
            <a:r>
              <a:rPr lang="en-US" sz="2100" dirty="0">
                <a:solidFill>
                  <a:srgbClr val="0070C0"/>
                </a:solidFill>
                <a:latin typeface="Monaco" pitchFamily="-105" charset="0"/>
              </a:rPr>
              <a:t>                     (void *)SLEEP_TIME);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684658" y="2114549"/>
            <a:ext cx="1736245" cy="940832"/>
            <a:chOff x="1027010" y="3429000"/>
            <a:chExt cx="2314993" cy="1254443"/>
          </a:xfrm>
        </p:grpSpPr>
        <p:sp>
          <p:nvSpPr>
            <p:cNvPr id="8" name="TextBox 7"/>
            <p:cNvSpPr txBox="1"/>
            <p:nvPr/>
          </p:nvSpPr>
          <p:spPr>
            <a:xfrm>
              <a:off x="1027010" y="4191000"/>
              <a:ext cx="2314993" cy="49244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Creating threads</a:t>
              </a:r>
              <a:endParaRPr lang="en-US" sz="135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H="1" flipV="1">
              <a:off x="1941411" y="3429000"/>
              <a:ext cx="243096" cy="76200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579969" y="2057399"/>
            <a:ext cx="1096967" cy="1055132"/>
            <a:chOff x="3200400" y="3505200"/>
            <a:chExt cx="1462623" cy="1406843"/>
          </a:xfrm>
        </p:grpSpPr>
        <p:sp>
          <p:nvSpPr>
            <p:cNvPr id="11" name="TextBox 10"/>
            <p:cNvSpPr txBox="1"/>
            <p:nvPr/>
          </p:nvSpPr>
          <p:spPr>
            <a:xfrm>
              <a:off x="3200400" y="4419600"/>
              <a:ext cx="1462623" cy="49244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Thread ID</a:t>
              </a:r>
              <a:endParaRPr lang="en-US" sz="1350" dirty="0"/>
            </a:p>
          </p:txBody>
        </p:sp>
        <p:cxnSp>
          <p:nvCxnSpPr>
            <p:cNvPr id="13" name="Straight Arrow Connector 12"/>
            <p:cNvCxnSpPr>
              <a:stCxn id="11" idx="0"/>
            </p:cNvCxnSpPr>
            <p:nvPr/>
          </p:nvCxnSpPr>
          <p:spPr>
            <a:xfrm flipH="1" flipV="1">
              <a:off x="3773591" y="3505200"/>
              <a:ext cx="158121" cy="91440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4742474" y="2114549"/>
            <a:ext cx="3196068" cy="883682"/>
            <a:chOff x="4724400" y="3200400"/>
            <a:chExt cx="4261424" cy="1178243"/>
          </a:xfrm>
        </p:grpSpPr>
        <p:sp>
          <p:nvSpPr>
            <p:cNvPr id="14" name="TextBox 13"/>
            <p:cNvSpPr txBox="1"/>
            <p:nvPr/>
          </p:nvSpPr>
          <p:spPr>
            <a:xfrm>
              <a:off x="4724400" y="3886200"/>
              <a:ext cx="4261424" cy="49244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Thread attributes, NULL for now</a:t>
              </a:r>
              <a:endParaRPr lang="en-US" sz="1350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5334000" y="3200400"/>
              <a:ext cx="152400" cy="685800"/>
            </a:xfrm>
            <a:prstGeom prst="straightConnector1">
              <a:avLst/>
            </a:prstGeom>
            <a:ln w="349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200651" y="2114551"/>
            <a:ext cx="1718932" cy="1728831"/>
            <a:chOff x="5181600" y="3200402"/>
            <a:chExt cx="2291909" cy="2305108"/>
          </a:xfrm>
        </p:grpSpPr>
        <p:sp>
          <p:nvSpPr>
            <p:cNvPr id="17" name="TextBox 16"/>
            <p:cNvSpPr txBox="1"/>
            <p:nvPr/>
          </p:nvSpPr>
          <p:spPr>
            <a:xfrm>
              <a:off x="5181600" y="4643735"/>
              <a:ext cx="2291909" cy="8617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Name of thread </a:t>
              </a:r>
            </a:p>
            <a:p>
              <a:r>
                <a:rPr lang="en-US" dirty="0"/>
                <a:t>worker function</a:t>
              </a:r>
              <a:endParaRPr lang="en-US" sz="1350" dirty="0"/>
            </a:p>
          </p:txBody>
        </p:sp>
        <p:cxnSp>
          <p:nvCxnSpPr>
            <p:cNvPr id="21" name="Straight Arrow Connector 20"/>
            <p:cNvCxnSpPr>
              <a:stCxn id="17" idx="0"/>
            </p:cNvCxnSpPr>
            <p:nvPr/>
          </p:nvCxnSpPr>
          <p:spPr>
            <a:xfrm flipV="1">
              <a:off x="6327555" y="3200402"/>
              <a:ext cx="225647" cy="14433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657350" y="2400301"/>
            <a:ext cx="3086100" cy="1675031"/>
            <a:chOff x="1828800" y="3200400"/>
            <a:chExt cx="4114800" cy="2233375"/>
          </a:xfrm>
        </p:grpSpPr>
        <p:sp>
          <p:nvSpPr>
            <p:cNvPr id="22" name="TextBox 21"/>
            <p:cNvSpPr txBox="1"/>
            <p:nvPr/>
          </p:nvSpPr>
          <p:spPr>
            <a:xfrm>
              <a:off x="1828800" y="4572000"/>
              <a:ext cx="3359381" cy="8617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Pointer to the parameter</a:t>
              </a:r>
            </a:p>
            <a:p>
              <a:r>
                <a:rPr lang="en-US" dirty="0"/>
                <a:t>block</a:t>
              </a:r>
              <a:endParaRPr lang="en-US" sz="135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4114800" y="3200400"/>
              <a:ext cx="1828800" cy="137160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143001" y="4343400"/>
            <a:ext cx="7003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 soon as threads are created, they start to execute the </a:t>
            </a:r>
            <a:r>
              <a:rPr lang="en-US" i="1" dirty="0">
                <a:solidFill>
                  <a:srgbClr val="FF0000"/>
                </a:solidFill>
              </a:rPr>
              <a:t>worker</a:t>
            </a:r>
            <a:r>
              <a:rPr lang="en-US" dirty="0">
                <a:solidFill>
                  <a:srgbClr val="FF0000"/>
                </a:solidFill>
              </a:rPr>
              <a:t>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Joining Threads When Finishing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85900" y="1257300"/>
            <a:ext cx="4057650" cy="5715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en-US" sz="2400" dirty="0" err="1">
                <a:solidFill>
                  <a:srgbClr val="0070C0"/>
                </a:solidFill>
                <a:latin typeface="Monaco" pitchFamily="-105" charset="0"/>
              </a:rPr>
              <a:t>pthread_join</a:t>
            </a:r>
            <a:r>
              <a:rPr lang="en-US" sz="2400" dirty="0">
                <a:solidFill>
                  <a:srgbClr val="0070C0"/>
                </a:solidFill>
                <a:latin typeface="Monaco" pitchFamily="-105" charset="0"/>
              </a:rPr>
              <a:t>(</a:t>
            </a:r>
            <a:r>
              <a:rPr lang="en-US" sz="24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24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24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Monaco" pitchFamily="-105" charset="0"/>
              </a:rPr>
              <a:t>], NULL);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3051" y="2286001"/>
            <a:ext cx="165878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Function to join</a:t>
            </a:r>
          </a:p>
          <a:p>
            <a:r>
              <a:rPr lang="en-US" dirty="0"/>
              <a:t>the threads</a:t>
            </a:r>
            <a:endParaRPr lang="en-US" sz="135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400300" y="1600200"/>
            <a:ext cx="228600" cy="6286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49954" y="2057401"/>
            <a:ext cx="1696105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ID of the thread</a:t>
            </a:r>
          </a:p>
          <a:p>
            <a:r>
              <a:rPr lang="en-US" dirty="0"/>
              <a:t>expected to join</a:t>
            </a:r>
            <a:endParaRPr lang="en-US" sz="135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771900" y="1714500"/>
            <a:ext cx="114300" cy="2857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00650" y="2057401"/>
            <a:ext cx="190244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Pointer to</a:t>
            </a:r>
          </a:p>
          <a:p>
            <a:r>
              <a:rPr lang="en-US" dirty="0"/>
              <a:t>return parameters</a:t>
            </a:r>
            <a:endParaRPr lang="en-US" sz="135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743450" y="1657350"/>
            <a:ext cx="45720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43101" y="3657600"/>
            <a:ext cx="55574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second parameter is of the type void **</a:t>
            </a:r>
            <a:r>
              <a:rPr lang="en-US" dirty="0" err="1"/>
              <a:t>ptr</a:t>
            </a:r>
            <a:r>
              <a:rPr lang="en-US" dirty="0"/>
              <a:t>, which is</a:t>
            </a:r>
          </a:p>
          <a:p>
            <a:r>
              <a:rPr lang="en-US" dirty="0"/>
              <a:t>an address to a pointer (pointer to a pointer). If it is used,</a:t>
            </a:r>
          </a:p>
          <a:p>
            <a:r>
              <a:rPr lang="en-US" dirty="0"/>
              <a:t>usually it returns the exit status of the thread.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75517-65AB-463F-AE2C-FD1B9AF29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Review of necessary C knowledge, pointers, function parameters, and others</a:t>
            </a:r>
          </a:p>
        </p:txBody>
      </p:sp>
    </p:spTree>
    <p:extLst>
      <p:ext uri="{BB962C8B-B14F-4D97-AF65-F5344CB8AC3E}">
        <p14:creationId xmlns:p14="http://schemas.microsoft.com/office/powerpoint/2010/main" val="1240442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822939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Pointer Recap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Google Shape;38;p6"/>
          <p:cNvSpPr/>
          <p:nvPr/>
        </p:nvSpPr>
        <p:spPr>
          <a:xfrm>
            <a:off x="1362037" y="938862"/>
            <a:ext cx="6419925" cy="2108700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NAME</a:t>
            </a: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      wait, </a:t>
            </a:r>
            <a:r>
              <a:rPr lang="en-US" sz="12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waitpid</a:t>
            </a: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, </a:t>
            </a:r>
            <a:r>
              <a:rPr lang="en-US" sz="12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waitid</a:t>
            </a: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- wait for process to change state</a:t>
            </a: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SYNOPSIS</a:t>
            </a: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      #include &lt;sys/</a:t>
            </a:r>
            <a:r>
              <a:rPr lang="en-US" sz="12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types.h</a:t>
            </a: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&gt;</a:t>
            </a: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      #include &lt;sys/</a:t>
            </a:r>
            <a:r>
              <a:rPr lang="en-US" sz="12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wait.h</a:t>
            </a: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&gt;</a:t>
            </a: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      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pid_t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 wait(int *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wstatus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);</a:t>
            </a:r>
            <a:endParaRPr sz="1200" b="1" dirty="0">
              <a:solidFill>
                <a:srgbClr val="FF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200" b="1" dirty="0">
              <a:solidFill>
                <a:srgbClr val="FF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       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pid_t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waitpid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pid_t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pid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, int *</a:t>
            </a:r>
            <a:r>
              <a:rPr lang="en-US" sz="1200" b="1" dirty="0" err="1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wstatus</a:t>
            </a:r>
            <a:r>
              <a:rPr lang="en-US" sz="12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, int options);</a:t>
            </a:r>
            <a:endParaRPr sz="1200" b="1" dirty="0">
              <a:solidFill>
                <a:srgbClr val="FF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2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859771-011C-465C-BA8A-BEB4458E8CA9}"/>
              </a:ext>
            </a:extLst>
          </p:cNvPr>
          <p:cNvSpPr txBox="1"/>
          <p:nvPr/>
        </p:nvSpPr>
        <p:spPr>
          <a:xfrm>
            <a:off x="1362037" y="3182570"/>
            <a:ext cx="6416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parameter list,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wstatus</a:t>
            </a:r>
            <a:r>
              <a:rPr lang="en-US" dirty="0">
                <a:cs typeface="Courier New" panose="02070309020205020404" pitchFamily="49" charset="0"/>
              </a:rPr>
              <a:t> , the variable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wstatus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a pointer to an integer variable. A </a:t>
            </a:r>
            <a:r>
              <a:rPr lang="en-US" b="1" dirty="0"/>
              <a:t>pointer</a:t>
            </a:r>
            <a:r>
              <a:rPr lang="en-US" dirty="0"/>
              <a:t> in C is basically a memory address. To access the content of the, the pointer has to be dereferenced, the following are valid.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7C911-DB8C-4024-9DCF-6E542ECBBFED}"/>
              </a:ext>
            </a:extLst>
          </p:cNvPr>
          <p:cNvSpPr txBox="1"/>
          <p:nvPr/>
        </p:nvSpPr>
        <p:spPr>
          <a:xfrm>
            <a:off x="935264" y="4382899"/>
            <a:ext cx="684354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k = *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wstatus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// value at mem address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wstaus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assigned to k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wstatus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&amp;k;     //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wstatus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takes the mem address of 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822939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Pointer Recap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0" name="Google Shape;50;p8"/>
          <p:cNvSpPr/>
          <p:nvPr/>
        </p:nvSpPr>
        <p:spPr>
          <a:xfrm>
            <a:off x="1212490" y="1202062"/>
            <a:ext cx="2901395" cy="2285916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lang="en-US" sz="14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ret_val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int *status;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ret_val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lang="en-US" sz="14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wait(status)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;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51" name="Google Shape;51;p8"/>
          <p:cNvSpPr/>
          <p:nvPr/>
        </p:nvSpPr>
        <p:spPr>
          <a:xfrm>
            <a:off x="4724705" y="1202063"/>
            <a:ext cx="2901395" cy="228591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lang="en-US" sz="14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ret_val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int status;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 err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ret_val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 = </a:t>
            </a:r>
            <a:r>
              <a:rPr lang="en-US" sz="14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wait(&amp;status)</a:t>
            </a: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;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 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.</a:t>
            </a:r>
            <a:endParaRPr sz="14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52" name="Google Shape;52;p8"/>
          <p:cNvSpPr txBox="1"/>
          <p:nvPr/>
        </p:nvSpPr>
        <p:spPr>
          <a:xfrm>
            <a:off x="1754597" y="3753784"/>
            <a:ext cx="5866282" cy="1131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342900" indent="-285750">
              <a:buSzPts val="2400"/>
              <a:buFont typeface="Gill Sans"/>
              <a:buChar char="●"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Do both options </a:t>
            </a:r>
            <a:r>
              <a:rPr lang="en-US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compile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 correctly?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  <a:p>
            <a:pPr marL="342900" indent="-285750">
              <a:buSzPts val="2400"/>
              <a:buFont typeface="Gill Sans"/>
              <a:buChar char="●"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Do both options </a:t>
            </a:r>
            <a:r>
              <a:rPr lang="en-US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run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 correctly?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  <a:p>
            <a:pPr marL="342900" indent="-285750">
              <a:buSzPts val="2400"/>
              <a:buFont typeface="Gill Sans"/>
              <a:buChar char="●"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Can you explain what each one does?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767025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Function Recap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Google Shape;64;p10"/>
          <p:cNvSpPr/>
          <p:nvPr/>
        </p:nvSpPr>
        <p:spPr>
          <a:xfrm>
            <a:off x="1362038" y="1627631"/>
            <a:ext cx="6419925" cy="45067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1600"/>
            </a:pPr>
            <a:r>
              <a:rPr lang="en-US" sz="1200" b="1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summation(int start, int end);</a:t>
            </a:r>
            <a:endParaRPr sz="1200" b="1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65" name="Google Shape;65;p10"/>
          <p:cNvSpPr txBox="1"/>
          <p:nvPr/>
        </p:nvSpPr>
        <p:spPr>
          <a:xfrm>
            <a:off x="1362038" y="1035762"/>
            <a:ext cx="2477267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Function Prototype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6" name="Google Shape;66;p10"/>
          <p:cNvSpPr txBox="1"/>
          <p:nvPr/>
        </p:nvSpPr>
        <p:spPr>
          <a:xfrm>
            <a:off x="1976015" y="2500500"/>
            <a:ext cx="1431723" cy="4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return type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7" name="Google Shape;67;p10"/>
          <p:cNvSpPr txBox="1"/>
          <p:nvPr/>
        </p:nvSpPr>
        <p:spPr>
          <a:xfrm>
            <a:off x="3629831" y="3072113"/>
            <a:ext cx="1094874" cy="4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function name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" name="Google Shape;68;p10"/>
          <p:cNvSpPr txBox="1"/>
          <p:nvPr/>
        </p:nvSpPr>
        <p:spPr>
          <a:xfrm>
            <a:off x="4972199" y="2754788"/>
            <a:ext cx="2195785" cy="4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formal arguments, a.k.a., parameters</a:t>
            </a:r>
            <a:endParaRPr dirty="0"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69" name="Google Shape;69;p10"/>
          <p:cNvCxnSpPr>
            <a:cxnSpLocks/>
            <a:stCxn id="66" idx="0"/>
          </p:cNvCxnSpPr>
          <p:nvPr/>
        </p:nvCxnSpPr>
        <p:spPr>
          <a:xfrm flipV="1">
            <a:off x="2691877" y="1973100"/>
            <a:ext cx="460261" cy="527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" name="Google Shape;70;p10"/>
          <p:cNvCxnSpPr/>
          <p:nvPr/>
        </p:nvCxnSpPr>
        <p:spPr>
          <a:xfrm rot="10800000">
            <a:off x="3820031" y="1988531"/>
            <a:ext cx="164475" cy="10431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1" name="Google Shape;71;p10"/>
          <p:cNvCxnSpPr>
            <a:cxnSpLocks/>
            <a:stCxn id="68" idx="0"/>
          </p:cNvCxnSpPr>
          <p:nvPr/>
        </p:nvCxnSpPr>
        <p:spPr>
          <a:xfrm flipH="1" flipV="1">
            <a:off x="4765426" y="1978314"/>
            <a:ext cx="1304666" cy="776474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2" name="Google Shape;72;p10"/>
          <p:cNvCxnSpPr>
            <a:cxnSpLocks/>
            <a:stCxn id="68" idx="0"/>
          </p:cNvCxnSpPr>
          <p:nvPr/>
        </p:nvCxnSpPr>
        <p:spPr>
          <a:xfrm flipH="1" flipV="1">
            <a:off x="5741926" y="1998788"/>
            <a:ext cx="328166" cy="756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" name="Google Shape;73;p10"/>
          <p:cNvSpPr/>
          <p:nvPr/>
        </p:nvSpPr>
        <p:spPr>
          <a:xfrm>
            <a:off x="2940806" y="1722075"/>
            <a:ext cx="424125" cy="303075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74" name="Google Shape;74;p10"/>
          <p:cNvSpPr/>
          <p:nvPr/>
        </p:nvSpPr>
        <p:spPr>
          <a:xfrm>
            <a:off x="3380419" y="1698788"/>
            <a:ext cx="884700" cy="349650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75" name="Google Shape;75;p10"/>
          <p:cNvSpPr/>
          <p:nvPr/>
        </p:nvSpPr>
        <p:spPr>
          <a:xfrm>
            <a:off x="4265119" y="1722075"/>
            <a:ext cx="884700" cy="303075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76" name="Google Shape;76;p10"/>
          <p:cNvSpPr/>
          <p:nvPr/>
        </p:nvSpPr>
        <p:spPr>
          <a:xfrm>
            <a:off x="5162663" y="1722075"/>
            <a:ext cx="884700" cy="303075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822939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Function Pointer Recap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1" name="Google Shape;91;p12"/>
          <p:cNvSpPr/>
          <p:nvPr/>
        </p:nvSpPr>
        <p:spPr>
          <a:xfrm>
            <a:off x="1362038" y="1341881"/>
            <a:ext cx="6419925" cy="45067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1600"/>
            </a:pPr>
            <a:r>
              <a:rPr lang="en-US" sz="2000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summation(int start, int end);</a:t>
            </a:r>
            <a:endParaRPr sz="2000"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92" name="Google Shape;92;p12"/>
          <p:cNvSpPr txBox="1"/>
          <p:nvPr/>
        </p:nvSpPr>
        <p:spPr>
          <a:xfrm>
            <a:off x="1342763" y="972525"/>
            <a:ext cx="2618417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Function Prototype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3" name="Google Shape;93;p12"/>
          <p:cNvSpPr/>
          <p:nvPr/>
        </p:nvSpPr>
        <p:spPr>
          <a:xfrm>
            <a:off x="1362038" y="2770631"/>
            <a:ext cx="6419925" cy="45067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1600"/>
            </a:pPr>
            <a:r>
              <a:rPr lang="en-US" sz="20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int *f(int, int);</a:t>
            </a:r>
            <a:endParaRPr sz="1200" b="1" dirty="0">
              <a:solidFill>
                <a:srgbClr val="FF00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94" name="Google Shape;94;p12"/>
          <p:cNvSpPr txBox="1"/>
          <p:nvPr/>
        </p:nvSpPr>
        <p:spPr>
          <a:xfrm>
            <a:off x="1342763" y="2401275"/>
            <a:ext cx="3196575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Function Pointer Declaration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5" name="Google Shape;95;p12"/>
          <p:cNvSpPr/>
          <p:nvPr/>
        </p:nvSpPr>
        <p:spPr>
          <a:xfrm>
            <a:off x="1362038" y="4199381"/>
            <a:ext cx="6419925" cy="45067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1600"/>
            </a:pPr>
            <a:r>
              <a:rPr lang="en-US" sz="2000" b="1" dirty="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f = summation;</a:t>
            </a:r>
            <a:endParaRPr sz="2000" b="1" dirty="0">
              <a:solidFill>
                <a:srgbClr val="FF000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96" name="Google Shape;96;p12"/>
          <p:cNvSpPr txBox="1"/>
          <p:nvPr/>
        </p:nvSpPr>
        <p:spPr>
          <a:xfrm>
            <a:off x="1342763" y="3830025"/>
            <a:ext cx="3196575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Function Pointer Assignment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Function Pointer as Parameter(s)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1362038" y="1692122"/>
            <a:ext cx="6419925" cy="450675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compute(int, int, int *g(int, int));</a:t>
            </a:r>
            <a:endParaRPr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365811" y="1143051"/>
            <a:ext cx="3053483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Function prototype</a:t>
            </a:r>
            <a:endParaRPr sz="24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362038" y="3029864"/>
            <a:ext cx="6419925" cy="1527051"/>
          </a:xfrm>
          <a:prstGeom prst="roundRect">
            <a:avLst>
              <a:gd name="adj" fmla="val 7937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int compute(int a, int b, int *g(int, int)) </a:t>
            </a:r>
            <a:endParaRPr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{</a:t>
            </a:r>
            <a:endParaRPr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 indent="312421"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return g(a, b); </a:t>
            </a:r>
            <a:endParaRPr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b="1" dirty="0">
                <a:solidFill>
                  <a:srgbClr val="002E7A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b="1" dirty="0">
              <a:solidFill>
                <a:srgbClr val="002E7A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362038" y="2483250"/>
            <a:ext cx="6722177" cy="30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Function body that uses function parameter(s)</a:t>
            </a:r>
            <a:endParaRPr sz="2400" dirty="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 Different Model for Process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discussed two forms of IPC</a:t>
            </a:r>
          </a:p>
          <a:p>
            <a:pPr lvl="1"/>
            <a:r>
              <a:rPr lang="en-US" sz="2400" dirty="0"/>
              <a:t>Shared memory and message passing</a:t>
            </a:r>
          </a:p>
          <a:p>
            <a:r>
              <a:rPr lang="en-US" sz="2400" dirty="0"/>
              <a:t>In message passing, the communicating processes are running in different context, thus passing information is slower;</a:t>
            </a:r>
          </a:p>
          <a:p>
            <a:r>
              <a:rPr lang="en-US" sz="2400" dirty="0"/>
              <a:t>In shared memory, IPC is faster. However, we need to set up the shared memory.</a:t>
            </a:r>
          </a:p>
          <a:p>
            <a:r>
              <a:rPr lang="en-US" sz="2400" dirty="0"/>
              <a:t>In this segment, we explore a different model for processes to communicate with shared memory, that is, using </a:t>
            </a:r>
            <a:r>
              <a:rPr lang="en-US" sz="2400" i="1" dirty="0"/>
              <a:t>threads.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823637" y="1615242"/>
            <a:ext cx="3496726" cy="23083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Shared code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Shared data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Shared heap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Independent PC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Independent registers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Independent stack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A Thread?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93447" y="1049621"/>
            <a:ext cx="4357106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i="1" dirty="0">
                <a:solidFill>
                  <a:srgbClr val="FF0000"/>
                </a:solidFill>
              </a:rPr>
              <a:t>thread </a:t>
            </a:r>
            <a:r>
              <a:rPr lang="en-US" sz="2400" dirty="0"/>
              <a:t>is a light-weight process.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4375" y="4175497"/>
            <a:ext cx="7482545" cy="7386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Compared to: a </a:t>
            </a:r>
            <a:r>
              <a:rPr lang="en-US" sz="2100" i="1" dirty="0">
                <a:solidFill>
                  <a:srgbClr val="FF0000"/>
                </a:solidFill>
              </a:rPr>
              <a:t>process</a:t>
            </a:r>
            <a:r>
              <a:rPr lang="en-US" sz="2100" dirty="0"/>
              <a:t> is a program in execution. Each process has its independent code, data, heap, PC, registers, and stack.</a:t>
            </a:r>
            <a:endParaRPr lang="en-US" sz="1350" dirty="0"/>
          </a:p>
        </p:txBody>
      </p:sp>
      <p:sp>
        <p:nvSpPr>
          <p:cNvPr id="16" name="Right Brace 15"/>
          <p:cNvSpPr/>
          <p:nvPr/>
        </p:nvSpPr>
        <p:spPr>
          <a:xfrm>
            <a:off x="5182820" y="1831565"/>
            <a:ext cx="285750" cy="74295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TextBox 18"/>
          <p:cNvSpPr txBox="1"/>
          <p:nvPr/>
        </p:nvSpPr>
        <p:spPr>
          <a:xfrm>
            <a:off x="5548784" y="2048699"/>
            <a:ext cx="2283638" cy="300082"/>
          </a:xfrm>
          <a:prstGeom prst="rect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In memory, just like processes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Process and Thread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2457450" y="3278359"/>
            <a:ext cx="4343400" cy="1179341"/>
            <a:chOff x="1752600" y="4371146"/>
            <a:chExt cx="5791200" cy="157245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752600" y="5334000"/>
              <a:ext cx="5791200" cy="6096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350" dirty="0"/>
                <a:t>code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752600" y="4876800"/>
              <a:ext cx="5791200" cy="457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350" dirty="0"/>
                <a:t>data</a:t>
              </a:r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1752600" y="4371146"/>
              <a:ext cx="5791200" cy="5056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350"/>
                <a:t>heap</a:t>
              </a:r>
            </a:p>
          </p:txBody>
        </p:sp>
      </p:grp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457450" y="2472928"/>
            <a:ext cx="759619" cy="784622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Stack</a:t>
            </a:r>
          </a:p>
          <a:p>
            <a:r>
              <a:rPr lang="en-US" sz="1350" dirty="0"/>
              <a:t>PC</a:t>
            </a:r>
          </a:p>
          <a:p>
            <a:r>
              <a:rPr lang="en-US" sz="1350" dirty="0" err="1"/>
              <a:t>Reg’s</a:t>
            </a:r>
            <a:endParaRPr lang="en-US" sz="1350" dirty="0"/>
          </a:p>
        </p:txBody>
      </p:sp>
      <p:sp>
        <p:nvSpPr>
          <p:cNvPr id="11" name="Left Brace 10"/>
          <p:cNvSpPr/>
          <p:nvPr/>
        </p:nvSpPr>
        <p:spPr>
          <a:xfrm>
            <a:off x="2057400" y="3314700"/>
            <a:ext cx="342900" cy="10287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1314450" y="3714750"/>
            <a:ext cx="663258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shared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812382" y="2472928"/>
            <a:ext cx="759619" cy="784622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Stack</a:t>
            </a:r>
          </a:p>
          <a:p>
            <a:r>
              <a:rPr lang="en-US" sz="1350" dirty="0"/>
              <a:t>PC</a:t>
            </a:r>
          </a:p>
          <a:p>
            <a:r>
              <a:rPr lang="en-US" sz="1350" dirty="0" err="1"/>
              <a:t>Reg’s</a:t>
            </a:r>
            <a:endParaRPr lang="en-US" sz="1350" dirty="0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298282" y="2472928"/>
            <a:ext cx="759619" cy="784622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Stack</a:t>
            </a:r>
          </a:p>
          <a:p>
            <a:r>
              <a:rPr lang="en-US" sz="1350" dirty="0"/>
              <a:t>PC</a:t>
            </a:r>
          </a:p>
          <a:p>
            <a:r>
              <a:rPr lang="en-US" sz="1350" dirty="0" err="1"/>
              <a:t>Reg’s</a:t>
            </a:r>
            <a:endParaRPr lang="en-US" sz="1350" dirty="0"/>
          </a:p>
        </p:txBody>
      </p:sp>
      <p:sp>
        <p:nvSpPr>
          <p:cNvPr id="16" name="Left Brace 15"/>
          <p:cNvSpPr/>
          <p:nvPr/>
        </p:nvSpPr>
        <p:spPr>
          <a:xfrm>
            <a:off x="2114550" y="2514600"/>
            <a:ext cx="285750" cy="6858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TextBox 16"/>
          <p:cNvSpPr txBox="1"/>
          <p:nvPr/>
        </p:nvSpPr>
        <p:spPr>
          <a:xfrm>
            <a:off x="1257301" y="2571750"/>
            <a:ext cx="983859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per- thread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57450" y="2171700"/>
            <a:ext cx="80752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Thread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11792" y="2180451"/>
            <a:ext cx="80752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Thread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7800" y="2171700"/>
            <a:ext cx="80752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Thread 3</a:t>
            </a:r>
          </a:p>
        </p:txBody>
      </p:sp>
      <p:sp>
        <p:nvSpPr>
          <p:cNvPr id="21" name="Right Brace 20"/>
          <p:cNvSpPr/>
          <p:nvPr/>
        </p:nvSpPr>
        <p:spPr>
          <a:xfrm>
            <a:off x="6972300" y="1943100"/>
            <a:ext cx="285750" cy="25146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Box 21"/>
          <p:cNvSpPr txBox="1"/>
          <p:nvPr/>
        </p:nvSpPr>
        <p:spPr>
          <a:xfrm>
            <a:off x="6800850" y="1543050"/>
            <a:ext cx="858312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A process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57301" y="971550"/>
            <a:ext cx="502579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Example: </a:t>
            </a:r>
            <a:r>
              <a:rPr lang="en-US" i="1" dirty="0"/>
              <a:t>A process that contains three threads.</a:t>
            </a:r>
          </a:p>
          <a:p>
            <a:r>
              <a:rPr lang="en-US" i="1" dirty="0"/>
              <a:t>A traditional process can be considered as a process</a:t>
            </a:r>
          </a:p>
          <a:p>
            <a:r>
              <a:rPr lang="en-US" i="1" dirty="0"/>
              <a:t>with </a:t>
            </a:r>
            <a:r>
              <a:rPr lang="en-US" i="1"/>
              <a:t>a single thread</a:t>
            </a:r>
            <a:r>
              <a:rPr lang="en-US" i="1" dirty="0"/>
              <a:t>.</a:t>
            </a:r>
            <a:endParaRPr lang="en-US" sz="135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Threads?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Responsiveness: </a:t>
            </a:r>
            <a:r>
              <a:rPr lang="en-US" sz="2400" dirty="0"/>
              <a:t>multiple threads can be executed in parallel, reducing the completion time needed for a problem</a:t>
            </a:r>
          </a:p>
          <a:p>
            <a:r>
              <a:rPr lang="en-US" sz="2400" b="1" dirty="0"/>
              <a:t>Resource sharing:  </a:t>
            </a:r>
            <a:r>
              <a:rPr lang="en-US" sz="2400" dirty="0"/>
              <a:t>multiple threads have access to the same data, sharing made easier</a:t>
            </a:r>
          </a:p>
          <a:p>
            <a:r>
              <a:rPr lang="en-US" sz="2400" b="1" dirty="0"/>
              <a:t>Economy: </a:t>
            </a:r>
            <a:r>
              <a:rPr lang="en-US" sz="2400" dirty="0"/>
              <a:t>creating process (allocating memory and other resources) is costly. For the same number of execution units, threads are less expensive</a:t>
            </a:r>
          </a:p>
          <a:p>
            <a:r>
              <a:rPr lang="en-US" sz="2400" b="1" dirty="0"/>
              <a:t>Scalability: </a:t>
            </a:r>
            <a:r>
              <a:rPr lang="en-US" sz="2400" dirty="0"/>
              <a:t>thread model can be easily scaled 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threads can be implemented in many different ways, the POSIX thread is a popular and effective implementation of threads on UNIX-like system</a:t>
            </a:r>
          </a:p>
          <a:p>
            <a:r>
              <a:rPr lang="en-US" dirty="0"/>
              <a:t>POSIX: Potable Operating Systems Interface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907080" y="447675"/>
            <a:ext cx="7329840" cy="3429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000" dirty="0"/>
              <a:t>A Simple, Complete Thread Example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7900" y="914399"/>
            <a:ext cx="6083050" cy="3781425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/*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gcc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thisfile.c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-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lpthread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*/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#include &lt;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stdio.h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&gt;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#include &lt;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pthread.h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&gt;</a:t>
            </a: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Monaco" pitchFamily="-105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#define NUM_THREADS 5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#define SLEEP_TIME  3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void *sleeping(void *);   /* thread routine */</a:t>
            </a: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Monaco" pitchFamily="-105" charset="0"/>
            </a:endParaRPr>
          </a:p>
          <a:p>
            <a:pPr>
              <a:buNone/>
            </a:pP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main(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argc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, char *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argv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[]) {</a:t>
            </a: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Monaco" pitchFamily="-105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;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pthread_t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[NUM_THREADS];      /* array of thread IDs */</a:t>
            </a: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Monaco" pitchFamily="-105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for (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= 0;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&lt; NUM_THREADS;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++)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 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pthread_create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(&amp;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], NULL, sleeping, (void *)SLEEP_TIME);</a:t>
            </a: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Monaco" pitchFamily="-105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for (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= 0;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&lt; NUM_THREADS;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++)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 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pthread_join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(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tid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], NULL);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("main() reporting that all %d threads have terminated\n", </a:t>
            </a:r>
            <a:r>
              <a:rPr lang="en-US" sz="2800" dirty="0" err="1">
                <a:solidFill>
                  <a:srgbClr val="0070C0"/>
                </a:solidFill>
                <a:latin typeface="Monaco" pitchFamily="-105" charset="0"/>
              </a:rPr>
              <a:t>i</a:t>
            </a: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);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  return (0);</a:t>
            </a: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Monaco" pitchFamily="-105" charset="0"/>
              </a:rPr>
              <a:t>}  /* main */</a:t>
            </a:r>
          </a:p>
          <a:p>
            <a:pPr eaLnBrk="1" hangingPunct="1">
              <a:buFontTx/>
              <a:buNone/>
            </a:pPr>
            <a:endParaRPr lang="en-US" sz="1200" dirty="0">
              <a:solidFill>
                <a:srgbClr val="66FF33"/>
              </a:solidFill>
              <a:latin typeface="Monaco" pitchFamily="-105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3100" y="4695825"/>
            <a:ext cx="55435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hlinkClick r:id="rId2"/>
              </a:rPr>
              <a:t>http://www.eg.bucknell.edu/~cs315/F2020/code/thread/trd-sleep.c</a:t>
            </a:r>
            <a:endParaRPr lang="en-US" sz="1350" dirty="0"/>
          </a:p>
          <a:p>
            <a:endParaRPr lang="en-US" sz="135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9CC2AE-918C-422C-B8B0-12A2CFF68A99}"/>
              </a:ext>
            </a:extLst>
          </p:cNvPr>
          <p:cNvSpPr/>
          <p:nvPr/>
        </p:nvSpPr>
        <p:spPr>
          <a:xfrm>
            <a:off x="3400438" y="3182570"/>
            <a:ext cx="1782381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344103-10E2-4B36-8FF8-7C6215AE66ED}"/>
              </a:ext>
            </a:extLst>
          </p:cNvPr>
          <p:cNvSpPr txBox="1"/>
          <p:nvPr/>
        </p:nvSpPr>
        <p:spPr>
          <a:xfrm>
            <a:off x="5488230" y="1998420"/>
            <a:ext cx="167975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Call the function with parameters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790A89-998E-4945-8B56-3D6608A0B66E}"/>
              </a:ext>
            </a:extLst>
          </p:cNvPr>
          <p:cNvCxnSpPr/>
          <p:nvPr/>
        </p:nvCxnSpPr>
        <p:spPr>
          <a:xfrm flipH="1">
            <a:off x="4877410" y="2571750"/>
            <a:ext cx="610820" cy="6108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6CC565-D537-4A66-865B-C89BD7B95B88}" type="slidenum">
              <a:rPr lang="en-US"/>
              <a:pPr/>
              <a:t>8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1568054" y="447675"/>
            <a:ext cx="6055519" cy="342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The Thread Work: </a:t>
            </a:r>
            <a:r>
              <a:rPr lang="en-US" i="1" dirty="0"/>
              <a:t>sleeping()</a:t>
            </a:r>
            <a:endParaRPr lang="en-US" sz="1500" i="1" dirty="0"/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1428750" y="1028701"/>
            <a:ext cx="6400800" cy="302894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endParaRPr lang="en-US" sz="1350" dirty="0">
              <a:latin typeface="Monaco" pitchFamily="-105" charset="0"/>
            </a:endParaRPr>
          </a:p>
          <a:p>
            <a:pPr marL="257175" indent="-257175">
              <a:spcBef>
                <a:spcPct val="20000"/>
              </a:spcBef>
            </a:pPr>
            <a:r>
              <a:rPr lang="en-US" sz="1500" b="1" dirty="0">
                <a:solidFill>
                  <a:srgbClr val="FF0000"/>
                </a:solidFill>
                <a:latin typeface="Monaco" pitchFamily="-105" charset="0"/>
              </a:rPr>
              <a:t>void * sleeping(void *</a:t>
            </a:r>
            <a:r>
              <a:rPr lang="en-US" sz="1500" b="1" dirty="0" err="1">
                <a:solidFill>
                  <a:srgbClr val="FF0000"/>
                </a:solidFill>
                <a:latin typeface="Monaco" pitchFamily="-105" charset="0"/>
              </a:rPr>
              <a:t>arg</a:t>
            </a:r>
            <a:r>
              <a:rPr lang="en-US" sz="1500" b="1" dirty="0">
                <a:solidFill>
                  <a:srgbClr val="FF0000"/>
                </a:solidFill>
                <a:latin typeface="Monaco" pitchFamily="-105" charset="0"/>
              </a:rPr>
              <a:t>)   {</a:t>
            </a:r>
          </a:p>
          <a:p>
            <a:pPr marL="257175" indent="-257175">
              <a:spcBef>
                <a:spcPct val="20000"/>
              </a:spcBef>
            </a:pPr>
            <a:endParaRPr lang="en-US" sz="1500" dirty="0">
              <a:solidFill>
                <a:srgbClr val="0070C0"/>
              </a:solidFill>
              <a:latin typeface="Monaco" pitchFamily="-105" charset="0"/>
            </a:endParaRP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sleep_time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= (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int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)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arg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("thread %ld sleeping %d seconds ...\n",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pthread_self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(),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sleep_time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 sleep(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sleep_time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printf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("\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nthread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%ld awakening\n", </a:t>
            </a:r>
            <a:r>
              <a:rPr lang="en-US" sz="1500" dirty="0" err="1">
                <a:solidFill>
                  <a:srgbClr val="0070C0"/>
                </a:solidFill>
                <a:latin typeface="Monaco" pitchFamily="-105" charset="0"/>
              </a:rPr>
              <a:t>pthread_self</a:t>
            </a: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());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  return (NULL);</a:t>
            </a:r>
          </a:p>
          <a:p>
            <a:pPr marL="257175" indent="-257175">
              <a:spcBef>
                <a:spcPct val="20000"/>
              </a:spcBef>
            </a:pPr>
            <a:r>
              <a:rPr lang="en-US" sz="1500" dirty="0">
                <a:solidFill>
                  <a:srgbClr val="0070C0"/>
                </a:solidFill>
                <a:latin typeface="Monaco" pitchFamily="-105" charset="0"/>
              </a:rPr>
              <a:t>}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A8E8D60-4C44-4F38-9FEF-9AFEA4647839}"/>
              </a:ext>
            </a:extLst>
          </p:cNvPr>
          <p:cNvSpPr/>
          <p:nvPr/>
        </p:nvSpPr>
        <p:spPr>
          <a:xfrm>
            <a:off x="5182820" y="2113635"/>
            <a:ext cx="1221640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FC55B-6393-4547-B8B2-9CEA9E651CD5}"/>
              </a:ext>
            </a:extLst>
          </p:cNvPr>
          <p:cNvSpPr txBox="1"/>
          <p:nvPr/>
        </p:nvSpPr>
        <p:spPr>
          <a:xfrm>
            <a:off x="6862575" y="1502815"/>
            <a:ext cx="18403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Returns thread ID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3A9D1A-9FE4-474B-B35B-EC595945E56C}"/>
              </a:ext>
            </a:extLst>
          </p:cNvPr>
          <p:cNvCxnSpPr/>
          <p:nvPr/>
        </p:nvCxnSpPr>
        <p:spPr>
          <a:xfrm flipH="1">
            <a:off x="6353479" y="1872147"/>
            <a:ext cx="763525" cy="305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6CC565-D537-4A66-865B-C89BD7B95B88}" type="slidenum">
              <a:rPr lang="en-US"/>
              <a:pPr/>
              <a:t>9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907080" y="276226"/>
            <a:ext cx="7329840" cy="342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Compile and Execute the Program</a:t>
            </a:r>
            <a:endParaRPr lang="en-US" sz="1500" i="1" dirty="0"/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1285875" y="859632"/>
            <a:ext cx="6572250" cy="36671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xmeng@linuxremote</a:t>
            </a: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]$ 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gcc</a:t>
            </a: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 -o thread-sleep 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trd-sleep.c</a:t>
            </a: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 –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lpthread</a:t>
            </a:r>
            <a:endParaRPr lang="en-US" sz="1400" dirty="0">
              <a:solidFill>
                <a:srgbClr val="0070C0"/>
              </a:solidFill>
              <a:latin typeface="Monaco" pitchFamily="-105" charset="0"/>
            </a:endParaRP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xmeng@linuxremote</a:t>
            </a: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]$ ./thread-sleep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140550497642240 sleeping 3 seconds ...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140550518621952 sleeping 3 seconds ...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140550508132096 sleeping 3 seconds ...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140550476662528 sleeping 3 seconds ...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140550487152384 sleeping 3 seconds ...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140550497642240 awakening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140550518621952 awakening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140550508132096 awakening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140550487152384 awakening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thread 140550476662528 awakening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main() reporting that all 5 threads have terminated</a:t>
            </a:r>
          </a:p>
          <a:p>
            <a:pPr marL="257175" indent="-257175">
              <a:spcBef>
                <a:spcPct val="20000"/>
              </a:spcBef>
            </a:pP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[</a:t>
            </a:r>
            <a:r>
              <a:rPr lang="en-US" sz="1400" dirty="0" err="1">
                <a:solidFill>
                  <a:srgbClr val="0070C0"/>
                </a:solidFill>
                <a:latin typeface="Monaco" pitchFamily="-105" charset="0"/>
              </a:rPr>
              <a:t>xmeng@linuxremote</a:t>
            </a:r>
            <a:r>
              <a:rPr lang="en-US" sz="1400" dirty="0">
                <a:solidFill>
                  <a:srgbClr val="0070C0"/>
                </a:solidFill>
                <a:latin typeface="Monaco" pitchFamily="-105" charset="0"/>
              </a:rPr>
              <a:t>]$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4E5BF7-B103-4BB5-86E8-96415AEB18F0}"/>
              </a:ext>
            </a:extLst>
          </p:cNvPr>
          <p:cNvSpPr txBox="1"/>
          <p:nvPr/>
        </p:nvSpPr>
        <p:spPr>
          <a:xfrm>
            <a:off x="947628" y="4671775"/>
            <a:ext cx="7223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http://www.eg.bucknell.edu/~cs315/F2020/meng/code/thread/trd-sleep.c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1206</Words>
  <Application>Microsoft Office PowerPoint</Application>
  <PresentationFormat>On-screen Show (16:9)</PresentationFormat>
  <Paragraphs>187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Courier</vt:lpstr>
      <vt:lpstr>Gill Sans</vt:lpstr>
      <vt:lpstr>Monaco</vt:lpstr>
      <vt:lpstr>Arial</vt:lpstr>
      <vt:lpstr>Calibri</vt:lpstr>
      <vt:lpstr>Courier New</vt:lpstr>
      <vt:lpstr>Helvetica</vt:lpstr>
      <vt:lpstr>Office Theme</vt:lpstr>
      <vt:lpstr>CSCI315 – Operating Systems Design Department of Computer Science Bucknell University</vt:lpstr>
      <vt:lpstr>A Different Model for Process Communication</vt:lpstr>
      <vt:lpstr>What Is A Thread?</vt:lpstr>
      <vt:lpstr>Process and Thread</vt:lpstr>
      <vt:lpstr>Why Threads?</vt:lpstr>
      <vt:lpstr>POSIX Threads</vt:lpstr>
      <vt:lpstr>A Simple, Complete Thread Example</vt:lpstr>
      <vt:lpstr>The Thread Work: sleeping()</vt:lpstr>
      <vt:lpstr>Compile and Execute the Program</vt:lpstr>
      <vt:lpstr>Creating Threads</vt:lpstr>
      <vt:lpstr>Joining Threads When Finishing</vt:lpstr>
      <vt:lpstr>PowerPoint Presentation</vt:lpstr>
      <vt:lpstr>Pointer Recap</vt:lpstr>
      <vt:lpstr>Pointer Recap</vt:lpstr>
      <vt:lpstr>Function Recap</vt:lpstr>
      <vt:lpstr>Function Pointer Recap</vt:lpstr>
      <vt:lpstr>Function Pointer as Parameter(s)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168</cp:revision>
  <dcterms:created xsi:type="dcterms:W3CDTF">2013-08-21T19:17:07Z</dcterms:created>
  <dcterms:modified xsi:type="dcterms:W3CDTF">2020-08-30T15:15:52Z</dcterms:modified>
</cp:coreProperties>
</file>