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57" r:id="rId2"/>
    <p:sldId id="304" r:id="rId3"/>
    <p:sldId id="305" r:id="rId4"/>
    <p:sldId id="306" r:id="rId5"/>
    <p:sldId id="307" r:id="rId6"/>
    <p:sldId id="308" r:id="rId7"/>
    <p:sldId id="309" r:id="rId8"/>
    <p:sldId id="277" r:id="rId9"/>
    <p:sldId id="278" r:id="rId10"/>
    <p:sldId id="301" r:id="rId11"/>
    <p:sldId id="310" r:id="rId12"/>
    <p:sldId id="311" r:id="rId13"/>
    <p:sldId id="312" r:id="rId14"/>
    <p:sldId id="313" r:id="rId15"/>
    <p:sldId id="314" r:id="rId16"/>
    <p:sldId id="315" r:id="rId17"/>
    <p:sldId id="316" r:id="rId18"/>
    <p:sldId id="317" r:id="rId19"/>
    <p:sldId id="318" r:id="rId20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E9202"/>
    <a:srgbClr val="00AACC"/>
    <a:srgbClr val="6C1A00"/>
    <a:srgbClr val="007033"/>
    <a:srgbClr val="5EEC3C"/>
    <a:srgbClr val="FFCC66"/>
    <a:srgbClr val="990099"/>
    <a:srgbClr val="CC0099"/>
    <a:srgbClr val="1D3A00"/>
    <a:srgbClr val="0032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778" y="5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152705" cy="1527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C8129B-D670-45A8-80B6-38E72459867A}" type="datetimeFigureOut">
              <a:rPr lang="en-US" smtClean="0"/>
              <a:pPr/>
              <a:t>8/31/2020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9FFDEE-DC9A-4B34-B786-A450E1885E8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75253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0" name="Shape 5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8978511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Google Shape;220;p11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1" name="Google Shape;221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" name="Google Shape;228;p12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9" name="Google Shape;229;p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517900" y="1960930"/>
            <a:ext cx="7177135" cy="1985165"/>
          </a:xfr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algn="r">
              <a:defRPr sz="3600">
                <a:solidFill>
                  <a:srgbClr val="007033"/>
                </a:solidFill>
              </a:defRPr>
            </a:lvl1pPr>
          </a:lstStyle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17900" y="3946095"/>
            <a:ext cx="7177135" cy="763525"/>
          </a:xfrm>
        </p:spPr>
        <p:txBody>
          <a:bodyPr>
            <a:normAutofit/>
          </a:bodyPr>
          <a:lstStyle>
            <a:lvl1pPr marL="0" indent="0" algn="r">
              <a:buNone/>
              <a:defRPr sz="2800" b="0" i="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8/31/2020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8/31/2020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</p:spPr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dirty="0"/>
              <a:t>CompEd2019, Chengdu, China</a:t>
            </a:r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8/31/2020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</p:spPr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dirty="0"/>
              <a:t>CompEd2019, Chengdu, China</a:t>
            </a:r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8/31/2020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</p:spPr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dirty="0"/>
              <a:t>CompEd2019, Chengdu, China</a:t>
            </a:r>
          </a:p>
        </p:txBody>
      </p:sp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&amp; Bullets" type="tx">
  <p:cSld name="Title &amp; Bullets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457200" y="69055"/>
            <a:ext cx="8229600" cy="11310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9433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t" anchorCtr="0">
            <a:noAutofit/>
          </a:bodyPr>
          <a:lstStyle>
            <a:lvl1pPr marL="342900" lvl="0" indent="-257175" algn="l">
              <a:lnSpc>
                <a:spcPct val="100000"/>
              </a:lnSpc>
              <a:spcBef>
                <a:spcPts val="525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  <a:defRPr/>
            </a:lvl1pPr>
            <a:lvl2pPr marL="685800" lvl="1" indent="-257175" algn="l">
              <a:lnSpc>
                <a:spcPct val="100000"/>
              </a:lnSpc>
              <a:spcBef>
                <a:spcPts val="450"/>
              </a:spcBef>
              <a:spcAft>
                <a:spcPts val="0"/>
              </a:spcAft>
              <a:buClr>
                <a:srgbClr val="000000"/>
              </a:buClr>
              <a:buSzPts val="1800"/>
              <a:buChar char="–"/>
              <a:defRPr/>
            </a:lvl2pPr>
            <a:lvl3pPr marL="1028700" lvl="2" indent="-257175" algn="l">
              <a:lnSpc>
                <a:spcPct val="100000"/>
              </a:lnSpc>
              <a:spcBef>
                <a:spcPts val="375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  <a:defRPr/>
            </a:lvl3pPr>
            <a:lvl4pPr marL="1371600" lvl="3" indent="-257175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000000"/>
              </a:buClr>
              <a:buSzPts val="1800"/>
              <a:buChar char="–"/>
              <a:defRPr/>
            </a:lvl4pPr>
            <a:lvl5pPr marL="1714500" lvl="4" indent="-257175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000000"/>
              </a:buClr>
              <a:buSzPts val="1800"/>
              <a:buChar char="»"/>
              <a:defRPr/>
            </a:lvl5pPr>
            <a:lvl6pPr marL="2057400" lvl="5" indent="-257175" algn="l">
              <a:lnSpc>
                <a:spcPct val="100000"/>
              </a:lnSpc>
              <a:spcBef>
                <a:spcPts val="525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  <a:defRPr/>
            </a:lvl6pPr>
            <a:lvl7pPr marL="2400300" lvl="6" indent="-257175" algn="l">
              <a:lnSpc>
                <a:spcPct val="100000"/>
              </a:lnSpc>
              <a:spcBef>
                <a:spcPts val="525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  <a:defRPr/>
            </a:lvl7pPr>
            <a:lvl8pPr marL="2743200" lvl="7" indent="-257175" algn="l">
              <a:lnSpc>
                <a:spcPct val="100000"/>
              </a:lnSpc>
              <a:spcBef>
                <a:spcPts val="525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  <a:defRPr/>
            </a:lvl8pPr>
            <a:lvl9pPr marL="3086100" lvl="8" indent="-257175" algn="l">
              <a:lnSpc>
                <a:spcPct val="100000"/>
              </a:lnSpc>
              <a:spcBef>
                <a:spcPts val="525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6" name="Google Shape;16;p3"/>
          <p:cNvSpPr txBox="1">
            <a:spLocks noGrp="1"/>
          </p:cNvSpPr>
          <p:nvPr>
            <p:ph type="sldNum" idx="12"/>
          </p:nvPr>
        </p:nvSpPr>
        <p:spPr>
          <a:xfrm>
            <a:off x="7463966" y="4683919"/>
            <a:ext cx="312068" cy="2242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t" anchorCtr="0">
            <a:noAutofit/>
          </a:bodyPr>
          <a:lstStyle>
            <a:lvl1pPr marL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050">
                <a:latin typeface="Arial"/>
                <a:ea typeface="Arial"/>
                <a:cs typeface="Arial"/>
                <a:sym typeface="Arial"/>
              </a:defRPr>
            </a:lvl1pPr>
            <a:lvl2pPr marL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050">
                <a:latin typeface="Arial"/>
                <a:ea typeface="Arial"/>
                <a:cs typeface="Arial"/>
                <a:sym typeface="Arial"/>
              </a:defRPr>
            </a:lvl2pPr>
            <a:lvl3pPr marL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050">
                <a:latin typeface="Arial"/>
                <a:ea typeface="Arial"/>
                <a:cs typeface="Arial"/>
                <a:sym typeface="Arial"/>
              </a:defRPr>
            </a:lvl3pPr>
            <a:lvl4pPr marL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050">
                <a:latin typeface="Arial"/>
                <a:ea typeface="Arial"/>
                <a:cs typeface="Arial"/>
                <a:sym typeface="Arial"/>
              </a:defRPr>
            </a:lvl4pPr>
            <a:lvl5pPr marL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050">
                <a:latin typeface="Arial"/>
                <a:ea typeface="Arial"/>
                <a:cs typeface="Arial"/>
                <a:sym typeface="Arial"/>
              </a:defRPr>
            </a:lvl5pPr>
            <a:lvl6pPr marL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050">
                <a:latin typeface="Arial"/>
                <a:ea typeface="Arial"/>
                <a:cs typeface="Arial"/>
                <a:sym typeface="Arial"/>
              </a:defRPr>
            </a:lvl6pPr>
            <a:lvl7pPr marL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050">
                <a:latin typeface="Arial"/>
                <a:ea typeface="Arial"/>
                <a:cs typeface="Arial"/>
                <a:sym typeface="Arial"/>
              </a:defRPr>
            </a:lvl7pPr>
            <a:lvl8pPr marL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050">
                <a:latin typeface="Arial"/>
                <a:ea typeface="Arial"/>
                <a:cs typeface="Arial"/>
                <a:sym typeface="Arial"/>
              </a:defRPr>
            </a:lvl8pPr>
            <a:lvl9pPr marL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050"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55344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281175"/>
            <a:ext cx="8246069" cy="763525"/>
          </a:xfrm>
        </p:spPr>
        <p:txBody>
          <a:bodyPr>
            <a:normAutofit/>
          </a:bodyPr>
          <a:lstStyle>
            <a:lvl1pPr algn="r">
              <a:defRPr sz="3600" baseline="0">
                <a:solidFill>
                  <a:srgbClr val="007033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966" y="1197405"/>
            <a:ext cx="8246070" cy="3512215"/>
          </a:xfrm>
        </p:spPr>
        <p:txBody>
          <a:bodyPr/>
          <a:lstStyle>
            <a:lvl1pPr algn="l">
              <a:defRPr sz="2800">
                <a:solidFill>
                  <a:schemeClr val="tx1"/>
                </a:solidFill>
              </a:defRPr>
            </a:lvl1pPr>
            <a:lvl2pPr algn="l">
              <a:defRPr>
                <a:solidFill>
                  <a:schemeClr val="tx1"/>
                </a:solidFill>
              </a:defRPr>
            </a:lvl2pPr>
            <a:lvl3pPr algn="l">
              <a:defRPr>
                <a:solidFill>
                  <a:schemeClr val="tx1"/>
                </a:solidFill>
              </a:defRPr>
            </a:lvl3pPr>
            <a:lvl4pPr algn="l">
              <a:defRPr>
                <a:solidFill>
                  <a:schemeClr val="tx1"/>
                </a:solidFill>
              </a:defRPr>
            </a:lvl4pPr>
            <a:lvl5pPr algn="l"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8/31/2020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dirty="0"/>
              <a:t>CompEd2019, Chengdu, China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433880"/>
            <a:ext cx="8093365" cy="572644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007033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966" y="1044700"/>
            <a:ext cx="8093364" cy="3511061"/>
          </a:xfrm>
        </p:spPr>
        <p:txBody>
          <a:bodyPr/>
          <a:lstStyle>
            <a:lvl1pPr algn="l">
              <a:defRPr sz="2800">
                <a:solidFill>
                  <a:schemeClr val="tx1"/>
                </a:solidFill>
              </a:defRPr>
            </a:lvl1pPr>
            <a:lvl2pPr algn="l">
              <a:defRPr>
                <a:solidFill>
                  <a:schemeClr val="tx1"/>
                </a:solidFill>
              </a:defRPr>
            </a:lvl2pPr>
            <a:lvl3pPr algn="l">
              <a:defRPr>
                <a:solidFill>
                  <a:schemeClr val="tx1"/>
                </a:solidFill>
              </a:defRPr>
            </a:lvl3pPr>
            <a:lvl4pPr algn="l">
              <a:defRPr>
                <a:solidFill>
                  <a:schemeClr val="tx1"/>
                </a:solidFill>
              </a:defRPr>
            </a:lvl4pPr>
            <a:lvl5pPr algn="l"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8/31/2020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dirty="0"/>
              <a:t>CompEd2019, Chengdu, China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8/31/2020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8/31/2020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dirty="0"/>
              <a:t>CompEd2019, Chengdu, China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281176"/>
            <a:ext cx="8246069" cy="916230"/>
          </a:xfrm>
        </p:spPr>
        <p:txBody>
          <a:bodyPr>
            <a:normAutofit/>
          </a:bodyPr>
          <a:lstStyle>
            <a:lvl1pPr algn="r">
              <a:defRPr sz="3600" baseline="0">
                <a:solidFill>
                  <a:srgbClr val="5EEC3C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6879" y="1655520"/>
            <a:ext cx="4040188" cy="479822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6879" y="2135341"/>
            <a:ext cx="4040188" cy="2137871"/>
          </a:xfrm>
        </p:spPr>
        <p:txBody>
          <a:bodyPr/>
          <a:lstStyle>
            <a:lvl1pPr algn="ctr">
              <a:defRPr sz="2400">
                <a:solidFill>
                  <a:schemeClr val="bg1"/>
                </a:solidFill>
              </a:defRPr>
            </a:lvl1pPr>
            <a:lvl2pPr algn="ctr">
              <a:defRPr sz="2000">
                <a:solidFill>
                  <a:schemeClr val="bg1"/>
                </a:solidFill>
              </a:defRPr>
            </a:lvl2pPr>
            <a:lvl3pPr algn="ctr">
              <a:defRPr sz="1800">
                <a:solidFill>
                  <a:schemeClr val="bg1"/>
                </a:solidFill>
              </a:defRPr>
            </a:lvl3pPr>
            <a:lvl4pPr algn="ctr">
              <a:defRPr sz="1600">
                <a:solidFill>
                  <a:schemeClr val="bg1"/>
                </a:solidFill>
              </a:defRPr>
            </a:lvl4pPr>
            <a:lvl5pPr algn="ctr"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2000" y="1655520"/>
            <a:ext cx="4041775" cy="479822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72000" y="2135341"/>
            <a:ext cx="4041775" cy="2137871"/>
          </a:xfrm>
        </p:spPr>
        <p:txBody>
          <a:bodyPr/>
          <a:lstStyle>
            <a:lvl1pPr algn="ctr">
              <a:defRPr sz="2400">
                <a:solidFill>
                  <a:schemeClr val="bg1"/>
                </a:solidFill>
              </a:defRPr>
            </a:lvl1pPr>
            <a:lvl2pPr algn="ctr">
              <a:defRPr sz="2000">
                <a:solidFill>
                  <a:schemeClr val="bg1"/>
                </a:solidFill>
              </a:defRPr>
            </a:lvl2pPr>
            <a:lvl3pPr algn="ctr">
              <a:defRPr sz="1800">
                <a:solidFill>
                  <a:schemeClr val="bg1"/>
                </a:solidFill>
              </a:defRPr>
            </a:lvl3pPr>
            <a:lvl4pPr algn="ctr">
              <a:defRPr sz="1600">
                <a:solidFill>
                  <a:schemeClr val="bg1"/>
                </a:solidFill>
              </a:defRPr>
            </a:lvl4pPr>
            <a:lvl5pPr algn="ctr"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8/31/2020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</p:spPr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dirty="0"/>
              <a:t>CompEd2019, Chengdu, China</a:t>
            </a:r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8/31/2020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</p:spPr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dirty="0"/>
              <a:t>CompEd2019, Chengdu, China</a:t>
            </a:r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8/31/2020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</p:spPr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dirty="0"/>
              <a:t>CompEd2019, Chengdu, China</a:t>
            </a:r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8/31/2020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</p:spPr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dirty="0"/>
              <a:t>CompEd2019, Chengdu, China</a:t>
            </a:r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5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8/31/2020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FD6D7A0-E93F-41B3-989C-1EFD83334D05}"/>
              </a:ext>
            </a:extLst>
          </p:cNvPr>
          <p:cNvSpPr txBox="1"/>
          <p:nvPr userDrawn="1"/>
        </p:nvSpPr>
        <p:spPr>
          <a:xfrm>
            <a:off x="-9150" y="5213747"/>
            <a:ext cx="83896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>
                <a:solidFill>
                  <a:schemeClr val="bg1">
                    <a:lumMod val="65000"/>
                  </a:schemeClr>
                </a:solidFill>
              </a:rPr>
              <a:t>This presentation uses a free template provided by FPPT.com</a:t>
            </a:r>
          </a:p>
          <a:p>
            <a:r>
              <a:rPr lang="en-US" sz="1400">
                <a:solidFill>
                  <a:schemeClr val="bg1">
                    <a:lumMod val="65000"/>
                  </a:schemeClr>
                </a:solidFill>
              </a:rPr>
              <a:t>www.free-power-point-templates.com</a:t>
            </a:r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1" r:id="rId1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computing.llnl.gov/tutorials/pthreads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g.bucknell.edu/~cs315/F2020/meng/code/thread/trd-param.c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g.bucknell.edu/~cs315/F2020/meng/code/thread/trd-attr.c" TargetMode="External"/><Relationship Id="rId2" Type="http://schemas.openxmlformats.org/officeDocument/2006/relationships/hyperlink" Target="http://www.eg.bucknell.edu/~cs315/F2020/meng/code/thread/trd-attr-display.c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g.bucknell.edu/~cs315/F2020/meng/code/thread/trd-attr-display.c" TargetMode="Externa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g.bucknell.edu/~cs315/F2020/meng/code/thread/trd-attr.c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g.bucknell.edu/~cs315/F2020/meng/code/thread/trd-share.c" TargetMode="Externa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g.bucknell.edu/~cs315/F2020/meng/code/thread/trd-sleep.c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Shape 52"/>
          <p:cNvSpPr txBox="1">
            <a:spLocks noGrp="1"/>
          </p:cNvSpPr>
          <p:nvPr>
            <p:ph type="ctrTitle"/>
          </p:nvPr>
        </p:nvSpPr>
        <p:spPr>
          <a:xfrm>
            <a:off x="685800" y="1583342"/>
            <a:ext cx="7772400" cy="1159856"/>
          </a:xfrm>
          <a:prstGeom prst="rect">
            <a:avLst/>
          </a:prstGeom>
        </p:spPr>
        <p:txBody>
          <a:bodyPr lIns="93100" tIns="93100" rIns="93100" bIns="93100" anchor="b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3200" b="0" dirty="0"/>
              <a:t>CSCI315 – </a:t>
            </a:r>
            <a:r>
              <a:rPr lang="en" sz="3200" dirty="0"/>
              <a:t>Oper</a:t>
            </a:r>
            <a:r>
              <a:rPr lang="en-US" sz="3200" dirty="0" err="1"/>
              <a:t>ating</a:t>
            </a:r>
            <a:r>
              <a:rPr lang="en-US" sz="3200" dirty="0"/>
              <a:t> Systems Design</a:t>
            </a:r>
            <a:br>
              <a:rPr lang="en-US" sz="2700" dirty="0"/>
            </a:br>
            <a:r>
              <a:rPr lang="en-US" sz="2000" dirty="0"/>
              <a:t>Department of Computer Science</a:t>
            </a:r>
            <a:br>
              <a:rPr lang="en-US" sz="2000" dirty="0"/>
            </a:br>
            <a:r>
              <a:rPr lang="en-US" sz="2000" dirty="0"/>
              <a:t>Bucknell University</a:t>
            </a:r>
            <a:endParaRPr lang="en" sz="2700" b="0" dirty="0"/>
          </a:p>
        </p:txBody>
      </p:sp>
      <p:sp>
        <p:nvSpPr>
          <p:cNvPr id="53" name="Shape 53"/>
          <p:cNvSpPr txBox="1">
            <a:spLocks noGrp="1"/>
          </p:cNvSpPr>
          <p:nvPr>
            <p:ph type="subTitle" idx="1"/>
          </p:nvPr>
        </p:nvSpPr>
        <p:spPr>
          <a:xfrm>
            <a:off x="685800" y="2840053"/>
            <a:ext cx="7772400" cy="784799"/>
          </a:xfrm>
          <a:prstGeom prst="rect">
            <a:avLst/>
          </a:prstGeom>
        </p:spPr>
        <p:txBody>
          <a:bodyPr lIns="93100" tIns="93100" rIns="93100" bIns="93100" anchor="t" anchorCtr="0">
            <a:noAutofit/>
          </a:bodyPr>
          <a:lstStyle/>
          <a:p>
            <a:pPr lvl="0" algn="ctr" rtl="0">
              <a:spcBef>
                <a:spcPts val="0"/>
              </a:spcBef>
              <a:buClr>
                <a:schemeClr val="dk1"/>
              </a:buClr>
              <a:buSzPct val="35483"/>
              <a:buFont typeface="Arial"/>
              <a:buNone/>
            </a:pPr>
            <a:r>
              <a:rPr lang="en" b="1" dirty="0"/>
              <a:t>Pthread Construct</a:t>
            </a:r>
          </a:p>
        </p:txBody>
      </p:sp>
      <p:sp>
        <p:nvSpPr>
          <p:cNvPr id="54" name="Shape 54"/>
          <p:cNvSpPr txBox="1"/>
          <p:nvPr/>
        </p:nvSpPr>
        <p:spPr>
          <a:xfrm>
            <a:off x="679175" y="3768575"/>
            <a:ext cx="3636000" cy="11597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US" b="1" dirty="0">
                <a:solidFill>
                  <a:srgbClr val="FF0000"/>
                </a:solidFill>
              </a:rPr>
              <a:t>C</a:t>
            </a:r>
            <a:r>
              <a:rPr lang="en" b="1" dirty="0">
                <a:solidFill>
                  <a:srgbClr val="FF0000"/>
                </a:solidFill>
              </a:rPr>
              <a:t>h 4.4-4.6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31241F0-8790-473D-8932-EEC9448736E7}"/>
              </a:ext>
            </a:extLst>
          </p:cNvPr>
          <p:cNvSpPr txBox="1"/>
          <p:nvPr/>
        </p:nvSpPr>
        <p:spPr>
          <a:xfrm>
            <a:off x="2251364" y="3537743"/>
            <a:ext cx="4305802" cy="1395254"/>
          </a:xfrm>
          <a:prstGeom prst="rect">
            <a:avLst/>
          </a:prstGeom>
          <a:noFill/>
          <a:ln w="12700" cap="flat">
            <a:solidFill>
              <a:schemeClr val="accent1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defTabSz="457200" hangingPunct="0"/>
            <a:r>
              <a:rPr lang="en-US" sz="1400" i="1" dirty="0">
                <a:solidFill>
                  <a:srgbClr val="000000"/>
                </a:solidFill>
                <a:ea typeface="Helvetica"/>
                <a:cs typeface="Helvetica"/>
                <a:sym typeface="Helvetica"/>
              </a:rPr>
              <a:t>This set of notes is based on notes from the textbook authors, as well as L. Felipe Perrone, Joshua </a:t>
            </a:r>
            <a:r>
              <a:rPr lang="en-US" sz="1400" i="1" dirty="0" err="1">
                <a:solidFill>
                  <a:srgbClr val="000000"/>
                </a:solidFill>
                <a:ea typeface="Helvetica"/>
                <a:cs typeface="Helvetica"/>
                <a:sym typeface="Helvetica"/>
              </a:rPr>
              <a:t>Stough</a:t>
            </a:r>
            <a:r>
              <a:rPr lang="en-US" sz="1400" i="1" dirty="0">
                <a:solidFill>
                  <a:srgbClr val="000000"/>
                </a:solidFill>
                <a:ea typeface="Helvetica"/>
                <a:cs typeface="Helvetica"/>
                <a:sym typeface="Helvetica"/>
              </a:rPr>
              <a:t>, and other instructors.</a:t>
            </a:r>
          </a:p>
          <a:p>
            <a:pPr defTabSz="457200" hangingPunct="0"/>
            <a:r>
              <a:rPr lang="en-US" sz="1400" i="1" dirty="0" err="1">
                <a:solidFill>
                  <a:schemeClr val="bg1"/>
                </a:solidFill>
              </a:rPr>
              <a:t>Pthread</a:t>
            </a:r>
            <a:r>
              <a:rPr lang="en-US" sz="1400" i="1" dirty="0">
                <a:solidFill>
                  <a:schemeClr val="bg1"/>
                </a:solidFill>
              </a:rPr>
              <a:t> programming information is also from</a:t>
            </a:r>
            <a:r>
              <a:rPr lang="pt-BR" sz="1400" dirty="0">
                <a:solidFill>
                  <a:schemeClr val="bg1"/>
                </a:solidFill>
              </a:rPr>
              <a:t> </a:t>
            </a:r>
            <a:r>
              <a:rPr lang="pt-BR" sz="1400" i="1" dirty="0">
                <a:solidFill>
                  <a:schemeClr val="bg1"/>
                </a:solidFill>
              </a:rPr>
              <a:t>the </a:t>
            </a:r>
            <a:r>
              <a:rPr lang="pt-BR" sz="1400" i="1" dirty="0">
                <a:solidFill>
                  <a:schemeClr val="bg1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tutorial </a:t>
            </a:r>
            <a:r>
              <a:rPr lang="pt-BR" sz="1400" i="1" dirty="0">
                <a:solidFill>
                  <a:schemeClr val="bg1"/>
                </a:solidFill>
              </a:rPr>
              <a:t> by Blaise Barney from Lawrence Livermore National Lab.</a:t>
            </a:r>
            <a:r>
              <a:rPr lang="en-US" sz="1400" i="1" dirty="0">
                <a:solidFill>
                  <a:schemeClr val="bg1"/>
                </a:solidFill>
              </a:rPr>
              <a:t> Xiannong Meng, Fall 2020.</a:t>
            </a:r>
            <a:endParaRPr lang="en-US" sz="1400" i="1" dirty="0">
              <a:solidFill>
                <a:schemeClr val="bg1"/>
              </a:solidFill>
              <a:ea typeface="Helvetica"/>
              <a:cs typeface="Helvetica"/>
              <a:sym typeface="Helvetica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How To Pass Parameter(s) to Worker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In the two examples we have, one doesn’t have any parameters to the worker function (</a:t>
            </a:r>
            <a:r>
              <a:rPr lang="en-US" i="1" dirty="0"/>
              <a:t>work() </a:t>
            </a:r>
            <a:r>
              <a:rPr lang="en-US" dirty="0"/>
              <a:t>where v is incremented by 1); the other has one parameter (</a:t>
            </a:r>
            <a:r>
              <a:rPr lang="en-US" i="1" dirty="0"/>
              <a:t>sleeping()</a:t>
            </a:r>
            <a:r>
              <a:rPr lang="en-US" dirty="0"/>
              <a:t>) to indicate the number of seconds to sleep. </a:t>
            </a:r>
          </a:p>
          <a:p>
            <a:r>
              <a:rPr lang="en-US" dirty="0"/>
              <a:t>In general, the one parameter to a thread worker function is the address where the parameters should reside.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Building Multi-Parameter Block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907080" y="1028701"/>
            <a:ext cx="7329840" cy="3394472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What to use? C structures!</a:t>
            </a:r>
          </a:p>
          <a:p>
            <a:r>
              <a:rPr lang="en-US" dirty="0"/>
              <a:t>Steps to take</a:t>
            </a:r>
          </a:p>
          <a:p>
            <a:pPr lvl="1"/>
            <a:r>
              <a:rPr lang="en-US" dirty="0"/>
              <a:t>Define a C structure that can hold multiple pieces of information</a:t>
            </a:r>
          </a:p>
          <a:p>
            <a:pPr lvl="1"/>
            <a:r>
              <a:rPr lang="en-US" dirty="0"/>
              <a:t>Fill in the parameters</a:t>
            </a:r>
          </a:p>
          <a:p>
            <a:pPr lvl="1"/>
            <a:r>
              <a:rPr lang="en-US" dirty="0"/>
              <a:t>Pass the address of the structure to the worker function</a:t>
            </a:r>
          </a:p>
          <a:p>
            <a:pPr lvl="1"/>
            <a:r>
              <a:rPr lang="en-US" dirty="0"/>
              <a:t>Extract return parameters, if any, from the pointer to the structure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057400" y="4514850"/>
            <a:ext cx="5552033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50" dirty="0">
                <a:hlinkClick r:id="rId2"/>
              </a:rPr>
              <a:t>http://www.eg.bucknell.edu/~cs315/F2020/meng/code/thread/trd-param.c</a:t>
            </a:r>
            <a:endParaRPr lang="en-US" sz="135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30480">
              <a:buClr>
                <a:srgbClr val="000000"/>
              </a:buClr>
              <a:buSzPts val="4200"/>
            </a:pPr>
            <a:r>
              <a:rPr lang="en-US" sz="3600" dirty="0">
                <a:solidFill>
                  <a:srgbClr val="007033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Example of Parameters</a:t>
            </a:r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1428750" y="971550"/>
            <a:ext cx="4114800" cy="1143000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57175" indent="-257175">
              <a:spcBef>
                <a:spcPct val="20000"/>
              </a:spcBef>
            </a:pPr>
            <a:r>
              <a:rPr lang="en-US" sz="1200" dirty="0" err="1">
                <a:solidFill>
                  <a:srgbClr val="0070C0"/>
                </a:solidFill>
                <a:latin typeface="Monaco" pitchFamily="-105" charset="0"/>
              </a:rPr>
              <a:t>struct</a:t>
            </a:r>
            <a:r>
              <a:rPr lang="en-US" sz="1200" dirty="0">
                <a:solidFill>
                  <a:srgbClr val="0070C0"/>
                </a:solidFill>
                <a:latin typeface="Monaco" pitchFamily="-105" charset="0"/>
              </a:rPr>
              <a:t> </a:t>
            </a:r>
            <a:r>
              <a:rPr lang="en-US" sz="1200" dirty="0" err="1">
                <a:solidFill>
                  <a:srgbClr val="0070C0"/>
                </a:solidFill>
                <a:latin typeface="Monaco" pitchFamily="-105" charset="0"/>
              </a:rPr>
              <a:t>param_t</a:t>
            </a:r>
            <a:r>
              <a:rPr lang="en-US" sz="1200" dirty="0">
                <a:solidFill>
                  <a:srgbClr val="0070C0"/>
                </a:solidFill>
                <a:latin typeface="Monaco" pitchFamily="-105" charset="0"/>
              </a:rPr>
              <a:t> {    /* a sample parameter structure */  </a:t>
            </a:r>
          </a:p>
          <a:p>
            <a:pPr marL="257175" indent="-257175">
              <a:spcBef>
                <a:spcPct val="20000"/>
              </a:spcBef>
            </a:pPr>
            <a:r>
              <a:rPr lang="en-US" sz="1200" dirty="0">
                <a:solidFill>
                  <a:srgbClr val="0070C0"/>
                </a:solidFill>
                <a:latin typeface="Monaco" pitchFamily="-105" charset="0"/>
              </a:rPr>
              <a:t>	</a:t>
            </a:r>
            <a:r>
              <a:rPr lang="en-US" sz="1200" dirty="0" err="1">
                <a:solidFill>
                  <a:srgbClr val="0070C0"/>
                </a:solidFill>
                <a:latin typeface="Monaco" pitchFamily="-105" charset="0"/>
              </a:rPr>
              <a:t>int</a:t>
            </a:r>
            <a:r>
              <a:rPr lang="en-US" sz="1200" dirty="0">
                <a:solidFill>
                  <a:srgbClr val="0070C0"/>
                </a:solidFill>
                <a:latin typeface="Monaco" pitchFamily="-105" charset="0"/>
              </a:rPr>
              <a:t> id;  </a:t>
            </a:r>
          </a:p>
          <a:p>
            <a:pPr marL="257175" indent="-257175">
              <a:spcBef>
                <a:spcPct val="20000"/>
              </a:spcBef>
            </a:pPr>
            <a:r>
              <a:rPr lang="en-US" sz="1200" dirty="0">
                <a:solidFill>
                  <a:srgbClr val="0070C0"/>
                </a:solidFill>
                <a:latin typeface="Monaco" pitchFamily="-105" charset="0"/>
              </a:rPr>
              <a:t>	char * name;  </a:t>
            </a:r>
          </a:p>
          <a:p>
            <a:pPr marL="257175" indent="-257175">
              <a:spcBef>
                <a:spcPct val="20000"/>
              </a:spcBef>
            </a:pPr>
            <a:r>
              <a:rPr lang="en-US" sz="1200" dirty="0">
                <a:solidFill>
                  <a:srgbClr val="0070C0"/>
                </a:solidFill>
                <a:latin typeface="Monaco" pitchFamily="-105" charset="0"/>
              </a:rPr>
              <a:t>	int result;      /* id, name, and result are out parameters */</a:t>
            </a:r>
          </a:p>
          <a:p>
            <a:pPr marL="257175" indent="-257175">
              <a:spcBef>
                <a:spcPct val="20000"/>
              </a:spcBef>
            </a:pPr>
            <a:r>
              <a:rPr lang="en-US" sz="1200" dirty="0">
                <a:solidFill>
                  <a:srgbClr val="0070C0"/>
                </a:solidFill>
                <a:latin typeface="Monaco" pitchFamily="-105" charset="0"/>
              </a:rPr>
              <a:t>};</a:t>
            </a:r>
          </a:p>
        </p:txBody>
      </p:sp>
      <p:grpSp>
        <p:nvGrpSpPr>
          <p:cNvPr id="11" name="Group 10"/>
          <p:cNvGrpSpPr/>
          <p:nvPr/>
        </p:nvGrpSpPr>
        <p:grpSpPr>
          <a:xfrm>
            <a:off x="5372099" y="1143002"/>
            <a:ext cx="2341522" cy="507831"/>
            <a:chOff x="5638800" y="1524000"/>
            <a:chExt cx="3122029" cy="677108"/>
          </a:xfrm>
        </p:grpSpPr>
        <p:sp>
          <p:nvSpPr>
            <p:cNvPr id="5" name="TextBox 4"/>
            <p:cNvSpPr txBox="1"/>
            <p:nvPr/>
          </p:nvSpPr>
          <p:spPr>
            <a:xfrm>
              <a:off x="6858000" y="1524000"/>
              <a:ext cx="1902829" cy="677108"/>
            </a:xfrm>
            <a:prstGeom prst="rect">
              <a:avLst/>
            </a:prstGeom>
            <a:noFill/>
            <a:ln>
              <a:solidFill>
                <a:schemeClr val="accent1">
                  <a:shade val="95000"/>
                  <a:satMod val="105000"/>
                </a:schemeClr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1350" dirty="0"/>
                <a:t>Define parameter</a:t>
              </a:r>
            </a:p>
            <a:p>
              <a:r>
                <a:rPr lang="en-US" sz="1350" dirty="0"/>
                <a:t>structures</a:t>
              </a:r>
            </a:p>
          </p:txBody>
        </p:sp>
        <p:cxnSp>
          <p:nvCxnSpPr>
            <p:cNvPr id="7" name="Straight Arrow Connector 6"/>
            <p:cNvCxnSpPr/>
            <p:nvPr/>
          </p:nvCxnSpPr>
          <p:spPr>
            <a:xfrm flipH="1">
              <a:off x="5638800" y="1676400"/>
              <a:ext cx="1219200" cy="304800"/>
            </a:xfrm>
            <a:prstGeom prst="straightConnector1">
              <a:avLst/>
            </a:prstGeom>
            <a:ln w="25400">
              <a:solidFill>
                <a:srgbClr val="C0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1371600" y="2343150"/>
            <a:ext cx="4114800" cy="1143000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57175" indent="-257175">
              <a:spcBef>
                <a:spcPct val="20000"/>
              </a:spcBef>
            </a:pPr>
            <a:r>
              <a:rPr lang="en-US" sz="1200" dirty="0">
                <a:solidFill>
                  <a:srgbClr val="0070C0"/>
                </a:solidFill>
                <a:latin typeface="Monaco" pitchFamily="-105" charset="0"/>
              </a:rPr>
              <a:t>for (k = 0; k &lt; NUM_THREADS; k ++) {</a:t>
            </a:r>
          </a:p>
          <a:p>
            <a:pPr marL="257175" indent="-257175">
              <a:spcBef>
                <a:spcPct val="20000"/>
              </a:spcBef>
            </a:pPr>
            <a:r>
              <a:rPr lang="en-US" sz="1200" dirty="0">
                <a:solidFill>
                  <a:srgbClr val="0070C0"/>
                </a:solidFill>
                <a:latin typeface="Monaco" pitchFamily="-105" charset="0"/>
              </a:rPr>
              <a:t> 	</a:t>
            </a:r>
            <a:r>
              <a:rPr lang="en-US" sz="1200" dirty="0" err="1">
                <a:solidFill>
                  <a:srgbClr val="0070C0"/>
                </a:solidFill>
                <a:latin typeface="Monaco" pitchFamily="-105" charset="0"/>
              </a:rPr>
              <a:t>param</a:t>
            </a:r>
            <a:r>
              <a:rPr lang="en-US" sz="1200" dirty="0">
                <a:solidFill>
                  <a:srgbClr val="0070C0"/>
                </a:solidFill>
                <a:latin typeface="Monaco" pitchFamily="-105" charset="0"/>
              </a:rPr>
              <a:t>[k].id = k;</a:t>
            </a:r>
          </a:p>
          <a:p>
            <a:pPr marL="257175" indent="-257175">
              <a:spcBef>
                <a:spcPct val="20000"/>
              </a:spcBef>
            </a:pPr>
            <a:r>
              <a:rPr lang="en-US" sz="1200" dirty="0">
                <a:solidFill>
                  <a:srgbClr val="0070C0"/>
                </a:solidFill>
                <a:latin typeface="Monaco" pitchFamily="-105" charset="0"/>
              </a:rPr>
              <a:t>   	</a:t>
            </a:r>
            <a:r>
              <a:rPr lang="en-US" sz="1200" dirty="0" err="1">
                <a:solidFill>
                  <a:srgbClr val="0070C0"/>
                </a:solidFill>
                <a:latin typeface="Monaco" pitchFamily="-105" charset="0"/>
              </a:rPr>
              <a:t>param</a:t>
            </a:r>
            <a:r>
              <a:rPr lang="en-US" sz="1200" dirty="0">
                <a:solidFill>
                  <a:srgbClr val="0070C0"/>
                </a:solidFill>
                <a:latin typeface="Monaco" pitchFamily="-105" charset="0"/>
              </a:rPr>
              <a:t>[k].name = (char*)</a:t>
            </a:r>
            <a:r>
              <a:rPr lang="en-US" sz="1200" dirty="0" err="1">
                <a:solidFill>
                  <a:srgbClr val="0070C0"/>
                </a:solidFill>
                <a:latin typeface="Monaco" pitchFamily="-105" charset="0"/>
              </a:rPr>
              <a:t>malloc</a:t>
            </a:r>
            <a:r>
              <a:rPr lang="en-US" sz="1200" dirty="0">
                <a:solidFill>
                  <a:srgbClr val="0070C0"/>
                </a:solidFill>
                <a:latin typeface="Monaco" pitchFamily="-105" charset="0"/>
              </a:rPr>
              <a:t>(32);</a:t>
            </a:r>
          </a:p>
          <a:p>
            <a:pPr marL="257175" indent="-257175">
              <a:spcBef>
                <a:spcPct val="20000"/>
              </a:spcBef>
            </a:pPr>
            <a:r>
              <a:rPr lang="en-US" sz="1200" dirty="0">
                <a:solidFill>
                  <a:srgbClr val="0070C0"/>
                </a:solidFill>
                <a:latin typeface="Monaco" pitchFamily="-105" charset="0"/>
              </a:rPr>
              <a:t>	</a:t>
            </a:r>
            <a:r>
              <a:rPr lang="en-US" sz="1200" dirty="0" err="1">
                <a:solidFill>
                  <a:srgbClr val="0070C0"/>
                </a:solidFill>
                <a:latin typeface="Monaco" pitchFamily="-105" charset="0"/>
              </a:rPr>
              <a:t>strcpy</a:t>
            </a:r>
            <a:r>
              <a:rPr lang="en-US" sz="1200" dirty="0">
                <a:solidFill>
                  <a:srgbClr val="0070C0"/>
                </a:solidFill>
                <a:latin typeface="Monaco" pitchFamily="-105" charset="0"/>
              </a:rPr>
              <a:t>(</a:t>
            </a:r>
            <a:r>
              <a:rPr lang="en-US" sz="1200" dirty="0" err="1">
                <a:solidFill>
                  <a:srgbClr val="0070C0"/>
                </a:solidFill>
                <a:latin typeface="Monaco" pitchFamily="-105" charset="0"/>
              </a:rPr>
              <a:t>param</a:t>
            </a:r>
            <a:r>
              <a:rPr lang="en-US" sz="1200" dirty="0">
                <a:solidFill>
                  <a:srgbClr val="0070C0"/>
                </a:solidFill>
                <a:latin typeface="Monaco" pitchFamily="-105" charset="0"/>
              </a:rPr>
              <a:t>[k].name, “hello”);</a:t>
            </a:r>
          </a:p>
          <a:p>
            <a:pPr marL="257175" indent="-257175">
              <a:spcBef>
                <a:spcPct val="20000"/>
              </a:spcBef>
            </a:pPr>
            <a:r>
              <a:rPr lang="en-US" sz="1200" dirty="0">
                <a:solidFill>
                  <a:srgbClr val="0070C0"/>
                </a:solidFill>
                <a:latin typeface="Monaco" pitchFamily="-105" charset="0"/>
              </a:rPr>
              <a:t>};</a:t>
            </a:r>
          </a:p>
        </p:txBody>
      </p:sp>
      <p:grpSp>
        <p:nvGrpSpPr>
          <p:cNvPr id="12" name="Group 11"/>
          <p:cNvGrpSpPr/>
          <p:nvPr/>
        </p:nvGrpSpPr>
        <p:grpSpPr>
          <a:xfrm>
            <a:off x="5372100" y="2429903"/>
            <a:ext cx="2563569" cy="507831"/>
            <a:chOff x="5638800" y="1524000"/>
            <a:chExt cx="3418092" cy="677108"/>
          </a:xfrm>
        </p:grpSpPr>
        <p:sp>
          <p:nvSpPr>
            <p:cNvPr id="13" name="TextBox 12"/>
            <p:cNvSpPr txBox="1"/>
            <p:nvPr/>
          </p:nvSpPr>
          <p:spPr>
            <a:xfrm>
              <a:off x="6858000" y="1524000"/>
              <a:ext cx="2198892" cy="677108"/>
            </a:xfrm>
            <a:prstGeom prst="rect">
              <a:avLst/>
            </a:prstGeom>
            <a:noFill/>
            <a:ln>
              <a:solidFill>
                <a:schemeClr val="accent1">
                  <a:shade val="95000"/>
                  <a:satMod val="105000"/>
                </a:schemeClr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1350" dirty="0"/>
                <a:t>Preparing parameter</a:t>
              </a:r>
            </a:p>
            <a:p>
              <a:r>
                <a:rPr lang="en-US" sz="1350" dirty="0"/>
                <a:t>in structure</a:t>
              </a:r>
            </a:p>
          </p:txBody>
        </p:sp>
        <p:cxnSp>
          <p:nvCxnSpPr>
            <p:cNvPr id="14" name="Straight Arrow Connector 13"/>
            <p:cNvCxnSpPr/>
            <p:nvPr/>
          </p:nvCxnSpPr>
          <p:spPr>
            <a:xfrm flipH="1">
              <a:off x="5638800" y="1676400"/>
              <a:ext cx="1219200" cy="304800"/>
            </a:xfrm>
            <a:prstGeom prst="straightConnector1">
              <a:avLst/>
            </a:prstGeom>
            <a:ln w="25400">
              <a:solidFill>
                <a:srgbClr val="C0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5" name="Rectangle 4"/>
          <p:cNvSpPr>
            <a:spLocks noChangeArrowheads="1"/>
          </p:cNvSpPr>
          <p:nvPr/>
        </p:nvSpPr>
        <p:spPr bwMode="auto">
          <a:xfrm>
            <a:off x="1371600" y="3600450"/>
            <a:ext cx="4114800" cy="914400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57175" indent="-257175">
              <a:spcBef>
                <a:spcPct val="20000"/>
              </a:spcBef>
            </a:pPr>
            <a:r>
              <a:rPr lang="en-US" sz="1200" dirty="0">
                <a:solidFill>
                  <a:srgbClr val="0070C0"/>
                </a:solidFill>
                <a:latin typeface="Monaco" pitchFamily="-105" charset="0"/>
              </a:rPr>
              <a:t>for (k = 0; k &lt; NUM_THREADS; k ++) {</a:t>
            </a:r>
          </a:p>
          <a:p>
            <a:pPr marL="257175" indent="-257175">
              <a:spcBef>
                <a:spcPct val="20000"/>
              </a:spcBef>
            </a:pPr>
            <a:r>
              <a:rPr lang="en-US" sz="1200" dirty="0">
                <a:solidFill>
                  <a:srgbClr val="0070C0"/>
                </a:solidFill>
                <a:latin typeface="Monaco" pitchFamily="-105" charset="0"/>
              </a:rPr>
              <a:t>	</a:t>
            </a:r>
            <a:r>
              <a:rPr lang="en-US" sz="1200" dirty="0" err="1">
                <a:solidFill>
                  <a:srgbClr val="0070C0"/>
                </a:solidFill>
                <a:latin typeface="Monaco" pitchFamily="-105" charset="0"/>
              </a:rPr>
              <a:t>pthread_create</a:t>
            </a:r>
            <a:r>
              <a:rPr lang="en-US" sz="1200" dirty="0">
                <a:solidFill>
                  <a:srgbClr val="0070C0"/>
                </a:solidFill>
                <a:latin typeface="Monaco" pitchFamily="-105" charset="0"/>
              </a:rPr>
              <a:t>(&amp;</a:t>
            </a:r>
            <a:r>
              <a:rPr lang="en-US" sz="1200" dirty="0" err="1">
                <a:solidFill>
                  <a:srgbClr val="0070C0"/>
                </a:solidFill>
                <a:latin typeface="Monaco" pitchFamily="-105" charset="0"/>
              </a:rPr>
              <a:t>tid</a:t>
            </a:r>
            <a:r>
              <a:rPr lang="en-US" sz="1200" dirty="0">
                <a:solidFill>
                  <a:srgbClr val="0070C0"/>
                </a:solidFill>
                <a:latin typeface="Monaco" pitchFamily="-105" charset="0"/>
              </a:rPr>
              <a:t>[k], NULL, work, &amp;(</a:t>
            </a:r>
            <a:r>
              <a:rPr lang="en-US" sz="1200" dirty="0" err="1">
                <a:solidFill>
                  <a:srgbClr val="0070C0"/>
                </a:solidFill>
                <a:latin typeface="Monaco" pitchFamily="-105" charset="0"/>
              </a:rPr>
              <a:t>param</a:t>
            </a:r>
            <a:r>
              <a:rPr lang="en-US" sz="1200" dirty="0">
                <a:solidFill>
                  <a:srgbClr val="0070C0"/>
                </a:solidFill>
                <a:latin typeface="Monaco" pitchFamily="-105" charset="0"/>
              </a:rPr>
              <a:t>[k])); 	</a:t>
            </a:r>
          </a:p>
          <a:p>
            <a:pPr marL="257175" indent="-257175">
              <a:spcBef>
                <a:spcPct val="20000"/>
              </a:spcBef>
            </a:pPr>
            <a:r>
              <a:rPr lang="en-US" sz="1200" dirty="0">
                <a:solidFill>
                  <a:srgbClr val="0070C0"/>
                </a:solidFill>
                <a:latin typeface="Monaco" pitchFamily="-105" charset="0"/>
              </a:rPr>
              <a:t>};</a:t>
            </a:r>
          </a:p>
        </p:txBody>
      </p:sp>
      <p:grpSp>
        <p:nvGrpSpPr>
          <p:cNvPr id="16" name="Group 15"/>
          <p:cNvGrpSpPr/>
          <p:nvPr/>
        </p:nvGrpSpPr>
        <p:grpSpPr>
          <a:xfrm>
            <a:off x="5314950" y="3630053"/>
            <a:ext cx="2419877" cy="507831"/>
            <a:chOff x="5638800" y="1524000"/>
            <a:chExt cx="3226502" cy="677108"/>
          </a:xfrm>
        </p:grpSpPr>
        <p:sp>
          <p:nvSpPr>
            <p:cNvPr id="17" name="TextBox 16"/>
            <p:cNvSpPr txBox="1"/>
            <p:nvPr/>
          </p:nvSpPr>
          <p:spPr>
            <a:xfrm>
              <a:off x="6858000" y="1524000"/>
              <a:ext cx="2007302" cy="677108"/>
            </a:xfrm>
            <a:prstGeom prst="rect">
              <a:avLst/>
            </a:prstGeom>
            <a:noFill/>
            <a:ln>
              <a:solidFill>
                <a:schemeClr val="accent1">
                  <a:shade val="95000"/>
                  <a:satMod val="105000"/>
                </a:schemeClr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1350" dirty="0"/>
                <a:t>Create thread with</a:t>
              </a:r>
            </a:p>
            <a:p>
              <a:r>
                <a:rPr lang="en-US" sz="1350" dirty="0"/>
                <a:t>parameters</a:t>
              </a:r>
            </a:p>
          </p:txBody>
        </p:sp>
        <p:cxnSp>
          <p:nvCxnSpPr>
            <p:cNvPr id="18" name="Straight Arrow Connector 17"/>
            <p:cNvCxnSpPr/>
            <p:nvPr/>
          </p:nvCxnSpPr>
          <p:spPr>
            <a:xfrm flipH="1">
              <a:off x="5638800" y="1676400"/>
              <a:ext cx="1219200" cy="304800"/>
            </a:xfrm>
            <a:prstGeom prst="straightConnector1">
              <a:avLst/>
            </a:prstGeom>
            <a:ln w="25400">
              <a:solidFill>
                <a:srgbClr val="C0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9" name="TextBox 18"/>
          <p:cNvSpPr txBox="1"/>
          <p:nvPr/>
        </p:nvSpPr>
        <p:spPr>
          <a:xfrm>
            <a:off x="2743200" y="4743450"/>
            <a:ext cx="4644926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dirty="0"/>
              <a:t>Compared to </a:t>
            </a:r>
            <a:r>
              <a:rPr lang="en-US" sz="1500" i="1" dirty="0" err="1"/>
              <a:t>pthread_create</a:t>
            </a:r>
            <a:r>
              <a:rPr lang="en-US" sz="1500" i="1" dirty="0"/>
              <a:t>(&amp;</a:t>
            </a:r>
            <a:r>
              <a:rPr lang="en-US" sz="1500" i="1" dirty="0" err="1"/>
              <a:t>tid</a:t>
            </a:r>
            <a:r>
              <a:rPr lang="en-US" sz="1500" i="1" dirty="0"/>
              <a:t>[k], NULL, work, </a:t>
            </a:r>
            <a:r>
              <a:rPr lang="en-US" sz="1500" i="1" dirty="0">
                <a:solidFill>
                  <a:srgbClr val="FF0000"/>
                </a:solidFill>
              </a:rPr>
              <a:t>NULL</a:t>
            </a:r>
            <a:r>
              <a:rPr lang="en-US" sz="1500" i="1" dirty="0"/>
              <a:t>);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30480">
              <a:buClr>
                <a:srgbClr val="000000"/>
              </a:buClr>
              <a:buSzPts val="4200"/>
            </a:pPr>
            <a:r>
              <a:rPr lang="en-US" sz="3600" dirty="0">
                <a:solidFill>
                  <a:srgbClr val="007033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Access and Return Parameters</a:t>
            </a:r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1371600" y="971550"/>
            <a:ext cx="4857750" cy="1485900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57175" indent="-257175">
              <a:spcBef>
                <a:spcPct val="20000"/>
              </a:spcBef>
            </a:pPr>
            <a:r>
              <a:rPr lang="en-US" sz="1350" dirty="0">
                <a:solidFill>
                  <a:srgbClr val="0070C0"/>
                </a:solidFill>
                <a:latin typeface="Monaco" pitchFamily="-105" charset="0"/>
              </a:rPr>
              <a:t>void * work(void * </a:t>
            </a:r>
            <a:r>
              <a:rPr lang="en-US" sz="1350" dirty="0" err="1">
                <a:solidFill>
                  <a:srgbClr val="0070C0"/>
                </a:solidFill>
                <a:latin typeface="Monaco" pitchFamily="-105" charset="0"/>
              </a:rPr>
              <a:t>arg</a:t>
            </a:r>
            <a:r>
              <a:rPr lang="en-US" sz="1350" dirty="0">
                <a:solidFill>
                  <a:srgbClr val="0070C0"/>
                </a:solidFill>
                <a:latin typeface="Monaco" pitchFamily="-105" charset="0"/>
              </a:rPr>
              <a:t>) {</a:t>
            </a:r>
          </a:p>
          <a:p>
            <a:pPr marL="257175" indent="-257175">
              <a:spcBef>
                <a:spcPct val="20000"/>
              </a:spcBef>
            </a:pPr>
            <a:r>
              <a:rPr lang="en-US" sz="1350" dirty="0">
                <a:solidFill>
                  <a:srgbClr val="0070C0"/>
                </a:solidFill>
                <a:latin typeface="Monaco" pitchFamily="-105" charset="0"/>
              </a:rPr>
              <a:t>	v ++;   // v is a global variable</a:t>
            </a:r>
          </a:p>
          <a:p>
            <a:pPr marL="257175" indent="-257175">
              <a:spcBef>
                <a:spcPct val="20000"/>
              </a:spcBef>
            </a:pPr>
            <a:r>
              <a:rPr lang="en-US" sz="1350" dirty="0">
                <a:solidFill>
                  <a:srgbClr val="0070C0"/>
                </a:solidFill>
                <a:latin typeface="Monaco" pitchFamily="-105" charset="0"/>
              </a:rPr>
              <a:t>	((</a:t>
            </a:r>
            <a:r>
              <a:rPr lang="en-US" sz="1350" dirty="0" err="1">
                <a:solidFill>
                  <a:srgbClr val="0070C0"/>
                </a:solidFill>
                <a:latin typeface="Monaco" pitchFamily="-105" charset="0"/>
              </a:rPr>
              <a:t>struct</a:t>
            </a:r>
            <a:r>
              <a:rPr lang="en-US" sz="1350" dirty="0">
                <a:solidFill>
                  <a:srgbClr val="0070C0"/>
                </a:solidFill>
                <a:latin typeface="Monaco" pitchFamily="-105" charset="0"/>
              </a:rPr>
              <a:t> </a:t>
            </a:r>
            <a:r>
              <a:rPr lang="en-US" sz="1350" dirty="0" err="1">
                <a:solidFill>
                  <a:srgbClr val="0070C0"/>
                </a:solidFill>
                <a:latin typeface="Monaco" pitchFamily="-105" charset="0"/>
              </a:rPr>
              <a:t>param_t</a:t>
            </a:r>
            <a:r>
              <a:rPr lang="en-US" sz="1350" dirty="0">
                <a:solidFill>
                  <a:srgbClr val="0070C0"/>
                </a:solidFill>
                <a:latin typeface="Monaco" pitchFamily="-105" charset="0"/>
              </a:rPr>
              <a:t> *)</a:t>
            </a:r>
            <a:r>
              <a:rPr lang="en-US" sz="1350" dirty="0" err="1">
                <a:solidFill>
                  <a:srgbClr val="0070C0"/>
                </a:solidFill>
                <a:latin typeface="Monaco" pitchFamily="-105" charset="0"/>
              </a:rPr>
              <a:t>arg</a:t>
            </a:r>
            <a:r>
              <a:rPr lang="en-US" sz="1350" dirty="0">
                <a:solidFill>
                  <a:srgbClr val="0070C0"/>
                </a:solidFill>
                <a:latin typeface="Monaco" pitchFamily="-105" charset="0"/>
              </a:rPr>
              <a:t>)-&gt;result = v; // set output parameter</a:t>
            </a:r>
          </a:p>
          <a:p>
            <a:pPr marL="257175" indent="-257175">
              <a:spcBef>
                <a:spcPct val="20000"/>
              </a:spcBef>
            </a:pPr>
            <a:r>
              <a:rPr lang="en-US" sz="1350" dirty="0">
                <a:solidFill>
                  <a:srgbClr val="0070C0"/>
                </a:solidFill>
                <a:latin typeface="Monaco" pitchFamily="-105" charset="0"/>
              </a:rPr>
              <a:t>	return NULL;</a:t>
            </a:r>
          </a:p>
          <a:p>
            <a:pPr marL="257175" indent="-257175">
              <a:spcBef>
                <a:spcPct val="20000"/>
              </a:spcBef>
            </a:pPr>
            <a:r>
              <a:rPr lang="en-US" sz="1350" dirty="0">
                <a:solidFill>
                  <a:srgbClr val="0070C0"/>
                </a:solidFill>
                <a:latin typeface="Monaco" pitchFamily="-105" charset="0"/>
              </a:rPr>
              <a:t>}</a:t>
            </a:r>
          </a:p>
        </p:txBody>
      </p:sp>
      <p:grpSp>
        <p:nvGrpSpPr>
          <p:cNvPr id="3" name="Group 10"/>
          <p:cNvGrpSpPr/>
          <p:nvPr/>
        </p:nvGrpSpPr>
        <p:grpSpPr>
          <a:xfrm>
            <a:off x="5445584" y="1142999"/>
            <a:ext cx="2484060" cy="715581"/>
            <a:chOff x="5638800" y="1524000"/>
            <a:chExt cx="3312080" cy="954108"/>
          </a:xfrm>
        </p:grpSpPr>
        <p:sp>
          <p:nvSpPr>
            <p:cNvPr id="5" name="TextBox 4"/>
            <p:cNvSpPr txBox="1"/>
            <p:nvPr/>
          </p:nvSpPr>
          <p:spPr>
            <a:xfrm>
              <a:off x="6858000" y="1524000"/>
              <a:ext cx="2092880" cy="954108"/>
            </a:xfrm>
            <a:prstGeom prst="rect">
              <a:avLst/>
            </a:prstGeom>
            <a:noFill/>
            <a:ln>
              <a:solidFill>
                <a:schemeClr val="accent1">
                  <a:shade val="95000"/>
                  <a:satMod val="105000"/>
                </a:schemeClr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1350" dirty="0"/>
                <a:t>The </a:t>
              </a:r>
              <a:r>
                <a:rPr lang="en-US" sz="1350" i="1" dirty="0"/>
                <a:t>work() </a:t>
              </a:r>
              <a:r>
                <a:rPr lang="en-US" sz="1350" dirty="0"/>
                <a:t>function</a:t>
              </a:r>
            </a:p>
            <a:p>
              <a:r>
                <a:rPr lang="en-US" sz="1350" dirty="0"/>
                <a:t>has access to </a:t>
              </a:r>
            </a:p>
            <a:p>
              <a:r>
                <a:rPr lang="en-US" sz="1350" dirty="0"/>
                <a:t>parameters</a:t>
              </a:r>
            </a:p>
          </p:txBody>
        </p:sp>
        <p:cxnSp>
          <p:nvCxnSpPr>
            <p:cNvPr id="7" name="Straight Arrow Connector 6"/>
            <p:cNvCxnSpPr/>
            <p:nvPr/>
          </p:nvCxnSpPr>
          <p:spPr>
            <a:xfrm flipH="1">
              <a:off x="5638800" y="1676400"/>
              <a:ext cx="1219200" cy="304800"/>
            </a:xfrm>
            <a:prstGeom prst="straightConnector1">
              <a:avLst/>
            </a:prstGeom>
            <a:ln w="25400">
              <a:solidFill>
                <a:srgbClr val="C0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1714500" y="3143250"/>
            <a:ext cx="4114800" cy="1428750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57175" indent="-257175">
              <a:spcBef>
                <a:spcPct val="20000"/>
              </a:spcBef>
            </a:pPr>
            <a:r>
              <a:rPr lang="en-US" sz="1350" dirty="0">
                <a:solidFill>
                  <a:srgbClr val="0070C0"/>
                </a:solidFill>
                <a:latin typeface="Monaco" pitchFamily="-105" charset="0"/>
              </a:rPr>
              <a:t>/* in main() after thread execution */</a:t>
            </a:r>
          </a:p>
          <a:p>
            <a:pPr marL="257175" indent="-257175">
              <a:spcBef>
                <a:spcPct val="20000"/>
              </a:spcBef>
            </a:pPr>
            <a:r>
              <a:rPr lang="en-US" sz="1350" dirty="0">
                <a:solidFill>
                  <a:srgbClr val="0070C0"/>
                </a:solidFill>
                <a:latin typeface="Monaco" pitchFamily="-105" charset="0"/>
              </a:rPr>
              <a:t>for (k = 0; k &lt; NUM_THREADS; k ++) {</a:t>
            </a:r>
          </a:p>
          <a:p>
            <a:pPr marL="257175" indent="-257175">
              <a:spcBef>
                <a:spcPct val="20000"/>
              </a:spcBef>
            </a:pPr>
            <a:r>
              <a:rPr lang="en-US" sz="1350" dirty="0">
                <a:solidFill>
                  <a:srgbClr val="0070C0"/>
                </a:solidFill>
                <a:latin typeface="Monaco" pitchFamily="-105" charset="0"/>
              </a:rPr>
              <a:t>	</a:t>
            </a:r>
            <a:r>
              <a:rPr lang="en-US" sz="1350" dirty="0" err="1">
                <a:solidFill>
                  <a:srgbClr val="0070C0"/>
                </a:solidFill>
                <a:latin typeface="Monaco" pitchFamily="-105" charset="0"/>
              </a:rPr>
              <a:t>printf</a:t>
            </a:r>
            <a:r>
              <a:rPr lang="en-US" sz="1350" dirty="0">
                <a:solidFill>
                  <a:srgbClr val="0070C0"/>
                </a:solidFill>
                <a:latin typeface="Monaco" pitchFamily="-105" charset="0"/>
              </a:rPr>
              <a:t>(“thread %d output value %d\n”,</a:t>
            </a:r>
          </a:p>
          <a:p>
            <a:pPr marL="257175" indent="-257175">
              <a:spcBef>
                <a:spcPct val="20000"/>
              </a:spcBef>
            </a:pPr>
            <a:r>
              <a:rPr lang="en-US" sz="1350" dirty="0">
                <a:solidFill>
                  <a:srgbClr val="0070C0"/>
                </a:solidFill>
                <a:latin typeface="Monaco" pitchFamily="-105" charset="0"/>
              </a:rPr>
              <a:t>		</a:t>
            </a:r>
            <a:r>
              <a:rPr lang="en-US" sz="1350" dirty="0" err="1">
                <a:solidFill>
                  <a:srgbClr val="0070C0"/>
                </a:solidFill>
                <a:latin typeface="Monaco" pitchFamily="-105" charset="0"/>
              </a:rPr>
              <a:t>param</a:t>
            </a:r>
            <a:r>
              <a:rPr lang="en-US" sz="1350" dirty="0">
                <a:solidFill>
                  <a:srgbClr val="0070C0"/>
                </a:solidFill>
                <a:latin typeface="Monaco" pitchFamily="-105" charset="0"/>
              </a:rPr>
              <a:t>[k].id, </a:t>
            </a:r>
            <a:r>
              <a:rPr lang="en-US" sz="1350" dirty="0" err="1">
                <a:solidFill>
                  <a:srgbClr val="0070C0"/>
                </a:solidFill>
                <a:latin typeface="Monaco" pitchFamily="-105" charset="0"/>
              </a:rPr>
              <a:t>param</a:t>
            </a:r>
            <a:r>
              <a:rPr lang="en-US" sz="1350" dirty="0">
                <a:solidFill>
                  <a:srgbClr val="0070C0"/>
                </a:solidFill>
                <a:latin typeface="Monaco" pitchFamily="-105" charset="0"/>
              </a:rPr>
              <a:t>[k].result);</a:t>
            </a:r>
          </a:p>
          <a:p>
            <a:pPr marL="257175" indent="-257175">
              <a:spcBef>
                <a:spcPct val="20000"/>
              </a:spcBef>
            </a:pPr>
            <a:r>
              <a:rPr lang="en-US" sz="1350" dirty="0">
                <a:solidFill>
                  <a:srgbClr val="0070C0"/>
                </a:solidFill>
                <a:latin typeface="Monaco" pitchFamily="-105" charset="0"/>
              </a:rPr>
              <a:t>}</a:t>
            </a:r>
          </a:p>
        </p:txBody>
      </p:sp>
      <p:grpSp>
        <p:nvGrpSpPr>
          <p:cNvPr id="6" name="Group 11"/>
          <p:cNvGrpSpPr/>
          <p:nvPr/>
        </p:nvGrpSpPr>
        <p:grpSpPr>
          <a:xfrm>
            <a:off x="5372101" y="3230003"/>
            <a:ext cx="2598451" cy="507831"/>
            <a:chOff x="5638800" y="1524000"/>
            <a:chExt cx="3464602" cy="677108"/>
          </a:xfrm>
        </p:grpSpPr>
        <p:sp>
          <p:nvSpPr>
            <p:cNvPr id="13" name="TextBox 12"/>
            <p:cNvSpPr txBox="1"/>
            <p:nvPr/>
          </p:nvSpPr>
          <p:spPr>
            <a:xfrm>
              <a:off x="6858000" y="1524000"/>
              <a:ext cx="2245402" cy="677108"/>
            </a:xfrm>
            <a:prstGeom prst="rect">
              <a:avLst/>
            </a:prstGeom>
            <a:noFill/>
            <a:ln>
              <a:solidFill>
                <a:schemeClr val="accent1">
                  <a:shade val="95000"/>
                  <a:satMod val="105000"/>
                </a:schemeClr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1350" dirty="0"/>
                <a:t>Access parameters</a:t>
              </a:r>
            </a:p>
            <a:p>
              <a:r>
                <a:rPr lang="en-US" sz="1350" dirty="0"/>
                <a:t>from calling function.</a:t>
              </a:r>
            </a:p>
          </p:txBody>
        </p:sp>
        <p:cxnSp>
          <p:nvCxnSpPr>
            <p:cNvPr id="14" name="Straight Arrow Connector 13"/>
            <p:cNvCxnSpPr/>
            <p:nvPr/>
          </p:nvCxnSpPr>
          <p:spPr>
            <a:xfrm flipH="1">
              <a:off x="5638800" y="1676400"/>
              <a:ext cx="1219200" cy="304800"/>
            </a:xfrm>
            <a:prstGeom prst="straightConnector1">
              <a:avLst/>
            </a:prstGeom>
            <a:ln w="25400">
              <a:solidFill>
                <a:srgbClr val="C0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>
                <a:solidFill>
                  <a:srgbClr val="007033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Execution Results</a:t>
            </a:r>
          </a:p>
        </p:txBody>
      </p:sp>
      <p:sp>
        <p:nvSpPr>
          <p:cNvPr id="15" name="Rectangle 4"/>
          <p:cNvSpPr>
            <a:spLocks noChangeArrowheads="1"/>
          </p:cNvSpPr>
          <p:nvPr/>
        </p:nvSpPr>
        <p:spPr bwMode="auto">
          <a:xfrm>
            <a:off x="1543050" y="1428750"/>
            <a:ext cx="4114800" cy="2686050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57175" indent="-257175">
              <a:spcBef>
                <a:spcPct val="20000"/>
              </a:spcBef>
            </a:pPr>
            <a:r>
              <a:rPr lang="en-US" sz="1050" dirty="0">
                <a:solidFill>
                  <a:srgbClr val="0070C0"/>
                </a:solidFill>
                <a:latin typeface="Monaco" pitchFamily="-105" charset="0"/>
              </a:rPr>
              <a:t>[</a:t>
            </a:r>
            <a:r>
              <a:rPr lang="en-US" sz="1350" dirty="0" err="1">
                <a:solidFill>
                  <a:srgbClr val="0070C0"/>
                </a:solidFill>
                <a:latin typeface="Monaco" pitchFamily="-105" charset="0"/>
              </a:rPr>
              <a:t>xmeng@polaris</a:t>
            </a:r>
            <a:r>
              <a:rPr lang="en-US" sz="1350" dirty="0">
                <a:solidFill>
                  <a:srgbClr val="0070C0"/>
                </a:solidFill>
                <a:latin typeface="Monaco" pitchFamily="-105" charset="0"/>
              </a:rPr>
              <a:t> thread]$ ./</a:t>
            </a:r>
            <a:r>
              <a:rPr lang="en-US" sz="1350" dirty="0" err="1">
                <a:solidFill>
                  <a:srgbClr val="0070C0"/>
                </a:solidFill>
                <a:latin typeface="Monaco" pitchFamily="-105" charset="0"/>
              </a:rPr>
              <a:t>trd-param</a:t>
            </a:r>
            <a:endParaRPr lang="en-US" sz="1350" dirty="0">
              <a:solidFill>
                <a:srgbClr val="0070C0"/>
              </a:solidFill>
              <a:latin typeface="Monaco" pitchFamily="-105" charset="0"/>
            </a:endParaRPr>
          </a:p>
          <a:p>
            <a:pPr marL="257175" indent="-257175">
              <a:spcBef>
                <a:spcPct val="20000"/>
              </a:spcBef>
            </a:pPr>
            <a:r>
              <a:rPr lang="en-US" sz="1350" dirty="0">
                <a:solidFill>
                  <a:srgbClr val="0070C0"/>
                </a:solidFill>
                <a:latin typeface="Monaco" pitchFamily="-105" charset="0"/>
              </a:rPr>
              <a:t>main() reporting that all 5 threads have terminated</a:t>
            </a:r>
          </a:p>
          <a:p>
            <a:pPr marL="257175" indent="-257175">
              <a:spcBef>
                <a:spcPct val="20000"/>
              </a:spcBef>
            </a:pPr>
            <a:r>
              <a:rPr lang="en-US" sz="1350" dirty="0">
                <a:solidFill>
                  <a:srgbClr val="0070C0"/>
                </a:solidFill>
                <a:latin typeface="Monaco" pitchFamily="-105" charset="0"/>
              </a:rPr>
              <a:t>v should be 5, it is 5</a:t>
            </a:r>
          </a:p>
          <a:p>
            <a:pPr marL="257175" indent="-257175">
              <a:spcBef>
                <a:spcPct val="20000"/>
              </a:spcBef>
            </a:pPr>
            <a:r>
              <a:rPr lang="en-US" sz="1350" dirty="0">
                <a:solidFill>
                  <a:srgbClr val="0070C0"/>
                </a:solidFill>
                <a:latin typeface="Monaco" pitchFamily="-105" charset="0"/>
              </a:rPr>
              <a:t>output parameters in each thread</a:t>
            </a:r>
          </a:p>
          <a:p>
            <a:pPr marL="257175" indent="-257175">
              <a:spcBef>
                <a:spcPct val="20000"/>
              </a:spcBef>
            </a:pPr>
            <a:r>
              <a:rPr lang="en-US" sz="1350" dirty="0">
                <a:solidFill>
                  <a:srgbClr val="0070C0"/>
                </a:solidFill>
                <a:latin typeface="Monaco" pitchFamily="-105" charset="0"/>
              </a:rPr>
              <a:t>thread 0 output 1</a:t>
            </a:r>
          </a:p>
          <a:p>
            <a:pPr marL="257175" indent="-257175">
              <a:spcBef>
                <a:spcPct val="20000"/>
              </a:spcBef>
            </a:pPr>
            <a:r>
              <a:rPr lang="en-US" sz="1350" dirty="0">
                <a:solidFill>
                  <a:srgbClr val="0070C0"/>
                </a:solidFill>
                <a:latin typeface="Monaco" pitchFamily="-105" charset="0"/>
              </a:rPr>
              <a:t>thread 1 output 3</a:t>
            </a:r>
          </a:p>
          <a:p>
            <a:pPr marL="257175" indent="-257175">
              <a:spcBef>
                <a:spcPct val="20000"/>
              </a:spcBef>
            </a:pPr>
            <a:r>
              <a:rPr lang="en-US" sz="1350" dirty="0">
                <a:solidFill>
                  <a:srgbClr val="0070C0"/>
                </a:solidFill>
                <a:latin typeface="Monaco" pitchFamily="-105" charset="0"/>
              </a:rPr>
              <a:t>thread 2 output 2</a:t>
            </a:r>
          </a:p>
          <a:p>
            <a:pPr marL="257175" indent="-257175">
              <a:spcBef>
                <a:spcPct val="20000"/>
              </a:spcBef>
            </a:pPr>
            <a:r>
              <a:rPr lang="en-US" sz="1350" dirty="0">
                <a:solidFill>
                  <a:srgbClr val="0070C0"/>
                </a:solidFill>
                <a:latin typeface="Monaco" pitchFamily="-105" charset="0"/>
              </a:rPr>
              <a:t>thread 3 output 4</a:t>
            </a:r>
          </a:p>
          <a:p>
            <a:pPr marL="257175" indent="-257175">
              <a:spcBef>
                <a:spcPct val="20000"/>
              </a:spcBef>
            </a:pPr>
            <a:r>
              <a:rPr lang="en-US" sz="1350" dirty="0">
                <a:solidFill>
                  <a:srgbClr val="0070C0"/>
                </a:solidFill>
                <a:latin typeface="Monaco" pitchFamily="-105" charset="0"/>
              </a:rPr>
              <a:t>thread 4 output 5</a:t>
            </a:r>
          </a:p>
          <a:p>
            <a:pPr marL="257175" indent="-257175">
              <a:spcBef>
                <a:spcPct val="20000"/>
              </a:spcBef>
            </a:pPr>
            <a:r>
              <a:rPr lang="en-US" sz="1350" dirty="0">
                <a:solidFill>
                  <a:srgbClr val="0070C0"/>
                </a:solidFill>
                <a:latin typeface="Monaco" pitchFamily="-105" charset="0"/>
              </a:rPr>
              <a:t>[</a:t>
            </a:r>
            <a:r>
              <a:rPr lang="en-US" sz="1350" dirty="0" err="1">
                <a:solidFill>
                  <a:srgbClr val="0070C0"/>
                </a:solidFill>
                <a:latin typeface="Monaco" pitchFamily="-105" charset="0"/>
              </a:rPr>
              <a:t>xmeng@polaris</a:t>
            </a:r>
            <a:r>
              <a:rPr lang="en-US" sz="1350" dirty="0">
                <a:solidFill>
                  <a:srgbClr val="0070C0"/>
                </a:solidFill>
                <a:latin typeface="Monaco" pitchFamily="-105" charset="0"/>
              </a:rPr>
              <a:t> thread]$</a:t>
            </a:r>
          </a:p>
        </p:txBody>
      </p:sp>
      <p:grpSp>
        <p:nvGrpSpPr>
          <p:cNvPr id="9" name="Group 15"/>
          <p:cNvGrpSpPr/>
          <p:nvPr/>
        </p:nvGrpSpPr>
        <p:grpSpPr>
          <a:xfrm>
            <a:off x="4972051" y="2228850"/>
            <a:ext cx="2218027" cy="342900"/>
            <a:chOff x="5638800" y="1524000"/>
            <a:chExt cx="2957370" cy="457200"/>
          </a:xfrm>
        </p:grpSpPr>
        <p:sp>
          <p:nvSpPr>
            <p:cNvPr id="17" name="TextBox 16"/>
            <p:cNvSpPr txBox="1"/>
            <p:nvPr/>
          </p:nvSpPr>
          <p:spPr>
            <a:xfrm>
              <a:off x="6858000" y="1524000"/>
              <a:ext cx="1738170" cy="400109"/>
            </a:xfrm>
            <a:prstGeom prst="rect">
              <a:avLst/>
            </a:prstGeom>
            <a:noFill/>
            <a:ln>
              <a:solidFill>
                <a:schemeClr val="accent1">
                  <a:shade val="95000"/>
                  <a:satMod val="105000"/>
                </a:schemeClr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1350" dirty="0"/>
                <a:t>Program output</a:t>
              </a:r>
            </a:p>
          </p:txBody>
        </p:sp>
        <p:cxnSp>
          <p:nvCxnSpPr>
            <p:cNvPr id="18" name="Straight Arrow Connector 17"/>
            <p:cNvCxnSpPr/>
            <p:nvPr/>
          </p:nvCxnSpPr>
          <p:spPr>
            <a:xfrm flipH="1">
              <a:off x="5638800" y="1676400"/>
              <a:ext cx="1219200" cy="304800"/>
            </a:xfrm>
            <a:prstGeom prst="straightConnector1">
              <a:avLst/>
            </a:prstGeom>
            <a:ln w="25400">
              <a:solidFill>
                <a:srgbClr val="C0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9" name="TextBox 18"/>
          <p:cNvSpPr txBox="1"/>
          <p:nvPr/>
        </p:nvSpPr>
        <p:spPr>
          <a:xfrm>
            <a:off x="5933878" y="3200401"/>
            <a:ext cx="1811265" cy="1131079"/>
          </a:xfrm>
          <a:prstGeom prst="rect">
            <a:avLst/>
          </a:prstGeom>
          <a:noFill/>
          <a:ln w="12700">
            <a:solidFill>
              <a:schemeClr val="accent1">
                <a:shade val="95000"/>
                <a:satMod val="10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350" dirty="0"/>
              <a:t>Note that the</a:t>
            </a:r>
          </a:p>
          <a:p>
            <a:r>
              <a:rPr lang="en-US" sz="1350" dirty="0"/>
              <a:t>values and IDs in</a:t>
            </a:r>
          </a:p>
          <a:p>
            <a:r>
              <a:rPr lang="en-US" sz="1350" dirty="0"/>
              <a:t>this example are out</a:t>
            </a:r>
          </a:p>
          <a:p>
            <a:r>
              <a:rPr lang="en-US" sz="1350" dirty="0"/>
              <a:t>of order, not by design.</a:t>
            </a:r>
          </a:p>
          <a:p>
            <a:r>
              <a:rPr lang="en-US" sz="1350" dirty="0"/>
              <a:t>Why?</a:t>
            </a:r>
          </a:p>
        </p:txBody>
      </p:sp>
      <p:cxnSp>
        <p:nvCxnSpPr>
          <p:cNvPr id="21" name="Straight Arrow Connector 20"/>
          <p:cNvCxnSpPr/>
          <p:nvPr/>
        </p:nvCxnSpPr>
        <p:spPr>
          <a:xfrm flipH="1" flipV="1">
            <a:off x="3028950" y="2800350"/>
            <a:ext cx="2914650" cy="628650"/>
          </a:xfrm>
          <a:prstGeom prst="straightConnector1">
            <a:avLst/>
          </a:prstGeom>
          <a:ln w="254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flipH="1" flipV="1">
            <a:off x="3028950" y="3028950"/>
            <a:ext cx="2914650" cy="400050"/>
          </a:xfrm>
          <a:prstGeom prst="straightConnector1">
            <a:avLst/>
          </a:prstGeom>
          <a:ln w="254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Thread Attributes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A thread contains many attributes that are accessible to the programmers.</a:t>
            </a:r>
          </a:p>
          <a:p>
            <a:r>
              <a:rPr lang="en-US" dirty="0"/>
              <a:t>In the </a:t>
            </a:r>
            <a:r>
              <a:rPr lang="en-US" dirty="0" err="1"/>
              <a:t>pthread</a:t>
            </a:r>
            <a:r>
              <a:rPr lang="en-US" dirty="0"/>
              <a:t> model, programmers can get and set attribute values through defined API</a:t>
            </a:r>
          </a:p>
          <a:p>
            <a:r>
              <a:rPr lang="en-US" dirty="0"/>
              <a:t>We will discuss the how to get and set thread attributes using a few examples.</a:t>
            </a:r>
          </a:p>
          <a:p>
            <a:pPr lvl="1"/>
            <a:r>
              <a:rPr lang="en-US" dirty="0">
                <a:hlinkClick r:id="rId2"/>
              </a:rPr>
              <a:t>http://www.eg.bucknell.edu/~cs315/F2020/meng/code/thread/trd-attr-display.c</a:t>
            </a:r>
            <a:endParaRPr lang="en-US" dirty="0"/>
          </a:p>
          <a:p>
            <a:pPr lvl="1"/>
            <a:r>
              <a:rPr lang="en-US" dirty="0">
                <a:hlinkClick r:id="rId3"/>
              </a:rPr>
              <a:t>http://www.eg.bucknell.edu/~cs315/F2020/meng/code/thread/trd-attr.c</a:t>
            </a:r>
            <a:endParaRPr lang="en-US" dirty="0"/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Pthread</a:t>
            </a:r>
            <a:r>
              <a:rPr lang="en-US" dirty="0"/>
              <a:t> Attribute Values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Pthread</a:t>
            </a:r>
            <a:r>
              <a:rPr lang="en-US" dirty="0"/>
              <a:t> attribute values include, among others</a:t>
            </a:r>
          </a:p>
          <a:p>
            <a:pPr lvl="1"/>
            <a:r>
              <a:rPr lang="en-US" dirty="0"/>
              <a:t>Scheduling policy</a:t>
            </a:r>
          </a:p>
          <a:p>
            <a:pPr lvl="1"/>
            <a:r>
              <a:rPr lang="en-US" dirty="0"/>
              <a:t>Scheduling priority, relative within the same pool of threads</a:t>
            </a:r>
          </a:p>
          <a:p>
            <a:pPr lvl="1"/>
            <a:r>
              <a:rPr lang="en-US" dirty="0"/>
              <a:t>Stack size</a:t>
            </a:r>
          </a:p>
          <a:p>
            <a:pPr lvl="1"/>
            <a:r>
              <a:rPr lang="en-US" dirty="0"/>
              <a:t>Stack starting address</a:t>
            </a:r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30480">
              <a:buClr>
                <a:srgbClr val="000000"/>
              </a:buClr>
              <a:buSzPts val="4200"/>
            </a:pPr>
            <a:r>
              <a:rPr lang="en-US" sz="3600" dirty="0">
                <a:solidFill>
                  <a:srgbClr val="007033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Thread Attribute APIs</a:t>
            </a: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28749" y="1028700"/>
            <a:ext cx="5714999" cy="400050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dirty="0">
                <a:solidFill>
                  <a:srgbClr val="0070C0"/>
                </a:solidFill>
              </a:rPr>
              <a:t>void    </a:t>
            </a:r>
            <a:r>
              <a:rPr lang="en-US" dirty="0" err="1">
                <a:solidFill>
                  <a:srgbClr val="0070C0"/>
                </a:solidFill>
              </a:rPr>
              <a:t>pthread_attr_init</a:t>
            </a:r>
            <a:r>
              <a:rPr lang="en-US" dirty="0">
                <a:solidFill>
                  <a:srgbClr val="0070C0"/>
                </a:solidFill>
              </a:rPr>
              <a:t>(</a:t>
            </a:r>
            <a:r>
              <a:rPr lang="en-US" dirty="0" err="1">
                <a:solidFill>
                  <a:srgbClr val="0070C0"/>
                </a:solidFill>
              </a:rPr>
              <a:t>pthread_attr_t</a:t>
            </a:r>
            <a:r>
              <a:rPr lang="en-US" dirty="0">
                <a:solidFill>
                  <a:srgbClr val="0070C0"/>
                </a:solidFill>
              </a:rPr>
              <a:t> * </a:t>
            </a:r>
            <a:r>
              <a:rPr lang="en-US" dirty="0" err="1">
                <a:solidFill>
                  <a:srgbClr val="0070C0"/>
                </a:solidFill>
              </a:rPr>
              <a:t>attrp</a:t>
            </a:r>
            <a:r>
              <a:rPr lang="en-US" dirty="0">
                <a:solidFill>
                  <a:srgbClr val="0070C0"/>
                </a:solidFill>
              </a:rPr>
              <a:t>);</a:t>
            </a:r>
            <a:endParaRPr lang="en-US" sz="1200" dirty="0">
              <a:solidFill>
                <a:srgbClr val="0070C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829050" y="1543050"/>
            <a:ext cx="3921266" cy="30008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sz="1350" dirty="0"/>
              <a:t>/* Retrieves initial attribute values (default values) */</a:t>
            </a: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1428750" y="1885950"/>
            <a:ext cx="6286500" cy="400050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dirty="0" err="1">
                <a:solidFill>
                  <a:srgbClr val="0070C0"/>
                </a:solidFill>
              </a:rPr>
              <a:t>int</a:t>
            </a:r>
            <a:r>
              <a:rPr lang="en-US" dirty="0">
                <a:solidFill>
                  <a:srgbClr val="0070C0"/>
                </a:solidFill>
              </a:rPr>
              <a:t>  </a:t>
            </a:r>
            <a:r>
              <a:rPr lang="en-US" dirty="0" err="1">
                <a:solidFill>
                  <a:srgbClr val="0070C0"/>
                </a:solidFill>
              </a:rPr>
              <a:t>pthread_attr_getschedpolicy</a:t>
            </a:r>
            <a:r>
              <a:rPr lang="en-US" dirty="0">
                <a:solidFill>
                  <a:srgbClr val="0070C0"/>
                </a:solidFill>
              </a:rPr>
              <a:t>(</a:t>
            </a:r>
            <a:r>
              <a:rPr lang="en-US" dirty="0" err="1">
                <a:solidFill>
                  <a:srgbClr val="0070C0"/>
                </a:solidFill>
              </a:rPr>
              <a:t>pthread_attr_t</a:t>
            </a:r>
            <a:r>
              <a:rPr lang="en-US" dirty="0">
                <a:solidFill>
                  <a:srgbClr val="0070C0"/>
                </a:solidFill>
              </a:rPr>
              <a:t> * </a:t>
            </a:r>
            <a:r>
              <a:rPr lang="en-US" dirty="0" err="1">
                <a:solidFill>
                  <a:srgbClr val="0070C0"/>
                </a:solidFill>
              </a:rPr>
              <a:t>attrp</a:t>
            </a:r>
            <a:r>
              <a:rPr lang="en-US" dirty="0">
                <a:solidFill>
                  <a:srgbClr val="0070C0"/>
                </a:solidFill>
              </a:rPr>
              <a:t>, </a:t>
            </a:r>
            <a:r>
              <a:rPr lang="en-US" dirty="0" err="1">
                <a:solidFill>
                  <a:srgbClr val="0070C0"/>
                </a:solidFill>
              </a:rPr>
              <a:t>int</a:t>
            </a:r>
            <a:r>
              <a:rPr lang="en-US" dirty="0">
                <a:solidFill>
                  <a:srgbClr val="0070C0"/>
                </a:solidFill>
              </a:rPr>
              <a:t> * </a:t>
            </a:r>
            <a:r>
              <a:rPr lang="en-US" dirty="0" err="1">
                <a:solidFill>
                  <a:srgbClr val="0070C0"/>
                </a:solidFill>
              </a:rPr>
              <a:t>i</a:t>
            </a:r>
            <a:r>
              <a:rPr lang="en-US" dirty="0">
                <a:solidFill>
                  <a:srgbClr val="0070C0"/>
                </a:solidFill>
              </a:rPr>
              <a:t>);</a:t>
            </a:r>
            <a:endParaRPr lang="en-US" sz="1200" dirty="0">
              <a:solidFill>
                <a:srgbClr val="0070C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086101" y="2351901"/>
            <a:ext cx="4628831" cy="30008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sz="1350" dirty="0"/>
              <a:t>/* Retrieves schedule policy and save it to an </a:t>
            </a:r>
            <a:r>
              <a:rPr lang="en-US" sz="1350" dirty="0" err="1"/>
              <a:t>int</a:t>
            </a:r>
            <a:r>
              <a:rPr lang="en-US" sz="1350" dirty="0"/>
              <a:t> pointed by </a:t>
            </a:r>
            <a:r>
              <a:rPr lang="en-US" sz="1350" dirty="0" err="1"/>
              <a:t>i</a:t>
            </a:r>
            <a:r>
              <a:rPr lang="en-US" sz="1350" dirty="0"/>
              <a:t> */</a:t>
            </a: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28750" y="2754728"/>
            <a:ext cx="5715000" cy="571500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dirty="0" err="1">
                <a:solidFill>
                  <a:srgbClr val="0070C0"/>
                </a:solidFill>
              </a:rPr>
              <a:t>int</a:t>
            </a:r>
            <a:r>
              <a:rPr lang="en-US" dirty="0">
                <a:solidFill>
                  <a:srgbClr val="0070C0"/>
                </a:solidFill>
              </a:rPr>
              <a:t>  </a:t>
            </a:r>
            <a:r>
              <a:rPr lang="en-US" dirty="0" err="1">
                <a:solidFill>
                  <a:srgbClr val="0070C0"/>
                </a:solidFill>
              </a:rPr>
              <a:t>pthread_attr_getschedparam</a:t>
            </a:r>
            <a:r>
              <a:rPr lang="en-US" dirty="0">
                <a:solidFill>
                  <a:srgbClr val="0070C0"/>
                </a:solidFill>
              </a:rPr>
              <a:t>(</a:t>
            </a:r>
            <a:r>
              <a:rPr lang="en-US" dirty="0" err="1">
                <a:solidFill>
                  <a:srgbClr val="0070C0"/>
                </a:solidFill>
              </a:rPr>
              <a:t>pthread_attr_t</a:t>
            </a:r>
            <a:r>
              <a:rPr lang="en-US" dirty="0">
                <a:solidFill>
                  <a:srgbClr val="0070C0"/>
                </a:solidFill>
              </a:rPr>
              <a:t> * </a:t>
            </a:r>
            <a:r>
              <a:rPr lang="en-US" dirty="0" err="1">
                <a:solidFill>
                  <a:srgbClr val="0070C0"/>
                </a:solidFill>
              </a:rPr>
              <a:t>attrp</a:t>
            </a:r>
            <a:r>
              <a:rPr lang="en-US" dirty="0">
                <a:solidFill>
                  <a:srgbClr val="0070C0"/>
                </a:solidFill>
              </a:rPr>
              <a:t>, </a:t>
            </a:r>
          </a:p>
          <a:p>
            <a:r>
              <a:rPr lang="en-US" dirty="0">
                <a:solidFill>
                  <a:srgbClr val="0070C0"/>
                </a:solidFill>
              </a:rPr>
              <a:t>			struct </a:t>
            </a:r>
            <a:r>
              <a:rPr lang="en-US" dirty="0" err="1">
                <a:solidFill>
                  <a:srgbClr val="0070C0"/>
                </a:solidFill>
              </a:rPr>
              <a:t>sched_param</a:t>
            </a:r>
            <a:r>
              <a:rPr lang="en-US" dirty="0">
                <a:solidFill>
                  <a:srgbClr val="0070C0"/>
                </a:solidFill>
              </a:rPr>
              <a:t> * sp);</a:t>
            </a:r>
            <a:endParaRPr lang="en-US" sz="1200" dirty="0">
              <a:solidFill>
                <a:srgbClr val="0070C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943101" y="3429000"/>
            <a:ext cx="5817555" cy="30008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sz="1350" dirty="0"/>
              <a:t>/* Retrieves schedule parameters and save them to a structure  pointed by sp */</a:t>
            </a: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28750" y="3886200"/>
            <a:ext cx="5715000" cy="685800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dirty="0">
                <a:solidFill>
                  <a:srgbClr val="0070C0"/>
                </a:solidFill>
              </a:rPr>
              <a:t>int   </a:t>
            </a:r>
            <a:r>
              <a:rPr lang="en-US" dirty="0" err="1">
                <a:solidFill>
                  <a:srgbClr val="0070C0"/>
                </a:solidFill>
              </a:rPr>
              <a:t>pthread_attr_getstack</a:t>
            </a:r>
            <a:r>
              <a:rPr lang="en-US" dirty="0">
                <a:solidFill>
                  <a:srgbClr val="0070C0"/>
                </a:solidFill>
              </a:rPr>
              <a:t>(</a:t>
            </a:r>
            <a:r>
              <a:rPr lang="en-US" dirty="0" err="1">
                <a:solidFill>
                  <a:srgbClr val="0070C0"/>
                </a:solidFill>
              </a:rPr>
              <a:t>pthread_attr_t</a:t>
            </a:r>
            <a:r>
              <a:rPr lang="en-US" dirty="0">
                <a:solidFill>
                  <a:srgbClr val="0070C0"/>
                </a:solidFill>
              </a:rPr>
              <a:t> * </a:t>
            </a:r>
            <a:r>
              <a:rPr lang="en-US" dirty="0" err="1">
                <a:solidFill>
                  <a:srgbClr val="0070C0"/>
                </a:solidFill>
              </a:rPr>
              <a:t>attrp</a:t>
            </a:r>
            <a:r>
              <a:rPr lang="en-US" dirty="0">
                <a:solidFill>
                  <a:srgbClr val="0070C0"/>
                </a:solidFill>
              </a:rPr>
              <a:t>, 				void * </a:t>
            </a:r>
            <a:r>
              <a:rPr lang="en-US" dirty="0" err="1">
                <a:solidFill>
                  <a:srgbClr val="0070C0"/>
                </a:solidFill>
              </a:rPr>
              <a:t>stkaddr</a:t>
            </a:r>
            <a:r>
              <a:rPr lang="en-US" dirty="0">
                <a:solidFill>
                  <a:srgbClr val="0070C0"/>
                </a:solidFill>
              </a:rPr>
              <a:t>, </a:t>
            </a:r>
            <a:r>
              <a:rPr lang="en-US" dirty="0" err="1">
                <a:solidFill>
                  <a:srgbClr val="0070C0"/>
                </a:solidFill>
              </a:rPr>
              <a:t>size_t</a:t>
            </a:r>
            <a:r>
              <a:rPr lang="en-US" dirty="0">
                <a:solidFill>
                  <a:srgbClr val="0070C0"/>
                </a:solidFill>
              </a:rPr>
              <a:t> * v);</a:t>
            </a:r>
            <a:endParaRPr lang="en-US" sz="1200" dirty="0">
              <a:solidFill>
                <a:srgbClr val="0070C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057400" y="4637901"/>
            <a:ext cx="5648406" cy="30008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sz="1350" dirty="0"/>
              <a:t>/* Retrieves stack address and size and save them in </a:t>
            </a:r>
            <a:r>
              <a:rPr lang="en-US" sz="1350"/>
              <a:t>respective parameters */</a:t>
            </a:r>
            <a:endParaRPr lang="en-US" sz="1350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0783"/>
            <a:ext cx="8229600" cy="857250"/>
          </a:xfrm>
        </p:spPr>
        <p:txBody>
          <a:bodyPr>
            <a:normAutofit/>
          </a:bodyPr>
          <a:lstStyle/>
          <a:p>
            <a:pPr marL="30480">
              <a:buClr>
                <a:srgbClr val="000000"/>
              </a:buClr>
              <a:buSzPts val="4200"/>
            </a:pPr>
            <a:r>
              <a:rPr lang="en-US" sz="3600" dirty="0">
                <a:solidFill>
                  <a:srgbClr val="007033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Example to Examine Attributes</a:t>
            </a: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907080" y="971550"/>
            <a:ext cx="6719020" cy="4000500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sz="1350" dirty="0">
                <a:solidFill>
                  <a:srgbClr val="0070C0"/>
                </a:solidFill>
              </a:rPr>
              <a:t>void </a:t>
            </a:r>
            <a:r>
              <a:rPr lang="en-US" sz="1350" dirty="0" err="1">
                <a:solidFill>
                  <a:srgbClr val="0070C0"/>
                </a:solidFill>
              </a:rPr>
              <a:t>display_attr</a:t>
            </a:r>
            <a:r>
              <a:rPr lang="en-US" sz="1350" dirty="0">
                <a:solidFill>
                  <a:srgbClr val="0070C0"/>
                </a:solidFill>
              </a:rPr>
              <a:t>(</a:t>
            </a:r>
            <a:r>
              <a:rPr lang="en-US" sz="1350" dirty="0" err="1">
                <a:solidFill>
                  <a:srgbClr val="0070C0"/>
                </a:solidFill>
              </a:rPr>
              <a:t>pthread_attr_t</a:t>
            </a:r>
            <a:r>
              <a:rPr lang="en-US" sz="1350" dirty="0">
                <a:solidFill>
                  <a:srgbClr val="0070C0"/>
                </a:solidFill>
              </a:rPr>
              <a:t> </a:t>
            </a:r>
            <a:r>
              <a:rPr lang="en-US" sz="1350" dirty="0" err="1">
                <a:solidFill>
                  <a:srgbClr val="0070C0"/>
                </a:solidFill>
              </a:rPr>
              <a:t>attr</a:t>
            </a:r>
            <a:r>
              <a:rPr lang="en-US" sz="1350" dirty="0">
                <a:solidFill>
                  <a:srgbClr val="0070C0"/>
                </a:solidFill>
              </a:rPr>
              <a:t>) {  </a:t>
            </a:r>
          </a:p>
          <a:p>
            <a:r>
              <a:rPr lang="en-US" sz="1350" dirty="0">
                <a:solidFill>
                  <a:srgbClr val="0070C0"/>
                </a:solidFill>
              </a:rPr>
              <a:t>	</a:t>
            </a:r>
            <a:r>
              <a:rPr lang="en-US" sz="1350" dirty="0" err="1">
                <a:solidFill>
                  <a:srgbClr val="0070C0"/>
                </a:solidFill>
              </a:rPr>
              <a:t>int</a:t>
            </a:r>
            <a:r>
              <a:rPr lang="en-US" sz="1350" dirty="0">
                <a:solidFill>
                  <a:srgbClr val="0070C0"/>
                </a:solidFill>
              </a:rPr>
              <a:t> s, </a:t>
            </a:r>
            <a:r>
              <a:rPr lang="en-US" sz="1350" dirty="0" err="1">
                <a:solidFill>
                  <a:srgbClr val="0070C0"/>
                </a:solidFill>
              </a:rPr>
              <a:t>i</a:t>
            </a:r>
            <a:r>
              <a:rPr lang="en-US" sz="1350" dirty="0">
                <a:solidFill>
                  <a:srgbClr val="0070C0"/>
                </a:solidFill>
              </a:rPr>
              <a:t>;  </a:t>
            </a:r>
          </a:p>
          <a:p>
            <a:r>
              <a:rPr lang="en-US" sz="1350" dirty="0">
                <a:solidFill>
                  <a:srgbClr val="0070C0"/>
                </a:solidFill>
              </a:rPr>
              <a:t>	</a:t>
            </a:r>
            <a:r>
              <a:rPr lang="en-US" sz="1350" dirty="0" err="1">
                <a:solidFill>
                  <a:srgbClr val="0070C0"/>
                </a:solidFill>
              </a:rPr>
              <a:t>struct</a:t>
            </a:r>
            <a:r>
              <a:rPr lang="en-US" sz="1350" dirty="0">
                <a:solidFill>
                  <a:srgbClr val="0070C0"/>
                </a:solidFill>
              </a:rPr>
              <a:t> </a:t>
            </a:r>
            <a:r>
              <a:rPr lang="en-US" sz="1350" dirty="0" err="1">
                <a:solidFill>
                  <a:srgbClr val="0070C0"/>
                </a:solidFill>
              </a:rPr>
              <a:t>sched_param</a:t>
            </a:r>
            <a:r>
              <a:rPr lang="en-US" sz="1350" dirty="0">
                <a:solidFill>
                  <a:srgbClr val="0070C0"/>
                </a:solidFill>
              </a:rPr>
              <a:t> sp;  </a:t>
            </a:r>
          </a:p>
          <a:p>
            <a:r>
              <a:rPr lang="en-US" sz="1350" dirty="0">
                <a:solidFill>
                  <a:srgbClr val="0070C0"/>
                </a:solidFill>
              </a:rPr>
              <a:t>	</a:t>
            </a:r>
            <a:r>
              <a:rPr lang="en-US" sz="1350" dirty="0" err="1">
                <a:solidFill>
                  <a:srgbClr val="0070C0"/>
                </a:solidFill>
              </a:rPr>
              <a:t>size_t</a:t>
            </a:r>
            <a:r>
              <a:rPr lang="en-US" sz="1350" dirty="0">
                <a:solidFill>
                  <a:srgbClr val="0070C0"/>
                </a:solidFill>
              </a:rPr>
              <a:t> v;  </a:t>
            </a:r>
          </a:p>
          <a:p>
            <a:r>
              <a:rPr lang="en-US" sz="1350" dirty="0">
                <a:solidFill>
                  <a:srgbClr val="0070C0"/>
                </a:solidFill>
              </a:rPr>
              <a:t>	void *</a:t>
            </a:r>
            <a:r>
              <a:rPr lang="en-US" sz="1350" dirty="0" err="1">
                <a:solidFill>
                  <a:srgbClr val="0070C0"/>
                </a:solidFill>
              </a:rPr>
              <a:t>stkaddr</a:t>
            </a:r>
            <a:r>
              <a:rPr lang="en-US" sz="1350" dirty="0">
                <a:solidFill>
                  <a:srgbClr val="0070C0"/>
                </a:solidFill>
              </a:rPr>
              <a:t>;  </a:t>
            </a:r>
          </a:p>
          <a:p>
            <a:r>
              <a:rPr lang="en-US" sz="1350" dirty="0">
                <a:solidFill>
                  <a:srgbClr val="0070C0"/>
                </a:solidFill>
              </a:rPr>
              <a:t>	</a:t>
            </a:r>
            <a:r>
              <a:rPr lang="en-US" sz="1350" dirty="0" err="1">
                <a:solidFill>
                  <a:srgbClr val="0070C0"/>
                </a:solidFill>
              </a:rPr>
              <a:t>pthread_t</a:t>
            </a:r>
            <a:r>
              <a:rPr lang="en-US" sz="1350" dirty="0">
                <a:solidFill>
                  <a:srgbClr val="0070C0"/>
                </a:solidFill>
              </a:rPr>
              <a:t> </a:t>
            </a:r>
            <a:r>
              <a:rPr lang="en-US" sz="1350" dirty="0" err="1">
                <a:solidFill>
                  <a:srgbClr val="0070C0"/>
                </a:solidFill>
              </a:rPr>
              <a:t>tid</a:t>
            </a:r>
            <a:r>
              <a:rPr lang="en-US" sz="1350" dirty="0">
                <a:solidFill>
                  <a:srgbClr val="0070C0"/>
                </a:solidFill>
              </a:rPr>
              <a:t> = </a:t>
            </a:r>
            <a:r>
              <a:rPr lang="en-US" sz="1350" dirty="0" err="1">
                <a:solidFill>
                  <a:srgbClr val="0070C0"/>
                </a:solidFill>
              </a:rPr>
              <a:t>pthread_self</a:t>
            </a:r>
            <a:r>
              <a:rPr lang="en-US" sz="1350" dirty="0">
                <a:solidFill>
                  <a:srgbClr val="0070C0"/>
                </a:solidFill>
              </a:rPr>
              <a:t>();    </a:t>
            </a:r>
          </a:p>
          <a:p>
            <a:r>
              <a:rPr lang="en-US" sz="1350" dirty="0">
                <a:solidFill>
                  <a:srgbClr val="0070C0"/>
                </a:solidFill>
              </a:rPr>
              <a:t>	</a:t>
            </a:r>
            <a:r>
              <a:rPr lang="en-US" sz="1350" dirty="0" err="1">
                <a:solidFill>
                  <a:srgbClr val="0070C0"/>
                </a:solidFill>
              </a:rPr>
              <a:t>printf</a:t>
            </a:r>
            <a:r>
              <a:rPr lang="en-US" sz="1350" dirty="0">
                <a:solidFill>
                  <a:srgbClr val="0070C0"/>
                </a:solidFill>
              </a:rPr>
              <a:t>("Attributes for thread %</a:t>
            </a:r>
            <a:r>
              <a:rPr lang="en-US" sz="1350" dirty="0" err="1">
                <a:solidFill>
                  <a:srgbClr val="0070C0"/>
                </a:solidFill>
              </a:rPr>
              <a:t>lu</a:t>
            </a:r>
            <a:r>
              <a:rPr lang="en-US" sz="1350" dirty="0">
                <a:solidFill>
                  <a:srgbClr val="0070C0"/>
                </a:solidFill>
              </a:rPr>
              <a:t>\n", </a:t>
            </a:r>
            <a:r>
              <a:rPr lang="en-US" sz="1350" dirty="0" err="1">
                <a:solidFill>
                  <a:srgbClr val="0070C0"/>
                </a:solidFill>
              </a:rPr>
              <a:t>tid</a:t>
            </a:r>
            <a:r>
              <a:rPr lang="en-US" sz="1350" dirty="0">
                <a:solidFill>
                  <a:srgbClr val="0070C0"/>
                </a:solidFill>
              </a:rPr>
              <a:t>);  </a:t>
            </a:r>
          </a:p>
          <a:p>
            <a:r>
              <a:rPr lang="en-US" sz="1350" dirty="0">
                <a:solidFill>
                  <a:srgbClr val="0070C0"/>
                </a:solidFill>
              </a:rPr>
              <a:t>	s = </a:t>
            </a:r>
            <a:r>
              <a:rPr lang="en-US" sz="1350" dirty="0" err="1">
                <a:solidFill>
                  <a:srgbClr val="0070C0"/>
                </a:solidFill>
              </a:rPr>
              <a:t>pthread_attr_getschedpolicy</a:t>
            </a:r>
            <a:r>
              <a:rPr lang="en-US" sz="1350" dirty="0">
                <a:solidFill>
                  <a:srgbClr val="0070C0"/>
                </a:solidFill>
              </a:rPr>
              <a:t>(&amp;</a:t>
            </a:r>
            <a:r>
              <a:rPr lang="en-US" sz="1350" dirty="0" err="1">
                <a:solidFill>
                  <a:srgbClr val="0070C0"/>
                </a:solidFill>
              </a:rPr>
              <a:t>attr</a:t>
            </a:r>
            <a:r>
              <a:rPr lang="en-US" sz="1350" dirty="0">
                <a:solidFill>
                  <a:srgbClr val="0070C0"/>
                </a:solidFill>
              </a:rPr>
              <a:t>, &amp;</a:t>
            </a:r>
            <a:r>
              <a:rPr lang="en-US" sz="1350" dirty="0" err="1">
                <a:solidFill>
                  <a:srgbClr val="0070C0"/>
                </a:solidFill>
              </a:rPr>
              <a:t>i</a:t>
            </a:r>
            <a:r>
              <a:rPr lang="en-US" sz="1350" dirty="0">
                <a:solidFill>
                  <a:srgbClr val="0070C0"/>
                </a:solidFill>
              </a:rPr>
              <a:t>);</a:t>
            </a:r>
          </a:p>
          <a:p>
            <a:r>
              <a:rPr lang="en-US" sz="1350" dirty="0">
                <a:solidFill>
                  <a:srgbClr val="0070C0"/>
                </a:solidFill>
              </a:rPr>
              <a:t>	</a:t>
            </a:r>
            <a:r>
              <a:rPr lang="en-US" sz="1350" dirty="0" err="1">
                <a:solidFill>
                  <a:srgbClr val="0070C0"/>
                </a:solidFill>
              </a:rPr>
              <a:t>printf</a:t>
            </a:r>
            <a:r>
              <a:rPr lang="en-US" sz="1350" dirty="0">
                <a:solidFill>
                  <a:srgbClr val="0070C0"/>
                </a:solidFill>
              </a:rPr>
              <a:t>("Scheduling policy   = %s\n",</a:t>
            </a:r>
          </a:p>
          <a:p>
            <a:r>
              <a:rPr lang="en-US" sz="1350" dirty="0">
                <a:solidFill>
                  <a:srgbClr val="0070C0"/>
                </a:solidFill>
              </a:rPr>
              <a:t>		 (</a:t>
            </a:r>
            <a:r>
              <a:rPr lang="en-US" sz="1350" dirty="0" err="1">
                <a:solidFill>
                  <a:srgbClr val="0070C0"/>
                </a:solidFill>
              </a:rPr>
              <a:t>i</a:t>
            </a:r>
            <a:r>
              <a:rPr lang="en-US" sz="1350" dirty="0">
                <a:solidFill>
                  <a:srgbClr val="0070C0"/>
                </a:solidFill>
              </a:rPr>
              <a:t> == SCHED_OTHER) ? "SCHED_OTHER" :	 		(</a:t>
            </a:r>
            <a:r>
              <a:rPr lang="en-US" sz="1350" dirty="0" err="1">
                <a:solidFill>
                  <a:srgbClr val="0070C0"/>
                </a:solidFill>
              </a:rPr>
              <a:t>i</a:t>
            </a:r>
            <a:r>
              <a:rPr lang="en-US" sz="1350" dirty="0">
                <a:solidFill>
                  <a:srgbClr val="0070C0"/>
                </a:solidFill>
              </a:rPr>
              <a:t> == SCHED_FIFO)  ? "SCHED_FIFO" :	 </a:t>
            </a:r>
          </a:p>
          <a:p>
            <a:r>
              <a:rPr lang="en-US" sz="1350" dirty="0">
                <a:solidFill>
                  <a:srgbClr val="0070C0"/>
                </a:solidFill>
              </a:rPr>
              <a:t>		(</a:t>
            </a:r>
            <a:r>
              <a:rPr lang="en-US" sz="1350" dirty="0" err="1">
                <a:solidFill>
                  <a:srgbClr val="0070C0"/>
                </a:solidFill>
              </a:rPr>
              <a:t>i</a:t>
            </a:r>
            <a:r>
              <a:rPr lang="en-US" sz="1350" dirty="0">
                <a:solidFill>
                  <a:srgbClr val="0070C0"/>
                </a:solidFill>
              </a:rPr>
              <a:t> == SCHED_RR)    ? "SCHED_RR" :</a:t>
            </a:r>
          </a:p>
          <a:p>
            <a:r>
              <a:rPr lang="en-US" sz="1350" dirty="0">
                <a:solidFill>
                  <a:srgbClr val="0070C0"/>
                </a:solidFill>
              </a:rPr>
              <a:t>		 "???");  </a:t>
            </a:r>
          </a:p>
          <a:p>
            <a:r>
              <a:rPr lang="en-US" sz="1350" dirty="0">
                <a:solidFill>
                  <a:srgbClr val="0070C0"/>
                </a:solidFill>
              </a:rPr>
              <a:t>	s = </a:t>
            </a:r>
            <a:r>
              <a:rPr lang="en-US" sz="1350" dirty="0" err="1">
                <a:solidFill>
                  <a:srgbClr val="0070C0"/>
                </a:solidFill>
              </a:rPr>
              <a:t>pthread_attr_getschedparam</a:t>
            </a:r>
            <a:r>
              <a:rPr lang="en-US" sz="1350" dirty="0">
                <a:solidFill>
                  <a:srgbClr val="0070C0"/>
                </a:solidFill>
              </a:rPr>
              <a:t>(&amp;</a:t>
            </a:r>
            <a:r>
              <a:rPr lang="en-US" sz="1350" dirty="0" err="1">
                <a:solidFill>
                  <a:srgbClr val="0070C0"/>
                </a:solidFill>
              </a:rPr>
              <a:t>attr</a:t>
            </a:r>
            <a:r>
              <a:rPr lang="en-US" sz="1350" dirty="0">
                <a:solidFill>
                  <a:srgbClr val="0070C0"/>
                </a:solidFill>
              </a:rPr>
              <a:t>, &amp;</a:t>
            </a:r>
            <a:r>
              <a:rPr lang="en-US" sz="1350" dirty="0" err="1">
                <a:solidFill>
                  <a:srgbClr val="0070C0"/>
                </a:solidFill>
              </a:rPr>
              <a:t>sp</a:t>
            </a:r>
            <a:r>
              <a:rPr lang="en-US" sz="1350" dirty="0">
                <a:solidFill>
                  <a:srgbClr val="0070C0"/>
                </a:solidFill>
              </a:rPr>
              <a:t>);</a:t>
            </a:r>
          </a:p>
          <a:p>
            <a:r>
              <a:rPr lang="en-US" sz="1350" dirty="0">
                <a:solidFill>
                  <a:srgbClr val="0070C0"/>
                </a:solidFill>
              </a:rPr>
              <a:t>  	</a:t>
            </a:r>
            <a:r>
              <a:rPr lang="en-US" sz="1350" dirty="0" err="1">
                <a:solidFill>
                  <a:srgbClr val="0070C0"/>
                </a:solidFill>
              </a:rPr>
              <a:t>printf</a:t>
            </a:r>
            <a:r>
              <a:rPr lang="en-US" sz="1350" dirty="0">
                <a:solidFill>
                  <a:srgbClr val="0070C0"/>
                </a:solidFill>
              </a:rPr>
              <a:t>("Scheduling priority = %d\n", </a:t>
            </a:r>
            <a:r>
              <a:rPr lang="en-US" sz="1350" dirty="0" err="1">
                <a:solidFill>
                  <a:srgbClr val="0070C0"/>
                </a:solidFill>
              </a:rPr>
              <a:t>sp.sched_priority</a:t>
            </a:r>
            <a:r>
              <a:rPr lang="en-US" sz="1350" dirty="0">
                <a:solidFill>
                  <a:srgbClr val="0070C0"/>
                </a:solidFill>
              </a:rPr>
              <a:t>); </a:t>
            </a:r>
          </a:p>
          <a:p>
            <a:r>
              <a:rPr lang="en-US" sz="1350" dirty="0">
                <a:solidFill>
                  <a:srgbClr val="0070C0"/>
                </a:solidFill>
              </a:rPr>
              <a:t>	 s = </a:t>
            </a:r>
            <a:r>
              <a:rPr lang="en-US" sz="1350" dirty="0" err="1">
                <a:solidFill>
                  <a:srgbClr val="0070C0"/>
                </a:solidFill>
              </a:rPr>
              <a:t>pthread_attr_getstack</a:t>
            </a:r>
            <a:r>
              <a:rPr lang="en-US" sz="1350" dirty="0">
                <a:solidFill>
                  <a:srgbClr val="0070C0"/>
                </a:solidFill>
              </a:rPr>
              <a:t>(&amp;</a:t>
            </a:r>
            <a:r>
              <a:rPr lang="en-US" sz="1350" dirty="0" err="1">
                <a:solidFill>
                  <a:srgbClr val="0070C0"/>
                </a:solidFill>
              </a:rPr>
              <a:t>attr</a:t>
            </a:r>
            <a:r>
              <a:rPr lang="en-US" sz="1350" dirty="0">
                <a:solidFill>
                  <a:srgbClr val="0070C0"/>
                </a:solidFill>
              </a:rPr>
              <a:t>, &amp;</a:t>
            </a:r>
            <a:r>
              <a:rPr lang="en-US" sz="1350" dirty="0" err="1">
                <a:solidFill>
                  <a:srgbClr val="0070C0"/>
                </a:solidFill>
              </a:rPr>
              <a:t>stkaddr</a:t>
            </a:r>
            <a:r>
              <a:rPr lang="en-US" sz="1350" dirty="0">
                <a:solidFill>
                  <a:srgbClr val="0070C0"/>
                </a:solidFill>
              </a:rPr>
              <a:t>, &amp;v);</a:t>
            </a:r>
          </a:p>
          <a:p>
            <a:r>
              <a:rPr lang="en-US" sz="1350" dirty="0">
                <a:solidFill>
                  <a:srgbClr val="0070C0"/>
                </a:solidFill>
              </a:rPr>
              <a:t>	</a:t>
            </a:r>
            <a:r>
              <a:rPr lang="en-US" sz="1350" dirty="0" err="1">
                <a:solidFill>
                  <a:srgbClr val="0070C0"/>
                </a:solidFill>
              </a:rPr>
              <a:t>printf</a:t>
            </a:r>
            <a:r>
              <a:rPr lang="en-US" sz="1350" dirty="0">
                <a:solidFill>
                  <a:srgbClr val="0070C0"/>
                </a:solidFill>
              </a:rPr>
              <a:t>("Stack address       = %p\n", </a:t>
            </a:r>
            <a:r>
              <a:rPr lang="en-US" sz="1350" dirty="0" err="1">
                <a:solidFill>
                  <a:srgbClr val="0070C0"/>
                </a:solidFill>
              </a:rPr>
              <a:t>stkaddr</a:t>
            </a:r>
            <a:r>
              <a:rPr lang="en-US" sz="1350" dirty="0">
                <a:solidFill>
                  <a:srgbClr val="0070C0"/>
                </a:solidFill>
              </a:rPr>
              <a:t>);  </a:t>
            </a:r>
          </a:p>
          <a:p>
            <a:r>
              <a:rPr lang="en-US" sz="1350" dirty="0">
                <a:solidFill>
                  <a:srgbClr val="0070C0"/>
                </a:solidFill>
              </a:rPr>
              <a:t>	</a:t>
            </a:r>
            <a:r>
              <a:rPr lang="en-US" sz="1350" dirty="0" err="1">
                <a:solidFill>
                  <a:srgbClr val="0070C0"/>
                </a:solidFill>
              </a:rPr>
              <a:t>printf</a:t>
            </a:r>
            <a:r>
              <a:rPr lang="en-US" sz="1350" dirty="0">
                <a:solidFill>
                  <a:srgbClr val="0070C0"/>
                </a:solidFill>
              </a:rPr>
              <a:t>("Stack size          = 0x%x bytes\n", v);</a:t>
            </a:r>
          </a:p>
          <a:p>
            <a:r>
              <a:rPr lang="en-US" sz="1350" dirty="0">
                <a:solidFill>
                  <a:srgbClr val="0070C0"/>
                </a:solidFill>
              </a:rPr>
              <a:t>}</a:t>
            </a:r>
            <a:endParaRPr lang="en-US" sz="900" dirty="0">
              <a:solidFill>
                <a:srgbClr val="0070C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084215" y="334716"/>
            <a:ext cx="346249" cy="527416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en-US" sz="1050" dirty="0">
                <a:hlinkClick r:id="rId2"/>
              </a:rPr>
              <a:t>http://www.eg.bucknell.edu/~cs315/F2020/meng/code/thread/trd-attr-display.c</a:t>
            </a:r>
            <a:endParaRPr lang="en-US" sz="1050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533311"/>
          </a:xfrm>
        </p:spPr>
        <p:txBody>
          <a:bodyPr>
            <a:noAutofit/>
          </a:bodyPr>
          <a:lstStyle/>
          <a:p>
            <a:pPr marL="30480">
              <a:buClr>
                <a:srgbClr val="000000"/>
              </a:buClr>
              <a:buSzPts val="4200"/>
            </a:pPr>
            <a:r>
              <a:rPr lang="en-US" sz="3600" dirty="0">
                <a:solidFill>
                  <a:srgbClr val="007033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Example to Set Attributes</a:t>
            </a: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907080" y="971550"/>
            <a:ext cx="6413610" cy="4000500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sz="1350" dirty="0">
                <a:solidFill>
                  <a:srgbClr val="0070C0"/>
                </a:solidFill>
              </a:rPr>
              <a:t>void   </a:t>
            </a:r>
            <a:r>
              <a:rPr lang="en-US" sz="1350" dirty="0" err="1">
                <a:solidFill>
                  <a:srgbClr val="0070C0"/>
                </a:solidFill>
              </a:rPr>
              <a:t>get_show_stack</a:t>
            </a:r>
            <a:r>
              <a:rPr lang="en-US" sz="1350" dirty="0">
                <a:solidFill>
                  <a:srgbClr val="0070C0"/>
                </a:solidFill>
              </a:rPr>
              <a:t>(</a:t>
            </a:r>
            <a:r>
              <a:rPr lang="en-US" sz="1350" dirty="0" err="1">
                <a:solidFill>
                  <a:srgbClr val="0070C0"/>
                </a:solidFill>
              </a:rPr>
              <a:t>pthread_attr_t</a:t>
            </a:r>
            <a:r>
              <a:rPr lang="en-US" sz="1350" dirty="0">
                <a:solidFill>
                  <a:srgbClr val="0070C0"/>
                </a:solidFill>
              </a:rPr>
              <a:t> *</a:t>
            </a:r>
            <a:r>
              <a:rPr lang="en-US" sz="1350" dirty="0" err="1">
                <a:solidFill>
                  <a:srgbClr val="0070C0"/>
                </a:solidFill>
              </a:rPr>
              <a:t>attr</a:t>
            </a:r>
            <a:r>
              <a:rPr lang="en-US" sz="1350" dirty="0">
                <a:solidFill>
                  <a:srgbClr val="0070C0"/>
                </a:solidFill>
              </a:rPr>
              <a:t>) {</a:t>
            </a:r>
          </a:p>
          <a:p>
            <a:endParaRPr lang="en-US" sz="1350" dirty="0">
              <a:solidFill>
                <a:srgbClr val="0070C0"/>
              </a:solidFill>
            </a:endParaRPr>
          </a:p>
          <a:p>
            <a:r>
              <a:rPr lang="en-US" sz="1350" dirty="0">
                <a:solidFill>
                  <a:srgbClr val="0070C0"/>
                </a:solidFill>
              </a:rPr>
              <a:t>     </a:t>
            </a:r>
            <a:r>
              <a:rPr lang="en-US" sz="1350" dirty="0" err="1">
                <a:solidFill>
                  <a:srgbClr val="0070C0"/>
                </a:solidFill>
              </a:rPr>
              <a:t>int</a:t>
            </a:r>
            <a:r>
              <a:rPr lang="en-US" sz="1350" dirty="0">
                <a:solidFill>
                  <a:srgbClr val="0070C0"/>
                </a:solidFill>
              </a:rPr>
              <a:t> s,</a:t>
            </a:r>
          </a:p>
          <a:p>
            <a:r>
              <a:rPr lang="en-US" sz="1350" dirty="0">
                <a:solidFill>
                  <a:srgbClr val="0070C0"/>
                </a:solidFill>
              </a:rPr>
              <a:t>     </a:t>
            </a:r>
            <a:r>
              <a:rPr lang="en-US" sz="1350" dirty="0" err="1">
                <a:solidFill>
                  <a:srgbClr val="0070C0"/>
                </a:solidFill>
              </a:rPr>
              <a:t>size_t</a:t>
            </a:r>
            <a:r>
              <a:rPr lang="en-US" sz="1350" dirty="0">
                <a:solidFill>
                  <a:srgbClr val="0070C0"/>
                </a:solidFill>
              </a:rPr>
              <a:t> v;</a:t>
            </a:r>
          </a:p>
          <a:p>
            <a:r>
              <a:rPr lang="en-US" sz="1350" dirty="0">
                <a:solidFill>
                  <a:srgbClr val="0070C0"/>
                </a:solidFill>
              </a:rPr>
              <a:t>    void * </a:t>
            </a:r>
            <a:r>
              <a:rPr lang="en-US" sz="1350" dirty="0" err="1">
                <a:solidFill>
                  <a:srgbClr val="0070C0"/>
                </a:solidFill>
              </a:rPr>
              <a:t>stkaddr</a:t>
            </a:r>
            <a:r>
              <a:rPr lang="en-US" sz="1350" dirty="0">
                <a:solidFill>
                  <a:srgbClr val="0070C0"/>
                </a:solidFill>
              </a:rPr>
              <a:t>;</a:t>
            </a:r>
          </a:p>
          <a:p>
            <a:endParaRPr lang="en-US" sz="1350" dirty="0">
              <a:solidFill>
                <a:srgbClr val="0070C0"/>
              </a:solidFill>
            </a:endParaRPr>
          </a:p>
          <a:p>
            <a:r>
              <a:rPr lang="en-US" sz="1350" dirty="0">
                <a:solidFill>
                  <a:srgbClr val="0070C0"/>
                </a:solidFill>
              </a:rPr>
              <a:t>    s = </a:t>
            </a:r>
            <a:r>
              <a:rPr lang="en-US" sz="1350" dirty="0" err="1">
                <a:solidFill>
                  <a:srgbClr val="0070C0"/>
                </a:solidFill>
              </a:rPr>
              <a:t>pthread_getstack</a:t>
            </a:r>
            <a:r>
              <a:rPr lang="en-US" sz="1350" dirty="0">
                <a:solidFill>
                  <a:srgbClr val="0070C0"/>
                </a:solidFill>
              </a:rPr>
              <a:t>(</a:t>
            </a:r>
            <a:r>
              <a:rPr lang="en-US" sz="1350" dirty="0" err="1">
                <a:solidFill>
                  <a:srgbClr val="0070C0"/>
                </a:solidFill>
              </a:rPr>
              <a:t>attr</a:t>
            </a:r>
            <a:r>
              <a:rPr lang="en-US" sz="1350" dirty="0">
                <a:solidFill>
                  <a:srgbClr val="0070C0"/>
                </a:solidFill>
              </a:rPr>
              <a:t>, &amp;</a:t>
            </a:r>
            <a:r>
              <a:rPr lang="en-US" sz="1350" dirty="0" err="1">
                <a:solidFill>
                  <a:srgbClr val="0070C0"/>
                </a:solidFill>
              </a:rPr>
              <a:t>stkaddr</a:t>
            </a:r>
            <a:r>
              <a:rPr lang="en-US" sz="1350" dirty="0">
                <a:solidFill>
                  <a:srgbClr val="0070C0"/>
                </a:solidFill>
              </a:rPr>
              <a:t>, &amp;v);</a:t>
            </a:r>
          </a:p>
          <a:p>
            <a:r>
              <a:rPr lang="en-US" sz="1350" dirty="0">
                <a:solidFill>
                  <a:srgbClr val="0070C0"/>
                </a:solidFill>
              </a:rPr>
              <a:t>    </a:t>
            </a:r>
            <a:r>
              <a:rPr lang="en-US" sz="1350" dirty="0" err="1">
                <a:solidFill>
                  <a:srgbClr val="0070C0"/>
                </a:solidFill>
              </a:rPr>
              <a:t>printf</a:t>
            </a:r>
            <a:r>
              <a:rPr lang="en-US" sz="1350" dirty="0">
                <a:solidFill>
                  <a:srgbClr val="0070C0"/>
                </a:solidFill>
              </a:rPr>
              <a:t>(“Stack address = %p\n”, </a:t>
            </a:r>
            <a:r>
              <a:rPr lang="en-US" sz="1350" dirty="0" err="1">
                <a:solidFill>
                  <a:srgbClr val="0070C0"/>
                </a:solidFill>
              </a:rPr>
              <a:t>stkaddr</a:t>
            </a:r>
            <a:r>
              <a:rPr lang="en-US" sz="1350" dirty="0">
                <a:solidFill>
                  <a:srgbClr val="0070C0"/>
                </a:solidFill>
              </a:rPr>
              <a:t>);</a:t>
            </a:r>
          </a:p>
          <a:p>
            <a:r>
              <a:rPr lang="en-US" sz="1350" dirty="0">
                <a:solidFill>
                  <a:srgbClr val="0070C0"/>
                </a:solidFill>
              </a:rPr>
              <a:t>    </a:t>
            </a:r>
            <a:r>
              <a:rPr lang="en-US" sz="1350" dirty="0" err="1">
                <a:solidFill>
                  <a:srgbClr val="0070C0"/>
                </a:solidFill>
              </a:rPr>
              <a:t>printf</a:t>
            </a:r>
            <a:r>
              <a:rPr lang="en-US" sz="1350" dirty="0">
                <a:solidFill>
                  <a:srgbClr val="0070C0"/>
                </a:solidFill>
              </a:rPr>
              <a:t>(“Stack size = 0x%x bytes\n”, v);</a:t>
            </a:r>
          </a:p>
          <a:p>
            <a:endParaRPr lang="en-US" sz="1350" dirty="0">
              <a:solidFill>
                <a:srgbClr val="0070C0"/>
              </a:solidFill>
            </a:endParaRPr>
          </a:p>
          <a:p>
            <a:r>
              <a:rPr lang="en-US" sz="1350" dirty="0">
                <a:solidFill>
                  <a:srgbClr val="0070C0"/>
                </a:solidFill>
              </a:rPr>
              <a:t>  </a:t>
            </a:r>
            <a:r>
              <a:rPr lang="en-US" sz="1350" b="1" dirty="0">
                <a:solidFill>
                  <a:srgbClr val="FF0000"/>
                </a:solidFill>
              </a:rPr>
              <a:t>  v *= 2;   /* double the stack size */</a:t>
            </a:r>
          </a:p>
          <a:p>
            <a:r>
              <a:rPr lang="en-US" sz="1350" dirty="0">
                <a:solidFill>
                  <a:srgbClr val="FF0000"/>
                </a:solidFill>
              </a:rPr>
              <a:t>    </a:t>
            </a:r>
            <a:r>
              <a:rPr lang="en-US" sz="1350" dirty="0">
                <a:solidFill>
                  <a:srgbClr val="0070C0"/>
                </a:solidFill>
              </a:rPr>
              <a:t>s = </a:t>
            </a:r>
            <a:r>
              <a:rPr lang="en-US" sz="1350" dirty="0" err="1">
                <a:solidFill>
                  <a:srgbClr val="0070C0"/>
                </a:solidFill>
              </a:rPr>
              <a:t>pthread_attr_setstack</a:t>
            </a:r>
            <a:r>
              <a:rPr lang="en-US" sz="1350" dirty="0">
                <a:solidFill>
                  <a:srgbClr val="0070C0"/>
                </a:solidFill>
              </a:rPr>
              <a:t>(</a:t>
            </a:r>
            <a:r>
              <a:rPr lang="en-US" sz="1350" dirty="0" err="1">
                <a:solidFill>
                  <a:srgbClr val="0070C0"/>
                </a:solidFill>
              </a:rPr>
              <a:t>attr</a:t>
            </a:r>
            <a:r>
              <a:rPr lang="en-US" sz="1350" dirty="0">
                <a:solidFill>
                  <a:srgbClr val="0070C0"/>
                </a:solidFill>
              </a:rPr>
              <a:t>, </a:t>
            </a:r>
            <a:r>
              <a:rPr lang="en-US" sz="1350" dirty="0" err="1">
                <a:solidFill>
                  <a:srgbClr val="0070C0"/>
                </a:solidFill>
              </a:rPr>
              <a:t>stkaddr</a:t>
            </a:r>
            <a:r>
              <a:rPr lang="en-US" sz="1350" dirty="0">
                <a:solidFill>
                  <a:srgbClr val="0070C0"/>
                </a:solidFill>
              </a:rPr>
              <a:t>, v);</a:t>
            </a:r>
          </a:p>
          <a:p>
            <a:endParaRPr lang="en-US" sz="1350" dirty="0">
              <a:solidFill>
                <a:srgbClr val="0070C0"/>
              </a:solidFill>
            </a:endParaRPr>
          </a:p>
          <a:p>
            <a:r>
              <a:rPr lang="en-US" sz="1350" dirty="0">
                <a:solidFill>
                  <a:srgbClr val="0070C0"/>
                </a:solidFill>
              </a:rPr>
              <a:t>    /* now get and print the updated stack size */</a:t>
            </a:r>
          </a:p>
          <a:p>
            <a:r>
              <a:rPr lang="en-US" sz="1350" dirty="0">
                <a:solidFill>
                  <a:srgbClr val="0070C0"/>
                </a:solidFill>
              </a:rPr>
              <a:t>    s = </a:t>
            </a:r>
            <a:r>
              <a:rPr lang="en-US" sz="1350" dirty="0" err="1">
                <a:solidFill>
                  <a:srgbClr val="0070C0"/>
                </a:solidFill>
              </a:rPr>
              <a:t>pthread_getstack</a:t>
            </a:r>
            <a:r>
              <a:rPr lang="en-US" sz="1350" dirty="0">
                <a:solidFill>
                  <a:srgbClr val="0070C0"/>
                </a:solidFill>
              </a:rPr>
              <a:t>(</a:t>
            </a:r>
            <a:r>
              <a:rPr lang="en-US" sz="1350" dirty="0" err="1">
                <a:solidFill>
                  <a:srgbClr val="0070C0"/>
                </a:solidFill>
              </a:rPr>
              <a:t>attr</a:t>
            </a:r>
            <a:r>
              <a:rPr lang="en-US" sz="1350" dirty="0">
                <a:solidFill>
                  <a:srgbClr val="0070C0"/>
                </a:solidFill>
              </a:rPr>
              <a:t>, &amp;</a:t>
            </a:r>
            <a:r>
              <a:rPr lang="en-US" sz="1350" dirty="0" err="1">
                <a:solidFill>
                  <a:srgbClr val="0070C0"/>
                </a:solidFill>
              </a:rPr>
              <a:t>stkaddr</a:t>
            </a:r>
            <a:r>
              <a:rPr lang="en-US" sz="1350" dirty="0">
                <a:solidFill>
                  <a:srgbClr val="0070C0"/>
                </a:solidFill>
              </a:rPr>
              <a:t>, &amp;v);</a:t>
            </a:r>
          </a:p>
          <a:p>
            <a:r>
              <a:rPr lang="en-US" sz="1350" dirty="0">
                <a:solidFill>
                  <a:srgbClr val="0070C0"/>
                </a:solidFill>
              </a:rPr>
              <a:t>    </a:t>
            </a:r>
            <a:r>
              <a:rPr lang="en-US" sz="1350" dirty="0" err="1">
                <a:solidFill>
                  <a:srgbClr val="0070C0"/>
                </a:solidFill>
              </a:rPr>
              <a:t>printf</a:t>
            </a:r>
            <a:r>
              <a:rPr lang="en-US" sz="1350" dirty="0">
                <a:solidFill>
                  <a:srgbClr val="0070C0"/>
                </a:solidFill>
              </a:rPr>
              <a:t>(“Stack address = %p\n”, </a:t>
            </a:r>
            <a:r>
              <a:rPr lang="en-US" sz="1350" dirty="0" err="1">
                <a:solidFill>
                  <a:srgbClr val="0070C0"/>
                </a:solidFill>
              </a:rPr>
              <a:t>stkaddr</a:t>
            </a:r>
            <a:r>
              <a:rPr lang="en-US" sz="1350" dirty="0">
                <a:solidFill>
                  <a:srgbClr val="0070C0"/>
                </a:solidFill>
              </a:rPr>
              <a:t>);</a:t>
            </a:r>
          </a:p>
          <a:p>
            <a:r>
              <a:rPr lang="en-US" sz="1350" dirty="0">
                <a:solidFill>
                  <a:srgbClr val="0070C0"/>
                </a:solidFill>
              </a:rPr>
              <a:t>    </a:t>
            </a:r>
            <a:r>
              <a:rPr lang="en-US" sz="1350" dirty="0" err="1">
                <a:solidFill>
                  <a:srgbClr val="0070C0"/>
                </a:solidFill>
              </a:rPr>
              <a:t>printf</a:t>
            </a:r>
            <a:r>
              <a:rPr lang="en-US" sz="1350" dirty="0">
                <a:solidFill>
                  <a:srgbClr val="0070C0"/>
                </a:solidFill>
              </a:rPr>
              <a:t>(“Stack size = 0x%x bytes\n”, v);</a:t>
            </a:r>
          </a:p>
          <a:p>
            <a:endParaRPr lang="en-US" sz="1350" dirty="0">
              <a:solidFill>
                <a:srgbClr val="0070C0"/>
              </a:solidFill>
            </a:endParaRPr>
          </a:p>
          <a:p>
            <a:r>
              <a:rPr lang="en-US" sz="1350" dirty="0">
                <a:solidFill>
                  <a:srgbClr val="0070C0"/>
                </a:solidFill>
              </a:rPr>
              <a:t>}</a:t>
            </a:r>
          </a:p>
          <a:p>
            <a:endParaRPr lang="en-US" sz="1200" dirty="0">
              <a:solidFill>
                <a:srgbClr val="92D050"/>
              </a:solidFill>
            </a:endParaRPr>
          </a:p>
          <a:p>
            <a:endParaRPr lang="en-US" sz="900" dirty="0">
              <a:solidFill>
                <a:srgbClr val="92D05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729089" y="849150"/>
            <a:ext cx="507831" cy="408837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en-US" sz="1050" dirty="0">
                <a:hlinkClick r:id="rId2"/>
              </a:rPr>
              <a:t>http://www.eg.bucknell.edu/~cs315/F2020/meng/code/thread/trd-attr.c</a:t>
            </a:r>
            <a:endParaRPr lang="en-US" sz="1050" dirty="0"/>
          </a:p>
          <a:p>
            <a:endParaRPr lang="en-US" sz="105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533311"/>
          </a:xfrm>
        </p:spPr>
        <p:txBody>
          <a:bodyPr>
            <a:noAutofit/>
          </a:bodyPr>
          <a:lstStyle/>
          <a:p>
            <a:pPr marL="30480">
              <a:buClr>
                <a:srgbClr val="000000"/>
              </a:buClr>
              <a:buSzPts val="4200"/>
            </a:pPr>
            <a:r>
              <a:rPr lang="en-US" sz="3600" dirty="0">
                <a:solidFill>
                  <a:srgbClr val="007033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An Example of Shared Data</a:t>
            </a:r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1428750" y="914400"/>
            <a:ext cx="6400800" cy="4057650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57175" indent="-257175">
              <a:spcBef>
                <a:spcPct val="20000"/>
              </a:spcBef>
            </a:pPr>
            <a:r>
              <a:rPr lang="en-US" sz="1200" b="1" dirty="0">
                <a:solidFill>
                  <a:srgbClr val="FF2600"/>
                </a:solidFill>
                <a:latin typeface="Courier"/>
                <a:ea typeface="Courier"/>
                <a:cs typeface="Courier"/>
                <a:sym typeface="Courier"/>
              </a:rPr>
              <a:t>/* COMPILE WITH: </a:t>
            </a:r>
            <a:r>
              <a:rPr lang="en-US" sz="1200" b="1" dirty="0" err="1">
                <a:solidFill>
                  <a:srgbClr val="FF2600"/>
                </a:solidFill>
                <a:latin typeface="Courier"/>
                <a:ea typeface="Courier"/>
                <a:cs typeface="Courier"/>
                <a:sym typeface="Courier"/>
              </a:rPr>
              <a:t>gcc</a:t>
            </a:r>
            <a:r>
              <a:rPr lang="en-US" sz="1200" b="1" dirty="0">
                <a:solidFill>
                  <a:srgbClr val="FF2600"/>
                </a:solidFill>
                <a:latin typeface="Courier"/>
                <a:ea typeface="Courier"/>
                <a:cs typeface="Courier"/>
                <a:sym typeface="Courier"/>
              </a:rPr>
              <a:t> </a:t>
            </a:r>
            <a:r>
              <a:rPr lang="en-US" sz="1200" b="1" dirty="0" err="1">
                <a:solidFill>
                  <a:srgbClr val="FF2600"/>
                </a:solidFill>
                <a:latin typeface="Courier"/>
                <a:ea typeface="Courier"/>
                <a:cs typeface="Courier"/>
                <a:sym typeface="Courier"/>
              </a:rPr>
              <a:t>trd-share.c</a:t>
            </a:r>
            <a:r>
              <a:rPr lang="en-US" sz="1200" b="1" dirty="0">
                <a:solidFill>
                  <a:srgbClr val="FF2600"/>
                </a:solidFill>
                <a:latin typeface="Courier"/>
                <a:ea typeface="Courier"/>
                <a:cs typeface="Courier"/>
                <a:sym typeface="Courier"/>
              </a:rPr>
              <a:t> -</a:t>
            </a:r>
            <a:r>
              <a:rPr lang="en-US" sz="1200" b="1" dirty="0" err="1">
                <a:solidFill>
                  <a:srgbClr val="FF2600"/>
                </a:solidFill>
                <a:latin typeface="Courier"/>
                <a:ea typeface="Courier"/>
                <a:cs typeface="Courier"/>
                <a:sym typeface="Courier"/>
              </a:rPr>
              <a:t>lpthread</a:t>
            </a:r>
            <a:r>
              <a:rPr lang="en-US" sz="1200" b="1" dirty="0">
                <a:solidFill>
                  <a:srgbClr val="FF2600"/>
                </a:solidFill>
                <a:latin typeface="Courier"/>
                <a:ea typeface="Courier"/>
                <a:cs typeface="Courier"/>
                <a:sym typeface="Courier"/>
              </a:rPr>
              <a:t> -o </a:t>
            </a:r>
            <a:r>
              <a:rPr lang="en-US" sz="1200" b="1" dirty="0" err="1">
                <a:solidFill>
                  <a:srgbClr val="FF2600"/>
                </a:solidFill>
                <a:latin typeface="Courier"/>
                <a:ea typeface="Courier"/>
                <a:cs typeface="Courier"/>
                <a:sym typeface="Courier"/>
              </a:rPr>
              <a:t>trd</a:t>
            </a:r>
            <a:r>
              <a:rPr lang="en-US" sz="1200" b="1" dirty="0">
                <a:solidFill>
                  <a:srgbClr val="FF2600"/>
                </a:solidFill>
                <a:latin typeface="Courier"/>
                <a:ea typeface="Courier"/>
                <a:cs typeface="Courier"/>
                <a:sym typeface="Courier"/>
              </a:rPr>
              <a:t>-share */</a:t>
            </a:r>
            <a:endParaRPr lang="en-US" sz="1200" b="1" dirty="0">
              <a:latin typeface="Courier"/>
              <a:ea typeface="Courier"/>
              <a:cs typeface="Courier"/>
              <a:sym typeface="Courier"/>
            </a:endParaRPr>
          </a:p>
          <a:p>
            <a:pPr marL="257175" indent="-257175">
              <a:spcBef>
                <a:spcPct val="20000"/>
              </a:spcBef>
            </a:pPr>
            <a:r>
              <a:rPr lang="en-US" sz="1200" dirty="0">
                <a:solidFill>
                  <a:srgbClr val="0070C0"/>
                </a:solidFill>
                <a:latin typeface="Monaco" pitchFamily="-105" charset="0"/>
              </a:rPr>
              <a:t>#include &lt;</a:t>
            </a:r>
            <a:r>
              <a:rPr lang="en-US" sz="1200" dirty="0" err="1">
                <a:solidFill>
                  <a:srgbClr val="0070C0"/>
                </a:solidFill>
                <a:latin typeface="Monaco" pitchFamily="-105" charset="0"/>
              </a:rPr>
              <a:t>stdio.h</a:t>
            </a:r>
            <a:r>
              <a:rPr lang="en-US" sz="1200" dirty="0">
                <a:solidFill>
                  <a:srgbClr val="0070C0"/>
                </a:solidFill>
                <a:latin typeface="Monaco" pitchFamily="-105" charset="0"/>
              </a:rPr>
              <a:t>&gt;</a:t>
            </a:r>
          </a:p>
          <a:p>
            <a:pPr marL="257175" indent="-257175">
              <a:spcBef>
                <a:spcPct val="20000"/>
              </a:spcBef>
            </a:pPr>
            <a:r>
              <a:rPr lang="en-US" sz="1200" dirty="0">
                <a:solidFill>
                  <a:srgbClr val="0070C0"/>
                </a:solidFill>
                <a:latin typeface="Monaco" pitchFamily="-105" charset="0"/>
              </a:rPr>
              <a:t>#include &lt;</a:t>
            </a:r>
            <a:r>
              <a:rPr lang="en-US" sz="1200" dirty="0" err="1">
                <a:solidFill>
                  <a:srgbClr val="0070C0"/>
                </a:solidFill>
                <a:latin typeface="Monaco" pitchFamily="-105" charset="0"/>
              </a:rPr>
              <a:t>pthread.h</a:t>
            </a:r>
            <a:r>
              <a:rPr lang="en-US" sz="1200" dirty="0">
                <a:solidFill>
                  <a:srgbClr val="0070C0"/>
                </a:solidFill>
                <a:latin typeface="Monaco" pitchFamily="-105" charset="0"/>
              </a:rPr>
              <a:t>&gt;</a:t>
            </a:r>
          </a:p>
          <a:p>
            <a:pPr marL="257175" indent="-257175">
              <a:spcBef>
                <a:spcPct val="20000"/>
              </a:spcBef>
            </a:pPr>
            <a:r>
              <a:rPr lang="en-US" sz="1200" dirty="0">
                <a:solidFill>
                  <a:srgbClr val="0070C0"/>
                </a:solidFill>
                <a:latin typeface="Monaco" pitchFamily="-105" charset="0"/>
              </a:rPr>
              <a:t>#define NUM_THREADS  5</a:t>
            </a:r>
          </a:p>
          <a:p>
            <a:pPr marL="257175" indent="-257175">
              <a:spcBef>
                <a:spcPct val="20000"/>
              </a:spcBef>
            </a:pPr>
            <a:r>
              <a:rPr lang="en-US" sz="1200" dirty="0">
                <a:solidFill>
                  <a:srgbClr val="0070C0"/>
                </a:solidFill>
                <a:latin typeface="Monaco" pitchFamily="-105" charset="0"/>
              </a:rPr>
              <a:t>void *work(void *);   /* thread routine */</a:t>
            </a:r>
          </a:p>
          <a:p>
            <a:pPr marL="257175" indent="-257175">
              <a:spcBef>
                <a:spcPct val="20000"/>
              </a:spcBef>
            </a:pPr>
            <a:r>
              <a:rPr lang="en-US" sz="1200" dirty="0">
                <a:solidFill>
                  <a:srgbClr val="0070C0"/>
                </a:solidFill>
                <a:latin typeface="Monaco" pitchFamily="-105" charset="0"/>
              </a:rPr>
              <a:t>int v = 0;                      /* global variable, shared */</a:t>
            </a:r>
          </a:p>
          <a:p>
            <a:pPr marL="257175" indent="-257175">
              <a:spcBef>
                <a:spcPct val="20000"/>
              </a:spcBef>
            </a:pPr>
            <a:r>
              <a:rPr lang="en-US" sz="1200" dirty="0" err="1">
                <a:solidFill>
                  <a:srgbClr val="0070C0"/>
                </a:solidFill>
                <a:latin typeface="Monaco" pitchFamily="-105" charset="0"/>
              </a:rPr>
              <a:t>int</a:t>
            </a:r>
            <a:r>
              <a:rPr lang="en-US" sz="1200" dirty="0">
                <a:solidFill>
                  <a:srgbClr val="0070C0"/>
                </a:solidFill>
                <a:latin typeface="Monaco" pitchFamily="-105" charset="0"/>
              </a:rPr>
              <a:t>  main(</a:t>
            </a:r>
            <a:r>
              <a:rPr lang="en-US" sz="1200" dirty="0" err="1">
                <a:solidFill>
                  <a:srgbClr val="0070C0"/>
                </a:solidFill>
                <a:latin typeface="Monaco" pitchFamily="-105" charset="0"/>
              </a:rPr>
              <a:t>int</a:t>
            </a:r>
            <a:r>
              <a:rPr lang="en-US" sz="1200" dirty="0">
                <a:solidFill>
                  <a:srgbClr val="0070C0"/>
                </a:solidFill>
                <a:latin typeface="Monaco" pitchFamily="-105" charset="0"/>
              </a:rPr>
              <a:t> </a:t>
            </a:r>
            <a:r>
              <a:rPr lang="en-US" sz="1200" dirty="0" err="1">
                <a:solidFill>
                  <a:srgbClr val="0070C0"/>
                </a:solidFill>
                <a:latin typeface="Monaco" pitchFamily="-105" charset="0"/>
              </a:rPr>
              <a:t>argc</a:t>
            </a:r>
            <a:r>
              <a:rPr lang="en-US" sz="1200" dirty="0">
                <a:solidFill>
                  <a:srgbClr val="0070C0"/>
                </a:solidFill>
                <a:latin typeface="Monaco" pitchFamily="-105" charset="0"/>
              </a:rPr>
              <a:t>, char *</a:t>
            </a:r>
            <a:r>
              <a:rPr lang="en-US" sz="1200" dirty="0" err="1">
                <a:solidFill>
                  <a:srgbClr val="0070C0"/>
                </a:solidFill>
                <a:latin typeface="Monaco" pitchFamily="-105" charset="0"/>
              </a:rPr>
              <a:t>argv</a:t>
            </a:r>
            <a:r>
              <a:rPr lang="en-US" sz="1200" dirty="0">
                <a:solidFill>
                  <a:srgbClr val="0070C0"/>
                </a:solidFill>
                <a:latin typeface="Monaco" pitchFamily="-105" charset="0"/>
              </a:rPr>
              <a:t>[]) {  </a:t>
            </a:r>
          </a:p>
          <a:p>
            <a:pPr marL="257175" indent="-257175">
              <a:spcBef>
                <a:spcPct val="20000"/>
              </a:spcBef>
            </a:pPr>
            <a:r>
              <a:rPr lang="en-US" sz="1200" dirty="0">
                <a:solidFill>
                  <a:srgbClr val="0070C0"/>
                </a:solidFill>
                <a:latin typeface="Monaco" pitchFamily="-105" charset="0"/>
              </a:rPr>
              <a:t>	</a:t>
            </a:r>
            <a:r>
              <a:rPr lang="en-US" sz="1200" dirty="0" err="1">
                <a:solidFill>
                  <a:srgbClr val="0070C0"/>
                </a:solidFill>
                <a:latin typeface="Monaco" pitchFamily="-105" charset="0"/>
              </a:rPr>
              <a:t>int</a:t>
            </a:r>
            <a:r>
              <a:rPr lang="en-US" sz="1200" dirty="0">
                <a:solidFill>
                  <a:srgbClr val="0070C0"/>
                </a:solidFill>
                <a:latin typeface="Monaco" pitchFamily="-105" charset="0"/>
              </a:rPr>
              <a:t> </a:t>
            </a:r>
            <a:r>
              <a:rPr lang="en-US" sz="1200" dirty="0" err="1">
                <a:solidFill>
                  <a:srgbClr val="0070C0"/>
                </a:solidFill>
                <a:latin typeface="Monaco" pitchFamily="-105" charset="0"/>
              </a:rPr>
              <a:t>i</a:t>
            </a:r>
            <a:r>
              <a:rPr lang="en-US" sz="1200" dirty="0">
                <a:solidFill>
                  <a:srgbClr val="0070C0"/>
                </a:solidFill>
                <a:latin typeface="Monaco" pitchFamily="-105" charset="0"/>
              </a:rPr>
              <a:t>;  </a:t>
            </a:r>
          </a:p>
          <a:p>
            <a:pPr marL="257175" indent="-257175">
              <a:spcBef>
                <a:spcPct val="20000"/>
              </a:spcBef>
            </a:pPr>
            <a:r>
              <a:rPr lang="en-US" sz="1200" dirty="0">
                <a:solidFill>
                  <a:srgbClr val="0070C0"/>
                </a:solidFill>
                <a:latin typeface="Monaco" pitchFamily="-105" charset="0"/>
              </a:rPr>
              <a:t>	</a:t>
            </a:r>
            <a:r>
              <a:rPr lang="en-US" sz="1200" dirty="0" err="1">
                <a:solidFill>
                  <a:srgbClr val="0070C0"/>
                </a:solidFill>
                <a:latin typeface="Monaco" pitchFamily="-105" charset="0"/>
              </a:rPr>
              <a:t>pthread_t</a:t>
            </a:r>
            <a:r>
              <a:rPr lang="en-US" sz="1200" dirty="0">
                <a:solidFill>
                  <a:srgbClr val="0070C0"/>
                </a:solidFill>
                <a:latin typeface="Monaco" pitchFamily="-105" charset="0"/>
              </a:rPr>
              <a:t> </a:t>
            </a:r>
            <a:r>
              <a:rPr lang="en-US" sz="1200" dirty="0" err="1">
                <a:solidFill>
                  <a:srgbClr val="0070C0"/>
                </a:solidFill>
                <a:latin typeface="Monaco" pitchFamily="-105" charset="0"/>
              </a:rPr>
              <a:t>tid</a:t>
            </a:r>
            <a:r>
              <a:rPr lang="en-US" sz="1200" dirty="0">
                <a:solidFill>
                  <a:srgbClr val="0070C0"/>
                </a:solidFill>
                <a:latin typeface="Monaco" pitchFamily="-105" charset="0"/>
              </a:rPr>
              <a:t>[NUM_THREADS];      /* array of thread IDs */  </a:t>
            </a:r>
          </a:p>
          <a:p>
            <a:pPr marL="257175" indent="-257175">
              <a:spcBef>
                <a:spcPct val="20000"/>
              </a:spcBef>
            </a:pPr>
            <a:r>
              <a:rPr lang="en-US" sz="1200" dirty="0">
                <a:solidFill>
                  <a:srgbClr val="0070C0"/>
                </a:solidFill>
                <a:latin typeface="Monaco" pitchFamily="-105" charset="0"/>
              </a:rPr>
              <a:t>	for ( </a:t>
            </a:r>
            <a:r>
              <a:rPr lang="en-US" sz="1200" dirty="0" err="1">
                <a:solidFill>
                  <a:srgbClr val="0070C0"/>
                </a:solidFill>
                <a:latin typeface="Monaco" pitchFamily="-105" charset="0"/>
              </a:rPr>
              <a:t>i</a:t>
            </a:r>
            <a:r>
              <a:rPr lang="en-US" sz="1200" dirty="0">
                <a:solidFill>
                  <a:srgbClr val="0070C0"/>
                </a:solidFill>
                <a:latin typeface="Monaco" pitchFamily="-105" charset="0"/>
              </a:rPr>
              <a:t> = 0; </a:t>
            </a:r>
            <a:r>
              <a:rPr lang="en-US" sz="1200" dirty="0" err="1">
                <a:solidFill>
                  <a:srgbClr val="0070C0"/>
                </a:solidFill>
                <a:latin typeface="Monaco" pitchFamily="-105" charset="0"/>
              </a:rPr>
              <a:t>i</a:t>
            </a:r>
            <a:r>
              <a:rPr lang="en-US" sz="1200" dirty="0">
                <a:solidFill>
                  <a:srgbClr val="0070C0"/>
                </a:solidFill>
                <a:latin typeface="Monaco" pitchFamily="-105" charset="0"/>
              </a:rPr>
              <a:t> &lt; NUM_THREADS; </a:t>
            </a:r>
            <a:r>
              <a:rPr lang="en-US" sz="1200" dirty="0" err="1">
                <a:solidFill>
                  <a:srgbClr val="0070C0"/>
                </a:solidFill>
                <a:latin typeface="Monaco" pitchFamily="-105" charset="0"/>
              </a:rPr>
              <a:t>i</a:t>
            </a:r>
            <a:r>
              <a:rPr lang="en-US" sz="1200" dirty="0">
                <a:solidFill>
                  <a:srgbClr val="0070C0"/>
                </a:solidFill>
                <a:latin typeface="Monaco" pitchFamily="-105" charset="0"/>
              </a:rPr>
              <a:t>++)    </a:t>
            </a:r>
          </a:p>
          <a:p>
            <a:pPr marL="257175" indent="-257175">
              <a:spcBef>
                <a:spcPct val="20000"/>
              </a:spcBef>
            </a:pPr>
            <a:r>
              <a:rPr lang="en-US" sz="1200" dirty="0">
                <a:solidFill>
                  <a:srgbClr val="0070C0"/>
                </a:solidFill>
                <a:latin typeface="Monaco" pitchFamily="-105" charset="0"/>
              </a:rPr>
              <a:t>		</a:t>
            </a:r>
            <a:r>
              <a:rPr lang="en-US" sz="1200" dirty="0" err="1">
                <a:solidFill>
                  <a:srgbClr val="0070C0"/>
                </a:solidFill>
                <a:latin typeface="Monaco" pitchFamily="-105" charset="0"/>
              </a:rPr>
              <a:t>pthread_create</a:t>
            </a:r>
            <a:r>
              <a:rPr lang="en-US" sz="1200" dirty="0">
                <a:solidFill>
                  <a:srgbClr val="0070C0"/>
                </a:solidFill>
                <a:latin typeface="Monaco" pitchFamily="-105" charset="0"/>
              </a:rPr>
              <a:t>(&amp;</a:t>
            </a:r>
            <a:r>
              <a:rPr lang="en-US" sz="1200" dirty="0" err="1">
                <a:solidFill>
                  <a:srgbClr val="0070C0"/>
                </a:solidFill>
                <a:latin typeface="Monaco" pitchFamily="-105" charset="0"/>
              </a:rPr>
              <a:t>tid</a:t>
            </a:r>
            <a:r>
              <a:rPr lang="en-US" sz="1200" dirty="0">
                <a:solidFill>
                  <a:srgbClr val="0070C0"/>
                </a:solidFill>
                <a:latin typeface="Monaco" pitchFamily="-105" charset="0"/>
              </a:rPr>
              <a:t>[</a:t>
            </a:r>
            <a:r>
              <a:rPr lang="en-US" sz="1200" dirty="0" err="1">
                <a:solidFill>
                  <a:srgbClr val="0070C0"/>
                </a:solidFill>
                <a:latin typeface="Monaco" pitchFamily="-105" charset="0"/>
              </a:rPr>
              <a:t>i</a:t>
            </a:r>
            <a:r>
              <a:rPr lang="en-US" sz="1200" dirty="0">
                <a:solidFill>
                  <a:srgbClr val="0070C0"/>
                </a:solidFill>
                <a:latin typeface="Monaco" pitchFamily="-105" charset="0"/>
              </a:rPr>
              <a:t>], NULL, work, NULL);  </a:t>
            </a:r>
          </a:p>
          <a:p>
            <a:pPr marL="257175" indent="-257175">
              <a:spcBef>
                <a:spcPct val="20000"/>
              </a:spcBef>
            </a:pPr>
            <a:r>
              <a:rPr lang="en-US" sz="1200" dirty="0">
                <a:solidFill>
                  <a:srgbClr val="0070C0"/>
                </a:solidFill>
                <a:latin typeface="Monaco" pitchFamily="-105" charset="0"/>
              </a:rPr>
              <a:t>	for ( </a:t>
            </a:r>
            <a:r>
              <a:rPr lang="en-US" sz="1200" dirty="0" err="1">
                <a:solidFill>
                  <a:srgbClr val="0070C0"/>
                </a:solidFill>
                <a:latin typeface="Monaco" pitchFamily="-105" charset="0"/>
              </a:rPr>
              <a:t>i</a:t>
            </a:r>
            <a:r>
              <a:rPr lang="en-US" sz="1200" dirty="0">
                <a:solidFill>
                  <a:srgbClr val="0070C0"/>
                </a:solidFill>
                <a:latin typeface="Monaco" pitchFamily="-105" charset="0"/>
              </a:rPr>
              <a:t> = 0; </a:t>
            </a:r>
            <a:r>
              <a:rPr lang="en-US" sz="1200" dirty="0" err="1">
                <a:solidFill>
                  <a:srgbClr val="0070C0"/>
                </a:solidFill>
                <a:latin typeface="Monaco" pitchFamily="-105" charset="0"/>
              </a:rPr>
              <a:t>i</a:t>
            </a:r>
            <a:r>
              <a:rPr lang="en-US" sz="1200" dirty="0">
                <a:solidFill>
                  <a:srgbClr val="0070C0"/>
                </a:solidFill>
                <a:latin typeface="Monaco" pitchFamily="-105" charset="0"/>
              </a:rPr>
              <a:t> &lt; NUM_THREADS; </a:t>
            </a:r>
            <a:r>
              <a:rPr lang="en-US" sz="1200" dirty="0" err="1">
                <a:solidFill>
                  <a:srgbClr val="0070C0"/>
                </a:solidFill>
                <a:latin typeface="Monaco" pitchFamily="-105" charset="0"/>
              </a:rPr>
              <a:t>i</a:t>
            </a:r>
            <a:r>
              <a:rPr lang="en-US" sz="1200" dirty="0">
                <a:solidFill>
                  <a:srgbClr val="0070C0"/>
                </a:solidFill>
                <a:latin typeface="Monaco" pitchFamily="-105" charset="0"/>
              </a:rPr>
              <a:t>++)    </a:t>
            </a:r>
          </a:p>
          <a:p>
            <a:pPr marL="257175" indent="-257175">
              <a:spcBef>
                <a:spcPct val="20000"/>
              </a:spcBef>
            </a:pPr>
            <a:r>
              <a:rPr lang="en-US" sz="1200" dirty="0">
                <a:solidFill>
                  <a:srgbClr val="0070C0"/>
                </a:solidFill>
                <a:latin typeface="Monaco" pitchFamily="-105" charset="0"/>
              </a:rPr>
              <a:t>		</a:t>
            </a:r>
            <a:r>
              <a:rPr lang="en-US" sz="1200" dirty="0" err="1">
                <a:solidFill>
                  <a:srgbClr val="0070C0"/>
                </a:solidFill>
                <a:latin typeface="Monaco" pitchFamily="-105" charset="0"/>
              </a:rPr>
              <a:t>pthread_join</a:t>
            </a:r>
            <a:r>
              <a:rPr lang="en-US" sz="1200" dirty="0">
                <a:solidFill>
                  <a:srgbClr val="0070C0"/>
                </a:solidFill>
                <a:latin typeface="Monaco" pitchFamily="-105" charset="0"/>
              </a:rPr>
              <a:t>(</a:t>
            </a:r>
            <a:r>
              <a:rPr lang="en-US" sz="1200" dirty="0" err="1">
                <a:solidFill>
                  <a:srgbClr val="0070C0"/>
                </a:solidFill>
                <a:latin typeface="Monaco" pitchFamily="-105" charset="0"/>
              </a:rPr>
              <a:t>tid</a:t>
            </a:r>
            <a:r>
              <a:rPr lang="en-US" sz="1200" dirty="0">
                <a:solidFill>
                  <a:srgbClr val="0070C0"/>
                </a:solidFill>
                <a:latin typeface="Monaco" pitchFamily="-105" charset="0"/>
              </a:rPr>
              <a:t>[</a:t>
            </a:r>
            <a:r>
              <a:rPr lang="en-US" sz="1200" dirty="0" err="1">
                <a:solidFill>
                  <a:srgbClr val="0070C0"/>
                </a:solidFill>
                <a:latin typeface="Monaco" pitchFamily="-105" charset="0"/>
              </a:rPr>
              <a:t>i</a:t>
            </a:r>
            <a:r>
              <a:rPr lang="en-US" sz="1200" dirty="0">
                <a:solidFill>
                  <a:srgbClr val="0070C0"/>
                </a:solidFill>
                <a:latin typeface="Monaco" pitchFamily="-105" charset="0"/>
              </a:rPr>
              <a:t>], NULL);  </a:t>
            </a:r>
          </a:p>
          <a:p>
            <a:pPr marL="257175" indent="-257175">
              <a:spcBef>
                <a:spcPct val="20000"/>
              </a:spcBef>
            </a:pPr>
            <a:r>
              <a:rPr lang="en-US" sz="1200" dirty="0">
                <a:solidFill>
                  <a:srgbClr val="0070C0"/>
                </a:solidFill>
                <a:latin typeface="Monaco" pitchFamily="-105" charset="0"/>
              </a:rPr>
              <a:t>	</a:t>
            </a:r>
            <a:r>
              <a:rPr lang="en-US" sz="1200" dirty="0" err="1">
                <a:solidFill>
                  <a:srgbClr val="0070C0"/>
                </a:solidFill>
                <a:latin typeface="Monaco" pitchFamily="-105" charset="0"/>
              </a:rPr>
              <a:t>printf</a:t>
            </a:r>
            <a:r>
              <a:rPr lang="en-US" sz="1200" dirty="0">
                <a:solidFill>
                  <a:srgbClr val="0070C0"/>
                </a:solidFill>
                <a:latin typeface="Monaco" pitchFamily="-105" charset="0"/>
              </a:rPr>
              <a:t>("main() reporting that all %d threads have terminated\n", </a:t>
            </a:r>
            <a:r>
              <a:rPr lang="en-US" sz="1200" dirty="0" err="1">
                <a:solidFill>
                  <a:srgbClr val="0070C0"/>
                </a:solidFill>
                <a:latin typeface="Monaco" pitchFamily="-105" charset="0"/>
              </a:rPr>
              <a:t>i</a:t>
            </a:r>
            <a:r>
              <a:rPr lang="en-US" sz="1200" dirty="0">
                <a:solidFill>
                  <a:srgbClr val="0070C0"/>
                </a:solidFill>
                <a:latin typeface="Monaco" pitchFamily="-105" charset="0"/>
              </a:rPr>
              <a:t>);  </a:t>
            </a:r>
          </a:p>
          <a:p>
            <a:pPr marL="257175" indent="-257175">
              <a:spcBef>
                <a:spcPct val="20000"/>
              </a:spcBef>
            </a:pPr>
            <a:r>
              <a:rPr lang="en-US" sz="1200" dirty="0">
                <a:solidFill>
                  <a:srgbClr val="0070C0"/>
                </a:solidFill>
                <a:latin typeface="Monaco" pitchFamily="-105" charset="0"/>
              </a:rPr>
              <a:t>	</a:t>
            </a:r>
            <a:r>
              <a:rPr lang="en-US" sz="1200" dirty="0" err="1">
                <a:solidFill>
                  <a:srgbClr val="0070C0"/>
                </a:solidFill>
                <a:latin typeface="Monaco" pitchFamily="-105" charset="0"/>
              </a:rPr>
              <a:t>printf</a:t>
            </a:r>
            <a:r>
              <a:rPr lang="en-US" sz="1200" dirty="0">
                <a:solidFill>
                  <a:srgbClr val="0070C0"/>
                </a:solidFill>
                <a:latin typeface="Monaco" pitchFamily="-105" charset="0"/>
              </a:rPr>
              <a:t>("v should be %d, it is %d\n", NUM_THREADS, v);  </a:t>
            </a:r>
          </a:p>
          <a:p>
            <a:pPr marL="257175" indent="-257175">
              <a:spcBef>
                <a:spcPct val="20000"/>
              </a:spcBef>
            </a:pPr>
            <a:r>
              <a:rPr lang="en-US" sz="1200" dirty="0">
                <a:solidFill>
                  <a:srgbClr val="0070C0"/>
                </a:solidFill>
                <a:latin typeface="Monaco" pitchFamily="-105" charset="0"/>
              </a:rPr>
              <a:t>	return (0);</a:t>
            </a:r>
          </a:p>
          <a:p>
            <a:pPr marL="257175" indent="-257175">
              <a:spcBef>
                <a:spcPct val="20000"/>
              </a:spcBef>
            </a:pPr>
            <a:r>
              <a:rPr lang="en-US" sz="1200" dirty="0">
                <a:solidFill>
                  <a:srgbClr val="0070C0"/>
                </a:solidFill>
                <a:latin typeface="Monaco" pitchFamily="-105" charset="0"/>
              </a:rPr>
              <a:t>}  /* main */</a:t>
            </a:r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5707E5FD-D886-4BFE-836D-F1738D2FA143}"/>
              </a:ext>
            </a:extLst>
          </p:cNvPr>
          <p:cNvSpPr/>
          <p:nvPr/>
        </p:nvSpPr>
        <p:spPr>
          <a:xfrm>
            <a:off x="4171034" y="3029865"/>
            <a:ext cx="1011785" cy="458115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223267D-2BF7-4902-ABE9-A5DCF3BBDE5B}"/>
              </a:ext>
            </a:extLst>
          </p:cNvPr>
          <p:cNvSpPr txBox="1"/>
          <p:nvPr/>
        </p:nvSpPr>
        <p:spPr>
          <a:xfrm>
            <a:off x="5640935" y="2266340"/>
            <a:ext cx="1768904" cy="52322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</a:rPr>
              <a:t>Call a function without parameters</a:t>
            </a:r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683F157F-A37B-41F9-9C30-3CFA5A934B44}"/>
              </a:ext>
            </a:extLst>
          </p:cNvPr>
          <p:cNvCxnSpPr/>
          <p:nvPr/>
        </p:nvCxnSpPr>
        <p:spPr>
          <a:xfrm flipH="1">
            <a:off x="5182819" y="2811965"/>
            <a:ext cx="458116" cy="30541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30480">
              <a:buClr>
                <a:srgbClr val="000000"/>
              </a:buClr>
              <a:buSzPts val="4200"/>
            </a:pPr>
            <a:r>
              <a:rPr lang="en-US" sz="3600" dirty="0">
                <a:solidFill>
                  <a:srgbClr val="007033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The Worker Function and Result</a:t>
            </a:r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1428750" y="1085850"/>
            <a:ext cx="6400800" cy="1143000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57175" indent="-257175">
              <a:spcBef>
                <a:spcPct val="20000"/>
              </a:spcBef>
            </a:pPr>
            <a:r>
              <a:rPr lang="en-US" sz="1500" dirty="0">
                <a:solidFill>
                  <a:srgbClr val="0070C0"/>
                </a:solidFill>
                <a:latin typeface="Monaco" pitchFamily="-105" charset="0"/>
              </a:rPr>
              <a:t>void * work(void *</a:t>
            </a:r>
            <a:r>
              <a:rPr lang="en-US" sz="1500" dirty="0" err="1">
                <a:solidFill>
                  <a:srgbClr val="0070C0"/>
                </a:solidFill>
                <a:latin typeface="Monaco" pitchFamily="-105" charset="0"/>
              </a:rPr>
              <a:t>arg</a:t>
            </a:r>
            <a:r>
              <a:rPr lang="en-US" sz="1500" dirty="0">
                <a:solidFill>
                  <a:srgbClr val="0070C0"/>
                </a:solidFill>
                <a:latin typeface="Monaco" pitchFamily="-105" charset="0"/>
              </a:rPr>
              <a:t>)   {</a:t>
            </a:r>
          </a:p>
          <a:p>
            <a:pPr marL="257175" indent="-257175">
              <a:spcBef>
                <a:spcPct val="20000"/>
              </a:spcBef>
            </a:pPr>
            <a:r>
              <a:rPr lang="en-US" sz="1500" dirty="0">
                <a:solidFill>
                  <a:srgbClr val="0070C0"/>
                </a:solidFill>
                <a:latin typeface="Monaco" pitchFamily="-105" charset="0"/>
              </a:rPr>
              <a:t>	v ++;    // ‘v’ is a global variable</a:t>
            </a:r>
          </a:p>
          <a:p>
            <a:pPr marL="257175" indent="-257175">
              <a:spcBef>
                <a:spcPct val="20000"/>
              </a:spcBef>
            </a:pPr>
            <a:r>
              <a:rPr lang="en-US" sz="1500" dirty="0">
                <a:solidFill>
                  <a:srgbClr val="0070C0"/>
                </a:solidFill>
                <a:latin typeface="Monaco" pitchFamily="-105" charset="0"/>
              </a:rPr>
              <a:t>	return (NULL);</a:t>
            </a:r>
          </a:p>
          <a:p>
            <a:pPr marL="257175" indent="-257175">
              <a:spcBef>
                <a:spcPct val="20000"/>
              </a:spcBef>
            </a:pPr>
            <a:r>
              <a:rPr lang="en-US" sz="1500" dirty="0">
                <a:solidFill>
                  <a:srgbClr val="0070C0"/>
                </a:solidFill>
                <a:latin typeface="Monaco" pitchFamily="-105" charset="0"/>
              </a:rPr>
              <a:t>}</a:t>
            </a: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28750" y="2400300"/>
            <a:ext cx="6400800" cy="1143000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57175" indent="-257175">
              <a:spcBef>
                <a:spcPct val="20000"/>
              </a:spcBef>
            </a:pPr>
            <a:r>
              <a:rPr lang="en-US" sz="1500" dirty="0">
                <a:solidFill>
                  <a:srgbClr val="0070C0"/>
                </a:solidFill>
                <a:latin typeface="Monaco" pitchFamily="-105" charset="0"/>
              </a:rPr>
              <a:t>[</a:t>
            </a:r>
            <a:r>
              <a:rPr lang="en-US" sz="1500" dirty="0" err="1">
                <a:solidFill>
                  <a:srgbClr val="0070C0"/>
                </a:solidFill>
                <a:latin typeface="Monaco" pitchFamily="-105" charset="0"/>
              </a:rPr>
              <a:t>xmeng@polaris</a:t>
            </a:r>
            <a:r>
              <a:rPr lang="en-US" sz="1500" dirty="0">
                <a:solidFill>
                  <a:srgbClr val="0070C0"/>
                </a:solidFill>
                <a:latin typeface="Monaco" pitchFamily="-105" charset="0"/>
              </a:rPr>
              <a:t> thread]$ ./</a:t>
            </a:r>
            <a:r>
              <a:rPr lang="en-US" sz="1500" dirty="0" err="1">
                <a:solidFill>
                  <a:srgbClr val="0070C0"/>
                </a:solidFill>
                <a:latin typeface="Monaco" pitchFamily="-105" charset="0"/>
              </a:rPr>
              <a:t>trd</a:t>
            </a:r>
            <a:r>
              <a:rPr lang="en-US" sz="1500" dirty="0">
                <a:solidFill>
                  <a:srgbClr val="0070C0"/>
                </a:solidFill>
                <a:latin typeface="Monaco" pitchFamily="-105" charset="0"/>
              </a:rPr>
              <a:t>-share</a:t>
            </a:r>
          </a:p>
          <a:p>
            <a:pPr marL="257175" indent="-257175">
              <a:spcBef>
                <a:spcPct val="20000"/>
              </a:spcBef>
            </a:pPr>
            <a:r>
              <a:rPr lang="en-US" sz="1500" dirty="0">
                <a:solidFill>
                  <a:srgbClr val="0070C0"/>
                </a:solidFill>
                <a:latin typeface="Monaco" pitchFamily="-105" charset="0"/>
              </a:rPr>
              <a:t>main() reporting that all 5 threads have terminated</a:t>
            </a:r>
          </a:p>
          <a:p>
            <a:pPr marL="257175" indent="-257175">
              <a:spcBef>
                <a:spcPct val="20000"/>
              </a:spcBef>
            </a:pPr>
            <a:r>
              <a:rPr lang="en-US" sz="1500" dirty="0">
                <a:solidFill>
                  <a:srgbClr val="0070C0"/>
                </a:solidFill>
                <a:latin typeface="Monaco" pitchFamily="-105" charset="0"/>
              </a:rPr>
              <a:t>v should be 5, it is 5</a:t>
            </a:r>
          </a:p>
          <a:p>
            <a:pPr marL="257175" indent="-257175">
              <a:spcBef>
                <a:spcPct val="20000"/>
              </a:spcBef>
            </a:pPr>
            <a:r>
              <a:rPr lang="en-US" sz="1500" dirty="0">
                <a:solidFill>
                  <a:srgbClr val="0070C0"/>
                </a:solidFill>
                <a:latin typeface="Monaco" pitchFamily="-105" charset="0"/>
              </a:rPr>
              <a:t>[</a:t>
            </a:r>
            <a:r>
              <a:rPr lang="en-US" sz="1500" dirty="0" err="1">
                <a:solidFill>
                  <a:srgbClr val="0070C0"/>
                </a:solidFill>
                <a:latin typeface="Monaco" pitchFamily="-105" charset="0"/>
              </a:rPr>
              <a:t>xmeng@polaris</a:t>
            </a:r>
            <a:r>
              <a:rPr lang="en-US" sz="1500" dirty="0">
                <a:solidFill>
                  <a:srgbClr val="0070C0"/>
                </a:solidFill>
                <a:latin typeface="Monaco" pitchFamily="-105" charset="0"/>
              </a:rPr>
              <a:t> thread]$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617158" y="3657600"/>
            <a:ext cx="5927456" cy="92333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Everything seems working fine. However if one increases the </a:t>
            </a:r>
          </a:p>
          <a:p>
            <a:r>
              <a:rPr lang="en-US" dirty="0"/>
              <a:t>number of threads to a larger value, e.g., 5000, we may see </a:t>
            </a:r>
          </a:p>
          <a:p>
            <a:r>
              <a:rPr lang="en-US" dirty="0"/>
              <a:t>something incorrect.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885950" y="4658752"/>
            <a:ext cx="5485925" cy="5078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50" dirty="0">
                <a:hlinkClick r:id="rId2"/>
              </a:rPr>
              <a:t>http://www.eg.bucknell.edu/~cs315/F2020/meng/code/thread/trd-share.c</a:t>
            </a:r>
            <a:endParaRPr lang="en-US" sz="1350" dirty="0"/>
          </a:p>
          <a:p>
            <a:endParaRPr lang="en-US" sz="135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30480">
              <a:buClr>
                <a:srgbClr val="000000"/>
              </a:buClr>
              <a:buSzPts val="4200"/>
            </a:pPr>
            <a:r>
              <a:rPr lang="en-US" sz="3600" dirty="0">
                <a:solidFill>
                  <a:srgbClr val="007033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There May Be A Problem …</a:t>
            </a:r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1428750" y="1085850"/>
            <a:ext cx="6400800" cy="628650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57175" indent="-257175">
              <a:spcBef>
                <a:spcPct val="20000"/>
              </a:spcBef>
            </a:pPr>
            <a:r>
              <a:rPr lang="en-US" sz="1500" dirty="0">
                <a:solidFill>
                  <a:srgbClr val="0070C0"/>
                </a:solidFill>
                <a:latin typeface="Monaco" pitchFamily="-105" charset="0"/>
              </a:rPr>
              <a:t>#define  NUM_THREADS  5000   // everything else is the same</a:t>
            </a: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28750" y="2228850"/>
            <a:ext cx="6400800" cy="1143000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57175" indent="-257175">
              <a:spcBef>
                <a:spcPct val="20000"/>
              </a:spcBef>
            </a:pPr>
            <a:r>
              <a:rPr lang="en-US" sz="1500" dirty="0">
                <a:solidFill>
                  <a:srgbClr val="0070C0"/>
                </a:solidFill>
                <a:latin typeface="Monaco" pitchFamily="-105" charset="0"/>
              </a:rPr>
              <a:t>[</a:t>
            </a:r>
            <a:r>
              <a:rPr lang="en-US" sz="1500" dirty="0" err="1">
                <a:solidFill>
                  <a:srgbClr val="0070C0"/>
                </a:solidFill>
                <a:latin typeface="Monaco" pitchFamily="-105" charset="0"/>
              </a:rPr>
              <a:t>xmeng@polaris</a:t>
            </a:r>
            <a:r>
              <a:rPr lang="en-US" sz="1500" dirty="0">
                <a:solidFill>
                  <a:srgbClr val="0070C0"/>
                </a:solidFill>
                <a:latin typeface="Monaco" pitchFamily="-105" charset="0"/>
              </a:rPr>
              <a:t> thread]$ ./</a:t>
            </a:r>
            <a:r>
              <a:rPr lang="en-US" sz="1500" dirty="0" err="1">
                <a:solidFill>
                  <a:srgbClr val="0070C0"/>
                </a:solidFill>
                <a:latin typeface="Monaco" pitchFamily="-105" charset="0"/>
              </a:rPr>
              <a:t>trd</a:t>
            </a:r>
            <a:r>
              <a:rPr lang="en-US" sz="1500" dirty="0">
                <a:solidFill>
                  <a:srgbClr val="0070C0"/>
                </a:solidFill>
                <a:latin typeface="Monaco" pitchFamily="-105" charset="0"/>
              </a:rPr>
              <a:t>-share</a:t>
            </a:r>
          </a:p>
          <a:p>
            <a:pPr marL="257175" indent="-257175">
              <a:spcBef>
                <a:spcPct val="20000"/>
              </a:spcBef>
            </a:pPr>
            <a:r>
              <a:rPr lang="en-US" sz="1500" dirty="0">
                <a:solidFill>
                  <a:srgbClr val="0070C0"/>
                </a:solidFill>
                <a:latin typeface="Monaco" pitchFamily="-105" charset="0"/>
              </a:rPr>
              <a:t>main() reporting that all 5000 threads have terminated</a:t>
            </a:r>
          </a:p>
          <a:p>
            <a:pPr marL="257175" indent="-257175">
              <a:spcBef>
                <a:spcPct val="20000"/>
              </a:spcBef>
            </a:pPr>
            <a:r>
              <a:rPr lang="en-US" sz="1500" dirty="0">
                <a:solidFill>
                  <a:srgbClr val="0070C0"/>
                </a:solidFill>
                <a:latin typeface="Monaco" pitchFamily="-105" charset="0"/>
              </a:rPr>
              <a:t>v should be 5000, it is 4998</a:t>
            </a:r>
          </a:p>
          <a:p>
            <a:pPr marL="257175" indent="-257175">
              <a:spcBef>
                <a:spcPct val="20000"/>
              </a:spcBef>
            </a:pPr>
            <a:r>
              <a:rPr lang="en-US" sz="1500" dirty="0">
                <a:solidFill>
                  <a:srgbClr val="0070C0"/>
                </a:solidFill>
                <a:latin typeface="Monaco" pitchFamily="-105" charset="0"/>
              </a:rPr>
              <a:t>[</a:t>
            </a:r>
            <a:r>
              <a:rPr lang="en-US" sz="1500" dirty="0" err="1">
                <a:solidFill>
                  <a:srgbClr val="0070C0"/>
                </a:solidFill>
                <a:latin typeface="Monaco" pitchFamily="-105" charset="0"/>
              </a:rPr>
              <a:t>xmeng@polaris</a:t>
            </a:r>
            <a:r>
              <a:rPr lang="en-US" sz="1500" dirty="0">
                <a:solidFill>
                  <a:srgbClr val="0070C0"/>
                </a:solidFill>
                <a:latin typeface="Monaco" pitchFamily="-105" charset="0"/>
              </a:rPr>
              <a:t> thread]$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617159" y="3829050"/>
            <a:ext cx="4879349" cy="46166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dirty="0"/>
              <a:t>Who stole the two counts from me?!!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How do we update the value of a variable?</a:t>
            </a:r>
          </a:p>
          <a:p>
            <a:r>
              <a:rPr lang="en-US" dirty="0"/>
              <a:t>We learned that in CSCI 206</a:t>
            </a:r>
          </a:p>
          <a:p>
            <a:pPr lvl="1"/>
            <a:r>
              <a:rPr lang="en-US" sz="1800" dirty="0" err="1"/>
              <a:t>lw</a:t>
            </a:r>
            <a:r>
              <a:rPr lang="en-US" sz="1800" dirty="0"/>
              <a:t> t0, 0(s1)     # load memory content at s1 to t0</a:t>
            </a:r>
          </a:p>
          <a:p>
            <a:pPr lvl="1"/>
            <a:r>
              <a:rPr lang="en-US" sz="1800" dirty="0" err="1"/>
              <a:t>addi</a:t>
            </a:r>
            <a:r>
              <a:rPr lang="en-US" sz="1800" dirty="0"/>
              <a:t> t0, t0, 1   # increment t0 by 1</a:t>
            </a:r>
          </a:p>
          <a:p>
            <a:pPr lvl="1"/>
            <a:r>
              <a:rPr lang="en-US" sz="1800" dirty="0" err="1"/>
              <a:t>sw</a:t>
            </a:r>
            <a:r>
              <a:rPr lang="en-US" sz="1800" dirty="0"/>
              <a:t> t0, 0(s1)    # store content in t0 to memory at s1</a:t>
            </a:r>
          </a:p>
          <a:p>
            <a:r>
              <a:rPr lang="en-US" dirty="0"/>
              <a:t>In a multi-thread and multi-process environment, before finishing all three steps, a thread/process may be interrupted and moved out of memory, leaving a inconsistent value for a shared variable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marL="30480">
              <a:buClr>
                <a:srgbClr val="000000"/>
              </a:buClr>
              <a:buSzPts val="4200"/>
            </a:pPr>
            <a:r>
              <a:rPr lang="en-US" sz="3600" dirty="0">
                <a:solidFill>
                  <a:srgbClr val="007033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Two Threads/Processes Update the Same Variable at the Same Time</a:t>
            </a:r>
          </a:p>
        </p:txBody>
      </p:sp>
      <p:sp>
        <p:nvSpPr>
          <p:cNvPr id="5" name="Rectangle 4"/>
          <p:cNvSpPr/>
          <p:nvPr/>
        </p:nvSpPr>
        <p:spPr>
          <a:xfrm>
            <a:off x="3771900" y="1371600"/>
            <a:ext cx="685800" cy="5715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dirty="0">
                <a:solidFill>
                  <a:schemeClr val="tx1"/>
                </a:solidFill>
              </a:rPr>
              <a:t>v = 0;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2343150" y="2057400"/>
            <a:ext cx="1028700" cy="685800"/>
          </a:xfrm>
          <a:prstGeom prst="roundRect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350" dirty="0">
                <a:solidFill>
                  <a:schemeClr val="tx1"/>
                </a:solidFill>
              </a:rPr>
              <a:t>load $t, v</a:t>
            </a:r>
          </a:p>
          <a:p>
            <a:r>
              <a:rPr lang="en-US" sz="1350" dirty="0">
                <a:solidFill>
                  <a:schemeClr val="tx1"/>
                </a:solidFill>
              </a:rPr>
              <a:t>Inc $t, 1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340405" y="1657350"/>
            <a:ext cx="10136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Thread 1</a:t>
            </a:r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4572000" y="1428750"/>
            <a:ext cx="0" cy="3257550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4582984" y="1314450"/>
            <a:ext cx="392415" cy="73834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en-US" sz="1350" dirty="0"/>
              <a:t>Time line</a:t>
            </a:r>
          </a:p>
        </p:txBody>
      </p:sp>
      <p:sp>
        <p:nvSpPr>
          <p:cNvPr id="12" name="Rounded Rectangle 11"/>
          <p:cNvSpPr/>
          <p:nvPr/>
        </p:nvSpPr>
        <p:spPr>
          <a:xfrm>
            <a:off x="5372100" y="2400300"/>
            <a:ext cx="1028700" cy="685800"/>
          </a:xfrm>
          <a:prstGeom prst="roundRect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350" dirty="0">
                <a:solidFill>
                  <a:schemeClr val="tx1"/>
                </a:solidFill>
              </a:rPr>
              <a:t>load $t, v</a:t>
            </a:r>
          </a:p>
          <a:p>
            <a:r>
              <a:rPr lang="en-US" sz="1350" dirty="0">
                <a:solidFill>
                  <a:schemeClr val="tx1"/>
                </a:solidFill>
              </a:rPr>
              <a:t>Inc $t, 1</a:t>
            </a:r>
          </a:p>
          <a:p>
            <a:r>
              <a:rPr lang="en-US" sz="1350" dirty="0">
                <a:solidFill>
                  <a:schemeClr val="tx1"/>
                </a:solidFill>
              </a:rPr>
              <a:t>Store $t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5469142" y="1771650"/>
            <a:ext cx="10136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Thread 2</a:t>
            </a:r>
          </a:p>
        </p:txBody>
      </p:sp>
      <p:sp>
        <p:nvSpPr>
          <p:cNvPr id="14" name="Rectangle 13"/>
          <p:cNvSpPr/>
          <p:nvPr/>
        </p:nvSpPr>
        <p:spPr>
          <a:xfrm>
            <a:off x="3771900" y="2971800"/>
            <a:ext cx="685800" cy="5715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dirty="0">
                <a:solidFill>
                  <a:schemeClr val="tx1"/>
                </a:solidFill>
              </a:rPr>
              <a:t>v = 1;</a:t>
            </a:r>
          </a:p>
        </p:txBody>
      </p:sp>
      <p:sp>
        <p:nvSpPr>
          <p:cNvPr id="15" name="Rounded Rectangle 14"/>
          <p:cNvSpPr/>
          <p:nvPr/>
        </p:nvSpPr>
        <p:spPr>
          <a:xfrm>
            <a:off x="2343150" y="3829050"/>
            <a:ext cx="1028700" cy="685800"/>
          </a:xfrm>
          <a:prstGeom prst="roundRect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350" dirty="0">
                <a:solidFill>
                  <a:schemeClr val="tx1"/>
                </a:solidFill>
              </a:rPr>
              <a:t>Store $t</a:t>
            </a:r>
          </a:p>
        </p:txBody>
      </p:sp>
      <p:sp>
        <p:nvSpPr>
          <p:cNvPr id="16" name="Rectangle 15"/>
          <p:cNvSpPr/>
          <p:nvPr/>
        </p:nvSpPr>
        <p:spPr>
          <a:xfrm>
            <a:off x="3771900" y="3886200"/>
            <a:ext cx="685800" cy="5715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dirty="0">
                <a:solidFill>
                  <a:schemeClr val="tx1"/>
                </a:solidFill>
              </a:rPr>
              <a:t>v = 1;</a:t>
            </a:r>
          </a:p>
        </p:txBody>
      </p:sp>
      <p:sp>
        <p:nvSpPr>
          <p:cNvPr id="17" name="Snip Diagonal Corner Rectangle 16"/>
          <p:cNvSpPr/>
          <p:nvPr/>
        </p:nvSpPr>
        <p:spPr>
          <a:xfrm>
            <a:off x="1059785" y="2971800"/>
            <a:ext cx="2426365" cy="285750"/>
          </a:xfrm>
          <a:prstGeom prst="snip2Diag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>
                <a:solidFill>
                  <a:schemeClr val="tx1"/>
                </a:solidFill>
              </a:rPr>
              <a:t>Interrupted, moved out CPU</a:t>
            </a:r>
          </a:p>
        </p:txBody>
      </p:sp>
      <p:sp>
        <p:nvSpPr>
          <p:cNvPr id="18" name="Snip Diagonal Corner Rectangle 17"/>
          <p:cNvSpPr/>
          <p:nvPr/>
        </p:nvSpPr>
        <p:spPr>
          <a:xfrm>
            <a:off x="1059785" y="3429000"/>
            <a:ext cx="2426365" cy="285750"/>
          </a:xfrm>
          <a:prstGeom prst="snip2Diag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>
                <a:solidFill>
                  <a:schemeClr val="tx1"/>
                </a:solidFill>
              </a:rPr>
              <a:t>Resumed, moved onto CPU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5314950" y="4114800"/>
            <a:ext cx="2855782" cy="369332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Where v should have been 2</a:t>
            </a:r>
          </a:p>
        </p:txBody>
      </p:sp>
      <p:cxnSp>
        <p:nvCxnSpPr>
          <p:cNvPr id="21" name="Straight Arrow Connector 20"/>
          <p:cNvCxnSpPr>
            <a:stCxn id="19" idx="1"/>
          </p:cNvCxnSpPr>
          <p:nvPr/>
        </p:nvCxnSpPr>
        <p:spPr>
          <a:xfrm flipH="1" flipV="1">
            <a:off x="4343400" y="4171951"/>
            <a:ext cx="971550" cy="127515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How To Prevent Problems of This Kind?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phenomenon in the last slide is called “race condition,” the value of a variable depends on the order of execution.</a:t>
            </a:r>
          </a:p>
          <a:p>
            <a:r>
              <a:rPr lang="en-US" dirty="0"/>
              <a:t>Threads and processes need coordination. We will discuss the topic in greater detail Chapter 5.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" name="Google Shape;224;p25"/>
          <p:cNvSpPr txBox="1">
            <a:spLocks noGrp="1"/>
          </p:cNvSpPr>
          <p:nvPr>
            <p:ph type="title"/>
          </p:nvPr>
        </p:nvSpPr>
        <p:spPr>
          <a:xfrm>
            <a:off x="1485900" y="69055"/>
            <a:ext cx="6172200" cy="670235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38100" tIns="38100" rIns="38100" bIns="38100" rtlCol="0" anchor="ctr" anchorCtr="0">
            <a:noAutofit/>
          </a:bodyPr>
          <a:lstStyle/>
          <a:p>
            <a:pPr marL="30480">
              <a:spcBef>
                <a:spcPct val="0"/>
              </a:spcBef>
              <a:buSzPts val="4200"/>
            </a:pPr>
            <a:r>
              <a:rPr lang="en-US" sz="3600" dirty="0">
                <a:solidFill>
                  <a:srgbClr val="007033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sym typeface="Gill Sans"/>
              </a:rPr>
              <a:t>One More Example</a:t>
            </a:r>
            <a:endParaRPr sz="3600" dirty="0">
              <a:solidFill>
                <a:srgbClr val="007033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225" name="Google Shape;225;p25"/>
          <p:cNvSpPr/>
          <p:nvPr/>
        </p:nvSpPr>
        <p:spPr>
          <a:xfrm>
            <a:off x="907080" y="876300"/>
            <a:ext cx="7329840" cy="3752850"/>
          </a:xfrm>
          <a:prstGeom prst="roundRect">
            <a:avLst>
              <a:gd name="adj" fmla="val 3807"/>
            </a:avLst>
          </a:prstGeom>
          <a:solidFill>
            <a:srgbClr val="EBEBEB"/>
          </a:solidFill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>
            <a:outerShdw blurRad="127000" dist="76200" dir="2700000" rotWithShape="0">
              <a:srgbClr val="000000">
                <a:alpha val="74901"/>
              </a:srgbClr>
            </a:outerShdw>
          </a:effectLst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marL="30479" marR="30479">
              <a:buClr>
                <a:srgbClr val="FF2600"/>
              </a:buClr>
              <a:buSzPts val="1600"/>
            </a:pPr>
            <a:r>
              <a:rPr lang="en-US" sz="1125" b="1" dirty="0">
                <a:solidFill>
                  <a:srgbClr val="FF2600"/>
                </a:solidFill>
                <a:latin typeface="Courier"/>
                <a:ea typeface="Courier"/>
                <a:cs typeface="Courier"/>
                <a:sym typeface="Courier"/>
              </a:rPr>
              <a:t>/* COMPILE WITH: </a:t>
            </a:r>
            <a:r>
              <a:rPr lang="en-US" sz="1125" b="1" dirty="0" err="1">
                <a:solidFill>
                  <a:srgbClr val="FF2600"/>
                </a:solidFill>
                <a:latin typeface="Courier"/>
                <a:ea typeface="Courier"/>
                <a:cs typeface="Courier"/>
                <a:sym typeface="Courier"/>
              </a:rPr>
              <a:t>gcc</a:t>
            </a:r>
            <a:r>
              <a:rPr lang="en-US" sz="1125" b="1" dirty="0">
                <a:solidFill>
                  <a:srgbClr val="FF2600"/>
                </a:solidFill>
                <a:latin typeface="Courier"/>
                <a:ea typeface="Courier"/>
                <a:cs typeface="Courier"/>
                <a:sym typeface="Courier"/>
              </a:rPr>
              <a:t> </a:t>
            </a:r>
            <a:r>
              <a:rPr lang="en-US" sz="1125" b="1" dirty="0" err="1">
                <a:solidFill>
                  <a:srgbClr val="FF2600"/>
                </a:solidFill>
                <a:latin typeface="Courier"/>
                <a:ea typeface="Courier"/>
                <a:cs typeface="Courier"/>
                <a:sym typeface="Courier"/>
              </a:rPr>
              <a:t>trd-sleep.c</a:t>
            </a:r>
            <a:r>
              <a:rPr lang="en-US" sz="1125" b="1" dirty="0">
                <a:solidFill>
                  <a:srgbClr val="FF2600"/>
                </a:solidFill>
                <a:latin typeface="Courier"/>
                <a:ea typeface="Courier"/>
                <a:cs typeface="Courier"/>
                <a:sym typeface="Courier"/>
              </a:rPr>
              <a:t> -</a:t>
            </a:r>
            <a:r>
              <a:rPr lang="en-US" sz="1125" b="1" dirty="0" err="1">
                <a:solidFill>
                  <a:srgbClr val="FF2600"/>
                </a:solidFill>
                <a:latin typeface="Courier"/>
                <a:ea typeface="Courier"/>
                <a:cs typeface="Courier"/>
                <a:sym typeface="Courier"/>
              </a:rPr>
              <a:t>lpthread</a:t>
            </a:r>
            <a:r>
              <a:rPr lang="en-US" sz="1125" b="1" dirty="0">
                <a:solidFill>
                  <a:srgbClr val="FF2600"/>
                </a:solidFill>
                <a:latin typeface="Courier"/>
                <a:ea typeface="Courier"/>
                <a:cs typeface="Courier"/>
                <a:sym typeface="Courier"/>
              </a:rPr>
              <a:t> -o </a:t>
            </a:r>
            <a:r>
              <a:rPr lang="en-US" sz="1125" b="1" dirty="0" err="1">
                <a:solidFill>
                  <a:srgbClr val="FF2600"/>
                </a:solidFill>
                <a:latin typeface="Courier"/>
                <a:ea typeface="Courier"/>
                <a:cs typeface="Courier"/>
                <a:sym typeface="Courier"/>
              </a:rPr>
              <a:t>trd</a:t>
            </a:r>
            <a:r>
              <a:rPr lang="en-US" sz="1125" b="1" dirty="0">
                <a:solidFill>
                  <a:srgbClr val="FF2600"/>
                </a:solidFill>
                <a:latin typeface="Courier"/>
                <a:ea typeface="Courier"/>
                <a:cs typeface="Courier"/>
                <a:sym typeface="Courier"/>
              </a:rPr>
              <a:t>-sleep */</a:t>
            </a:r>
            <a:endParaRPr sz="1125" b="1" dirty="0">
              <a:latin typeface="Courier"/>
              <a:ea typeface="Courier"/>
              <a:cs typeface="Courier"/>
              <a:sym typeface="Courier"/>
            </a:endParaRPr>
          </a:p>
          <a:p>
            <a:pPr marL="30479" marR="30479">
              <a:buClr>
                <a:srgbClr val="61177C"/>
              </a:buClr>
              <a:buSzPts val="1600"/>
            </a:pPr>
            <a:r>
              <a:rPr lang="en-US" sz="1125" b="1" dirty="0">
                <a:solidFill>
                  <a:srgbClr val="61177C"/>
                </a:solidFill>
                <a:latin typeface="Courier"/>
                <a:ea typeface="Courier"/>
                <a:cs typeface="Courier"/>
                <a:sym typeface="Courier"/>
              </a:rPr>
              <a:t>#include &lt;</a:t>
            </a:r>
            <a:r>
              <a:rPr lang="en-US" sz="1125" b="1" dirty="0" err="1">
                <a:solidFill>
                  <a:srgbClr val="61177C"/>
                </a:solidFill>
                <a:latin typeface="Courier"/>
                <a:ea typeface="Courier"/>
                <a:cs typeface="Courier"/>
                <a:sym typeface="Courier"/>
              </a:rPr>
              <a:t>stdio.h</a:t>
            </a:r>
            <a:r>
              <a:rPr lang="en-US" sz="1125" b="1" dirty="0">
                <a:solidFill>
                  <a:srgbClr val="61177C"/>
                </a:solidFill>
                <a:latin typeface="Courier"/>
                <a:ea typeface="Courier"/>
                <a:cs typeface="Courier"/>
                <a:sym typeface="Courier"/>
              </a:rPr>
              <a:t>&gt;</a:t>
            </a:r>
            <a:endParaRPr sz="1125" b="1" dirty="0">
              <a:latin typeface="Courier"/>
              <a:ea typeface="Courier"/>
              <a:cs typeface="Courier"/>
              <a:sym typeface="Courier"/>
            </a:endParaRPr>
          </a:p>
          <a:p>
            <a:pPr marL="30479" marR="30479">
              <a:buClr>
                <a:srgbClr val="61177C"/>
              </a:buClr>
              <a:buSzPts val="1600"/>
            </a:pPr>
            <a:r>
              <a:rPr lang="en-US" sz="1125" b="1" dirty="0">
                <a:solidFill>
                  <a:srgbClr val="61177C"/>
                </a:solidFill>
                <a:latin typeface="Courier"/>
                <a:ea typeface="Courier"/>
                <a:cs typeface="Courier"/>
                <a:sym typeface="Courier"/>
              </a:rPr>
              <a:t>#include &lt;</a:t>
            </a:r>
            <a:r>
              <a:rPr lang="en-US" sz="1125" b="1" dirty="0" err="1">
                <a:solidFill>
                  <a:srgbClr val="61177C"/>
                </a:solidFill>
                <a:latin typeface="Courier"/>
                <a:ea typeface="Courier"/>
                <a:cs typeface="Courier"/>
                <a:sym typeface="Courier"/>
              </a:rPr>
              <a:t>pthread.h</a:t>
            </a:r>
            <a:r>
              <a:rPr lang="en-US" sz="1125" b="1" dirty="0">
                <a:solidFill>
                  <a:srgbClr val="61177C"/>
                </a:solidFill>
                <a:latin typeface="Courier"/>
                <a:ea typeface="Courier"/>
                <a:cs typeface="Courier"/>
                <a:sym typeface="Courier"/>
              </a:rPr>
              <a:t>&gt;</a:t>
            </a:r>
            <a:endParaRPr sz="1125" b="1" dirty="0">
              <a:latin typeface="Courier"/>
              <a:ea typeface="Courier"/>
              <a:cs typeface="Courier"/>
              <a:sym typeface="Courier"/>
            </a:endParaRPr>
          </a:p>
          <a:p>
            <a:pPr marL="30479" marR="30479">
              <a:buClr>
                <a:srgbClr val="61177C"/>
              </a:buClr>
              <a:buSzPts val="1600"/>
            </a:pPr>
            <a:r>
              <a:rPr lang="en-US" sz="1125" b="1" dirty="0">
                <a:solidFill>
                  <a:srgbClr val="61177C"/>
                </a:solidFill>
                <a:latin typeface="Courier"/>
                <a:ea typeface="Courier"/>
                <a:cs typeface="Courier"/>
                <a:sym typeface="Courier"/>
              </a:rPr>
              <a:t>#define NUM_THREADS 5</a:t>
            </a:r>
            <a:endParaRPr sz="1125" b="1" dirty="0">
              <a:latin typeface="Courier"/>
              <a:ea typeface="Courier"/>
              <a:cs typeface="Courier"/>
              <a:sym typeface="Courier"/>
            </a:endParaRPr>
          </a:p>
          <a:p>
            <a:pPr marL="30479" marR="30479">
              <a:buClr>
                <a:srgbClr val="61177C"/>
              </a:buClr>
              <a:buSzPts val="1600"/>
            </a:pPr>
            <a:r>
              <a:rPr lang="en-US" sz="1125" b="1" dirty="0">
                <a:solidFill>
                  <a:srgbClr val="61177C"/>
                </a:solidFill>
                <a:latin typeface="Courier"/>
                <a:ea typeface="Courier"/>
                <a:cs typeface="Courier"/>
                <a:sym typeface="Courier"/>
              </a:rPr>
              <a:t>#define SLEEP_TIME 3</a:t>
            </a:r>
            <a:endParaRPr sz="1125" b="1" dirty="0">
              <a:latin typeface="Courier"/>
              <a:ea typeface="Courier"/>
              <a:cs typeface="Courier"/>
              <a:sym typeface="Courier"/>
            </a:endParaRPr>
          </a:p>
          <a:p>
            <a:pPr marL="30479" marR="30479">
              <a:buClr>
                <a:srgbClr val="61177C"/>
              </a:buClr>
              <a:buSzPts val="1600"/>
            </a:pPr>
            <a:endParaRPr sz="1125" b="1" dirty="0">
              <a:solidFill>
                <a:srgbClr val="61177C"/>
              </a:solidFill>
              <a:latin typeface="Courier"/>
              <a:ea typeface="Courier"/>
              <a:cs typeface="Courier"/>
              <a:sym typeface="Courier"/>
            </a:endParaRPr>
          </a:p>
          <a:p>
            <a:pPr marL="30479" marR="30479">
              <a:buClr>
                <a:srgbClr val="002E7A"/>
              </a:buClr>
              <a:buSzPts val="1600"/>
            </a:pPr>
            <a:r>
              <a:rPr lang="en-US" sz="1350" b="1" dirty="0">
                <a:solidFill>
                  <a:srgbClr val="002E7A"/>
                </a:solidFill>
                <a:latin typeface="Courier"/>
                <a:ea typeface="Courier"/>
                <a:cs typeface="Courier"/>
                <a:sym typeface="Courier"/>
              </a:rPr>
              <a:t>void *sleeping(void *);</a:t>
            </a:r>
            <a:r>
              <a:rPr lang="en-US" sz="1125" b="1" dirty="0">
                <a:solidFill>
                  <a:srgbClr val="000000"/>
                </a:solidFill>
                <a:latin typeface="Courier"/>
                <a:ea typeface="Courier"/>
                <a:cs typeface="Courier"/>
                <a:sym typeface="Courier"/>
              </a:rPr>
              <a:t> </a:t>
            </a:r>
            <a:r>
              <a:rPr lang="en-US" sz="1125" b="1" dirty="0">
                <a:solidFill>
                  <a:srgbClr val="E32400"/>
                </a:solidFill>
                <a:latin typeface="Courier"/>
                <a:ea typeface="Courier"/>
                <a:cs typeface="Courier"/>
                <a:sym typeface="Courier"/>
              </a:rPr>
              <a:t>/* forward declaration to thread routine */</a:t>
            </a:r>
            <a:endParaRPr sz="1125" b="1" dirty="0">
              <a:latin typeface="Courier"/>
              <a:ea typeface="Courier"/>
              <a:cs typeface="Courier"/>
              <a:sym typeface="Courier"/>
            </a:endParaRPr>
          </a:p>
          <a:p>
            <a:pPr marL="30479" marR="30479">
              <a:buClr>
                <a:srgbClr val="000000"/>
              </a:buClr>
              <a:buSzPts val="1600"/>
            </a:pPr>
            <a:endParaRPr sz="1125" b="1" dirty="0">
              <a:solidFill>
                <a:srgbClr val="E32400"/>
              </a:solidFill>
              <a:latin typeface="Courier"/>
              <a:ea typeface="Courier"/>
              <a:cs typeface="Courier"/>
              <a:sym typeface="Courier"/>
            </a:endParaRPr>
          </a:p>
          <a:p>
            <a:pPr marL="30479" marR="30479">
              <a:buClr>
                <a:srgbClr val="000000"/>
              </a:buClr>
              <a:buSzPts val="1600"/>
            </a:pPr>
            <a:r>
              <a:rPr lang="en-US" sz="1125" b="1" dirty="0">
                <a:solidFill>
                  <a:srgbClr val="000000"/>
                </a:solidFill>
                <a:latin typeface="Courier"/>
                <a:ea typeface="Courier"/>
                <a:cs typeface="Courier"/>
                <a:sym typeface="Courier"/>
              </a:rPr>
              <a:t>int main(int </a:t>
            </a:r>
            <a:r>
              <a:rPr lang="en-US" sz="1125" b="1" dirty="0" err="1">
                <a:solidFill>
                  <a:srgbClr val="000000"/>
                </a:solidFill>
                <a:latin typeface="Courier"/>
                <a:ea typeface="Courier"/>
                <a:cs typeface="Courier"/>
                <a:sym typeface="Courier"/>
              </a:rPr>
              <a:t>argc</a:t>
            </a:r>
            <a:r>
              <a:rPr lang="en-US" sz="1125" b="1" dirty="0">
                <a:solidFill>
                  <a:srgbClr val="000000"/>
                </a:solidFill>
                <a:latin typeface="Courier"/>
                <a:ea typeface="Courier"/>
                <a:cs typeface="Courier"/>
                <a:sym typeface="Courier"/>
              </a:rPr>
              <a:t>, char *</a:t>
            </a:r>
            <a:r>
              <a:rPr lang="en-US" sz="1125" b="1" dirty="0" err="1">
                <a:solidFill>
                  <a:srgbClr val="000000"/>
                </a:solidFill>
                <a:latin typeface="Courier"/>
                <a:ea typeface="Courier"/>
                <a:cs typeface="Courier"/>
                <a:sym typeface="Courier"/>
              </a:rPr>
              <a:t>argv</a:t>
            </a:r>
            <a:r>
              <a:rPr lang="en-US" sz="1125" b="1" dirty="0">
                <a:solidFill>
                  <a:srgbClr val="000000"/>
                </a:solidFill>
                <a:latin typeface="Courier"/>
                <a:ea typeface="Courier"/>
                <a:cs typeface="Courier"/>
                <a:sym typeface="Courier"/>
              </a:rPr>
              <a:t>[]) {</a:t>
            </a:r>
            <a:endParaRPr sz="1125" b="1" dirty="0">
              <a:latin typeface="Courier"/>
              <a:ea typeface="Courier"/>
              <a:cs typeface="Courier"/>
              <a:sym typeface="Courier"/>
            </a:endParaRPr>
          </a:p>
          <a:p>
            <a:pPr marL="487679" marR="30479" lvl="1">
              <a:buClr>
                <a:srgbClr val="000000"/>
              </a:buClr>
              <a:buSzPts val="1600"/>
            </a:pPr>
            <a:r>
              <a:rPr lang="en-US" sz="1125" b="1" dirty="0">
                <a:solidFill>
                  <a:srgbClr val="000000"/>
                </a:solidFill>
                <a:latin typeface="Courier"/>
                <a:ea typeface="Courier"/>
                <a:cs typeface="Courier"/>
                <a:sym typeface="Courier"/>
              </a:rPr>
              <a:t>int </a:t>
            </a:r>
            <a:r>
              <a:rPr lang="en-US" sz="1125" b="1" dirty="0" err="1">
                <a:solidFill>
                  <a:srgbClr val="000000"/>
                </a:solidFill>
                <a:latin typeface="Courier"/>
                <a:ea typeface="Courier"/>
                <a:cs typeface="Courier"/>
                <a:sym typeface="Courier"/>
              </a:rPr>
              <a:t>i</a:t>
            </a:r>
            <a:r>
              <a:rPr lang="en-US" sz="1125" b="1" dirty="0">
                <a:solidFill>
                  <a:srgbClr val="000000"/>
                </a:solidFill>
                <a:latin typeface="Courier"/>
                <a:ea typeface="Courier"/>
                <a:cs typeface="Courier"/>
                <a:sym typeface="Courier"/>
              </a:rPr>
              <a:t>;</a:t>
            </a:r>
            <a:endParaRPr sz="1125" b="1" dirty="0">
              <a:latin typeface="Courier"/>
              <a:ea typeface="Courier"/>
              <a:cs typeface="Courier"/>
              <a:sym typeface="Courier"/>
            </a:endParaRPr>
          </a:p>
          <a:p>
            <a:pPr marL="487679" marR="30479" lvl="1">
              <a:buClr>
                <a:srgbClr val="000000"/>
              </a:buClr>
              <a:buSzPts val="1600"/>
            </a:pPr>
            <a:r>
              <a:rPr lang="en-US" sz="1125" b="1" dirty="0" err="1">
                <a:solidFill>
                  <a:srgbClr val="000000"/>
                </a:solidFill>
                <a:latin typeface="Courier"/>
                <a:ea typeface="Courier"/>
                <a:cs typeface="Courier"/>
                <a:sym typeface="Courier"/>
              </a:rPr>
              <a:t>pthread_t</a:t>
            </a:r>
            <a:r>
              <a:rPr lang="en-US" sz="1125" b="1" dirty="0">
                <a:solidFill>
                  <a:srgbClr val="000000"/>
                </a:solidFill>
                <a:latin typeface="Courier"/>
                <a:ea typeface="Courier"/>
                <a:cs typeface="Courier"/>
                <a:sym typeface="Courier"/>
              </a:rPr>
              <a:t> </a:t>
            </a:r>
            <a:r>
              <a:rPr lang="en-US" sz="1125" b="1" dirty="0" err="1">
                <a:solidFill>
                  <a:srgbClr val="000000"/>
                </a:solidFill>
                <a:latin typeface="Courier"/>
                <a:ea typeface="Courier"/>
                <a:cs typeface="Courier"/>
                <a:sym typeface="Courier"/>
              </a:rPr>
              <a:t>tid</a:t>
            </a:r>
            <a:r>
              <a:rPr lang="en-US" sz="1125" b="1" dirty="0">
                <a:solidFill>
                  <a:srgbClr val="000000"/>
                </a:solidFill>
                <a:latin typeface="Courier"/>
                <a:ea typeface="Courier"/>
                <a:cs typeface="Courier"/>
                <a:sym typeface="Courier"/>
              </a:rPr>
              <a:t>[NUM_THREADS]; </a:t>
            </a:r>
            <a:r>
              <a:rPr lang="en-US" sz="1125" b="1" dirty="0">
                <a:solidFill>
                  <a:srgbClr val="FF4013"/>
                </a:solidFill>
                <a:latin typeface="Courier"/>
                <a:ea typeface="Courier"/>
                <a:cs typeface="Courier"/>
                <a:sym typeface="Courier"/>
              </a:rPr>
              <a:t>/* array of thread IDs */</a:t>
            </a:r>
            <a:endParaRPr sz="1125" b="1" dirty="0">
              <a:latin typeface="Courier"/>
              <a:ea typeface="Courier"/>
              <a:cs typeface="Courier"/>
              <a:sym typeface="Courier"/>
            </a:endParaRPr>
          </a:p>
          <a:p>
            <a:pPr marL="487679" marR="30479" lvl="1">
              <a:buClr>
                <a:srgbClr val="000000"/>
              </a:buClr>
              <a:buSzPts val="1600"/>
            </a:pPr>
            <a:r>
              <a:rPr lang="en-US" sz="1125" b="1" dirty="0">
                <a:solidFill>
                  <a:srgbClr val="000000"/>
                </a:solidFill>
                <a:latin typeface="Courier"/>
                <a:ea typeface="Courier"/>
                <a:cs typeface="Courier"/>
                <a:sym typeface="Courier"/>
              </a:rPr>
              <a:t>for ( </a:t>
            </a:r>
            <a:r>
              <a:rPr lang="en-US" sz="1125" b="1" dirty="0" err="1">
                <a:solidFill>
                  <a:srgbClr val="000000"/>
                </a:solidFill>
                <a:latin typeface="Courier"/>
                <a:ea typeface="Courier"/>
                <a:cs typeface="Courier"/>
                <a:sym typeface="Courier"/>
              </a:rPr>
              <a:t>i</a:t>
            </a:r>
            <a:r>
              <a:rPr lang="en-US" sz="1125" b="1" dirty="0">
                <a:solidFill>
                  <a:srgbClr val="000000"/>
                </a:solidFill>
                <a:latin typeface="Courier"/>
                <a:ea typeface="Courier"/>
                <a:cs typeface="Courier"/>
                <a:sym typeface="Courier"/>
              </a:rPr>
              <a:t> = 0; </a:t>
            </a:r>
            <a:r>
              <a:rPr lang="en-US" sz="1125" b="1" dirty="0" err="1">
                <a:solidFill>
                  <a:srgbClr val="000000"/>
                </a:solidFill>
                <a:latin typeface="Courier"/>
                <a:ea typeface="Courier"/>
                <a:cs typeface="Courier"/>
                <a:sym typeface="Courier"/>
              </a:rPr>
              <a:t>i</a:t>
            </a:r>
            <a:r>
              <a:rPr lang="en-US" sz="1125" b="1" dirty="0">
                <a:solidFill>
                  <a:srgbClr val="000000"/>
                </a:solidFill>
                <a:latin typeface="Courier"/>
                <a:ea typeface="Courier"/>
                <a:cs typeface="Courier"/>
                <a:sym typeface="Courier"/>
              </a:rPr>
              <a:t> &lt; NUM_THREADS; </a:t>
            </a:r>
            <a:r>
              <a:rPr lang="en-US" sz="1125" b="1" dirty="0" err="1">
                <a:solidFill>
                  <a:srgbClr val="000000"/>
                </a:solidFill>
                <a:latin typeface="Courier"/>
                <a:ea typeface="Courier"/>
                <a:cs typeface="Courier"/>
                <a:sym typeface="Courier"/>
              </a:rPr>
              <a:t>i</a:t>
            </a:r>
            <a:r>
              <a:rPr lang="en-US" sz="1125" b="1" dirty="0">
                <a:solidFill>
                  <a:srgbClr val="000000"/>
                </a:solidFill>
                <a:latin typeface="Courier"/>
                <a:ea typeface="Courier"/>
                <a:cs typeface="Courier"/>
                <a:sym typeface="Courier"/>
              </a:rPr>
              <a:t>++)</a:t>
            </a:r>
            <a:endParaRPr sz="1125" b="1" dirty="0">
              <a:latin typeface="Courier"/>
              <a:ea typeface="Courier"/>
              <a:cs typeface="Courier"/>
              <a:sym typeface="Courier"/>
            </a:endParaRPr>
          </a:p>
          <a:p>
            <a:pPr marL="487679" marR="30479" lvl="1">
              <a:buClr>
                <a:srgbClr val="000000"/>
              </a:buClr>
              <a:buSzPts val="1600"/>
            </a:pPr>
            <a:r>
              <a:rPr lang="en-US" sz="1125" b="1" dirty="0">
                <a:solidFill>
                  <a:srgbClr val="000000"/>
                </a:solidFill>
                <a:latin typeface="Courier"/>
                <a:ea typeface="Courier"/>
                <a:cs typeface="Courier"/>
                <a:sym typeface="Courier"/>
              </a:rPr>
              <a:t>  </a:t>
            </a:r>
            <a:r>
              <a:rPr lang="en-US" sz="1350" b="1" dirty="0" err="1">
                <a:solidFill>
                  <a:srgbClr val="002E7A"/>
                </a:solidFill>
                <a:latin typeface="Courier"/>
                <a:ea typeface="Courier"/>
                <a:cs typeface="Courier"/>
                <a:sym typeface="Courier"/>
              </a:rPr>
              <a:t>pthread_create</a:t>
            </a:r>
            <a:r>
              <a:rPr lang="en-US" sz="1125" b="1" dirty="0">
                <a:solidFill>
                  <a:srgbClr val="000000"/>
                </a:solidFill>
                <a:latin typeface="Courier"/>
                <a:ea typeface="Courier"/>
                <a:cs typeface="Courier"/>
                <a:sym typeface="Courier"/>
              </a:rPr>
              <a:t>(&amp;</a:t>
            </a:r>
            <a:r>
              <a:rPr lang="en-US" sz="1125" b="1" dirty="0" err="1">
                <a:solidFill>
                  <a:srgbClr val="000000"/>
                </a:solidFill>
                <a:latin typeface="Courier"/>
                <a:ea typeface="Courier"/>
                <a:cs typeface="Courier"/>
                <a:sym typeface="Courier"/>
              </a:rPr>
              <a:t>tid</a:t>
            </a:r>
            <a:r>
              <a:rPr lang="en-US" sz="1125" b="1" dirty="0">
                <a:solidFill>
                  <a:srgbClr val="000000"/>
                </a:solidFill>
                <a:latin typeface="Courier"/>
                <a:ea typeface="Courier"/>
                <a:cs typeface="Courier"/>
                <a:sym typeface="Courier"/>
              </a:rPr>
              <a:t>[</a:t>
            </a:r>
            <a:r>
              <a:rPr lang="en-US" sz="1125" b="1" dirty="0" err="1">
                <a:solidFill>
                  <a:srgbClr val="000000"/>
                </a:solidFill>
                <a:latin typeface="Courier"/>
                <a:ea typeface="Courier"/>
                <a:cs typeface="Courier"/>
                <a:sym typeface="Courier"/>
              </a:rPr>
              <a:t>i</a:t>
            </a:r>
            <a:r>
              <a:rPr lang="en-US" sz="1125" b="1" dirty="0">
                <a:solidFill>
                  <a:srgbClr val="000000"/>
                </a:solidFill>
                <a:latin typeface="Courier"/>
                <a:ea typeface="Courier"/>
                <a:cs typeface="Courier"/>
                <a:sym typeface="Courier"/>
              </a:rPr>
              <a:t>], NULL, sleeping,(void *)SLEEP_TIME);</a:t>
            </a:r>
            <a:endParaRPr sz="1125" b="1" dirty="0">
              <a:latin typeface="Courier"/>
              <a:ea typeface="Courier"/>
              <a:cs typeface="Courier"/>
              <a:sym typeface="Courier"/>
            </a:endParaRPr>
          </a:p>
          <a:p>
            <a:pPr marL="487679" marR="30479" lvl="1">
              <a:buClr>
                <a:srgbClr val="000000"/>
              </a:buClr>
              <a:buSzPts val="1600"/>
            </a:pPr>
            <a:endParaRPr sz="1125" b="1" dirty="0">
              <a:solidFill>
                <a:srgbClr val="000000"/>
              </a:solidFill>
              <a:latin typeface="Courier"/>
              <a:ea typeface="Courier"/>
              <a:cs typeface="Courier"/>
              <a:sym typeface="Courier"/>
            </a:endParaRPr>
          </a:p>
          <a:p>
            <a:pPr marL="487679" marR="30479" lvl="1">
              <a:buClr>
                <a:srgbClr val="000000"/>
              </a:buClr>
              <a:buSzPts val="1600"/>
            </a:pPr>
            <a:r>
              <a:rPr lang="en-US" sz="1125" b="1" dirty="0">
                <a:solidFill>
                  <a:srgbClr val="000000"/>
                </a:solidFill>
                <a:latin typeface="Courier"/>
                <a:ea typeface="Courier"/>
                <a:cs typeface="Courier"/>
                <a:sym typeface="Courier"/>
              </a:rPr>
              <a:t>for ( </a:t>
            </a:r>
            <a:r>
              <a:rPr lang="en-US" sz="1125" b="1" dirty="0" err="1">
                <a:solidFill>
                  <a:srgbClr val="000000"/>
                </a:solidFill>
                <a:latin typeface="Courier"/>
                <a:ea typeface="Courier"/>
                <a:cs typeface="Courier"/>
                <a:sym typeface="Courier"/>
              </a:rPr>
              <a:t>i</a:t>
            </a:r>
            <a:r>
              <a:rPr lang="en-US" sz="1125" b="1" dirty="0">
                <a:solidFill>
                  <a:srgbClr val="000000"/>
                </a:solidFill>
                <a:latin typeface="Courier"/>
                <a:ea typeface="Courier"/>
                <a:cs typeface="Courier"/>
                <a:sym typeface="Courier"/>
              </a:rPr>
              <a:t> = 0; </a:t>
            </a:r>
            <a:r>
              <a:rPr lang="en-US" sz="1125" b="1" dirty="0" err="1">
                <a:solidFill>
                  <a:srgbClr val="000000"/>
                </a:solidFill>
                <a:latin typeface="Courier"/>
                <a:ea typeface="Courier"/>
                <a:cs typeface="Courier"/>
                <a:sym typeface="Courier"/>
              </a:rPr>
              <a:t>i</a:t>
            </a:r>
            <a:r>
              <a:rPr lang="en-US" sz="1125" b="1" dirty="0">
                <a:solidFill>
                  <a:srgbClr val="000000"/>
                </a:solidFill>
                <a:latin typeface="Courier"/>
                <a:ea typeface="Courier"/>
                <a:cs typeface="Courier"/>
                <a:sym typeface="Courier"/>
              </a:rPr>
              <a:t> &lt; NUM_THREADS; </a:t>
            </a:r>
            <a:r>
              <a:rPr lang="en-US" sz="1125" b="1" dirty="0" err="1">
                <a:solidFill>
                  <a:srgbClr val="000000"/>
                </a:solidFill>
                <a:latin typeface="Courier"/>
                <a:ea typeface="Courier"/>
                <a:cs typeface="Courier"/>
                <a:sym typeface="Courier"/>
              </a:rPr>
              <a:t>i</a:t>
            </a:r>
            <a:r>
              <a:rPr lang="en-US" sz="1125" b="1" dirty="0">
                <a:solidFill>
                  <a:srgbClr val="000000"/>
                </a:solidFill>
                <a:latin typeface="Courier"/>
                <a:ea typeface="Courier"/>
                <a:cs typeface="Courier"/>
                <a:sym typeface="Courier"/>
              </a:rPr>
              <a:t>++)</a:t>
            </a:r>
            <a:endParaRPr sz="1125" b="1" dirty="0">
              <a:latin typeface="Courier"/>
              <a:ea typeface="Courier"/>
              <a:cs typeface="Courier"/>
              <a:sym typeface="Courier"/>
            </a:endParaRPr>
          </a:p>
          <a:p>
            <a:pPr marL="487679" marR="30479" lvl="1">
              <a:buClr>
                <a:srgbClr val="000000"/>
              </a:buClr>
              <a:buSzPts val="1600"/>
            </a:pPr>
            <a:r>
              <a:rPr lang="en-US" sz="1125" b="1" dirty="0">
                <a:solidFill>
                  <a:srgbClr val="000000"/>
                </a:solidFill>
                <a:latin typeface="Courier"/>
                <a:ea typeface="Courier"/>
                <a:cs typeface="Courier"/>
                <a:sym typeface="Courier"/>
              </a:rPr>
              <a:t>  </a:t>
            </a:r>
            <a:r>
              <a:rPr lang="en-US" sz="1350" b="1" dirty="0" err="1">
                <a:solidFill>
                  <a:srgbClr val="002E7A"/>
                </a:solidFill>
                <a:latin typeface="Courier"/>
                <a:ea typeface="Courier"/>
                <a:cs typeface="Courier"/>
                <a:sym typeface="Courier"/>
              </a:rPr>
              <a:t>pthread_join</a:t>
            </a:r>
            <a:r>
              <a:rPr lang="en-US" sz="1125" b="1" dirty="0">
                <a:solidFill>
                  <a:srgbClr val="000000"/>
                </a:solidFill>
                <a:latin typeface="Courier"/>
                <a:ea typeface="Courier"/>
                <a:cs typeface="Courier"/>
                <a:sym typeface="Courier"/>
              </a:rPr>
              <a:t>(</a:t>
            </a:r>
            <a:r>
              <a:rPr lang="en-US" sz="1125" b="1" dirty="0" err="1">
                <a:solidFill>
                  <a:srgbClr val="000000"/>
                </a:solidFill>
                <a:latin typeface="Courier"/>
                <a:ea typeface="Courier"/>
                <a:cs typeface="Courier"/>
                <a:sym typeface="Courier"/>
              </a:rPr>
              <a:t>tid</a:t>
            </a:r>
            <a:r>
              <a:rPr lang="en-US" sz="1125" b="1" dirty="0">
                <a:solidFill>
                  <a:srgbClr val="000000"/>
                </a:solidFill>
                <a:latin typeface="Courier"/>
                <a:ea typeface="Courier"/>
                <a:cs typeface="Courier"/>
                <a:sym typeface="Courier"/>
              </a:rPr>
              <a:t>[</a:t>
            </a:r>
            <a:r>
              <a:rPr lang="en-US" sz="1125" b="1" dirty="0" err="1">
                <a:solidFill>
                  <a:srgbClr val="000000"/>
                </a:solidFill>
                <a:latin typeface="Courier"/>
                <a:ea typeface="Courier"/>
                <a:cs typeface="Courier"/>
                <a:sym typeface="Courier"/>
              </a:rPr>
              <a:t>i</a:t>
            </a:r>
            <a:r>
              <a:rPr lang="en-US" sz="1125" b="1" dirty="0">
                <a:solidFill>
                  <a:srgbClr val="000000"/>
                </a:solidFill>
                <a:latin typeface="Courier"/>
                <a:ea typeface="Courier"/>
                <a:cs typeface="Courier"/>
                <a:sym typeface="Courier"/>
              </a:rPr>
              <a:t>], NULL);</a:t>
            </a:r>
            <a:endParaRPr sz="1125" b="1" dirty="0">
              <a:latin typeface="Courier"/>
              <a:ea typeface="Courier"/>
              <a:cs typeface="Courier"/>
              <a:sym typeface="Courier"/>
            </a:endParaRPr>
          </a:p>
          <a:p>
            <a:pPr marL="487679" marR="30479" lvl="1">
              <a:buClr>
                <a:srgbClr val="000000"/>
              </a:buClr>
              <a:buSzPts val="1600"/>
            </a:pPr>
            <a:endParaRPr sz="1125" b="1" dirty="0">
              <a:solidFill>
                <a:srgbClr val="000000"/>
              </a:solidFill>
              <a:latin typeface="Courier"/>
              <a:ea typeface="Courier"/>
              <a:cs typeface="Courier"/>
              <a:sym typeface="Courier"/>
            </a:endParaRPr>
          </a:p>
          <a:p>
            <a:pPr marL="487679" marR="30479" lvl="1">
              <a:buClr>
                <a:srgbClr val="000000"/>
              </a:buClr>
              <a:buSzPts val="1600"/>
            </a:pPr>
            <a:r>
              <a:rPr lang="en-US" sz="1125" b="1" dirty="0" err="1">
                <a:solidFill>
                  <a:srgbClr val="000000"/>
                </a:solidFill>
                <a:latin typeface="Courier"/>
                <a:ea typeface="Courier"/>
                <a:cs typeface="Courier"/>
                <a:sym typeface="Courier"/>
              </a:rPr>
              <a:t>printf</a:t>
            </a:r>
            <a:r>
              <a:rPr lang="en-US" sz="1125" b="1" dirty="0">
                <a:solidFill>
                  <a:srgbClr val="000000"/>
                </a:solidFill>
                <a:latin typeface="Courier"/>
                <a:ea typeface="Courier"/>
                <a:cs typeface="Courier"/>
                <a:sym typeface="Courier"/>
              </a:rPr>
              <a:t>("</a:t>
            </a:r>
            <a:r>
              <a:rPr lang="en-US" sz="1125" b="1" dirty="0">
                <a:solidFill>
                  <a:srgbClr val="D95000"/>
                </a:solidFill>
                <a:latin typeface="Courier"/>
                <a:ea typeface="Courier"/>
                <a:cs typeface="Courier"/>
                <a:sym typeface="Courier"/>
              </a:rPr>
              <a:t>main() reporting that all %d threads have terminated\n</a:t>
            </a:r>
            <a:r>
              <a:rPr lang="en-US" sz="1125" b="1" dirty="0">
                <a:solidFill>
                  <a:srgbClr val="000000"/>
                </a:solidFill>
                <a:latin typeface="Courier"/>
                <a:ea typeface="Courier"/>
                <a:cs typeface="Courier"/>
                <a:sym typeface="Courier"/>
              </a:rPr>
              <a:t>", </a:t>
            </a:r>
            <a:r>
              <a:rPr lang="en-US" sz="1125" b="1" dirty="0" err="1">
                <a:solidFill>
                  <a:srgbClr val="000000"/>
                </a:solidFill>
                <a:latin typeface="Courier"/>
                <a:ea typeface="Courier"/>
                <a:cs typeface="Courier"/>
                <a:sym typeface="Courier"/>
              </a:rPr>
              <a:t>i</a:t>
            </a:r>
            <a:r>
              <a:rPr lang="en-US" sz="1125" b="1" dirty="0">
                <a:solidFill>
                  <a:srgbClr val="000000"/>
                </a:solidFill>
                <a:latin typeface="Courier"/>
                <a:ea typeface="Courier"/>
                <a:cs typeface="Courier"/>
                <a:sym typeface="Courier"/>
              </a:rPr>
              <a:t>);</a:t>
            </a:r>
            <a:endParaRPr sz="1125" b="1" dirty="0">
              <a:latin typeface="Courier"/>
              <a:ea typeface="Courier"/>
              <a:cs typeface="Courier"/>
              <a:sym typeface="Courier"/>
            </a:endParaRPr>
          </a:p>
          <a:p>
            <a:pPr marL="487679" marR="30479" lvl="1">
              <a:buClr>
                <a:srgbClr val="000000"/>
              </a:buClr>
              <a:buSzPts val="1600"/>
            </a:pPr>
            <a:r>
              <a:rPr lang="en-US" sz="1125" b="1" dirty="0">
                <a:solidFill>
                  <a:srgbClr val="000000"/>
                </a:solidFill>
                <a:latin typeface="Courier"/>
                <a:ea typeface="Courier"/>
                <a:cs typeface="Courier"/>
                <a:sym typeface="Courier"/>
              </a:rPr>
              <a:t>return (0);</a:t>
            </a:r>
            <a:endParaRPr sz="1125" b="1" dirty="0">
              <a:latin typeface="Courier"/>
              <a:ea typeface="Courier"/>
              <a:cs typeface="Courier"/>
              <a:sym typeface="Courier"/>
            </a:endParaRPr>
          </a:p>
          <a:p>
            <a:pPr marL="30479" marR="30479">
              <a:buClr>
                <a:srgbClr val="000000"/>
              </a:buClr>
              <a:buSzPts val="1600"/>
            </a:pPr>
            <a:r>
              <a:rPr lang="en-US" sz="1125" b="1" dirty="0">
                <a:solidFill>
                  <a:srgbClr val="000000"/>
                </a:solidFill>
                <a:latin typeface="Courier"/>
                <a:ea typeface="Courier"/>
                <a:cs typeface="Courier"/>
                <a:sym typeface="Courier"/>
              </a:rPr>
              <a:t>} /* main */</a:t>
            </a:r>
            <a:endParaRPr sz="1125" b="1" dirty="0">
              <a:latin typeface="Courier"/>
              <a:ea typeface="Courier"/>
              <a:cs typeface="Courier"/>
              <a:sym typeface="Courier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Google Shape;232;p26"/>
          <p:cNvSpPr txBox="1">
            <a:spLocks noGrp="1"/>
          </p:cNvSpPr>
          <p:nvPr>
            <p:ph type="title"/>
          </p:nvPr>
        </p:nvSpPr>
        <p:spPr>
          <a:xfrm>
            <a:off x="1485900" y="69055"/>
            <a:ext cx="6172200" cy="1131095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38100" tIns="38100" rIns="38100" bIns="38100" rtlCol="0" anchor="ctr" anchorCtr="0">
            <a:noAutofit/>
          </a:bodyPr>
          <a:lstStyle/>
          <a:p>
            <a:pPr marL="30480">
              <a:spcBef>
                <a:spcPct val="0"/>
              </a:spcBef>
              <a:buSzPts val="4200"/>
            </a:pPr>
            <a:r>
              <a:rPr lang="en-US" sz="3600" dirty="0">
                <a:solidFill>
                  <a:srgbClr val="007033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The sleeping() Function</a:t>
            </a:r>
            <a:endParaRPr sz="3600" dirty="0">
              <a:solidFill>
                <a:srgbClr val="007033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233" name="Google Shape;233;p26"/>
          <p:cNvSpPr/>
          <p:nvPr/>
        </p:nvSpPr>
        <p:spPr>
          <a:xfrm>
            <a:off x="1419225" y="1447800"/>
            <a:ext cx="6305550" cy="1914525"/>
          </a:xfrm>
          <a:prstGeom prst="roundRect">
            <a:avLst>
              <a:gd name="adj" fmla="val 7463"/>
            </a:avLst>
          </a:prstGeom>
          <a:solidFill>
            <a:srgbClr val="EBEBEB"/>
          </a:solidFill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>
            <a:outerShdw blurRad="127000" dist="76200" dir="2700000" rotWithShape="0">
              <a:srgbClr val="000000">
                <a:alpha val="74901"/>
              </a:srgbClr>
            </a:outerShdw>
          </a:effectLst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marL="30479" marR="30479">
              <a:buClr>
                <a:srgbClr val="002E7A"/>
              </a:buClr>
              <a:buSzPts val="1600"/>
            </a:pPr>
            <a:r>
              <a:rPr lang="en-US" sz="1200" b="1">
                <a:solidFill>
                  <a:srgbClr val="002E7A"/>
                </a:solidFill>
                <a:latin typeface="Courier New"/>
                <a:ea typeface="Courier New"/>
                <a:cs typeface="Courier New"/>
                <a:sym typeface="Courier New"/>
              </a:rPr>
              <a:t>void * sleeping(void *arg)</a:t>
            </a:r>
            <a:r>
              <a:rPr lang="en-US" sz="1200" b="1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{</a:t>
            </a:r>
            <a:endParaRPr sz="1200" b="1">
              <a:latin typeface="Courier New"/>
              <a:ea typeface="Courier New"/>
              <a:cs typeface="Courier New"/>
              <a:sym typeface="Courier New"/>
            </a:endParaRPr>
          </a:p>
          <a:p>
            <a:pPr marL="30479" marR="30479">
              <a:buClr>
                <a:srgbClr val="000000"/>
              </a:buClr>
              <a:buSzPts val="1600"/>
            </a:pPr>
            <a:r>
              <a:rPr lang="en-US" sz="1200" b="1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</a:t>
            </a:r>
            <a:r>
              <a:rPr lang="en-US" sz="12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int sleep_time = (int)arg;</a:t>
            </a:r>
            <a:endParaRPr sz="1200">
              <a:latin typeface="Courier New"/>
              <a:ea typeface="Courier New"/>
              <a:cs typeface="Courier New"/>
              <a:sym typeface="Courier New"/>
            </a:endParaRPr>
          </a:p>
          <a:p>
            <a:pPr marL="30479" marR="30479">
              <a:buClr>
                <a:srgbClr val="000000"/>
              </a:buClr>
              <a:buSzPts val="1600"/>
            </a:pPr>
            <a:r>
              <a:rPr lang="en-US" sz="12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printf("thread %ld sleeping %d seconds ...\n", </a:t>
            </a:r>
            <a:endParaRPr sz="1200">
              <a:latin typeface="Courier New"/>
              <a:ea typeface="Courier New"/>
              <a:cs typeface="Courier New"/>
              <a:sym typeface="Courier New"/>
            </a:endParaRPr>
          </a:p>
          <a:p>
            <a:pPr marL="716279" marR="30479" indent="312421">
              <a:buClr>
                <a:srgbClr val="000000"/>
              </a:buClr>
              <a:buSzPts val="1600"/>
            </a:pPr>
            <a:r>
              <a:rPr lang="en-US" sz="1200" b="1">
                <a:solidFill>
                  <a:srgbClr val="002E7A"/>
                </a:solidFill>
                <a:latin typeface="Courier New"/>
                <a:ea typeface="Courier New"/>
                <a:cs typeface="Courier New"/>
                <a:sym typeface="Courier New"/>
              </a:rPr>
              <a:t>pthread_self()</a:t>
            </a:r>
            <a:r>
              <a:rPr lang="en-US" sz="12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, sleep_time);</a:t>
            </a:r>
            <a:endParaRPr sz="1200">
              <a:latin typeface="Courier New"/>
              <a:ea typeface="Courier New"/>
              <a:cs typeface="Courier New"/>
              <a:sym typeface="Courier New"/>
            </a:endParaRPr>
          </a:p>
          <a:p>
            <a:pPr marL="30479" marR="30479">
              <a:buClr>
                <a:srgbClr val="000000"/>
              </a:buClr>
              <a:buSzPts val="1600"/>
            </a:pPr>
            <a:r>
              <a:rPr lang="en-US" sz="12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sleep(sleep_time);</a:t>
            </a:r>
            <a:endParaRPr sz="1200">
              <a:latin typeface="Courier New"/>
              <a:ea typeface="Courier New"/>
              <a:cs typeface="Courier New"/>
              <a:sym typeface="Courier New"/>
            </a:endParaRPr>
          </a:p>
          <a:p>
            <a:pPr marL="30479" marR="30479">
              <a:buClr>
                <a:srgbClr val="000000"/>
              </a:buClr>
              <a:buSzPts val="1600"/>
            </a:pPr>
            <a:r>
              <a:rPr lang="en-US" sz="12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printf("\nthread %ld awakening\n", pthread_self());</a:t>
            </a:r>
            <a:endParaRPr sz="1200">
              <a:latin typeface="Courier New"/>
              <a:ea typeface="Courier New"/>
              <a:cs typeface="Courier New"/>
              <a:sym typeface="Courier New"/>
            </a:endParaRPr>
          </a:p>
          <a:p>
            <a:pPr marL="30479" marR="30479">
              <a:buClr>
                <a:srgbClr val="000000"/>
              </a:buClr>
              <a:buSzPts val="1600"/>
            </a:pPr>
            <a:r>
              <a:rPr lang="en-US" sz="12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return (NULL);</a:t>
            </a:r>
            <a:endParaRPr sz="1200">
              <a:latin typeface="Courier New"/>
              <a:ea typeface="Courier New"/>
              <a:cs typeface="Courier New"/>
              <a:sym typeface="Courier New"/>
            </a:endParaRPr>
          </a:p>
          <a:p>
            <a:pPr marL="30479" marR="30479">
              <a:buClr>
                <a:srgbClr val="000000"/>
              </a:buClr>
              <a:buSzPts val="1600"/>
            </a:pPr>
            <a:r>
              <a:rPr lang="en-US" sz="1200" b="1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 sz="1200" b="1"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235" name="Google Shape;235;p26"/>
          <p:cNvSpPr txBox="1"/>
          <p:nvPr/>
        </p:nvSpPr>
        <p:spPr>
          <a:xfrm>
            <a:off x="2034881" y="1645219"/>
            <a:ext cx="4987575" cy="5818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69" tIns="68569" rIns="68569" bIns="68569" anchor="t" anchorCtr="0">
            <a:noAutofit/>
          </a:bodyPr>
          <a:lstStyle/>
          <a:p>
            <a:endParaRPr sz="1350"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B062691-6BAF-4070-BBA0-75024E2C33D9}"/>
              </a:ext>
            </a:extLst>
          </p:cNvPr>
          <p:cNvSpPr txBox="1"/>
          <p:nvPr/>
        </p:nvSpPr>
        <p:spPr>
          <a:xfrm>
            <a:off x="1785705" y="3946095"/>
            <a:ext cx="5470600" cy="5078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50" dirty="0">
                <a:hlinkClick r:id="rId3"/>
              </a:rPr>
              <a:t>http://www.eg.bucknell.edu/~cs315/F2020/meng/code/thread/trd-sleep.c</a:t>
            </a:r>
            <a:endParaRPr lang="en-US" sz="1350" dirty="0"/>
          </a:p>
          <a:p>
            <a:endParaRPr lang="en-US" sz="135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1784</TotalTime>
  <Words>2102</Words>
  <Application>Microsoft Office PowerPoint</Application>
  <PresentationFormat>On-screen Show (16:9)</PresentationFormat>
  <Paragraphs>229</Paragraphs>
  <Slides>19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7" baseType="lpstr">
      <vt:lpstr>Courier</vt:lpstr>
      <vt:lpstr>Gill Sans</vt:lpstr>
      <vt:lpstr>Monaco</vt:lpstr>
      <vt:lpstr>Arial</vt:lpstr>
      <vt:lpstr>Calibri</vt:lpstr>
      <vt:lpstr>Courier New</vt:lpstr>
      <vt:lpstr>Helvetica</vt:lpstr>
      <vt:lpstr>Office Theme</vt:lpstr>
      <vt:lpstr>CSCI315 – Operating Systems Design Department of Computer Science Bucknell University</vt:lpstr>
      <vt:lpstr>An Example of Shared Data</vt:lpstr>
      <vt:lpstr>The Worker Function and Result</vt:lpstr>
      <vt:lpstr>There May Be A Problem …</vt:lpstr>
      <vt:lpstr>Why?</vt:lpstr>
      <vt:lpstr>Two Threads/Processes Update the Same Variable at the Same Time</vt:lpstr>
      <vt:lpstr>How To Prevent Problems of This Kind?</vt:lpstr>
      <vt:lpstr>One More Example</vt:lpstr>
      <vt:lpstr>The sleeping() Function</vt:lpstr>
      <vt:lpstr>How To Pass Parameter(s) to Worker</vt:lpstr>
      <vt:lpstr>Building Multi-Parameter Block</vt:lpstr>
      <vt:lpstr>Example of Parameters</vt:lpstr>
      <vt:lpstr>Access and Return Parameters</vt:lpstr>
      <vt:lpstr>Execution Results</vt:lpstr>
      <vt:lpstr>Thread Attributes</vt:lpstr>
      <vt:lpstr>Pthread Attribute Values</vt:lpstr>
      <vt:lpstr>Thread Attribute APIs</vt:lpstr>
      <vt:lpstr>Example to Examine Attributes</vt:lpstr>
      <vt:lpstr>Example to Set Attributes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Julian</dc:creator>
  <cp:lastModifiedBy>Xiannong  Meng</cp:lastModifiedBy>
  <cp:revision>168</cp:revision>
  <dcterms:created xsi:type="dcterms:W3CDTF">2013-08-21T19:17:07Z</dcterms:created>
  <dcterms:modified xsi:type="dcterms:W3CDTF">2020-09-01T00:38:03Z</dcterms:modified>
</cp:coreProperties>
</file>