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304" r:id="rId3"/>
    <p:sldId id="305" r:id="rId4"/>
    <p:sldId id="306" r:id="rId5"/>
    <p:sldId id="307" r:id="rId6"/>
    <p:sldId id="308" r:id="rId7"/>
    <p:sldId id="309" r:id="rId8"/>
    <p:sldId id="277" r:id="rId9"/>
    <p:sldId id="278" r:id="rId10"/>
    <p:sldId id="301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851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 &amp; Bulle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69055"/>
            <a:ext cx="82296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342900" lvl="0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028700" lvl="2" indent="-257175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1714500" lvl="4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057400" lvl="5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463966" y="4683919"/>
            <a:ext cx="312068" cy="22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3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ing.llnl.gov/tutorials/pthrea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thread/trd-param.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315/F2020/meng/code/thread/trd-attr.c" TargetMode="External"/><Relationship Id="rId2" Type="http://schemas.openxmlformats.org/officeDocument/2006/relationships/hyperlink" Target="http://www.eg.bucknell.edu/~cs315/F2020/meng/code/thread/trd-attr-display.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thread/trd-attr-display.c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thread/trd-attr.c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thread/trd-share.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315/F2020/meng/code/thread/trd-sleep.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3100" tIns="93100" rIns="93100" bIns="931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0" dirty="0"/>
              <a:t>CSCI315 – </a:t>
            </a:r>
            <a:r>
              <a:rPr lang="en" sz="3200" dirty="0"/>
              <a:t>Oper</a:t>
            </a:r>
            <a:r>
              <a:rPr lang="en-US" sz="3200" dirty="0" err="1"/>
              <a:t>ating</a:t>
            </a:r>
            <a:r>
              <a:rPr lang="en-US" sz="3200" dirty="0"/>
              <a:t> Systems Design</a:t>
            </a:r>
            <a:br>
              <a:rPr lang="en-US" sz="2700" dirty="0"/>
            </a:br>
            <a:r>
              <a:rPr lang="en-US" sz="2000" dirty="0"/>
              <a:t>Department of Computer Science</a:t>
            </a:r>
            <a:br>
              <a:rPr lang="en-US" sz="2000" dirty="0"/>
            </a:br>
            <a:r>
              <a:rPr lang="en-US" sz="2000" dirty="0"/>
              <a:t>Bucknell University</a:t>
            </a:r>
            <a:endParaRPr lang="en" sz="2700" b="0" dirty="0"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3100" tIns="93100" rIns="93100" bIns="931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" b="1" dirty="0"/>
              <a:t>Pthread Construct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679175" y="3768575"/>
            <a:ext cx="36360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4.4-4.6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1241F0-8790-473D-8932-EEC9448736E7}"/>
              </a:ext>
            </a:extLst>
          </p:cNvPr>
          <p:cNvSpPr txBox="1"/>
          <p:nvPr/>
        </p:nvSpPr>
        <p:spPr>
          <a:xfrm>
            <a:off x="2251364" y="3537743"/>
            <a:ext cx="4305802" cy="1395254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 err="1">
                <a:solidFill>
                  <a:schemeClr val="bg1"/>
                </a:solidFill>
              </a:rPr>
              <a:t>Pthread</a:t>
            </a:r>
            <a:r>
              <a:rPr lang="en-US" sz="1400" i="1" dirty="0">
                <a:solidFill>
                  <a:schemeClr val="bg1"/>
                </a:solidFill>
              </a:rPr>
              <a:t> programming information is also from</a:t>
            </a:r>
            <a:r>
              <a:rPr lang="pt-BR" sz="1400" dirty="0">
                <a:solidFill>
                  <a:schemeClr val="bg1"/>
                </a:solidFill>
              </a:rPr>
              <a:t> </a:t>
            </a:r>
            <a:r>
              <a:rPr lang="pt-BR" sz="1400" i="1" dirty="0">
                <a:solidFill>
                  <a:schemeClr val="bg1"/>
                </a:solidFill>
              </a:rPr>
              <a:t>the </a:t>
            </a:r>
            <a:r>
              <a:rPr lang="pt-BR" sz="1400" i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tutorial </a:t>
            </a:r>
            <a:r>
              <a:rPr lang="pt-BR" sz="1400" i="1" dirty="0">
                <a:solidFill>
                  <a:schemeClr val="bg1"/>
                </a:solidFill>
              </a:rPr>
              <a:t> by Blaise Barney from Lawrence Livermore National Lab.</a:t>
            </a:r>
            <a:r>
              <a:rPr lang="en-US" sz="1400" i="1" dirty="0">
                <a:solidFill>
                  <a:schemeClr val="bg1"/>
                </a:solidFill>
              </a:rPr>
              <a:t> 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Pass Parameter(s) to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two examples we have, one doesn’t have any parameters to the worker function (</a:t>
            </a:r>
            <a:r>
              <a:rPr lang="en-US" i="1" dirty="0"/>
              <a:t>work() </a:t>
            </a:r>
            <a:r>
              <a:rPr lang="en-US" dirty="0"/>
              <a:t>where v is incremented by 1); the other has one parameter (</a:t>
            </a:r>
            <a:r>
              <a:rPr lang="en-US" i="1" dirty="0"/>
              <a:t>sleeping()</a:t>
            </a:r>
            <a:r>
              <a:rPr lang="en-US" dirty="0"/>
              <a:t>) to indicate the number of seconds to sleep. </a:t>
            </a:r>
          </a:p>
          <a:p>
            <a:r>
              <a:rPr lang="en-US" dirty="0"/>
              <a:t>In general, the one parameter to a thread worker function is the address where the parameters should reside.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Building Multi-Parameter Block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7080" y="1028701"/>
            <a:ext cx="732984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to use? C structures!</a:t>
            </a:r>
          </a:p>
          <a:p>
            <a:r>
              <a:rPr lang="en-US" dirty="0"/>
              <a:t>Steps to take</a:t>
            </a:r>
          </a:p>
          <a:p>
            <a:pPr lvl="1"/>
            <a:r>
              <a:rPr lang="en-US" dirty="0"/>
              <a:t>Define a C structure that can hold multiple pieces of information</a:t>
            </a:r>
          </a:p>
          <a:p>
            <a:pPr lvl="1"/>
            <a:r>
              <a:rPr lang="en-US" dirty="0"/>
              <a:t>Fill in the parameters</a:t>
            </a:r>
          </a:p>
          <a:p>
            <a:pPr lvl="1"/>
            <a:r>
              <a:rPr lang="en-US" dirty="0"/>
              <a:t>Pass the address of the structure to the worker function</a:t>
            </a:r>
          </a:p>
          <a:p>
            <a:pPr lvl="1"/>
            <a:r>
              <a:rPr lang="en-US" dirty="0"/>
              <a:t>Extract return parameters, if any, from the pointer to the structure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4514850"/>
            <a:ext cx="555203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hlinkClick r:id="rId2"/>
              </a:rPr>
              <a:t>http://www.eg.bucknell.edu/~cs315/F2020/meng/code/thread/trd-param.c</a:t>
            </a:r>
            <a:endParaRPr lang="en-US" sz="135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of Parameters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8750" y="971550"/>
            <a:ext cx="4114800" cy="114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struct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param_t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{    /* a sample parameter structure */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id;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char * name;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int result;      /* id, name, and result are out parameters */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};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72099" y="1143002"/>
            <a:ext cx="2341522" cy="507831"/>
            <a:chOff x="5638800" y="1524000"/>
            <a:chExt cx="3122029" cy="677108"/>
          </a:xfrm>
        </p:grpSpPr>
        <p:sp>
          <p:nvSpPr>
            <p:cNvPr id="5" name="TextBox 4"/>
            <p:cNvSpPr txBox="1"/>
            <p:nvPr/>
          </p:nvSpPr>
          <p:spPr>
            <a:xfrm>
              <a:off x="6858000" y="1524000"/>
              <a:ext cx="1902829" cy="677108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Define parameter</a:t>
              </a:r>
            </a:p>
            <a:p>
              <a:r>
                <a:rPr lang="en-US" sz="1350" dirty="0"/>
                <a:t>structures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5638800" y="1676400"/>
              <a:ext cx="1219200" cy="30480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71600" y="2343150"/>
            <a:ext cx="4114800" cy="114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for (k = 0; k &lt; NUM_THREADS; k ++) {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param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[k].id = k;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  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param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[k].name = (char*)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malloc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(32);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strcpy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(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param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[k].name, “hello”);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};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372100" y="2429903"/>
            <a:ext cx="2563569" cy="507831"/>
            <a:chOff x="5638800" y="1524000"/>
            <a:chExt cx="3418092" cy="677108"/>
          </a:xfrm>
        </p:grpSpPr>
        <p:sp>
          <p:nvSpPr>
            <p:cNvPr id="13" name="TextBox 12"/>
            <p:cNvSpPr txBox="1"/>
            <p:nvPr/>
          </p:nvSpPr>
          <p:spPr>
            <a:xfrm>
              <a:off x="6858000" y="1524000"/>
              <a:ext cx="2198892" cy="677108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Preparing parameter</a:t>
              </a:r>
            </a:p>
            <a:p>
              <a:r>
                <a:rPr lang="en-US" sz="1350" dirty="0"/>
                <a:t>in structure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5638800" y="1676400"/>
              <a:ext cx="1219200" cy="30480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371600" y="3600450"/>
            <a:ext cx="4114800" cy="914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for (k = 0; k &lt; NUM_THREADS; k ++) {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pthread_create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(&amp;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tid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[k], NULL, work, &amp;(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param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[k])); 	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};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314950" y="3630053"/>
            <a:ext cx="2419877" cy="507831"/>
            <a:chOff x="5638800" y="1524000"/>
            <a:chExt cx="3226502" cy="677108"/>
          </a:xfrm>
        </p:grpSpPr>
        <p:sp>
          <p:nvSpPr>
            <p:cNvPr id="17" name="TextBox 16"/>
            <p:cNvSpPr txBox="1"/>
            <p:nvPr/>
          </p:nvSpPr>
          <p:spPr>
            <a:xfrm>
              <a:off x="6858000" y="1524000"/>
              <a:ext cx="2007302" cy="677108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Create thread with</a:t>
              </a:r>
            </a:p>
            <a:p>
              <a:r>
                <a:rPr lang="en-US" sz="1350" dirty="0"/>
                <a:t>parameters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5638800" y="1676400"/>
              <a:ext cx="1219200" cy="30480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2743200" y="4743450"/>
            <a:ext cx="46449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Compared to </a:t>
            </a:r>
            <a:r>
              <a:rPr lang="en-US" sz="1500" i="1" dirty="0" err="1"/>
              <a:t>pthread_create</a:t>
            </a:r>
            <a:r>
              <a:rPr lang="en-US" sz="1500" i="1" dirty="0"/>
              <a:t>(&amp;</a:t>
            </a:r>
            <a:r>
              <a:rPr lang="en-US" sz="1500" i="1" dirty="0" err="1"/>
              <a:t>tid</a:t>
            </a:r>
            <a:r>
              <a:rPr lang="en-US" sz="1500" i="1" dirty="0"/>
              <a:t>[k], NULL, work, </a:t>
            </a:r>
            <a:r>
              <a:rPr lang="en-US" sz="1500" i="1" dirty="0">
                <a:solidFill>
                  <a:srgbClr val="FF0000"/>
                </a:solidFill>
              </a:rPr>
              <a:t>NULL</a:t>
            </a:r>
            <a:r>
              <a:rPr lang="en-US" sz="1500" i="1" dirty="0"/>
              <a:t>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Access and Return Parameters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0" y="971550"/>
            <a:ext cx="4857750" cy="148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void * work(void * 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arg</a:t>
            </a: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) {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	v ++;   // v is a global variable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	((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struct</a:t>
            </a: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param_t</a:t>
            </a: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 *)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arg</a:t>
            </a: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)-&gt;result = v; // set output parameter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	return NULL;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}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5445584" y="1142999"/>
            <a:ext cx="2484060" cy="715581"/>
            <a:chOff x="5638800" y="1524000"/>
            <a:chExt cx="3312080" cy="954108"/>
          </a:xfrm>
        </p:grpSpPr>
        <p:sp>
          <p:nvSpPr>
            <p:cNvPr id="5" name="TextBox 4"/>
            <p:cNvSpPr txBox="1"/>
            <p:nvPr/>
          </p:nvSpPr>
          <p:spPr>
            <a:xfrm>
              <a:off x="6858000" y="1524000"/>
              <a:ext cx="2092880" cy="954108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The </a:t>
              </a:r>
              <a:r>
                <a:rPr lang="en-US" sz="1350" i="1" dirty="0"/>
                <a:t>work() </a:t>
              </a:r>
              <a:r>
                <a:rPr lang="en-US" sz="1350" dirty="0"/>
                <a:t>function</a:t>
              </a:r>
            </a:p>
            <a:p>
              <a:r>
                <a:rPr lang="en-US" sz="1350" dirty="0"/>
                <a:t>has access to </a:t>
              </a:r>
            </a:p>
            <a:p>
              <a:r>
                <a:rPr lang="en-US" sz="1350" dirty="0"/>
                <a:t>parameters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5638800" y="1676400"/>
              <a:ext cx="1219200" cy="30480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14500" y="3143250"/>
            <a:ext cx="4114800" cy="14287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/* in main() after thread execution */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for (k = 0; k &lt; NUM_THREADS; k ++) {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	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printf</a:t>
            </a: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(“thread %d output value %d\n”,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		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param</a:t>
            </a: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[k].id, 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param</a:t>
            </a: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[k].result);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}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372101" y="3230003"/>
            <a:ext cx="2598451" cy="507831"/>
            <a:chOff x="5638800" y="1524000"/>
            <a:chExt cx="3464602" cy="677108"/>
          </a:xfrm>
        </p:grpSpPr>
        <p:sp>
          <p:nvSpPr>
            <p:cNvPr id="13" name="TextBox 12"/>
            <p:cNvSpPr txBox="1"/>
            <p:nvPr/>
          </p:nvSpPr>
          <p:spPr>
            <a:xfrm>
              <a:off x="6858000" y="1524000"/>
              <a:ext cx="2245402" cy="677108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Access parameters</a:t>
              </a:r>
            </a:p>
            <a:p>
              <a:r>
                <a:rPr lang="en-US" sz="1350" dirty="0"/>
                <a:t>from calling function.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5638800" y="1676400"/>
              <a:ext cx="1219200" cy="30480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Execution Results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543050" y="1428750"/>
            <a:ext cx="4114800" cy="26860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05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xmeng@polaris</a:t>
            </a: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 thread]$ ./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trd-param</a:t>
            </a:r>
            <a:endParaRPr lang="en-US" sz="1350" dirty="0">
              <a:solidFill>
                <a:srgbClr val="0070C0"/>
              </a:solidFill>
              <a:latin typeface="Monaco" pitchFamily="-105" charset="0"/>
            </a:endParaRP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main() reporting that all 5 threads have terminated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v should be 5, it is 5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output parameters in each thread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thread 0 output 1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thread 1 output 3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thread 2 output 2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thread 3 output 4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thread 4 output 5</a:t>
            </a:r>
          </a:p>
          <a:p>
            <a:pPr marL="257175" indent="-257175">
              <a:spcBef>
                <a:spcPct val="20000"/>
              </a:spcBef>
            </a:pP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350" dirty="0" err="1">
                <a:solidFill>
                  <a:srgbClr val="0070C0"/>
                </a:solidFill>
                <a:latin typeface="Monaco" pitchFamily="-105" charset="0"/>
              </a:rPr>
              <a:t>xmeng@polaris</a:t>
            </a:r>
            <a:r>
              <a:rPr lang="en-US" sz="1350" dirty="0">
                <a:solidFill>
                  <a:srgbClr val="0070C0"/>
                </a:solidFill>
                <a:latin typeface="Monaco" pitchFamily="-105" charset="0"/>
              </a:rPr>
              <a:t> thread]$</a:t>
            </a:r>
          </a:p>
        </p:txBody>
      </p:sp>
      <p:grpSp>
        <p:nvGrpSpPr>
          <p:cNvPr id="9" name="Group 15"/>
          <p:cNvGrpSpPr/>
          <p:nvPr/>
        </p:nvGrpSpPr>
        <p:grpSpPr>
          <a:xfrm>
            <a:off x="4972051" y="2228850"/>
            <a:ext cx="2218027" cy="342900"/>
            <a:chOff x="5638800" y="1524000"/>
            <a:chExt cx="2957370" cy="457200"/>
          </a:xfrm>
        </p:grpSpPr>
        <p:sp>
          <p:nvSpPr>
            <p:cNvPr id="17" name="TextBox 16"/>
            <p:cNvSpPr txBox="1"/>
            <p:nvPr/>
          </p:nvSpPr>
          <p:spPr>
            <a:xfrm>
              <a:off x="6858000" y="1524000"/>
              <a:ext cx="1738170" cy="400109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Program output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5638800" y="1676400"/>
              <a:ext cx="1219200" cy="30480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933878" y="3200401"/>
            <a:ext cx="1811265" cy="1131079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Note that the</a:t>
            </a:r>
          </a:p>
          <a:p>
            <a:r>
              <a:rPr lang="en-US" sz="1350" dirty="0"/>
              <a:t>values and IDs in</a:t>
            </a:r>
          </a:p>
          <a:p>
            <a:r>
              <a:rPr lang="en-US" sz="1350" dirty="0"/>
              <a:t>this example are out</a:t>
            </a:r>
          </a:p>
          <a:p>
            <a:r>
              <a:rPr lang="en-US" sz="1350" dirty="0"/>
              <a:t>of order, not by design.</a:t>
            </a:r>
          </a:p>
          <a:p>
            <a:r>
              <a:rPr lang="en-US" sz="1350" dirty="0"/>
              <a:t>Why?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028950" y="2800350"/>
            <a:ext cx="2914650" cy="6286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028950" y="3028950"/>
            <a:ext cx="2914650" cy="4000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thread contains many attributes that are accessible to the programmers.</a:t>
            </a:r>
          </a:p>
          <a:p>
            <a:r>
              <a:rPr lang="en-US" dirty="0"/>
              <a:t>In the </a:t>
            </a:r>
            <a:r>
              <a:rPr lang="en-US" dirty="0" err="1"/>
              <a:t>pthread</a:t>
            </a:r>
            <a:r>
              <a:rPr lang="en-US" dirty="0"/>
              <a:t> model, programmers can get and set attribute values through defined API</a:t>
            </a:r>
          </a:p>
          <a:p>
            <a:r>
              <a:rPr lang="en-US" dirty="0"/>
              <a:t>We will discuss the how to get and set thread attributes using a few examples.</a:t>
            </a:r>
          </a:p>
          <a:p>
            <a:pPr lvl="1"/>
            <a:r>
              <a:rPr lang="en-US" dirty="0">
                <a:hlinkClick r:id="rId2"/>
              </a:rPr>
              <a:t>http://www.eg.bucknell.edu/~cs315/F2020/meng/code/thread/trd-attr-display.c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http://www.eg.bucknell.edu/~cs315/F2020/meng/code/thread/trd-attr.c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Attribute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Pthread</a:t>
            </a:r>
            <a:r>
              <a:rPr lang="en-US" dirty="0"/>
              <a:t> attribute values include, among others</a:t>
            </a:r>
          </a:p>
          <a:p>
            <a:pPr lvl="1"/>
            <a:r>
              <a:rPr lang="en-US" dirty="0"/>
              <a:t>Scheduling policy</a:t>
            </a:r>
          </a:p>
          <a:p>
            <a:pPr lvl="1"/>
            <a:r>
              <a:rPr lang="en-US" dirty="0"/>
              <a:t>Scheduling priority, relative within the same pool of threads</a:t>
            </a:r>
          </a:p>
          <a:p>
            <a:pPr lvl="1"/>
            <a:r>
              <a:rPr lang="en-US" dirty="0"/>
              <a:t>Stack size</a:t>
            </a:r>
          </a:p>
          <a:p>
            <a:pPr lvl="1"/>
            <a:r>
              <a:rPr lang="en-US" dirty="0"/>
              <a:t>Stack starting address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Thread Attribute APIs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28749" y="1028700"/>
            <a:ext cx="5714999" cy="4000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void    </a:t>
            </a:r>
            <a:r>
              <a:rPr lang="en-US" dirty="0" err="1">
                <a:solidFill>
                  <a:srgbClr val="0070C0"/>
                </a:solidFill>
              </a:rPr>
              <a:t>pthread_attr_init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pthread_attr_t</a:t>
            </a:r>
            <a:r>
              <a:rPr lang="en-US" dirty="0">
                <a:solidFill>
                  <a:srgbClr val="0070C0"/>
                </a:solidFill>
              </a:rPr>
              <a:t> * </a:t>
            </a:r>
            <a:r>
              <a:rPr lang="en-US" dirty="0" err="1">
                <a:solidFill>
                  <a:srgbClr val="0070C0"/>
                </a:solidFill>
              </a:rPr>
              <a:t>attrp</a:t>
            </a:r>
            <a:r>
              <a:rPr lang="en-US" dirty="0">
                <a:solidFill>
                  <a:srgbClr val="0070C0"/>
                </a:solidFill>
              </a:rPr>
              <a:t>);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50" y="1543050"/>
            <a:ext cx="3921266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/* Retrieves initial attribute values (default values) */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28750" y="1885950"/>
            <a:ext cx="6286500" cy="4000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pthread_attr_getschedpolicy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pthread_attr_t</a:t>
            </a:r>
            <a:r>
              <a:rPr lang="en-US" dirty="0">
                <a:solidFill>
                  <a:srgbClr val="0070C0"/>
                </a:solidFill>
              </a:rPr>
              <a:t> * </a:t>
            </a:r>
            <a:r>
              <a:rPr lang="en-US" dirty="0" err="1">
                <a:solidFill>
                  <a:srgbClr val="0070C0"/>
                </a:solidFill>
              </a:rPr>
              <a:t>attrp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*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);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6101" y="2351901"/>
            <a:ext cx="4628831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/* Retrieves schedule policy and save it to an </a:t>
            </a:r>
            <a:r>
              <a:rPr lang="en-US" sz="1350" dirty="0" err="1"/>
              <a:t>int</a:t>
            </a:r>
            <a:r>
              <a:rPr lang="en-US" sz="1350" dirty="0"/>
              <a:t> pointed by </a:t>
            </a:r>
            <a:r>
              <a:rPr lang="en-US" sz="1350" dirty="0" err="1"/>
              <a:t>i</a:t>
            </a:r>
            <a:r>
              <a:rPr lang="en-US" sz="1350" dirty="0"/>
              <a:t> */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28750" y="2754728"/>
            <a:ext cx="5715000" cy="571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pthread_attr_getschedparam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pthread_attr_t</a:t>
            </a:r>
            <a:r>
              <a:rPr lang="en-US" dirty="0">
                <a:solidFill>
                  <a:srgbClr val="0070C0"/>
                </a:solidFill>
              </a:rPr>
              <a:t> * </a:t>
            </a:r>
            <a:r>
              <a:rPr lang="en-US" dirty="0" err="1">
                <a:solidFill>
                  <a:srgbClr val="0070C0"/>
                </a:solidFill>
              </a:rPr>
              <a:t>attrp</a:t>
            </a:r>
            <a:r>
              <a:rPr lang="en-US" dirty="0">
                <a:solidFill>
                  <a:srgbClr val="0070C0"/>
                </a:solidFill>
              </a:rPr>
              <a:t>, </a:t>
            </a:r>
          </a:p>
          <a:p>
            <a:r>
              <a:rPr lang="en-US" dirty="0">
                <a:solidFill>
                  <a:srgbClr val="0070C0"/>
                </a:solidFill>
              </a:rPr>
              <a:t>			struct </a:t>
            </a:r>
            <a:r>
              <a:rPr lang="en-US" dirty="0" err="1">
                <a:solidFill>
                  <a:srgbClr val="0070C0"/>
                </a:solidFill>
              </a:rPr>
              <a:t>sched_param</a:t>
            </a:r>
            <a:r>
              <a:rPr lang="en-US" dirty="0">
                <a:solidFill>
                  <a:srgbClr val="0070C0"/>
                </a:solidFill>
              </a:rPr>
              <a:t> * sp);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3101" y="3429000"/>
            <a:ext cx="5817555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/* Retrieves schedule parameters and save them to a structure  pointed by sp */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28750" y="3886200"/>
            <a:ext cx="5715000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int   </a:t>
            </a:r>
            <a:r>
              <a:rPr lang="en-US" dirty="0" err="1">
                <a:solidFill>
                  <a:srgbClr val="0070C0"/>
                </a:solidFill>
              </a:rPr>
              <a:t>pthread_attr_getstack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pthread_attr_t</a:t>
            </a:r>
            <a:r>
              <a:rPr lang="en-US" dirty="0">
                <a:solidFill>
                  <a:srgbClr val="0070C0"/>
                </a:solidFill>
              </a:rPr>
              <a:t> * </a:t>
            </a:r>
            <a:r>
              <a:rPr lang="en-US" dirty="0" err="1">
                <a:solidFill>
                  <a:srgbClr val="0070C0"/>
                </a:solidFill>
              </a:rPr>
              <a:t>attrp</a:t>
            </a:r>
            <a:r>
              <a:rPr lang="en-US" dirty="0">
                <a:solidFill>
                  <a:srgbClr val="0070C0"/>
                </a:solidFill>
              </a:rPr>
              <a:t>, 				void * </a:t>
            </a:r>
            <a:r>
              <a:rPr lang="en-US" dirty="0" err="1">
                <a:solidFill>
                  <a:srgbClr val="0070C0"/>
                </a:solidFill>
              </a:rPr>
              <a:t>stkaddr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size_t</a:t>
            </a:r>
            <a:r>
              <a:rPr lang="en-US" dirty="0">
                <a:solidFill>
                  <a:srgbClr val="0070C0"/>
                </a:solidFill>
              </a:rPr>
              <a:t> * v);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4637901"/>
            <a:ext cx="5648406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/* Retrieves stack address and size and save them in </a:t>
            </a:r>
            <a:r>
              <a:rPr lang="en-US" sz="1350"/>
              <a:t>respective parameters */</a:t>
            </a:r>
            <a:endParaRPr lang="en-US" sz="135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783"/>
            <a:ext cx="8229600" cy="857250"/>
          </a:xfrm>
        </p:spPr>
        <p:txBody>
          <a:bodyPr>
            <a:norm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to Examine Attributes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07080" y="971550"/>
            <a:ext cx="6719020" cy="4000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350" dirty="0">
                <a:solidFill>
                  <a:srgbClr val="0070C0"/>
                </a:solidFill>
              </a:rPr>
              <a:t>void </a:t>
            </a:r>
            <a:r>
              <a:rPr lang="en-US" sz="1350" dirty="0" err="1">
                <a:solidFill>
                  <a:srgbClr val="0070C0"/>
                </a:solidFill>
              </a:rPr>
              <a:t>display_attr</a:t>
            </a:r>
            <a:r>
              <a:rPr lang="en-US" sz="1350" dirty="0">
                <a:solidFill>
                  <a:srgbClr val="0070C0"/>
                </a:solidFill>
              </a:rPr>
              <a:t>(</a:t>
            </a:r>
            <a:r>
              <a:rPr lang="en-US" sz="1350" dirty="0" err="1">
                <a:solidFill>
                  <a:srgbClr val="0070C0"/>
                </a:solidFill>
              </a:rPr>
              <a:t>pthread_attr_t</a:t>
            </a:r>
            <a:r>
              <a:rPr lang="en-US" sz="1350" dirty="0">
                <a:solidFill>
                  <a:srgbClr val="0070C0"/>
                </a:solidFill>
              </a:rPr>
              <a:t> </a:t>
            </a:r>
            <a:r>
              <a:rPr lang="en-US" sz="1350" dirty="0" err="1">
                <a:solidFill>
                  <a:srgbClr val="0070C0"/>
                </a:solidFill>
              </a:rPr>
              <a:t>attr</a:t>
            </a:r>
            <a:r>
              <a:rPr lang="en-US" sz="1350" dirty="0">
                <a:solidFill>
                  <a:srgbClr val="0070C0"/>
                </a:solidFill>
              </a:rPr>
              <a:t>) { 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</a:t>
            </a:r>
            <a:r>
              <a:rPr lang="en-US" sz="1350" dirty="0" err="1">
                <a:solidFill>
                  <a:srgbClr val="0070C0"/>
                </a:solidFill>
              </a:rPr>
              <a:t>int</a:t>
            </a:r>
            <a:r>
              <a:rPr lang="en-US" sz="1350" dirty="0">
                <a:solidFill>
                  <a:srgbClr val="0070C0"/>
                </a:solidFill>
              </a:rPr>
              <a:t> s, </a:t>
            </a:r>
            <a:r>
              <a:rPr lang="en-US" sz="1350" dirty="0" err="1">
                <a:solidFill>
                  <a:srgbClr val="0070C0"/>
                </a:solidFill>
              </a:rPr>
              <a:t>i</a:t>
            </a:r>
            <a:r>
              <a:rPr lang="en-US" sz="1350" dirty="0">
                <a:solidFill>
                  <a:srgbClr val="0070C0"/>
                </a:solidFill>
              </a:rPr>
              <a:t>; 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</a:t>
            </a:r>
            <a:r>
              <a:rPr lang="en-US" sz="1350" dirty="0" err="1">
                <a:solidFill>
                  <a:srgbClr val="0070C0"/>
                </a:solidFill>
              </a:rPr>
              <a:t>struct</a:t>
            </a:r>
            <a:r>
              <a:rPr lang="en-US" sz="1350" dirty="0">
                <a:solidFill>
                  <a:srgbClr val="0070C0"/>
                </a:solidFill>
              </a:rPr>
              <a:t> </a:t>
            </a:r>
            <a:r>
              <a:rPr lang="en-US" sz="1350" dirty="0" err="1">
                <a:solidFill>
                  <a:srgbClr val="0070C0"/>
                </a:solidFill>
              </a:rPr>
              <a:t>sched_param</a:t>
            </a:r>
            <a:r>
              <a:rPr lang="en-US" sz="1350" dirty="0">
                <a:solidFill>
                  <a:srgbClr val="0070C0"/>
                </a:solidFill>
              </a:rPr>
              <a:t> sp; 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</a:t>
            </a:r>
            <a:r>
              <a:rPr lang="en-US" sz="1350" dirty="0" err="1">
                <a:solidFill>
                  <a:srgbClr val="0070C0"/>
                </a:solidFill>
              </a:rPr>
              <a:t>size_t</a:t>
            </a:r>
            <a:r>
              <a:rPr lang="en-US" sz="1350" dirty="0">
                <a:solidFill>
                  <a:srgbClr val="0070C0"/>
                </a:solidFill>
              </a:rPr>
              <a:t> v; 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void *</a:t>
            </a:r>
            <a:r>
              <a:rPr lang="en-US" sz="1350" dirty="0" err="1">
                <a:solidFill>
                  <a:srgbClr val="0070C0"/>
                </a:solidFill>
              </a:rPr>
              <a:t>stkaddr</a:t>
            </a:r>
            <a:r>
              <a:rPr lang="en-US" sz="1350" dirty="0">
                <a:solidFill>
                  <a:srgbClr val="0070C0"/>
                </a:solidFill>
              </a:rPr>
              <a:t>; 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</a:t>
            </a:r>
            <a:r>
              <a:rPr lang="en-US" sz="1350" dirty="0" err="1">
                <a:solidFill>
                  <a:srgbClr val="0070C0"/>
                </a:solidFill>
              </a:rPr>
              <a:t>pthread_t</a:t>
            </a:r>
            <a:r>
              <a:rPr lang="en-US" sz="1350" dirty="0">
                <a:solidFill>
                  <a:srgbClr val="0070C0"/>
                </a:solidFill>
              </a:rPr>
              <a:t> </a:t>
            </a:r>
            <a:r>
              <a:rPr lang="en-US" sz="1350" dirty="0" err="1">
                <a:solidFill>
                  <a:srgbClr val="0070C0"/>
                </a:solidFill>
              </a:rPr>
              <a:t>tid</a:t>
            </a:r>
            <a:r>
              <a:rPr lang="en-US" sz="1350" dirty="0">
                <a:solidFill>
                  <a:srgbClr val="0070C0"/>
                </a:solidFill>
              </a:rPr>
              <a:t> = </a:t>
            </a:r>
            <a:r>
              <a:rPr lang="en-US" sz="1350" dirty="0" err="1">
                <a:solidFill>
                  <a:srgbClr val="0070C0"/>
                </a:solidFill>
              </a:rPr>
              <a:t>pthread_self</a:t>
            </a:r>
            <a:r>
              <a:rPr lang="en-US" sz="1350" dirty="0">
                <a:solidFill>
                  <a:srgbClr val="0070C0"/>
                </a:solidFill>
              </a:rPr>
              <a:t>();   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</a:t>
            </a:r>
            <a:r>
              <a:rPr lang="en-US" sz="1350" dirty="0" err="1">
                <a:solidFill>
                  <a:srgbClr val="0070C0"/>
                </a:solidFill>
              </a:rPr>
              <a:t>printf</a:t>
            </a:r>
            <a:r>
              <a:rPr lang="en-US" sz="1350" dirty="0">
                <a:solidFill>
                  <a:srgbClr val="0070C0"/>
                </a:solidFill>
              </a:rPr>
              <a:t>("Attributes for thread %</a:t>
            </a:r>
            <a:r>
              <a:rPr lang="en-US" sz="1350" dirty="0" err="1">
                <a:solidFill>
                  <a:srgbClr val="0070C0"/>
                </a:solidFill>
              </a:rPr>
              <a:t>lu</a:t>
            </a:r>
            <a:r>
              <a:rPr lang="en-US" sz="1350" dirty="0">
                <a:solidFill>
                  <a:srgbClr val="0070C0"/>
                </a:solidFill>
              </a:rPr>
              <a:t>\n", </a:t>
            </a:r>
            <a:r>
              <a:rPr lang="en-US" sz="1350" dirty="0" err="1">
                <a:solidFill>
                  <a:srgbClr val="0070C0"/>
                </a:solidFill>
              </a:rPr>
              <a:t>tid</a:t>
            </a:r>
            <a:r>
              <a:rPr lang="en-US" sz="1350" dirty="0">
                <a:solidFill>
                  <a:srgbClr val="0070C0"/>
                </a:solidFill>
              </a:rPr>
              <a:t>); 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s = </a:t>
            </a:r>
            <a:r>
              <a:rPr lang="en-US" sz="1350" dirty="0" err="1">
                <a:solidFill>
                  <a:srgbClr val="0070C0"/>
                </a:solidFill>
              </a:rPr>
              <a:t>pthread_attr_getschedpolicy</a:t>
            </a:r>
            <a:r>
              <a:rPr lang="en-US" sz="1350" dirty="0">
                <a:solidFill>
                  <a:srgbClr val="0070C0"/>
                </a:solidFill>
              </a:rPr>
              <a:t>(&amp;</a:t>
            </a:r>
            <a:r>
              <a:rPr lang="en-US" sz="1350" dirty="0" err="1">
                <a:solidFill>
                  <a:srgbClr val="0070C0"/>
                </a:solidFill>
              </a:rPr>
              <a:t>attr</a:t>
            </a:r>
            <a:r>
              <a:rPr lang="en-US" sz="1350" dirty="0">
                <a:solidFill>
                  <a:srgbClr val="0070C0"/>
                </a:solidFill>
              </a:rPr>
              <a:t>, &amp;</a:t>
            </a:r>
            <a:r>
              <a:rPr lang="en-US" sz="1350" dirty="0" err="1">
                <a:solidFill>
                  <a:srgbClr val="0070C0"/>
                </a:solidFill>
              </a:rPr>
              <a:t>i</a:t>
            </a:r>
            <a:r>
              <a:rPr lang="en-US" sz="1350" dirty="0">
                <a:solidFill>
                  <a:srgbClr val="0070C0"/>
                </a:solidFill>
              </a:rPr>
              <a:t>);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</a:t>
            </a:r>
            <a:r>
              <a:rPr lang="en-US" sz="1350" dirty="0" err="1">
                <a:solidFill>
                  <a:srgbClr val="0070C0"/>
                </a:solidFill>
              </a:rPr>
              <a:t>printf</a:t>
            </a:r>
            <a:r>
              <a:rPr lang="en-US" sz="1350" dirty="0">
                <a:solidFill>
                  <a:srgbClr val="0070C0"/>
                </a:solidFill>
              </a:rPr>
              <a:t>("Scheduling policy   = %s\n",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	 (</a:t>
            </a:r>
            <a:r>
              <a:rPr lang="en-US" sz="1350" dirty="0" err="1">
                <a:solidFill>
                  <a:srgbClr val="0070C0"/>
                </a:solidFill>
              </a:rPr>
              <a:t>i</a:t>
            </a:r>
            <a:r>
              <a:rPr lang="en-US" sz="1350" dirty="0">
                <a:solidFill>
                  <a:srgbClr val="0070C0"/>
                </a:solidFill>
              </a:rPr>
              <a:t> == SCHED_OTHER) ? "SCHED_OTHER" :	 		(</a:t>
            </a:r>
            <a:r>
              <a:rPr lang="en-US" sz="1350" dirty="0" err="1">
                <a:solidFill>
                  <a:srgbClr val="0070C0"/>
                </a:solidFill>
              </a:rPr>
              <a:t>i</a:t>
            </a:r>
            <a:r>
              <a:rPr lang="en-US" sz="1350" dirty="0">
                <a:solidFill>
                  <a:srgbClr val="0070C0"/>
                </a:solidFill>
              </a:rPr>
              <a:t> == SCHED_FIFO)  ? "SCHED_FIFO" :	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	(</a:t>
            </a:r>
            <a:r>
              <a:rPr lang="en-US" sz="1350" dirty="0" err="1">
                <a:solidFill>
                  <a:srgbClr val="0070C0"/>
                </a:solidFill>
              </a:rPr>
              <a:t>i</a:t>
            </a:r>
            <a:r>
              <a:rPr lang="en-US" sz="1350" dirty="0">
                <a:solidFill>
                  <a:srgbClr val="0070C0"/>
                </a:solidFill>
              </a:rPr>
              <a:t> == SCHED_RR)    ? "SCHED_RR" :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	 "???"); 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s = </a:t>
            </a:r>
            <a:r>
              <a:rPr lang="en-US" sz="1350" dirty="0" err="1">
                <a:solidFill>
                  <a:srgbClr val="0070C0"/>
                </a:solidFill>
              </a:rPr>
              <a:t>pthread_attr_getschedparam</a:t>
            </a:r>
            <a:r>
              <a:rPr lang="en-US" sz="1350" dirty="0">
                <a:solidFill>
                  <a:srgbClr val="0070C0"/>
                </a:solidFill>
              </a:rPr>
              <a:t>(&amp;</a:t>
            </a:r>
            <a:r>
              <a:rPr lang="en-US" sz="1350" dirty="0" err="1">
                <a:solidFill>
                  <a:srgbClr val="0070C0"/>
                </a:solidFill>
              </a:rPr>
              <a:t>attr</a:t>
            </a:r>
            <a:r>
              <a:rPr lang="en-US" sz="1350" dirty="0">
                <a:solidFill>
                  <a:srgbClr val="0070C0"/>
                </a:solidFill>
              </a:rPr>
              <a:t>, &amp;</a:t>
            </a:r>
            <a:r>
              <a:rPr lang="en-US" sz="1350" dirty="0" err="1">
                <a:solidFill>
                  <a:srgbClr val="0070C0"/>
                </a:solidFill>
              </a:rPr>
              <a:t>sp</a:t>
            </a:r>
            <a:r>
              <a:rPr lang="en-US" sz="1350" dirty="0">
                <a:solidFill>
                  <a:srgbClr val="0070C0"/>
                </a:solidFill>
              </a:rPr>
              <a:t>);</a:t>
            </a:r>
          </a:p>
          <a:p>
            <a:r>
              <a:rPr lang="en-US" sz="1350" dirty="0">
                <a:solidFill>
                  <a:srgbClr val="0070C0"/>
                </a:solidFill>
              </a:rPr>
              <a:t>  	</a:t>
            </a:r>
            <a:r>
              <a:rPr lang="en-US" sz="1350" dirty="0" err="1">
                <a:solidFill>
                  <a:srgbClr val="0070C0"/>
                </a:solidFill>
              </a:rPr>
              <a:t>printf</a:t>
            </a:r>
            <a:r>
              <a:rPr lang="en-US" sz="1350" dirty="0">
                <a:solidFill>
                  <a:srgbClr val="0070C0"/>
                </a:solidFill>
              </a:rPr>
              <a:t>("Scheduling priority = %d\n", </a:t>
            </a:r>
            <a:r>
              <a:rPr lang="en-US" sz="1350" dirty="0" err="1">
                <a:solidFill>
                  <a:srgbClr val="0070C0"/>
                </a:solidFill>
              </a:rPr>
              <a:t>sp.sched_priority</a:t>
            </a:r>
            <a:r>
              <a:rPr lang="en-US" sz="1350" dirty="0">
                <a:solidFill>
                  <a:srgbClr val="0070C0"/>
                </a:solidFill>
              </a:rPr>
              <a:t>);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 s = </a:t>
            </a:r>
            <a:r>
              <a:rPr lang="en-US" sz="1350" dirty="0" err="1">
                <a:solidFill>
                  <a:srgbClr val="0070C0"/>
                </a:solidFill>
              </a:rPr>
              <a:t>pthread_attr_getstack</a:t>
            </a:r>
            <a:r>
              <a:rPr lang="en-US" sz="1350" dirty="0">
                <a:solidFill>
                  <a:srgbClr val="0070C0"/>
                </a:solidFill>
              </a:rPr>
              <a:t>(&amp;</a:t>
            </a:r>
            <a:r>
              <a:rPr lang="en-US" sz="1350" dirty="0" err="1">
                <a:solidFill>
                  <a:srgbClr val="0070C0"/>
                </a:solidFill>
              </a:rPr>
              <a:t>attr</a:t>
            </a:r>
            <a:r>
              <a:rPr lang="en-US" sz="1350" dirty="0">
                <a:solidFill>
                  <a:srgbClr val="0070C0"/>
                </a:solidFill>
              </a:rPr>
              <a:t>, &amp;</a:t>
            </a:r>
            <a:r>
              <a:rPr lang="en-US" sz="1350" dirty="0" err="1">
                <a:solidFill>
                  <a:srgbClr val="0070C0"/>
                </a:solidFill>
              </a:rPr>
              <a:t>stkaddr</a:t>
            </a:r>
            <a:r>
              <a:rPr lang="en-US" sz="1350" dirty="0">
                <a:solidFill>
                  <a:srgbClr val="0070C0"/>
                </a:solidFill>
              </a:rPr>
              <a:t>, &amp;v);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</a:t>
            </a:r>
            <a:r>
              <a:rPr lang="en-US" sz="1350" dirty="0" err="1">
                <a:solidFill>
                  <a:srgbClr val="0070C0"/>
                </a:solidFill>
              </a:rPr>
              <a:t>printf</a:t>
            </a:r>
            <a:r>
              <a:rPr lang="en-US" sz="1350" dirty="0">
                <a:solidFill>
                  <a:srgbClr val="0070C0"/>
                </a:solidFill>
              </a:rPr>
              <a:t>("Stack address       = %p\n", </a:t>
            </a:r>
            <a:r>
              <a:rPr lang="en-US" sz="1350" dirty="0" err="1">
                <a:solidFill>
                  <a:srgbClr val="0070C0"/>
                </a:solidFill>
              </a:rPr>
              <a:t>stkaddr</a:t>
            </a:r>
            <a:r>
              <a:rPr lang="en-US" sz="1350" dirty="0">
                <a:solidFill>
                  <a:srgbClr val="0070C0"/>
                </a:solidFill>
              </a:rPr>
              <a:t>);  </a:t>
            </a:r>
          </a:p>
          <a:p>
            <a:r>
              <a:rPr lang="en-US" sz="1350" dirty="0">
                <a:solidFill>
                  <a:srgbClr val="0070C0"/>
                </a:solidFill>
              </a:rPr>
              <a:t>	</a:t>
            </a:r>
            <a:r>
              <a:rPr lang="en-US" sz="1350" dirty="0" err="1">
                <a:solidFill>
                  <a:srgbClr val="0070C0"/>
                </a:solidFill>
              </a:rPr>
              <a:t>printf</a:t>
            </a:r>
            <a:r>
              <a:rPr lang="en-US" sz="1350" dirty="0">
                <a:solidFill>
                  <a:srgbClr val="0070C0"/>
                </a:solidFill>
              </a:rPr>
              <a:t>("Stack size          = 0x%x bytes\n", v);</a:t>
            </a:r>
          </a:p>
          <a:p>
            <a:r>
              <a:rPr lang="en-US" sz="1350" dirty="0">
                <a:solidFill>
                  <a:srgbClr val="0070C0"/>
                </a:solidFill>
              </a:rPr>
              <a:t>}</a:t>
            </a:r>
            <a:endParaRPr lang="en-US" sz="9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4215" y="334716"/>
            <a:ext cx="346249" cy="52741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050" dirty="0">
                <a:hlinkClick r:id="rId2"/>
              </a:rPr>
              <a:t>http://www.eg.bucknell.edu/~cs315/F2020/meng/code/thread/trd-attr-display.c</a:t>
            </a:r>
            <a:endParaRPr lang="en-US" sz="105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3311"/>
          </a:xfrm>
        </p:spPr>
        <p:txBody>
          <a:bodyPr>
            <a:no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to Set Attributes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07080" y="971550"/>
            <a:ext cx="6413610" cy="4000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350" dirty="0">
                <a:solidFill>
                  <a:srgbClr val="0070C0"/>
                </a:solidFill>
              </a:rPr>
              <a:t>void   </a:t>
            </a:r>
            <a:r>
              <a:rPr lang="en-US" sz="1350" dirty="0" err="1">
                <a:solidFill>
                  <a:srgbClr val="0070C0"/>
                </a:solidFill>
              </a:rPr>
              <a:t>get_show_stack</a:t>
            </a:r>
            <a:r>
              <a:rPr lang="en-US" sz="1350" dirty="0">
                <a:solidFill>
                  <a:srgbClr val="0070C0"/>
                </a:solidFill>
              </a:rPr>
              <a:t>(</a:t>
            </a:r>
            <a:r>
              <a:rPr lang="en-US" sz="1350" dirty="0" err="1">
                <a:solidFill>
                  <a:srgbClr val="0070C0"/>
                </a:solidFill>
              </a:rPr>
              <a:t>pthread_attr_t</a:t>
            </a:r>
            <a:r>
              <a:rPr lang="en-US" sz="1350" dirty="0">
                <a:solidFill>
                  <a:srgbClr val="0070C0"/>
                </a:solidFill>
              </a:rPr>
              <a:t> *</a:t>
            </a:r>
            <a:r>
              <a:rPr lang="en-US" sz="1350" dirty="0" err="1">
                <a:solidFill>
                  <a:srgbClr val="0070C0"/>
                </a:solidFill>
              </a:rPr>
              <a:t>attr</a:t>
            </a:r>
            <a:r>
              <a:rPr lang="en-US" sz="1350" dirty="0">
                <a:solidFill>
                  <a:srgbClr val="0070C0"/>
                </a:solidFill>
              </a:rPr>
              <a:t>) {</a:t>
            </a:r>
          </a:p>
          <a:p>
            <a:endParaRPr lang="en-US" sz="1350" dirty="0">
              <a:solidFill>
                <a:srgbClr val="0070C0"/>
              </a:solidFill>
            </a:endParaRPr>
          </a:p>
          <a:p>
            <a:r>
              <a:rPr lang="en-US" sz="1350" dirty="0">
                <a:solidFill>
                  <a:srgbClr val="0070C0"/>
                </a:solidFill>
              </a:rPr>
              <a:t>     </a:t>
            </a:r>
            <a:r>
              <a:rPr lang="en-US" sz="1350" dirty="0" err="1">
                <a:solidFill>
                  <a:srgbClr val="0070C0"/>
                </a:solidFill>
              </a:rPr>
              <a:t>int</a:t>
            </a:r>
            <a:r>
              <a:rPr lang="en-US" sz="1350" dirty="0">
                <a:solidFill>
                  <a:srgbClr val="0070C0"/>
                </a:solidFill>
              </a:rPr>
              <a:t> s,</a:t>
            </a:r>
          </a:p>
          <a:p>
            <a:r>
              <a:rPr lang="en-US" sz="1350" dirty="0">
                <a:solidFill>
                  <a:srgbClr val="0070C0"/>
                </a:solidFill>
              </a:rPr>
              <a:t>     </a:t>
            </a:r>
            <a:r>
              <a:rPr lang="en-US" sz="1350" dirty="0" err="1">
                <a:solidFill>
                  <a:srgbClr val="0070C0"/>
                </a:solidFill>
              </a:rPr>
              <a:t>size_t</a:t>
            </a:r>
            <a:r>
              <a:rPr lang="en-US" sz="1350" dirty="0">
                <a:solidFill>
                  <a:srgbClr val="0070C0"/>
                </a:solidFill>
              </a:rPr>
              <a:t> v;</a:t>
            </a:r>
          </a:p>
          <a:p>
            <a:r>
              <a:rPr lang="en-US" sz="1350" dirty="0">
                <a:solidFill>
                  <a:srgbClr val="0070C0"/>
                </a:solidFill>
              </a:rPr>
              <a:t>    void * </a:t>
            </a:r>
            <a:r>
              <a:rPr lang="en-US" sz="1350" dirty="0" err="1">
                <a:solidFill>
                  <a:srgbClr val="0070C0"/>
                </a:solidFill>
              </a:rPr>
              <a:t>stkaddr</a:t>
            </a:r>
            <a:r>
              <a:rPr lang="en-US" sz="1350" dirty="0">
                <a:solidFill>
                  <a:srgbClr val="0070C0"/>
                </a:solidFill>
              </a:rPr>
              <a:t>;</a:t>
            </a:r>
          </a:p>
          <a:p>
            <a:endParaRPr lang="en-US" sz="1350" dirty="0">
              <a:solidFill>
                <a:srgbClr val="0070C0"/>
              </a:solidFill>
            </a:endParaRPr>
          </a:p>
          <a:p>
            <a:r>
              <a:rPr lang="en-US" sz="1350" dirty="0">
                <a:solidFill>
                  <a:srgbClr val="0070C0"/>
                </a:solidFill>
              </a:rPr>
              <a:t>    s = </a:t>
            </a:r>
            <a:r>
              <a:rPr lang="en-US" sz="1350" dirty="0" err="1">
                <a:solidFill>
                  <a:srgbClr val="0070C0"/>
                </a:solidFill>
              </a:rPr>
              <a:t>pthread_getstack</a:t>
            </a:r>
            <a:r>
              <a:rPr lang="en-US" sz="1350" dirty="0">
                <a:solidFill>
                  <a:srgbClr val="0070C0"/>
                </a:solidFill>
              </a:rPr>
              <a:t>(</a:t>
            </a:r>
            <a:r>
              <a:rPr lang="en-US" sz="1350" dirty="0" err="1">
                <a:solidFill>
                  <a:srgbClr val="0070C0"/>
                </a:solidFill>
              </a:rPr>
              <a:t>attr</a:t>
            </a:r>
            <a:r>
              <a:rPr lang="en-US" sz="1350" dirty="0">
                <a:solidFill>
                  <a:srgbClr val="0070C0"/>
                </a:solidFill>
              </a:rPr>
              <a:t>, &amp;</a:t>
            </a:r>
            <a:r>
              <a:rPr lang="en-US" sz="1350" dirty="0" err="1">
                <a:solidFill>
                  <a:srgbClr val="0070C0"/>
                </a:solidFill>
              </a:rPr>
              <a:t>stkaddr</a:t>
            </a:r>
            <a:r>
              <a:rPr lang="en-US" sz="1350" dirty="0">
                <a:solidFill>
                  <a:srgbClr val="0070C0"/>
                </a:solidFill>
              </a:rPr>
              <a:t>, &amp;v);</a:t>
            </a:r>
          </a:p>
          <a:p>
            <a:r>
              <a:rPr lang="en-US" sz="1350" dirty="0">
                <a:solidFill>
                  <a:srgbClr val="0070C0"/>
                </a:solidFill>
              </a:rPr>
              <a:t>    </a:t>
            </a:r>
            <a:r>
              <a:rPr lang="en-US" sz="1350" dirty="0" err="1">
                <a:solidFill>
                  <a:srgbClr val="0070C0"/>
                </a:solidFill>
              </a:rPr>
              <a:t>printf</a:t>
            </a:r>
            <a:r>
              <a:rPr lang="en-US" sz="1350" dirty="0">
                <a:solidFill>
                  <a:srgbClr val="0070C0"/>
                </a:solidFill>
              </a:rPr>
              <a:t>(“Stack address = %p\n”, </a:t>
            </a:r>
            <a:r>
              <a:rPr lang="en-US" sz="1350" dirty="0" err="1">
                <a:solidFill>
                  <a:srgbClr val="0070C0"/>
                </a:solidFill>
              </a:rPr>
              <a:t>stkaddr</a:t>
            </a:r>
            <a:r>
              <a:rPr lang="en-US" sz="1350" dirty="0">
                <a:solidFill>
                  <a:srgbClr val="0070C0"/>
                </a:solidFill>
              </a:rPr>
              <a:t>);</a:t>
            </a:r>
          </a:p>
          <a:p>
            <a:r>
              <a:rPr lang="en-US" sz="1350" dirty="0">
                <a:solidFill>
                  <a:srgbClr val="0070C0"/>
                </a:solidFill>
              </a:rPr>
              <a:t>    </a:t>
            </a:r>
            <a:r>
              <a:rPr lang="en-US" sz="1350" dirty="0" err="1">
                <a:solidFill>
                  <a:srgbClr val="0070C0"/>
                </a:solidFill>
              </a:rPr>
              <a:t>printf</a:t>
            </a:r>
            <a:r>
              <a:rPr lang="en-US" sz="1350" dirty="0">
                <a:solidFill>
                  <a:srgbClr val="0070C0"/>
                </a:solidFill>
              </a:rPr>
              <a:t>(“Stack size = 0x%x bytes\n”, v);</a:t>
            </a:r>
          </a:p>
          <a:p>
            <a:endParaRPr lang="en-US" sz="1350" dirty="0">
              <a:solidFill>
                <a:srgbClr val="0070C0"/>
              </a:solidFill>
            </a:endParaRPr>
          </a:p>
          <a:p>
            <a:r>
              <a:rPr lang="en-US" sz="1350" dirty="0">
                <a:solidFill>
                  <a:srgbClr val="0070C0"/>
                </a:solidFill>
              </a:rPr>
              <a:t>  </a:t>
            </a:r>
            <a:r>
              <a:rPr lang="en-US" sz="1350" b="1" dirty="0">
                <a:solidFill>
                  <a:srgbClr val="FF0000"/>
                </a:solidFill>
              </a:rPr>
              <a:t>  v *= 2;   /* double the stack size */</a:t>
            </a:r>
          </a:p>
          <a:p>
            <a:r>
              <a:rPr lang="en-US" sz="1350" dirty="0">
                <a:solidFill>
                  <a:srgbClr val="FF0000"/>
                </a:solidFill>
              </a:rPr>
              <a:t>    </a:t>
            </a:r>
            <a:r>
              <a:rPr lang="en-US" sz="1350" dirty="0">
                <a:solidFill>
                  <a:srgbClr val="0070C0"/>
                </a:solidFill>
              </a:rPr>
              <a:t>s = </a:t>
            </a:r>
            <a:r>
              <a:rPr lang="en-US" sz="1350" dirty="0" err="1">
                <a:solidFill>
                  <a:srgbClr val="0070C0"/>
                </a:solidFill>
              </a:rPr>
              <a:t>pthread_attr_setstack</a:t>
            </a:r>
            <a:r>
              <a:rPr lang="en-US" sz="1350" dirty="0">
                <a:solidFill>
                  <a:srgbClr val="0070C0"/>
                </a:solidFill>
              </a:rPr>
              <a:t>(</a:t>
            </a:r>
            <a:r>
              <a:rPr lang="en-US" sz="1350" dirty="0" err="1">
                <a:solidFill>
                  <a:srgbClr val="0070C0"/>
                </a:solidFill>
              </a:rPr>
              <a:t>attr</a:t>
            </a:r>
            <a:r>
              <a:rPr lang="en-US" sz="1350" dirty="0">
                <a:solidFill>
                  <a:srgbClr val="0070C0"/>
                </a:solidFill>
              </a:rPr>
              <a:t>, </a:t>
            </a:r>
            <a:r>
              <a:rPr lang="en-US" sz="1350" dirty="0" err="1">
                <a:solidFill>
                  <a:srgbClr val="0070C0"/>
                </a:solidFill>
              </a:rPr>
              <a:t>stkaddr</a:t>
            </a:r>
            <a:r>
              <a:rPr lang="en-US" sz="1350" dirty="0">
                <a:solidFill>
                  <a:srgbClr val="0070C0"/>
                </a:solidFill>
              </a:rPr>
              <a:t>, v);</a:t>
            </a:r>
          </a:p>
          <a:p>
            <a:endParaRPr lang="en-US" sz="1350" dirty="0">
              <a:solidFill>
                <a:srgbClr val="0070C0"/>
              </a:solidFill>
            </a:endParaRPr>
          </a:p>
          <a:p>
            <a:r>
              <a:rPr lang="en-US" sz="1350" dirty="0">
                <a:solidFill>
                  <a:srgbClr val="0070C0"/>
                </a:solidFill>
              </a:rPr>
              <a:t>    /* now get and print the updated stack size */</a:t>
            </a:r>
          </a:p>
          <a:p>
            <a:r>
              <a:rPr lang="en-US" sz="1350" dirty="0">
                <a:solidFill>
                  <a:srgbClr val="0070C0"/>
                </a:solidFill>
              </a:rPr>
              <a:t>    s = </a:t>
            </a:r>
            <a:r>
              <a:rPr lang="en-US" sz="1350" dirty="0" err="1">
                <a:solidFill>
                  <a:srgbClr val="0070C0"/>
                </a:solidFill>
              </a:rPr>
              <a:t>pthread_getstack</a:t>
            </a:r>
            <a:r>
              <a:rPr lang="en-US" sz="1350" dirty="0">
                <a:solidFill>
                  <a:srgbClr val="0070C0"/>
                </a:solidFill>
              </a:rPr>
              <a:t>(</a:t>
            </a:r>
            <a:r>
              <a:rPr lang="en-US" sz="1350" dirty="0" err="1">
                <a:solidFill>
                  <a:srgbClr val="0070C0"/>
                </a:solidFill>
              </a:rPr>
              <a:t>attr</a:t>
            </a:r>
            <a:r>
              <a:rPr lang="en-US" sz="1350" dirty="0">
                <a:solidFill>
                  <a:srgbClr val="0070C0"/>
                </a:solidFill>
              </a:rPr>
              <a:t>, &amp;</a:t>
            </a:r>
            <a:r>
              <a:rPr lang="en-US" sz="1350" dirty="0" err="1">
                <a:solidFill>
                  <a:srgbClr val="0070C0"/>
                </a:solidFill>
              </a:rPr>
              <a:t>stkaddr</a:t>
            </a:r>
            <a:r>
              <a:rPr lang="en-US" sz="1350" dirty="0">
                <a:solidFill>
                  <a:srgbClr val="0070C0"/>
                </a:solidFill>
              </a:rPr>
              <a:t>, &amp;v);</a:t>
            </a:r>
          </a:p>
          <a:p>
            <a:r>
              <a:rPr lang="en-US" sz="1350" dirty="0">
                <a:solidFill>
                  <a:srgbClr val="0070C0"/>
                </a:solidFill>
              </a:rPr>
              <a:t>    </a:t>
            </a:r>
            <a:r>
              <a:rPr lang="en-US" sz="1350" dirty="0" err="1">
                <a:solidFill>
                  <a:srgbClr val="0070C0"/>
                </a:solidFill>
              </a:rPr>
              <a:t>printf</a:t>
            </a:r>
            <a:r>
              <a:rPr lang="en-US" sz="1350" dirty="0">
                <a:solidFill>
                  <a:srgbClr val="0070C0"/>
                </a:solidFill>
              </a:rPr>
              <a:t>(“Stack address = %p\n”, </a:t>
            </a:r>
            <a:r>
              <a:rPr lang="en-US" sz="1350" dirty="0" err="1">
                <a:solidFill>
                  <a:srgbClr val="0070C0"/>
                </a:solidFill>
              </a:rPr>
              <a:t>stkaddr</a:t>
            </a:r>
            <a:r>
              <a:rPr lang="en-US" sz="1350" dirty="0">
                <a:solidFill>
                  <a:srgbClr val="0070C0"/>
                </a:solidFill>
              </a:rPr>
              <a:t>);</a:t>
            </a:r>
          </a:p>
          <a:p>
            <a:r>
              <a:rPr lang="en-US" sz="1350" dirty="0">
                <a:solidFill>
                  <a:srgbClr val="0070C0"/>
                </a:solidFill>
              </a:rPr>
              <a:t>    </a:t>
            </a:r>
            <a:r>
              <a:rPr lang="en-US" sz="1350" dirty="0" err="1">
                <a:solidFill>
                  <a:srgbClr val="0070C0"/>
                </a:solidFill>
              </a:rPr>
              <a:t>printf</a:t>
            </a:r>
            <a:r>
              <a:rPr lang="en-US" sz="1350" dirty="0">
                <a:solidFill>
                  <a:srgbClr val="0070C0"/>
                </a:solidFill>
              </a:rPr>
              <a:t>(“Stack size = 0x%x bytes\n”, v);</a:t>
            </a:r>
          </a:p>
          <a:p>
            <a:endParaRPr lang="en-US" sz="1350" dirty="0">
              <a:solidFill>
                <a:srgbClr val="0070C0"/>
              </a:solidFill>
            </a:endParaRPr>
          </a:p>
          <a:p>
            <a:r>
              <a:rPr lang="en-US" sz="1350" dirty="0">
                <a:solidFill>
                  <a:srgbClr val="0070C0"/>
                </a:solidFill>
              </a:rPr>
              <a:t>}</a:t>
            </a:r>
          </a:p>
          <a:p>
            <a:endParaRPr lang="en-US" sz="1200" dirty="0">
              <a:solidFill>
                <a:srgbClr val="92D050"/>
              </a:solidFill>
            </a:endParaRPr>
          </a:p>
          <a:p>
            <a:endParaRPr lang="en-US" sz="900" dirty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9089" y="849150"/>
            <a:ext cx="507831" cy="40883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050" dirty="0">
                <a:hlinkClick r:id="rId2"/>
              </a:rPr>
              <a:t>http://www.eg.bucknell.edu/~cs315/F2020/meng/code/thread/trd-attr.c</a:t>
            </a:r>
            <a:endParaRPr lang="en-US" sz="1050" dirty="0"/>
          </a:p>
          <a:p>
            <a:endParaRPr lang="en-US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3311"/>
          </a:xfrm>
        </p:spPr>
        <p:txBody>
          <a:bodyPr>
            <a:no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 Example of Shared Data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8750" y="914400"/>
            <a:ext cx="6400800" cy="4057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2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/* COMPILE WITH: </a:t>
            </a:r>
            <a:r>
              <a:rPr lang="en-US" sz="1200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gcc</a:t>
            </a:r>
            <a:r>
              <a:rPr lang="en-US" sz="12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200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trd-share.c</a:t>
            </a:r>
            <a:r>
              <a:rPr lang="en-US" sz="12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-</a:t>
            </a:r>
            <a:r>
              <a:rPr lang="en-US" sz="1200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lpthread</a:t>
            </a:r>
            <a:r>
              <a:rPr lang="en-US" sz="12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-o </a:t>
            </a:r>
            <a:r>
              <a:rPr lang="en-US" sz="1200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trd</a:t>
            </a:r>
            <a:r>
              <a:rPr lang="en-US" sz="1200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-share */</a:t>
            </a:r>
            <a:endParaRPr lang="en-US" sz="1200" b="1" dirty="0">
              <a:latin typeface="Courier"/>
              <a:ea typeface="Courier"/>
              <a:cs typeface="Courier"/>
              <a:sym typeface="Courier"/>
            </a:endParaRP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#include &lt;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stdio.h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&gt;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#include &lt;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pthread.h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&gt;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#define NUM_THREADS  5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void *work(void *);   /* thread routine */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int v = 0;                      /* global variable, shared */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 main(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argc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, char *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argv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[]) {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int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;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pthread_t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tid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[NUM_THREADS];      /* array of thread IDs */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for (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= 0;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&lt; NUM_THREADS;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++)  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pthread_create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(&amp;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tid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], NULL, work, NULL);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for (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= 0;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 &lt; NUM_THREADS;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++)  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pthread_join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(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tid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], NULL);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printf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("main() reporting that all %d threads have terminated\n", 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);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</a:t>
            </a:r>
            <a:r>
              <a:rPr lang="en-US" sz="1200" dirty="0" err="1">
                <a:solidFill>
                  <a:srgbClr val="0070C0"/>
                </a:solidFill>
                <a:latin typeface="Monaco" pitchFamily="-105" charset="0"/>
              </a:rPr>
              <a:t>printf</a:t>
            </a: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("v should be %d, it is %d\n", NUM_THREADS, v);  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	return (0);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200" dirty="0">
                <a:solidFill>
                  <a:srgbClr val="0070C0"/>
                </a:solidFill>
                <a:latin typeface="Monaco" pitchFamily="-105" charset="0"/>
              </a:rPr>
              <a:t>}  /* main */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707E5FD-D886-4BFE-836D-F1738D2FA143}"/>
              </a:ext>
            </a:extLst>
          </p:cNvPr>
          <p:cNvSpPr/>
          <p:nvPr/>
        </p:nvSpPr>
        <p:spPr>
          <a:xfrm>
            <a:off x="4171034" y="3029865"/>
            <a:ext cx="1011785" cy="4581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3267D-2BF7-4902-ABE9-A5DCF3BBDE5B}"/>
              </a:ext>
            </a:extLst>
          </p:cNvPr>
          <p:cNvSpPr txBox="1"/>
          <p:nvPr/>
        </p:nvSpPr>
        <p:spPr>
          <a:xfrm>
            <a:off x="5640935" y="2266340"/>
            <a:ext cx="176890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Call a function without parameters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83F157F-A37B-41F9-9C30-3CFA5A934B44}"/>
              </a:ext>
            </a:extLst>
          </p:cNvPr>
          <p:cNvCxnSpPr/>
          <p:nvPr/>
        </p:nvCxnSpPr>
        <p:spPr>
          <a:xfrm flipH="1">
            <a:off x="5182819" y="2811965"/>
            <a:ext cx="458116" cy="3054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Worker Function and Result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8750" y="1085850"/>
            <a:ext cx="6400800" cy="114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void * work(void *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arg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)   {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	v ++;    // ‘v’ is a global variable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	return (NULL);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28750" y="2400300"/>
            <a:ext cx="6400800" cy="114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xmeng@polaris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thread]$ ./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trd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-share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main() reporting that all 5 threads have terminated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v should be 5, it is 5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xmeng@polaris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thread]$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7158" y="3657600"/>
            <a:ext cx="592745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Everything seems working fine. However if one increases the </a:t>
            </a:r>
          </a:p>
          <a:p>
            <a:r>
              <a:rPr lang="en-US" dirty="0"/>
              <a:t>number of threads to a larger value, e.g., 5000, we may see </a:t>
            </a:r>
          </a:p>
          <a:p>
            <a:r>
              <a:rPr lang="en-US" dirty="0"/>
              <a:t>something incorrect.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85950" y="4658752"/>
            <a:ext cx="548592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hlinkClick r:id="rId2"/>
              </a:rPr>
              <a:t>http://www.eg.bucknell.edu/~cs315/F2020/meng/code/thread/trd-share.c</a:t>
            </a:r>
            <a:endParaRPr lang="en-US" sz="1350" dirty="0"/>
          </a:p>
          <a:p>
            <a:endParaRPr 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May Be A Problem …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8750" y="1085850"/>
            <a:ext cx="6400800" cy="628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#define  NUM_THREADS  5000   // everything else is the same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28750" y="2228850"/>
            <a:ext cx="6400800" cy="1143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xmeng@polaris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thread]$ ./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trd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-share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main() reporting that all 5000 threads have terminated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v should be 5000, it is 4998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xmeng@polaris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thread]$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7159" y="3829050"/>
            <a:ext cx="487934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Who stole the two counts from me?!!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do we update the value of a variable?</a:t>
            </a:r>
          </a:p>
          <a:p>
            <a:r>
              <a:rPr lang="en-US" dirty="0"/>
              <a:t>We learned that in CSCI 206</a:t>
            </a:r>
          </a:p>
          <a:p>
            <a:pPr lvl="1"/>
            <a:r>
              <a:rPr lang="en-US" sz="1800" dirty="0" err="1"/>
              <a:t>lw</a:t>
            </a:r>
            <a:r>
              <a:rPr lang="en-US" sz="1800" dirty="0"/>
              <a:t> t0, 0(s1)     # load memory content at s1 to t0</a:t>
            </a:r>
          </a:p>
          <a:p>
            <a:pPr lvl="1"/>
            <a:r>
              <a:rPr lang="en-US" sz="1800" dirty="0" err="1"/>
              <a:t>addi</a:t>
            </a:r>
            <a:r>
              <a:rPr lang="en-US" sz="1800" dirty="0"/>
              <a:t> t0, t0, 1   # increment t0 by 1</a:t>
            </a:r>
          </a:p>
          <a:p>
            <a:pPr lvl="1"/>
            <a:r>
              <a:rPr lang="en-US" sz="1800" dirty="0" err="1"/>
              <a:t>sw</a:t>
            </a:r>
            <a:r>
              <a:rPr lang="en-US" sz="1800" dirty="0"/>
              <a:t> t0, 0(s1)    # store content in t0 to memory at s1</a:t>
            </a:r>
          </a:p>
          <a:p>
            <a:r>
              <a:rPr lang="en-US" dirty="0"/>
              <a:t>In a multi-thread and multi-process environment, before finishing all three steps, a thread/process may be interrupted and moved out of memory, leaving a inconsistent value for a shared variable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0480">
              <a:buClr>
                <a:srgbClr val="000000"/>
              </a:buClr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Two Threads/Processes Update the Same Variable at the Same Time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3771900" y="1371600"/>
            <a:ext cx="685800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v = 0;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43150" y="2057400"/>
            <a:ext cx="1028700" cy="6858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>
                <a:solidFill>
                  <a:schemeClr val="tx1"/>
                </a:solidFill>
              </a:rPr>
              <a:t>load $t, v</a:t>
            </a:r>
          </a:p>
          <a:p>
            <a:r>
              <a:rPr lang="en-US" sz="1350" dirty="0">
                <a:solidFill>
                  <a:schemeClr val="tx1"/>
                </a:solidFill>
              </a:rPr>
              <a:t>Inc $t,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0405" y="1657350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1428750"/>
            <a:ext cx="0" cy="32575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82984" y="1314450"/>
            <a:ext cx="392415" cy="7383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350" dirty="0"/>
              <a:t>Time line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72100" y="2400300"/>
            <a:ext cx="1028700" cy="6858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>
                <a:solidFill>
                  <a:schemeClr val="tx1"/>
                </a:solidFill>
              </a:rPr>
              <a:t>load $t, v</a:t>
            </a:r>
          </a:p>
          <a:p>
            <a:r>
              <a:rPr lang="en-US" sz="1350" dirty="0">
                <a:solidFill>
                  <a:schemeClr val="tx1"/>
                </a:solidFill>
              </a:rPr>
              <a:t>Inc $t, 1</a:t>
            </a:r>
          </a:p>
          <a:p>
            <a:r>
              <a:rPr lang="en-US" sz="1350" dirty="0">
                <a:solidFill>
                  <a:schemeClr val="tx1"/>
                </a:solidFill>
              </a:rPr>
              <a:t>Store $t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69142" y="1771650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71900" y="2971800"/>
            <a:ext cx="685800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v = 1;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343150" y="3829050"/>
            <a:ext cx="1028700" cy="6858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>
                <a:solidFill>
                  <a:schemeClr val="tx1"/>
                </a:solidFill>
              </a:rPr>
              <a:t>Store $t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71900" y="3886200"/>
            <a:ext cx="685800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v = 1;</a:t>
            </a:r>
          </a:p>
        </p:txBody>
      </p:sp>
      <p:sp>
        <p:nvSpPr>
          <p:cNvPr id="17" name="Snip Diagonal Corner Rectangle 16"/>
          <p:cNvSpPr/>
          <p:nvPr/>
        </p:nvSpPr>
        <p:spPr>
          <a:xfrm>
            <a:off x="1059785" y="2971800"/>
            <a:ext cx="2426365" cy="285750"/>
          </a:xfrm>
          <a:prstGeom prst="snip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Interrupted, moved out CPU</a:t>
            </a:r>
          </a:p>
        </p:txBody>
      </p:sp>
      <p:sp>
        <p:nvSpPr>
          <p:cNvPr id="18" name="Snip Diagonal Corner Rectangle 17"/>
          <p:cNvSpPr/>
          <p:nvPr/>
        </p:nvSpPr>
        <p:spPr>
          <a:xfrm>
            <a:off x="1059785" y="3429000"/>
            <a:ext cx="2426365" cy="285750"/>
          </a:xfrm>
          <a:prstGeom prst="snip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Resumed, moved onto CPU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4950" y="4114800"/>
            <a:ext cx="2855782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Where v should have been 2</a:t>
            </a:r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 flipV="1">
            <a:off x="4343400" y="4171951"/>
            <a:ext cx="971550" cy="1275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Prevent Problems of This Kind?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phenomenon in the last slide is called “race condition,” the value of a variable depends on the order of execution.</a:t>
            </a:r>
          </a:p>
          <a:p>
            <a:r>
              <a:rPr lang="en-US" dirty="0"/>
              <a:t>Threads and processes need coordination. We will discuss the topic in greater detail Chapter 5.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5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67023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Gill Sans"/>
              </a:rPr>
              <a:t>One More Example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5" name="Google Shape;225;p25"/>
          <p:cNvSpPr/>
          <p:nvPr/>
        </p:nvSpPr>
        <p:spPr>
          <a:xfrm>
            <a:off x="907080" y="876300"/>
            <a:ext cx="7329840" cy="3752850"/>
          </a:xfrm>
          <a:prstGeom prst="roundRect">
            <a:avLst>
              <a:gd name="adj" fmla="val 380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FF2600"/>
              </a:buClr>
              <a:buSzPts val="1600"/>
            </a:pPr>
            <a:r>
              <a:rPr lang="en-US" sz="1125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/* COMPILE WITH: </a:t>
            </a:r>
            <a:r>
              <a:rPr lang="en-US" sz="1125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gcc</a:t>
            </a:r>
            <a:r>
              <a:rPr lang="en-US" sz="1125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125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trd-sleep.c</a:t>
            </a:r>
            <a:r>
              <a:rPr lang="en-US" sz="1125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-</a:t>
            </a:r>
            <a:r>
              <a:rPr lang="en-US" sz="1125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lpthread</a:t>
            </a:r>
            <a:r>
              <a:rPr lang="en-US" sz="1125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 -o </a:t>
            </a:r>
            <a:r>
              <a:rPr lang="en-US" sz="1125" b="1" dirty="0" err="1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trd</a:t>
            </a:r>
            <a:r>
              <a:rPr lang="en-US" sz="1125" b="1" dirty="0">
                <a:solidFill>
                  <a:srgbClr val="FF2600"/>
                </a:solidFill>
                <a:latin typeface="Courier"/>
                <a:ea typeface="Courier"/>
                <a:cs typeface="Courier"/>
                <a:sym typeface="Courier"/>
              </a:rPr>
              <a:t>-sleep */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61177C"/>
              </a:buClr>
              <a:buSzPts val="1600"/>
            </a:pPr>
            <a:r>
              <a:rPr lang="en-US" sz="1125" b="1" dirty="0">
                <a:solidFill>
                  <a:srgbClr val="61177C"/>
                </a:solidFill>
                <a:latin typeface="Courier"/>
                <a:ea typeface="Courier"/>
                <a:cs typeface="Courier"/>
                <a:sym typeface="Courier"/>
              </a:rPr>
              <a:t>#include &lt;</a:t>
            </a:r>
            <a:r>
              <a:rPr lang="en-US" sz="1125" b="1" dirty="0" err="1">
                <a:solidFill>
                  <a:srgbClr val="61177C"/>
                </a:solidFill>
                <a:latin typeface="Courier"/>
                <a:ea typeface="Courier"/>
                <a:cs typeface="Courier"/>
                <a:sym typeface="Courier"/>
              </a:rPr>
              <a:t>stdio.h</a:t>
            </a:r>
            <a:r>
              <a:rPr lang="en-US" sz="1125" b="1" dirty="0">
                <a:solidFill>
                  <a:srgbClr val="61177C"/>
                </a:solidFill>
                <a:latin typeface="Courier"/>
                <a:ea typeface="Courier"/>
                <a:cs typeface="Courier"/>
                <a:sym typeface="Courier"/>
              </a:rPr>
              <a:t>&gt;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61177C"/>
              </a:buClr>
              <a:buSzPts val="1600"/>
            </a:pPr>
            <a:r>
              <a:rPr lang="en-US" sz="1125" b="1" dirty="0">
                <a:solidFill>
                  <a:srgbClr val="61177C"/>
                </a:solidFill>
                <a:latin typeface="Courier"/>
                <a:ea typeface="Courier"/>
                <a:cs typeface="Courier"/>
                <a:sym typeface="Courier"/>
              </a:rPr>
              <a:t>#include &lt;</a:t>
            </a:r>
            <a:r>
              <a:rPr lang="en-US" sz="1125" b="1" dirty="0" err="1">
                <a:solidFill>
                  <a:srgbClr val="61177C"/>
                </a:solidFill>
                <a:latin typeface="Courier"/>
                <a:ea typeface="Courier"/>
                <a:cs typeface="Courier"/>
                <a:sym typeface="Courier"/>
              </a:rPr>
              <a:t>pthread.h</a:t>
            </a:r>
            <a:r>
              <a:rPr lang="en-US" sz="1125" b="1" dirty="0">
                <a:solidFill>
                  <a:srgbClr val="61177C"/>
                </a:solidFill>
                <a:latin typeface="Courier"/>
                <a:ea typeface="Courier"/>
                <a:cs typeface="Courier"/>
                <a:sym typeface="Courier"/>
              </a:rPr>
              <a:t>&gt;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61177C"/>
              </a:buClr>
              <a:buSzPts val="1600"/>
            </a:pPr>
            <a:r>
              <a:rPr lang="en-US" sz="1125" b="1" dirty="0">
                <a:solidFill>
                  <a:srgbClr val="61177C"/>
                </a:solidFill>
                <a:latin typeface="Courier"/>
                <a:ea typeface="Courier"/>
                <a:cs typeface="Courier"/>
                <a:sym typeface="Courier"/>
              </a:rPr>
              <a:t>#define NUM_THREADS 5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61177C"/>
              </a:buClr>
              <a:buSzPts val="1600"/>
            </a:pPr>
            <a:r>
              <a:rPr lang="en-US" sz="1125" b="1" dirty="0">
                <a:solidFill>
                  <a:srgbClr val="61177C"/>
                </a:solidFill>
                <a:latin typeface="Courier"/>
                <a:ea typeface="Courier"/>
                <a:cs typeface="Courier"/>
                <a:sym typeface="Courier"/>
              </a:rPr>
              <a:t>#define SLEEP_TIME 3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61177C"/>
              </a:buClr>
              <a:buSzPts val="1600"/>
            </a:pPr>
            <a:endParaRPr sz="1125" b="1" dirty="0">
              <a:solidFill>
                <a:srgbClr val="61177C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2E7A"/>
              </a:buClr>
              <a:buSzPts val="1600"/>
            </a:pPr>
            <a:r>
              <a:rPr lang="en-US" sz="135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void *sleeping(void *);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125" b="1" dirty="0">
                <a:solidFill>
                  <a:srgbClr val="E32400"/>
                </a:solidFill>
                <a:latin typeface="Courier"/>
                <a:ea typeface="Courier"/>
                <a:cs typeface="Courier"/>
                <a:sym typeface="Courier"/>
              </a:rPr>
              <a:t>/* forward declaration to thread routine */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endParaRPr sz="1125" b="1" dirty="0">
              <a:solidFill>
                <a:srgbClr val="E324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int main(int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argc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, char *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argv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[]) {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pthread_t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tid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[NUM_THREADS]; </a:t>
            </a:r>
            <a:r>
              <a:rPr lang="en-US" sz="1125" b="1" dirty="0">
                <a:solidFill>
                  <a:srgbClr val="FF4013"/>
                </a:solidFill>
                <a:latin typeface="Courier"/>
                <a:ea typeface="Courier"/>
                <a:cs typeface="Courier"/>
                <a:sym typeface="Courier"/>
              </a:rPr>
              <a:t>/* array of thread IDs */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for (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= 0;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&lt; NUM_THREADS;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++)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lang="en-US" sz="135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pthread_create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(&amp;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tid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[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], NULL, sleeping,(void *)SLEEP_TIME);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endParaRPr sz="1125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for (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= 0;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&lt; NUM_THREADS;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++)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lang="en-US" sz="135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pthread_join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tid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[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], NULL);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endParaRPr sz="1125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printf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("</a:t>
            </a:r>
            <a:r>
              <a:rPr lang="en-US" sz="1125" b="1" dirty="0">
                <a:solidFill>
                  <a:srgbClr val="D95000"/>
                </a:solidFill>
                <a:latin typeface="Courier"/>
                <a:ea typeface="Courier"/>
                <a:cs typeface="Courier"/>
                <a:sym typeface="Courier"/>
              </a:rPr>
              <a:t>main() reporting that all %d threads have terminated\n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", </a:t>
            </a:r>
            <a:r>
              <a:rPr lang="en-US" sz="1125" b="1" dirty="0" err="1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487679" marR="30479" lvl="1">
              <a:buClr>
                <a:srgbClr val="000000"/>
              </a:buClr>
              <a:buSzPts val="1600"/>
            </a:pP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return (0);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125" b="1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} /* main */</a:t>
            </a:r>
            <a:endParaRPr sz="1125" b="1" dirty="0"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>
            <a:off x="1485900" y="69055"/>
            <a:ext cx="61722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 marL="30480">
              <a:spcBef>
                <a:spcPct val="0"/>
              </a:spcBef>
              <a:buSzPts val="4200"/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sleeping() Function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33" name="Google Shape;233;p26"/>
          <p:cNvSpPr/>
          <p:nvPr/>
        </p:nvSpPr>
        <p:spPr>
          <a:xfrm>
            <a:off x="1419225" y="1447800"/>
            <a:ext cx="6305550" cy="1914525"/>
          </a:xfrm>
          <a:prstGeom prst="roundRect">
            <a:avLst>
              <a:gd name="adj" fmla="val 7463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1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2E7A"/>
              </a:buClr>
              <a:buSzPts val="1600"/>
            </a:pPr>
            <a:r>
              <a:rPr lang="en-US" sz="1200" b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void * sleeping(void *arg)</a:t>
            </a:r>
            <a:r>
              <a:rPr lang="en-US" sz="12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sleep_time = (int)arg;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printf("thread %ld sleeping %d seconds ...\n", 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716279" marR="30479" indent="312421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2E7A"/>
                </a:solidFill>
                <a:latin typeface="Courier New"/>
                <a:ea typeface="Courier New"/>
                <a:cs typeface="Courier New"/>
                <a:sym typeface="Courier New"/>
              </a:rPr>
              <a:t>pthread_self()</a:t>
            </a:r>
            <a:r>
              <a:rPr lang="en-US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sleep_time);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sleep(sleep_time);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printf("\nthread %ld awakening\n", pthread_self());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return (NULL);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5" name="Google Shape;235;p26"/>
          <p:cNvSpPr txBox="1"/>
          <p:nvPr/>
        </p:nvSpPr>
        <p:spPr>
          <a:xfrm>
            <a:off x="2034881" y="1645219"/>
            <a:ext cx="4987575" cy="58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endParaRPr sz="135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062691-6BAF-4070-BBA0-75024E2C33D9}"/>
              </a:ext>
            </a:extLst>
          </p:cNvPr>
          <p:cNvSpPr txBox="1"/>
          <p:nvPr/>
        </p:nvSpPr>
        <p:spPr>
          <a:xfrm>
            <a:off x="1785705" y="3946095"/>
            <a:ext cx="547060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hlinkClick r:id="rId3"/>
              </a:rPr>
              <a:t>http://www.eg.bucknell.edu/~cs315/F2020/meng/code/thread/trd-sleep.c</a:t>
            </a:r>
            <a:endParaRPr lang="en-US" sz="1350" dirty="0"/>
          </a:p>
          <a:p>
            <a:endParaRPr 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2102</Words>
  <Application>Microsoft Office PowerPoint</Application>
  <PresentationFormat>On-screen Show (16:9)</PresentationFormat>
  <Paragraphs>229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Courier</vt:lpstr>
      <vt:lpstr>Gill Sans</vt:lpstr>
      <vt:lpstr>Monaco</vt:lpstr>
      <vt:lpstr>Arial</vt:lpstr>
      <vt:lpstr>Calibri</vt:lpstr>
      <vt:lpstr>Courier New</vt:lpstr>
      <vt:lpstr>Helvetica</vt:lpstr>
      <vt:lpstr>Office Theme</vt:lpstr>
      <vt:lpstr>CSCI315 – Operating Systems Design Department of Computer Science Bucknell University</vt:lpstr>
      <vt:lpstr>An Example of Shared Data</vt:lpstr>
      <vt:lpstr>The Worker Function and Result</vt:lpstr>
      <vt:lpstr>There May Be A Problem …</vt:lpstr>
      <vt:lpstr>Why?</vt:lpstr>
      <vt:lpstr>Two Threads/Processes Update the Same Variable at the Same Time</vt:lpstr>
      <vt:lpstr>How To Prevent Problems of This Kind?</vt:lpstr>
      <vt:lpstr>One More Example</vt:lpstr>
      <vt:lpstr>The sleeping() Function</vt:lpstr>
      <vt:lpstr>How To Pass Parameter(s) to Worker</vt:lpstr>
      <vt:lpstr>Building Multi-Parameter Block</vt:lpstr>
      <vt:lpstr>Example of Parameters</vt:lpstr>
      <vt:lpstr>Access and Return Parameters</vt:lpstr>
      <vt:lpstr>Execution Results</vt:lpstr>
      <vt:lpstr>Thread Attributes</vt:lpstr>
      <vt:lpstr>Pthread Attribute Values</vt:lpstr>
      <vt:lpstr>Thread Attribute APIs</vt:lpstr>
      <vt:lpstr>Example to Examine Attributes</vt:lpstr>
      <vt:lpstr>Example to Set Attributes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168</cp:revision>
  <dcterms:created xsi:type="dcterms:W3CDTF">2013-08-21T19:17:07Z</dcterms:created>
  <dcterms:modified xsi:type="dcterms:W3CDTF">2020-09-01T00:38:03Z</dcterms:modified>
</cp:coreProperties>
</file>