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378" r:id="rId3"/>
    <p:sldId id="379" r:id="rId4"/>
    <p:sldId id="377" r:id="rId5"/>
    <p:sldId id="291" r:id="rId6"/>
    <p:sldId id="292" r:id="rId7"/>
    <p:sldId id="294" r:id="rId8"/>
    <p:sldId id="295" r:id="rId9"/>
    <p:sldId id="343" r:id="rId10"/>
    <p:sldId id="344" r:id="rId11"/>
    <p:sldId id="345" r:id="rId12"/>
    <p:sldId id="346" r:id="rId13"/>
    <p:sldId id="300" r:id="rId14"/>
    <p:sldId id="301" r:id="rId15"/>
    <p:sldId id="302" r:id="rId16"/>
    <p:sldId id="303" r:id="rId17"/>
    <p:sldId id="304" r:id="rId18"/>
    <p:sldId id="306" r:id="rId19"/>
    <p:sldId id="305" r:id="rId20"/>
    <p:sldId id="262" r:id="rId21"/>
    <p:sldId id="263" r:id="rId22"/>
    <p:sldId id="266" r:id="rId23"/>
    <p:sldId id="267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851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13071C3A-881C-48B3-B309-1D92C9DD8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6B73719-6FB6-4E20-AE32-14616D4F0E63}" type="slidenum">
              <a:rPr lang="en-US" altLang="en-US" smtClean="0">
                <a:latin typeface="Helvetica" panose="020B0604020202020204" pitchFamily="34" charset="0"/>
              </a:rPr>
              <a:pPr/>
              <a:t>12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1D8F37CA-C0AA-4EA5-95A9-4F33D4E5D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FEE2A4B-553A-4DCA-8D0B-3BB07C434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601e1b9095_5_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g601e1b9095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601e1b9095_5_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g601e1b9095_5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601e1b9095_5_3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g601e1b9095_5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601e1b9095_5_4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g601e1b9095_5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601e1b9095_5_5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g601e1b9095_5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>
            <a:extLst>
              <a:ext uri="{FF2B5EF4-FFF2-40B4-BE49-F238E27FC236}">
                <a16:creationId xmlns:a16="http://schemas.microsoft.com/office/drawing/2014/main" id="{27DF9E4E-96D6-414F-8641-F5F4875E7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AF3DCFE-B091-466E-897F-AF0229B99FBE}" type="slidenum">
              <a:rPr lang="en-US" altLang="en-US" smtClean="0">
                <a:latin typeface="Helvetica" panose="020B0604020202020204" pitchFamily="34" charset="0"/>
              </a:rPr>
              <a:pPr/>
              <a:t>4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BCEF41C-2D09-4D79-B128-D63857A2F2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9ACFA5D-A5EC-4373-81C2-0F6EFDCB2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601e1b9095_5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g601e1b9095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3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EB8C0B8A-AD96-4A57-B567-49E824FFE3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B6B8074-FFAA-46E8-A8E7-A2DF12801B2C}" type="slidenum">
              <a:rPr lang="en-US" altLang="en-US" smtClean="0">
                <a:latin typeface="Helvetica" panose="020B0604020202020204" pitchFamily="34" charset="0"/>
              </a:rPr>
              <a:pPr/>
              <a:t>9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F09C86C-58BC-4607-981A-D231C591FC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398BD5B-BC5C-4CDB-9D48-4CA967CB7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2C789749-18B6-4527-94FF-59E54FAC3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F77C39C-CCD1-4085-91E8-2B527B8A2188}" type="slidenum">
              <a:rPr lang="en-US" altLang="en-US" smtClean="0">
                <a:latin typeface="Helvetica" panose="020B0604020202020204" pitchFamily="34" charset="0"/>
              </a:rPr>
              <a:pPr/>
              <a:t>10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30A9510C-2BDE-4137-877F-7D3AEFD82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C693E25-AC6E-41AC-A5E3-4037EB9E4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466CBFBC-E533-4BF2-B5D5-3A45F5C190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A8AF47D-CB37-4C77-9E61-6FE982C48A6C}" type="slidenum">
              <a:rPr lang="en-US" altLang="en-US" smtClean="0">
                <a:latin typeface="Helvetica" panose="020B0604020202020204" pitchFamily="34" charset="0"/>
              </a:rPr>
              <a:pPr/>
              <a:t>11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77584299-1856-48BE-B736-7EC68096B1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7E5BFC8-6F28-4BDE-8F1C-CE906E2BF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 &amp; Bulle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342900" lvl="0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028700" lvl="2" indent="-2571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1714500" lvl="4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463966" y="4683919"/>
            <a:ext cx="312068" cy="22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6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microsoft.com/en-us/windows/win32/procthread/fiber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jakascorner.com/blog/2016/06/omp-for-reduction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thread/openmp.c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thread/openmp-m.c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tackoverflow.com/questions/8639150/is-pthread-library-actually-a-user-thread-solu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3100" tIns="93100" rIns="93100" bIns="931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b="0" dirty="0"/>
              <a:t>CSCI315 – </a:t>
            </a:r>
            <a:r>
              <a:rPr lang="en" sz="3200" dirty="0"/>
              <a:t>Oper</a:t>
            </a:r>
            <a:r>
              <a:rPr lang="en-US" sz="3200" dirty="0" err="1"/>
              <a:t>ating</a:t>
            </a:r>
            <a:r>
              <a:rPr lang="en-US" sz="3200" dirty="0"/>
              <a:t> Systems Design</a:t>
            </a:r>
            <a:br>
              <a:rPr lang="en-US" sz="2700" dirty="0"/>
            </a:br>
            <a:r>
              <a:rPr lang="en-US" sz="2000" dirty="0"/>
              <a:t>Department of Computer Science</a:t>
            </a:r>
            <a:br>
              <a:rPr lang="en-US" sz="2000" dirty="0"/>
            </a:br>
            <a:r>
              <a:rPr lang="en-US" sz="2000" dirty="0"/>
              <a:t>Bucknell University</a:t>
            </a:r>
            <a:endParaRPr lang="en" sz="2700" b="0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3100" tIns="93100" rIns="93100" bIns="931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Threads, Multi-threads, and Processes</a:t>
            </a:r>
            <a:endParaRPr lang="e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241F0-8790-473D-8932-EEC9448736E7}"/>
              </a:ext>
            </a:extLst>
          </p:cNvPr>
          <p:cNvSpPr txBox="1"/>
          <p:nvPr/>
        </p:nvSpPr>
        <p:spPr>
          <a:xfrm>
            <a:off x="2251364" y="3753186"/>
            <a:ext cx="4305802" cy="964367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40907A-85B9-4FA4-9065-15970AA2FF32}"/>
              </a:ext>
            </a:extLst>
          </p:cNvPr>
          <p:cNvSpPr txBox="1"/>
          <p:nvPr/>
        </p:nvSpPr>
        <p:spPr>
          <a:xfrm>
            <a:off x="448965" y="455691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Ch 4.1 – 4.4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4FBEFB0E-7F3F-4EF4-9827-FE005FBB4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68391"/>
            <a:ext cx="6172200" cy="43219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/>
              <a:t>One-to-One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C9353153-B94C-4BC4-A944-80F7FC0E3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25116"/>
            <a:ext cx="7329839" cy="3398044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sz="2800" dirty="0"/>
              <a:t>Each user-level thread maps to kernel thread</a:t>
            </a:r>
          </a:p>
          <a:p>
            <a:r>
              <a:rPr lang="en-US" altLang="en-US" sz="2800" dirty="0"/>
              <a:t>Creating a user-level thread creates a kernel thread</a:t>
            </a:r>
          </a:p>
          <a:p>
            <a:r>
              <a:rPr lang="en-US" altLang="en-US" sz="2800" dirty="0"/>
              <a:t>More concurrency than many-to-one</a:t>
            </a:r>
          </a:p>
          <a:p>
            <a:r>
              <a:rPr lang="en-US" altLang="en-US" sz="2800" dirty="0"/>
              <a:t>Number of threads per process sometimes restricted due to overhead, imagining that your program tries to create 100s of threads…</a:t>
            </a:r>
          </a:p>
          <a:p>
            <a:r>
              <a:rPr lang="en-US" altLang="en-US" sz="2800" dirty="0"/>
              <a:t>Examples</a:t>
            </a:r>
          </a:p>
          <a:p>
            <a:pPr lvl="1"/>
            <a:r>
              <a:rPr lang="en-US" altLang="en-US" sz="2400" b="1" dirty="0">
                <a:solidFill>
                  <a:srgbClr val="FF0000"/>
                </a:solidFill>
              </a:rPr>
              <a:t>Windows</a:t>
            </a:r>
          </a:p>
          <a:p>
            <a:pPr lvl="1"/>
            <a:r>
              <a:rPr lang="en-US" altLang="en-US" sz="2400" b="1" dirty="0">
                <a:solidFill>
                  <a:srgbClr val="FF0000"/>
                </a:solidFill>
              </a:rPr>
              <a:t>Linux</a:t>
            </a:r>
          </a:p>
        </p:txBody>
      </p:sp>
      <p:pic>
        <p:nvPicPr>
          <p:cNvPr id="35843" name="Picture 1">
            <a:extLst>
              <a:ext uri="{FF2B5EF4-FFF2-40B4-BE49-F238E27FC236}">
                <a16:creationId xmlns:a16="http://schemas.microsoft.com/office/drawing/2014/main" id="{EF8F904A-031A-45E1-82C4-C375DF8A63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230" y="3182570"/>
            <a:ext cx="2936081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C6AC490D-7E71-499F-80A2-0817A4495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68391"/>
            <a:ext cx="6172200" cy="43219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/>
              <a:t>Many-to-Many Model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6A3ECDFD-78CA-4E72-9500-110C17908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66775"/>
            <a:ext cx="7329840" cy="333375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Allows many user level threads to be mapped to many kernel threads</a:t>
            </a:r>
          </a:p>
          <a:p>
            <a:r>
              <a:rPr lang="en-US" altLang="en-US" sz="2800" dirty="0"/>
              <a:t>Allows the  operating system to create a sufficient number of kernel threads</a:t>
            </a:r>
          </a:p>
          <a:p>
            <a:r>
              <a:rPr lang="en-US" altLang="en-US" sz="2800" dirty="0"/>
              <a:t>Windows  with the </a:t>
            </a:r>
            <a:r>
              <a:rPr lang="en-US" altLang="en-US" sz="2800" i="1" dirty="0" err="1"/>
              <a:t>ThreadFiber</a:t>
            </a:r>
            <a:r>
              <a:rPr lang="en-US" altLang="en-US" sz="2800" dirty="0"/>
              <a:t> package</a:t>
            </a:r>
          </a:p>
          <a:p>
            <a:r>
              <a:rPr lang="en-US" altLang="en-US" sz="2800" dirty="0"/>
              <a:t>Otherwise not very common</a:t>
            </a:r>
            <a:endParaRPr lang="en-US" altLang="en-US" dirty="0"/>
          </a:p>
        </p:txBody>
      </p:sp>
      <p:pic>
        <p:nvPicPr>
          <p:cNvPr id="37891" name="Picture 1">
            <a:extLst>
              <a:ext uri="{FF2B5EF4-FFF2-40B4-BE49-F238E27FC236}">
                <a16:creationId xmlns:a16="http://schemas.microsoft.com/office/drawing/2014/main" id="{CCAA589D-3ED6-47FF-8B49-15D8580890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050" y="3386137"/>
            <a:ext cx="29575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EB5500-D7B6-48A3-B4B7-E56CCCD2F071}"/>
              </a:ext>
            </a:extLst>
          </p:cNvPr>
          <p:cNvSpPr txBox="1"/>
          <p:nvPr/>
        </p:nvSpPr>
        <p:spPr>
          <a:xfrm>
            <a:off x="420907" y="4146053"/>
            <a:ext cx="5248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4"/>
              </a:rPr>
              <a:t>https://docs.microsoft.com/en-us/windows/win32/procthread/fibers</a:t>
            </a: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A98DC882-9265-4F2A-AAAB-DD166A263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71622"/>
            <a:ext cx="6172200" cy="43219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/>
              <a:t>Two-level Model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A2E2CD6A-C625-47A4-91CD-EAFB177081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66775"/>
            <a:ext cx="7329840" cy="3342085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Similar to M:M, except that it allows a user thread to be </a:t>
            </a:r>
            <a:r>
              <a:rPr lang="en-US" altLang="en-US" sz="3200" b="1" dirty="0"/>
              <a:t>bound</a:t>
            </a:r>
            <a:r>
              <a:rPr lang="en-US" altLang="en-US" sz="3200" dirty="0"/>
              <a:t> to kernel thread</a:t>
            </a:r>
          </a:p>
        </p:txBody>
      </p:sp>
      <p:pic>
        <p:nvPicPr>
          <p:cNvPr id="39939" name="Picture 1">
            <a:extLst>
              <a:ext uri="{FF2B5EF4-FFF2-40B4-BE49-F238E27FC236}">
                <a16:creationId xmlns:a16="http://schemas.microsoft.com/office/drawing/2014/main" id="{95426A68-78A8-483B-AE90-0C4299BC76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975" y="2088754"/>
            <a:ext cx="4074049" cy="209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8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Shared Memory Model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4" name="Google Shape;434;p48"/>
          <p:cNvSpPr/>
          <p:nvPr/>
        </p:nvSpPr>
        <p:spPr>
          <a:xfrm>
            <a:off x="2770088" y="3157039"/>
            <a:ext cx="3603825" cy="349875"/>
          </a:xfrm>
          <a:prstGeom prst="rect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 sz="1350"/>
          </a:p>
        </p:txBody>
      </p:sp>
      <p:sp>
        <p:nvSpPr>
          <p:cNvPr id="435" name="Google Shape;435;p48"/>
          <p:cNvSpPr/>
          <p:nvPr/>
        </p:nvSpPr>
        <p:spPr>
          <a:xfrm>
            <a:off x="2770088" y="2797620"/>
            <a:ext cx="3603825" cy="349875"/>
          </a:xfrm>
          <a:prstGeom prst="rect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sz="1350"/>
          </a:p>
        </p:txBody>
      </p:sp>
      <p:sp>
        <p:nvSpPr>
          <p:cNvPr id="436" name="Google Shape;436;p48"/>
          <p:cNvSpPr/>
          <p:nvPr/>
        </p:nvSpPr>
        <p:spPr>
          <a:xfrm>
            <a:off x="2770088" y="2438201"/>
            <a:ext cx="3603825" cy="349875"/>
          </a:xfrm>
          <a:prstGeom prst="rect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Heap</a:t>
            </a:r>
            <a:endParaRPr sz="1350"/>
          </a:p>
        </p:txBody>
      </p:sp>
      <p:sp>
        <p:nvSpPr>
          <p:cNvPr id="437" name="Google Shape;437;p48"/>
          <p:cNvSpPr/>
          <p:nvPr/>
        </p:nvSpPr>
        <p:spPr>
          <a:xfrm>
            <a:off x="2780504" y="1057275"/>
            <a:ext cx="1041525" cy="1371375"/>
          </a:xfrm>
          <a:prstGeom prst="roundRect">
            <a:avLst>
              <a:gd name="adj" fmla="val 15000"/>
            </a:avLst>
          </a:prstGeom>
          <a:solidFill>
            <a:srgbClr val="D4FB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 dirty="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350" dirty="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Stack</a:t>
            </a:r>
            <a:endParaRPr sz="1350" dirty="0"/>
          </a:p>
        </p:txBody>
      </p:sp>
      <p:sp>
        <p:nvSpPr>
          <p:cNvPr id="438" name="Google Shape;438;p48"/>
          <p:cNvSpPr/>
          <p:nvPr/>
        </p:nvSpPr>
        <p:spPr>
          <a:xfrm>
            <a:off x="3811706" y="1057275"/>
            <a:ext cx="1041525" cy="1371375"/>
          </a:xfrm>
          <a:prstGeom prst="roundRect">
            <a:avLst>
              <a:gd name="adj" fmla="val 15000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Stack</a:t>
            </a:r>
            <a:endParaRPr sz="1350"/>
          </a:p>
        </p:txBody>
      </p:sp>
      <p:sp>
        <p:nvSpPr>
          <p:cNvPr id="439" name="Google Shape;439;p48"/>
          <p:cNvSpPr/>
          <p:nvPr/>
        </p:nvSpPr>
        <p:spPr>
          <a:xfrm>
            <a:off x="5290805" y="1057275"/>
            <a:ext cx="1041525" cy="1371375"/>
          </a:xfrm>
          <a:prstGeom prst="roundRect">
            <a:avLst>
              <a:gd name="adj" fmla="val 15000"/>
            </a:avLst>
          </a:prstGeom>
          <a:solidFill>
            <a:srgbClr val="FFD4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Stack</a:t>
            </a:r>
            <a:endParaRPr sz="1350"/>
          </a:p>
        </p:txBody>
      </p:sp>
      <p:sp>
        <p:nvSpPr>
          <p:cNvPr id="440" name="Google Shape;440;p48"/>
          <p:cNvSpPr/>
          <p:nvPr/>
        </p:nvSpPr>
        <p:spPr>
          <a:xfrm>
            <a:off x="4904344" y="1577487"/>
            <a:ext cx="335475" cy="3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 sz="1350"/>
          </a:p>
        </p:txBody>
      </p:sp>
      <p:sp>
        <p:nvSpPr>
          <p:cNvPr id="441" name="Google Shape;441;p48"/>
          <p:cNvSpPr/>
          <p:nvPr/>
        </p:nvSpPr>
        <p:spPr>
          <a:xfrm>
            <a:off x="907080" y="3790950"/>
            <a:ext cx="732984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42900" indent="-238125">
              <a:buClr>
                <a:srgbClr val="E32400"/>
              </a:buClr>
              <a:buSzPts val="2200"/>
              <a:buFont typeface="Gill Sans"/>
              <a:buChar char="•"/>
            </a:pPr>
            <a:r>
              <a:rPr lang="en-US" sz="2000" dirty="0">
                <a:solidFill>
                  <a:srgbClr val="E32400"/>
                </a:solidFill>
                <a:latin typeface="Gill Sans"/>
                <a:ea typeface="Gill Sans"/>
                <a:cs typeface="Gill Sans"/>
                <a:sym typeface="Gill Sans"/>
              </a:rPr>
              <a:t>All threads have access to the same global, shared memory</a:t>
            </a:r>
            <a:endParaRPr sz="2000" dirty="0"/>
          </a:p>
          <a:p>
            <a:pPr marL="342900" indent="-238125">
              <a:buClr>
                <a:srgbClr val="000000"/>
              </a:buClr>
              <a:buSzPts val="2200"/>
              <a:buFont typeface="Gill Sans"/>
              <a:buChar char="•"/>
            </a:pPr>
            <a:r>
              <a:rPr lang="en-US" sz="20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Threads also have their own private data (how?)</a:t>
            </a:r>
            <a:endParaRPr sz="2000" dirty="0"/>
          </a:p>
          <a:p>
            <a:pPr marL="342900" indent="-238125">
              <a:buClr>
                <a:srgbClr val="000000"/>
              </a:buClr>
              <a:buSzPts val="2200"/>
              <a:buFont typeface="Gill Sans"/>
              <a:buChar char="•"/>
            </a:pPr>
            <a:r>
              <a:rPr lang="en-US" sz="20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Programmers are responsible for protecting globally shared data</a:t>
            </a:r>
            <a:endParaRPr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9"/>
          <p:cNvSpPr/>
          <p:nvPr/>
        </p:nvSpPr>
        <p:spPr>
          <a:xfrm>
            <a:off x="2167092" y="2091268"/>
            <a:ext cx="4554450" cy="2237850"/>
          </a:xfrm>
          <a:prstGeom prst="rect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49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Thread Safeness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9" name="Google Shape;449;p49"/>
          <p:cNvSpPr/>
          <p:nvPr/>
        </p:nvSpPr>
        <p:spPr>
          <a:xfrm>
            <a:off x="3293565" y="1152525"/>
            <a:ext cx="971100" cy="900900"/>
          </a:xfrm>
          <a:prstGeom prst="roundRect">
            <a:avLst>
              <a:gd name="adj" fmla="val 15789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350"/>
          </a:p>
        </p:txBody>
      </p:sp>
      <p:sp>
        <p:nvSpPr>
          <p:cNvPr id="450" name="Google Shape;450;p49"/>
          <p:cNvSpPr/>
          <p:nvPr/>
        </p:nvSpPr>
        <p:spPr>
          <a:xfrm>
            <a:off x="2167092" y="1152525"/>
            <a:ext cx="971100" cy="900900"/>
          </a:xfrm>
          <a:prstGeom prst="roundRect">
            <a:avLst>
              <a:gd name="adj" fmla="val 15789"/>
            </a:avLst>
          </a:prstGeom>
          <a:solidFill>
            <a:srgbClr val="D4FB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350"/>
          </a:p>
        </p:txBody>
      </p:sp>
      <p:sp>
        <p:nvSpPr>
          <p:cNvPr id="451" name="Google Shape;451;p49"/>
          <p:cNvSpPr/>
          <p:nvPr/>
        </p:nvSpPr>
        <p:spPr>
          <a:xfrm>
            <a:off x="5750443" y="1152525"/>
            <a:ext cx="971100" cy="900900"/>
          </a:xfrm>
          <a:prstGeom prst="roundRect">
            <a:avLst>
              <a:gd name="adj" fmla="val 15789"/>
            </a:avLst>
          </a:prstGeom>
          <a:solidFill>
            <a:srgbClr val="FFD4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350"/>
          </a:p>
        </p:txBody>
      </p:sp>
      <p:sp>
        <p:nvSpPr>
          <p:cNvPr id="452" name="Google Shape;452;p49"/>
          <p:cNvSpPr/>
          <p:nvPr/>
        </p:nvSpPr>
        <p:spPr>
          <a:xfrm>
            <a:off x="4800205" y="1342163"/>
            <a:ext cx="446175" cy="3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 sz="1350"/>
          </a:p>
        </p:txBody>
      </p:sp>
      <p:sp>
        <p:nvSpPr>
          <p:cNvPr id="453" name="Google Shape;453;p49"/>
          <p:cNvSpPr/>
          <p:nvPr/>
        </p:nvSpPr>
        <p:spPr>
          <a:xfrm>
            <a:off x="2536109" y="3902378"/>
            <a:ext cx="3826125" cy="3224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49"/>
          <p:cNvSpPr/>
          <p:nvPr/>
        </p:nvSpPr>
        <p:spPr>
          <a:xfrm>
            <a:off x="4653102" y="3295514"/>
            <a:ext cx="1712025" cy="3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 Storage</a:t>
            </a:r>
            <a:endParaRPr sz="135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50"/>
          <p:cNvSpPr/>
          <p:nvPr/>
        </p:nvSpPr>
        <p:spPr>
          <a:xfrm>
            <a:off x="2154813" y="2094795"/>
            <a:ext cx="4577850" cy="2246175"/>
          </a:xfrm>
          <a:prstGeom prst="rect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50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Thread Safeness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62" name="Google Shape;462;p50"/>
          <p:cNvSpPr/>
          <p:nvPr/>
        </p:nvSpPr>
        <p:spPr>
          <a:xfrm>
            <a:off x="3287061" y="1152525"/>
            <a:ext cx="976050" cy="904275"/>
          </a:xfrm>
          <a:prstGeom prst="roundRect">
            <a:avLst>
              <a:gd name="adj" fmla="val 15789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350"/>
          </a:p>
        </p:txBody>
      </p:sp>
      <p:sp>
        <p:nvSpPr>
          <p:cNvPr id="463" name="Google Shape;463;p50"/>
          <p:cNvSpPr/>
          <p:nvPr/>
        </p:nvSpPr>
        <p:spPr>
          <a:xfrm>
            <a:off x="2154813" y="1152525"/>
            <a:ext cx="976050" cy="904275"/>
          </a:xfrm>
          <a:prstGeom prst="roundRect">
            <a:avLst>
              <a:gd name="adj" fmla="val 15789"/>
            </a:avLst>
          </a:prstGeom>
          <a:solidFill>
            <a:srgbClr val="D4FB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350"/>
          </a:p>
        </p:txBody>
      </p:sp>
      <p:sp>
        <p:nvSpPr>
          <p:cNvPr id="464" name="Google Shape;464;p50"/>
          <p:cNvSpPr/>
          <p:nvPr/>
        </p:nvSpPr>
        <p:spPr>
          <a:xfrm>
            <a:off x="5756533" y="1152525"/>
            <a:ext cx="976050" cy="904275"/>
          </a:xfrm>
          <a:prstGeom prst="roundRect">
            <a:avLst>
              <a:gd name="adj" fmla="val 15789"/>
            </a:avLst>
          </a:prstGeom>
          <a:solidFill>
            <a:srgbClr val="FFD4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350"/>
          </a:p>
        </p:txBody>
      </p:sp>
      <p:sp>
        <p:nvSpPr>
          <p:cNvPr id="465" name="Google Shape;465;p50"/>
          <p:cNvSpPr/>
          <p:nvPr/>
        </p:nvSpPr>
        <p:spPr>
          <a:xfrm>
            <a:off x="4784065" y="1342874"/>
            <a:ext cx="465975" cy="33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 sz="1350"/>
          </a:p>
        </p:txBody>
      </p:sp>
      <p:sp>
        <p:nvSpPr>
          <p:cNvPr id="466" name="Google Shape;466;p50"/>
          <p:cNvSpPr/>
          <p:nvPr/>
        </p:nvSpPr>
        <p:spPr>
          <a:xfrm>
            <a:off x="2525722" y="3912709"/>
            <a:ext cx="3845700" cy="3235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FF4013"/>
              </a:buClr>
              <a:buSzPts val="2400"/>
            </a:pPr>
            <a:r>
              <a:rPr lang="en-US">
                <a:solidFill>
                  <a:srgbClr val="FF4013"/>
                </a:solidFill>
                <a:latin typeface="Arial"/>
                <a:ea typeface="Arial"/>
                <a:cs typeface="Arial"/>
                <a:sym typeface="Arial"/>
              </a:rPr>
              <a:t>Thread 1 result</a:t>
            </a:r>
            <a:endParaRPr sz="1350"/>
          </a:p>
        </p:txBody>
      </p:sp>
      <p:sp>
        <p:nvSpPr>
          <p:cNvPr id="467" name="Google Shape;467;p50"/>
          <p:cNvSpPr/>
          <p:nvPr/>
        </p:nvSpPr>
        <p:spPr>
          <a:xfrm>
            <a:off x="4653567" y="3303565"/>
            <a:ext cx="1720800" cy="33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 Storage</a:t>
            </a:r>
            <a:endParaRPr sz="1350"/>
          </a:p>
        </p:txBody>
      </p:sp>
      <p:cxnSp>
        <p:nvCxnSpPr>
          <p:cNvPr id="468" name="Google Shape;468;p50"/>
          <p:cNvCxnSpPr/>
          <p:nvPr/>
        </p:nvCxnSpPr>
        <p:spPr>
          <a:xfrm rot="10800000">
            <a:off x="2613473" y="2066134"/>
            <a:ext cx="322200" cy="1846575"/>
          </a:xfrm>
          <a:prstGeom prst="straightConnector1">
            <a:avLst/>
          </a:prstGeom>
          <a:noFill/>
          <a:ln w="101600" cap="flat" cmpd="sng">
            <a:solidFill>
              <a:srgbClr val="FF2600"/>
            </a:solidFill>
            <a:prstDash val="solid"/>
            <a:round/>
            <a:headEnd type="stealth" w="med" len="med"/>
            <a:tailEnd type="none" w="sm" len="sm"/>
          </a:ln>
        </p:spPr>
      </p:cxnSp>
      <p:sp>
        <p:nvSpPr>
          <p:cNvPr id="469" name="Google Shape;469;p50"/>
          <p:cNvSpPr/>
          <p:nvPr/>
        </p:nvSpPr>
        <p:spPr>
          <a:xfrm>
            <a:off x="2838066" y="2551653"/>
            <a:ext cx="3777525" cy="6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 function (not thread-safe):</a:t>
            </a:r>
            <a:endParaRPr sz="1350"/>
          </a:p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returns pointer to library storage</a:t>
            </a:r>
            <a:endParaRPr sz="13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1"/>
          <p:cNvSpPr/>
          <p:nvPr/>
        </p:nvSpPr>
        <p:spPr>
          <a:xfrm>
            <a:off x="2102846" y="2095500"/>
            <a:ext cx="4676175" cy="2247975"/>
          </a:xfrm>
          <a:prstGeom prst="rect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51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Thread Safeness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7" name="Google Shape;477;p51"/>
          <p:cNvSpPr/>
          <p:nvPr/>
        </p:nvSpPr>
        <p:spPr>
          <a:xfrm>
            <a:off x="3259432" y="1152525"/>
            <a:ext cx="996975" cy="904950"/>
          </a:xfrm>
          <a:prstGeom prst="roundRect">
            <a:avLst>
              <a:gd name="adj" fmla="val 15789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350"/>
          </a:p>
        </p:txBody>
      </p:sp>
      <p:sp>
        <p:nvSpPr>
          <p:cNvPr id="478" name="Google Shape;478;p51"/>
          <p:cNvSpPr/>
          <p:nvPr/>
        </p:nvSpPr>
        <p:spPr>
          <a:xfrm>
            <a:off x="2102846" y="1152525"/>
            <a:ext cx="996975" cy="904950"/>
          </a:xfrm>
          <a:prstGeom prst="roundRect">
            <a:avLst>
              <a:gd name="adj" fmla="val 15789"/>
            </a:avLst>
          </a:prstGeom>
          <a:solidFill>
            <a:srgbClr val="D4FB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350"/>
          </a:p>
        </p:txBody>
      </p:sp>
      <p:sp>
        <p:nvSpPr>
          <p:cNvPr id="479" name="Google Shape;479;p51"/>
          <p:cNvSpPr/>
          <p:nvPr/>
        </p:nvSpPr>
        <p:spPr>
          <a:xfrm>
            <a:off x="5781984" y="1152525"/>
            <a:ext cx="996975" cy="904950"/>
          </a:xfrm>
          <a:prstGeom prst="roundRect">
            <a:avLst>
              <a:gd name="adj" fmla="val 15789"/>
            </a:avLst>
          </a:prstGeom>
          <a:solidFill>
            <a:srgbClr val="FFD4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350"/>
          </a:p>
        </p:txBody>
      </p:sp>
      <p:sp>
        <p:nvSpPr>
          <p:cNvPr id="480" name="Google Shape;480;p51"/>
          <p:cNvSpPr/>
          <p:nvPr/>
        </p:nvSpPr>
        <p:spPr>
          <a:xfrm>
            <a:off x="4781825" y="1343025"/>
            <a:ext cx="482625" cy="33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 sz="1350"/>
          </a:p>
        </p:txBody>
      </p:sp>
      <p:sp>
        <p:nvSpPr>
          <p:cNvPr id="481" name="Google Shape;481;p51"/>
          <p:cNvSpPr/>
          <p:nvPr/>
        </p:nvSpPr>
        <p:spPr>
          <a:xfrm>
            <a:off x="2481728" y="3914775"/>
            <a:ext cx="3928500" cy="32377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FF4013"/>
              </a:buClr>
              <a:buSzPts val="2400"/>
            </a:pPr>
            <a:r>
              <a:rPr lang="en-US">
                <a:solidFill>
                  <a:srgbClr val="FF4013"/>
                </a:solidFill>
                <a:latin typeface="Arial"/>
                <a:ea typeface="Arial"/>
                <a:cs typeface="Arial"/>
                <a:sym typeface="Arial"/>
              </a:rPr>
              <a:t>Thread 2 result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trike="sngStrik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rPr>
              <a:t>Thread 1 result</a:t>
            </a:r>
            <a:endParaRPr sz="1350"/>
          </a:p>
        </p:txBody>
      </p:sp>
      <p:sp>
        <p:nvSpPr>
          <p:cNvPr id="482" name="Google Shape;482;p51"/>
          <p:cNvSpPr/>
          <p:nvPr/>
        </p:nvSpPr>
        <p:spPr>
          <a:xfrm>
            <a:off x="4655311" y="3305175"/>
            <a:ext cx="1757700" cy="33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 Storage</a:t>
            </a:r>
            <a:endParaRPr sz="1350"/>
          </a:p>
        </p:txBody>
      </p:sp>
      <p:cxnSp>
        <p:nvCxnSpPr>
          <p:cNvPr id="483" name="Google Shape;483;p51"/>
          <p:cNvCxnSpPr/>
          <p:nvPr/>
        </p:nvCxnSpPr>
        <p:spPr>
          <a:xfrm rot="10800000" flipH="1">
            <a:off x="2900492" y="2066850"/>
            <a:ext cx="827550" cy="1847925"/>
          </a:xfrm>
          <a:prstGeom prst="straightConnector1">
            <a:avLst/>
          </a:prstGeom>
          <a:noFill/>
          <a:ln w="101600" cap="flat" cmpd="sng">
            <a:solidFill>
              <a:srgbClr val="FF2600"/>
            </a:solidFill>
            <a:prstDash val="solid"/>
            <a:round/>
            <a:headEnd type="stealth" w="med" len="med"/>
            <a:tailEnd type="none" w="sm" len="sm"/>
          </a:ln>
        </p:spPr>
      </p:cxnSp>
      <p:sp>
        <p:nvSpPr>
          <p:cNvPr id="484" name="Google Shape;484;p51"/>
          <p:cNvSpPr/>
          <p:nvPr/>
        </p:nvSpPr>
        <p:spPr>
          <a:xfrm>
            <a:off x="3578490" y="2571750"/>
            <a:ext cx="2247075" cy="6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 function</a:t>
            </a:r>
            <a:endParaRPr sz="1350"/>
          </a:p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(not thread-safe)</a:t>
            </a:r>
            <a:endParaRPr sz="135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52"/>
          <p:cNvSpPr/>
          <p:nvPr/>
        </p:nvSpPr>
        <p:spPr>
          <a:xfrm>
            <a:off x="2213200" y="2095500"/>
            <a:ext cx="4636125" cy="2247975"/>
          </a:xfrm>
          <a:prstGeom prst="rect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52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Thread Safeness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92" name="Google Shape;492;p52"/>
          <p:cNvSpPr/>
          <p:nvPr/>
        </p:nvSpPr>
        <p:spPr>
          <a:xfrm>
            <a:off x="3359903" y="1152525"/>
            <a:ext cx="988425" cy="904950"/>
          </a:xfrm>
          <a:prstGeom prst="roundRect">
            <a:avLst>
              <a:gd name="adj" fmla="val 15789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350"/>
          </a:p>
        </p:txBody>
      </p:sp>
      <p:sp>
        <p:nvSpPr>
          <p:cNvPr id="493" name="Google Shape;493;p52"/>
          <p:cNvSpPr/>
          <p:nvPr/>
        </p:nvSpPr>
        <p:spPr>
          <a:xfrm>
            <a:off x="2213200" y="1152525"/>
            <a:ext cx="988425" cy="904950"/>
          </a:xfrm>
          <a:prstGeom prst="roundRect">
            <a:avLst>
              <a:gd name="adj" fmla="val 15789"/>
            </a:avLst>
          </a:prstGeom>
          <a:solidFill>
            <a:srgbClr val="D4FB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350"/>
          </a:p>
        </p:txBody>
      </p:sp>
      <p:sp>
        <p:nvSpPr>
          <p:cNvPr id="494" name="Google Shape;494;p52"/>
          <p:cNvSpPr/>
          <p:nvPr/>
        </p:nvSpPr>
        <p:spPr>
          <a:xfrm>
            <a:off x="5860901" y="1152525"/>
            <a:ext cx="988425" cy="904950"/>
          </a:xfrm>
          <a:prstGeom prst="roundRect">
            <a:avLst>
              <a:gd name="adj" fmla="val 15789"/>
            </a:avLst>
          </a:prstGeom>
          <a:solidFill>
            <a:srgbClr val="FFD4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189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Thread</a:t>
            </a:r>
            <a:endParaRPr sz="1350"/>
          </a:p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350"/>
          </a:p>
        </p:txBody>
      </p:sp>
      <p:sp>
        <p:nvSpPr>
          <p:cNvPr id="495" name="Google Shape;495;p52"/>
          <p:cNvSpPr/>
          <p:nvPr/>
        </p:nvSpPr>
        <p:spPr>
          <a:xfrm>
            <a:off x="4831883" y="1343025"/>
            <a:ext cx="515925" cy="33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 sz="1350"/>
          </a:p>
        </p:txBody>
      </p:sp>
      <p:sp>
        <p:nvSpPr>
          <p:cNvPr id="496" name="Google Shape;496;p52"/>
          <p:cNvSpPr/>
          <p:nvPr/>
        </p:nvSpPr>
        <p:spPr>
          <a:xfrm>
            <a:off x="2588844" y="3914775"/>
            <a:ext cx="3894750" cy="32377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FF4013"/>
              </a:buClr>
              <a:buSzPts val="2400"/>
            </a:pPr>
            <a:endParaRPr>
              <a:solidFill>
                <a:srgbClr val="FF40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52"/>
          <p:cNvSpPr/>
          <p:nvPr/>
        </p:nvSpPr>
        <p:spPr>
          <a:xfrm>
            <a:off x="4743854" y="3305175"/>
            <a:ext cx="1742625" cy="33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 Storage</a:t>
            </a:r>
            <a:endParaRPr sz="1350"/>
          </a:p>
        </p:txBody>
      </p:sp>
      <p:cxnSp>
        <p:nvCxnSpPr>
          <p:cNvPr id="498" name="Google Shape;498;p52"/>
          <p:cNvCxnSpPr/>
          <p:nvPr/>
        </p:nvCxnSpPr>
        <p:spPr>
          <a:xfrm>
            <a:off x="2747010" y="2076450"/>
            <a:ext cx="840150" cy="1838250"/>
          </a:xfrm>
          <a:prstGeom prst="straightConnector1">
            <a:avLst/>
          </a:prstGeom>
          <a:noFill/>
          <a:ln w="101600" cap="flat" cmpd="sng">
            <a:solidFill>
              <a:srgbClr val="FF2600"/>
            </a:solidFill>
            <a:prstDash val="solid"/>
            <a:round/>
            <a:headEnd type="stealth" w="med" len="med"/>
            <a:tailEnd type="none" w="sm" len="sm"/>
          </a:ln>
        </p:spPr>
      </p:cxnSp>
      <p:sp>
        <p:nvSpPr>
          <p:cNvPr id="499" name="Google Shape;499;p52"/>
          <p:cNvSpPr/>
          <p:nvPr/>
        </p:nvSpPr>
        <p:spPr>
          <a:xfrm>
            <a:off x="2608615" y="3905250"/>
            <a:ext cx="1967625" cy="33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FF4013"/>
              </a:buClr>
              <a:buSzPts val="2400"/>
            </a:pPr>
            <a:r>
              <a:rPr lang="en-US">
                <a:solidFill>
                  <a:srgbClr val="FF4013"/>
                </a:solidFill>
                <a:latin typeface="Arial"/>
                <a:ea typeface="Arial"/>
                <a:cs typeface="Arial"/>
                <a:sym typeface="Arial"/>
              </a:rPr>
              <a:t>Thread 2 result</a:t>
            </a:r>
            <a:endParaRPr sz="1350"/>
          </a:p>
        </p:txBody>
      </p:sp>
      <p:sp>
        <p:nvSpPr>
          <p:cNvPr id="500" name="Google Shape;500;p52"/>
          <p:cNvSpPr/>
          <p:nvPr/>
        </p:nvSpPr>
        <p:spPr>
          <a:xfrm>
            <a:off x="3241278" y="2581275"/>
            <a:ext cx="3548025" cy="6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FF4013"/>
              </a:buClr>
              <a:buSzPts val="2400"/>
            </a:pPr>
            <a:r>
              <a:rPr lang="en-US" b="1">
                <a:solidFill>
                  <a:srgbClr val="FF4013"/>
                </a:solidFill>
                <a:latin typeface="Arial"/>
                <a:ea typeface="Arial"/>
                <a:cs typeface="Arial"/>
                <a:sym typeface="Arial"/>
              </a:rPr>
              <a:t>Uses pointer to get to results;</a:t>
            </a:r>
            <a:endParaRPr sz="1350"/>
          </a:p>
          <a:p>
            <a:pPr marL="30479" marR="30479">
              <a:buClr>
                <a:srgbClr val="FF4013"/>
              </a:buClr>
              <a:buSzPts val="2400"/>
            </a:pPr>
            <a:r>
              <a:rPr lang="en-US" b="1">
                <a:solidFill>
                  <a:srgbClr val="FF4013"/>
                </a:solidFill>
                <a:latin typeface="Arial"/>
                <a:ea typeface="Arial"/>
                <a:cs typeface="Arial"/>
                <a:sym typeface="Arial"/>
              </a:rPr>
              <a:t>doesn’t see what it expected</a:t>
            </a:r>
            <a:endParaRPr sz="135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0480">
              <a:buClr>
                <a:srgbClr val="000000"/>
              </a:buClr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Remember this example …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8750" y="1085850"/>
            <a:ext cx="6400800" cy="628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#define  NUM_THREADS  5000   // everything else is the same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28750" y="2228850"/>
            <a:ext cx="6400800" cy="114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thread]$ ./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trd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-share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main() reporting that all 5000 threads have terminated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v should be 5000, it is 4998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xmeng@polaris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thread]$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7159" y="3829050"/>
            <a:ext cx="487934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Who stole the two counts from me?!!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53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Implicit Threads - OpenMP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07" name="Google Shape;507;p53"/>
          <p:cNvSpPr txBox="1"/>
          <p:nvPr/>
        </p:nvSpPr>
        <p:spPr>
          <a:xfrm>
            <a:off x="2205071" y="4758908"/>
            <a:ext cx="4733855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400" u="sng" dirty="0">
                <a:solidFill>
                  <a:schemeClr val="hlink"/>
                </a:solidFill>
                <a:hlinkClick r:id="rId3"/>
              </a:rPr>
              <a:t>http://jakascorner.com/blog/2016/06/omp-for-reduction.html</a:t>
            </a:r>
            <a:endParaRPr sz="1400" dirty="0"/>
          </a:p>
        </p:txBody>
      </p:sp>
      <p:sp>
        <p:nvSpPr>
          <p:cNvPr id="508" name="Google Shape;508;p53"/>
          <p:cNvSpPr/>
          <p:nvPr/>
        </p:nvSpPr>
        <p:spPr>
          <a:xfrm>
            <a:off x="1419188" y="964107"/>
            <a:ext cx="6305625" cy="996824"/>
          </a:xfrm>
          <a:prstGeom prst="roundRect">
            <a:avLst>
              <a:gd name="adj" fmla="val 7463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sum = 0;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for (auto 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 &lt; 100; 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++){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    sum += a[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9" name="Google Shape;509;p53"/>
          <p:cNvSpPr/>
          <p:nvPr/>
        </p:nvSpPr>
        <p:spPr>
          <a:xfrm>
            <a:off x="1419188" y="2221406"/>
            <a:ext cx="6305625" cy="996825"/>
          </a:xfrm>
          <a:prstGeom prst="roundRect">
            <a:avLst>
              <a:gd name="adj" fmla="val 7463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sum = 0;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FF4013"/>
                </a:solidFill>
                <a:latin typeface="Courier New"/>
                <a:ea typeface="Courier New"/>
                <a:cs typeface="Courier New"/>
                <a:sym typeface="Courier New"/>
              </a:rPr>
              <a:t>#pragma </a:t>
            </a:r>
            <a:r>
              <a:rPr lang="en-US" sz="1200" b="1" dirty="0" err="1">
                <a:solidFill>
                  <a:srgbClr val="FF4013"/>
                </a:solidFill>
                <a:latin typeface="Courier New"/>
                <a:ea typeface="Courier New"/>
                <a:cs typeface="Courier New"/>
                <a:sym typeface="Courier New"/>
              </a:rPr>
              <a:t>omp</a:t>
            </a:r>
            <a:r>
              <a:rPr lang="en-US" sz="1200" b="1" dirty="0">
                <a:solidFill>
                  <a:srgbClr val="FF4013"/>
                </a:solidFill>
                <a:latin typeface="Courier New"/>
                <a:ea typeface="Courier New"/>
                <a:cs typeface="Courier New"/>
                <a:sym typeface="Courier New"/>
              </a:rPr>
              <a:t> parallel for shared(sum, a) reduction(+: sum)</a:t>
            </a:r>
            <a:endParaRPr sz="1200" b="1" dirty="0">
              <a:solidFill>
                <a:srgbClr val="FF401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for (auto 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 &lt; 100; 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++) {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    sum += a[</a:t>
            </a:r>
            <a:r>
              <a:rPr lang="en-US" sz="1200" b="1" dirty="0" err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b="1" dirty="0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0" name="Google Shape;510;p53"/>
          <p:cNvSpPr/>
          <p:nvPr/>
        </p:nvSpPr>
        <p:spPr>
          <a:xfrm>
            <a:off x="1419187" y="3452957"/>
            <a:ext cx="6305625" cy="1071225"/>
          </a:xfrm>
          <a:prstGeom prst="roundRect">
            <a:avLst>
              <a:gd name="adj" fmla="val 7463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sumloc_1 = a[0]  + ⋯ + a[33]</a:t>
            </a:r>
            <a:endParaRPr sz="1200" b="1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chemeClr val="dk1"/>
              </a:buClr>
              <a:buSzPts val="1600"/>
            </a:pPr>
            <a:r>
              <a:rPr lang="en-US" sz="1200" b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sumloc_2 = a[34] + ⋯ + a[66]</a:t>
            </a:r>
            <a:endParaRPr sz="1200" b="1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chemeClr val="dk1"/>
              </a:buClr>
              <a:buSzPts val="1600"/>
            </a:pPr>
            <a:r>
              <a:rPr lang="en-US" sz="1200" b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sumloc_3 = a[67] + ⋯ + a[99]</a:t>
            </a:r>
            <a:endParaRPr sz="1200" b="1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chemeClr val="dk1"/>
              </a:buClr>
              <a:buSzPts val="1600"/>
            </a:pPr>
            <a:endParaRPr sz="1200" b="1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0479" marR="30479">
              <a:buClr>
                <a:schemeClr val="dk1"/>
              </a:buClr>
              <a:buSzPts val="1600"/>
            </a:pPr>
            <a:r>
              <a:rPr lang="en-US" sz="1200" b="1">
                <a:solidFill>
                  <a:srgbClr val="002E7A"/>
                </a:solidFill>
                <a:latin typeface="Courier New"/>
                <a:ea typeface="Courier New"/>
                <a:cs typeface="Courier New"/>
                <a:sym typeface="Courier New"/>
              </a:rPr>
              <a:t>sum = sumloc_1 + sumloc_2 + sumloc_3</a:t>
            </a:r>
            <a:endParaRPr sz="1200" b="1">
              <a:solidFill>
                <a:srgbClr val="002E7A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79F0B7-B739-4C2B-B675-18997D886F1D}"/>
              </a:ext>
            </a:extLst>
          </p:cNvPr>
          <p:cNvSpPr txBox="1"/>
          <p:nvPr/>
        </p:nvSpPr>
        <p:spPr>
          <a:xfrm>
            <a:off x="907080" y="1197405"/>
            <a:ext cx="77879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Now that we have seen how </a:t>
            </a:r>
            <a:r>
              <a:rPr lang="en-US" sz="2800" b="1" dirty="0" err="1"/>
              <a:t>pthreads</a:t>
            </a:r>
            <a:r>
              <a:rPr lang="en-US" sz="2800" b="1" dirty="0"/>
              <a:t> </a:t>
            </a:r>
            <a:r>
              <a:rPr lang="en-US" sz="2800" dirty="0"/>
              <a:t>work in the Linux system, let’s look back at the bigger picture of threads and their relation with processes.</a:t>
            </a:r>
          </a:p>
        </p:txBody>
      </p:sp>
    </p:spTree>
    <p:extLst>
      <p:ext uri="{BB962C8B-B14F-4D97-AF65-F5344CB8AC3E}">
        <p14:creationId xmlns:p14="http://schemas.microsoft.com/office/powerpoint/2010/main" val="3142423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792"/>
            <a:ext cx="8229600" cy="533311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Simple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2490" y="833950"/>
            <a:ext cx="6719019" cy="3785652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 /* To compile, enter: </a:t>
            </a:r>
          </a:p>
          <a:p>
            <a:r>
              <a:rPr lang="en-US" sz="1500" dirty="0"/>
              <a:t>  *	</a:t>
            </a:r>
            <a:r>
              <a:rPr lang="en-US" sz="1500" dirty="0" err="1"/>
              <a:t>gcc</a:t>
            </a:r>
            <a:r>
              <a:rPr lang="en-US" sz="1500" dirty="0"/>
              <a:t> -</a:t>
            </a:r>
            <a:r>
              <a:rPr lang="en-US" sz="1500" dirty="0" err="1"/>
              <a:t>fopenmp</a:t>
            </a:r>
            <a:r>
              <a:rPr lang="en-US" sz="1500" dirty="0"/>
              <a:t> </a:t>
            </a:r>
            <a:r>
              <a:rPr lang="en-US" sz="1500" dirty="0" err="1"/>
              <a:t>openmp.c</a:t>
            </a:r>
            <a:r>
              <a:rPr lang="en-US" sz="1500" dirty="0"/>
              <a:t> -o </a:t>
            </a:r>
            <a:r>
              <a:rPr lang="en-US" sz="1500" dirty="0" err="1"/>
              <a:t>openmp</a:t>
            </a:r>
            <a:endParaRPr lang="en-US" sz="1500" dirty="0"/>
          </a:p>
          <a:p>
            <a:r>
              <a:rPr lang="en-US" sz="1500" dirty="0"/>
              <a:t> */</a:t>
            </a:r>
          </a:p>
          <a:p>
            <a:r>
              <a:rPr lang="en-US" sz="1500" dirty="0"/>
              <a:t>#include &lt;</a:t>
            </a:r>
            <a:r>
              <a:rPr lang="en-US" sz="1500" dirty="0" err="1"/>
              <a:t>omp.h</a:t>
            </a:r>
            <a:r>
              <a:rPr lang="en-US" sz="1500" dirty="0"/>
              <a:t>&gt;</a:t>
            </a:r>
          </a:p>
          <a:p>
            <a:r>
              <a:rPr lang="en-US" sz="1500" dirty="0"/>
              <a:t>#include &lt;</a:t>
            </a:r>
            <a:r>
              <a:rPr lang="en-US" sz="1500" dirty="0" err="1"/>
              <a:t>stdio.h</a:t>
            </a:r>
            <a:r>
              <a:rPr lang="en-US" sz="1500" dirty="0"/>
              <a:t>&gt;</a:t>
            </a:r>
          </a:p>
          <a:p>
            <a:r>
              <a:rPr lang="en-US" sz="1500" dirty="0" err="1"/>
              <a:t>int</a:t>
            </a:r>
            <a:r>
              <a:rPr lang="en-US" sz="1500" dirty="0"/>
              <a:t> main(</a:t>
            </a:r>
            <a:r>
              <a:rPr lang="en-US" sz="1500" dirty="0" err="1"/>
              <a:t>int</a:t>
            </a:r>
            <a:r>
              <a:rPr lang="en-US" sz="1500" dirty="0"/>
              <a:t> </a:t>
            </a:r>
            <a:r>
              <a:rPr lang="en-US" sz="1500" dirty="0" err="1"/>
              <a:t>argc</a:t>
            </a:r>
            <a:r>
              <a:rPr lang="en-US" sz="1500" dirty="0"/>
              <a:t>, char *</a:t>
            </a:r>
            <a:r>
              <a:rPr lang="en-US" sz="1500" dirty="0" err="1"/>
              <a:t>argv</a:t>
            </a:r>
            <a:r>
              <a:rPr lang="en-US" sz="1500" dirty="0"/>
              <a:t>[]){	</a:t>
            </a:r>
          </a:p>
          <a:p>
            <a:r>
              <a:rPr lang="en-US" sz="1500" dirty="0"/>
              <a:t>	/* sequential code */	</a:t>
            </a:r>
          </a:p>
          <a:p>
            <a:r>
              <a:rPr lang="en-US" sz="1500" dirty="0"/>
              <a:t>	</a:t>
            </a:r>
            <a:r>
              <a:rPr lang="en-US" sz="1500" dirty="0" err="1"/>
              <a:t>printf</a:t>
            </a:r>
            <a:r>
              <a:rPr lang="en-US" sz="1500" dirty="0"/>
              <a:t>(“I am in a sequential area 1\n”);</a:t>
            </a:r>
          </a:p>
          <a:p>
            <a:r>
              <a:rPr lang="en-US" sz="1500" dirty="0"/>
              <a:t>	</a:t>
            </a:r>
            <a:r>
              <a:rPr lang="en-US" sz="1500" b="1" dirty="0">
                <a:solidFill>
                  <a:srgbClr val="FF0000"/>
                </a:solidFill>
              </a:rPr>
              <a:t>#</a:t>
            </a:r>
            <a:r>
              <a:rPr lang="en-US" sz="1500" b="1" dirty="0" err="1">
                <a:solidFill>
                  <a:srgbClr val="FF0000"/>
                </a:solidFill>
              </a:rPr>
              <a:t>pragma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omp</a:t>
            </a:r>
            <a:r>
              <a:rPr lang="en-US" sz="1500" b="1" dirty="0">
                <a:solidFill>
                  <a:srgbClr val="FF0000"/>
                </a:solidFill>
              </a:rPr>
              <a:t> parallel</a:t>
            </a:r>
            <a:r>
              <a:rPr lang="en-US" sz="1500" dirty="0"/>
              <a:t>	</a:t>
            </a:r>
          </a:p>
          <a:p>
            <a:r>
              <a:rPr lang="en-US" sz="1500" dirty="0"/>
              <a:t>	{		</a:t>
            </a:r>
          </a:p>
          <a:p>
            <a:r>
              <a:rPr lang="en-US" sz="1500" dirty="0"/>
              <a:t>		</a:t>
            </a:r>
            <a:r>
              <a:rPr lang="en-US" sz="1500" dirty="0" err="1"/>
              <a:t>printf</a:t>
            </a:r>
            <a:r>
              <a:rPr lang="en-US" sz="1500" dirty="0"/>
              <a:t>("I am a parallel region\n");	</a:t>
            </a:r>
          </a:p>
          <a:p>
            <a:r>
              <a:rPr lang="en-US" sz="1500" dirty="0"/>
              <a:t>	}	</a:t>
            </a:r>
          </a:p>
          <a:p>
            <a:r>
              <a:rPr lang="en-US" sz="1500" dirty="0"/>
              <a:t>	/* sequential code */	</a:t>
            </a:r>
          </a:p>
          <a:p>
            <a:r>
              <a:rPr lang="en-US" sz="1500" dirty="0"/>
              <a:t>	</a:t>
            </a:r>
            <a:r>
              <a:rPr lang="en-US" sz="1500" dirty="0" err="1"/>
              <a:t>printf</a:t>
            </a:r>
            <a:r>
              <a:rPr lang="en-US" sz="1500" dirty="0"/>
              <a:t>(“I am in a sequential area 2\n”);</a:t>
            </a:r>
          </a:p>
          <a:p>
            <a:r>
              <a:rPr lang="en-US" sz="1500" dirty="0"/>
              <a:t>	return 0;</a:t>
            </a:r>
          </a:p>
          <a:p>
            <a:r>
              <a:rPr lang="en-US" sz="15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7377" y="4743449"/>
            <a:ext cx="6369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http://www.eg.bucknell.edu/~cs315/F2020/meng/code/thread/openmp.c</a:t>
            </a:r>
            <a:endParaRPr 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Execution Result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3115" y="1526376"/>
            <a:ext cx="5191970" cy="1938992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[</a:t>
            </a:r>
            <a:r>
              <a:rPr lang="en-US" sz="2000" dirty="0" err="1"/>
              <a:t>xmeng@polaris</a:t>
            </a:r>
            <a:r>
              <a:rPr lang="en-US" sz="2000" dirty="0"/>
              <a:t> thread]$ ./</a:t>
            </a:r>
            <a:r>
              <a:rPr lang="en-US" sz="2000" dirty="0" err="1"/>
              <a:t>openmp</a:t>
            </a:r>
            <a:endParaRPr lang="en-US" sz="2000" dirty="0"/>
          </a:p>
          <a:p>
            <a:r>
              <a:rPr lang="en-US" sz="2000" dirty="0"/>
              <a:t>I am a parallel region</a:t>
            </a:r>
          </a:p>
          <a:p>
            <a:r>
              <a:rPr lang="en-US" sz="2000" dirty="0"/>
              <a:t>I am a parallel region</a:t>
            </a:r>
          </a:p>
          <a:p>
            <a:r>
              <a:rPr lang="en-US" sz="2000" dirty="0"/>
              <a:t>I am a parallel region</a:t>
            </a:r>
          </a:p>
          <a:p>
            <a:r>
              <a:rPr lang="en-US" sz="2000" dirty="0"/>
              <a:t>I am a parallel region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xmeng@polaris</a:t>
            </a:r>
            <a:r>
              <a:rPr lang="en-US" sz="2000" dirty="0"/>
              <a:t> thread]$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1012026"/>
            <a:ext cx="319927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Running the program with 4 threads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4229100" y="1181303"/>
            <a:ext cx="342900" cy="34507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06BB9D7-C168-4F76-A980-9DECB62C061D}"/>
              </a:ext>
            </a:extLst>
          </p:cNvPr>
          <p:cNvSpPr txBox="1"/>
          <p:nvPr/>
        </p:nvSpPr>
        <p:spPr>
          <a:xfrm>
            <a:off x="1573798" y="3705678"/>
            <a:ext cx="5983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number of threads in OpenMP can be set, either through the call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omp_set_threads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or through the setting of environment variable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export OMP_NUM_THREADS=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default is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14300"/>
            <a:ext cx="6172200" cy="472285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Example with Shared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7481" y="698795"/>
            <a:ext cx="6789038" cy="433965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 /* To compile, enter:  </a:t>
            </a:r>
            <a:r>
              <a:rPr lang="en-US" sz="1200" dirty="0" err="1"/>
              <a:t>gcc</a:t>
            </a:r>
            <a:r>
              <a:rPr lang="en-US" sz="1200" dirty="0"/>
              <a:t> -</a:t>
            </a:r>
            <a:r>
              <a:rPr lang="en-US" sz="1200" dirty="0" err="1"/>
              <a:t>fopenmp</a:t>
            </a:r>
            <a:r>
              <a:rPr lang="en-US" sz="1200" dirty="0"/>
              <a:t> </a:t>
            </a:r>
            <a:r>
              <a:rPr lang="en-US" sz="1200" dirty="0" err="1"/>
              <a:t>openmp-m.c</a:t>
            </a:r>
            <a:r>
              <a:rPr lang="en-US" sz="1200" dirty="0"/>
              <a:t>  -o </a:t>
            </a:r>
            <a:r>
              <a:rPr lang="en-US" sz="1200" dirty="0" err="1"/>
              <a:t>oenmp</a:t>
            </a:r>
            <a:r>
              <a:rPr lang="en-US" sz="1200" dirty="0"/>
              <a:t>-m */</a:t>
            </a:r>
          </a:p>
          <a:p>
            <a:r>
              <a:rPr lang="en-US" sz="1200" dirty="0"/>
              <a:t>#include &lt;</a:t>
            </a:r>
            <a:r>
              <a:rPr lang="en-US" sz="1200" dirty="0" err="1"/>
              <a:t>omp.h</a:t>
            </a:r>
            <a:r>
              <a:rPr lang="en-US" sz="1200" dirty="0"/>
              <a:t>&gt;</a:t>
            </a:r>
          </a:p>
          <a:p>
            <a:r>
              <a:rPr lang="en-US" sz="1200" dirty="0"/>
              <a:t>#include &lt;</a:t>
            </a:r>
            <a:r>
              <a:rPr lang="en-US" sz="1200" dirty="0" err="1"/>
              <a:t>stdio.h</a:t>
            </a:r>
            <a:r>
              <a:rPr lang="en-US" sz="1200" dirty="0"/>
              <a:t>&gt;</a:t>
            </a:r>
          </a:p>
          <a:p>
            <a:r>
              <a:rPr lang="en-US" sz="1200" dirty="0" err="1"/>
              <a:t>int</a:t>
            </a:r>
            <a:r>
              <a:rPr lang="en-US" sz="1200" dirty="0"/>
              <a:t> main(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argc</a:t>
            </a:r>
            <a:r>
              <a:rPr lang="en-US" sz="1200" dirty="0"/>
              <a:t>, char *</a:t>
            </a:r>
            <a:r>
              <a:rPr lang="en-US" sz="1200" dirty="0" err="1"/>
              <a:t>argv</a:t>
            </a:r>
            <a:r>
              <a:rPr lang="en-US" sz="1200" dirty="0"/>
              <a:t>[]){	</a:t>
            </a:r>
          </a:p>
          <a:p>
            <a:r>
              <a:rPr lang="en-US" sz="1200" dirty="0"/>
              <a:t>	/* sequential code */        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int</a:t>
            </a:r>
            <a:r>
              <a:rPr lang="en-US" sz="1200" dirty="0"/>
              <a:t>  v = 0;	 </a:t>
            </a:r>
            <a:r>
              <a:rPr lang="en-US" sz="1200" dirty="0" err="1"/>
              <a:t>int</a:t>
            </a:r>
            <a:r>
              <a:rPr lang="en-US" sz="1200" dirty="0"/>
              <a:t>  </a:t>
            </a:r>
            <a:r>
              <a:rPr lang="en-US" sz="1200" dirty="0" err="1"/>
              <a:t>tid</a:t>
            </a:r>
            <a:r>
              <a:rPr lang="en-US" sz="1200" dirty="0"/>
              <a:t>;	</a:t>
            </a:r>
            <a:r>
              <a:rPr lang="en-US" sz="1200" dirty="0" err="1"/>
              <a:t>int</a:t>
            </a:r>
            <a:r>
              <a:rPr lang="en-US" sz="1200" dirty="0"/>
              <a:t>  </a:t>
            </a:r>
            <a:r>
              <a:rPr lang="en-US" sz="1200" dirty="0" err="1"/>
              <a:t>nthreads</a:t>
            </a:r>
            <a:r>
              <a:rPr lang="en-US" sz="1200" dirty="0"/>
              <a:t>;</a:t>
            </a:r>
          </a:p>
          <a:p>
            <a:r>
              <a:rPr lang="en-US" sz="1200" dirty="0"/>
              <a:t>	</a:t>
            </a:r>
            <a:r>
              <a:rPr lang="en-US" sz="1200" b="1" dirty="0">
                <a:solidFill>
                  <a:srgbClr val="FF0000"/>
                </a:solidFill>
              </a:rPr>
              <a:t>#pragma </a:t>
            </a:r>
            <a:r>
              <a:rPr lang="en-US" sz="1200" b="1" dirty="0" err="1">
                <a:solidFill>
                  <a:srgbClr val="FF0000"/>
                </a:solidFill>
              </a:rPr>
              <a:t>omp</a:t>
            </a:r>
            <a:r>
              <a:rPr lang="en-US" sz="1200" b="1" dirty="0">
                <a:solidFill>
                  <a:srgbClr val="FF0000"/>
                </a:solidFill>
              </a:rPr>
              <a:t> parallel shared(v, </a:t>
            </a:r>
            <a:r>
              <a:rPr lang="en-US" sz="1200" b="1" dirty="0" err="1">
                <a:solidFill>
                  <a:srgbClr val="FF0000"/>
                </a:solidFill>
              </a:rPr>
              <a:t>nthreads</a:t>
            </a:r>
            <a:r>
              <a:rPr lang="en-US" sz="1200" b="1" dirty="0">
                <a:solidFill>
                  <a:srgbClr val="FF0000"/>
                </a:solidFill>
              </a:rPr>
              <a:t>) private(</a:t>
            </a:r>
            <a:r>
              <a:rPr lang="en-US" sz="1200" b="1" dirty="0" err="1">
                <a:solidFill>
                  <a:srgbClr val="FF0000"/>
                </a:solidFill>
              </a:rPr>
              <a:t>tid</a:t>
            </a:r>
            <a:r>
              <a:rPr lang="en-US" sz="1200" b="1" dirty="0">
                <a:solidFill>
                  <a:srgbClr val="FF0000"/>
                </a:solidFill>
              </a:rPr>
              <a:t>)</a:t>
            </a:r>
            <a:r>
              <a:rPr lang="en-US" sz="1200" dirty="0"/>
              <a:t>	</a:t>
            </a:r>
          </a:p>
          <a:p>
            <a:r>
              <a:rPr lang="en-US" sz="1200" dirty="0"/>
              <a:t>	{	  </a:t>
            </a:r>
          </a:p>
          <a:p>
            <a:r>
              <a:rPr lang="en-US" sz="1200" dirty="0"/>
              <a:t>		</a:t>
            </a:r>
            <a:r>
              <a:rPr lang="en-US" sz="1200" dirty="0" err="1"/>
              <a:t>tid</a:t>
            </a:r>
            <a:r>
              <a:rPr lang="en-US" sz="1200" dirty="0"/>
              <a:t> = </a:t>
            </a:r>
            <a:r>
              <a:rPr lang="en-US" sz="1200" dirty="0" err="1"/>
              <a:t>omp_get_thread_num</a:t>
            </a:r>
            <a:r>
              <a:rPr lang="en-US" sz="1200" dirty="0"/>
              <a:t>();	  </a:t>
            </a:r>
          </a:p>
          <a:p>
            <a:r>
              <a:rPr lang="en-US" sz="1200" dirty="0"/>
              <a:t>		if (</a:t>
            </a:r>
            <a:r>
              <a:rPr lang="en-US" sz="1200" dirty="0" err="1"/>
              <a:t>tid</a:t>
            </a:r>
            <a:r>
              <a:rPr lang="en-US" sz="1200" dirty="0"/>
              <a:t> == 0)	    {	      </a:t>
            </a:r>
          </a:p>
          <a:p>
            <a:r>
              <a:rPr lang="en-US" sz="1200" dirty="0"/>
              <a:t>			</a:t>
            </a:r>
            <a:r>
              <a:rPr lang="en-US" sz="1200" dirty="0" err="1"/>
              <a:t>nthreads</a:t>
            </a:r>
            <a:r>
              <a:rPr lang="en-US" sz="1200" dirty="0"/>
              <a:t> = </a:t>
            </a:r>
            <a:r>
              <a:rPr lang="en-US" sz="1200" dirty="0" err="1"/>
              <a:t>omp_get_num_threads</a:t>
            </a:r>
            <a:r>
              <a:rPr lang="en-US" sz="1200" dirty="0"/>
              <a:t>();	      </a:t>
            </a:r>
          </a:p>
          <a:p>
            <a:r>
              <a:rPr lang="en-US" sz="1200" dirty="0"/>
              <a:t>			</a:t>
            </a:r>
            <a:r>
              <a:rPr lang="en-US" sz="1200" dirty="0" err="1"/>
              <a:t>printf</a:t>
            </a:r>
            <a:r>
              <a:rPr lang="en-US" sz="1200" dirty="0"/>
              <a:t>("Number of threads = %d\n", </a:t>
            </a:r>
            <a:r>
              <a:rPr lang="en-US" sz="1200" dirty="0" err="1"/>
              <a:t>nthreads</a:t>
            </a:r>
            <a:r>
              <a:rPr lang="en-US" sz="1200" dirty="0"/>
              <a:t>);	    </a:t>
            </a:r>
          </a:p>
          <a:p>
            <a:r>
              <a:rPr lang="en-US" sz="1200" dirty="0"/>
              <a:t>		}</a:t>
            </a:r>
          </a:p>
          <a:p>
            <a:r>
              <a:rPr lang="en-US" sz="1200" dirty="0"/>
              <a:t>	#</a:t>
            </a:r>
            <a:r>
              <a:rPr lang="en-US" sz="1200" dirty="0" err="1"/>
              <a:t>pragma</a:t>
            </a:r>
            <a:r>
              <a:rPr lang="en-US" sz="1200" dirty="0"/>
              <a:t> </a:t>
            </a:r>
            <a:r>
              <a:rPr lang="en-US" sz="1200" dirty="0" err="1"/>
              <a:t>omp</a:t>
            </a:r>
            <a:r>
              <a:rPr lang="en-US" sz="1200" dirty="0"/>
              <a:t> critical (</a:t>
            </a:r>
            <a:r>
              <a:rPr lang="en-US" sz="1200" dirty="0" err="1"/>
              <a:t>addv</a:t>
            </a:r>
            <a:r>
              <a:rPr lang="en-US" sz="1200" dirty="0"/>
              <a:t>)	</a:t>
            </a:r>
          </a:p>
          <a:p>
            <a:r>
              <a:rPr lang="en-US" sz="1200" dirty="0"/>
              <a:t>		{	    </a:t>
            </a:r>
          </a:p>
          <a:p>
            <a:r>
              <a:rPr lang="en-US" sz="1200" dirty="0"/>
              <a:t>			v ++;	</a:t>
            </a:r>
          </a:p>
          <a:p>
            <a:r>
              <a:rPr lang="en-US" sz="1200" dirty="0"/>
              <a:t>		}	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printf</a:t>
            </a:r>
            <a:r>
              <a:rPr lang="en-US" sz="1200" dirty="0"/>
              <a:t>("I am a parallel region (thread id == %d)\n", </a:t>
            </a:r>
            <a:r>
              <a:rPr lang="en-US" sz="1200" dirty="0" err="1"/>
              <a:t>tid</a:t>
            </a:r>
            <a:r>
              <a:rPr lang="en-US" sz="1200" dirty="0"/>
              <a:t>);	</a:t>
            </a:r>
          </a:p>
          <a:p>
            <a:r>
              <a:rPr lang="en-US" sz="1200" dirty="0"/>
              <a:t>	}	</a:t>
            </a:r>
          </a:p>
          <a:p>
            <a:r>
              <a:rPr lang="en-US" sz="1200" dirty="0"/>
              <a:t>	/* sequential code */        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printf</a:t>
            </a:r>
            <a:r>
              <a:rPr lang="en-US" sz="1200" dirty="0"/>
              <a:t>("value of v = %d\n", v);	</a:t>
            </a:r>
          </a:p>
          <a:p>
            <a:r>
              <a:rPr lang="en-US" sz="1200" dirty="0"/>
              <a:t>	return 0;</a:t>
            </a:r>
          </a:p>
          <a:p>
            <a:r>
              <a:rPr lang="en-US" sz="12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36920" y="196305"/>
            <a:ext cx="369332" cy="490666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200" dirty="0">
                <a:hlinkClick r:id="rId2"/>
              </a:rPr>
              <a:t>http://www.eg.bucknell.edu/~cs315/F2020/meng/code/thread/openmp-m.c</a:t>
            </a:r>
            <a:endParaRPr lang="en-US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Execution Result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7350" y="1714500"/>
            <a:ext cx="4000500" cy="1938992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[</a:t>
            </a:r>
            <a:r>
              <a:rPr lang="en-US" sz="1500" dirty="0" err="1"/>
              <a:t>xmeng@polaris</a:t>
            </a:r>
            <a:r>
              <a:rPr lang="en-US" sz="1500" dirty="0"/>
              <a:t> thread]$ ./</a:t>
            </a:r>
            <a:r>
              <a:rPr lang="en-US" sz="1500" dirty="0" err="1"/>
              <a:t>openmp</a:t>
            </a:r>
            <a:r>
              <a:rPr lang="en-US" sz="1500" dirty="0"/>
              <a:t>-m</a:t>
            </a:r>
          </a:p>
          <a:p>
            <a:r>
              <a:rPr lang="en-US" sz="1500" dirty="0"/>
              <a:t>I am a parallel region (thread id == 2)</a:t>
            </a:r>
          </a:p>
          <a:p>
            <a:r>
              <a:rPr lang="en-US" sz="1500" dirty="0"/>
              <a:t>I am a parallel region (thread id == 1)</a:t>
            </a:r>
          </a:p>
          <a:p>
            <a:r>
              <a:rPr lang="en-US" sz="1500" dirty="0"/>
              <a:t>Number of threads = 4</a:t>
            </a:r>
          </a:p>
          <a:p>
            <a:r>
              <a:rPr lang="en-US" sz="1500" dirty="0"/>
              <a:t>I am a parallel region (thread id == 0)</a:t>
            </a:r>
          </a:p>
          <a:p>
            <a:r>
              <a:rPr lang="en-US" sz="1500" dirty="0"/>
              <a:t>I am a parallel region (thread id == 3)</a:t>
            </a:r>
          </a:p>
          <a:p>
            <a:r>
              <a:rPr lang="en-US" sz="1500" dirty="0"/>
              <a:t>value of v = 4</a:t>
            </a:r>
          </a:p>
          <a:p>
            <a:r>
              <a:rPr lang="en-US" sz="1500" dirty="0"/>
              <a:t>[</a:t>
            </a:r>
            <a:r>
              <a:rPr lang="en-US" sz="1500" dirty="0" err="1"/>
              <a:t>xmeng@polaris</a:t>
            </a:r>
            <a:r>
              <a:rPr lang="en-US" sz="1500" dirty="0"/>
              <a:t> thread]$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0" y="1151751"/>
            <a:ext cx="358437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Running the program with 4 threads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314700" y="1336417"/>
            <a:ext cx="342900" cy="32968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79399" y="1951851"/>
            <a:ext cx="25430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Thread 0 printed this line</a:t>
            </a:r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543301" y="2136517"/>
            <a:ext cx="2436098" cy="4352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29050" y="4057650"/>
            <a:ext cx="50369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last part of the sequential code printed this line</a:t>
            </a:r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flipH="1" flipV="1">
            <a:off x="2800350" y="3200401"/>
            <a:ext cx="1028700" cy="104191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5E0E5-878C-426B-9A79-78C8798C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3311"/>
          </a:xfrm>
        </p:spPr>
        <p:txBody>
          <a:bodyPr>
            <a:noAutofit/>
          </a:bodyPr>
          <a:lstStyle/>
          <a:p>
            <a:r>
              <a:rPr lang="en-US" dirty="0"/>
              <a:t>Some Common Questions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1F0D-335F-4A7C-878F-026E3E44A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9290"/>
            <a:ext cx="8229600" cy="404552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40000"/>
              </a:lnSpc>
            </a:pPr>
            <a:r>
              <a:rPr lang="en-US" sz="2400" dirty="0" err="1"/>
              <a:t>Pthread</a:t>
            </a:r>
            <a:r>
              <a:rPr lang="en-US" sz="2400" dirty="0"/>
              <a:t> is a </a:t>
            </a:r>
            <a:r>
              <a:rPr lang="en-US" sz="2400" b="1" dirty="0"/>
              <a:t>specification</a:t>
            </a:r>
            <a:r>
              <a:rPr lang="en-US" sz="2400" dirty="0"/>
              <a:t> that meets the POSIX (Portable Operating Systems Interface) standard.</a:t>
            </a:r>
          </a:p>
          <a:p>
            <a:pPr>
              <a:lnSpc>
                <a:spcPct val="140000"/>
              </a:lnSpc>
            </a:pPr>
            <a:r>
              <a:rPr lang="en-US" sz="2400" dirty="0"/>
              <a:t>How a thread library is implemented varies and we don’t need to worry about it at this level, though we will discuss some high level concepts.</a:t>
            </a:r>
          </a:p>
          <a:p>
            <a:pPr>
              <a:lnSpc>
                <a:spcPct val="140000"/>
              </a:lnSpc>
            </a:pPr>
            <a:r>
              <a:rPr lang="en-US" sz="2400" dirty="0"/>
              <a:t>There are other popular thread libraries, e.g., Windows Threads and Java Threads.</a:t>
            </a:r>
          </a:p>
          <a:p>
            <a:pPr>
              <a:lnSpc>
                <a:spcPct val="140000"/>
              </a:lnSpc>
            </a:pPr>
            <a:r>
              <a:rPr lang="en-US" sz="2400" dirty="0"/>
              <a:t>Kernel threads vs user threads.</a:t>
            </a:r>
          </a:p>
          <a:p>
            <a:pPr lvl="1">
              <a:lnSpc>
                <a:spcPct val="140000"/>
              </a:lnSpc>
            </a:pPr>
            <a:r>
              <a:rPr lang="en-US" sz="1600" dirty="0"/>
              <a:t>A kernel thread is managed by the OS directly, a user thread is managed by a user program (e.g., in a library).</a:t>
            </a:r>
          </a:p>
          <a:p>
            <a:pPr lvl="1">
              <a:lnSpc>
                <a:spcPct val="140000"/>
              </a:lnSpc>
            </a:pPr>
            <a:r>
              <a:rPr lang="en-US" sz="1600" dirty="0"/>
              <a:t>The </a:t>
            </a:r>
            <a:r>
              <a:rPr lang="en-US" sz="1600" dirty="0" err="1"/>
              <a:t>pthread</a:t>
            </a:r>
            <a:r>
              <a:rPr lang="en-US" sz="1600" dirty="0"/>
              <a:t> library we use on the Linux system is a collection of API; each </a:t>
            </a:r>
            <a:r>
              <a:rPr lang="en-US" sz="1600" dirty="0" err="1"/>
              <a:t>pthread</a:t>
            </a:r>
            <a:r>
              <a:rPr lang="en-US" sz="1600" dirty="0"/>
              <a:t> is a kernel thread.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E8F5B-988B-44BB-AE98-CA84F4716AD8}"/>
              </a:ext>
            </a:extLst>
          </p:cNvPr>
          <p:cNvSpPr txBox="1"/>
          <p:nvPr/>
        </p:nvSpPr>
        <p:spPr>
          <a:xfrm>
            <a:off x="947578" y="4709620"/>
            <a:ext cx="7248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2"/>
              </a:rPr>
              <a:t>https://stackoverflow.com/questions/8639150/is-pthread-library-actually-a-user-thread-solution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5632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>
            <a:extLst>
              <a:ext uri="{FF2B5EF4-FFF2-40B4-BE49-F238E27FC236}">
                <a16:creationId xmlns:a16="http://schemas.microsoft.com/office/drawing/2014/main" id="{0489C83A-880F-4FB0-8474-2FE1A357C5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09" y="962025"/>
            <a:ext cx="6684650" cy="375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9" name="Rectangle 2">
            <a:extLst>
              <a:ext uri="{FF2B5EF4-FFF2-40B4-BE49-F238E27FC236}">
                <a16:creationId xmlns:a16="http://schemas.microsoft.com/office/drawing/2014/main" id="{46D3DE18-7E7E-4C93-8C78-DD142B08C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7553" y="281175"/>
            <a:ext cx="6374606" cy="432197"/>
          </a:xfrm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Processes and Threads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7A725F1-F67B-405F-BB70-0AE4DBE1C704}"/>
              </a:ext>
            </a:extLst>
          </p:cNvPr>
          <p:cNvSpPr/>
          <p:nvPr/>
        </p:nvSpPr>
        <p:spPr>
          <a:xfrm>
            <a:off x="4724705" y="962026"/>
            <a:ext cx="2219305" cy="4321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805206-27F7-4CD5-A308-A0F6E5E542E4}"/>
              </a:ext>
            </a:extLst>
          </p:cNvPr>
          <p:cNvSpPr txBox="1"/>
          <p:nvPr/>
        </p:nvSpPr>
        <p:spPr>
          <a:xfrm>
            <a:off x="7473395" y="644685"/>
            <a:ext cx="137434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Shared among threads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24DA5B8-3B2E-4F0A-994F-CE0C0278FE27}"/>
              </a:ext>
            </a:extLst>
          </p:cNvPr>
          <p:cNvCxnSpPr/>
          <p:nvPr/>
        </p:nvCxnSpPr>
        <p:spPr>
          <a:xfrm flipH="1">
            <a:off x="6979645" y="962025"/>
            <a:ext cx="458115" cy="1334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C1A747BA-AD61-42DF-B8A7-ACB5F6961E25}"/>
              </a:ext>
            </a:extLst>
          </p:cNvPr>
          <p:cNvSpPr/>
          <p:nvPr/>
        </p:nvSpPr>
        <p:spPr>
          <a:xfrm>
            <a:off x="6240448" y="1464085"/>
            <a:ext cx="703562" cy="1565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9580B-0E6E-41D2-AD83-E1020E58A5F5}"/>
              </a:ext>
            </a:extLst>
          </p:cNvPr>
          <p:cNvSpPr txBox="1"/>
          <p:nvPr/>
        </p:nvSpPr>
        <p:spPr>
          <a:xfrm>
            <a:off x="7554830" y="1866006"/>
            <a:ext cx="137434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Thread independent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DBADB0-D415-441A-A80C-DD7AC4DB74F5}"/>
              </a:ext>
            </a:extLst>
          </p:cNvPr>
          <p:cNvCxnSpPr/>
          <p:nvPr/>
        </p:nvCxnSpPr>
        <p:spPr>
          <a:xfrm flipH="1">
            <a:off x="6944010" y="2158393"/>
            <a:ext cx="58649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9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575" tIns="28575" rIns="28575" bIns="28575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Advantages of Threading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56" name="Google Shape;356;p39"/>
          <p:cNvSpPr txBox="1">
            <a:spLocks noGrp="1"/>
          </p:cNvSpPr>
          <p:nvPr>
            <p:ph type="body" idx="1"/>
          </p:nvPr>
        </p:nvSpPr>
        <p:spPr>
          <a:xfrm>
            <a:off x="907080" y="1200150"/>
            <a:ext cx="7329840" cy="335676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575" tIns="28575" rIns="28575" bIns="28575" rtlCol="0" anchor="t" anchorCtr="0">
            <a:noAutofit/>
          </a:bodyPr>
          <a:lstStyle/>
          <a:p>
            <a:pPr marL="255508" indent="-225028">
              <a:spcBef>
                <a:spcPts val="0"/>
              </a:spcBef>
              <a:buSzPts val="2800"/>
              <a:buFont typeface="Arial"/>
              <a:buChar char="•"/>
            </a:pPr>
            <a:r>
              <a:rPr lang="en-US" sz="2400" b="1" dirty="0">
                <a:solidFill>
                  <a:srgbClr val="FF4013"/>
                </a:solidFill>
              </a:rPr>
              <a:t>Responsiveness:</a:t>
            </a:r>
            <a:r>
              <a:rPr lang="en-US" sz="2400" b="1" dirty="0"/>
              <a:t> </a:t>
            </a:r>
            <a:r>
              <a:rPr lang="en-US" sz="2400" dirty="0"/>
              <a:t>multiple threads can be executed in parallel (in multi-core machines)</a:t>
            </a:r>
            <a:endParaRPr sz="2400" dirty="0"/>
          </a:p>
          <a:p>
            <a:pPr marL="255508" indent="-225028">
              <a:spcBef>
                <a:spcPts val="450"/>
              </a:spcBef>
              <a:buSzPts val="2800"/>
              <a:buFont typeface="Arial"/>
              <a:buChar char="•"/>
            </a:pPr>
            <a:r>
              <a:rPr lang="en-US" sz="2400" b="1" dirty="0">
                <a:solidFill>
                  <a:srgbClr val="FF4013"/>
                </a:solidFill>
              </a:rPr>
              <a:t>Resource sharing:</a:t>
            </a:r>
            <a:r>
              <a:rPr lang="en-US" sz="2400" b="1" dirty="0"/>
              <a:t>  </a:t>
            </a:r>
            <a:r>
              <a:rPr lang="en-US" sz="2400" dirty="0"/>
              <a:t>multiple threads have access to the same data, sharing made easier</a:t>
            </a:r>
            <a:endParaRPr sz="2400" dirty="0"/>
          </a:p>
          <a:p>
            <a:pPr marL="255508" indent="-225028">
              <a:spcBef>
                <a:spcPts val="450"/>
              </a:spcBef>
              <a:buSzPts val="2800"/>
              <a:buFont typeface="Arial"/>
              <a:buChar char="•"/>
            </a:pPr>
            <a:r>
              <a:rPr lang="en-US" sz="2400" b="1" dirty="0">
                <a:solidFill>
                  <a:srgbClr val="FF4013"/>
                </a:solidFill>
              </a:rPr>
              <a:t>Economy:</a:t>
            </a:r>
            <a:r>
              <a:rPr lang="en-US" sz="2400" dirty="0"/>
              <a:t> the overhead in creating and managing threads is smaller</a:t>
            </a:r>
            <a:endParaRPr sz="2400" dirty="0"/>
          </a:p>
          <a:p>
            <a:pPr marL="255508" indent="-225028">
              <a:spcBef>
                <a:spcPts val="450"/>
              </a:spcBef>
              <a:buSzPts val="2800"/>
              <a:buFont typeface="Arial"/>
              <a:buChar char="•"/>
            </a:pPr>
            <a:r>
              <a:rPr lang="en-US" sz="2400" b="1" dirty="0">
                <a:solidFill>
                  <a:srgbClr val="FF4013"/>
                </a:solidFill>
              </a:rPr>
              <a:t>Scalability:</a:t>
            </a:r>
            <a:r>
              <a:rPr lang="en-US" sz="2400" b="1" dirty="0"/>
              <a:t> </a:t>
            </a:r>
            <a:r>
              <a:rPr lang="en-US" sz="2400" dirty="0"/>
              <a:t>more processors (or cores), more threads running in parallel</a:t>
            </a:r>
            <a:endParaRPr sz="2400" dirty="0"/>
          </a:p>
        </p:txBody>
      </p:sp>
      <p:sp>
        <p:nvSpPr>
          <p:cNvPr id="357" name="Google Shape;357;p39"/>
          <p:cNvSpPr txBox="1">
            <a:spLocks noGrp="1"/>
          </p:cNvSpPr>
          <p:nvPr>
            <p:ph type="sldNum" idx="12"/>
          </p:nvPr>
        </p:nvSpPr>
        <p:spPr>
          <a:xfrm>
            <a:off x="6740975" y="4683919"/>
            <a:ext cx="234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fld id="{00000000-1234-1234-1234-123412341234}" type="slidenum">
              <a:rPr lang="en-US"/>
              <a:pPr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0"/>
          <p:cNvSpPr txBox="1">
            <a:spLocks noGrp="1"/>
          </p:cNvSpPr>
          <p:nvPr>
            <p:ph type="title"/>
          </p:nvPr>
        </p:nvSpPr>
        <p:spPr>
          <a:xfrm>
            <a:off x="907080" y="69055"/>
            <a:ext cx="732984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Challenges in Parallel and Multithreaded Programming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3" name="Google Shape;363;p40"/>
          <p:cNvSpPr txBox="1">
            <a:spLocks noGrp="1"/>
          </p:cNvSpPr>
          <p:nvPr>
            <p:ph type="body" idx="1"/>
          </p:nvPr>
        </p:nvSpPr>
        <p:spPr>
          <a:xfrm>
            <a:off x="907080" y="1436750"/>
            <a:ext cx="7329840" cy="281475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 indent="-238125">
              <a:spcBef>
                <a:spcPts val="0"/>
              </a:spcBef>
              <a:buClr>
                <a:srgbClr val="FF4013"/>
              </a:buClr>
              <a:buSzPts val="2800"/>
            </a:pPr>
            <a:r>
              <a:rPr lang="en-US" sz="2800" b="1" dirty="0">
                <a:solidFill>
                  <a:srgbClr val="FF0000"/>
                </a:solidFill>
              </a:rPr>
              <a:t>Identifying tasks</a:t>
            </a:r>
            <a:endParaRPr sz="2800" b="1" dirty="0">
              <a:solidFill>
                <a:srgbClr val="FF0000"/>
              </a:solidFill>
            </a:endParaRPr>
          </a:p>
          <a:p>
            <a:pPr marL="287655" indent="-238125">
              <a:buClr>
                <a:srgbClr val="FF4013"/>
              </a:buClr>
              <a:buSzPts val="2800"/>
            </a:pPr>
            <a:r>
              <a:rPr lang="en-US" sz="2800" b="1" dirty="0">
                <a:solidFill>
                  <a:srgbClr val="FF0000"/>
                </a:solidFill>
              </a:rPr>
              <a:t>Load balance</a:t>
            </a:r>
            <a:endParaRPr sz="2800" b="1" dirty="0">
              <a:solidFill>
                <a:srgbClr val="FF0000"/>
              </a:solidFill>
            </a:endParaRPr>
          </a:p>
          <a:p>
            <a:pPr marL="287655" indent="-238125">
              <a:buClr>
                <a:srgbClr val="FF4013"/>
              </a:buClr>
              <a:buSzPts val="2800"/>
            </a:pPr>
            <a:r>
              <a:rPr lang="en-US" sz="2800" b="1" dirty="0">
                <a:solidFill>
                  <a:srgbClr val="FF0000"/>
                </a:solidFill>
              </a:rPr>
              <a:t>Data splitting</a:t>
            </a:r>
            <a:endParaRPr sz="2800" b="1" dirty="0">
              <a:solidFill>
                <a:srgbClr val="FF0000"/>
              </a:solidFill>
            </a:endParaRPr>
          </a:p>
          <a:p>
            <a:pPr marL="287655" indent="-238125">
              <a:buClr>
                <a:srgbClr val="FF4013"/>
              </a:buClr>
              <a:buSzPts val="2800"/>
            </a:pPr>
            <a:r>
              <a:rPr lang="en-US" sz="2800" b="1" dirty="0">
                <a:solidFill>
                  <a:srgbClr val="FF0000"/>
                </a:solidFill>
              </a:rPr>
              <a:t>Data dependency</a:t>
            </a:r>
            <a:endParaRPr sz="2800" b="1" dirty="0">
              <a:solidFill>
                <a:srgbClr val="FF0000"/>
              </a:solidFill>
            </a:endParaRPr>
          </a:p>
          <a:p>
            <a:pPr marL="287655" indent="-238125">
              <a:buClr>
                <a:srgbClr val="FF4013"/>
              </a:buClr>
              <a:buSzPts val="2800"/>
            </a:pPr>
            <a:r>
              <a:rPr lang="en-US" sz="2800" b="1" dirty="0">
                <a:solidFill>
                  <a:srgbClr val="FF0000"/>
                </a:solidFill>
              </a:rPr>
              <a:t>Testing and debugging</a:t>
            </a:r>
            <a:endParaRPr sz="2800" b="1" dirty="0">
              <a:solidFill>
                <a:srgbClr val="FF0000"/>
              </a:solidFill>
            </a:endParaRPr>
          </a:p>
        </p:txBody>
      </p:sp>
      <p:sp>
        <p:nvSpPr>
          <p:cNvPr id="364" name="Google Shape;364;p40"/>
          <p:cNvSpPr txBox="1">
            <a:spLocks noGrp="1"/>
          </p:cNvSpPr>
          <p:nvPr>
            <p:ph type="sldNum" idx="12"/>
          </p:nvPr>
        </p:nvSpPr>
        <p:spPr>
          <a:xfrm>
            <a:off x="6740975" y="4683919"/>
            <a:ext cx="234051" cy="2242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fld id="{00000000-1234-1234-1234-123412341234}" type="slidenum">
              <a:rPr lang="en-US"/>
              <a:pPr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2"/>
          <p:cNvSpPr txBox="1">
            <a:spLocks noGrp="1"/>
          </p:cNvSpPr>
          <p:nvPr>
            <p:ph type="title"/>
          </p:nvPr>
        </p:nvSpPr>
        <p:spPr>
          <a:xfrm>
            <a:off x="1485900" y="2006203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buSzPts val="4400"/>
            </a:pPr>
            <a:r>
              <a:rPr lang="en-US" sz="36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Multithreading Models</a:t>
            </a:r>
            <a:endParaRPr sz="4800" b="1" dirty="0"/>
          </a:p>
        </p:txBody>
      </p:sp>
      <p:sp>
        <p:nvSpPr>
          <p:cNvPr id="384" name="Google Shape;384;p42"/>
          <p:cNvSpPr txBox="1">
            <a:spLocks noGrp="1"/>
          </p:cNvSpPr>
          <p:nvPr>
            <p:ph type="sldNum" idx="12"/>
          </p:nvPr>
        </p:nvSpPr>
        <p:spPr>
          <a:xfrm>
            <a:off x="6740975" y="4683919"/>
            <a:ext cx="234051" cy="2242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fld id="{00000000-1234-1234-1234-123412341234}" type="slidenum">
              <a:rPr lang="en-US"/>
              <a:pPr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3"/>
          <p:cNvSpPr txBox="1">
            <a:spLocks noGrp="1"/>
          </p:cNvSpPr>
          <p:nvPr>
            <p:ph type="title"/>
          </p:nvPr>
        </p:nvSpPr>
        <p:spPr>
          <a:xfrm>
            <a:off x="1485900" y="583407"/>
            <a:ext cx="6172200" cy="11310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Clr>
                <a:srgbClr val="011993"/>
              </a:buClr>
              <a:buSzPts val="4400"/>
            </a:pPr>
            <a:r>
              <a:rPr lang="en-US" sz="4000" dirty="0">
                <a:solidFill>
                  <a:srgbClr val="011993"/>
                </a:solidFill>
              </a:rPr>
              <a:t>User threads</a:t>
            </a:r>
            <a:endParaRPr sz="4000" dirty="0"/>
          </a:p>
        </p:txBody>
      </p:sp>
      <p:sp>
        <p:nvSpPr>
          <p:cNvPr id="390" name="Google Shape;390;p43"/>
          <p:cNvSpPr txBox="1">
            <a:spLocks noGrp="1"/>
          </p:cNvSpPr>
          <p:nvPr>
            <p:ph type="sldNum" idx="12"/>
          </p:nvPr>
        </p:nvSpPr>
        <p:spPr>
          <a:xfrm>
            <a:off x="6740975" y="4683919"/>
            <a:ext cx="234051" cy="2242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fld id="{00000000-1234-1234-1234-123412341234}" type="slidenum">
              <a:rPr lang="en-US"/>
              <a:pPr/>
              <a:t>8</a:t>
            </a:fld>
            <a:endParaRPr/>
          </a:p>
        </p:txBody>
      </p:sp>
      <p:sp>
        <p:nvSpPr>
          <p:cNvPr id="391" name="Google Shape;391;p43"/>
          <p:cNvSpPr/>
          <p:nvPr/>
        </p:nvSpPr>
        <p:spPr>
          <a:xfrm>
            <a:off x="1915948" y="1552575"/>
            <a:ext cx="5312105" cy="742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42900" indent="-342900">
              <a:buClr>
                <a:srgbClr val="011993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2250" dirty="0">
                <a:solidFill>
                  <a:srgbClr val="011993"/>
                </a:solidFill>
                <a:latin typeface="Gill Sans"/>
                <a:ea typeface="Gill Sans"/>
                <a:cs typeface="Gill Sans"/>
                <a:sym typeface="Gill Sans"/>
              </a:rPr>
              <a:t>Managed by a user library</a:t>
            </a:r>
          </a:p>
          <a:p>
            <a:pPr marL="342900" indent="-342900">
              <a:buClr>
                <a:srgbClr val="011993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2250" dirty="0">
                <a:solidFill>
                  <a:srgbClr val="011993"/>
                </a:solidFill>
                <a:latin typeface="Gill Sans"/>
                <a:ea typeface="Gill Sans"/>
                <a:cs typeface="Gill Sans"/>
                <a:sym typeface="Gill Sans"/>
              </a:rPr>
              <a:t>Runs at user level</a:t>
            </a:r>
            <a:endParaRPr sz="1350" dirty="0"/>
          </a:p>
        </p:txBody>
      </p:sp>
      <p:sp>
        <p:nvSpPr>
          <p:cNvPr id="392" name="Google Shape;392;p43"/>
          <p:cNvSpPr/>
          <p:nvPr/>
        </p:nvSpPr>
        <p:spPr>
          <a:xfrm>
            <a:off x="2128168" y="3170634"/>
            <a:ext cx="4887665" cy="40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C21B03"/>
              </a:buClr>
              <a:buSzPts val="3000"/>
            </a:pPr>
            <a:r>
              <a:rPr lang="en-US" sz="2400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Managed directly by the operating system, thus called “kernel threads”</a:t>
            </a:r>
            <a:endParaRPr sz="2400" dirty="0"/>
          </a:p>
        </p:txBody>
      </p:sp>
      <p:sp>
        <p:nvSpPr>
          <p:cNvPr id="393" name="Google Shape;393;p43"/>
          <p:cNvSpPr/>
          <p:nvPr/>
        </p:nvSpPr>
        <p:spPr>
          <a:xfrm>
            <a:off x="1485900" y="2286000"/>
            <a:ext cx="6172200" cy="1131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C21B03"/>
              </a:buClr>
              <a:buSzPts val="4400"/>
            </a:pPr>
            <a:r>
              <a:rPr lang="en-US" sz="3200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Kernel threads</a:t>
            </a:r>
            <a:endParaRPr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1428C89C-D1C7-44B6-B4FD-1F83ABA1D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67151"/>
            <a:ext cx="6172200" cy="43219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/>
              <a:t>Many-to-One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5D915EFA-C388-487C-B6EF-E80827050A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25116"/>
            <a:ext cx="7177135" cy="3398044"/>
          </a:xfrm>
        </p:spPr>
        <p:txBody>
          <a:bodyPr>
            <a:normAutofit fontScale="92500"/>
          </a:bodyPr>
          <a:lstStyle/>
          <a:p>
            <a:r>
              <a:rPr lang="en-US" altLang="en-US" sz="2400" dirty="0"/>
              <a:t>Many user-level threads mapped to single kernel thread</a:t>
            </a:r>
          </a:p>
          <a:p>
            <a:r>
              <a:rPr lang="en-US" altLang="en-US" sz="2400" dirty="0"/>
              <a:t>One user thread blocking causes all to block</a:t>
            </a:r>
          </a:p>
          <a:p>
            <a:r>
              <a:rPr lang="en-US" altLang="en-US" sz="2400" dirty="0"/>
              <a:t>Multiple threads may not run in parallel on multi-core system because only one may be in kernel at a time</a:t>
            </a:r>
          </a:p>
          <a:p>
            <a:r>
              <a:rPr lang="en-US" altLang="en-US" sz="2400" dirty="0"/>
              <a:t>Few systems currently use this model</a:t>
            </a:r>
          </a:p>
          <a:p>
            <a:r>
              <a:rPr lang="en-US" altLang="en-US" sz="2400" dirty="0"/>
              <a:t>Examples:</a:t>
            </a:r>
          </a:p>
          <a:p>
            <a:pPr lvl="1"/>
            <a:r>
              <a:rPr lang="en-US" altLang="en-US" sz="2400" b="1" dirty="0">
                <a:solidFill>
                  <a:srgbClr val="FF0000"/>
                </a:solidFill>
                <a:latin typeface="+mj-lt"/>
              </a:rPr>
              <a:t>Solaris Green Threads</a:t>
            </a:r>
          </a:p>
          <a:p>
            <a:pPr lvl="1"/>
            <a:r>
              <a:rPr lang="en-US" altLang="en-US" sz="2400" b="1" dirty="0">
                <a:solidFill>
                  <a:srgbClr val="FF0000"/>
                </a:solidFill>
                <a:latin typeface="+mj-lt"/>
              </a:rPr>
              <a:t>GNU Portable Threads</a:t>
            </a:r>
          </a:p>
        </p:txBody>
      </p:sp>
      <p:pic>
        <p:nvPicPr>
          <p:cNvPr id="33795" name="Picture 1">
            <a:extLst>
              <a:ext uri="{FF2B5EF4-FFF2-40B4-BE49-F238E27FC236}">
                <a16:creationId xmlns:a16="http://schemas.microsoft.com/office/drawing/2014/main" id="{6B215585-915F-44AD-918A-FBC0A438F8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443" y="3029865"/>
            <a:ext cx="3251199" cy="178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1390</Words>
  <Application>Microsoft Office PowerPoint</Application>
  <PresentationFormat>On-screen Show (16:9)</PresentationFormat>
  <Paragraphs>216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Gill Sans</vt:lpstr>
      <vt:lpstr>Monaco</vt:lpstr>
      <vt:lpstr>MS PGothic</vt:lpstr>
      <vt:lpstr>Arial</vt:lpstr>
      <vt:lpstr>Calibri</vt:lpstr>
      <vt:lpstr>Courier New</vt:lpstr>
      <vt:lpstr>Helvetica</vt:lpstr>
      <vt:lpstr>Times New Roman</vt:lpstr>
      <vt:lpstr>Office Theme</vt:lpstr>
      <vt:lpstr>CSCI315 – Operating Systems Design Department of Computer Science Bucknell University</vt:lpstr>
      <vt:lpstr>PowerPoint Presentation</vt:lpstr>
      <vt:lpstr>Some Common Questions</vt:lpstr>
      <vt:lpstr>Processes and Threads</vt:lpstr>
      <vt:lpstr>Advantages of Threading</vt:lpstr>
      <vt:lpstr>Challenges in Parallel and Multithreaded Programming</vt:lpstr>
      <vt:lpstr>Multithreading Models</vt:lpstr>
      <vt:lpstr>User threads</vt:lpstr>
      <vt:lpstr>Many-to-One</vt:lpstr>
      <vt:lpstr>One-to-One</vt:lpstr>
      <vt:lpstr>Many-to-Many Model</vt:lpstr>
      <vt:lpstr>Two-level Model</vt:lpstr>
      <vt:lpstr>Shared Memory Model</vt:lpstr>
      <vt:lpstr>Thread Safeness</vt:lpstr>
      <vt:lpstr>Thread Safeness</vt:lpstr>
      <vt:lpstr>Thread Safeness</vt:lpstr>
      <vt:lpstr>Thread Safeness</vt:lpstr>
      <vt:lpstr>Remember this example …</vt:lpstr>
      <vt:lpstr>Implicit Threads - OpenMP</vt:lpstr>
      <vt:lpstr>A Simple Example</vt:lpstr>
      <vt:lpstr>Execution Result</vt:lpstr>
      <vt:lpstr>A Example with Shared Data</vt:lpstr>
      <vt:lpstr>Execution Result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171</cp:revision>
  <dcterms:created xsi:type="dcterms:W3CDTF">2013-08-21T19:17:07Z</dcterms:created>
  <dcterms:modified xsi:type="dcterms:W3CDTF">2020-09-05T13:38:18Z</dcterms:modified>
</cp:coreProperties>
</file>