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00AACC"/>
    <a:srgbClr val="6C1A00"/>
    <a:srgbClr val="007033"/>
    <a:srgbClr val="5EEC3C"/>
    <a:srgbClr val="FFCC66"/>
    <a:srgbClr val="990099"/>
    <a:srgbClr val="CC0099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29B-D670-45A8-80B6-38E72459867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FFDEE-DC9A-4B34-B786-A450E1885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85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960930"/>
            <a:ext cx="717713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946095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3820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6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09336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093364" cy="351106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69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6D7A0-E93F-41B3-989C-1EFD83334D0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.bucknell.edu/~cs315/F2020/meng/code/rwho-tim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3100" tIns="93100" rIns="93100" bIns="931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0" dirty="0"/>
              <a:t>CSCI315 – </a:t>
            </a:r>
            <a:r>
              <a:rPr lang="en" sz="3200" dirty="0"/>
              <a:t>Oper</a:t>
            </a:r>
            <a:r>
              <a:rPr lang="en-US" sz="3200" dirty="0" err="1"/>
              <a:t>ating</a:t>
            </a:r>
            <a:r>
              <a:rPr lang="en-US" sz="3200" dirty="0"/>
              <a:t> Systems Design</a:t>
            </a:r>
            <a:br>
              <a:rPr lang="en-US" sz="2700" dirty="0"/>
            </a:br>
            <a:r>
              <a:rPr lang="en-US" sz="2000" dirty="0"/>
              <a:t>Department of Computer Science</a:t>
            </a:r>
            <a:br>
              <a:rPr lang="en-US" sz="2000" dirty="0"/>
            </a:br>
            <a:r>
              <a:rPr lang="en-US" sz="2000" dirty="0"/>
              <a:t>Bucknell University</a:t>
            </a:r>
            <a:endParaRPr lang="en" sz="2700" b="0" dirty="0"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3100" tIns="93100" rIns="93100" bIns="931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" b="1" dirty="0"/>
              <a:t>Examples of Thread and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241F0-8790-473D-8932-EEC9448736E7}"/>
              </a:ext>
            </a:extLst>
          </p:cNvPr>
          <p:cNvSpPr txBox="1"/>
          <p:nvPr/>
        </p:nvSpPr>
        <p:spPr>
          <a:xfrm>
            <a:off x="2251364" y="3753186"/>
            <a:ext cx="4305802" cy="964367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457200" hangingPunct="0"/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This set of notes is based on notes from the textbook authors, as well as L. Felipe Perrone, Joshua </a:t>
            </a:r>
            <a:r>
              <a:rPr lang="en-US" sz="1400" i="1" dirty="0" err="1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Stough</a:t>
            </a:r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, and other instructors.</a:t>
            </a:r>
          </a:p>
          <a:p>
            <a:pPr defTabSz="457200" hangingPunct="0"/>
            <a:r>
              <a:rPr lang="en-US" sz="1400" i="1" dirty="0">
                <a:solidFill>
                  <a:schemeClr val="bg1"/>
                </a:solidFill>
              </a:rPr>
              <a:t>Xiannong Meng, Fall 2020.</a:t>
            </a:r>
            <a:endParaRPr lang="en-US" sz="1400" i="1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AC0978-27D1-49BC-A713-EE4F0FC9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Services Provided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0B99BE-15E3-45A9-A1F7-CA587B200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23" y="1094273"/>
            <a:ext cx="4122777" cy="2354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57048-AB1F-4F3E-98B5-00B09FFF0AD5}"/>
              </a:ext>
            </a:extLst>
          </p:cNvPr>
          <p:cNvSpPr txBox="1"/>
          <p:nvPr/>
        </p:nvSpPr>
        <p:spPr>
          <a:xfrm>
            <a:off x="1631425" y="4647195"/>
            <a:ext cx="586519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http://www.eg.bucknell.edu/~cs315/F2020/meng/code/rwho-time/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7216F-ACD8-4F0C-9970-47350C853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970593"/>
            <a:ext cx="4184734" cy="3202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B93E81-4017-4B4A-88AA-E498D92826ED}"/>
              </a:ext>
            </a:extLst>
          </p:cNvPr>
          <p:cNvSpPr txBox="1"/>
          <p:nvPr/>
        </p:nvSpPr>
        <p:spPr>
          <a:xfrm>
            <a:off x="1121485" y="4229635"/>
            <a:ext cx="2534284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Key part of the </a:t>
            </a:r>
            <a:r>
              <a:rPr lang="en-US" sz="1600" b="1" dirty="0" err="1"/>
              <a:t>rwho</a:t>
            </a:r>
            <a:r>
              <a:rPr lang="en-US" sz="1600" dirty="0"/>
              <a:t> service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B2903-3CC0-4139-9098-C251C416B607}"/>
              </a:ext>
            </a:extLst>
          </p:cNvPr>
          <p:cNvSpPr txBox="1"/>
          <p:nvPr/>
        </p:nvSpPr>
        <p:spPr>
          <a:xfrm>
            <a:off x="5434155" y="3618334"/>
            <a:ext cx="238251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The complete </a:t>
            </a:r>
            <a:r>
              <a:rPr lang="en-US" sz="1600" b="1" dirty="0"/>
              <a:t>time</a:t>
            </a:r>
            <a:r>
              <a:rPr lang="en-US" sz="1600" dirty="0"/>
              <a:t>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0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EEB1-4CD4-4FD0-A16B-3C20E690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Single Thread Server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4E09D-3BB5-4DF2-85F3-BAA346FCD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45" y="1063229"/>
            <a:ext cx="3581710" cy="3467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0A233E-1EAF-4E08-80A3-375E835C76AD}"/>
              </a:ext>
            </a:extLst>
          </p:cNvPr>
          <p:cNvSpPr txBox="1"/>
          <p:nvPr/>
        </p:nvSpPr>
        <p:spPr>
          <a:xfrm>
            <a:off x="6620465" y="1617643"/>
            <a:ext cx="21378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One service at a time, the next service will have to wait until the previous one completes.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D661A7-7AF8-4443-95C5-A48061B2C3CD}"/>
              </a:ext>
            </a:extLst>
          </p:cNvPr>
          <p:cNvSpPr/>
          <p:nvPr/>
        </p:nvSpPr>
        <p:spPr>
          <a:xfrm>
            <a:off x="3197655" y="3029865"/>
            <a:ext cx="1221640" cy="305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D63932-619F-4D4C-B90E-2255007AADBD}"/>
              </a:ext>
            </a:extLst>
          </p:cNvPr>
          <p:cNvCxnSpPr/>
          <p:nvPr/>
        </p:nvCxnSpPr>
        <p:spPr>
          <a:xfrm flipH="1">
            <a:off x="4419295" y="2571750"/>
            <a:ext cx="2137870" cy="610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9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424B-CCF2-409D-9226-60A44C1A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Service Screenshot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5077D-1E69-4CDE-A41D-178793C23FCD}"/>
              </a:ext>
            </a:extLst>
          </p:cNvPr>
          <p:cNvSpPr txBox="1"/>
          <p:nvPr/>
        </p:nvSpPr>
        <p:spPr>
          <a:xfrm>
            <a:off x="2128720" y="3806412"/>
            <a:ext cx="488656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We requested “</a:t>
            </a:r>
            <a:r>
              <a:rPr lang="en-US" sz="1600" dirty="0" err="1">
                <a:solidFill>
                  <a:srgbClr val="FF0000"/>
                </a:solidFill>
              </a:rPr>
              <a:t>rwho</a:t>
            </a:r>
            <a:r>
              <a:rPr lang="en-US" sz="1600" dirty="0">
                <a:solidFill>
                  <a:srgbClr val="FF0000"/>
                </a:solidFill>
              </a:rPr>
              <a:t>” first. The “time” request will not get serviced until the “</a:t>
            </a:r>
            <a:r>
              <a:rPr lang="en-US" sz="1600" dirty="0" err="1">
                <a:solidFill>
                  <a:srgbClr val="FF0000"/>
                </a:solidFill>
              </a:rPr>
              <a:t>rwho</a:t>
            </a:r>
            <a:r>
              <a:rPr lang="en-US" sz="1600" dirty="0">
                <a:solidFill>
                  <a:srgbClr val="FF0000"/>
                </a:solidFill>
              </a:rPr>
              <a:t>” service is completed.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D0C55-B23E-41CA-8EC6-23F4D9D6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3" y="1104754"/>
            <a:ext cx="8540247" cy="201827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4ABC6D-106D-4DAA-85CA-E4E02B75158F}"/>
              </a:ext>
            </a:extLst>
          </p:cNvPr>
          <p:cNvCxnSpPr/>
          <p:nvPr/>
        </p:nvCxnSpPr>
        <p:spPr>
          <a:xfrm flipH="1" flipV="1">
            <a:off x="3350360" y="3062974"/>
            <a:ext cx="458115" cy="7635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D37004-ED14-4397-A804-31021547F7F2}"/>
              </a:ext>
            </a:extLst>
          </p:cNvPr>
          <p:cNvCxnSpPr/>
          <p:nvPr/>
        </p:nvCxnSpPr>
        <p:spPr>
          <a:xfrm flipV="1">
            <a:off x="5335525" y="1502815"/>
            <a:ext cx="2290575" cy="24432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45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B4CFF-86C6-4E10-A200-EE22DB47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13" y="1063229"/>
            <a:ext cx="3008712" cy="3489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8174E-5AF7-4A77-858A-04EB52493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019132"/>
            <a:ext cx="3128646" cy="3396676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8CC9F-9762-44CD-9B25-EF13FA4E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Multithread Server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9C6DD5-DCB5-407D-84E4-5C44BA6B7157}"/>
              </a:ext>
            </a:extLst>
          </p:cNvPr>
          <p:cNvSpPr/>
          <p:nvPr/>
        </p:nvSpPr>
        <p:spPr>
          <a:xfrm>
            <a:off x="1976015" y="3182570"/>
            <a:ext cx="1527050" cy="305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FAC1A-A12E-4B4D-AD6A-3D401CE8C29D}"/>
              </a:ext>
            </a:extLst>
          </p:cNvPr>
          <p:cNvSpPr txBox="1"/>
          <p:nvPr/>
        </p:nvSpPr>
        <p:spPr>
          <a:xfrm>
            <a:off x="205633" y="4571858"/>
            <a:ext cx="336438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Multi-threaded server with parameter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8A86B0-9183-4BDA-A0A8-AE5B32AEA3F5}"/>
              </a:ext>
            </a:extLst>
          </p:cNvPr>
          <p:cNvSpPr/>
          <p:nvPr/>
        </p:nvSpPr>
        <p:spPr>
          <a:xfrm>
            <a:off x="4644235" y="1324903"/>
            <a:ext cx="2218340" cy="305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4D40F-3A3C-4349-8219-B1E7693315F0}"/>
              </a:ext>
            </a:extLst>
          </p:cNvPr>
          <p:cNvSpPr txBox="1"/>
          <p:nvPr/>
        </p:nvSpPr>
        <p:spPr>
          <a:xfrm>
            <a:off x="7905060" y="1153259"/>
            <a:ext cx="121249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Threaded dispatcher determining service type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24C2B4-2ED9-42C7-914C-1C36ADC452EB}"/>
              </a:ext>
            </a:extLst>
          </p:cNvPr>
          <p:cNvCxnSpPr>
            <a:stCxn id="12" idx="1"/>
            <a:endCxn id="11" idx="6"/>
          </p:cNvCxnSpPr>
          <p:nvPr/>
        </p:nvCxnSpPr>
        <p:spPr>
          <a:xfrm flipH="1" flipV="1">
            <a:off x="6862575" y="1477608"/>
            <a:ext cx="1042485" cy="152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E7318B-9A93-4AB8-958A-3534CBE686D4}"/>
              </a:ext>
            </a:extLst>
          </p:cNvPr>
          <p:cNvCxnSpPr>
            <a:stCxn id="8" idx="0"/>
          </p:cNvCxnSpPr>
          <p:nvPr/>
        </p:nvCxnSpPr>
        <p:spPr>
          <a:xfrm flipV="1">
            <a:off x="1887825" y="3487980"/>
            <a:ext cx="546305" cy="1083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0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5B9C-309E-4121-9E2C-A0FF0507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Multithread Server Screenshot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87183-C1DF-4F8F-AB27-980943E8945C}"/>
              </a:ext>
            </a:extLst>
          </p:cNvPr>
          <p:cNvSpPr txBox="1"/>
          <p:nvPr/>
        </p:nvSpPr>
        <p:spPr>
          <a:xfrm>
            <a:off x="2281425" y="3946095"/>
            <a:ext cx="458115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We requested “</a:t>
            </a:r>
            <a:r>
              <a:rPr lang="en-US" sz="1600" dirty="0" err="1">
                <a:solidFill>
                  <a:srgbClr val="FF0000"/>
                </a:solidFill>
              </a:rPr>
              <a:t>rwho</a:t>
            </a:r>
            <a:r>
              <a:rPr lang="en-US" sz="1600" dirty="0">
                <a:solidFill>
                  <a:srgbClr val="FF0000"/>
                </a:solidFill>
              </a:rPr>
              <a:t>” first. The “time” request can be serviced at the same time. Any number of these services can be requested and will be serviced simultaneously.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5DCF2-EE19-4627-A82A-B0BFEF62E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891995"/>
            <a:ext cx="7320690" cy="28833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5619E4-F661-40EC-BB43-1874C360120F}"/>
              </a:ext>
            </a:extLst>
          </p:cNvPr>
          <p:cNvCxnSpPr/>
          <p:nvPr/>
        </p:nvCxnSpPr>
        <p:spPr>
          <a:xfrm flipH="1" flipV="1">
            <a:off x="3808475" y="2877160"/>
            <a:ext cx="152705" cy="10689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0EC206-7C85-4EE8-8DD1-9B77CB87D6EA}"/>
              </a:ext>
            </a:extLst>
          </p:cNvPr>
          <p:cNvCxnSpPr/>
          <p:nvPr/>
        </p:nvCxnSpPr>
        <p:spPr>
          <a:xfrm flipV="1">
            <a:off x="5182820" y="1502815"/>
            <a:ext cx="1527050" cy="25959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5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18A2-FFBA-4A4A-B75E-8E6B8DF5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Multi-process Server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8CBAD-27B8-425C-ABDC-CA93CBC22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92" y="891995"/>
            <a:ext cx="3475416" cy="3820577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635BB0-AD70-4462-B180-6C41C1A68050}"/>
              </a:ext>
            </a:extLst>
          </p:cNvPr>
          <p:cNvSpPr/>
          <p:nvPr/>
        </p:nvSpPr>
        <p:spPr>
          <a:xfrm>
            <a:off x="3302984" y="2649578"/>
            <a:ext cx="1527050" cy="305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DE01A-81A1-4306-BCD5-1630945D3C23}"/>
              </a:ext>
            </a:extLst>
          </p:cNvPr>
          <p:cNvSpPr txBox="1"/>
          <p:nvPr/>
        </p:nvSpPr>
        <p:spPr>
          <a:xfrm>
            <a:off x="6557165" y="1577073"/>
            <a:ext cx="198516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can use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sz="1600" dirty="0"/>
              <a:t>to create one process for each request.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341A59-1767-4A97-A574-B70DFE01063B}"/>
              </a:ext>
            </a:extLst>
          </p:cNvPr>
          <p:cNvCxnSpPr>
            <a:stCxn id="7" idx="1"/>
          </p:cNvCxnSpPr>
          <p:nvPr/>
        </p:nvCxnSpPr>
        <p:spPr>
          <a:xfrm flipH="1">
            <a:off x="4779748" y="1992572"/>
            <a:ext cx="1777417" cy="731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7C0B93-7892-4CA6-9B10-EA3948C8122A}"/>
              </a:ext>
            </a:extLst>
          </p:cNvPr>
          <p:cNvSpPr txBox="1"/>
          <p:nvPr/>
        </p:nvSpPr>
        <p:spPr>
          <a:xfrm>
            <a:off x="1510071" y="4774168"/>
            <a:ext cx="51128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The complete source code not shown because it is a part of the lab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4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6D4D-44E4-4857-BF07-50E2FB50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34745"/>
            <a:ext cx="8229600" cy="857250"/>
          </a:xfrm>
        </p:spPr>
        <p:txBody>
          <a:bodyPr/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Multi-process Server Screenshot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36621-0C9F-45F4-B0D5-008159D48645}"/>
              </a:ext>
            </a:extLst>
          </p:cNvPr>
          <p:cNvSpPr txBox="1"/>
          <p:nvPr/>
        </p:nvSpPr>
        <p:spPr>
          <a:xfrm>
            <a:off x="1823310" y="3946095"/>
            <a:ext cx="51919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We requested “</a:t>
            </a:r>
            <a:r>
              <a:rPr lang="en-US" sz="1400" dirty="0" err="1">
                <a:solidFill>
                  <a:srgbClr val="FF0000"/>
                </a:solidFill>
              </a:rPr>
              <a:t>rwho</a:t>
            </a:r>
            <a:r>
              <a:rPr lang="en-US" sz="1400" dirty="0">
                <a:solidFill>
                  <a:srgbClr val="FF0000"/>
                </a:solidFill>
              </a:rPr>
              <a:t>” first. The “time” request can be serviced at the same time. Any number of these services can be requested and will be serviced simultaneously. The effect is similar to multi-threaded service, except now processes are used.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9B3BF-7CC7-456F-8402-652E5B056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50" y="891995"/>
            <a:ext cx="6860299" cy="268023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AF55CC-1441-4BA1-AE03-B7EC73B8FCF7}"/>
              </a:ext>
            </a:extLst>
          </p:cNvPr>
          <p:cNvCxnSpPr/>
          <p:nvPr/>
        </p:nvCxnSpPr>
        <p:spPr>
          <a:xfrm flipV="1">
            <a:off x="3197655" y="2724455"/>
            <a:ext cx="916230" cy="13743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0EB032-96E5-4D35-A52D-BF7DBFDA692E}"/>
              </a:ext>
            </a:extLst>
          </p:cNvPr>
          <p:cNvCxnSpPr/>
          <p:nvPr/>
        </p:nvCxnSpPr>
        <p:spPr>
          <a:xfrm flipV="1">
            <a:off x="4572000" y="1350110"/>
            <a:ext cx="1985165" cy="27486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1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/>
              <a:t>Examples of Thread and Process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426CB-CA29-4403-A21D-6DA7C3DE0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advantages (or motivations) to use the thread architecture.</a:t>
            </a:r>
          </a:p>
          <a:p>
            <a:r>
              <a:rPr lang="en-US" dirty="0"/>
              <a:t>One of them is to have a server process, in which each thread can serve one task.</a:t>
            </a:r>
          </a:p>
          <a:p>
            <a:r>
              <a:rPr lang="en-US" dirty="0"/>
              <a:t>We’ll examine a couple such examples in this section.</a:t>
            </a:r>
          </a:p>
        </p:txBody>
      </p:sp>
      <p:sp>
        <p:nvSpPr>
          <p:cNvPr id="41" name="Shape 41"/>
          <p:cNvSpPr/>
          <p:nvPr/>
        </p:nvSpPr>
        <p:spPr>
          <a:xfrm>
            <a:off x="1485900" y="1095375"/>
            <a:ext cx="617220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20980" marR="30479" indent="-190500" defTabSz="685800">
              <a:spcBef>
                <a:spcPts val="1050"/>
              </a:spcBef>
              <a:buSzPct val="125000"/>
              <a:buChar char="•"/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pP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Multithreaded Server Architecture</a:t>
            </a:r>
          </a:p>
        </p:txBody>
      </p:sp>
      <p:sp>
        <p:nvSpPr>
          <p:cNvPr id="50" name="Shape 50"/>
          <p:cNvSpPr/>
          <p:nvPr/>
        </p:nvSpPr>
        <p:spPr>
          <a:xfrm>
            <a:off x="1704975" y="2095500"/>
            <a:ext cx="828675" cy="533400"/>
          </a:xfrm>
          <a:prstGeom prst="roundRect">
            <a:avLst>
              <a:gd name="adj" fmla="val 26786"/>
            </a:avLst>
          </a:prstGeom>
          <a:solidFill>
            <a:srgbClr val="FF93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client</a:t>
            </a:r>
          </a:p>
        </p:txBody>
      </p:sp>
      <p:sp>
        <p:nvSpPr>
          <p:cNvPr id="51" name="Shape 51"/>
          <p:cNvSpPr/>
          <p:nvPr/>
        </p:nvSpPr>
        <p:spPr>
          <a:xfrm>
            <a:off x="3752850" y="2095500"/>
            <a:ext cx="907666" cy="533400"/>
          </a:xfrm>
          <a:prstGeom prst="roundRect">
            <a:avLst>
              <a:gd name="adj" fmla="val 26786"/>
            </a:avLst>
          </a:prstGeom>
          <a:solidFill>
            <a:srgbClr val="011993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server</a:t>
            </a:r>
          </a:p>
        </p:txBody>
      </p:sp>
      <p:sp>
        <p:nvSpPr>
          <p:cNvPr id="52" name="Shape 52"/>
          <p:cNvSpPr/>
          <p:nvPr/>
        </p:nvSpPr>
        <p:spPr>
          <a:xfrm flipH="1">
            <a:off x="2524125" y="2371725"/>
            <a:ext cx="1247775" cy="2"/>
          </a:xfrm>
          <a:prstGeom prst="line">
            <a:avLst/>
          </a:prstGeom>
          <a:ln w="63500">
            <a:solidFill>
              <a:srgbClr val="000000"/>
            </a:solidFill>
            <a:headEnd type="stealth"/>
          </a:ln>
        </p:spPr>
        <p:txBody>
          <a:bodyPr lIns="38100" tIns="38100" rIns="38100" bIns="38100" anchor="ctr"/>
          <a:lstStyle/>
          <a:p>
            <a:endParaRPr sz="1350"/>
          </a:p>
        </p:txBody>
      </p:sp>
      <p:sp>
        <p:nvSpPr>
          <p:cNvPr id="53" name="Shape 53"/>
          <p:cNvSpPr/>
          <p:nvPr/>
        </p:nvSpPr>
        <p:spPr>
          <a:xfrm>
            <a:off x="2543069" y="1872937"/>
            <a:ext cx="1274708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request (1)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Multithreaded Server Architecture</a:t>
            </a:r>
          </a:p>
        </p:txBody>
      </p:sp>
      <p:sp>
        <p:nvSpPr>
          <p:cNvPr id="58" name="Shape 58"/>
          <p:cNvSpPr/>
          <p:nvPr/>
        </p:nvSpPr>
        <p:spPr>
          <a:xfrm>
            <a:off x="1704975" y="2095500"/>
            <a:ext cx="828675" cy="533400"/>
          </a:xfrm>
          <a:prstGeom prst="roundRect">
            <a:avLst>
              <a:gd name="adj" fmla="val 26786"/>
            </a:avLst>
          </a:prstGeom>
          <a:solidFill>
            <a:srgbClr val="FF93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client</a:t>
            </a:r>
          </a:p>
        </p:txBody>
      </p:sp>
      <p:sp>
        <p:nvSpPr>
          <p:cNvPr id="59" name="Shape 59"/>
          <p:cNvSpPr/>
          <p:nvPr/>
        </p:nvSpPr>
        <p:spPr>
          <a:xfrm>
            <a:off x="3752850" y="2095500"/>
            <a:ext cx="947905" cy="533400"/>
          </a:xfrm>
          <a:prstGeom prst="roundRect">
            <a:avLst>
              <a:gd name="adj" fmla="val 26786"/>
            </a:avLst>
          </a:prstGeom>
          <a:solidFill>
            <a:srgbClr val="011993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server</a:t>
            </a:r>
          </a:p>
        </p:txBody>
      </p:sp>
      <p:sp>
        <p:nvSpPr>
          <p:cNvPr id="60" name="Shape 60"/>
          <p:cNvSpPr/>
          <p:nvPr/>
        </p:nvSpPr>
        <p:spPr>
          <a:xfrm flipH="1">
            <a:off x="2524125" y="2371725"/>
            <a:ext cx="1247775" cy="2"/>
          </a:xfrm>
          <a:prstGeom prst="line">
            <a:avLst/>
          </a:prstGeom>
          <a:ln w="63500">
            <a:solidFill>
              <a:srgbClr val="919191"/>
            </a:solidFill>
            <a:headEnd type="stealth"/>
          </a:ln>
        </p:spPr>
        <p:txBody>
          <a:bodyPr lIns="38100" tIns="38100" rIns="38100" bIns="38100" anchor="ctr"/>
          <a:lstStyle/>
          <a:p>
            <a:endParaRPr sz="1350"/>
          </a:p>
        </p:txBody>
      </p:sp>
      <p:sp>
        <p:nvSpPr>
          <p:cNvPr id="61" name="Shape 61"/>
          <p:cNvSpPr/>
          <p:nvPr/>
        </p:nvSpPr>
        <p:spPr>
          <a:xfrm>
            <a:off x="2552594" y="1901512"/>
            <a:ext cx="1274708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40639" marR="40639" defTabSz="914400">
              <a:def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request (1)</a:t>
            </a:r>
          </a:p>
        </p:txBody>
      </p:sp>
      <p:sp>
        <p:nvSpPr>
          <p:cNvPr id="62" name="Shape 62"/>
          <p:cNvSpPr/>
          <p:nvPr/>
        </p:nvSpPr>
        <p:spPr>
          <a:xfrm>
            <a:off x="5286375" y="1504950"/>
            <a:ext cx="1752600" cy="428625"/>
          </a:xfrm>
          <a:prstGeom prst="ellipse">
            <a:avLst/>
          </a:prstGeom>
          <a:solidFill>
            <a:srgbClr val="C6E6E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thread(1)</a:t>
            </a:r>
          </a:p>
        </p:txBody>
      </p:sp>
      <p:sp>
        <p:nvSpPr>
          <p:cNvPr id="63" name="Shape 63"/>
          <p:cNvSpPr/>
          <p:nvPr/>
        </p:nvSpPr>
        <p:spPr>
          <a:xfrm flipH="1">
            <a:off x="4698542" y="1762125"/>
            <a:ext cx="597359" cy="597359"/>
          </a:xfrm>
          <a:prstGeom prst="line">
            <a:avLst/>
          </a:prstGeom>
          <a:ln w="63500">
            <a:solidFill>
              <a:srgbClr val="000000"/>
            </a:solidFill>
            <a:headEnd type="stealth"/>
          </a:ln>
        </p:spPr>
        <p:txBody>
          <a:bodyPr lIns="38100" tIns="38100" rIns="38100" bIns="38100" anchor="ctr"/>
          <a:lstStyle/>
          <a:p>
            <a:endParaRPr sz="1350"/>
          </a:p>
        </p:txBody>
      </p:sp>
      <p:sp>
        <p:nvSpPr>
          <p:cNvPr id="64" name="Shape 64"/>
          <p:cNvSpPr/>
          <p:nvPr/>
        </p:nvSpPr>
        <p:spPr>
          <a:xfrm>
            <a:off x="4896306" y="2069351"/>
            <a:ext cx="2314576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30479" marR="30479" defTabSz="685800">
              <a:def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create new thread to</a:t>
            </a:r>
          </a:p>
          <a:p>
            <a:pPr marL="30479" marR="30479" defTabSz="685800">
              <a:def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service request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Multithreaded Server Architecture</a:t>
            </a:r>
          </a:p>
        </p:txBody>
      </p:sp>
      <p:sp>
        <p:nvSpPr>
          <p:cNvPr id="69" name="Shape 69"/>
          <p:cNvSpPr/>
          <p:nvPr/>
        </p:nvSpPr>
        <p:spPr>
          <a:xfrm>
            <a:off x="1704975" y="2095500"/>
            <a:ext cx="828675" cy="533400"/>
          </a:xfrm>
          <a:prstGeom prst="roundRect">
            <a:avLst>
              <a:gd name="adj" fmla="val 26786"/>
            </a:avLst>
          </a:prstGeom>
          <a:solidFill>
            <a:srgbClr val="FF93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client</a:t>
            </a:r>
          </a:p>
        </p:txBody>
      </p:sp>
      <p:sp>
        <p:nvSpPr>
          <p:cNvPr id="70" name="Shape 70"/>
          <p:cNvSpPr/>
          <p:nvPr/>
        </p:nvSpPr>
        <p:spPr>
          <a:xfrm>
            <a:off x="3752850" y="2095500"/>
            <a:ext cx="910159" cy="533400"/>
          </a:xfrm>
          <a:prstGeom prst="roundRect">
            <a:avLst>
              <a:gd name="adj" fmla="val 26786"/>
            </a:avLst>
          </a:prstGeom>
          <a:solidFill>
            <a:srgbClr val="011993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server</a:t>
            </a:r>
          </a:p>
        </p:txBody>
      </p:sp>
      <p:sp>
        <p:nvSpPr>
          <p:cNvPr id="71" name="Shape 71"/>
          <p:cNvSpPr/>
          <p:nvPr/>
        </p:nvSpPr>
        <p:spPr>
          <a:xfrm>
            <a:off x="5286375" y="1504950"/>
            <a:ext cx="1752600" cy="428625"/>
          </a:xfrm>
          <a:prstGeom prst="ellipse">
            <a:avLst/>
          </a:prstGeom>
          <a:solidFill>
            <a:srgbClr val="C6E6E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thread(1)</a:t>
            </a:r>
          </a:p>
        </p:txBody>
      </p:sp>
      <p:sp>
        <p:nvSpPr>
          <p:cNvPr id="72" name="Shape 72"/>
          <p:cNvSpPr/>
          <p:nvPr/>
        </p:nvSpPr>
        <p:spPr>
          <a:xfrm>
            <a:off x="3896117" y="2676526"/>
            <a:ext cx="555084" cy="36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2608" h="16327" extrusionOk="0">
                <a:moveTo>
                  <a:pt x="3452" y="0"/>
                </a:moveTo>
                <a:cubicBezTo>
                  <a:pt x="-6474" y="8301"/>
                  <a:pt x="7789" y="21600"/>
                  <a:pt x="11458" y="14129"/>
                </a:cubicBezTo>
                <a:cubicBezTo>
                  <a:pt x="15126" y="6658"/>
                  <a:pt x="8849" y="352"/>
                  <a:pt x="8849" y="352"/>
                </a:cubicBezTo>
              </a:path>
            </a:pathLst>
          </a:custGeom>
          <a:ln w="50800">
            <a:solidFill>
              <a:srgbClr val="000000"/>
            </a:solidFill>
            <a:headEnd type="stealth"/>
          </a:ln>
        </p:spPr>
        <p:txBody>
          <a:bodyPr lIns="38100" tIns="38100" rIns="38100" bIns="38100" anchor="ctr"/>
          <a:lstStyle/>
          <a:p>
            <a:pPr algn="ctr" defTabSz="438150">
              <a:defRPr sz="4200">
                <a:latin typeface="+mn-lt"/>
                <a:ea typeface="+mn-ea"/>
                <a:cs typeface="+mn-cs"/>
                <a:sym typeface="Gill Sans"/>
              </a:defRPr>
            </a:pPr>
            <a:endParaRPr sz="3150"/>
          </a:p>
        </p:txBody>
      </p:sp>
      <p:sp>
        <p:nvSpPr>
          <p:cNvPr id="73" name="Shape 73"/>
          <p:cNvSpPr/>
          <p:nvPr/>
        </p:nvSpPr>
        <p:spPr>
          <a:xfrm>
            <a:off x="3562244" y="3082612"/>
            <a:ext cx="1970732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marL="30479" marR="30479" defTabSz="6858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resume</a:t>
            </a:r>
          </a:p>
          <a:p>
            <a:pPr marL="30479" marR="30479" defTabSz="6858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listening for </a:t>
            </a:r>
          </a:p>
          <a:p>
            <a:pPr marL="30479" marR="30479" defTabSz="6858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requests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Multithreaded Server Architecture</a:t>
            </a:r>
          </a:p>
        </p:txBody>
      </p:sp>
      <p:sp>
        <p:nvSpPr>
          <p:cNvPr id="78" name="Shape 78"/>
          <p:cNvSpPr/>
          <p:nvPr/>
        </p:nvSpPr>
        <p:spPr>
          <a:xfrm>
            <a:off x="1704975" y="2095500"/>
            <a:ext cx="828675" cy="533400"/>
          </a:xfrm>
          <a:prstGeom prst="roundRect">
            <a:avLst>
              <a:gd name="adj" fmla="val 26786"/>
            </a:avLst>
          </a:prstGeom>
          <a:solidFill>
            <a:srgbClr val="FF93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client</a:t>
            </a:r>
          </a:p>
        </p:txBody>
      </p:sp>
      <p:sp>
        <p:nvSpPr>
          <p:cNvPr id="79" name="Shape 79"/>
          <p:cNvSpPr/>
          <p:nvPr/>
        </p:nvSpPr>
        <p:spPr>
          <a:xfrm>
            <a:off x="3752850" y="2095500"/>
            <a:ext cx="897323" cy="533400"/>
          </a:xfrm>
          <a:prstGeom prst="roundRect">
            <a:avLst>
              <a:gd name="adj" fmla="val 26786"/>
            </a:avLst>
          </a:prstGeom>
          <a:solidFill>
            <a:srgbClr val="011993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server</a:t>
            </a:r>
          </a:p>
        </p:txBody>
      </p:sp>
      <p:sp>
        <p:nvSpPr>
          <p:cNvPr id="80" name="Shape 80"/>
          <p:cNvSpPr/>
          <p:nvPr/>
        </p:nvSpPr>
        <p:spPr>
          <a:xfrm>
            <a:off x="5286375" y="1504950"/>
            <a:ext cx="1752600" cy="428625"/>
          </a:xfrm>
          <a:prstGeom prst="ellipse">
            <a:avLst/>
          </a:prstGeom>
          <a:solidFill>
            <a:srgbClr val="C6E6E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thread(1)</a:t>
            </a:r>
          </a:p>
        </p:txBody>
      </p:sp>
      <p:sp>
        <p:nvSpPr>
          <p:cNvPr id="81" name="Shape 81"/>
          <p:cNvSpPr/>
          <p:nvPr/>
        </p:nvSpPr>
        <p:spPr>
          <a:xfrm flipH="1">
            <a:off x="2524125" y="2371725"/>
            <a:ext cx="1247775" cy="2"/>
          </a:xfrm>
          <a:prstGeom prst="line">
            <a:avLst/>
          </a:prstGeom>
          <a:ln w="63500">
            <a:solidFill>
              <a:srgbClr val="000000"/>
            </a:solidFill>
            <a:headEnd type="stealth"/>
          </a:ln>
        </p:spPr>
        <p:txBody>
          <a:bodyPr lIns="38100" tIns="38100" rIns="38100" bIns="38100" anchor="ctr"/>
          <a:lstStyle/>
          <a:p>
            <a:endParaRPr sz="1350"/>
          </a:p>
        </p:txBody>
      </p:sp>
      <p:sp>
        <p:nvSpPr>
          <p:cNvPr id="82" name="Shape 82"/>
          <p:cNvSpPr/>
          <p:nvPr/>
        </p:nvSpPr>
        <p:spPr>
          <a:xfrm>
            <a:off x="2543069" y="1872937"/>
            <a:ext cx="1274708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request (2)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Multithreaded Server Architecture</a:t>
            </a:r>
          </a:p>
        </p:txBody>
      </p:sp>
      <p:sp>
        <p:nvSpPr>
          <p:cNvPr id="87" name="Shape 87"/>
          <p:cNvSpPr/>
          <p:nvPr/>
        </p:nvSpPr>
        <p:spPr>
          <a:xfrm>
            <a:off x="1704975" y="2095500"/>
            <a:ext cx="828675" cy="533400"/>
          </a:xfrm>
          <a:prstGeom prst="roundRect">
            <a:avLst>
              <a:gd name="adj" fmla="val 26786"/>
            </a:avLst>
          </a:prstGeom>
          <a:solidFill>
            <a:srgbClr val="FF93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client</a:t>
            </a:r>
          </a:p>
        </p:txBody>
      </p:sp>
      <p:sp>
        <p:nvSpPr>
          <p:cNvPr id="88" name="Shape 88"/>
          <p:cNvSpPr/>
          <p:nvPr/>
        </p:nvSpPr>
        <p:spPr>
          <a:xfrm>
            <a:off x="3752850" y="2095500"/>
            <a:ext cx="904355" cy="533400"/>
          </a:xfrm>
          <a:prstGeom prst="roundRect">
            <a:avLst>
              <a:gd name="adj" fmla="val 26786"/>
            </a:avLst>
          </a:prstGeom>
          <a:solidFill>
            <a:srgbClr val="011993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server</a:t>
            </a:r>
          </a:p>
        </p:txBody>
      </p:sp>
      <p:sp>
        <p:nvSpPr>
          <p:cNvPr id="89" name="Shape 89"/>
          <p:cNvSpPr/>
          <p:nvPr/>
        </p:nvSpPr>
        <p:spPr>
          <a:xfrm>
            <a:off x="5286375" y="1504950"/>
            <a:ext cx="1752600" cy="428625"/>
          </a:xfrm>
          <a:prstGeom prst="ellipse">
            <a:avLst/>
          </a:prstGeom>
          <a:solidFill>
            <a:srgbClr val="C6E6E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thread(1)</a:t>
            </a:r>
          </a:p>
        </p:txBody>
      </p:sp>
      <p:sp>
        <p:nvSpPr>
          <p:cNvPr id="90" name="Shape 90"/>
          <p:cNvSpPr/>
          <p:nvPr/>
        </p:nvSpPr>
        <p:spPr>
          <a:xfrm flipH="1">
            <a:off x="2524125" y="2371725"/>
            <a:ext cx="1247775" cy="2"/>
          </a:xfrm>
          <a:prstGeom prst="line">
            <a:avLst/>
          </a:prstGeom>
          <a:ln w="63500">
            <a:solidFill>
              <a:srgbClr val="929292"/>
            </a:solidFill>
            <a:headEnd type="stealth"/>
          </a:ln>
        </p:spPr>
        <p:txBody>
          <a:bodyPr lIns="38100" tIns="38100" rIns="38100" bIns="38100" anchor="ctr"/>
          <a:lstStyle/>
          <a:p>
            <a:endParaRPr sz="1350"/>
          </a:p>
        </p:txBody>
      </p:sp>
      <p:sp>
        <p:nvSpPr>
          <p:cNvPr id="91" name="Shape 91"/>
          <p:cNvSpPr/>
          <p:nvPr/>
        </p:nvSpPr>
        <p:spPr>
          <a:xfrm>
            <a:off x="2543069" y="1872937"/>
            <a:ext cx="1274708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40639" marR="40639" defTabSz="914400">
              <a:def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request (2)</a:t>
            </a:r>
          </a:p>
        </p:txBody>
      </p:sp>
      <p:sp>
        <p:nvSpPr>
          <p:cNvPr id="92" name="Shape 92"/>
          <p:cNvSpPr/>
          <p:nvPr/>
        </p:nvSpPr>
        <p:spPr>
          <a:xfrm>
            <a:off x="5115381" y="3012326"/>
            <a:ext cx="2314576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30479" marR="30479" defTabSz="685800">
              <a:def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create new thread to</a:t>
            </a:r>
          </a:p>
          <a:p>
            <a:pPr marL="30479" marR="30479" defTabSz="685800">
              <a:def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service request</a:t>
            </a:r>
          </a:p>
        </p:txBody>
      </p:sp>
      <p:sp>
        <p:nvSpPr>
          <p:cNvPr id="93" name="Shape 93"/>
          <p:cNvSpPr/>
          <p:nvPr/>
        </p:nvSpPr>
        <p:spPr>
          <a:xfrm flipH="1" flipV="1">
            <a:off x="4591050" y="2381251"/>
            <a:ext cx="704850" cy="104775"/>
          </a:xfrm>
          <a:prstGeom prst="line">
            <a:avLst/>
          </a:prstGeom>
          <a:ln w="63500">
            <a:solidFill>
              <a:srgbClr val="000000"/>
            </a:solidFill>
            <a:headEnd type="stealth"/>
          </a:ln>
        </p:spPr>
        <p:txBody>
          <a:bodyPr lIns="38100" tIns="38100" rIns="38100" bIns="38100" anchor="ctr"/>
          <a:lstStyle/>
          <a:p>
            <a:endParaRPr sz="1350"/>
          </a:p>
        </p:txBody>
      </p:sp>
      <p:sp>
        <p:nvSpPr>
          <p:cNvPr id="94" name="Shape 94"/>
          <p:cNvSpPr/>
          <p:nvPr/>
        </p:nvSpPr>
        <p:spPr>
          <a:xfrm>
            <a:off x="5324475" y="2257425"/>
            <a:ext cx="1752600" cy="428625"/>
          </a:xfrm>
          <a:prstGeom prst="ellipse">
            <a:avLst/>
          </a:prstGeom>
          <a:solidFill>
            <a:srgbClr val="C6E6E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thread(2)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Multithreaded Server Architecture</a:t>
            </a:r>
          </a:p>
        </p:txBody>
      </p:sp>
      <p:sp>
        <p:nvSpPr>
          <p:cNvPr id="99" name="Shape 99"/>
          <p:cNvSpPr/>
          <p:nvPr/>
        </p:nvSpPr>
        <p:spPr>
          <a:xfrm>
            <a:off x="1704975" y="2095500"/>
            <a:ext cx="828675" cy="533400"/>
          </a:xfrm>
          <a:prstGeom prst="roundRect">
            <a:avLst>
              <a:gd name="adj" fmla="val 26786"/>
            </a:avLst>
          </a:prstGeom>
          <a:solidFill>
            <a:srgbClr val="FF93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client</a:t>
            </a:r>
          </a:p>
        </p:txBody>
      </p:sp>
      <p:sp>
        <p:nvSpPr>
          <p:cNvPr id="100" name="Shape 100"/>
          <p:cNvSpPr/>
          <p:nvPr/>
        </p:nvSpPr>
        <p:spPr>
          <a:xfrm>
            <a:off x="3752850" y="2095500"/>
            <a:ext cx="907666" cy="533400"/>
          </a:xfrm>
          <a:prstGeom prst="roundRect">
            <a:avLst>
              <a:gd name="adj" fmla="val 26786"/>
            </a:avLst>
          </a:prstGeom>
          <a:solidFill>
            <a:srgbClr val="011993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server</a:t>
            </a:r>
          </a:p>
        </p:txBody>
      </p:sp>
      <p:sp>
        <p:nvSpPr>
          <p:cNvPr id="101" name="Shape 101"/>
          <p:cNvSpPr/>
          <p:nvPr/>
        </p:nvSpPr>
        <p:spPr>
          <a:xfrm>
            <a:off x="5286375" y="1504950"/>
            <a:ext cx="1752600" cy="428625"/>
          </a:xfrm>
          <a:prstGeom prst="ellipse">
            <a:avLst/>
          </a:prstGeom>
          <a:solidFill>
            <a:srgbClr val="C6E6E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thread(1)</a:t>
            </a:r>
          </a:p>
        </p:txBody>
      </p:sp>
      <p:sp>
        <p:nvSpPr>
          <p:cNvPr id="102" name="Shape 102"/>
          <p:cNvSpPr/>
          <p:nvPr/>
        </p:nvSpPr>
        <p:spPr>
          <a:xfrm>
            <a:off x="5324475" y="2257425"/>
            <a:ext cx="1752600" cy="428625"/>
          </a:xfrm>
          <a:prstGeom prst="ellipse">
            <a:avLst/>
          </a:prstGeom>
          <a:solidFill>
            <a:srgbClr val="C6E6E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marL="40639" marR="40639" algn="ctr" defTabSz="914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/>
              <a:t>thread(2)</a:t>
            </a:r>
          </a:p>
        </p:txBody>
      </p:sp>
      <p:sp>
        <p:nvSpPr>
          <p:cNvPr id="103" name="Shape 103"/>
          <p:cNvSpPr/>
          <p:nvPr/>
        </p:nvSpPr>
        <p:spPr>
          <a:xfrm>
            <a:off x="3896117" y="2676526"/>
            <a:ext cx="555084" cy="36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2608" h="16327" extrusionOk="0">
                <a:moveTo>
                  <a:pt x="3452" y="0"/>
                </a:moveTo>
                <a:cubicBezTo>
                  <a:pt x="-6474" y="8301"/>
                  <a:pt x="7789" y="21600"/>
                  <a:pt x="11458" y="14129"/>
                </a:cubicBezTo>
                <a:cubicBezTo>
                  <a:pt x="15126" y="6658"/>
                  <a:pt x="8849" y="352"/>
                  <a:pt x="8849" y="352"/>
                </a:cubicBezTo>
              </a:path>
            </a:pathLst>
          </a:custGeom>
          <a:ln w="50800">
            <a:solidFill>
              <a:srgbClr val="000000"/>
            </a:solidFill>
            <a:headEnd type="stealth"/>
          </a:ln>
        </p:spPr>
        <p:txBody>
          <a:bodyPr lIns="38100" tIns="38100" rIns="38100" bIns="38100" anchor="ctr"/>
          <a:lstStyle/>
          <a:p>
            <a:pPr algn="ctr" defTabSz="438150">
              <a:defRPr sz="4200">
                <a:latin typeface="+mn-lt"/>
                <a:ea typeface="+mn-ea"/>
                <a:cs typeface="+mn-cs"/>
                <a:sym typeface="Gill Sans"/>
              </a:defRPr>
            </a:pPr>
            <a:endParaRPr sz="3150"/>
          </a:p>
        </p:txBody>
      </p:sp>
      <p:sp>
        <p:nvSpPr>
          <p:cNvPr id="104" name="Shape 104"/>
          <p:cNvSpPr/>
          <p:nvPr/>
        </p:nvSpPr>
        <p:spPr>
          <a:xfrm>
            <a:off x="3562244" y="3082612"/>
            <a:ext cx="1970732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marL="30479" marR="30479" defTabSz="6858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resume</a:t>
            </a:r>
          </a:p>
          <a:p>
            <a:pPr marL="30479" marR="30479" defTabSz="6858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listening for </a:t>
            </a:r>
          </a:p>
          <a:p>
            <a:pPr marL="30479" marR="30479" defTabSz="6858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requests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10515-F8AE-4674-B564-5934533ED963}"/>
              </a:ext>
            </a:extLst>
          </p:cNvPr>
          <p:cNvSpPr txBox="1"/>
          <p:nvPr/>
        </p:nvSpPr>
        <p:spPr>
          <a:xfrm>
            <a:off x="1042977" y="4382267"/>
            <a:ext cx="705804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Each of these threads can serve a request. These requests can be of the same type, or they can be different.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1BC2-6CAC-4F06-98C0-1E09E1E0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Multithread Server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808D7-99E3-4D71-A76E-363CD4EA8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server is a program that can provide some kind of services to clients.</a:t>
            </a:r>
          </a:p>
          <a:p>
            <a:r>
              <a:rPr lang="en-US" dirty="0"/>
              <a:t>Assume we have a server that can provide two simple services, </a:t>
            </a:r>
            <a:r>
              <a:rPr lang="en-US" b="1" dirty="0"/>
              <a:t>time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rwho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time</a:t>
            </a:r>
            <a:r>
              <a:rPr lang="en-US" dirty="0"/>
              <a:t> service sends the local time to the client.</a:t>
            </a:r>
          </a:p>
          <a:p>
            <a:r>
              <a:rPr lang="en-US" dirty="0"/>
              <a:t>The </a:t>
            </a:r>
            <a:r>
              <a:rPr lang="en-US" b="1" dirty="0" err="1"/>
              <a:t>rwho</a:t>
            </a:r>
            <a:r>
              <a:rPr lang="en-US" dirty="0"/>
              <a:t> service accepts a user name from the client and searches for it to see if they are online. The server returns the search result.</a:t>
            </a:r>
          </a:p>
        </p:txBody>
      </p:sp>
    </p:spTree>
    <p:extLst>
      <p:ext uri="{BB962C8B-B14F-4D97-AF65-F5344CB8AC3E}">
        <p14:creationId xmlns:p14="http://schemas.microsoft.com/office/powerpoint/2010/main" val="38203528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506</Words>
  <Application>Microsoft Office PowerPoint</Application>
  <PresentationFormat>On-screen Show (16:9)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Gill Sans</vt:lpstr>
      <vt:lpstr>Arial</vt:lpstr>
      <vt:lpstr>Calibri</vt:lpstr>
      <vt:lpstr>Courier New</vt:lpstr>
      <vt:lpstr>Helvetica</vt:lpstr>
      <vt:lpstr>Office Theme</vt:lpstr>
      <vt:lpstr>CSCI315 – Operating Systems Design Department of Computer Science Bucknell University</vt:lpstr>
      <vt:lpstr>Examples of Thread and Process</vt:lpstr>
      <vt:lpstr>Multithreaded Server Architecture</vt:lpstr>
      <vt:lpstr>Multithreaded Server Architecture</vt:lpstr>
      <vt:lpstr>Multithreaded Server Architecture</vt:lpstr>
      <vt:lpstr>Multithreaded Server Architecture</vt:lpstr>
      <vt:lpstr>Multithreaded Server Architecture</vt:lpstr>
      <vt:lpstr>Multithreaded Server Architecture</vt:lpstr>
      <vt:lpstr>Multithread Server Example</vt:lpstr>
      <vt:lpstr>Services Provided</vt:lpstr>
      <vt:lpstr>A Single Thread Server</vt:lpstr>
      <vt:lpstr>Single Service Screenshot</vt:lpstr>
      <vt:lpstr>Multithread Server</vt:lpstr>
      <vt:lpstr>Multithread Server Screenshot</vt:lpstr>
      <vt:lpstr>Multi-process Server</vt:lpstr>
      <vt:lpstr>Multi-process Server Screenshot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Xiannong  Meng</cp:lastModifiedBy>
  <cp:revision>172</cp:revision>
  <dcterms:created xsi:type="dcterms:W3CDTF">2013-08-21T19:17:07Z</dcterms:created>
  <dcterms:modified xsi:type="dcterms:W3CDTF">2020-09-05T12:22:33Z</dcterms:modified>
</cp:coreProperties>
</file>