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498" r:id="rId4"/>
    <p:sldId id="499" r:id="rId5"/>
    <p:sldId id="500" r:id="rId6"/>
    <p:sldId id="501" r:id="rId7"/>
    <p:sldId id="502" r:id="rId8"/>
    <p:sldId id="503" r:id="rId9"/>
    <p:sldId id="50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7851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9FFDEE-DC9A-4B34-B786-A450E1885E8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02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toronto.edu/~yganjali/resources/Course-Handouts/CSC458/H03--CSC458-Tutorial-I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st_of_TCP_and_UDP_port_numbers" TargetMode="External"/><Relationship Id="rId2" Type="http://schemas.openxmlformats.org/officeDocument/2006/relationships/hyperlink" Target="http://www.bucknell.ed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toronto.edu/~yganjali/resources/Course-Handouts/CSC458/H03--CSC458-Tutorial-I.pdf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3100" tIns="93100" rIns="93100" bIns="931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b="0" dirty="0"/>
              <a:t>CSCI315 – </a:t>
            </a:r>
            <a:r>
              <a:rPr lang="en" sz="3200" dirty="0"/>
              <a:t>Oper</a:t>
            </a:r>
            <a:r>
              <a:rPr lang="en-US" sz="3200" dirty="0" err="1"/>
              <a:t>ating</a:t>
            </a:r>
            <a:r>
              <a:rPr lang="en-US" sz="3200" dirty="0"/>
              <a:t> Systems Design</a:t>
            </a:r>
            <a:br>
              <a:rPr lang="en-US" sz="2700" dirty="0"/>
            </a:br>
            <a:r>
              <a:rPr lang="en-US" sz="2000" dirty="0"/>
              <a:t>Department of Computer Science</a:t>
            </a:r>
            <a:br>
              <a:rPr lang="en-US" sz="2000" dirty="0"/>
            </a:br>
            <a:r>
              <a:rPr lang="en-US" sz="2000" dirty="0"/>
              <a:t>Bucknell University</a:t>
            </a:r>
            <a:endParaRPr lang="en" sz="2700" b="0" dirty="0"/>
          </a:p>
        </p:txBody>
      </p:sp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3100" tIns="93100" rIns="93100" bIns="931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Inter-Process Communications: Socket</a:t>
            </a:r>
            <a:endParaRPr lang="en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1241F0-8790-473D-8932-EEC9448736E7}"/>
              </a:ext>
            </a:extLst>
          </p:cNvPr>
          <p:cNvSpPr txBox="1"/>
          <p:nvPr/>
        </p:nvSpPr>
        <p:spPr>
          <a:xfrm>
            <a:off x="2419099" y="3380258"/>
            <a:ext cx="4305802" cy="964367"/>
          </a:xfrm>
          <a:prstGeom prst="rect">
            <a:avLst/>
          </a:prstGeom>
          <a:noFill/>
          <a:ln w="12700" cap="flat">
            <a:solidFill>
              <a:schemeClr val="accent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 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C15691-E1F1-43D2-8AC5-7008F1DDBC80}"/>
              </a:ext>
            </a:extLst>
          </p:cNvPr>
          <p:cNvSpPr txBox="1"/>
          <p:nvPr/>
        </p:nvSpPr>
        <p:spPr>
          <a:xfrm>
            <a:off x="759033" y="4404210"/>
            <a:ext cx="65466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A portion of the materials are adopted from</a:t>
            </a:r>
          </a:p>
          <a:p>
            <a:r>
              <a:rPr lang="en-US" sz="1200" dirty="0">
                <a:hlinkClick r:id="rId3"/>
              </a:rPr>
              <a:t>http://www.cs.toronto.edu/~yganjali/resources/Course-Handouts/CSC458/H03--CSC458-Tutorial-I.pdf</a:t>
            </a:r>
            <a:endParaRPr lang="en-US" sz="1200" dirty="0"/>
          </a:p>
          <a:p>
            <a:r>
              <a:rPr lang="en-US" sz="1200" dirty="0">
                <a:solidFill>
                  <a:schemeClr val="bg1"/>
                </a:solidFill>
              </a:rPr>
              <a:t>And from </a:t>
            </a:r>
            <a:r>
              <a:rPr lang="en-US" sz="1200" i="1" dirty="0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1200" dirty="0">
                <a:solidFill>
                  <a:schemeClr val="bg1"/>
                </a:solidFill>
                <a:latin typeface="Gill Sans MT" pitchFamily="34" charset="0"/>
              </a:rPr>
              <a:t>by Kurose and Ross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C397F-31D1-49C7-9717-A8A57C528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IPC: Socket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B63E9-CC8E-4185-87B2-7A737B6E9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4" y="1044700"/>
            <a:ext cx="8246070" cy="397033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previous lectures and labs, we learned one way of process communications through Unix </a:t>
            </a:r>
            <a:r>
              <a:rPr lang="en-US" b="1" dirty="0"/>
              <a:t>pipes</a:t>
            </a:r>
            <a:r>
              <a:rPr lang="en-US" dirty="0"/>
              <a:t>.</a:t>
            </a:r>
          </a:p>
          <a:p>
            <a:pPr lvl="1"/>
            <a:r>
              <a:rPr lang="en-US" b="1" dirty="0"/>
              <a:t>pipes</a:t>
            </a:r>
            <a:r>
              <a:rPr lang="en-US" dirty="0"/>
              <a:t> work with the processes that have relation, e.g., parent and child (one created the other).</a:t>
            </a:r>
          </a:p>
          <a:p>
            <a:r>
              <a:rPr lang="en-US" dirty="0"/>
              <a:t>For independent processes that could reside on completely difference computers, we use </a:t>
            </a:r>
            <a:r>
              <a:rPr lang="en-US" b="1" dirty="0"/>
              <a:t>sockets</a:t>
            </a:r>
            <a:r>
              <a:rPr lang="en-US" dirty="0"/>
              <a:t>.</a:t>
            </a:r>
          </a:p>
          <a:p>
            <a:r>
              <a:rPr lang="en-US" dirty="0"/>
              <a:t>A third popular IPC mechanism is </a:t>
            </a:r>
            <a:r>
              <a:rPr lang="en-US" b="1" dirty="0"/>
              <a:t>shared memory</a:t>
            </a:r>
            <a:r>
              <a:rPr lang="en-US" dirty="0"/>
              <a:t>, which we touched a bit when discussing OpenMP. We will not explore in details here.</a:t>
            </a:r>
          </a:p>
          <a:p>
            <a:r>
              <a:rPr lang="en-US" dirty="0"/>
              <a:t>In last lecture, we saw how sockets are used in network programming. Here we examine how sockets work.</a:t>
            </a:r>
          </a:p>
        </p:txBody>
      </p:sp>
    </p:spTree>
    <p:extLst>
      <p:ext uri="{BB962C8B-B14F-4D97-AF65-F5344CB8AC3E}">
        <p14:creationId xmlns:p14="http://schemas.microsoft.com/office/powerpoint/2010/main" val="3468488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6D40B731-4509-418D-95F4-960AF4B61C02}" type="slidenum">
              <a:rPr lang="en-US"/>
              <a:pPr/>
              <a:t>3</a:t>
            </a:fld>
            <a:endParaRPr lang="en-US"/>
          </a:p>
        </p:txBody>
      </p:sp>
      <p:sp>
        <p:nvSpPr>
          <p:cNvPr id="243715" name="Rectangle 2"/>
          <p:cNvSpPr>
            <a:spLocks noGrp="1" noChangeArrowheads="1"/>
          </p:cNvSpPr>
          <p:nvPr>
            <p:ph type="title"/>
          </p:nvPr>
        </p:nvSpPr>
        <p:spPr>
          <a:xfrm>
            <a:off x="1602581" y="0"/>
            <a:ext cx="5829300" cy="85725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ea typeface="ＭＳ Ｐゴシック" pitchFamily="34" charset="-128"/>
              </a:rPr>
              <a:t>Socket programming </a:t>
            </a:r>
            <a:endParaRPr lang="en-US" sz="5400" dirty="0">
              <a:ea typeface="ＭＳ Ｐゴシック" pitchFamily="34" charset="-128"/>
            </a:endParaRPr>
          </a:p>
        </p:txBody>
      </p:sp>
      <p:sp>
        <p:nvSpPr>
          <p:cNvPr id="243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46560"/>
            <a:ext cx="7329840" cy="151151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2400" i="1" dirty="0">
                <a:solidFill>
                  <a:srgbClr val="CC0000"/>
                </a:solidFill>
                <a:ea typeface="ＭＳ Ｐゴシック" pitchFamily="34" charset="-128"/>
              </a:rPr>
              <a:t>goal:</a:t>
            </a:r>
            <a:r>
              <a:rPr lang="en-US" sz="2400" dirty="0">
                <a:solidFill>
                  <a:srgbClr val="000000"/>
                </a:solidFill>
                <a:ea typeface="ＭＳ Ｐゴシック" pitchFamily="34" charset="-128"/>
              </a:rPr>
              <a:t> learn how to build client/server applications that communicate using sockets</a:t>
            </a:r>
            <a:endParaRPr lang="en-US" sz="2400" i="1" dirty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</a:pPr>
            <a:r>
              <a:rPr lang="en-US" sz="2400" i="1" dirty="0">
                <a:solidFill>
                  <a:srgbClr val="CC0000"/>
                </a:solidFill>
                <a:ea typeface="ＭＳ Ｐゴシック" pitchFamily="34" charset="-128"/>
              </a:rPr>
              <a:t>socket:</a:t>
            </a:r>
            <a:r>
              <a:rPr lang="en-US" sz="2400" dirty="0">
                <a:ea typeface="ＭＳ Ｐゴシック" pitchFamily="34" charset="-128"/>
              </a:rPr>
              <a:t> door between application process and end-end-transport protocol </a:t>
            </a:r>
          </a:p>
        </p:txBody>
      </p:sp>
      <p:grpSp>
        <p:nvGrpSpPr>
          <p:cNvPr id="243717" name="Group 60"/>
          <p:cNvGrpSpPr>
            <a:grpSpLocks/>
          </p:cNvGrpSpPr>
          <p:nvPr/>
        </p:nvGrpSpPr>
        <p:grpSpPr bwMode="auto">
          <a:xfrm>
            <a:off x="1449277" y="2877160"/>
            <a:ext cx="6135908" cy="1902619"/>
            <a:chOff x="358775" y="3459163"/>
            <a:chExt cx="8181213" cy="2536825"/>
          </a:xfrm>
        </p:grpSpPr>
        <p:sp>
          <p:nvSpPr>
            <p:cNvPr id="243719" name="Freeform 44"/>
            <p:cNvSpPr>
              <a:spLocks/>
            </p:cNvSpPr>
            <p:nvPr/>
          </p:nvSpPr>
          <p:spPr bwMode="auto">
            <a:xfrm>
              <a:off x="6654800" y="3468688"/>
              <a:ext cx="736600" cy="1998662"/>
            </a:xfrm>
            <a:custGeom>
              <a:avLst/>
              <a:gdLst>
                <a:gd name="T0" fmla="*/ 2147483647 w 464"/>
                <a:gd name="T1" fmla="*/ 2147483647 h 1259"/>
                <a:gd name="T2" fmla="*/ 0 w 464"/>
                <a:gd name="T3" fmla="*/ 0 h 1259"/>
                <a:gd name="T4" fmla="*/ 2147483647 w 464"/>
                <a:gd name="T5" fmla="*/ 2147483647 h 1259"/>
                <a:gd name="T6" fmla="*/ 2147483647 w 464"/>
                <a:gd name="T7" fmla="*/ 2147483647 h 1259"/>
                <a:gd name="T8" fmla="*/ 2147483647 w 464"/>
                <a:gd name="T9" fmla="*/ 2147483647 h 12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4"/>
                <a:gd name="T16" fmla="*/ 0 h 1259"/>
                <a:gd name="T17" fmla="*/ 464 w 464"/>
                <a:gd name="T18" fmla="*/ 1259 h 12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4" h="1259">
                  <a:moveTo>
                    <a:pt x="464" y="1060"/>
                  </a:moveTo>
                  <a:lnTo>
                    <a:pt x="0" y="0"/>
                  </a:lnTo>
                  <a:lnTo>
                    <a:pt x="6" y="1258"/>
                  </a:lnTo>
                  <a:lnTo>
                    <a:pt x="382" y="1259"/>
                  </a:lnTo>
                  <a:lnTo>
                    <a:pt x="464" y="106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43720" name="Freeform 7"/>
            <p:cNvSpPr>
              <a:spLocks/>
            </p:cNvSpPr>
            <p:nvPr/>
          </p:nvSpPr>
          <p:spPr bwMode="auto">
            <a:xfrm>
              <a:off x="3340100" y="4765675"/>
              <a:ext cx="1808163" cy="1031875"/>
            </a:xfrm>
            <a:custGeom>
              <a:avLst/>
              <a:gdLst>
                <a:gd name="T0" fmla="*/ 2147483647 w 2135"/>
                <a:gd name="T1" fmla="*/ 2147483647 h 1662"/>
                <a:gd name="T2" fmla="*/ 2147483647 w 2135"/>
                <a:gd name="T3" fmla="*/ 2147483647 h 1662"/>
                <a:gd name="T4" fmla="*/ 2147483647 w 2135"/>
                <a:gd name="T5" fmla="*/ 2147483647 h 1662"/>
                <a:gd name="T6" fmla="*/ 2147483647 w 2135"/>
                <a:gd name="T7" fmla="*/ 2147483647 h 1662"/>
                <a:gd name="T8" fmla="*/ 2147483647 w 2135"/>
                <a:gd name="T9" fmla="*/ 2147483647 h 1662"/>
                <a:gd name="T10" fmla="*/ 2147483647 w 2135"/>
                <a:gd name="T11" fmla="*/ 2147483647 h 1662"/>
                <a:gd name="T12" fmla="*/ 2147483647 w 2135"/>
                <a:gd name="T13" fmla="*/ 2147483647 h 1662"/>
                <a:gd name="T14" fmla="*/ 2147483647 w 2135"/>
                <a:gd name="T15" fmla="*/ 2147483647 h 1662"/>
                <a:gd name="T16" fmla="*/ 2147483647 w 2135"/>
                <a:gd name="T17" fmla="*/ 2147483647 h 1662"/>
                <a:gd name="T18" fmla="*/ 2147483647 w 2135"/>
                <a:gd name="T19" fmla="*/ 2147483647 h 1662"/>
                <a:gd name="T20" fmla="*/ 2147483647 w 2135"/>
                <a:gd name="T21" fmla="*/ 2147483647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33CC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43721" name="Text Box 51"/>
            <p:cNvSpPr txBox="1">
              <a:spLocks noChangeArrowheads="1"/>
            </p:cNvSpPr>
            <p:nvPr/>
          </p:nvSpPr>
          <p:spPr bwMode="auto">
            <a:xfrm>
              <a:off x="3756334" y="4897437"/>
              <a:ext cx="91854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>
                  <a:solidFill>
                    <a:srgbClr val="000000"/>
                  </a:solidFill>
                </a:rPr>
                <a:t>Internet</a:t>
              </a:r>
            </a:p>
          </p:txBody>
        </p:sp>
        <p:sp>
          <p:nvSpPr>
            <p:cNvPr id="243722" name="Line 52"/>
            <p:cNvSpPr>
              <a:spLocks noChangeShapeType="1"/>
            </p:cNvSpPr>
            <p:nvPr/>
          </p:nvSpPr>
          <p:spPr bwMode="auto">
            <a:xfrm>
              <a:off x="3098800" y="5308600"/>
              <a:ext cx="22113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43723" name="Text Box 53"/>
            <p:cNvSpPr txBox="1">
              <a:spLocks noChangeArrowheads="1"/>
            </p:cNvSpPr>
            <p:nvPr/>
          </p:nvSpPr>
          <p:spPr bwMode="auto">
            <a:xfrm>
              <a:off x="7119937" y="4533900"/>
              <a:ext cx="1094232" cy="86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>
                  <a:solidFill>
                    <a:srgbClr val="CC0000"/>
                  </a:solidFill>
                </a:rPr>
                <a:t>controlled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>
                  <a:solidFill>
                    <a:srgbClr val="CC0000"/>
                  </a:solidFill>
                </a:rPr>
                <a:t>by OS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1200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43724" name="Text Box 56"/>
            <p:cNvSpPr txBox="1">
              <a:spLocks noChangeArrowheads="1"/>
            </p:cNvSpPr>
            <p:nvPr/>
          </p:nvSpPr>
          <p:spPr bwMode="auto">
            <a:xfrm>
              <a:off x="7097713" y="3633788"/>
              <a:ext cx="1442275" cy="566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>
                  <a:solidFill>
                    <a:srgbClr val="CC0000"/>
                  </a:solidFill>
                </a:rPr>
                <a:t>controlled by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>
                  <a:solidFill>
                    <a:srgbClr val="CC0000"/>
                  </a:solidFill>
                </a:rPr>
                <a:t>app developer</a:t>
              </a:r>
            </a:p>
          </p:txBody>
        </p:sp>
        <p:sp>
          <p:nvSpPr>
            <p:cNvPr id="243725" name="Freeform 50"/>
            <p:cNvSpPr>
              <a:spLocks/>
            </p:cNvSpPr>
            <p:nvPr/>
          </p:nvSpPr>
          <p:spPr bwMode="auto">
            <a:xfrm>
              <a:off x="914400" y="3532188"/>
              <a:ext cx="758825" cy="1997075"/>
            </a:xfrm>
            <a:custGeom>
              <a:avLst/>
              <a:gdLst>
                <a:gd name="T0" fmla="*/ 0 w 478"/>
                <a:gd name="T1" fmla="*/ 2147483647 h 1258"/>
                <a:gd name="T2" fmla="*/ 2147483647 w 478"/>
                <a:gd name="T3" fmla="*/ 0 h 1258"/>
                <a:gd name="T4" fmla="*/ 2147483647 w 478"/>
                <a:gd name="T5" fmla="*/ 2147483647 h 1258"/>
                <a:gd name="T6" fmla="*/ 2147483647 w 478"/>
                <a:gd name="T7" fmla="*/ 2147483647 h 1258"/>
                <a:gd name="T8" fmla="*/ 0 w 478"/>
                <a:gd name="T9" fmla="*/ 2147483647 h 1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8"/>
                <a:gd name="T16" fmla="*/ 0 h 1258"/>
                <a:gd name="T17" fmla="*/ 478 w 478"/>
                <a:gd name="T18" fmla="*/ 1258 h 1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8" h="1258">
                  <a:moveTo>
                    <a:pt x="0" y="1040"/>
                  </a:moveTo>
                  <a:lnTo>
                    <a:pt x="478" y="0"/>
                  </a:lnTo>
                  <a:lnTo>
                    <a:pt x="472" y="1258"/>
                  </a:lnTo>
                  <a:lnTo>
                    <a:pt x="41" y="1246"/>
                  </a:lnTo>
                  <a:lnTo>
                    <a:pt x="0" y="104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43726" name="Rectangle 23"/>
            <p:cNvSpPr>
              <a:spLocks noChangeArrowheads="1"/>
            </p:cNvSpPr>
            <p:nvPr/>
          </p:nvSpPr>
          <p:spPr bwMode="auto">
            <a:xfrm>
              <a:off x="1717675" y="3487738"/>
              <a:ext cx="1296988" cy="1981200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3727" name="Rectangle 24"/>
            <p:cNvSpPr>
              <a:spLocks noChangeArrowheads="1"/>
            </p:cNvSpPr>
            <p:nvPr/>
          </p:nvSpPr>
          <p:spPr bwMode="auto">
            <a:xfrm>
              <a:off x="1679575" y="3541713"/>
              <a:ext cx="1273175" cy="19796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3728" name="Line 25"/>
            <p:cNvSpPr>
              <a:spLocks noChangeShapeType="1"/>
            </p:cNvSpPr>
            <p:nvPr/>
          </p:nvSpPr>
          <p:spPr bwMode="auto">
            <a:xfrm>
              <a:off x="1689100" y="4302125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43729" name="Text Box 26"/>
            <p:cNvSpPr txBox="1">
              <a:spLocks noChangeArrowheads="1"/>
            </p:cNvSpPr>
            <p:nvPr/>
          </p:nvSpPr>
          <p:spPr bwMode="auto">
            <a:xfrm>
              <a:off x="1646238" y="4284663"/>
              <a:ext cx="1317624" cy="337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50">
                  <a:solidFill>
                    <a:srgbClr val="969696"/>
                  </a:solidFill>
                  <a:latin typeface="Tahoma" pitchFamily="34" charset="0"/>
                </a:rPr>
                <a:t>transport</a:t>
              </a:r>
            </a:p>
          </p:txBody>
        </p:sp>
        <p:sp>
          <p:nvSpPr>
            <p:cNvPr id="243730" name="Line 27"/>
            <p:cNvSpPr>
              <a:spLocks noChangeShapeType="1"/>
            </p:cNvSpPr>
            <p:nvPr/>
          </p:nvSpPr>
          <p:spPr bwMode="auto">
            <a:xfrm>
              <a:off x="1697038" y="4622800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43731" name="Line 28"/>
            <p:cNvSpPr>
              <a:spLocks noChangeShapeType="1"/>
            </p:cNvSpPr>
            <p:nvPr/>
          </p:nvSpPr>
          <p:spPr bwMode="auto">
            <a:xfrm>
              <a:off x="1682750" y="4932363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43732" name="Line 29"/>
            <p:cNvSpPr>
              <a:spLocks noChangeShapeType="1"/>
            </p:cNvSpPr>
            <p:nvPr/>
          </p:nvSpPr>
          <p:spPr bwMode="auto">
            <a:xfrm>
              <a:off x="1682750" y="5218113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43733" name="Text Box 26"/>
            <p:cNvSpPr txBox="1">
              <a:spLocks noChangeArrowheads="1"/>
            </p:cNvSpPr>
            <p:nvPr/>
          </p:nvSpPr>
          <p:spPr bwMode="auto">
            <a:xfrm>
              <a:off x="1681163" y="3532188"/>
              <a:ext cx="1317624" cy="337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50">
                  <a:solidFill>
                    <a:srgbClr val="000000"/>
                  </a:solidFill>
                  <a:latin typeface="Tahoma" pitchFamily="34" charset="0"/>
                </a:rPr>
                <a:t>application</a:t>
              </a:r>
            </a:p>
          </p:txBody>
        </p:sp>
        <p:sp>
          <p:nvSpPr>
            <p:cNvPr id="243734" name="Text Box 26"/>
            <p:cNvSpPr txBox="1">
              <a:spLocks noChangeArrowheads="1"/>
            </p:cNvSpPr>
            <p:nvPr/>
          </p:nvSpPr>
          <p:spPr bwMode="auto">
            <a:xfrm>
              <a:off x="1636713" y="5189537"/>
              <a:ext cx="1317624" cy="337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50">
                  <a:solidFill>
                    <a:srgbClr val="969696"/>
                  </a:solidFill>
                  <a:latin typeface="Tahoma" pitchFamily="34" charset="0"/>
                </a:rPr>
                <a:t>physical</a:t>
              </a:r>
            </a:p>
          </p:txBody>
        </p:sp>
        <p:sp>
          <p:nvSpPr>
            <p:cNvPr id="243735" name="Text Box 26"/>
            <p:cNvSpPr txBox="1">
              <a:spLocks noChangeArrowheads="1"/>
            </p:cNvSpPr>
            <p:nvPr/>
          </p:nvSpPr>
          <p:spPr bwMode="auto">
            <a:xfrm>
              <a:off x="1655763" y="4903788"/>
              <a:ext cx="1317624" cy="337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50">
                  <a:solidFill>
                    <a:srgbClr val="969696"/>
                  </a:solidFill>
                  <a:latin typeface="Tahoma" pitchFamily="34" charset="0"/>
                </a:rPr>
                <a:t>link</a:t>
              </a:r>
            </a:p>
          </p:txBody>
        </p:sp>
        <p:sp>
          <p:nvSpPr>
            <p:cNvPr id="243736" name="Text Box 26"/>
            <p:cNvSpPr txBox="1">
              <a:spLocks noChangeArrowheads="1"/>
            </p:cNvSpPr>
            <p:nvPr/>
          </p:nvSpPr>
          <p:spPr bwMode="auto">
            <a:xfrm>
              <a:off x="1646238" y="4608514"/>
              <a:ext cx="1317624" cy="337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50">
                  <a:solidFill>
                    <a:srgbClr val="969696"/>
                  </a:solidFill>
                  <a:latin typeface="Tahoma" pitchFamily="34" charset="0"/>
                </a:rPr>
                <a:t>network</a:t>
              </a:r>
            </a:p>
          </p:txBody>
        </p:sp>
        <p:sp>
          <p:nvSpPr>
            <p:cNvPr id="243737" name="Oval 62"/>
            <p:cNvSpPr>
              <a:spLocks noChangeArrowheads="1"/>
            </p:cNvSpPr>
            <p:nvPr/>
          </p:nvSpPr>
          <p:spPr bwMode="auto">
            <a:xfrm>
              <a:off x="1814513" y="3806825"/>
              <a:ext cx="990600" cy="3048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>
                  <a:solidFill>
                    <a:srgbClr val="000000"/>
                  </a:solidFill>
                </a:rPr>
                <a:t>process</a:t>
              </a:r>
            </a:p>
          </p:txBody>
        </p:sp>
        <p:grpSp>
          <p:nvGrpSpPr>
            <p:cNvPr id="243738" name="Group 63"/>
            <p:cNvGrpSpPr>
              <a:grpSpLocks/>
            </p:cNvGrpSpPr>
            <p:nvPr/>
          </p:nvGrpSpPr>
          <p:grpSpPr bwMode="auto">
            <a:xfrm>
              <a:off x="2062163" y="4167188"/>
              <a:ext cx="546100" cy="225425"/>
              <a:chOff x="1287" y="2524"/>
              <a:chExt cx="260" cy="100"/>
            </a:xfrm>
          </p:grpSpPr>
          <p:sp>
            <p:nvSpPr>
              <p:cNvPr id="243768" name="Rectangle 64"/>
              <p:cNvSpPr>
                <a:spLocks noChangeArrowheads="1"/>
              </p:cNvSpPr>
              <p:nvPr/>
            </p:nvSpPr>
            <p:spPr bwMode="auto">
              <a:xfrm>
                <a:off x="1287" y="2524"/>
                <a:ext cx="260" cy="1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69" name="Rectangle 65"/>
              <p:cNvSpPr>
                <a:spLocks noChangeArrowheads="1"/>
              </p:cNvSpPr>
              <p:nvPr/>
            </p:nvSpPr>
            <p:spPr bwMode="auto">
              <a:xfrm>
                <a:off x="1338" y="2537"/>
                <a:ext cx="156" cy="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70" name="Rectangle 66"/>
              <p:cNvSpPr>
                <a:spLocks noChangeArrowheads="1"/>
              </p:cNvSpPr>
              <p:nvPr/>
            </p:nvSpPr>
            <p:spPr bwMode="auto">
              <a:xfrm>
                <a:off x="1503" y="2582"/>
                <a:ext cx="27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71" name="Rectangle 67"/>
              <p:cNvSpPr>
                <a:spLocks noChangeArrowheads="1"/>
              </p:cNvSpPr>
              <p:nvPr/>
            </p:nvSpPr>
            <p:spPr bwMode="auto">
              <a:xfrm>
                <a:off x="1298" y="2583"/>
                <a:ext cx="26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 sz="135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43739" name="Rectangle 23"/>
            <p:cNvSpPr>
              <a:spLocks noChangeArrowheads="1"/>
            </p:cNvSpPr>
            <p:nvPr/>
          </p:nvSpPr>
          <p:spPr bwMode="auto">
            <a:xfrm>
              <a:off x="5380038" y="3459163"/>
              <a:ext cx="1296987" cy="1981200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3740" name="Rectangle 24"/>
            <p:cNvSpPr>
              <a:spLocks noChangeArrowheads="1"/>
            </p:cNvSpPr>
            <p:nvPr/>
          </p:nvSpPr>
          <p:spPr bwMode="auto">
            <a:xfrm>
              <a:off x="5341938" y="3513138"/>
              <a:ext cx="1273175" cy="19796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43741" name="Line 25"/>
            <p:cNvSpPr>
              <a:spLocks noChangeShapeType="1"/>
            </p:cNvSpPr>
            <p:nvPr/>
          </p:nvSpPr>
          <p:spPr bwMode="auto">
            <a:xfrm>
              <a:off x="5351463" y="4273550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43742" name="Text Box 26"/>
            <p:cNvSpPr txBox="1">
              <a:spLocks noChangeArrowheads="1"/>
            </p:cNvSpPr>
            <p:nvPr/>
          </p:nvSpPr>
          <p:spPr bwMode="auto">
            <a:xfrm>
              <a:off x="5308600" y="4256088"/>
              <a:ext cx="1317624" cy="337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50" dirty="0">
                  <a:solidFill>
                    <a:srgbClr val="969696"/>
                  </a:solidFill>
                  <a:latin typeface="Tahoma" pitchFamily="34" charset="0"/>
                </a:rPr>
                <a:t>transport</a:t>
              </a:r>
            </a:p>
          </p:txBody>
        </p:sp>
        <p:sp>
          <p:nvSpPr>
            <p:cNvPr id="243743" name="Line 27"/>
            <p:cNvSpPr>
              <a:spLocks noChangeShapeType="1"/>
            </p:cNvSpPr>
            <p:nvPr/>
          </p:nvSpPr>
          <p:spPr bwMode="auto">
            <a:xfrm>
              <a:off x="5359400" y="4594225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43744" name="Line 28"/>
            <p:cNvSpPr>
              <a:spLocks noChangeShapeType="1"/>
            </p:cNvSpPr>
            <p:nvPr/>
          </p:nvSpPr>
          <p:spPr bwMode="auto">
            <a:xfrm>
              <a:off x="5345113" y="4903788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43745" name="Line 29"/>
            <p:cNvSpPr>
              <a:spLocks noChangeShapeType="1"/>
            </p:cNvSpPr>
            <p:nvPr/>
          </p:nvSpPr>
          <p:spPr bwMode="auto">
            <a:xfrm>
              <a:off x="5345113" y="5189538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243746" name="Text Box 26"/>
            <p:cNvSpPr txBox="1">
              <a:spLocks noChangeArrowheads="1"/>
            </p:cNvSpPr>
            <p:nvPr/>
          </p:nvSpPr>
          <p:spPr bwMode="auto">
            <a:xfrm>
              <a:off x="5343524" y="3503614"/>
              <a:ext cx="1317624" cy="337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50">
                  <a:solidFill>
                    <a:srgbClr val="000000"/>
                  </a:solidFill>
                  <a:latin typeface="Tahoma" pitchFamily="34" charset="0"/>
                </a:rPr>
                <a:t>application</a:t>
              </a:r>
            </a:p>
          </p:txBody>
        </p:sp>
        <p:sp>
          <p:nvSpPr>
            <p:cNvPr id="243747" name="Text Box 26"/>
            <p:cNvSpPr txBox="1">
              <a:spLocks noChangeArrowheads="1"/>
            </p:cNvSpPr>
            <p:nvPr/>
          </p:nvSpPr>
          <p:spPr bwMode="auto">
            <a:xfrm>
              <a:off x="5299075" y="5160963"/>
              <a:ext cx="1317624" cy="337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50">
                  <a:solidFill>
                    <a:srgbClr val="969696"/>
                  </a:solidFill>
                  <a:latin typeface="Tahoma" pitchFamily="34" charset="0"/>
                </a:rPr>
                <a:t>physical</a:t>
              </a:r>
            </a:p>
          </p:txBody>
        </p:sp>
        <p:sp>
          <p:nvSpPr>
            <p:cNvPr id="243748" name="Text Box 26"/>
            <p:cNvSpPr txBox="1">
              <a:spLocks noChangeArrowheads="1"/>
            </p:cNvSpPr>
            <p:nvPr/>
          </p:nvSpPr>
          <p:spPr bwMode="auto">
            <a:xfrm>
              <a:off x="5318124" y="4875213"/>
              <a:ext cx="1317624" cy="337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50">
                  <a:solidFill>
                    <a:srgbClr val="969696"/>
                  </a:solidFill>
                  <a:latin typeface="Tahoma" pitchFamily="34" charset="0"/>
                </a:rPr>
                <a:t>link</a:t>
              </a:r>
            </a:p>
          </p:txBody>
        </p:sp>
        <p:sp>
          <p:nvSpPr>
            <p:cNvPr id="243749" name="Text Box 26"/>
            <p:cNvSpPr txBox="1">
              <a:spLocks noChangeArrowheads="1"/>
            </p:cNvSpPr>
            <p:nvPr/>
          </p:nvSpPr>
          <p:spPr bwMode="auto">
            <a:xfrm>
              <a:off x="5308600" y="4579938"/>
              <a:ext cx="1317624" cy="337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050">
                  <a:solidFill>
                    <a:srgbClr val="969696"/>
                  </a:solidFill>
                  <a:latin typeface="Tahoma" pitchFamily="34" charset="0"/>
                </a:rPr>
                <a:t>network</a:t>
              </a:r>
            </a:p>
          </p:txBody>
        </p:sp>
        <p:sp>
          <p:nvSpPr>
            <p:cNvPr id="243750" name="Oval 80"/>
            <p:cNvSpPr>
              <a:spLocks noChangeArrowheads="1"/>
            </p:cNvSpPr>
            <p:nvPr/>
          </p:nvSpPr>
          <p:spPr bwMode="auto">
            <a:xfrm>
              <a:off x="5476875" y="3778250"/>
              <a:ext cx="990600" cy="3048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200">
                  <a:solidFill>
                    <a:srgbClr val="000000"/>
                  </a:solidFill>
                </a:rPr>
                <a:t>process</a:t>
              </a:r>
            </a:p>
          </p:txBody>
        </p:sp>
        <p:grpSp>
          <p:nvGrpSpPr>
            <p:cNvPr id="243751" name="Group 81"/>
            <p:cNvGrpSpPr>
              <a:grpSpLocks/>
            </p:cNvGrpSpPr>
            <p:nvPr/>
          </p:nvGrpSpPr>
          <p:grpSpPr bwMode="auto">
            <a:xfrm>
              <a:off x="5724525" y="4138613"/>
              <a:ext cx="546100" cy="225425"/>
              <a:chOff x="1287" y="2524"/>
              <a:chExt cx="260" cy="100"/>
            </a:xfrm>
          </p:grpSpPr>
          <p:sp>
            <p:nvSpPr>
              <p:cNvPr id="243764" name="Rectangle 82"/>
              <p:cNvSpPr>
                <a:spLocks noChangeArrowheads="1"/>
              </p:cNvSpPr>
              <p:nvPr/>
            </p:nvSpPr>
            <p:spPr bwMode="auto">
              <a:xfrm>
                <a:off x="1287" y="2524"/>
                <a:ext cx="260" cy="1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65" name="Rectangle 83"/>
              <p:cNvSpPr>
                <a:spLocks noChangeArrowheads="1"/>
              </p:cNvSpPr>
              <p:nvPr/>
            </p:nvSpPr>
            <p:spPr bwMode="auto">
              <a:xfrm>
                <a:off x="1338" y="2537"/>
                <a:ext cx="156" cy="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66" name="Rectangle 84"/>
              <p:cNvSpPr>
                <a:spLocks noChangeArrowheads="1"/>
              </p:cNvSpPr>
              <p:nvPr/>
            </p:nvSpPr>
            <p:spPr bwMode="auto">
              <a:xfrm>
                <a:off x="1503" y="2582"/>
                <a:ext cx="27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43767" name="Rectangle 85"/>
              <p:cNvSpPr>
                <a:spLocks noChangeArrowheads="1"/>
              </p:cNvSpPr>
              <p:nvPr/>
            </p:nvSpPr>
            <p:spPr bwMode="auto">
              <a:xfrm>
                <a:off x="1298" y="2583"/>
                <a:ext cx="26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 sz="135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43752" name="Line 87"/>
            <p:cNvSpPr>
              <a:spLocks noChangeShapeType="1"/>
            </p:cNvSpPr>
            <p:nvPr/>
          </p:nvSpPr>
          <p:spPr bwMode="auto">
            <a:xfrm flipH="1">
              <a:off x="6534150" y="3910013"/>
              <a:ext cx="60960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43753" name="Line 88"/>
            <p:cNvSpPr>
              <a:spLocks noChangeShapeType="1"/>
            </p:cNvSpPr>
            <p:nvPr/>
          </p:nvSpPr>
          <p:spPr bwMode="auto">
            <a:xfrm>
              <a:off x="6759575" y="4335463"/>
              <a:ext cx="0" cy="102235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43754" name="Line 89"/>
            <p:cNvSpPr>
              <a:spLocks noChangeShapeType="1"/>
            </p:cNvSpPr>
            <p:nvPr/>
          </p:nvSpPr>
          <p:spPr bwMode="auto">
            <a:xfrm flipH="1">
              <a:off x="6783388" y="4835525"/>
              <a:ext cx="60960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43755" name="Text Box 56"/>
            <p:cNvSpPr txBox="1">
              <a:spLocks noChangeArrowheads="1"/>
            </p:cNvSpPr>
            <p:nvPr/>
          </p:nvSpPr>
          <p:spPr bwMode="auto">
            <a:xfrm>
              <a:off x="3697288" y="3590926"/>
              <a:ext cx="833562" cy="372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350" i="1" dirty="0">
                  <a:solidFill>
                    <a:srgbClr val="CC0000"/>
                  </a:solidFill>
                </a:rPr>
                <a:t>socket</a:t>
              </a:r>
            </a:p>
          </p:txBody>
        </p:sp>
        <p:sp>
          <p:nvSpPr>
            <p:cNvPr id="243756" name="Line 91"/>
            <p:cNvSpPr>
              <a:spLocks noChangeShapeType="1"/>
            </p:cNvSpPr>
            <p:nvPr/>
          </p:nvSpPr>
          <p:spPr bwMode="auto">
            <a:xfrm flipV="1">
              <a:off x="2700338" y="3790950"/>
              <a:ext cx="968375" cy="43497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43757" name="Line 92"/>
            <p:cNvSpPr>
              <a:spLocks noChangeShapeType="1"/>
            </p:cNvSpPr>
            <p:nvPr/>
          </p:nvSpPr>
          <p:spPr bwMode="auto">
            <a:xfrm flipH="1" flipV="1">
              <a:off x="4635500" y="3779838"/>
              <a:ext cx="968375" cy="43497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50"/>
            </a:p>
          </p:txBody>
        </p:sp>
        <p:grpSp>
          <p:nvGrpSpPr>
            <p:cNvPr id="243758" name="Group 93"/>
            <p:cNvGrpSpPr>
              <a:grpSpLocks/>
            </p:cNvGrpSpPr>
            <p:nvPr/>
          </p:nvGrpSpPr>
          <p:grpSpPr bwMode="auto">
            <a:xfrm>
              <a:off x="358775" y="4808538"/>
              <a:ext cx="1035050" cy="904875"/>
              <a:chOff x="-44" y="1473"/>
              <a:chExt cx="981" cy="1105"/>
            </a:xfrm>
          </p:grpSpPr>
          <p:pic>
            <p:nvPicPr>
              <p:cNvPr id="243762" name="Picture 9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3763" name="Freeform 9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3117 w 356"/>
                  <a:gd name="T3" fmla="*/ 180 h 368"/>
                  <a:gd name="T4" fmla="*/ 3697 w 356"/>
                  <a:gd name="T5" fmla="*/ 3762 h 368"/>
                  <a:gd name="T6" fmla="*/ 815 w 356"/>
                  <a:gd name="T7" fmla="*/ 470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1350"/>
              </a:p>
            </p:txBody>
          </p:sp>
        </p:grpSp>
        <p:grpSp>
          <p:nvGrpSpPr>
            <p:cNvPr id="243759" name="Group 96"/>
            <p:cNvGrpSpPr>
              <a:grpSpLocks/>
            </p:cNvGrpSpPr>
            <p:nvPr/>
          </p:nvGrpSpPr>
          <p:grpSpPr bwMode="auto">
            <a:xfrm flipH="1">
              <a:off x="7075488" y="5091113"/>
              <a:ext cx="1035050" cy="904875"/>
              <a:chOff x="-44" y="1473"/>
              <a:chExt cx="981" cy="1105"/>
            </a:xfrm>
          </p:grpSpPr>
          <p:pic>
            <p:nvPicPr>
              <p:cNvPr id="243760" name="Picture 9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3761" name="Freeform 9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3117 w 356"/>
                  <a:gd name="T3" fmla="*/ 180 h 368"/>
                  <a:gd name="T4" fmla="*/ 3697 w 356"/>
                  <a:gd name="T5" fmla="*/ 3762 h 368"/>
                  <a:gd name="T6" fmla="*/ 815 w 356"/>
                  <a:gd name="T7" fmla="*/ 470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1350"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B87BE-276F-4B4F-A389-4E4B6BBE1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Two Types of Sockets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FF6D6-8543-42A4-B5F6-4B5D21F75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are two general types of sockets, one based on TCP and one based on UDP.</a:t>
            </a:r>
          </a:p>
          <a:p>
            <a:pPr lvl="1"/>
            <a:r>
              <a:rPr lang="en-US" dirty="0"/>
              <a:t>TCP socket is connection oriented, the two processes have to establish a connection before communication, similar to a </a:t>
            </a:r>
            <a:r>
              <a:rPr lang="en-US" b="1" dirty="0"/>
              <a:t>phone call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UDP socket is connection-less, a process can simply send a packet to another without connection, similar to a piece of </a:t>
            </a:r>
            <a:r>
              <a:rPr lang="en-US" b="1" dirty="0"/>
              <a:t>postal mail</a:t>
            </a:r>
            <a:r>
              <a:rPr lang="en-US" dirty="0"/>
              <a:t>.</a:t>
            </a:r>
          </a:p>
          <a:p>
            <a:r>
              <a:rPr lang="en-US" dirty="0"/>
              <a:t>We will study TCP socket only here. Detailed of others can be found in a computer networks course.</a:t>
            </a:r>
          </a:p>
        </p:txBody>
      </p:sp>
    </p:spTree>
    <p:extLst>
      <p:ext uri="{BB962C8B-B14F-4D97-AF65-F5344CB8AC3E}">
        <p14:creationId xmlns:p14="http://schemas.microsoft.com/office/powerpoint/2010/main" val="931148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58AC3-D28A-47F3-A116-685BA0C47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Typical Client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EED3F-6649-4039-A907-EE0B1A226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6301"/>
            <a:ext cx="8229600" cy="388121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Create</a:t>
            </a:r>
            <a:r>
              <a:rPr lang="en-US" dirty="0"/>
              <a:t> a socket, specifying this socket uses </a:t>
            </a:r>
            <a:r>
              <a:rPr lang="en-US" b="1" dirty="0"/>
              <a:t>stream</a:t>
            </a:r>
            <a:r>
              <a:rPr lang="en-US" dirty="0"/>
              <a:t> communication, i.e., it is connection based.</a:t>
            </a:r>
          </a:p>
          <a:p>
            <a:r>
              <a:rPr lang="en-US" b="1" dirty="0">
                <a:solidFill>
                  <a:srgbClr val="FF0000"/>
                </a:solidFill>
              </a:rPr>
              <a:t>Determine</a:t>
            </a:r>
            <a:r>
              <a:rPr lang="en-US" dirty="0"/>
              <a:t> the server name and a port number, e.g., </a:t>
            </a:r>
            <a:r>
              <a:rPr lang="en-US" dirty="0">
                <a:hlinkClick r:id="rId2"/>
              </a:rPr>
              <a:t>www.bucknell.edu</a:t>
            </a:r>
            <a:r>
              <a:rPr lang="en-US" dirty="0"/>
              <a:t> as server name and 80 as a port number.</a:t>
            </a:r>
          </a:p>
          <a:p>
            <a:pPr lvl="1"/>
            <a:r>
              <a:rPr lang="en-US" dirty="0"/>
              <a:t>One server computer can provide </a:t>
            </a:r>
            <a:r>
              <a:rPr lang="en-US" b="1" dirty="0"/>
              <a:t>many types of services</a:t>
            </a:r>
            <a:r>
              <a:rPr lang="en-US" dirty="0"/>
              <a:t>, a port number identifies exactly which service is requested.</a:t>
            </a:r>
          </a:p>
          <a:p>
            <a:pPr lvl="1"/>
            <a:r>
              <a:rPr lang="en-US" dirty="0"/>
              <a:t>How a port number is determined? By mutual agreement!</a:t>
            </a:r>
          </a:p>
          <a:p>
            <a:pPr lvl="1"/>
            <a:r>
              <a:rPr lang="en-US" dirty="0"/>
              <a:t>See a list of commonly used port numbers on this Wiki site </a:t>
            </a:r>
          </a:p>
          <a:p>
            <a:pPr marL="457200" lvl="1" indent="0">
              <a:buNone/>
            </a:pPr>
            <a:r>
              <a:rPr lang="en-US" dirty="0">
                <a:hlinkClick r:id="rId3"/>
              </a:rPr>
              <a:t>https://en.wikipedia.org/wiki/List_of_TCP_and_UDP_port_numbers</a:t>
            </a:r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Make</a:t>
            </a:r>
            <a:r>
              <a:rPr lang="en-US" dirty="0"/>
              <a:t> a connection request to the server.</a:t>
            </a:r>
          </a:p>
          <a:p>
            <a:r>
              <a:rPr lang="en-US" b="1" dirty="0">
                <a:solidFill>
                  <a:srgbClr val="FF0000"/>
                </a:solidFill>
              </a:rPr>
              <a:t>Exchange</a:t>
            </a:r>
            <a:r>
              <a:rPr lang="en-US" dirty="0"/>
              <a:t> data with the server. Once accepted by the server, the communication is two-way.</a:t>
            </a:r>
          </a:p>
          <a:p>
            <a:r>
              <a:rPr lang="en-US" b="1" dirty="0">
                <a:solidFill>
                  <a:srgbClr val="FF0000"/>
                </a:solidFill>
              </a:rPr>
              <a:t>Close</a:t>
            </a:r>
            <a:r>
              <a:rPr lang="en-US" dirty="0"/>
              <a:t> the connection.</a:t>
            </a:r>
          </a:p>
        </p:txBody>
      </p:sp>
    </p:spTree>
    <p:extLst>
      <p:ext uri="{BB962C8B-B14F-4D97-AF65-F5344CB8AC3E}">
        <p14:creationId xmlns:p14="http://schemas.microsoft.com/office/powerpoint/2010/main" val="384311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D8044-7ED8-41B2-A057-2C9160C1C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Using Ports to Identify a Service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8A014D9-8CF8-4829-BE64-2CA7190AFD71}"/>
              </a:ext>
            </a:extLst>
          </p:cNvPr>
          <p:cNvGrpSpPr/>
          <p:nvPr/>
        </p:nvGrpSpPr>
        <p:grpSpPr>
          <a:xfrm>
            <a:off x="1059480" y="1807920"/>
            <a:ext cx="1527050" cy="916230"/>
            <a:chOff x="1059480" y="1807920"/>
            <a:chExt cx="1527050" cy="91623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C205807-CF8F-41B9-9D2D-A7ED0EB59075}"/>
                </a:ext>
              </a:extLst>
            </p:cNvPr>
            <p:cNvSpPr txBox="1"/>
            <p:nvPr/>
          </p:nvSpPr>
          <p:spPr>
            <a:xfrm>
              <a:off x="1059480" y="1807920"/>
              <a:ext cx="1527050" cy="916230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7A7873C-CEE6-4A1D-A7BA-89CA6CE67AA6}"/>
                </a:ext>
              </a:extLst>
            </p:cNvPr>
            <p:cNvGrpSpPr/>
            <p:nvPr/>
          </p:nvGrpSpPr>
          <p:grpSpPr>
            <a:xfrm>
              <a:off x="1267526" y="2044271"/>
              <a:ext cx="1110958" cy="367209"/>
              <a:chOff x="3850496" y="2571750"/>
              <a:chExt cx="1110958" cy="367209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54C6C7D2-C82F-4B5B-9534-02AF6E2DD285}"/>
                  </a:ext>
                </a:extLst>
              </p:cNvPr>
              <p:cNvSpPr/>
              <p:nvPr/>
            </p:nvSpPr>
            <p:spPr>
              <a:xfrm>
                <a:off x="3850496" y="2600406"/>
                <a:ext cx="1110957" cy="338553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9F82C6B-715F-4E19-A833-20B109440299}"/>
                  </a:ext>
                </a:extLst>
              </p:cNvPr>
              <p:cNvSpPr txBox="1"/>
              <p:nvPr/>
            </p:nvSpPr>
            <p:spPr>
              <a:xfrm>
                <a:off x="3961180" y="2571750"/>
                <a:ext cx="10002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client app</a:t>
                </a:r>
                <a:endParaRPr lang="en-US" dirty="0"/>
              </a:p>
            </p:txBody>
          </p:sp>
        </p:grp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97EFAE3C-7633-4EC7-A783-B3E025071AA4}"/>
              </a:ext>
            </a:extLst>
          </p:cNvPr>
          <p:cNvSpPr txBox="1"/>
          <p:nvPr/>
        </p:nvSpPr>
        <p:spPr>
          <a:xfrm>
            <a:off x="947259" y="1255595"/>
            <a:ext cx="1862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Client computer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774B955-0171-42FB-9CAA-927F87E54CDB}"/>
              </a:ext>
            </a:extLst>
          </p:cNvPr>
          <p:cNvGrpSpPr/>
          <p:nvPr/>
        </p:nvGrpSpPr>
        <p:grpSpPr>
          <a:xfrm>
            <a:off x="5182820" y="1531824"/>
            <a:ext cx="2443280" cy="1473520"/>
            <a:chOff x="5182820" y="1531824"/>
            <a:chExt cx="2443280" cy="147352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24A2CA7-EEFC-4667-BBCF-74DF248C3997}"/>
                </a:ext>
              </a:extLst>
            </p:cNvPr>
            <p:cNvSpPr txBox="1"/>
            <p:nvPr/>
          </p:nvSpPr>
          <p:spPr>
            <a:xfrm>
              <a:off x="5182820" y="1531824"/>
              <a:ext cx="2443280" cy="1473520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95E5D9D-F401-48C8-B6C6-3A8069D0E6A1}"/>
                </a:ext>
              </a:extLst>
            </p:cNvPr>
            <p:cNvSpPr txBox="1"/>
            <p:nvPr/>
          </p:nvSpPr>
          <p:spPr>
            <a:xfrm>
              <a:off x="6251755" y="1662541"/>
              <a:ext cx="1019574" cy="523220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Web server</a:t>
              </a:r>
            </a:p>
            <a:p>
              <a:pPr algn="ctr"/>
              <a:r>
                <a:rPr lang="en-US" sz="1400" dirty="0"/>
                <a:t>Port 80</a:t>
              </a:r>
              <a:endParaRPr lang="en-US" sz="1600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D6A91F1-ECAB-4296-A986-555AA8AF6139}"/>
                </a:ext>
              </a:extLst>
            </p:cNvPr>
            <p:cNvSpPr txBox="1"/>
            <p:nvPr/>
          </p:nvSpPr>
          <p:spPr>
            <a:xfrm>
              <a:off x="6251755" y="2266035"/>
              <a:ext cx="1031757" cy="523220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Echo server</a:t>
              </a:r>
            </a:p>
            <a:p>
              <a:pPr algn="ctr"/>
              <a:r>
                <a:rPr lang="en-US" sz="1400" dirty="0"/>
                <a:t>Port 7</a:t>
              </a:r>
              <a:endParaRPr lang="en-US" sz="1600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CE80E1C-3920-4099-BDBB-DED9AA141573}"/>
                </a:ext>
              </a:extLst>
            </p:cNvPr>
            <p:cNvGrpSpPr/>
            <p:nvPr/>
          </p:nvGrpSpPr>
          <p:grpSpPr>
            <a:xfrm>
              <a:off x="5316915" y="2044271"/>
              <a:ext cx="707181" cy="551840"/>
              <a:chOff x="3949594" y="2266340"/>
              <a:chExt cx="707181" cy="551840"/>
            </a:xfrm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EB5D8929-AD15-4DFF-B177-16F1E9BB4D03}"/>
                  </a:ext>
                </a:extLst>
              </p:cNvPr>
              <p:cNvSpPr/>
              <p:nvPr/>
            </p:nvSpPr>
            <p:spPr>
              <a:xfrm>
                <a:off x="3961180" y="2266340"/>
                <a:ext cx="610820" cy="55184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09979F4-198A-4260-96EC-2B22FD3BEA07}"/>
                  </a:ext>
                </a:extLst>
              </p:cNvPr>
              <p:cNvSpPr txBox="1"/>
              <p:nvPr/>
            </p:nvSpPr>
            <p:spPr>
              <a:xfrm>
                <a:off x="3949594" y="2383776"/>
                <a:ext cx="7071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server</a:t>
                </a:r>
                <a:endParaRPr lang="en-US" dirty="0"/>
              </a:p>
            </p:txBody>
          </p:sp>
        </p:grp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B35EE3B8-AF02-451B-B520-D5BF2E9906D2}"/>
                </a:ext>
              </a:extLst>
            </p:cNvPr>
            <p:cNvCxnSpPr>
              <a:stCxn id="13" idx="6"/>
            </p:cNvCxnSpPr>
            <p:nvPr/>
          </p:nvCxnSpPr>
          <p:spPr>
            <a:xfrm flipV="1">
              <a:off x="5939321" y="2072927"/>
              <a:ext cx="312434" cy="247264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D9937F79-C5F9-454A-8431-5807391F5601}"/>
              </a:ext>
            </a:extLst>
          </p:cNvPr>
          <p:cNvSpPr txBox="1"/>
          <p:nvPr/>
        </p:nvSpPr>
        <p:spPr>
          <a:xfrm>
            <a:off x="5152530" y="1174452"/>
            <a:ext cx="3095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 computer: 134.82.9.147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B4C2A43-7AF5-484A-84B7-73AC66A34888}"/>
              </a:ext>
            </a:extLst>
          </p:cNvPr>
          <p:cNvCxnSpPr>
            <a:stCxn id="9" idx="3"/>
            <a:endCxn id="4" idx="1"/>
          </p:cNvCxnSpPr>
          <p:nvPr/>
        </p:nvCxnSpPr>
        <p:spPr>
          <a:xfrm>
            <a:off x="2586530" y="2266035"/>
            <a:ext cx="2596290" cy="254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8F25C6C-3AD2-492A-9024-986F7EE646D3}"/>
              </a:ext>
            </a:extLst>
          </p:cNvPr>
          <p:cNvSpPr txBox="1"/>
          <p:nvPr/>
        </p:nvSpPr>
        <p:spPr>
          <a:xfrm>
            <a:off x="3054239" y="1342705"/>
            <a:ext cx="17958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Service request for</a:t>
            </a:r>
          </a:p>
          <a:p>
            <a:pPr algn="ctr"/>
            <a:r>
              <a:rPr lang="en-US" sz="1600" dirty="0"/>
              <a:t>134.82.9.147:</a:t>
            </a:r>
            <a:r>
              <a:rPr lang="en-US" sz="1600" dirty="0">
                <a:solidFill>
                  <a:srgbClr val="00B050"/>
                </a:solidFill>
              </a:rPr>
              <a:t>80</a:t>
            </a:r>
          </a:p>
          <a:p>
            <a:pPr algn="ctr"/>
            <a:r>
              <a:rPr lang="en-US" sz="1600" dirty="0"/>
              <a:t>i.e., the web server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35F1C4A-5CA6-4548-90B6-473FCAE1E300}"/>
              </a:ext>
            </a:extLst>
          </p:cNvPr>
          <p:cNvGrpSpPr/>
          <p:nvPr/>
        </p:nvGrpSpPr>
        <p:grpSpPr>
          <a:xfrm>
            <a:off x="1059785" y="3627861"/>
            <a:ext cx="1527050" cy="916230"/>
            <a:chOff x="1059480" y="1807920"/>
            <a:chExt cx="1527050" cy="91623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C9A68E3-0377-4F74-96AB-4B9BAC07C5A0}"/>
                </a:ext>
              </a:extLst>
            </p:cNvPr>
            <p:cNvSpPr txBox="1"/>
            <p:nvPr/>
          </p:nvSpPr>
          <p:spPr>
            <a:xfrm>
              <a:off x="1059480" y="1807920"/>
              <a:ext cx="1527050" cy="916230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FE028FC0-5800-4CC4-97F3-86C8D56F7D84}"/>
                </a:ext>
              </a:extLst>
            </p:cNvPr>
            <p:cNvGrpSpPr/>
            <p:nvPr/>
          </p:nvGrpSpPr>
          <p:grpSpPr>
            <a:xfrm>
              <a:off x="1267526" y="2044271"/>
              <a:ext cx="1110958" cy="367209"/>
              <a:chOff x="3850496" y="2571750"/>
              <a:chExt cx="1110958" cy="367209"/>
            </a:xfrm>
          </p:grpSpPr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55920363-3BC4-4C35-A1A9-F251EB2B3B03}"/>
                  </a:ext>
                </a:extLst>
              </p:cNvPr>
              <p:cNvSpPr/>
              <p:nvPr/>
            </p:nvSpPr>
            <p:spPr>
              <a:xfrm>
                <a:off x="3850496" y="2600406"/>
                <a:ext cx="1110957" cy="338553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E736AE8-691F-41D3-8A27-98DF6641D712}"/>
                  </a:ext>
                </a:extLst>
              </p:cNvPr>
              <p:cNvSpPr txBox="1"/>
              <p:nvPr/>
            </p:nvSpPr>
            <p:spPr>
              <a:xfrm>
                <a:off x="3961180" y="2571750"/>
                <a:ext cx="10002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client app</a:t>
                </a:r>
                <a:endParaRPr lang="en-US" dirty="0"/>
              </a:p>
            </p:txBody>
          </p: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5BA817D-25C8-4CD1-8004-A6D62DE9FA86}"/>
              </a:ext>
            </a:extLst>
          </p:cNvPr>
          <p:cNvGrpSpPr/>
          <p:nvPr/>
        </p:nvGrpSpPr>
        <p:grpSpPr>
          <a:xfrm>
            <a:off x="5182820" y="3296729"/>
            <a:ext cx="2443280" cy="1473520"/>
            <a:chOff x="5182820" y="1531824"/>
            <a:chExt cx="2443280" cy="1473520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A46AC08-510E-4D96-B44D-E568961BD7DB}"/>
                </a:ext>
              </a:extLst>
            </p:cNvPr>
            <p:cNvSpPr txBox="1"/>
            <p:nvPr/>
          </p:nvSpPr>
          <p:spPr>
            <a:xfrm>
              <a:off x="5182820" y="1531824"/>
              <a:ext cx="2443280" cy="1473520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F6B08E8-8C0B-420C-8E5C-FD84FC3EA4C6}"/>
                </a:ext>
              </a:extLst>
            </p:cNvPr>
            <p:cNvSpPr txBox="1"/>
            <p:nvPr/>
          </p:nvSpPr>
          <p:spPr>
            <a:xfrm>
              <a:off x="6251755" y="1662541"/>
              <a:ext cx="1019574" cy="523220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Web server</a:t>
              </a:r>
            </a:p>
            <a:p>
              <a:pPr algn="ctr"/>
              <a:r>
                <a:rPr lang="en-US" sz="1400" dirty="0"/>
                <a:t>Port 80</a:t>
              </a:r>
              <a:endParaRPr lang="en-US" sz="16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B748466-DB57-4F98-9402-A201C74F975D}"/>
                </a:ext>
              </a:extLst>
            </p:cNvPr>
            <p:cNvSpPr txBox="1"/>
            <p:nvPr/>
          </p:nvSpPr>
          <p:spPr>
            <a:xfrm>
              <a:off x="6251755" y="2266035"/>
              <a:ext cx="1031757" cy="523220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Echo server</a:t>
              </a:r>
            </a:p>
            <a:p>
              <a:pPr algn="ctr"/>
              <a:r>
                <a:rPr lang="en-US" sz="1400" dirty="0"/>
                <a:t>Port 7</a:t>
              </a:r>
              <a:endParaRPr lang="en-US" sz="1600" dirty="0"/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5AF7E322-D247-4CFE-9939-0E05C45EBBEB}"/>
                </a:ext>
              </a:extLst>
            </p:cNvPr>
            <p:cNvGrpSpPr/>
            <p:nvPr/>
          </p:nvGrpSpPr>
          <p:grpSpPr>
            <a:xfrm>
              <a:off x="5312995" y="2044271"/>
              <a:ext cx="707181" cy="551840"/>
              <a:chOff x="3945674" y="2266340"/>
              <a:chExt cx="707181" cy="551840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E86976A1-F99E-4A43-A4DF-D52152019AE4}"/>
                  </a:ext>
                </a:extLst>
              </p:cNvPr>
              <p:cNvSpPr/>
              <p:nvPr/>
            </p:nvSpPr>
            <p:spPr>
              <a:xfrm>
                <a:off x="3961180" y="2266340"/>
                <a:ext cx="610820" cy="55184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18B3ADE-D97D-40A2-8CD5-75361E67E4EA}"/>
                  </a:ext>
                </a:extLst>
              </p:cNvPr>
              <p:cNvSpPr txBox="1"/>
              <p:nvPr/>
            </p:nvSpPr>
            <p:spPr>
              <a:xfrm>
                <a:off x="3945674" y="2394569"/>
                <a:ext cx="7071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server</a:t>
                </a:r>
                <a:endParaRPr lang="en-US" dirty="0"/>
              </a:p>
            </p:txBody>
          </p:sp>
        </p:grp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B50E3BD-62A2-4694-9A52-1CBBAB99C5F1}"/>
              </a:ext>
            </a:extLst>
          </p:cNvPr>
          <p:cNvCxnSpPr/>
          <p:nvPr/>
        </p:nvCxnSpPr>
        <p:spPr>
          <a:xfrm>
            <a:off x="5939321" y="4094938"/>
            <a:ext cx="312434" cy="19761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4227DE2-DA5F-4D4B-8436-54E166CACA55}"/>
              </a:ext>
            </a:extLst>
          </p:cNvPr>
          <p:cNvCxnSpPr/>
          <p:nvPr/>
        </p:nvCxnSpPr>
        <p:spPr>
          <a:xfrm>
            <a:off x="2586530" y="4094938"/>
            <a:ext cx="2596290" cy="254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FB7A491-AB68-410E-A556-A33655529014}"/>
              </a:ext>
            </a:extLst>
          </p:cNvPr>
          <p:cNvSpPr txBox="1"/>
          <p:nvPr/>
        </p:nvSpPr>
        <p:spPr>
          <a:xfrm>
            <a:off x="2997449" y="3094664"/>
            <a:ext cx="18340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Service request for</a:t>
            </a:r>
          </a:p>
          <a:p>
            <a:pPr algn="ctr"/>
            <a:r>
              <a:rPr lang="en-US" sz="1600" dirty="0"/>
              <a:t>134.82.9.147:</a:t>
            </a:r>
            <a:r>
              <a:rPr lang="en-US" sz="1600" dirty="0">
                <a:solidFill>
                  <a:srgbClr val="FF0000"/>
                </a:solidFill>
              </a:rPr>
              <a:t>7</a:t>
            </a:r>
          </a:p>
          <a:p>
            <a:pPr algn="ctr"/>
            <a:r>
              <a:rPr lang="en-US" sz="1600" dirty="0"/>
              <a:t>i.e., the echo server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1D5B198-7AD7-485A-83CF-5212C95533FF}"/>
              </a:ext>
            </a:extLst>
          </p:cNvPr>
          <p:cNvSpPr/>
          <p:nvPr/>
        </p:nvSpPr>
        <p:spPr>
          <a:xfrm>
            <a:off x="983432" y="4791835"/>
            <a:ext cx="71771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2"/>
              </a:rPr>
              <a:t>http://www.cs.toronto.edu/~yganjali/resources/Course-Handouts/CSC458/H03--CSC458-Tutorial-I.pdf</a:t>
            </a:r>
            <a:endParaRPr lang="en-US" sz="12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D447BD3-05BA-4651-B96A-218E5AB52F8A}"/>
              </a:ext>
            </a:extLst>
          </p:cNvPr>
          <p:cNvSpPr txBox="1"/>
          <p:nvPr/>
        </p:nvSpPr>
        <p:spPr>
          <a:xfrm>
            <a:off x="143555" y="2816898"/>
            <a:ext cx="230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990099"/>
                </a:solidFill>
              </a:rPr>
              <a:t>DNS translates host names into their IP addresses.</a:t>
            </a:r>
            <a:endParaRPr lang="en-US" b="1" dirty="0">
              <a:solidFill>
                <a:srgbClr val="99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973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58AC3-D28A-47F3-A116-685BA0C47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Typical Server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EED3F-6649-4039-A907-EE0B1A226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6301"/>
            <a:ext cx="8229600" cy="3881219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Create</a:t>
            </a:r>
            <a:r>
              <a:rPr lang="en-US" dirty="0"/>
              <a:t> a socket, specifying this socket uses </a:t>
            </a:r>
            <a:r>
              <a:rPr lang="en-US" b="1" dirty="0"/>
              <a:t>stream</a:t>
            </a:r>
            <a:r>
              <a:rPr lang="en-US" dirty="0"/>
              <a:t> communication, i.e., it is connection based.</a:t>
            </a:r>
          </a:p>
          <a:p>
            <a:r>
              <a:rPr lang="en-US" b="1" dirty="0">
                <a:solidFill>
                  <a:srgbClr val="FF0000"/>
                </a:solidFill>
              </a:rPr>
              <a:t>Bind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socket to local host and port for service.</a:t>
            </a:r>
          </a:p>
          <a:p>
            <a:r>
              <a:rPr lang="en-US" b="1" dirty="0">
                <a:solidFill>
                  <a:srgbClr val="FF0000"/>
                </a:solidFill>
              </a:rPr>
              <a:t>Wait and accept</a:t>
            </a:r>
            <a:r>
              <a:rPr lang="en-US" b="1" dirty="0"/>
              <a:t> </a:t>
            </a:r>
            <a:r>
              <a:rPr lang="en-US" dirty="0"/>
              <a:t>connection requests.</a:t>
            </a:r>
          </a:p>
          <a:p>
            <a:r>
              <a:rPr lang="en-US" b="1" dirty="0">
                <a:solidFill>
                  <a:srgbClr val="FF0000"/>
                </a:solidFill>
              </a:rPr>
              <a:t>Exchange</a:t>
            </a:r>
            <a:r>
              <a:rPr lang="en-US" dirty="0"/>
              <a:t> data with the client. Once accepted by the server, the communication is two-way.</a:t>
            </a:r>
          </a:p>
          <a:p>
            <a:r>
              <a:rPr lang="en-US" b="1" dirty="0">
                <a:solidFill>
                  <a:srgbClr val="FF0000"/>
                </a:solidFill>
              </a:rPr>
              <a:t>Close</a:t>
            </a:r>
            <a:r>
              <a:rPr lang="en-US" dirty="0"/>
              <a:t> the current connection.</a:t>
            </a:r>
          </a:p>
          <a:p>
            <a:r>
              <a:rPr lang="en-US" b="1" dirty="0">
                <a:solidFill>
                  <a:srgbClr val="FF0000"/>
                </a:solidFill>
              </a:rPr>
              <a:t>Go</a:t>
            </a:r>
            <a:r>
              <a:rPr lang="en-US" dirty="0"/>
              <a:t> back to the wait state, and repeat.</a:t>
            </a:r>
          </a:p>
        </p:txBody>
      </p:sp>
    </p:spTree>
    <p:extLst>
      <p:ext uri="{BB962C8B-B14F-4D97-AF65-F5344CB8AC3E}">
        <p14:creationId xmlns:p14="http://schemas.microsoft.com/office/powerpoint/2010/main" val="179720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E2B42F-490E-44F8-8D9D-868E81638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Put All Together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8684C62-89CD-4C54-B653-61A0EC8CED5C}"/>
              </a:ext>
            </a:extLst>
          </p:cNvPr>
          <p:cNvGrpSpPr/>
          <p:nvPr/>
        </p:nvGrpSpPr>
        <p:grpSpPr>
          <a:xfrm>
            <a:off x="2128720" y="1054675"/>
            <a:ext cx="1527049" cy="3524328"/>
            <a:chOff x="1059785" y="891995"/>
            <a:chExt cx="1527049" cy="3524328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1DF88E7-289C-4626-8EBA-70AF843D2F2C}"/>
                </a:ext>
              </a:extLst>
            </p:cNvPr>
            <p:cNvSpPr txBox="1"/>
            <p:nvPr/>
          </p:nvSpPr>
          <p:spPr>
            <a:xfrm>
              <a:off x="1059785" y="891995"/>
              <a:ext cx="1527049" cy="2295631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Dot"/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6E8A08B-81FA-43CD-93AB-D9900D46085A}"/>
                </a:ext>
              </a:extLst>
            </p:cNvPr>
            <p:cNvGrpSpPr/>
            <p:nvPr/>
          </p:nvGrpSpPr>
          <p:grpSpPr>
            <a:xfrm>
              <a:off x="1203779" y="1030138"/>
              <a:ext cx="1239062" cy="3386185"/>
              <a:chOff x="1212490" y="1502815"/>
              <a:chExt cx="1239062" cy="338618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CBC14A7-606B-4BB3-B709-E50C26C158E0}"/>
                  </a:ext>
                </a:extLst>
              </p:cNvPr>
              <p:cNvSpPr txBox="1"/>
              <p:nvPr/>
            </p:nvSpPr>
            <p:spPr>
              <a:xfrm>
                <a:off x="1212490" y="1502815"/>
                <a:ext cx="1221640" cy="369332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socket()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B7CE44-B3A4-4F79-A6B6-3C7F58E5F84E}"/>
                  </a:ext>
                </a:extLst>
              </p:cNvPr>
              <p:cNvSpPr txBox="1"/>
              <p:nvPr/>
            </p:nvSpPr>
            <p:spPr>
              <a:xfrm>
                <a:off x="1212490" y="2084767"/>
                <a:ext cx="1221640" cy="369332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bind()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5822268-DF4B-416A-B57C-BB8741715316}"/>
                  </a:ext>
                </a:extLst>
              </p:cNvPr>
              <p:cNvSpPr txBox="1"/>
              <p:nvPr/>
            </p:nvSpPr>
            <p:spPr>
              <a:xfrm>
                <a:off x="1212490" y="2666719"/>
                <a:ext cx="1221640" cy="369332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listen()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601D010-A735-48B3-9EA0-B28C51CC7BED}"/>
                  </a:ext>
                </a:extLst>
              </p:cNvPr>
              <p:cNvSpPr txBox="1"/>
              <p:nvPr/>
            </p:nvSpPr>
            <p:spPr>
              <a:xfrm>
                <a:off x="1229912" y="3248671"/>
                <a:ext cx="1221640" cy="369332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accept()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58E6FF4-4396-44D9-A57E-6EC2D56A26D1}"/>
                  </a:ext>
                </a:extLst>
              </p:cNvPr>
              <p:cNvSpPr txBox="1"/>
              <p:nvPr/>
            </p:nvSpPr>
            <p:spPr>
              <a:xfrm>
                <a:off x="1212490" y="3872923"/>
                <a:ext cx="1221640" cy="369332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read()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F44DEB6-B46E-460F-A57E-6F2BA37473FB}"/>
                  </a:ext>
                </a:extLst>
              </p:cNvPr>
              <p:cNvSpPr txBox="1"/>
              <p:nvPr/>
            </p:nvSpPr>
            <p:spPr>
              <a:xfrm>
                <a:off x="1212490" y="4519668"/>
                <a:ext cx="1221640" cy="369332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write()</a:t>
                </a:r>
              </a:p>
            </p:txBody>
          </p:sp>
        </p:grp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B99799B6-36B2-41B4-980D-13F1C5EA6F5D}"/>
                </a:ext>
              </a:extLst>
            </p:cNvPr>
            <p:cNvCxnSpPr>
              <a:stCxn id="5" idx="2"/>
              <a:endCxn id="6" idx="0"/>
            </p:cNvCxnSpPr>
            <p:nvPr/>
          </p:nvCxnSpPr>
          <p:spPr>
            <a:xfrm>
              <a:off x="1814599" y="1399470"/>
              <a:ext cx="0" cy="2126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6CD1B830-0AB2-44ED-BF8B-521975DFACD8}"/>
                </a:ext>
              </a:extLst>
            </p:cNvPr>
            <p:cNvCxnSpPr/>
            <p:nvPr/>
          </p:nvCxnSpPr>
          <p:spPr>
            <a:xfrm>
              <a:off x="1823310" y="1995984"/>
              <a:ext cx="0" cy="2126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C57CAAF-ED72-48A9-B861-B21637307C07}"/>
                </a:ext>
              </a:extLst>
            </p:cNvPr>
            <p:cNvCxnSpPr/>
            <p:nvPr/>
          </p:nvCxnSpPr>
          <p:spPr>
            <a:xfrm>
              <a:off x="1823310" y="2577936"/>
              <a:ext cx="0" cy="2126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2EF01CDD-3A1B-4B36-94EA-214F27C474FD}"/>
                </a:ext>
              </a:extLst>
            </p:cNvPr>
            <p:cNvCxnSpPr/>
            <p:nvPr/>
          </p:nvCxnSpPr>
          <p:spPr>
            <a:xfrm>
              <a:off x="1797958" y="3145326"/>
              <a:ext cx="0" cy="2126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97CCC7A-A49F-480D-B8F4-B26669D8CD98}"/>
                </a:ext>
              </a:extLst>
            </p:cNvPr>
            <p:cNvCxnSpPr/>
            <p:nvPr/>
          </p:nvCxnSpPr>
          <p:spPr>
            <a:xfrm>
              <a:off x="1796681" y="3769578"/>
              <a:ext cx="0" cy="21262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DE1B4B00-33A0-4CC0-8B17-C793C9647239}"/>
              </a:ext>
            </a:extLst>
          </p:cNvPr>
          <p:cNvSpPr txBox="1"/>
          <p:nvPr/>
        </p:nvSpPr>
        <p:spPr>
          <a:xfrm>
            <a:off x="457200" y="1350110"/>
            <a:ext cx="1005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Server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C19E040-577B-4644-9C29-416C8368FF71}"/>
              </a:ext>
            </a:extLst>
          </p:cNvPr>
          <p:cNvSpPr txBox="1"/>
          <p:nvPr/>
        </p:nvSpPr>
        <p:spPr>
          <a:xfrm>
            <a:off x="457200" y="2726054"/>
            <a:ext cx="1221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Blocked on accept()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F2FDEEB-EB2D-4081-A0DC-40961E286AD2}"/>
              </a:ext>
            </a:extLst>
          </p:cNvPr>
          <p:cNvCxnSpPr/>
          <p:nvPr/>
        </p:nvCxnSpPr>
        <p:spPr>
          <a:xfrm>
            <a:off x="1517900" y="3182570"/>
            <a:ext cx="75481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CC1C286-0541-47E8-B284-69B0F321B060}"/>
              </a:ext>
            </a:extLst>
          </p:cNvPr>
          <p:cNvSpPr txBox="1"/>
          <p:nvPr/>
        </p:nvSpPr>
        <p:spPr>
          <a:xfrm>
            <a:off x="5649646" y="1774770"/>
            <a:ext cx="1221640" cy="369332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socket()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FBD30DB-25F6-4A25-BB9E-AE46F7E124E4}"/>
              </a:ext>
            </a:extLst>
          </p:cNvPr>
          <p:cNvSpPr txBox="1"/>
          <p:nvPr/>
        </p:nvSpPr>
        <p:spPr>
          <a:xfrm>
            <a:off x="5649646" y="2370214"/>
            <a:ext cx="1221640" cy="369332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connect()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D184C4A-B760-4BD7-B757-B737AC7772BA}"/>
              </a:ext>
            </a:extLst>
          </p:cNvPr>
          <p:cNvSpPr txBox="1"/>
          <p:nvPr/>
        </p:nvSpPr>
        <p:spPr>
          <a:xfrm>
            <a:off x="7320689" y="1710391"/>
            <a:ext cx="1527049" cy="83099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Connect request is made with proper server information, IP address and port #.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93D36C3-D896-420F-BD13-77C049EEF938}"/>
              </a:ext>
            </a:extLst>
          </p:cNvPr>
          <p:cNvCxnSpPr/>
          <p:nvPr/>
        </p:nvCxnSpPr>
        <p:spPr>
          <a:xfrm flipH="1">
            <a:off x="6862575" y="2356722"/>
            <a:ext cx="458115" cy="21091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3CA0F869-2A2B-4547-BC50-7EFAFA8CC50C}"/>
              </a:ext>
            </a:extLst>
          </p:cNvPr>
          <p:cNvSpPr txBox="1"/>
          <p:nvPr/>
        </p:nvSpPr>
        <p:spPr>
          <a:xfrm>
            <a:off x="5649646" y="3108355"/>
            <a:ext cx="1221640" cy="369332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write()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95CD753-B313-4B6C-A07C-F6E7D4624698}"/>
              </a:ext>
            </a:extLst>
          </p:cNvPr>
          <p:cNvSpPr txBox="1"/>
          <p:nvPr/>
        </p:nvSpPr>
        <p:spPr>
          <a:xfrm>
            <a:off x="5649646" y="3833735"/>
            <a:ext cx="1221640" cy="369332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read()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BB20C38-C251-4AFA-AFC2-179BB0071FBB}"/>
              </a:ext>
            </a:extLst>
          </p:cNvPr>
          <p:cNvCxnSpPr>
            <a:stCxn id="32" idx="2"/>
            <a:endCxn id="33" idx="0"/>
          </p:cNvCxnSpPr>
          <p:nvPr/>
        </p:nvCxnSpPr>
        <p:spPr>
          <a:xfrm>
            <a:off x="6260466" y="2144102"/>
            <a:ext cx="0" cy="2261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3493FC0-F165-4E65-9EA4-6908FFBCD378}"/>
              </a:ext>
            </a:extLst>
          </p:cNvPr>
          <p:cNvCxnSpPr>
            <a:stCxn id="33" idx="2"/>
            <a:endCxn id="37" idx="0"/>
          </p:cNvCxnSpPr>
          <p:nvPr/>
        </p:nvCxnSpPr>
        <p:spPr>
          <a:xfrm>
            <a:off x="6260466" y="2739546"/>
            <a:ext cx="0" cy="36880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4082110-C7D0-4F82-9FA7-017B89A18290}"/>
              </a:ext>
            </a:extLst>
          </p:cNvPr>
          <p:cNvCxnSpPr>
            <a:stCxn id="37" idx="2"/>
            <a:endCxn id="38" idx="0"/>
          </p:cNvCxnSpPr>
          <p:nvPr/>
        </p:nvCxnSpPr>
        <p:spPr>
          <a:xfrm>
            <a:off x="6260466" y="3477687"/>
            <a:ext cx="0" cy="3560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5CE0742-3402-43DC-AC19-8D935F7F3B21}"/>
              </a:ext>
            </a:extLst>
          </p:cNvPr>
          <p:cNvSpPr txBox="1"/>
          <p:nvPr/>
        </p:nvSpPr>
        <p:spPr>
          <a:xfrm>
            <a:off x="5640935" y="1188167"/>
            <a:ext cx="992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Client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B95DAAD-80EE-4645-A844-5131B223D8D1}"/>
              </a:ext>
            </a:extLst>
          </p:cNvPr>
          <p:cNvCxnSpPr>
            <a:stCxn id="33" idx="1"/>
            <a:endCxn id="8" idx="3"/>
          </p:cNvCxnSpPr>
          <p:nvPr/>
        </p:nvCxnSpPr>
        <p:spPr>
          <a:xfrm flipH="1">
            <a:off x="3511776" y="2554880"/>
            <a:ext cx="2137870" cy="568460"/>
          </a:xfrm>
          <a:prstGeom prst="straightConnector1">
            <a:avLst/>
          </a:prstGeom>
          <a:ln w="254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594D614-7D7B-4653-BBAE-DADEF199DA69}"/>
              </a:ext>
            </a:extLst>
          </p:cNvPr>
          <p:cNvCxnSpPr>
            <a:stCxn id="37" idx="1"/>
            <a:endCxn id="9" idx="3"/>
          </p:cNvCxnSpPr>
          <p:nvPr/>
        </p:nvCxnSpPr>
        <p:spPr>
          <a:xfrm flipH="1">
            <a:off x="3494354" y="3293021"/>
            <a:ext cx="2155292" cy="45457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6572BEE-1D1C-4C55-8884-45234E412D45}"/>
              </a:ext>
            </a:extLst>
          </p:cNvPr>
          <p:cNvCxnSpPr>
            <a:stCxn id="10" idx="3"/>
            <a:endCxn id="38" idx="1"/>
          </p:cNvCxnSpPr>
          <p:nvPr/>
        </p:nvCxnSpPr>
        <p:spPr>
          <a:xfrm flipV="1">
            <a:off x="3494354" y="4018401"/>
            <a:ext cx="2155292" cy="375936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F938B04D-4472-4399-9CE9-02B786139ACA}"/>
              </a:ext>
            </a:extLst>
          </p:cNvPr>
          <p:cNvSpPr txBox="1"/>
          <p:nvPr/>
        </p:nvSpPr>
        <p:spPr>
          <a:xfrm>
            <a:off x="3969891" y="2462024"/>
            <a:ext cx="1221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Establish connection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3D0A82F-7209-4AEC-8A57-BCEA1FAB7AF1}"/>
              </a:ext>
            </a:extLst>
          </p:cNvPr>
          <p:cNvSpPr txBox="1"/>
          <p:nvPr/>
        </p:nvSpPr>
        <p:spPr>
          <a:xfrm>
            <a:off x="4283229" y="3228164"/>
            <a:ext cx="106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Send in request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C67D1F0-9F9B-426F-B5FA-AF2F7F194AE2}"/>
              </a:ext>
            </a:extLst>
          </p:cNvPr>
          <p:cNvSpPr txBox="1"/>
          <p:nvPr/>
        </p:nvSpPr>
        <p:spPr>
          <a:xfrm>
            <a:off x="4283229" y="3998009"/>
            <a:ext cx="1068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Response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D8A3A88-C082-49A8-9168-C1C369189017}"/>
              </a:ext>
            </a:extLst>
          </p:cNvPr>
          <p:cNvSpPr txBox="1"/>
          <p:nvPr/>
        </p:nvSpPr>
        <p:spPr>
          <a:xfrm>
            <a:off x="6127767" y="4362940"/>
            <a:ext cx="615553" cy="3407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C7B45E8-A5B7-4727-BD7E-AF1E8DA17CD4}"/>
              </a:ext>
            </a:extLst>
          </p:cNvPr>
          <p:cNvSpPr txBox="1"/>
          <p:nvPr/>
        </p:nvSpPr>
        <p:spPr>
          <a:xfrm>
            <a:off x="2708457" y="4686016"/>
            <a:ext cx="615553" cy="3407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976997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EC05EA3-CBEE-459C-A65C-3D2BEE880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of Execution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9D5602-33DA-4621-BC60-569CF36AB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previous slide shows the flow of execution in C language.</a:t>
            </a:r>
          </a:p>
          <a:p>
            <a:r>
              <a:rPr lang="en-US" dirty="0"/>
              <a:t>You will practice in </a:t>
            </a:r>
            <a:r>
              <a:rPr lang="en-US"/>
              <a:t>the upcoming lab.</a:t>
            </a:r>
            <a:endParaRPr lang="en-US" dirty="0"/>
          </a:p>
          <a:p>
            <a:r>
              <a:rPr lang="en-US" dirty="0"/>
              <a:t>Other programming languages that support socket API, such as Java, Python and many others, follow a similar pattern, though the syntax may vary.</a:t>
            </a:r>
          </a:p>
        </p:txBody>
      </p:sp>
    </p:spTree>
    <p:extLst>
      <p:ext uri="{BB962C8B-B14F-4D97-AF65-F5344CB8AC3E}">
        <p14:creationId xmlns:p14="http://schemas.microsoft.com/office/powerpoint/2010/main" val="2561291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1792</TotalTime>
  <Words>745</Words>
  <Application>Microsoft Office PowerPoint</Application>
  <PresentationFormat>On-screen Show (16:9)</PresentationFormat>
  <Paragraphs>105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Gill Sans MT</vt:lpstr>
      <vt:lpstr>Helvetica</vt:lpstr>
      <vt:lpstr>Tahoma</vt:lpstr>
      <vt:lpstr>Times New Roman</vt:lpstr>
      <vt:lpstr>Wingdings</vt:lpstr>
      <vt:lpstr>Office Theme</vt:lpstr>
      <vt:lpstr>CSCI315 – Operating Systems Design Department of Computer Science Bucknell University</vt:lpstr>
      <vt:lpstr>IPC: Socket</vt:lpstr>
      <vt:lpstr>Socket programming </vt:lpstr>
      <vt:lpstr>Two Types of Sockets</vt:lpstr>
      <vt:lpstr>Typical Client Program</vt:lpstr>
      <vt:lpstr>Using Ports to Identify a Service</vt:lpstr>
      <vt:lpstr>Typical Server Program</vt:lpstr>
      <vt:lpstr>Put All Together</vt:lpstr>
      <vt:lpstr>Flow of Execution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169</cp:revision>
  <dcterms:created xsi:type="dcterms:W3CDTF">2013-08-21T19:17:07Z</dcterms:created>
  <dcterms:modified xsi:type="dcterms:W3CDTF">2020-09-05T14:43:40Z</dcterms:modified>
</cp:coreProperties>
</file>