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83" r:id="rId3"/>
    <p:sldId id="382" r:id="rId4"/>
    <p:sldId id="347" r:id="rId5"/>
    <p:sldId id="297" r:id="rId6"/>
    <p:sldId id="298" r:id="rId7"/>
    <p:sldId id="299" r:id="rId8"/>
    <p:sldId id="389" r:id="rId9"/>
    <p:sldId id="300" r:id="rId10"/>
    <p:sldId id="381" r:id="rId11"/>
    <p:sldId id="301" r:id="rId12"/>
    <p:sldId id="362" r:id="rId13"/>
    <p:sldId id="384" r:id="rId14"/>
    <p:sldId id="385" r:id="rId15"/>
    <p:sldId id="363" r:id="rId16"/>
    <p:sldId id="386" r:id="rId17"/>
    <p:sldId id="387" r:id="rId18"/>
    <p:sldId id="388"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9202"/>
    <a:srgbClr val="00AACC"/>
    <a:srgbClr val="6C1A00"/>
    <a:srgbClr val="007033"/>
    <a:srgbClr val="5EEC3C"/>
    <a:srgbClr val="FFCC66"/>
    <a:srgbClr val="990099"/>
    <a:srgbClr val="CC0099"/>
    <a:srgbClr val="1D3A00"/>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778" y="5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8129B-D670-45A8-80B6-38E72459867A}" type="datetimeFigureOut">
              <a:rPr lang="en-US" smtClean="0"/>
              <a:pPr/>
              <a:t>9/11/2020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9FFDEE-DC9A-4B34-B786-A450E1885E84}" type="slidenum">
              <a:rPr lang="en-US" smtClean="0"/>
              <a:pPr/>
              <a:t>‹#›</a:t>
            </a:fld>
            <a:endParaRPr lang="en-US"/>
          </a:p>
        </p:txBody>
      </p:sp>
    </p:spTree>
    <p:extLst>
      <p:ext uri="{BB962C8B-B14F-4D97-AF65-F5344CB8AC3E}">
        <p14:creationId xmlns:p14="http://schemas.microsoft.com/office/powerpoint/2010/main" val="2417525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17900" y="1960930"/>
            <a:ext cx="7177135" cy="1985165"/>
          </a:xfrm>
          <a:noFill/>
          <a:effectLst>
            <a:outerShdw blurRad="50800" dist="38100" dir="2700000" algn="tl" rotWithShape="0">
              <a:prstClr val="black">
                <a:alpha val="40000"/>
              </a:prstClr>
            </a:outerShdw>
          </a:effectLst>
        </p:spPr>
        <p:txBody>
          <a:bodyPr>
            <a:normAutofit/>
          </a:bodyPr>
          <a:lstStyle>
            <a:lvl1pPr algn="r">
              <a:defRPr sz="3600">
                <a:solidFill>
                  <a:srgbClr val="007033"/>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517900" y="3946095"/>
            <a:ext cx="7177135" cy="763525"/>
          </a:xfrm>
        </p:spPr>
        <p:txBody>
          <a:bodyPr>
            <a:normAutofit/>
          </a:bodyPr>
          <a:lstStyle>
            <a:lvl1pPr marL="0" indent="0" algn="r">
              <a:buNone/>
              <a:defRPr sz="28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9/11/2020</a:t>
            </a:fld>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
        <p:nvSpPr>
          <p:cNvPr id="8"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69" cy="763525"/>
          </a:xfrm>
        </p:spPr>
        <p:txBody>
          <a:bodyPr>
            <a:normAutofit/>
          </a:bodyPr>
          <a:lstStyle>
            <a:lvl1pPr algn="r">
              <a:defRPr sz="3600" baseline="0">
                <a:solidFill>
                  <a:srgbClr val="00703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197405"/>
            <a:ext cx="8246070" cy="3512215"/>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Footer Placeholder 4"/>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8093365" cy="572644"/>
          </a:xfrm>
        </p:spPr>
        <p:txBody>
          <a:bodyPr>
            <a:normAutofit/>
          </a:bodyPr>
          <a:lstStyle>
            <a:lvl1pPr algn="l">
              <a:defRPr sz="3600">
                <a:solidFill>
                  <a:srgbClr val="00703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044700"/>
            <a:ext cx="8093364" cy="3511061"/>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Footer Placeholder 4"/>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9/11/2020</a:t>
            </a:fld>
            <a:endParaRPr lang="en-US"/>
          </a:p>
        </p:txBody>
      </p:sp>
      <p:sp>
        <p:nvSpPr>
          <p:cNvPr id="6" name="Footer Placeholder 5"/>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6"/>
            <a:ext cx="8246069" cy="916230"/>
          </a:xfrm>
        </p:spPr>
        <p:txBody>
          <a:bodyPr>
            <a:normAutofit/>
          </a:bodyPr>
          <a:lstStyle>
            <a:lvl1pPr algn="r">
              <a:defRPr sz="3600" baseline="0">
                <a:solidFill>
                  <a:srgbClr val="5EEC3C"/>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135341"/>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135341"/>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9/11/2020</a:t>
            </a:fld>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
        <p:nvSpPr>
          <p:cNvPr id="10"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9/11/2020</a:t>
            </a:fld>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
        <p:nvSpPr>
          <p:cNvPr id="6"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9/11/2020</a:t>
            </a:fld>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
        <p:nvSpPr>
          <p:cNvPr id="5"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9/11/2020</a:t>
            </a:fld>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
        <p:nvSpPr>
          <p:cNvPr id="8"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9/11/2020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CFD6D7A0-E93F-41B3-989C-1EFD83334D05}"/>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g.bucknell.edu/~cs315/F2020/meng/code/synch/consumer-producer-wosynch.c" TargetMode="External"/><Relationship Id="rId2" Type="http://schemas.openxmlformats.org/officeDocument/2006/relationships/hyperlink" Target="http://www.eg.bucknell.edu/~cs315/F2020/meng/code/synch/trd-share.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6F8B02-092F-4F4F-B530-4AD7E61EF5C8}"/>
              </a:ext>
            </a:extLst>
          </p:cNvPr>
          <p:cNvSpPr>
            <a:spLocks noGrp="1"/>
          </p:cNvSpPr>
          <p:nvPr>
            <p:ph type="ctrTitle"/>
          </p:nvPr>
        </p:nvSpPr>
        <p:spPr>
          <a:xfrm>
            <a:off x="1670605" y="1044700"/>
            <a:ext cx="7177135" cy="1985165"/>
          </a:xfrm>
        </p:spPr>
        <p:txBody>
          <a:bodyPr>
            <a:noAutofit/>
          </a:bodyPr>
          <a:lstStyle/>
          <a:p>
            <a:r>
              <a:rPr lang="en" dirty="0"/>
              <a:t>CSCI315 – Oper</a:t>
            </a:r>
            <a:r>
              <a:rPr lang="en-US" dirty="0" err="1"/>
              <a:t>ating</a:t>
            </a:r>
            <a:r>
              <a:rPr lang="en-US" dirty="0"/>
              <a:t> Systems Design</a:t>
            </a:r>
            <a:br>
              <a:rPr lang="en-US" sz="3200" dirty="0"/>
            </a:br>
            <a:r>
              <a:rPr lang="en-US" sz="2400" dirty="0"/>
              <a:t>Department of Computer Science</a:t>
            </a:r>
            <a:br>
              <a:rPr lang="en-US" sz="2400" dirty="0"/>
            </a:br>
            <a:r>
              <a:rPr lang="en-US" sz="2400" dirty="0"/>
              <a:t>Bucknell University</a:t>
            </a:r>
          </a:p>
        </p:txBody>
      </p:sp>
      <p:sp>
        <p:nvSpPr>
          <p:cNvPr id="4" name="Rectangle 3">
            <a:extLst>
              <a:ext uri="{FF2B5EF4-FFF2-40B4-BE49-F238E27FC236}">
                <a16:creationId xmlns:a16="http://schemas.microsoft.com/office/drawing/2014/main" id="{A28328C8-1A0C-414A-8DD0-0CDA437799EA}"/>
              </a:ext>
            </a:extLst>
          </p:cNvPr>
          <p:cNvSpPr/>
          <p:nvPr/>
        </p:nvSpPr>
        <p:spPr>
          <a:xfrm>
            <a:off x="2128720" y="3875009"/>
            <a:ext cx="4123035" cy="954107"/>
          </a:xfrm>
          <a:prstGeom prst="rect">
            <a:avLst/>
          </a:prstGeom>
          <a:ln>
            <a:solidFill>
              <a:schemeClr val="accent1"/>
            </a:solidFill>
          </a:ln>
        </p:spPr>
        <p:txBody>
          <a:bodyPr wrap="square">
            <a:spAutoFit/>
          </a:bodyPr>
          <a:lstStyle/>
          <a:p>
            <a:pPr defTabSz="457200" hangingPunct="0"/>
            <a:r>
              <a:rPr lang="en-US" sz="1400" i="1" dirty="0">
                <a:solidFill>
                  <a:srgbClr val="000000"/>
                </a:solidFill>
                <a:ea typeface="Helvetica"/>
                <a:cs typeface="Helvetica"/>
                <a:sym typeface="Helvetica"/>
              </a:rPr>
              <a:t>This set of notes is based on notes from the textbook authors, as well as L. Felipe Perrone, Joshua </a:t>
            </a:r>
            <a:r>
              <a:rPr lang="en-US" sz="1400" i="1" dirty="0" err="1">
                <a:solidFill>
                  <a:srgbClr val="000000"/>
                </a:solidFill>
                <a:ea typeface="Helvetica"/>
                <a:cs typeface="Helvetica"/>
                <a:sym typeface="Helvetica"/>
              </a:rPr>
              <a:t>Stough</a:t>
            </a:r>
            <a:r>
              <a:rPr lang="en-US" sz="1400" i="1">
                <a:solidFill>
                  <a:srgbClr val="000000"/>
                </a:solidFill>
                <a:ea typeface="Helvetica"/>
                <a:cs typeface="Helvetica"/>
                <a:sym typeface="Helvetica"/>
              </a:rPr>
              <a:t>, </a:t>
            </a:r>
            <a:r>
              <a:rPr lang="en-US" sz="1400" i="1" dirty="0">
                <a:solidFill>
                  <a:srgbClr val="000000"/>
                </a:solidFill>
                <a:ea typeface="Helvetica"/>
                <a:cs typeface="Helvetica"/>
                <a:sym typeface="Helvetica"/>
              </a:rPr>
              <a:t>and other instructors.</a:t>
            </a:r>
          </a:p>
          <a:p>
            <a:pPr defTabSz="457200" hangingPunct="0"/>
            <a:r>
              <a:rPr lang="en-US" sz="1400" i="1" dirty="0">
                <a:solidFill>
                  <a:schemeClr val="bg1"/>
                </a:solidFill>
              </a:rPr>
              <a:t>Xiannong Meng, Fall 2020.</a:t>
            </a:r>
            <a:endParaRPr lang="en-US" sz="1400" i="1" dirty="0">
              <a:solidFill>
                <a:schemeClr val="bg1"/>
              </a:solidFill>
              <a:ea typeface="Helvetica"/>
              <a:cs typeface="Helvetica"/>
              <a:sym typeface="Helvetica"/>
            </a:endParaRPr>
          </a:p>
        </p:txBody>
      </p:sp>
      <p:sp>
        <p:nvSpPr>
          <p:cNvPr id="9" name="Shape 54">
            <a:extLst>
              <a:ext uri="{FF2B5EF4-FFF2-40B4-BE49-F238E27FC236}">
                <a16:creationId xmlns:a16="http://schemas.microsoft.com/office/drawing/2014/main" id="{1E49764E-1BC6-4C6E-984E-407B9DC3F4FD}"/>
              </a:ext>
            </a:extLst>
          </p:cNvPr>
          <p:cNvSpPr txBox="1"/>
          <p:nvPr/>
        </p:nvSpPr>
        <p:spPr>
          <a:xfrm>
            <a:off x="565723" y="3655640"/>
            <a:ext cx="1257587" cy="773367"/>
          </a:xfrm>
          <a:prstGeom prst="rect">
            <a:avLst/>
          </a:prstGeom>
          <a:noFill/>
          <a:ln>
            <a:noFill/>
          </a:ln>
        </p:spPr>
        <p:txBody>
          <a:bodyPr lIns="91425" tIns="91425" rIns="91425" bIns="91425" anchor="t" anchorCtr="0">
            <a:noAutofit/>
          </a:bodyPr>
          <a:lstStyle/>
          <a:p>
            <a:pPr lvl="0" rtl="0">
              <a:spcBef>
                <a:spcPts val="0"/>
              </a:spcBef>
              <a:buNone/>
            </a:pPr>
            <a:r>
              <a:rPr lang="en-US" b="1" dirty="0">
                <a:solidFill>
                  <a:srgbClr val="FF0000"/>
                </a:solidFill>
              </a:rPr>
              <a:t>C</a:t>
            </a:r>
            <a:r>
              <a:rPr lang="en" b="1" dirty="0">
                <a:solidFill>
                  <a:srgbClr val="FF0000"/>
                </a:solidFill>
              </a:rPr>
              <a:t>h 6.1-6.3</a:t>
            </a:r>
          </a:p>
        </p:txBody>
      </p:sp>
      <p:sp>
        <p:nvSpPr>
          <p:cNvPr id="10" name="Shape 53">
            <a:extLst>
              <a:ext uri="{FF2B5EF4-FFF2-40B4-BE49-F238E27FC236}">
                <a16:creationId xmlns:a16="http://schemas.microsoft.com/office/drawing/2014/main" id="{8E0FCBEF-0C20-46DD-B452-264485A5D623}"/>
              </a:ext>
            </a:extLst>
          </p:cNvPr>
          <p:cNvSpPr txBox="1">
            <a:spLocks/>
          </p:cNvSpPr>
          <p:nvPr/>
        </p:nvSpPr>
        <p:spPr>
          <a:xfrm>
            <a:off x="685800" y="2840053"/>
            <a:ext cx="7772400" cy="784799"/>
          </a:xfrm>
          <a:prstGeom prst="rect">
            <a:avLst/>
          </a:prstGeom>
        </p:spPr>
        <p:txBody>
          <a:bodyPr vert="horz" lIns="93100" tIns="93100" rIns="93100" bIns="93100" rtlCol="0" anchor="t" anchorCtr="0">
            <a:noAutofit/>
          </a:bodyPr>
          <a:lstStyle>
            <a:lvl1pPr marL="0" indent="0" algn="r" defTabSz="914400" rtl="0" eaLnBrk="1" latinLnBrk="0" hangingPunct="1">
              <a:spcBef>
                <a:spcPct val="20000"/>
              </a:spcBef>
              <a:buFont typeface="Arial" pitchFamily="34" charset="0"/>
              <a:buNone/>
              <a:defRPr sz="2800" b="0" i="0" kern="1200">
                <a:solidFill>
                  <a:schemeClr val="bg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spcBef>
                <a:spcPts val="0"/>
              </a:spcBef>
              <a:buClr>
                <a:schemeClr val="dk1"/>
              </a:buClr>
              <a:buSzPct val="35483"/>
              <a:buFont typeface="Arial"/>
              <a:buNone/>
            </a:pPr>
            <a:r>
              <a:rPr lang="en-US" b="1" dirty="0"/>
              <a:t>Process Synchronization Introduction</a:t>
            </a:r>
            <a:endParaRPr lang="en" b="1" dirty="0"/>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Critical-Section Problem</a:t>
            </a:r>
          </a:p>
        </p:txBody>
      </p:sp>
      <p:sp>
        <p:nvSpPr>
          <p:cNvPr id="3" name="Content Placeholder 2"/>
          <p:cNvSpPr>
            <a:spLocks noGrp="1"/>
          </p:cNvSpPr>
          <p:nvPr>
            <p:ph idx="1"/>
          </p:nvPr>
        </p:nvSpPr>
        <p:spPr/>
        <p:txBody>
          <a:bodyPr>
            <a:normAutofit fontScale="92500" lnSpcReduction="10000"/>
          </a:bodyPr>
          <a:lstStyle/>
          <a:p>
            <a:r>
              <a:rPr lang="en-US" dirty="0"/>
              <a:t>It turns out that the </a:t>
            </a:r>
            <a:r>
              <a:rPr lang="en-US" b="1" dirty="0"/>
              <a:t>consumer-producer problem </a:t>
            </a:r>
            <a:r>
              <a:rPr lang="en-US" dirty="0"/>
              <a:t>is one particular problem in a general category of problems called </a:t>
            </a:r>
            <a:r>
              <a:rPr lang="en-US" b="1" i="1" dirty="0">
                <a:solidFill>
                  <a:srgbClr val="FF0000"/>
                </a:solidFill>
              </a:rPr>
              <a:t>the critical-section problem</a:t>
            </a:r>
            <a:r>
              <a:rPr lang="en-US" i="1" dirty="0">
                <a:solidFill>
                  <a:srgbClr val="FF0000"/>
                </a:solidFill>
              </a:rPr>
              <a:t>:</a:t>
            </a:r>
          </a:p>
          <a:p>
            <a:pPr lvl="1"/>
            <a:r>
              <a:rPr lang="en-US" sz="2400" dirty="0"/>
              <a:t>A collection of collaborating processes, each of which has a segment of code (</a:t>
            </a:r>
            <a:r>
              <a:rPr lang="en-US" sz="2400" b="1" i="1" dirty="0">
                <a:solidFill>
                  <a:srgbClr val="FF0000"/>
                </a:solidFill>
              </a:rPr>
              <a:t>critical section</a:t>
            </a:r>
            <a:r>
              <a:rPr lang="en-US" sz="2400" dirty="0"/>
              <a:t>) that accesses some common data. To ensure the correctness of the result, only one process can enter its critical section to access the shared data at any time.</a:t>
            </a:r>
          </a:p>
          <a:p>
            <a:pPr lvl="1"/>
            <a:r>
              <a:rPr lang="en-US" sz="2400" dirty="0"/>
              <a:t>The </a:t>
            </a:r>
            <a:r>
              <a:rPr lang="en-US" sz="2400" b="1" i="1" dirty="0">
                <a:solidFill>
                  <a:srgbClr val="FF0000"/>
                </a:solidFill>
              </a:rPr>
              <a:t>critical-section problem </a:t>
            </a:r>
            <a:r>
              <a:rPr lang="en-US" sz="2400" dirty="0"/>
              <a:t>is to design a protocol that ensures the correctness of the result under such a condition.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normAutofit fontScale="90000"/>
          </a:bodyPr>
          <a:lstStyle/>
          <a:p>
            <a:pPr eaLnBrk="1" hangingPunct="1"/>
            <a:r>
              <a:rPr lang="en-US" dirty="0"/>
              <a:t>The Critical-Section Problem</a:t>
            </a:r>
            <a:br>
              <a:rPr lang="en-US" dirty="0"/>
            </a:br>
            <a:r>
              <a:rPr lang="en-US" sz="2400" dirty="0"/>
              <a:t>Solution Requirements</a:t>
            </a:r>
          </a:p>
        </p:txBody>
      </p:sp>
      <p:sp>
        <p:nvSpPr>
          <p:cNvPr id="21509" name="Rectangle 3"/>
          <p:cNvSpPr>
            <a:spLocks noGrp="1" noChangeArrowheads="1"/>
          </p:cNvSpPr>
          <p:nvPr>
            <p:ph type="body" idx="1"/>
          </p:nvPr>
        </p:nvSpPr>
        <p:spPr>
          <a:xfrm>
            <a:off x="907080" y="1371600"/>
            <a:ext cx="7177135" cy="3338020"/>
          </a:xfrm>
          <a:solidFill>
            <a:srgbClr val="FFFF99"/>
          </a:solidFill>
          <a:ln>
            <a:solidFill>
              <a:schemeClr val="tx1"/>
            </a:solidFill>
          </a:ln>
        </p:spPr>
        <p:txBody>
          <a:bodyPr>
            <a:normAutofit lnSpcReduction="10000"/>
          </a:bodyPr>
          <a:lstStyle/>
          <a:p>
            <a:pPr marL="457200" indent="-457200" defTabSz="348854">
              <a:lnSpc>
                <a:spcPct val="80000"/>
              </a:lnSpc>
              <a:buFontTx/>
              <a:buAutoNum type="arabicPeriod"/>
            </a:pPr>
            <a:r>
              <a:rPr lang="en-US" sz="1800" b="1" dirty="0">
                <a:solidFill>
                  <a:srgbClr val="FF0000"/>
                </a:solidFill>
              </a:rPr>
              <a:t>Mutual Exclusion</a:t>
            </a:r>
            <a:r>
              <a:rPr lang="en-US" sz="1800" dirty="0"/>
              <a:t> - If process </a:t>
            </a:r>
            <a:r>
              <a:rPr lang="en-US" sz="1800" b="1" dirty="0">
                <a:solidFill>
                  <a:srgbClr val="0000FF"/>
                </a:solidFill>
              </a:rPr>
              <a:t>P</a:t>
            </a:r>
            <a:r>
              <a:rPr lang="en-US" sz="1800" b="1" baseline="-25000" dirty="0">
                <a:solidFill>
                  <a:srgbClr val="0000FF"/>
                </a:solidFill>
              </a:rPr>
              <a:t>i</a:t>
            </a:r>
            <a:r>
              <a:rPr lang="en-US" sz="1800" dirty="0"/>
              <a:t> is executing in its critical section, then no other processes can be executing in their critical sections.</a:t>
            </a:r>
          </a:p>
          <a:p>
            <a:pPr marL="457200" indent="-457200" defTabSz="348854">
              <a:lnSpc>
                <a:spcPct val="80000"/>
              </a:lnSpc>
              <a:buNone/>
            </a:pPr>
            <a:endParaRPr lang="en-US" sz="1800" dirty="0"/>
          </a:p>
          <a:p>
            <a:pPr marL="457200" indent="-457200" defTabSz="348854">
              <a:lnSpc>
                <a:spcPct val="80000"/>
              </a:lnSpc>
              <a:buFontTx/>
              <a:buAutoNum type="arabicPeriod" startAt="2"/>
            </a:pPr>
            <a:r>
              <a:rPr lang="en-US" sz="1800" b="1" dirty="0">
                <a:solidFill>
                  <a:srgbClr val="FF0000"/>
                </a:solidFill>
              </a:rPr>
              <a:t>Progress</a:t>
            </a:r>
            <a:r>
              <a:rPr lang="en-US" sz="1800" dirty="0"/>
              <a:t> - If no process is executing in its critical section and there exist some processes that wish to enter their critical section, then the selection of the processes that will enter the critical section next cannot be postponed indefinitely.</a:t>
            </a:r>
          </a:p>
          <a:p>
            <a:pPr marL="457200" indent="-457200" defTabSz="348854">
              <a:lnSpc>
                <a:spcPct val="80000"/>
              </a:lnSpc>
              <a:buNone/>
            </a:pPr>
            <a:endParaRPr lang="en-US" sz="1800" dirty="0"/>
          </a:p>
          <a:p>
            <a:pPr marL="457200" indent="-457200" defTabSz="348854">
              <a:lnSpc>
                <a:spcPct val="80000"/>
              </a:lnSpc>
              <a:buNone/>
            </a:pPr>
            <a:r>
              <a:rPr lang="en-US" sz="1800" b="1" dirty="0">
                <a:solidFill>
                  <a:srgbClr val="FF0000"/>
                </a:solidFill>
              </a:rPr>
              <a:t>3.</a:t>
            </a:r>
            <a:r>
              <a:rPr lang="en-US" sz="1800" dirty="0"/>
              <a:t>	</a:t>
            </a:r>
            <a:r>
              <a:rPr lang="en-US" sz="1800" b="1" dirty="0">
                <a:solidFill>
                  <a:srgbClr val="FF0000"/>
                </a:solidFill>
              </a:rPr>
              <a:t>Bounded Waiting</a:t>
            </a:r>
            <a:r>
              <a:rPr lang="en-US" sz="1800" dirty="0"/>
              <a:t> -  A bound must exist on the number of times that other processes are allowed to enter their critical sections after a process has made a request to enter its critical section and before that request is granted. (Assume that each process executes at a nonzero speed. No assumption concerning relative speed of the </a:t>
            </a:r>
            <a:r>
              <a:rPr lang="en-US" sz="1800" b="1" dirty="0">
                <a:solidFill>
                  <a:srgbClr val="0000FF"/>
                </a:solidFill>
              </a:rPr>
              <a:t>N</a:t>
            </a:r>
            <a:r>
              <a:rPr lang="en-US" sz="1800" dirty="0"/>
              <a:t> processes.)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t>Typical Process P</a:t>
            </a:r>
            <a:r>
              <a:rPr lang="en-US" baseline="-25000"/>
              <a:t>i</a:t>
            </a:r>
          </a:p>
        </p:txBody>
      </p:sp>
      <p:sp>
        <p:nvSpPr>
          <p:cNvPr id="22531" name="Content Placeholder 2"/>
          <p:cNvSpPr>
            <a:spLocks noGrp="1"/>
          </p:cNvSpPr>
          <p:nvPr>
            <p:ph idx="1"/>
          </p:nvPr>
        </p:nvSpPr>
        <p:spPr>
          <a:xfrm>
            <a:off x="1823310" y="1350110"/>
            <a:ext cx="4992133" cy="339447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buFontTx/>
              <a:buNone/>
            </a:pPr>
            <a:r>
              <a:rPr lang="en-US" dirty="0">
                <a:latin typeface="Courier" pitchFamily="-105" charset="0"/>
              </a:rPr>
              <a:t>do {</a:t>
            </a:r>
          </a:p>
          <a:p>
            <a:pPr>
              <a:buFontTx/>
              <a:buNone/>
            </a:pPr>
            <a:r>
              <a:rPr lang="en-US" dirty="0">
                <a:latin typeface="Courier" pitchFamily="-105" charset="0"/>
              </a:rPr>
              <a:t>	</a:t>
            </a:r>
            <a:r>
              <a:rPr lang="en-US" b="1" dirty="0">
                <a:solidFill>
                  <a:srgbClr val="FF0000"/>
                </a:solidFill>
                <a:latin typeface="Courier" pitchFamily="-105" charset="0"/>
              </a:rPr>
              <a:t>entry section</a:t>
            </a:r>
          </a:p>
          <a:p>
            <a:pPr>
              <a:buFontTx/>
              <a:buNone/>
            </a:pPr>
            <a:r>
              <a:rPr lang="en-US" dirty="0">
                <a:latin typeface="Courier" pitchFamily="-105" charset="0"/>
              </a:rPr>
              <a:t>		</a:t>
            </a:r>
            <a:r>
              <a:rPr lang="en-US" b="1" dirty="0">
                <a:latin typeface="Courier" pitchFamily="-105" charset="0"/>
              </a:rPr>
              <a:t>critical section</a:t>
            </a:r>
          </a:p>
          <a:p>
            <a:pPr>
              <a:buFontTx/>
              <a:buNone/>
            </a:pPr>
            <a:r>
              <a:rPr lang="en-US" dirty="0">
                <a:latin typeface="Courier" pitchFamily="-105" charset="0"/>
              </a:rPr>
              <a:t>	</a:t>
            </a:r>
            <a:r>
              <a:rPr lang="en-US" b="1" dirty="0">
                <a:solidFill>
                  <a:srgbClr val="FF0000"/>
                </a:solidFill>
                <a:latin typeface="Courier" pitchFamily="-105" charset="0"/>
              </a:rPr>
              <a:t>exit section</a:t>
            </a:r>
          </a:p>
          <a:p>
            <a:pPr>
              <a:buFontTx/>
              <a:buNone/>
            </a:pPr>
            <a:r>
              <a:rPr lang="en-US" dirty="0">
                <a:latin typeface="Courier" pitchFamily="-105" charset="0"/>
              </a:rPr>
              <a:t>		remainder section</a:t>
            </a:r>
          </a:p>
          <a:p>
            <a:pPr>
              <a:buFontTx/>
              <a:buNone/>
            </a:pPr>
            <a:r>
              <a:rPr lang="en-US" dirty="0">
                <a:latin typeface="Courier" pitchFamily="-105" charset="0"/>
              </a:rPr>
              <a:t>} while (TRUE);</a:t>
            </a:r>
          </a:p>
          <a:p>
            <a:pPr>
              <a:buFontTx/>
              <a:buNone/>
            </a:pPr>
            <a:endParaRPr lang="en-US" dirty="0">
              <a:latin typeface="Courier" pitchFamily="-105"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47436"/>
            <a:ext cx="6172200" cy="857250"/>
          </a:xfrm>
        </p:spPr>
        <p:txBody>
          <a:bodyPr/>
          <a:lstStyle/>
          <a:p>
            <a:pPr algn="r"/>
            <a:r>
              <a:rPr lang="en-US" sz="3600" dirty="0" err="1">
                <a:solidFill>
                  <a:srgbClr val="007033"/>
                </a:solidFill>
                <a:effectLst>
                  <a:outerShdw blurRad="50800" dist="38100" dir="2700000" algn="tl" rotWithShape="0">
                    <a:prstClr val="black">
                      <a:alpha val="40000"/>
                    </a:prstClr>
                  </a:outerShdw>
                </a:effectLst>
              </a:rPr>
              <a:t>OpenMP</a:t>
            </a:r>
            <a:r>
              <a:rPr lang="en-US" sz="3600" dirty="0">
                <a:solidFill>
                  <a:srgbClr val="007033"/>
                </a:solidFill>
                <a:effectLst>
                  <a:outerShdw blurRad="50800" dist="38100" dir="2700000" algn="tl" rotWithShape="0">
                    <a:prstClr val="black">
                      <a:alpha val="40000"/>
                    </a:prstClr>
                  </a:outerShdw>
                </a:effectLst>
              </a:rPr>
              <a:t> Code Example</a:t>
            </a:r>
          </a:p>
        </p:txBody>
      </p:sp>
      <p:sp>
        <p:nvSpPr>
          <p:cNvPr id="6" name="Rectangle 4"/>
          <p:cNvSpPr>
            <a:spLocks noChangeArrowheads="1"/>
          </p:cNvSpPr>
          <p:nvPr/>
        </p:nvSpPr>
        <p:spPr bwMode="auto">
          <a:xfrm>
            <a:off x="1963998" y="880947"/>
            <a:ext cx="5008292" cy="4045104"/>
          </a:xfrm>
          <a:prstGeom prst="rect">
            <a:avLst/>
          </a:prstGeom>
          <a:solidFill>
            <a:schemeClr val="accent5">
              <a:lumMod val="60000"/>
              <a:lumOff val="40000"/>
            </a:schemeClr>
          </a:solidFill>
          <a:ln w="9525">
            <a:noFill/>
            <a:miter lim="800000"/>
            <a:headEnd/>
            <a:tailEnd/>
          </a:ln>
        </p:spPr>
        <p:txBody>
          <a:bodyPr/>
          <a:lstStyle/>
          <a:p>
            <a:pPr marL="257175" indent="-257175">
              <a:spcBef>
                <a:spcPct val="20000"/>
              </a:spcBef>
            </a:pPr>
            <a:r>
              <a:rPr lang="en-US" sz="1600" dirty="0">
                <a:latin typeface="Monaco" pitchFamily="-105" charset="0"/>
              </a:rPr>
              <a:t>int main(int </a:t>
            </a:r>
            <a:r>
              <a:rPr lang="en-US" sz="1600" dirty="0" err="1">
                <a:latin typeface="Monaco" pitchFamily="-105" charset="0"/>
              </a:rPr>
              <a:t>argc</a:t>
            </a:r>
            <a:r>
              <a:rPr lang="en-US" sz="1600" dirty="0">
                <a:latin typeface="Monaco" pitchFamily="-105" charset="0"/>
              </a:rPr>
              <a:t>, char *</a:t>
            </a:r>
            <a:r>
              <a:rPr lang="en-US" sz="1600" dirty="0" err="1">
                <a:latin typeface="Monaco" pitchFamily="-105" charset="0"/>
              </a:rPr>
              <a:t>argv</a:t>
            </a:r>
            <a:r>
              <a:rPr lang="en-US" sz="1600" dirty="0">
                <a:latin typeface="Monaco" pitchFamily="-105" charset="0"/>
              </a:rPr>
              <a:t>[])    {	</a:t>
            </a:r>
          </a:p>
          <a:p>
            <a:pPr marL="257175" indent="-257175">
              <a:spcBef>
                <a:spcPct val="20000"/>
              </a:spcBef>
            </a:pPr>
            <a:r>
              <a:rPr lang="en-US" sz="1600" dirty="0">
                <a:latin typeface="Monaco" pitchFamily="-105" charset="0"/>
              </a:rPr>
              <a:t>	/* sequential code */        </a:t>
            </a:r>
          </a:p>
          <a:p>
            <a:pPr marL="257175" indent="-257175">
              <a:spcBef>
                <a:spcPct val="20000"/>
              </a:spcBef>
            </a:pPr>
            <a:r>
              <a:rPr lang="en-US" sz="1600" dirty="0">
                <a:latin typeface="Monaco" pitchFamily="-105" charset="0"/>
              </a:rPr>
              <a:t>	</a:t>
            </a:r>
            <a:r>
              <a:rPr lang="en-US" sz="1600" dirty="0" err="1">
                <a:latin typeface="Monaco" pitchFamily="-105" charset="0"/>
              </a:rPr>
              <a:t>int</a:t>
            </a:r>
            <a:r>
              <a:rPr lang="en-US" sz="1600" dirty="0">
                <a:latin typeface="Monaco" pitchFamily="-105" charset="0"/>
              </a:rPr>
              <a:t> v = 0;</a:t>
            </a:r>
          </a:p>
          <a:p>
            <a:pPr marL="257175" indent="-257175">
              <a:spcBef>
                <a:spcPct val="20000"/>
              </a:spcBef>
            </a:pPr>
            <a:r>
              <a:rPr lang="en-US" sz="1600" dirty="0">
                <a:latin typeface="Monaco" pitchFamily="-105" charset="0"/>
              </a:rPr>
              <a:t>	#pragma </a:t>
            </a:r>
            <a:r>
              <a:rPr lang="en-US" sz="1600" dirty="0" err="1">
                <a:latin typeface="Monaco" pitchFamily="-105" charset="0"/>
              </a:rPr>
              <a:t>omp</a:t>
            </a:r>
            <a:r>
              <a:rPr lang="en-US" sz="1600" dirty="0">
                <a:latin typeface="Monaco" pitchFamily="-105" charset="0"/>
              </a:rPr>
              <a:t> parallel shared(v)	{	  </a:t>
            </a:r>
          </a:p>
          <a:p>
            <a:pPr marL="257175" indent="-257175">
              <a:spcBef>
                <a:spcPct val="20000"/>
              </a:spcBef>
            </a:pPr>
            <a:r>
              <a:rPr lang="en-US" sz="1600" dirty="0">
                <a:latin typeface="Monaco" pitchFamily="-105" charset="0"/>
              </a:rPr>
              <a:t>		#pragma </a:t>
            </a:r>
            <a:r>
              <a:rPr lang="en-US" sz="1600" dirty="0" err="1">
                <a:latin typeface="Monaco" pitchFamily="-105" charset="0"/>
              </a:rPr>
              <a:t>omp</a:t>
            </a:r>
            <a:r>
              <a:rPr lang="en-US" sz="1600" dirty="0">
                <a:latin typeface="Monaco" pitchFamily="-105" charset="0"/>
              </a:rPr>
              <a:t> critical (</a:t>
            </a:r>
            <a:r>
              <a:rPr lang="en-US" sz="1600" dirty="0" err="1">
                <a:latin typeface="Monaco" pitchFamily="-105" charset="0"/>
              </a:rPr>
              <a:t>addv</a:t>
            </a:r>
            <a:r>
              <a:rPr lang="en-US" sz="1600" dirty="0">
                <a:latin typeface="Monaco" pitchFamily="-105" charset="0"/>
              </a:rPr>
              <a:t>)   {</a:t>
            </a:r>
          </a:p>
          <a:p>
            <a:pPr marL="257175" indent="-257175">
              <a:spcBef>
                <a:spcPct val="20000"/>
              </a:spcBef>
            </a:pPr>
            <a:r>
              <a:rPr lang="en-US" sz="1600" dirty="0">
                <a:latin typeface="Monaco" pitchFamily="-105" charset="0"/>
              </a:rPr>
              <a:t>	    		v ++;</a:t>
            </a:r>
          </a:p>
          <a:p>
            <a:pPr marL="257175" indent="-257175">
              <a:spcBef>
                <a:spcPct val="20000"/>
              </a:spcBef>
            </a:pPr>
            <a:r>
              <a:rPr lang="en-US" sz="1600" dirty="0">
                <a:latin typeface="Monaco" pitchFamily="-105" charset="0"/>
              </a:rPr>
              <a:t>		}	</a:t>
            </a:r>
          </a:p>
          <a:p>
            <a:pPr marL="257175" indent="-257175">
              <a:spcBef>
                <a:spcPct val="20000"/>
              </a:spcBef>
            </a:pPr>
            <a:r>
              <a:rPr lang="en-US" sz="1600" dirty="0">
                <a:latin typeface="Monaco" pitchFamily="-105" charset="0"/>
              </a:rPr>
              <a:t>		</a:t>
            </a:r>
            <a:r>
              <a:rPr lang="en-US" sz="1600" dirty="0" err="1">
                <a:latin typeface="Monaco" pitchFamily="-105" charset="0"/>
              </a:rPr>
              <a:t>printf</a:t>
            </a:r>
            <a:r>
              <a:rPr lang="en-US" sz="1600" dirty="0">
                <a:latin typeface="Monaco" pitchFamily="-105" charset="0"/>
              </a:rPr>
              <a:t>("I am a parallel region\n");	</a:t>
            </a:r>
          </a:p>
          <a:p>
            <a:pPr marL="257175" indent="-257175">
              <a:spcBef>
                <a:spcPct val="20000"/>
              </a:spcBef>
            </a:pPr>
            <a:r>
              <a:rPr lang="en-US" sz="1600" dirty="0">
                <a:latin typeface="Monaco" pitchFamily="-105" charset="0"/>
              </a:rPr>
              <a:t>	}	</a:t>
            </a:r>
          </a:p>
          <a:p>
            <a:pPr marL="257175" indent="-257175">
              <a:spcBef>
                <a:spcPct val="20000"/>
              </a:spcBef>
            </a:pPr>
            <a:r>
              <a:rPr lang="en-US" sz="1600" dirty="0">
                <a:latin typeface="Monaco" pitchFamily="-105" charset="0"/>
              </a:rPr>
              <a:t>	/* sequential code */</a:t>
            </a:r>
          </a:p>
          <a:p>
            <a:pPr marL="257175" indent="-257175">
              <a:spcBef>
                <a:spcPct val="20000"/>
              </a:spcBef>
            </a:pPr>
            <a:r>
              <a:rPr lang="en-US" sz="1600" dirty="0">
                <a:latin typeface="Monaco" pitchFamily="-105" charset="0"/>
              </a:rPr>
              <a:t>      </a:t>
            </a:r>
            <a:r>
              <a:rPr lang="en-US" sz="1600" dirty="0" err="1">
                <a:latin typeface="Monaco" pitchFamily="-105" charset="0"/>
              </a:rPr>
              <a:t>printf</a:t>
            </a:r>
            <a:r>
              <a:rPr lang="en-US" sz="1600" dirty="0">
                <a:latin typeface="Monaco" pitchFamily="-105" charset="0"/>
              </a:rPr>
              <a:t>("value of v = %d\n", v);</a:t>
            </a:r>
          </a:p>
          <a:p>
            <a:pPr marL="257175" indent="-257175">
              <a:spcBef>
                <a:spcPct val="20000"/>
              </a:spcBef>
            </a:pPr>
            <a:r>
              <a:rPr lang="en-US" sz="1600" dirty="0">
                <a:latin typeface="Monaco" pitchFamily="-105" charset="0"/>
              </a:rPr>
              <a:t>	return 0;</a:t>
            </a:r>
          </a:p>
          <a:p>
            <a:pPr marL="257175" indent="-257175">
              <a:spcBef>
                <a:spcPct val="20000"/>
              </a:spcBef>
            </a:pPr>
            <a:r>
              <a:rPr lang="en-US" sz="1600" dirty="0">
                <a:latin typeface="Monaco" pitchFamily="-105"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Synchronize Processes?</a:t>
            </a:r>
          </a:p>
        </p:txBody>
      </p:sp>
      <p:sp>
        <p:nvSpPr>
          <p:cNvPr id="5" name="Content Placeholder 4"/>
          <p:cNvSpPr>
            <a:spLocks noGrp="1"/>
          </p:cNvSpPr>
          <p:nvPr>
            <p:ph idx="1"/>
          </p:nvPr>
        </p:nvSpPr>
        <p:spPr/>
        <p:txBody>
          <a:bodyPr/>
          <a:lstStyle/>
          <a:p>
            <a:r>
              <a:rPr lang="en-US" dirty="0" err="1"/>
              <a:t>OpenMP</a:t>
            </a:r>
            <a:r>
              <a:rPr lang="en-US" dirty="0"/>
              <a:t> provides a nice solution for programmers.</a:t>
            </a:r>
          </a:p>
          <a:p>
            <a:r>
              <a:rPr lang="en-US" dirty="0"/>
              <a:t>But how are they implemented? How do we approach a synchronization problem in general?</a:t>
            </a:r>
          </a:p>
          <a:p>
            <a:r>
              <a:rPr lang="en-US" dirty="0"/>
              <a:t>There could be hardware solution to this problem as well. We are concentrating on software solutions for now.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a:t>Peterson’s Solution</a:t>
            </a:r>
            <a:br>
              <a:rPr lang="en-US" dirty="0"/>
            </a:br>
            <a:r>
              <a:rPr lang="en-US" sz="2700" dirty="0"/>
              <a:t>for a 2-process case</a:t>
            </a:r>
            <a:endParaRPr lang="en-US" dirty="0"/>
          </a:p>
        </p:txBody>
      </p:sp>
      <p:sp>
        <p:nvSpPr>
          <p:cNvPr id="3" name="Content Placeholder 2"/>
          <p:cNvSpPr>
            <a:spLocks noGrp="1"/>
          </p:cNvSpPr>
          <p:nvPr>
            <p:ph idx="1"/>
          </p:nvPr>
        </p:nvSpPr>
        <p:spPr>
          <a:xfrm>
            <a:off x="1250157" y="2055019"/>
            <a:ext cx="1789510" cy="575072"/>
          </a:xfrm>
          <a:ln>
            <a:solidFill>
              <a:schemeClr val="accent4"/>
            </a:solidFill>
          </a:ln>
        </p:spPr>
        <p:txBody>
          <a:bodyPr>
            <a:normAutofit fontScale="92500"/>
          </a:bodyPr>
          <a:lstStyle/>
          <a:p>
            <a:pPr>
              <a:buFontTx/>
              <a:buNone/>
            </a:pPr>
            <a:r>
              <a:rPr lang="en-US" sz="1400" b="1" dirty="0">
                <a:latin typeface="Courier" pitchFamily="-105" charset="0"/>
              </a:rPr>
              <a:t>int turn;</a:t>
            </a:r>
          </a:p>
          <a:p>
            <a:pPr>
              <a:buFontTx/>
              <a:buNone/>
            </a:pPr>
            <a:r>
              <a:rPr lang="en-US" sz="1400" b="1" dirty="0" err="1">
                <a:latin typeface="Courier" pitchFamily="-105" charset="0"/>
              </a:rPr>
              <a:t>boolean</a:t>
            </a:r>
            <a:r>
              <a:rPr lang="en-US" sz="1400" b="1" dirty="0">
                <a:latin typeface="Courier" pitchFamily="-105" charset="0"/>
              </a:rPr>
              <a:t> flag[2];</a:t>
            </a:r>
          </a:p>
        </p:txBody>
      </p:sp>
      <p:sp>
        <p:nvSpPr>
          <p:cNvPr id="6" name="Content Placeholder 2"/>
          <p:cNvSpPr txBox="1">
            <a:spLocks/>
          </p:cNvSpPr>
          <p:nvPr/>
        </p:nvSpPr>
        <p:spPr bwMode="auto">
          <a:xfrm>
            <a:off x="3293269" y="1281113"/>
            <a:ext cx="5096356" cy="327580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a:lstStyle/>
          <a:p>
            <a:pPr marL="257175" indent="-257175" eaLnBrk="0" hangingPunct="0">
              <a:spcBef>
                <a:spcPct val="20000"/>
              </a:spcBef>
            </a:pPr>
            <a:r>
              <a:rPr lang="en-US" sz="2000" dirty="0">
                <a:latin typeface="Courier" pitchFamily="-105" charset="0"/>
              </a:rPr>
              <a:t>do {</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a:t>
            </a:r>
            <a:r>
              <a:rPr lang="en-US" sz="2000" b="1" dirty="0" err="1">
                <a:solidFill>
                  <a:srgbClr val="FF0000"/>
                </a:solidFill>
                <a:latin typeface="Courier" pitchFamily="-105" charset="0"/>
              </a:rPr>
              <a:t>i</a:t>
            </a:r>
            <a:r>
              <a:rPr lang="en-US" sz="2000" b="1" dirty="0">
                <a:solidFill>
                  <a:srgbClr val="FF0000"/>
                </a:solidFill>
                <a:latin typeface="Courier" pitchFamily="-105" charset="0"/>
              </a:rPr>
              <a:t>] = TRUE;</a:t>
            </a:r>
          </a:p>
          <a:p>
            <a:pPr marL="257175" indent="-257175" eaLnBrk="0" hangingPunct="0">
              <a:spcBef>
                <a:spcPct val="20000"/>
              </a:spcBef>
            </a:pPr>
            <a:r>
              <a:rPr lang="en-US" sz="2000" b="1" dirty="0">
                <a:solidFill>
                  <a:srgbClr val="FF0000"/>
                </a:solidFill>
                <a:latin typeface="Courier" pitchFamily="-105" charset="0"/>
              </a:rPr>
              <a:t>	turn = j;</a:t>
            </a:r>
          </a:p>
          <a:p>
            <a:pPr marL="257175" indent="-257175" eaLnBrk="0" hangingPunct="0">
              <a:spcBef>
                <a:spcPct val="20000"/>
              </a:spcBef>
            </a:pPr>
            <a:r>
              <a:rPr lang="en-US" sz="2000" b="1" dirty="0">
                <a:solidFill>
                  <a:srgbClr val="FF0000"/>
                </a:solidFill>
                <a:latin typeface="Courier" pitchFamily="-105" charset="0"/>
              </a:rPr>
              <a:t>	while (flag[j] &amp;&amp; turn == j);</a:t>
            </a:r>
          </a:p>
          <a:p>
            <a:pPr marL="257175" indent="-257175" eaLnBrk="0" hangingPunct="0">
              <a:spcBef>
                <a:spcPct val="20000"/>
              </a:spcBef>
            </a:pPr>
            <a:r>
              <a:rPr lang="en-US" sz="2000" dirty="0">
                <a:latin typeface="Courier" pitchFamily="-105" charset="0"/>
              </a:rPr>
              <a:t>		</a:t>
            </a:r>
            <a:r>
              <a:rPr lang="en-US" sz="2000" b="1" dirty="0">
                <a:latin typeface="Courier" pitchFamily="-105" charset="0"/>
              </a:rPr>
              <a:t>critical section</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a:t>
            </a:r>
            <a:r>
              <a:rPr lang="en-US" sz="2000" b="1" dirty="0" err="1">
                <a:solidFill>
                  <a:srgbClr val="FF0000"/>
                </a:solidFill>
                <a:latin typeface="Courier" pitchFamily="-105" charset="0"/>
              </a:rPr>
              <a:t>i</a:t>
            </a:r>
            <a:r>
              <a:rPr lang="en-US" sz="2000" b="1" dirty="0">
                <a:solidFill>
                  <a:srgbClr val="FF0000"/>
                </a:solidFill>
                <a:latin typeface="Courier" pitchFamily="-105" charset="0"/>
              </a:rPr>
              <a:t>] = FALSE;</a:t>
            </a:r>
          </a:p>
          <a:p>
            <a:pPr marL="257175" indent="-257175" eaLnBrk="0" hangingPunct="0">
              <a:spcBef>
                <a:spcPct val="20000"/>
              </a:spcBef>
            </a:pPr>
            <a:r>
              <a:rPr lang="en-US" sz="2000" dirty="0">
                <a:latin typeface="Courier" pitchFamily="-105" charset="0"/>
              </a:rPr>
              <a:t>		remainder section</a:t>
            </a:r>
          </a:p>
          <a:p>
            <a:pPr marL="257175" indent="-257175" eaLnBrk="0" hangingPunct="0">
              <a:spcBef>
                <a:spcPct val="20000"/>
              </a:spcBef>
            </a:pPr>
            <a:r>
              <a:rPr lang="en-US" sz="2000" dirty="0">
                <a:latin typeface="Courier" pitchFamily="-105" charset="0"/>
              </a:rPr>
              <a:t>} while (TRUE);</a:t>
            </a:r>
          </a:p>
          <a:p>
            <a:pPr marL="257175" indent="-257175" eaLnBrk="0" hangingPunct="0">
              <a:spcBef>
                <a:spcPct val="20000"/>
              </a:spcBef>
            </a:pPr>
            <a:endParaRPr lang="en-US" dirty="0">
              <a:latin typeface="Courier" pitchFamily="-105" charset="0"/>
            </a:endParaRPr>
          </a:p>
        </p:txBody>
      </p:sp>
      <p:sp>
        <p:nvSpPr>
          <p:cNvPr id="7" name="Explosion 2 6"/>
          <p:cNvSpPr/>
          <p:nvPr/>
        </p:nvSpPr>
        <p:spPr bwMode="auto">
          <a:xfrm>
            <a:off x="1268451" y="827977"/>
            <a:ext cx="1547232" cy="1103972"/>
          </a:xfrm>
          <a:prstGeom prst="irregularSeal2">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i="1" dirty="0">
                <a:solidFill>
                  <a:srgbClr val="FF0000"/>
                </a:solidFill>
                <a:latin typeface="Arial" charset="0"/>
              </a:rPr>
              <a:t>Shared </a:t>
            </a:r>
          </a:p>
          <a:p>
            <a:pPr defTabSz="685800" fontAlgn="base">
              <a:spcBef>
                <a:spcPct val="0"/>
              </a:spcBef>
              <a:spcAft>
                <a:spcPct val="0"/>
              </a:spcAft>
            </a:pPr>
            <a:r>
              <a:rPr lang="en-US" sz="1350" i="1" dirty="0">
                <a:solidFill>
                  <a:srgbClr val="FF0000"/>
                </a:solidFill>
                <a:latin typeface="Arial" charset="0"/>
              </a:rPr>
              <a:t>variables</a:t>
            </a:r>
          </a:p>
        </p:txBody>
      </p:sp>
      <p:cxnSp>
        <p:nvCxnSpPr>
          <p:cNvPr id="9" name="Straight Arrow Connector 8"/>
          <p:cNvCxnSpPr/>
          <p:nvPr/>
        </p:nvCxnSpPr>
        <p:spPr bwMode="auto">
          <a:xfrm>
            <a:off x="2180063" y="1781408"/>
            <a:ext cx="108725" cy="426534"/>
          </a:xfrm>
          <a:prstGeom prst="straightConnector1">
            <a:avLst/>
          </a:prstGeom>
          <a:solidFill>
            <a:schemeClr val="accent1"/>
          </a:solidFill>
          <a:ln w="25400" cap="flat" cmpd="sng" algn="ctr">
            <a:solidFill>
              <a:srgbClr val="3399FF"/>
            </a:solidFill>
            <a:prstDash val="solid"/>
            <a:round/>
            <a:headEnd type="none" w="med" len="med"/>
            <a:tailEnd type="triangle"/>
          </a:ln>
          <a:effectLst/>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a:t>Peterson’s Solution</a:t>
            </a:r>
            <a:br>
              <a:rPr lang="en-US" dirty="0"/>
            </a:br>
            <a:r>
              <a:rPr lang="en-US" sz="2700" dirty="0"/>
              <a:t>Process 0</a:t>
            </a:r>
            <a:endParaRPr lang="en-US" dirty="0"/>
          </a:p>
        </p:txBody>
      </p:sp>
      <p:sp>
        <p:nvSpPr>
          <p:cNvPr id="3" name="Content Placeholder 2"/>
          <p:cNvSpPr>
            <a:spLocks noGrp="1"/>
          </p:cNvSpPr>
          <p:nvPr>
            <p:ph idx="1"/>
          </p:nvPr>
        </p:nvSpPr>
        <p:spPr>
          <a:xfrm>
            <a:off x="1250157" y="2055019"/>
            <a:ext cx="1789510" cy="575072"/>
          </a:xfrm>
          <a:ln>
            <a:solidFill>
              <a:schemeClr val="accent4"/>
            </a:solidFill>
          </a:ln>
        </p:spPr>
        <p:txBody>
          <a:bodyPr>
            <a:normAutofit fontScale="92500"/>
          </a:bodyPr>
          <a:lstStyle/>
          <a:p>
            <a:pPr>
              <a:buFontTx/>
              <a:buNone/>
            </a:pPr>
            <a:r>
              <a:rPr lang="en-US" sz="1400" b="1" dirty="0">
                <a:latin typeface="Courier" pitchFamily="-105" charset="0"/>
              </a:rPr>
              <a:t>int turn;</a:t>
            </a:r>
          </a:p>
          <a:p>
            <a:pPr>
              <a:buFontTx/>
              <a:buNone/>
            </a:pPr>
            <a:r>
              <a:rPr lang="en-US" sz="1400" b="1" dirty="0" err="1">
                <a:latin typeface="Courier" pitchFamily="-105" charset="0"/>
              </a:rPr>
              <a:t>boolean</a:t>
            </a:r>
            <a:r>
              <a:rPr lang="en-US" sz="1400" b="1" dirty="0">
                <a:latin typeface="Courier" pitchFamily="-105" charset="0"/>
              </a:rPr>
              <a:t> flag[2];</a:t>
            </a:r>
          </a:p>
        </p:txBody>
      </p:sp>
      <p:sp>
        <p:nvSpPr>
          <p:cNvPr id="6" name="Content Placeholder 2"/>
          <p:cNvSpPr txBox="1">
            <a:spLocks/>
          </p:cNvSpPr>
          <p:nvPr/>
        </p:nvSpPr>
        <p:spPr bwMode="auto">
          <a:xfrm>
            <a:off x="3293269" y="1281113"/>
            <a:ext cx="5096356" cy="327580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a:lstStyle/>
          <a:p>
            <a:pPr marL="257175" indent="-257175" eaLnBrk="0" hangingPunct="0">
              <a:spcBef>
                <a:spcPct val="20000"/>
              </a:spcBef>
            </a:pPr>
            <a:r>
              <a:rPr lang="en-US" sz="2000" dirty="0">
                <a:latin typeface="Courier" pitchFamily="-105" charset="0"/>
              </a:rPr>
              <a:t>do {</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flag[0] = TRUE;</a:t>
            </a:r>
          </a:p>
          <a:p>
            <a:pPr marL="257175" indent="-257175" eaLnBrk="0" hangingPunct="0">
              <a:spcBef>
                <a:spcPct val="20000"/>
              </a:spcBef>
            </a:pPr>
            <a:r>
              <a:rPr lang="en-US" sz="2000" b="1" dirty="0">
                <a:solidFill>
                  <a:srgbClr val="FF0000"/>
                </a:solidFill>
                <a:latin typeface="Courier" pitchFamily="-105" charset="0"/>
              </a:rPr>
              <a:t>	turn = 1;</a:t>
            </a:r>
          </a:p>
          <a:p>
            <a:pPr marL="257175" indent="-257175" eaLnBrk="0" hangingPunct="0">
              <a:spcBef>
                <a:spcPct val="20000"/>
              </a:spcBef>
            </a:pPr>
            <a:r>
              <a:rPr lang="en-US" sz="2000" b="1" dirty="0">
                <a:solidFill>
                  <a:srgbClr val="FF0000"/>
                </a:solidFill>
                <a:latin typeface="Courier" pitchFamily="-105" charset="0"/>
              </a:rPr>
              <a:t>	while (flag[1] &amp;&amp; turn == 1);</a:t>
            </a:r>
          </a:p>
          <a:p>
            <a:pPr marL="257175" indent="-257175" eaLnBrk="0" hangingPunct="0">
              <a:spcBef>
                <a:spcPct val="20000"/>
              </a:spcBef>
            </a:pPr>
            <a:r>
              <a:rPr lang="en-US" sz="2000" dirty="0">
                <a:latin typeface="Courier" pitchFamily="-105" charset="0"/>
              </a:rPr>
              <a:t>		</a:t>
            </a:r>
            <a:r>
              <a:rPr lang="en-US" sz="2000" b="1" dirty="0">
                <a:latin typeface="Courier" pitchFamily="-105" charset="0"/>
              </a:rPr>
              <a:t>critical section</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flag[0] = FALSE;</a:t>
            </a:r>
          </a:p>
          <a:p>
            <a:pPr marL="257175" indent="-257175" eaLnBrk="0" hangingPunct="0">
              <a:spcBef>
                <a:spcPct val="20000"/>
              </a:spcBef>
            </a:pPr>
            <a:r>
              <a:rPr lang="en-US" sz="2000" dirty="0">
                <a:latin typeface="Courier" pitchFamily="-105" charset="0"/>
              </a:rPr>
              <a:t>		remainder section</a:t>
            </a:r>
          </a:p>
          <a:p>
            <a:pPr marL="257175" indent="-257175" eaLnBrk="0" hangingPunct="0">
              <a:spcBef>
                <a:spcPct val="20000"/>
              </a:spcBef>
            </a:pPr>
            <a:r>
              <a:rPr lang="en-US" sz="2000" dirty="0">
                <a:latin typeface="Courier" pitchFamily="-105" charset="0"/>
              </a:rPr>
              <a:t>} while (TRUE);</a:t>
            </a:r>
          </a:p>
          <a:p>
            <a:pPr marL="257175" indent="-257175" eaLnBrk="0" hangingPunct="0">
              <a:spcBef>
                <a:spcPct val="20000"/>
              </a:spcBef>
            </a:pPr>
            <a:endParaRPr lang="en-US" dirty="0">
              <a:latin typeface="Courier" pitchFamily="-105" charset="0"/>
            </a:endParaRPr>
          </a:p>
        </p:txBody>
      </p:sp>
      <p:grpSp>
        <p:nvGrpSpPr>
          <p:cNvPr id="9" name="Group 8"/>
          <p:cNvGrpSpPr/>
          <p:nvPr/>
        </p:nvGrpSpPr>
        <p:grpSpPr>
          <a:xfrm>
            <a:off x="1268451" y="802887"/>
            <a:ext cx="1547232" cy="1405055"/>
            <a:chOff x="167268" y="1070515"/>
            <a:chExt cx="2062976" cy="1873407"/>
          </a:xfrm>
        </p:grpSpPr>
        <p:sp>
          <p:nvSpPr>
            <p:cNvPr id="7" name="Explosion 2 6"/>
            <p:cNvSpPr/>
            <p:nvPr/>
          </p:nvSpPr>
          <p:spPr bwMode="auto">
            <a:xfrm>
              <a:off x="167268" y="1070515"/>
              <a:ext cx="2062976" cy="1471963"/>
            </a:xfrm>
            <a:prstGeom prst="irregularSeal2">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i="1" dirty="0">
                  <a:solidFill>
                    <a:srgbClr val="FF0000"/>
                  </a:solidFill>
                  <a:latin typeface="Arial" charset="0"/>
                </a:rPr>
                <a:t>Shared </a:t>
              </a:r>
            </a:p>
            <a:p>
              <a:pPr defTabSz="685800" fontAlgn="base">
                <a:spcBef>
                  <a:spcPct val="0"/>
                </a:spcBef>
                <a:spcAft>
                  <a:spcPct val="0"/>
                </a:spcAft>
              </a:pPr>
              <a:r>
                <a:rPr lang="en-US" sz="1350" i="1" dirty="0">
                  <a:solidFill>
                    <a:srgbClr val="FF0000"/>
                  </a:solidFill>
                  <a:latin typeface="Arial" charset="0"/>
                </a:rPr>
                <a:t>variables</a:t>
              </a:r>
            </a:p>
          </p:txBody>
        </p:sp>
        <p:cxnSp>
          <p:nvCxnSpPr>
            <p:cNvPr id="8" name="Straight Arrow Connector 7"/>
            <p:cNvCxnSpPr/>
            <p:nvPr/>
          </p:nvCxnSpPr>
          <p:spPr bwMode="auto">
            <a:xfrm>
              <a:off x="1382751" y="2375210"/>
              <a:ext cx="144966" cy="568712"/>
            </a:xfrm>
            <a:prstGeom prst="straightConnector1">
              <a:avLst/>
            </a:prstGeom>
            <a:solidFill>
              <a:schemeClr val="accent1"/>
            </a:solidFill>
            <a:ln w="25400" cap="flat" cmpd="sng" algn="ctr">
              <a:solidFill>
                <a:srgbClr val="3399FF"/>
              </a:solidFill>
              <a:prstDash val="solid"/>
              <a:round/>
              <a:headEnd type="none" w="med" len="med"/>
              <a:tailEnd type="triangle"/>
            </a:ln>
            <a:effectLst/>
          </p:spPr>
        </p:cxn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a:t>Peterson’s Solution</a:t>
            </a:r>
            <a:br>
              <a:rPr lang="en-US" dirty="0"/>
            </a:br>
            <a:r>
              <a:rPr lang="en-US" sz="2700" dirty="0"/>
              <a:t>Process 1</a:t>
            </a:r>
            <a:endParaRPr lang="en-US" dirty="0"/>
          </a:p>
        </p:txBody>
      </p:sp>
      <p:sp>
        <p:nvSpPr>
          <p:cNvPr id="3" name="Content Placeholder 2"/>
          <p:cNvSpPr>
            <a:spLocks noGrp="1"/>
          </p:cNvSpPr>
          <p:nvPr>
            <p:ph idx="1"/>
          </p:nvPr>
        </p:nvSpPr>
        <p:spPr>
          <a:xfrm>
            <a:off x="1250157" y="2055019"/>
            <a:ext cx="1789510" cy="575072"/>
          </a:xfrm>
          <a:ln>
            <a:solidFill>
              <a:schemeClr val="accent4"/>
            </a:solidFill>
          </a:ln>
        </p:spPr>
        <p:txBody>
          <a:bodyPr>
            <a:normAutofit fontScale="92500"/>
          </a:bodyPr>
          <a:lstStyle/>
          <a:p>
            <a:pPr>
              <a:buFontTx/>
              <a:buNone/>
            </a:pPr>
            <a:r>
              <a:rPr lang="en-US" sz="1400" b="1" dirty="0">
                <a:latin typeface="Courier" pitchFamily="-105" charset="0"/>
              </a:rPr>
              <a:t>int turn;</a:t>
            </a:r>
          </a:p>
          <a:p>
            <a:pPr>
              <a:buFontTx/>
              <a:buNone/>
            </a:pPr>
            <a:r>
              <a:rPr lang="en-US" sz="1400" b="1" dirty="0" err="1">
                <a:latin typeface="Courier" pitchFamily="-105" charset="0"/>
              </a:rPr>
              <a:t>boolean</a:t>
            </a:r>
            <a:r>
              <a:rPr lang="en-US" sz="1400" b="1" dirty="0">
                <a:latin typeface="Courier" pitchFamily="-105" charset="0"/>
              </a:rPr>
              <a:t> flag[2];</a:t>
            </a:r>
          </a:p>
        </p:txBody>
      </p:sp>
      <p:sp>
        <p:nvSpPr>
          <p:cNvPr id="6" name="Content Placeholder 2"/>
          <p:cNvSpPr txBox="1">
            <a:spLocks/>
          </p:cNvSpPr>
          <p:nvPr/>
        </p:nvSpPr>
        <p:spPr bwMode="auto">
          <a:xfrm>
            <a:off x="3293269" y="1281113"/>
            <a:ext cx="5096356" cy="327580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a:lstStyle/>
          <a:p>
            <a:pPr marL="257175" indent="-257175" eaLnBrk="0" hangingPunct="0">
              <a:spcBef>
                <a:spcPct val="20000"/>
              </a:spcBef>
            </a:pPr>
            <a:r>
              <a:rPr lang="en-US" sz="2000" dirty="0">
                <a:latin typeface="Courier" pitchFamily="-105" charset="0"/>
              </a:rPr>
              <a:t>do {</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flag[1] = TRUE;</a:t>
            </a:r>
          </a:p>
          <a:p>
            <a:pPr marL="257175" indent="-257175" eaLnBrk="0" hangingPunct="0">
              <a:spcBef>
                <a:spcPct val="20000"/>
              </a:spcBef>
            </a:pPr>
            <a:r>
              <a:rPr lang="en-US" sz="2000" b="1" dirty="0">
                <a:solidFill>
                  <a:srgbClr val="FF0000"/>
                </a:solidFill>
                <a:latin typeface="Courier" pitchFamily="-105" charset="0"/>
              </a:rPr>
              <a:t>	turn = 0;</a:t>
            </a:r>
          </a:p>
          <a:p>
            <a:pPr marL="257175" indent="-257175" eaLnBrk="0" hangingPunct="0">
              <a:spcBef>
                <a:spcPct val="20000"/>
              </a:spcBef>
            </a:pPr>
            <a:r>
              <a:rPr lang="en-US" sz="2000" b="1" dirty="0">
                <a:solidFill>
                  <a:srgbClr val="FF0000"/>
                </a:solidFill>
                <a:latin typeface="Courier" pitchFamily="-105" charset="0"/>
              </a:rPr>
              <a:t>	while (flag[0] &amp;&amp; turn == 0);</a:t>
            </a:r>
          </a:p>
          <a:p>
            <a:pPr marL="257175" indent="-257175" eaLnBrk="0" hangingPunct="0">
              <a:spcBef>
                <a:spcPct val="20000"/>
              </a:spcBef>
            </a:pPr>
            <a:r>
              <a:rPr lang="en-US" sz="2000" dirty="0">
                <a:latin typeface="Courier" pitchFamily="-105" charset="0"/>
              </a:rPr>
              <a:t>		</a:t>
            </a:r>
            <a:r>
              <a:rPr lang="en-US" sz="2000" b="1" dirty="0">
                <a:latin typeface="Courier" pitchFamily="-105" charset="0"/>
              </a:rPr>
              <a:t>critical section</a:t>
            </a:r>
          </a:p>
          <a:p>
            <a:pPr marL="257175" indent="-257175" eaLnBrk="0" hangingPunct="0">
              <a:spcBef>
                <a:spcPct val="20000"/>
              </a:spcBef>
            </a:pPr>
            <a:r>
              <a:rPr lang="en-US" sz="2000" dirty="0">
                <a:latin typeface="Courier" pitchFamily="-105" charset="0"/>
              </a:rPr>
              <a:t>	</a:t>
            </a:r>
            <a:r>
              <a:rPr lang="en-US" sz="2000" b="1" dirty="0">
                <a:solidFill>
                  <a:srgbClr val="FF0000"/>
                </a:solidFill>
                <a:latin typeface="Courier" pitchFamily="-105" charset="0"/>
              </a:rPr>
              <a:t>flag[1] = FALSE;</a:t>
            </a:r>
          </a:p>
          <a:p>
            <a:pPr marL="257175" indent="-257175" eaLnBrk="0" hangingPunct="0">
              <a:spcBef>
                <a:spcPct val="20000"/>
              </a:spcBef>
            </a:pPr>
            <a:r>
              <a:rPr lang="en-US" sz="2000" dirty="0">
                <a:latin typeface="Courier" pitchFamily="-105" charset="0"/>
              </a:rPr>
              <a:t>		remainder section</a:t>
            </a:r>
          </a:p>
          <a:p>
            <a:pPr marL="257175" indent="-257175" eaLnBrk="0" hangingPunct="0">
              <a:spcBef>
                <a:spcPct val="20000"/>
              </a:spcBef>
            </a:pPr>
            <a:r>
              <a:rPr lang="en-US" sz="2000" dirty="0">
                <a:latin typeface="Courier" pitchFamily="-105" charset="0"/>
              </a:rPr>
              <a:t>} while (TRUE);</a:t>
            </a:r>
          </a:p>
          <a:p>
            <a:pPr marL="257175" indent="-257175" eaLnBrk="0" hangingPunct="0">
              <a:spcBef>
                <a:spcPct val="20000"/>
              </a:spcBef>
            </a:pPr>
            <a:endParaRPr lang="en-US" dirty="0">
              <a:latin typeface="Courier" pitchFamily="-105" charset="0"/>
            </a:endParaRPr>
          </a:p>
        </p:txBody>
      </p:sp>
      <p:grpSp>
        <p:nvGrpSpPr>
          <p:cNvPr id="7" name="Group 6"/>
          <p:cNvGrpSpPr/>
          <p:nvPr/>
        </p:nvGrpSpPr>
        <p:grpSpPr>
          <a:xfrm>
            <a:off x="1268451" y="802887"/>
            <a:ext cx="1547232" cy="1405055"/>
            <a:chOff x="167268" y="1070515"/>
            <a:chExt cx="2062976" cy="1873407"/>
          </a:xfrm>
        </p:grpSpPr>
        <p:sp>
          <p:nvSpPr>
            <p:cNvPr id="8" name="Explosion 2 7"/>
            <p:cNvSpPr/>
            <p:nvPr/>
          </p:nvSpPr>
          <p:spPr bwMode="auto">
            <a:xfrm>
              <a:off x="167268" y="1070515"/>
              <a:ext cx="2062976" cy="1471963"/>
            </a:xfrm>
            <a:prstGeom prst="irregularSeal2">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fontAlgn="base">
                <a:spcBef>
                  <a:spcPct val="0"/>
                </a:spcBef>
                <a:spcAft>
                  <a:spcPct val="0"/>
                </a:spcAft>
              </a:pPr>
              <a:r>
                <a:rPr lang="en-US" sz="1350" i="1" dirty="0">
                  <a:solidFill>
                    <a:srgbClr val="FF0000"/>
                  </a:solidFill>
                  <a:latin typeface="Arial" charset="0"/>
                </a:rPr>
                <a:t>Shared </a:t>
              </a:r>
            </a:p>
            <a:p>
              <a:pPr defTabSz="685800" fontAlgn="base">
                <a:spcBef>
                  <a:spcPct val="0"/>
                </a:spcBef>
                <a:spcAft>
                  <a:spcPct val="0"/>
                </a:spcAft>
              </a:pPr>
              <a:r>
                <a:rPr lang="en-US" sz="1350" i="1" dirty="0">
                  <a:solidFill>
                    <a:srgbClr val="FF0000"/>
                  </a:solidFill>
                  <a:latin typeface="Arial" charset="0"/>
                </a:rPr>
                <a:t>variables</a:t>
              </a:r>
            </a:p>
          </p:txBody>
        </p:sp>
        <p:cxnSp>
          <p:nvCxnSpPr>
            <p:cNvPr id="9" name="Straight Arrow Connector 8"/>
            <p:cNvCxnSpPr/>
            <p:nvPr/>
          </p:nvCxnSpPr>
          <p:spPr bwMode="auto">
            <a:xfrm>
              <a:off x="1382751" y="2375210"/>
              <a:ext cx="144966" cy="568712"/>
            </a:xfrm>
            <a:prstGeom prst="straightConnector1">
              <a:avLst/>
            </a:prstGeom>
            <a:solidFill>
              <a:schemeClr val="accent1"/>
            </a:solidFill>
            <a:ln w="25400" cap="flat" cmpd="sng" algn="ctr">
              <a:solidFill>
                <a:srgbClr val="3399FF"/>
              </a:solidFill>
              <a:prstDash val="solid"/>
              <a:round/>
              <a:headEnd type="none" w="med" len="med"/>
              <a:tailEnd type="triangle"/>
            </a:ln>
            <a:effectLst/>
          </p:spPr>
        </p:cxn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 to Peterson’s Solution</a:t>
            </a:r>
          </a:p>
        </p:txBody>
      </p:sp>
      <p:sp>
        <p:nvSpPr>
          <p:cNvPr id="3" name="Content Placeholder 2"/>
          <p:cNvSpPr>
            <a:spLocks noGrp="1"/>
          </p:cNvSpPr>
          <p:nvPr>
            <p:ph idx="1"/>
          </p:nvPr>
        </p:nvSpPr>
        <p:spPr/>
        <p:txBody>
          <a:bodyPr/>
          <a:lstStyle/>
          <a:p>
            <a:r>
              <a:rPr lang="en-US" sz="3600" dirty="0"/>
              <a:t>Strict order of execution</a:t>
            </a:r>
          </a:p>
          <a:p>
            <a:r>
              <a:rPr lang="en-US" sz="3600" dirty="0"/>
              <a:t>Variable updates (</a:t>
            </a:r>
            <a:r>
              <a:rPr lang="en-US" sz="3600" b="1" dirty="0"/>
              <a:t>turn</a:t>
            </a:r>
            <a:r>
              <a:rPr lang="en-US" sz="3600" dirty="0"/>
              <a:t> and </a:t>
            </a:r>
            <a:r>
              <a:rPr lang="en-US" sz="3600" b="1" dirty="0"/>
              <a:t>flag</a:t>
            </a:r>
            <a:r>
              <a:rPr lang="en-US" sz="3600" dirty="0"/>
              <a:t>) could still be problematic</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Examples</a:t>
            </a:r>
          </a:p>
        </p:txBody>
      </p:sp>
      <p:sp>
        <p:nvSpPr>
          <p:cNvPr id="3" name="Content Placeholder 2"/>
          <p:cNvSpPr>
            <a:spLocks noGrp="1"/>
          </p:cNvSpPr>
          <p:nvPr>
            <p:ph idx="1"/>
          </p:nvPr>
        </p:nvSpPr>
        <p:spPr>
          <a:xfrm>
            <a:off x="448965" y="1044700"/>
            <a:ext cx="8246070" cy="3664920"/>
          </a:xfrm>
        </p:spPr>
        <p:txBody>
          <a:bodyPr>
            <a:normAutofit fontScale="92500" lnSpcReduction="10000"/>
          </a:bodyPr>
          <a:lstStyle/>
          <a:p>
            <a:r>
              <a:rPr lang="en-US" dirty="0"/>
              <a:t>Multiple threads increment a shared variable leading to incorrect results (</a:t>
            </a:r>
          </a:p>
          <a:p>
            <a:pPr lvl="1"/>
            <a:r>
              <a:rPr lang="en-US" dirty="0">
                <a:hlinkClick r:id="rId2"/>
              </a:rPr>
              <a:t>http://www.eg.bucknell.edu/~cs315/F2020/meng/code/synch/trd-share.c</a:t>
            </a:r>
            <a:endParaRPr lang="en-US" dirty="0"/>
          </a:p>
          <a:p>
            <a:r>
              <a:rPr lang="en-US" dirty="0"/>
              <a:t>Multiple threads share a string buffer (read/write) leading to incorrect results (consuming items not in the order of producing)</a:t>
            </a:r>
          </a:p>
          <a:p>
            <a:pPr lvl="1"/>
            <a:r>
              <a:rPr lang="en-US" dirty="0">
                <a:hlinkClick r:id="rId3"/>
              </a:rPr>
              <a:t>http://www.eg.bucknell.edu/~cs315/F2020/meng/code/synch/consumer-producer-wosynch.c</a:t>
            </a:r>
            <a:endParaRPr lang="en-US" dirty="0"/>
          </a:p>
          <a:p>
            <a:pPr lvl="1"/>
            <a:endParaRPr lang="en-US" dirty="0"/>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Synchronization</a:t>
            </a:r>
          </a:p>
        </p:txBody>
      </p:sp>
      <p:sp>
        <p:nvSpPr>
          <p:cNvPr id="3" name="Content Placeholder 2"/>
          <p:cNvSpPr>
            <a:spLocks noGrp="1"/>
          </p:cNvSpPr>
          <p:nvPr>
            <p:ph idx="1"/>
          </p:nvPr>
        </p:nvSpPr>
        <p:spPr/>
        <p:txBody>
          <a:bodyPr/>
          <a:lstStyle/>
          <a:p>
            <a:r>
              <a:rPr lang="en-US" dirty="0"/>
              <a:t>Processes work together to solve problems.</a:t>
            </a:r>
          </a:p>
          <a:p>
            <a:r>
              <a:rPr lang="en-US" dirty="0"/>
              <a:t>They need to coordinate with each other in order to accomplish a task.</a:t>
            </a:r>
          </a:p>
          <a:p>
            <a:r>
              <a:rPr lang="en-US" dirty="0"/>
              <a:t>Without coordination, things can go wrong as we saw in the last two examples. Many other scenarios lead to similar problems.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p:txBody>
          <a:bodyPr>
            <a:normAutofit/>
          </a:bodyPr>
          <a:lstStyle/>
          <a:p>
            <a:pPr algn="r"/>
            <a:r>
              <a:rPr lang="en-US" sz="3600" dirty="0">
                <a:solidFill>
                  <a:srgbClr val="007033"/>
                </a:solidFill>
                <a:effectLst>
                  <a:outerShdw blurRad="50800" dist="38100" dir="2700000" algn="tl" rotWithShape="0">
                    <a:prstClr val="black">
                      <a:alpha val="40000"/>
                    </a:prstClr>
                  </a:outerShdw>
                </a:effectLst>
              </a:rPr>
              <a:t>Race Condition</a:t>
            </a:r>
          </a:p>
        </p:txBody>
      </p:sp>
      <p:sp>
        <p:nvSpPr>
          <p:cNvPr id="16390" name="Rectangle 3"/>
          <p:cNvSpPr>
            <a:spLocks noGrp="1" noChangeArrowheads="1"/>
          </p:cNvSpPr>
          <p:nvPr>
            <p:ph type="body" idx="4294967295"/>
          </p:nvPr>
        </p:nvSpPr>
        <p:spPr>
          <a:xfrm>
            <a:off x="907080" y="1225836"/>
            <a:ext cx="7329840" cy="1142999"/>
          </a:xfrm>
          <a:solidFill>
            <a:srgbClr val="FFC000"/>
          </a:solidFill>
        </p:spPr>
        <p:txBody>
          <a:bodyPr>
            <a:normAutofit/>
          </a:bodyPr>
          <a:lstStyle/>
          <a:p>
            <a:pPr eaLnBrk="1" hangingPunct="1">
              <a:lnSpc>
                <a:spcPct val="80000"/>
              </a:lnSpc>
              <a:buFontTx/>
              <a:buNone/>
            </a:pPr>
            <a:r>
              <a:rPr lang="en-US" sz="2800" dirty="0"/>
              <a:t>A </a:t>
            </a:r>
            <a:r>
              <a:rPr lang="en-US" sz="2800" b="1" dirty="0">
                <a:solidFill>
                  <a:srgbClr val="FF0000"/>
                </a:solidFill>
              </a:rPr>
              <a:t>race condition </a:t>
            </a:r>
            <a:r>
              <a:rPr lang="en-US" sz="2800" dirty="0"/>
              <a:t>is where the outcome of the execution depends on the particular order in which the threads</a:t>
            </a:r>
            <a:r>
              <a:rPr lang="en-US" sz="2800" baseline="30000" dirty="0"/>
              <a:t>[note]</a:t>
            </a:r>
            <a:r>
              <a:rPr lang="en-US" sz="2800" dirty="0"/>
              <a:t> access the shared data.</a:t>
            </a:r>
          </a:p>
          <a:p>
            <a:pPr eaLnBrk="1" hangingPunct="1">
              <a:lnSpc>
                <a:spcPct val="80000"/>
              </a:lnSpc>
              <a:buFontTx/>
              <a:buNone/>
            </a:pPr>
            <a:endParaRPr lang="en-US" sz="1800" dirty="0"/>
          </a:p>
        </p:txBody>
      </p:sp>
      <p:sp>
        <p:nvSpPr>
          <p:cNvPr id="7" name="TextBox 6"/>
          <p:cNvSpPr txBox="1"/>
          <p:nvPr/>
        </p:nvSpPr>
        <p:spPr>
          <a:xfrm>
            <a:off x="942669" y="2902863"/>
            <a:ext cx="7252883" cy="461665"/>
          </a:xfrm>
          <a:prstGeom prst="rect">
            <a:avLst/>
          </a:prstGeom>
          <a:noFill/>
        </p:spPr>
        <p:txBody>
          <a:bodyPr wrap="none" rtlCol="0">
            <a:spAutoFit/>
          </a:bodyPr>
          <a:lstStyle/>
          <a:p>
            <a:r>
              <a:rPr lang="en-US" sz="2400" dirty="0"/>
              <a:t>We have seen this phenomenon in our thread discussion</a:t>
            </a:r>
            <a:endParaRPr lang="en-US" sz="1600" dirty="0"/>
          </a:p>
        </p:txBody>
      </p:sp>
      <p:sp>
        <p:nvSpPr>
          <p:cNvPr id="8" name="Rectangle 7"/>
          <p:cNvSpPr>
            <a:spLocks noChangeArrowheads="1"/>
          </p:cNvSpPr>
          <p:nvPr/>
        </p:nvSpPr>
        <p:spPr bwMode="auto">
          <a:xfrm>
            <a:off x="942669" y="3524255"/>
            <a:ext cx="7294251" cy="1413265"/>
          </a:xfrm>
          <a:prstGeom prst="rect">
            <a:avLst/>
          </a:prstGeom>
          <a:solidFill>
            <a:schemeClr val="accent5">
              <a:lumMod val="60000"/>
              <a:lumOff val="40000"/>
            </a:schemeClr>
          </a:solidFill>
          <a:ln w="9525">
            <a:noFill/>
            <a:miter lim="800000"/>
            <a:headEnd/>
            <a:tailEnd/>
          </a:ln>
        </p:spPr>
        <p:txBody>
          <a:bodyPr/>
          <a:lstStyle/>
          <a:p>
            <a:pPr marL="257175" indent="-257175">
              <a:spcBef>
                <a:spcPct val="20000"/>
              </a:spcBef>
            </a:pPr>
            <a:r>
              <a:rPr lang="en-US" dirty="0">
                <a:latin typeface="Monaco" pitchFamily="-105" charset="0"/>
              </a:rPr>
              <a:t>[</a:t>
            </a:r>
            <a:r>
              <a:rPr lang="en-US" dirty="0" err="1">
                <a:latin typeface="Monaco" pitchFamily="-105" charset="0"/>
              </a:rPr>
              <a:t>xmeng@polaris</a:t>
            </a:r>
            <a:r>
              <a:rPr lang="en-US" dirty="0">
                <a:latin typeface="Monaco" pitchFamily="-105" charset="0"/>
              </a:rPr>
              <a:t> thread]$ ./</a:t>
            </a:r>
            <a:r>
              <a:rPr lang="en-US" dirty="0" err="1">
                <a:latin typeface="Monaco" pitchFamily="-105" charset="0"/>
              </a:rPr>
              <a:t>trd</a:t>
            </a:r>
            <a:r>
              <a:rPr lang="en-US" dirty="0">
                <a:latin typeface="Monaco" pitchFamily="-105" charset="0"/>
              </a:rPr>
              <a:t>-share</a:t>
            </a:r>
          </a:p>
          <a:p>
            <a:pPr marL="257175" indent="-257175">
              <a:spcBef>
                <a:spcPct val="20000"/>
              </a:spcBef>
            </a:pPr>
            <a:r>
              <a:rPr lang="en-US" dirty="0">
                <a:latin typeface="Monaco" pitchFamily="-105" charset="0"/>
              </a:rPr>
              <a:t>main() reporting that all 5000 threads have terminated</a:t>
            </a:r>
          </a:p>
          <a:p>
            <a:pPr marL="257175" indent="-257175">
              <a:spcBef>
                <a:spcPct val="20000"/>
              </a:spcBef>
            </a:pPr>
            <a:r>
              <a:rPr lang="en-US" dirty="0">
                <a:latin typeface="Monaco" pitchFamily="-105" charset="0"/>
              </a:rPr>
              <a:t>v should be 5000, it is 4998</a:t>
            </a:r>
          </a:p>
          <a:p>
            <a:pPr marL="257175" indent="-257175">
              <a:spcBef>
                <a:spcPct val="20000"/>
              </a:spcBef>
            </a:pPr>
            <a:r>
              <a:rPr lang="en-US" dirty="0">
                <a:latin typeface="Monaco" pitchFamily="-105" charset="0"/>
              </a:rPr>
              <a:t>[</a:t>
            </a:r>
            <a:r>
              <a:rPr lang="en-US" dirty="0" err="1">
                <a:latin typeface="Monaco" pitchFamily="-105" charset="0"/>
              </a:rPr>
              <a:t>xmeng@polaris</a:t>
            </a:r>
            <a:r>
              <a:rPr lang="en-US" dirty="0">
                <a:latin typeface="Monaco" pitchFamily="-105" charset="0"/>
              </a:rPr>
              <a:t> thread]$ </a:t>
            </a:r>
          </a:p>
        </p:txBody>
      </p:sp>
      <p:sp>
        <p:nvSpPr>
          <p:cNvPr id="9" name="TextBox 8"/>
          <p:cNvSpPr txBox="1"/>
          <p:nvPr/>
        </p:nvSpPr>
        <p:spPr>
          <a:xfrm>
            <a:off x="1208964" y="2490245"/>
            <a:ext cx="6726072" cy="338554"/>
          </a:xfrm>
          <a:prstGeom prst="rect">
            <a:avLst/>
          </a:prstGeom>
          <a:noFill/>
        </p:spPr>
        <p:txBody>
          <a:bodyPr wrap="none" rtlCol="0">
            <a:spAutoFit/>
          </a:bodyPr>
          <a:lstStyle/>
          <a:p>
            <a:r>
              <a:rPr lang="en-US" sz="1600" i="1" dirty="0"/>
              <a:t>Note: in this context, we will use the term process and thread interchangeably.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en-US" dirty="0"/>
              <a:t>The Synchronization Problem</a:t>
            </a:r>
          </a:p>
        </p:txBody>
      </p:sp>
      <p:sp>
        <p:nvSpPr>
          <p:cNvPr id="17413" name="Rectangle 3"/>
          <p:cNvSpPr>
            <a:spLocks noGrp="1" noChangeArrowheads="1"/>
          </p:cNvSpPr>
          <p:nvPr>
            <p:ph type="body" idx="1"/>
          </p:nvPr>
        </p:nvSpPr>
        <p:spPr>
          <a:xfrm>
            <a:off x="1650207" y="1246585"/>
            <a:ext cx="5788819" cy="2825353"/>
          </a:xfrm>
          <a:solidFill>
            <a:schemeClr val="accent5">
              <a:lumMod val="60000"/>
              <a:lumOff val="40000"/>
            </a:schemeClr>
          </a:solidFill>
          <a:ln>
            <a:solidFill>
              <a:schemeClr val="tx1"/>
            </a:solidFill>
          </a:ln>
        </p:spPr>
        <p:txBody>
          <a:bodyPr>
            <a:normAutofit fontScale="92500"/>
          </a:bodyPr>
          <a:lstStyle/>
          <a:p>
            <a:pPr defTabSz="348854"/>
            <a:r>
              <a:rPr lang="en-US" dirty="0"/>
              <a:t>Concurrent access to shared data may result in data inconsistency.</a:t>
            </a:r>
          </a:p>
          <a:p>
            <a:pPr defTabSz="348854">
              <a:buNone/>
            </a:pPr>
            <a:endParaRPr lang="en-US" dirty="0"/>
          </a:p>
          <a:p>
            <a:pPr defTabSz="348854"/>
            <a:r>
              <a:rPr lang="en-US" dirty="0"/>
              <a:t>Maintaining data consistency requires mechanisms to ensure the “orderly” execution of cooperating processes.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noAutofit/>
          </a:bodyPr>
          <a:lstStyle/>
          <a:p>
            <a:pPr eaLnBrk="1" hangingPunct="1"/>
            <a:r>
              <a:rPr lang="en-US" dirty="0"/>
              <a:t>Producer-Consumer</a:t>
            </a:r>
            <a:br>
              <a:rPr lang="en-US" dirty="0"/>
            </a:br>
            <a:r>
              <a:rPr lang="en-US" sz="3200" dirty="0"/>
              <a:t>Race Condition</a:t>
            </a:r>
          </a:p>
        </p:txBody>
      </p:sp>
      <p:sp>
        <p:nvSpPr>
          <p:cNvPr id="18437" name="Rectangle 3"/>
          <p:cNvSpPr>
            <a:spLocks noGrp="1" noChangeArrowheads="1"/>
          </p:cNvSpPr>
          <p:nvPr>
            <p:ph type="body" idx="1"/>
          </p:nvPr>
        </p:nvSpPr>
        <p:spPr>
          <a:xfrm>
            <a:off x="907080" y="1173956"/>
            <a:ext cx="7329840" cy="353566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p:spPr>
        <p:txBody>
          <a:bodyPr>
            <a:normAutofit fontScale="92500" lnSpcReduction="20000"/>
          </a:bodyPr>
          <a:lstStyle/>
          <a:p>
            <a:pPr defTabSz="348854">
              <a:buNone/>
            </a:pPr>
            <a:r>
              <a:rPr lang="en-US" dirty="0"/>
              <a:t>The </a:t>
            </a:r>
            <a:r>
              <a:rPr lang="en-US" b="1" dirty="0"/>
              <a:t>Producer</a:t>
            </a:r>
            <a:r>
              <a:rPr lang="en-US" dirty="0"/>
              <a:t> does:</a:t>
            </a:r>
          </a:p>
          <a:p>
            <a:pPr defTabSz="348854">
              <a:buNone/>
            </a:pPr>
            <a:r>
              <a:rPr lang="en-US" sz="3900" dirty="0">
                <a:solidFill>
                  <a:srgbClr val="0000FF"/>
                </a:solidFill>
              </a:rPr>
              <a:t>    </a:t>
            </a:r>
            <a:r>
              <a:rPr lang="en-US" sz="2600" dirty="0">
                <a:solidFill>
                  <a:srgbClr val="0000FF"/>
                </a:solidFill>
              </a:rPr>
              <a:t>while (1) {</a:t>
            </a:r>
          </a:p>
          <a:p>
            <a:pPr defTabSz="348854">
              <a:buNone/>
            </a:pPr>
            <a:r>
              <a:rPr lang="en-US" sz="2600" dirty="0">
                <a:solidFill>
                  <a:srgbClr val="0000FF"/>
                </a:solidFill>
              </a:rPr>
              <a:t>			while (count == BUFFER_SIZE)</a:t>
            </a:r>
          </a:p>
          <a:p>
            <a:pPr defTabSz="348854">
              <a:buNone/>
            </a:pPr>
            <a:r>
              <a:rPr lang="en-US" sz="2600" dirty="0">
                <a:solidFill>
                  <a:srgbClr val="0000FF"/>
                </a:solidFill>
              </a:rPr>
              <a:t>				; // buffer full, wait</a:t>
            </a:r>
          </a:p>
          <a:p>
            <a:pPr defTabSz="348854">
              <a:buNone/>
            </a:pPr>
            <a:r>
              <a:rPr lang="en-US" sz="2600" dirty="0">
                <a:solidFill>
                  <a:srgbClr val="0000FF"/>
                </a:solidFill>
              </a:rPr>
              <a:t>			// produce an item and put in buffer at “in”</a:t>
            </a:r>
          </a:p>
          <a:p>
            <a:pPr defTabSz="348854">
              <a:buNone/>
            </a:pPr>
            <a:r>
              <a:rPr lang="en-US" sz="2600" dirty="0">
                <a:solidFill>
                  <a:srgbClr val="0000FF"/>
                </a:solidFill>
              </a:rPr>
              <a:t>			buffer[in] = </a:t>
            </a:r>
            <a:r>
              <a:rPr lang="en-US" sz="2600" dirty="0" err="1">
                <a:solidFill>
                  <a:srgbClr val="0000FF"/>
                </a:solidFill>
              </a:rPr>
              <a:t>make_item</a:t>
            </a:r>
            <a:r>
              <a:rPr lang="en-US" sz="2600" dirty="0">
                <a:solidFill>
                  <a:srgbClr val="0000FF"/>
                </a:solidFill>
              </a:rPr>
              <a:t>();</a:t>
            </a:r>
          </a:p>
          <a:p>
            <a:pPr defTabSz="348854">
              <a:buNone/>
            </a:pPr>
            <a:r>
              <a:rPr lang="en-US" sz="2600" dirty="0">
                <a:solidFill>
                  <a:srgbClr val="0000FF"/>
                </a:solidFill>
              </a:rPr>
              <a:t>			in = (in + 1) % BUFFER_SIZE;</a:t>
            </a:r>
          </a:p>
          <a:p>
            <a:pPr defTabSz="348854">
              <a:buNone/>
            </a:pPr>
            <a:r>
              <a:rPr lang="en-US" sz="2600" dirty="0">
                <a:solidFill>
                  <a:srgbClr val="0000FF"/>
                </a:solidFill>
              </a:rPr>
              <a:t>			counter++;</a:t>
            </a:r>
          </a:p>
          <a:p>
            <a:pPr defTabSz="348854">
              <a:buNone/>
            </a:pPr>
            <a:r>
              <a:rPr lang="en-US" sz="2600" dirty="0">
                <a:solidFill>
                  <a:srgbClr val="0000FF"/>
                </a:solidFill>
              </a:rPr>
              <a:t>	}</a:t>
            </a:r>
          </a:p>
        </p:txBody>
      </p:sp>
      <p:sp>
        <p:nvSpPr>
          <p:cNvPr id="2" name="TextBox 1">
            <a:extLst>
              <a:ext uri="{FF2B5EF4-FFF2-40B4-BE49-F238E27FC236}">
                <a16:creationId xmlns:a16="http://schemas.microsoft.com/office/drawing/2014/main" id="{05249C9B-585D-4972-A61D-7C9753256F51}"/>
              </a:ext>
            </a:extLst>
          </p:cNvPr>
          <p:cNvSpPr txBox="1"/>
          <p:nvPr/>
        </p:nvSpPr>
        <p:spPr>
          <a:xfrm>
            <a:off x="2892340" y="4774168"/>
            <a:ext cx="3359318" cy="369332"/>
          </a:xfrm>
          <a:prstGeom prst="rect">
            <a:avLst/>
          </a:prstGeom>
          <a:noFill/>
        </p:spPr>
        <p:txBody>
          <a:bodyPr wrap="none" rtlCol="0">
            <a:spAutoFit/>
          </a:bodyPr>
          <a:lstStyle/>
          <a:p>
            <a:r>
              <a:rPr lang="en-US" dirty="0"/>
              <a:t>Page 256 of textbook, 10</a:t>
            </a:r>
            <a:r>
              <a:rPr lang="en-US" baseline="30000" dirty="0"/>
              <a:t>th</a:t>
            </a:r>
            <a:r>
              <a:rPr lang="en-US" dirty="0"/>
              <a:t> edition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noAutofit/>
          </a:bodyPr>
          <a:lstStyle/>
          <a:p>
            <a:pPr eaLnBrk="1" hangingPunct="1"/>
            <a:r>
              <a:rPr lang="en-US" dirty="0"/>
              <a:t>Producer-Consumer</a:t>
            </a:r>
            <a:br>
              <a:rPr lang="en-US" dirty="0"/>
            </a:br>
            <a:r>
              <a:rPr lang="en-US" sz="3200" dirty="0"/>
              <a:t>Race Condition</a:t>
            </a:r>
          </a:p>
        </p:txBody>
      </p:sp>
      <p:sp>
        <p:nvSpPr>
          <p:cNvPr id="19461" name="Rectangle 3"/>
          <p:cNvSpPr>
            <a:spLocks noGrp="1" noChangeArrowheads="1"/>
          </p:cNvSpPr>
          <p:nvPr>
            <p:ph type="body" idx="1"/>
          </p:nvPr>
        </p:nvSpPr>
        <p:spPr>
          <a:xfrm>
            <a:off x="907080" y="1171576"/>
            <a:ext cx="7329840" cy="353804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p:spPr>
        <p:txBody>
          <a:bodyPr>
            <a:normAutofit fontScale="85000" lnSpcReduction="20000"/>
          </a:bodyPr>
          <a:lstStyle/>
          <a:p>
            <a:pPr defTabSz="348854">
              <a:buNone/>
            </a:pPr>
            <a:r>
              <a:rPr lang="en-US" dirty="0"/>
              <a:t>The </a:t>
            </a:r>
            <a:r>
              <a:rPr lang="en-US" b="1" dirty="0"/>
              <a:t>Consumer</a:t>
            </a:r>
            <a:r>
              <a:rPr lang="en-US" dirty="0"/>
              <a:t> does:</a:t>
            </a:r>
          </a:p>
          <a:p>
            <a:pPr defTabSz="348854">
              <a:buNone/>
            </a:pPr>
            <a:r>
              <a:rPr lang="en-US" sz="4200" dirty="0">
                <a:solidFill>
                  <a:srgbClr val="0000FF"/>
                </a:solidFill>
              </a:rPr>
              <a:t>    </a:t>
            </a:r>
            <a:r>
              <a:rPr lang="en-US" dirty="0">
                <a:solidFill>
                  <a:srgbClr val="0000FF"/>
                </a:solidFill>
              </a:rPr>
              <a:t>while (1) {</a:t>
            </a:r>
          </a:p>
          <a:p>
            <a:pPr defTabSz="348854">
              <a:buNone/>
            </a:pPr>
            <a:r>
              <a:rPr lang="en-US" dirty="0">
                <a:solidFill>
                  <a:srgbClr val="0000FF"/>
                </a:solidFill>
              </a:rPr>
              <a:t>			while (count == 0)</a:t>
            </a:r>
          </a:p>
          <a:p>
            <a:pPr defTabSz="348854">
              <a:buNone/>
            </a:pPr>
            <a:r>
              <a:rPr lang="en-US" dirty="0">
                <a:solidFill>
                  <a:srgbClr val="0000FF"/>
                </a:solidFill>
              </a:rPr>
              <a:t>				; // buffer empty, wait</a:t>
            </a:r>
          </a:p>
          <a:p>
            <a:pPr defTabSz="348854">
              <a:buNone/>
            </a:pPr>
            <a:r>
              <a:rPr lang="en-US" dirty="0">
                <a:solidFill>
                  <a:srgbClr val="0000FF"/>
                </a:solidFill>
              </a:rPr>
              <a:t>			item =  buffer[out];</a:t>
            </a:r>
          </a:p>
          <a:p>
            <a:pPr defTabSz="348854">
              <a:buNone/>
            </a:pPr>
            <a:r>
              <a:rPr lang="en-US" dirty="0">
                <a:solidFill>
                  <a:srgbClr val="0000FF"/>
                </a:solidFill>
              </a:rPr>
              <a:t>			out = (out + 1) % BUFFER_SIZE;</a:t>
            </a:r>
          </a:p>
          <a:p>
            <a:pPr defTabSz="348854">
              <a:buNone/>
            </a:pPr>
            <a:r>
              <a:rPr lang="en-US" dirty="0">
                <a:solidFill>
                  <a:srgbClr val="0000FF"/>
                </a:solidFill>
              </a:rPr>
              <a:t>			counter--;</a:t>
            </a:r>
          </a:p>
          <a:p>
            <a:pPr defTabSz="348854">
              <a:buNone/>
            </a:pPr>
            <a:r>
              <a:rPr lang="en-US" dirty="0">
                <a:solidFill>
                  <a:srgbClr val="0000FF"/>
                </a:solidFill>
              </a:rPr>
              <a:t>			// consume the item</a:t>
            </a:r>
          </a:p>
          <a:p>
            <a:pPr defTabSz="348854">
              <a:buNone/>
            </a:pPr>
            <a:r>
              <a:rPr lang="en-US" dirty="0">
                <a:solidFill>
                  <a:srgbClr val="0000FF"/>
                </a:solidFill>
              </a:rPr>
              <a:t>	}</a:t>
            </a:r>
          </a:p>
        </p:txBody>
      </p:sp>
      <p:sp>
        <p:nvSpPr>
          <p:cNvPr id="4" name="TextBox 3">
            <a:extLst>
              <a:ext uri="{FF2B5EF4-FFF2-40B4-BE49-F238E27FC236}">
                <a16:creationId xmlns:a16="http://schemas.microsoft.com/office/drawing/2014/main" id="{F28920DE-DA6C-4F8E-8F49-C02045855830}"/>
              </a:ext>
            </a:extLst>
          </p:cNvPr>
          <p:cNvSpPr txBox="1"/>
          <p:nvPr/>
        </p:nvSpPr>
        <p:spPr>
          <a:xfrm>
            <a:off x="2892245" y="4774168"/>
            <a:ext cx="3359318" cy="369332"/>
          </a:xfrm>
          <a:prstGeom prst="rect">
            <a:avLst/>
          </a:prstGeom>
          <a:noFill/>
        </p:spPr>
        <p:txBody>
          <a:bodyPr wrap="none" rtlCol="0">
            <a:spAutoFit/>
          </a:bodyPr>
          <a:lstStyle/>
          <a:p>
            <a:r>
              <a:rPr lang="en-US" dirty="0"/>
              <a:t>Page 256 of textbook, 10</a:t>
            </a:r>
            <a:r>
              <a:rPr lang="en-US" baseline="30000" dirty="0"/>
              <a:t>th</a:t>
            </a:r>
            <a:r>
              <a:rPr lang="en-US" dirty="0"/>
              <a:t> edition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9329B9-05C8-4840-BE4B-AFFF5A725FA5}"/>
              </a:ext>
            </a:extLst>
          </p:cNvPr>
          <p:cNvSpPr>
            <a:spLocks noGrp="1"/>
          </p:cNvSpPr>
          <p:nvPr>
            <p:ph type="title"/>
          </p:nvPr>
        </p:nvSpPr>
        <p:spPr/>
        <p:txBody>
          <a:bodyPr>
            <a:noAutofit/>
          </a:bodyPr>
          <a:lstStyle/>
          <a:p>
            <a:pPr algn="r"/>
            <a:r>
              <a:rPr lang="en-US" sz="3600" dirty="0">
                <a:solidFill>
                  <a:srgbClr val="007033"/>
                </a:solidFill>
                <a:effectLst>
                  <a:outerShdw blurRad="50800" dist="38100" dir="2700000" algn="tl" rotWithShape="0">
                    <a:prstClr val="black">
                      <a:alpha val="40000"/>
                    </a:prstClr>
                  </a:outerShdw>
                </a:effectLst>
              </a:rPr>
              <a:t>Consumer-Producer</a:t>
            </a:r>
            <a:br>
              <a:rPr lang="en-US" sz="3600" dirty="0">
                <a:solidFill>
                  <a:srgbClr val="007033"/>
                </a:solidFill>
                <a:effectLst>
                  <a:outerShdw blurRad="50800" dist="38100" dir="2700000" algn="tl" rotWithShape="0">
                    <a:prstClr val="black">
                      <a:alpha val="40000"/>
                    </a:prstClr>
                  </a:outerShdw>
                </a:effectLst>
              </a:rPr>
            </a:br>
            <a:r>
              <a:rPr lang="en-US" sz="3200" dirty="0">
                <a:solidFill>
                  <a:srgbClr val="007033"/>
                </a:solidFill>
                <a:effectLst>
                  <a:outerShdw blurRad="50800" dist="38100" dir="2700000" algn="tl" rotWithShape="0">
                    <a:prstClr val="black">
                      <a:alpha val="40000"/>
                    </a:prstClr>
                  </a:outerShdw>
                </a:effectLst>
              </a:rPr>
              <a:t>Race Condition</a:t>
            </a:r>
            <a:endParaRPr lang="en-US" sz="3600" dirty="0">
              <a:solidFill>
                <a:srgbClr val="007033"/>
              </a:solidFill>
              <a:effectLst>
                <a:outerShdw blurRad="50800" dist="38100" dir="2700000" algn="tl" rotWithShape="0">
                  <a:prstClr val="black">
                    <a:alpha val="40000"/>
                  </a:prstClr>
                </a:outerShdw>
              </a:effectLst>
            </a:endParaRPr>
          </a:p>
        </p:txBody>
      </p:sp>
      <p:pic>
        <p:nvPicPr>
          <p:cNvPr id="6" name="Picture 5">
            <a:extLst>
              <a:ext uri="{FF2B5EF4-FFF2-40B4-BE49-F238E27FC236}">
                <a16:creationId xmlns:a16="http://schemas.microsoft.com/office/drawing/2014/main" id="{8F316739-5C2B-4117-B571-A5E3B0AF9F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670" y="1197405"/>
            <a:ext cx="7712108" cy="2911092"/>
          </a:xfrm>
          <a:prstGeom prst="rect">
            <a:avLst/>
          </a:prstGeom>
        </p:spPr>
      </p:pic>
      <p:sp>
        <p:nvSpPr>
          <p:cNvPr id="7" name="Rectangle 6">
            <a:extLst>
              <a:ext uri="{FF2B5EF4-FFF2-40B4-BE49-F238E27FC236}">
                <a16:creationId xmlns:a16="http://schemas.microsoft.com/office/drawing/2014/main" id="{464EA641-19C6-46C7-B5ED-E832BF3B9771}"/>
              </a:ext>
            </a:extLst>
          </p:cNvPr>
          <p:cNvSpPr/>
          <p:nvPr/>
        </p:nvSpPr>
        <p:spPr>
          <a:xfrm>
            <a:off x="1365195" y="2724455"/>
            <a:ext cx="5497380" cy="7635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459FC68-CA1E-4743-9978-ABD280CD6673}"/>
              </a:ext>
            </a:extLst>
          </p:cNvPr>
          <p:cNvSpPr txBox="1"/>
          <p:nvPr/>
        </p:nvSpPr>
        <p:spPr>
          <a:xfrm>
            <a:off x="2882469" y="634604"/>
            <a:ext cx="1842236" cy="369332"/>
          </a:xfrm>
          <a:prstGeom prst="rect">
            <a:avLst/>
          </a:prstGeom>
          <a:solidFill>
            <a:srgbClr val="FFC000"/>
          </a:solidFill>
          <a:ln>
            <a:solidFill>
              <a:srgbClr val="FF0000"/>
            </a:solidFill>
          </a:ln>
        </p:spPr>
        <p:txBody>
          <a:bodyPr wrap="none" rtlCol="0">
            <a:spAutoFit/>
          </a:bodyPr>
          <a:lstStyle/>
          <a:p>
            <a:r>
              <a:rPr lang="en-US" dirty="0"/>
              <a:t>Incorrect result …</a:t>
            </a:r>
          </a:p>
        </p:txBody>
      </p:sp>
      <p:cxnSp>
        <p:nvCxnSpPr>
          <p:cNvPr id="8" name="Straight Arrow Connector 7">
            <a:extLst>
              <a:ext uri="{FF2B5EF4-FFF2-40B4-BE49-F238E27FC236}">
                <a16:creationId xmlns:a16="http://schemas.microsoft.com/office/drawing/2014/main" id="{A7C91E6F-A21E-4F0A-A699-CCE45ACA1184}"/>
              </a:ext>
            </a:extLst>
          </p:cNvPr>
          <p:cNvCxnSpPr>
            <a:cxnSpLocks/>
          </p:cNvCxnSpPr>
          <p:nvPr/>
        </p:nvCxnSpPr>
        <p:spPr>
          <a:xfrm>
            <a:off x="4724705" y="955917"/>
            <a:ext cx="1216752" cy="207394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C6832A0-D5FE-47BB-BC7B-A2481B9A01FA}"/>
              </a:ext>
            </a:extLst>
          </p:cNvPr>
          <p:cNvCxnSpPr/>
          <p:nvPr/>
        </p:nvCxnSpPr>
        <p:spPr>
          <a:xfrm>
            <a:off x="4113885" y="1003936"/>
            <a:ext cx="1068935" cy="187322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342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1474067" y="22999"/>
            <a:ext cx="6172200" cy="857250"/>
          </a:xfrm>
        </p:spPr>
        <p:txBody>
          <a:bodyPr>
            <a:normAutofit fontScale="90000"/>
          </a:bodyPr>
          <a:lstStyle/>
          <a:p>
            <a:pPr eaLnBrk="1" hangingPunct="1"/>
            <a:r>
              <a:rPr lang="en-US" sz="4000" dirty="0"/>
              <a:t>Producer-Consumer</a:t>
            </a:r>
            <a:br>
              <a:rPr lang="en-US" sz="2800" dirty="0"/>
            </a:br>
            <a:r>
              <a:rPr lang="en-US" dirty="0"/>
              <a:t>Race Condition</a:t>
            </a:r>
            <a:endParaRPr lang="en-US" sz="2400" dirty="0"/>
          </a:p>
        </p:txBody>
      </p:sp>
      <p:sp>
        <p:nvSpPr>
          <p:cNvPr id="20485" name="Rectangle 3"/>
          <p:cNvSpPr>
            <a:spLocks noGrp="1" noChangeArrowheads="1"/>
          </p:cNvSpPr>
          <p:nvPr>
            <p:ph type="body" idx="1"/>
          </p:nvPr>
        </p:nvSpPr>
        <p:spPr>
          <a:xfrm>
            <a:off x="907079" y="1044700"/>
            <a:ext cx="7329841" cy="381255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p:spPr>
        <p:txBody>
          <a:bodyPr>
            <a:normAutofit fontScale="62500" lnSpcReduction="20000"/>
          </a:bodyPr>
          <a:lstStyle/>
          <a:p>
            <a:r>
              <a:rPr lang="en-US" sz="2900" dirty="0">
                <a:solidFill>
                  <a:srgbClr val="0000FF"/>
                </a:solidFill>
                <a:latin typeface="Consolas" panose="020B0609020204030204" pitchFamily="49" charset="0"/>
              </a:rPr>
              <a:t>count++</a:t>
            </a:r>
            <a:r>
              <a:rPr lang="en-US" sz="2900" dirty="0">
                <a:latin typeface="Consolas" panose="020B0609020204030204" pitchFamily="49" charset="0"/>
              </a:rPr>
              <a:t> </a:t>
            </a:r>
            <a:r>
              <a:rPr lang="en-US" sz="2900" dirty="0"/>
              <a:t>(in producer) could be implemented as</a:t>
            </a:r>
            <a:br>
              <a:rPr lang="en-US" dirty="0"/>
            </a:br>
            <a:r>
              <a:rPr lang="en-US" dirty="0">
                <a:solidFill>
                  <a:srgbClr val="00B0F0"/>
                </a:solidFill>
              </a:rPr>
              <a:t>  </a:t>
            </a:r>
            <a:r>
              <a:rPr lang="en-US" sz="2100" dirty="0" err="1">
                <a:solidFill>
                  <a:srgbClr val="0070C0"/>
                </a:solidFill>
              </a:rPr>
              <a:t>lw</a:t>
            </a:r>
            <a:r>
              <a:rPr lang="en-US" sz="2100" dirty="0">
                <a:solidFill>
                  <a:srgbClr val="0070C0"/>
                </a:solidFill>
              </a:rPr>
              <a:t> t0, 0(s0)         # load memory content at s0 to t0</a:t>
            </a:r>
          </a:p>
          <a:p>
            <a:pPr lvl="1">
              <a:buNone/>
            </a:pPr>
            <a:r>
              <a:rPr lang="en-US" sz="2100" dirty="0" err="1">
                <a:solidFill>
                  <a:srgbClr val="0070C0"/>
                </a:solidFill>
              </a:rPr>
              <a:t>addi</a:t>
            </a:r>
            <a:r>
              <a:rPr lang="en-US" sz="2100" dirty="0">
                <a:solidFill>
                  <a:srgbClr val="0070C0"/>
                </a:solidFill>
              </a:rPr>
              <a:t> t0, t0, 1      # increment t0 by 1</a:t>
            </a:r>
          </a:p>
          <a:p>
            <a:pPr lvl="1">
              <a:buNone/>
            </a:pPr>
            <a:r>
              <a:rPr lang="en-US" sz="2100" dirty="0" err="1">
                <a:solidFill>
                  <a:srgbClr val="0070C0"/>
                </a:solidFill>
              </a:rPr>
              <a:t>sw</a:t>
            </a:r>
            <a:r>
              <a:rPr lang="en-US" sz="2100" dirty="0">
                <a:solidFill>
                  <a:srgbClr val="0070C0"/>
                </a:solidFill>
              </a:rPr>
              <a:t> t0, 0(s0)       # store content in t0 to memory at s0</a:t>
            </a:r>
            <a:endParaRPr lang="en-US" sz="2100" dirty="0">
              <a:solidFill>
                <a:srgbClr val="0000FF"/>
              </a:solidFill>
            </a:endParaRPr>
          </a:p>
          <a:p>
            <a:pPr lvl="1">
              <a:buNone/>
            </a:pPr>
            <a:endParaRPr lang="en-US" sz="2100" dirty="0">
              <a:solidFill>
                <a:srgbClr val="0000FF"/>
              </a:solidFill>
            </a:endParaRPr>
          </a:p>
          <a:p>
            <a:r>
              <a:rPr lang="en-US" sz="2900" dirty="0">
                <a:solidFill>
                  <a:srgbClr val="FF0000"/>
                </a:solidFill>
                <a:latin typeface="Consolas" panose="020B0609020204030204" pitchFamily="49" charset="0"/>
              </a:rPr>
              <a:t>count--</a:t>
            </a:r>
            <a:r>
              <a:rPr lang="en-US" sz="2900" dirty="0"/>
              <a:t> (in consumer) could be implemented as</a:t>
            </a:r>
            <a:br>
              <a:rPr lang="en-US" sz="2100" dirty="0"/>
            </a:br>
            <a:r>
              <a:rPr lang="en-US" sz="2100" dirty="0" err="1">
                <a:solidFill>
                  <a:srgbClr val="FF0000"/>
                </a:solidFill>
              </a:rPr>
              <a:t>lw</a:t>
            </a:r>
            <a:r>
              <a:rPr lang="en-US" sz="2100" dirty="0">
                <a:solidFill>
                  <a:srgbClr val="FF0000"/>
                </a:solidFill>
              </a:rPr>
              <a:t> t1, 0(s0)       # load memory content at s0 to t1</a:t>
            </a:r>
          </a:p>
          <a:p>
            <a:pPr>
              <a:buNone/>
            </a:pPr>
            <a:r>
              <a:rPr lang="en-US" sz="2100" dirty="0">
                <a:solidFill>
                  <a:srgbClr val="FF0000"/>
                </a:solidFill>
              </a:rPr>
              <a:t>        </a:t>
            </a:r>
            <a:r>
              <a:rPr lang="en-US" sz="2100" dirty="0" err="1">
                <a:solidFill>
                  <a:srgbClr val="FF0000"/>
                </a:solidFill>
              </a:rPr>
              <a:t>subi</a:t>
            </a:r>
            <a:r>
              <a:rPr lang="en-US" sz="2100" dirty="0">
                <a:solidFill>
                  <a:srgbClr val="FF0000"/>
                </a:solidFill>
              </a:rPr>
              <a:t> t1, t1, 1    # decrement t1 by 1</a:t>
            </a:r>
          </a:p>
          <a:p>
            <a:pPr>
              <a:buNone/>
            </a:pPr>
            <a:r>
              <a:rPr lang="en-US" sz="2100" dirty="0">
                <a:solidFill>
                  <a:srgbClr val="FF0000"/>
                </a:solidFill>
              </a:rPr>
              <a:t>	</a:t>
            </a:r>
            <a:r>
              <a:rPr lang="en-US" sz="2100" dirty="0" err="1">
                <a:solidFill>
                  <a:srgbClr val="FF0000"/>
                </a:solidFill>
              </a:rPr>
              <a:t>sw</a:t>
            </a:r>
            <a:r>
              <a:rPr lang="en-US" sz="2100" dirty="0">
                <a:solidFill>
                  <a:srgbClr val="FF0000"/>
                </a:solidFill>
              </a:rPr>
              <a:t> t1, 0(s0)      # store content in t1 to memory at s0</a:t>
            </a:r>
          </a:p>
          <a:p>
            <a:pPr defTabSz="348854">
              <a:lnSpc>
                <a:spcPct val="90000"/>
              </a:lnSpc>
              <a:buNone/>
            </a:pPr>
            <a:endParaRPr lang="en-US" sz="2100" dirty="0">
              <a:solidFill>
                <a:schemeClr val="tx2"/>
              </a:solidFill>
            </a:endParaRPr>
          </a:p>
          <a:p>
            <a:pPr defTabSz="348854">
              <a:lnSpc>
                <a:spcPct val="90000"/>
              </a:lnSpc>
            </a:pPr>
            <a:r>
              <a:rPr lang="en-US" sz="2900" dirty="0"/>
              <a:t>Consider this execution interleaving when </a:t>
            </a:r>
            <a:r>
              <a:rPr lang="en-US" sz="2900" dirty="0">
                <a:solidFill>
                  <a:srgbClr val="FF0000"/>
                </a:solidFill>
              </a:rPr>
              <a:t>count == 5</a:t>
            </a:r>
            <a:r>
              <a:rPr lang="en-US" sz="2900" dirty="0"/>
              <a:t>:</a:t>
            </a:r>
          </a:p>
          <a:p>
            <a:pPr lvl="1" defTabSz="348854">
              <a:lnSpc>
                <a:spcPct val="90000"/>
              </a:lnSpc>
              <a:buNone/>
            </a:pPr>
            <a:r>
              <a:rPr lang="en-US" sz="2100" dirty="0"/>
              <a:t>	</a:t>
            </a:r>
            <a:r>
              <a:rPr lang="en-US" sz="2200" dirty="0">
                <a:latin typeface="Consolas" panose="020B0609020204030204" pitchFamily="49" charset="0"/>
              </a:rPr>
              <a:t>Step 0: producer execute </a:t>
            </a:r>
            <a:r>
              <a:rPr lang="en-US" sz="2200" dirty="0" err="1">
                <a:solidFill>
                  <a:srgbClr val="0070C0"/>
                </a:solidFill>
                <a:latin typeface="Consolas" panose="020B0609020204030204" pitchFamily="49" charset="0"/>
              </a:rPr>
              <a:t>lw</a:t>
            </a:r>
            <a:r>
              <a:rPr lang="en-US" sz="2200" dirty="0">
                <a:solidFill>
                  <a:srgbClr val="0070C0"/>
                </a:solidFill>
                <a:latin typeface="Consolas" panose="020B0609020204030204" pitchFamily="49" charset="0"/>
              </a:rPr>
              <a:t> t0, 0(s0) </a:t>
            </a:r>
            <a:r>
              <a:rPr lang="en-US" sz="2200" dirty="0">
                <a:latin typeface="Consolas" panose="020B0609020204030204" pitchFamily="49" charset="0"/>
              </a:rPr>
              <a:t>   # t0 == 5</a:t>
            </a:r>
            <a:br>
              <a:rPr lang="en-US" sz="2200" dirty="0">
                <a:latin typeface="Consolas" panose="020B0609020204030204" pitchFamily="49" charset="0"/>
              </a:rPr>
            </a:br>
            <a:r>
              <a:rPr lang="en-US" sz="2200" dirty="0">
                <a:latin typeface="Consolas" panose="020B0609020204030204" pitchFamily="49" charset="0"/>
              </a:rPr>
              <a:t>Step 1: producer execute </a:t>
            </a:r>
            <a:r>
              <a:rPr lang="en-US" sz="2200" dirty="0" err="1">
                <a:solidFill>
                  <a:srgbClr val="0070C0"/>
                </a:solidFill>
                <a:latin typeface="Consolas" panose="020B0609020204030204" pitchFamily="49" charset="0"/>
              </a:rPr>
              <a:t>addi</a:t>
            </a:r>
            <a:r>
              <a:rPr lang="en-US" sz="2200" dirty="0">
                <a:solidFill>
                  <a:srgbClr val="0070C0"/>
                </a:solidFill>
                <a:latin typeface="Consolas" panose="020B0609020204030204" pitchFamily="49" charset="0"/>
              </a:rPr>
              <a:t> t0, t0, 1  </a:t>
            </a:r>
            <a:r>
              <a:rPr lang="en-US" sz="2200" dirty="0">
                <a:latin typeface="Consolas" panose="020B0609020204030204" pitchFamily="49" charset="0"/>
              </a:rPr>
              <a:t># t0 == 6 </a:t>
            </a:r>
            <a:br>
              <a:rPr lang="en-US" sz="2200" dirty="0">
                <a:latin typeface="Consolas" panose="020B0609020204030204" pitchFamily="49" charset="0"/>
              </a:rPr>
            </a:br>
            <a:r>
              <a:rPr lang="en-US" sz="2200" dirty="0">
                <a:latin typeface="Consolas" panose="020B0609020204030204" pitchFamily="49" charset="0"/>
              </a:rPr>
              <a:t>Step 2: consumer execute </a:t>
            </a:r>
            <a:r>
              <a:rPr lang="en-US" sz="2200" dirty="0" err="1">
                <a:solidFill>
                  <a:srgbClr val="FF0000"/>
                </a:solidFill>
                <a:latin typeface="Consolas" panose="020B0609020204030204" pitchFamily="49" charset="0"/>
              </a:rPr>
              <a:t>lw</a:t>
            </a:r>
            <a:r>
              <a:rPr lang="en-US" sz="2200" dirty="0">
                <a:solidFill>
                  <a:srgbClr val="FF0000"/>
                </a:solidFill>
                <a:latin typeface="Consolas" panose="020B0609020204030204" pitchFamily="49" charset="0"/>
              </a:rPr>
              <a:t> t1, 0(s0)    </a:t>
            </a:r>
            <a:r>
              <a:rPr lang="en-US" sz="2200" dirty="0">
                <a:latin typeface="Consolas" panose="020B0609020204030204" pitchFamily="49" charset="0"/>
              </a:rPr>
              <a:t># t1 == 5 </a:t>
            </a:r>
            <a:br>
              <a:rPr lang="en-US" sz="2200" dirty="0">
                <a:latin typeface="Consolas" panose="020B0609020204030204" pitchFamily="49" charset="0"/>
              </a:rPr>
            </a:br>
            <a:r>
              <a:rPr lang="en-US" sz="2200" dirty="0">
                <a:latin typeface="Consolas" panose="020B0609020204030204" pitchFamily="49" charset="0"/>
              </a:rPr>
              <a:t>Step 3: consumer execute </a:t>
            </a:r>
            <a:r>
              <a:rPr lang="en-US" sz="2200" dirty="0" err="1">
                <a:solidFill>
                  <a:srgbClr val="FF0000"/>
                </a:solidFill>
                <a:latin typeface="Consolas" panose="020B0609020204030204" pitchFamily="49" charset="0"/>
              </a:rPr>
              <a:t>subi</a:t>
            </a:r>
            <a:r>
              <a:rPr lang="en-US" sz="2200" dirty="0">
                <a:solidFill>
                  <a:srgbClr val="FF0000"/>
                </a:solidFill>
                <a:latin typeface="Consolas" panose="020B0609020204030204" pitchFamily="49" charset="0"/>
              </a:rPr>
              <a:t> t1, t1, 1  </a:t>
            </a:r>
            <a:r>
              <a:rPr lang="en-US" sz="2200" dirty="0">
                <a:latin typeface="Consolas" panose="020B0609020204030204" pitchFamily="49" charset="0"/>
              </a:rPr>
              <a:t># t1 == 4 </a:t>
            </a:r>
            <a:br>
              <a:rPr lang="en-US" sz="2200" dirty="0">
                <a:latin typeface="Consolas" panose="020B0609020204030204" pitchFamily="49" charset="0"/>
              </a:rPr>
            </a:br>
            <a:r>
              <a:rPr lang="en-US" sz="2200" dirty="0">
                <a:latin typeface="Consolas" panose="020B0609020204030204" pitchFamily="49" charset="0"/>
              </a:rPr>
              <a:t>Step 4: producer execute </a:t>
            </a:r>
            <a:r>
              <a:rPr lang="en-US" sz="2200" dirty="0" err="1">
                <a:solidFill>
                  <a:srgbClr val="0070C0"/>
                </a:solidFill>
                <a:latin typeface="Consolas" panose="020B0609020204030204" pitchFamily="49" charset="0"/>
              </a:rPr>
              <a:t>sw</a:t>
            </a:r>
            <a:r>
              <a:rPr lang="en-US" sz="2200" dirty="0">
                <a:solidFill>
                  <a:srgbClr val="0070C0"/>
                </a:solidFill>
                <a:latin typeface="Consolas" panose="020B0609020204030204" pitchFamily="49" charset="0"/>
              </a:rPr>
              <a:t> t0, 0(s0)    </a:t>
            </a:r>
            <a:r>
              <a:rPr lang="en-US" sz="2200" dirty="0">
                <a:latin typeface="Consolas" panose="020B0609020204030204" pitchFamily="49" charset="0"/>
              </a:rPr>
              <a:t># count == 6 </a:t>
            </a:r>
            <a:br>
              <a:rPr lang="en-US" sz="2200" dirty="0">
                <a:latin typeface="Consolas" panose="020B0609020204030204" pitchFamily="49" charset="0"/>
              </a:rPr>
            </a:br>
            <a:r>
              <a:rPr lang="en-US" sz="2200" dirty="0">
                <a:latin typeface="Consolas" panose="020B0609020204030204" pitchFamily="49" charset="0"/>
              </a:rPr>
              <a:t>Step 5: consumer execute </a:t>
            </a:r>
            <a:r>
              <a:rPr lang="en-US" sz="2200" dirty="0" err="1">
                <a:solidFill>
                  <a:srgbClr val="FF0000"/>
                </a:solidFill>
                <a:latin typeface="Consolas" panose="020B0609020204030204" pitchFamily="49" charset="0"/>
              </a:rPr>
              <a:t>sw</a:t>
            </a:r>
            <a:r>
              <a:rPr lang="en-US" sz="2200" dirty="0">
                <a:solidFill>
                  <a:srgbClr val="FF0000"/>
                </a:solidFill>
                <a:latin typeface="Consolas" panose="020B0609020204030204" pitchFamily="49" charset="0"/>
              </a:rPr>
              <a:t> t1, 0(s0)    </a:t>
            </a:r>
            <a:r>
              <a:rPr lang="en-US" sz="2200" dirty="0">
                <a:latin typeface="Consolas" panose="020B0609020204030204" pitchFamily="49" charset="0"/>
              </a:rPr>
              <a:t>#</a:t>
            </a:r>
            <a:r>
              <a:rPr lang="en-US" sz="2200" dirty="0">
                <a:solidFill>
                  <a:srgbClr val="FF0000"/>
                </a:solidFill>
                <a:latin typeface="Consolas" panose="020B0609020204030204" pitchFamily="49" charset="0"/>
              </a:rPr>
              <a:t> </a:t>
            </a:r>
            <a:r>
              <a:rPr lang="en-US" sz="2200" b="1" dirty="0">
                <a:solidFill>
                  <a:srgbClr val="FF0000"/>
                </a:solidFill>
                <a:latin typeface="Consolas" panose="020B0609020204030204" pitchFamily="49" charset="0"/>
              </a:rPr>
              <a:t>count == 4, incorrect!</a:t>
            </a:r>
          </a:p>
          <a:p>
            <a:pPr lvl="1" defTabSz="348854">
              <a:lnSpc>
                <a:spcPct val="90000"/>
              </a:lnSpc>
              <a:buNone/>
            </a:pPr>
            <a:endParaRPr lang="en-US" sz="13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2823</TotalTime>
  <Words>1315</Words>
  <Application>Microsoft Office PowerPoint</Application>
  <PresentationFormat>On-screen Show (16:9)</PresentationFormat>
  <Paragraphs>138</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Courier</vt:lpstr>
      <vt:lpstr>Monaco</vt:lpstr>
      <vt:lpstr>Arial</vt:lpstr>
      <vt:lpstr>Calibri</vt:lpstr>
      <vt:lpstr>Consolas</vt:lpstr>
      <vt:lpstr>Helvetica</vt:lpstr>
      <vt:lpstr>Office Theme</vt:lpstr>
      <vt:lpstr>CSCI315 – Operating Systems Design Department of Computer Science Bucknell University</vt:lpstr>
      <vt:lpstr>Two Examples</vt:lpstr>
      <vt:lpstr>Process Synchronization</vt:lpstr>
      <vt:lpstr>Race Condition</vt:lpstr>
      <vt:lpstr>The Synchronization Problem</vt:lpstr>
      <vt:lpstr>Producer-Consumer Race Condition</vt:lpstr>
      <vt:lpstr>Producer-Consumer Race Condition</vt:lpstr>
      <vt:lpstr>Consumer-Producer Race Condition</vt:lpstr>
      <vt:lpstr>Producer-Consumer Race Condition</vt:lpstr>
      <vt:lpstr>The Critical-Section Problem</vt:lpstr>
      <vt:lpstr>The Critical-Section Problem Solution Requirements</vt:lpstr>
      <vt:lpstr>Typical Process Pi</vt:lpstr>
      <vt:lpstr>OpenMP Code Example</vt:lpstr>
      <vt:lpstr>How To Synchronize Processes?</vt:lpstr>
      <vt:lpstr>Peterson’s Solution for a 2-process case</vt:lpstr>
      <vt:lpstr>Peterson’s Solution Process 0</vt:lpstr>
      <vt:lpstr>Peterson’s Solution Process 1</vt:lpstr>
      <vt:lpstr>Limitation to Peterson’s Solution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Xiannong  Meng</cp:lastModifiedBy>
  <cp:revision>180</cp:revision>
  <dcterms:created xsi:type="dcterms:W3CDTF">2013-08-21T19:17:07Z</dcterms:created>
  <dcterms:modified xsi:type="dcterms:W3CDTF">2020-09-11T19:00:28Z</dcterms:modified>
</cp:coreProperties>
</file>