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91" r:id="rId2"/>
    <p:sldId id="392" r:id="rId3"/>
    <p:sldId id="393" r:id="rId4"/>
    <p:sldId id="394" r:id="rId5"/>
    <p:sldId id="395" r:id="rId6"/>
    <p:sldId id="389" r:id="rId7"/>
    <p:sldId id="365" r:id="rId8"/>
    <p:sldId id="314" r:id="rId9"/>
    <p:sldId id="369" r:id="rId10"/>
    <p:sldId id="366" r:id="rId11"/>
    <p:sldId id="390" r:id="rId12"/>
    <p:sldId id="370" r:id="rId13"/>
    <p:sldId id="367" r:id="rId14"/>
    <p:sldId id="371"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33"/>
    <a:srgbClr val="FE9202"/>
    <a:srgbClr val="00AACC"/>
    <a:srgbClr val="6C1A00"/>
    <a:srgbClr val="5EEC3C"/>
    <a:srgbClr val="FFCC66"/>
    <a:srgbClr val="990099"/>
    <a:srgbClr val="CC0099"/>
    <a:srgbClr val="1D3A00"/>
    <a:srgbClr val="0032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778" y="-336"/>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C8129B-D670-45A8-80B6-38E72459867A}" type="datetimeFigureOut">
              <a:rPr lang="en-US" smtClean="0"/>
              <a:pPr/>
              <a:t>9/11/2020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9FFDEE-DC9A-4B34-B786-A450E1885E84}" type="slidenum">
              <a:rPr lang="en-US" smtClean="0"/>
              <a:pPr/>
              <a:t>‹#›</a:t>
            </a:fld>
            <a:endParaRPr lang="en-US"/>
          </a:p>
        </p:txBody>
      </p:sp>
    </p:spTree>
    <p:extLst>
      <p:ext uri="{BB962C8B-B14F-4D97-AF65-F5344CB8AC3E}">
        <p14:creationId xmlns:p14="http://schemas.microsoft.com/office/powerpoint/2010/main" val="2417525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17900" y="1960930"/>
            <a:ext cx="7177135" cy="1985165"/>
          </a:xfrm>
          <a:noFill/>
          <a:effectLst>
            <a:outerShdw blurRad="50800" dist="38100" dir="2700000" algn="tl" rotWithShape="0">
              <a:prstClr val="black">
                <a:alpha val="40000"/>
              </a:prstClr>
            </a:outerShdw>
          </a:effectLst>
        </p:spPr>
        <p:txBody>
          <a:bodyPr>
            <a:normAutofit/>
          </a:bodyPr>
          <a:lstStyle>
            <a:lvl1pPr algn="r">
              <a:defRPr sz="3600">
                <a:solidFill>
                  <a:srgbClr val="007033"/>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1517900" y="3946095"/>
            <a:ext cx="7177135" cy="763525"/>
          </a:xfrm>
        </p:spPr>
        <p:txBody>
          <a:bodyPr>
            <a:normAutofit/>
          </a:bodyPr>
          <a:lstStyle>
            <a:lvl1pPr marL="0" indent="0" algn="r">
              <a:buNone/>
              <a:defRPr sz="2800" b="0" i="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9/11/2020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9/11/2020</a:t>
            </a:fld>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
        <p:nvSpPr>
          <p:cNvPr id="8"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9/11/2020</a:t>
            </a:fld>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
        <p:nvSpPr>
          <p:cNvPr id="7"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9/11/2020</a:t>
            </a:fld>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
        <p:nvSpPr>
          <p:cNvPr id="7"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8965" y="281175"/>
            <a:ext cx="8246069" cy="763525"/>
          </a:xfrm>
        </p:spPr>
        <p:txBody>
          <a:bodyPr>
            <a:normAutofit/>
          </a:bodyPr>
          <a:lstStyle>
            <a:lvl1pPr algn="r">
              <a:defRPr sz="3600" baseline="0">
                <a:solidFill>
                  <a:srgbClr val="007033"/>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197405"/>
            <a:ext cx="8246070" cy="3512215"/>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9/11/2020</a:t>
            </a:fld>
            <a:endParaRPr lang="en-US"/>
          </a:p>
        </p:txBody>
      </p:sp>
      <p:sp>
        <p:nvSpPr>
          <p:cNvPr id="5" name="Footer Placeholder 4"/>
          <p:cNvSpPr>
            <a:spLocks noGrp="1"/>
          </p:cNvSpPr>
          <p:nvPr>
            <p:ph type="ftr" sz="quarter" idx="11"/>
          </p:nvPr>
        </p:nvSpPr>
        <p:spPr/>
        <p:txBody>
          <a:bodyPr/>
          <a:lstStyle>
            <a:lvl1pPr>
              <a:defRPr>
                <a:solidFill>
                  <a:srgbClr val="6C1A00"/>
                </a:solidFill>
              </a:defRPr>
            </a:lvl1pPr>
          </a:lstStyle>
          <a:p>
            <a:r>
              <a:rPr lang="en-US" dirty="0"/>
              <a:t>CompEd2019, Chengdu, China</a:t>
            </a:r>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8965" y="433880"/>
            <a:ext cx="8093365" cy="572644"/>
          </a:xfrm>
        </p:spPr>
        <p:txBody>
          <a:bodyPr>
            <a:normAutofit/>
          </a:bodyPr>
          <a:lstStyle>
            <a:lvl1pPr algn="l">
              <a:defRPr sz="3600">
                <a:solidFill>
                  <a:srgbClr val="007033"/>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044700"/>
            <a:ext cx="8093364" cy="3511061"/>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9/11/2020</a:t>
            </a:fld>
            <a:endParaRPr lang="en-US"/>
          </a:p>
        </p:txBody>
      </p:sp>
      <p:sp>
        <p:nvSpPr>
          <p:cNvPr id="5" name="Footer Placeholder 4"/>
          <p:cNvSpPr>
            <a:spLocks noGrp="1"/>
          </p:cNvSpPr>
          <p:nvPr>
            <p:ph type="ftr" sz="quarter" idx="11"/>
          </p:nvPr>
        </p:nvSpPr>
        <p:spPr/>
        <p:txBody>
          <a:bodyPr/>
          <a:lstStyle>
            <a:lvl1pPr>
              <a:defRPr>
                <a:solidFill>
                  <a:srgbClr val="6C1A00"/>
                </a:solidFill>
              </a:defRPr>
            </a:lvl1pPr>
          </a:lstStyle>
          <a:p>
            <a:r>
              <a:rPr lang="en-US" dirty="0"/>
              <a:t>CompEd2019, Chengdu, China</a:t>
            </a:r>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9/11/2020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9/11/2020</a:t>
            </a:fld>
            <a:endParaRPr lang="en-US"/>
          </a:p>
        </p:txBody>
      </p:sp>
      <p:sp>
        <p:nvSpPr>
          <p:cNvPr id="6" name="Footer Placeholder 5"/>
          <p:cNvSpPr>
            <a:spLocks noGrp="1"/>
          </p:cNvSpPr>
          <p:nvPr>
            <p:ph type="ftr" sz="quarter" idx="11"/>
          </p:nvPr>
        </p:nvSpPr>
        <p:spPr/>
        <p:txBody>
          <a:bodyPr/>
          <a:lstStyle>
            <a:lvl1pPr>
              <a:defRPr>
                <a:solidFill>
                  <a:srgbClr val="6C1A00"/>
                </a:solidFill>
              </a:defRPr>
            </a:lvl1pPr>
          </a:lstStyle>
          <a:p>
            <a:r>
              <a:rPr lang="en-US" dirty="0"/>
              <a:t>CompEd2019, Chengdu, China</a:t>
            </a:r>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8965" y="281176"/>
            <a:ext cx="8246069" cy="916230"/>
          </a:xfrm>
        </p:spPr>
        <p:txBody>
          <a:bodyPr>
            <a:normAutofit/>
          </a:bodyPr>
          <a:lstStyle>
            <a:lvl1pPr algn="r">
              <a:defRPr sz="3600" baseline="0">
                <a:solidFill>
                  <a:srgbClr val="5EEC3C"/>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655520"/>
            <a:ext cx="4040188"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2135341"/>
            <a:ext cx="4040188"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655520"/>
            <a:ext cx="4041775"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2135341"/>
            <a:ext cx="4041775"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9/11/2020</a:t>
            </a:fld>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
        <p:nvSpPr>
          <p:cNvPr id="10"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9/11/2020</a:t>
            </a:fld>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
        <p:nvSpPr>
          <p:cNvPr id="6"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9/11/2020</a:t>
            </a:fld>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
        <p:nvSpPr>
          <p:cNvPr id="5"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9/11/2020</a:t>
            </a:fld>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
        <p:nvSpPr>
          <p:cNvPr id="8"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9/11/2020</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
        <p:nvSpPr>
          <p:cNvPr id="7" name="TextBox 6">
            <a:extLst>
              <a:ext uri="{FF2B5EF4-FFF2-40B4-BE49-F238E27FC236}">
                <a16:creationId xmlns:a16="http://schemas.microsoft.com/office/drawing/2014/main" id="{CFD6D7A0-E93F-41B3-989C-1EFD83334D05}"/>
              </a:ext>
            </a:extLst>
          </p:cNvPr>
          <p:cNvSpPr txBox="1"/>
          <p:nvPr userDrawn="1"/>
        </p:nvSpPr>
        <p:spPr>
          <a:xfrm>
            <a:off x="-9150" y="5213747"/>
            <a:ext cx="8389625" cy="523220"/>
          </a:xfrm>
          <a:prstGeom prst="rect">
            <a:avLst/>
          </a:prstGeom>
          <a:noFill/>
        </p:spPr>
        <p:txBody>
          <a:bodyPr wrap="square" rtlCol="0">
            <a:spAutoFit/>
          </a:bodyPr>
          <a:lstStyle/>
          <a:p>
            <a:r>
              <a:rPr lang="en-US" sz="1400">
                <a:solidFill>
                  <a:schemeClr val="bg1">
                    <a:lumMod val="65000"/>
                  </a:schemeClr>
                </a:solidFill>
              </a:rPr>
              <a:t>This presentation uses a free template provided by FPPT.com</a:t>
            </a:r>
          </a:p>
          <a:p>
            <a:r>
              <a:rPr lang="en-US" sz="1400">
                <a:solidFill>
                  <a:schemeClr val="bg1">
                    <a:lumMod val="65000"/>
                  </a:schemeClr>
                </a:solidFill>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26F8B02-092F-4F4F-B530-4AD7E61EF5C8}"/>
              </a:ext>
            </a:extLst>
          </p:cNvPr>
          <p:cNvSpPr>
            <a:spLocks noGrp="1"/>
          </p:cNvSpPr>
          <p:nvPr>
            <p:ph type="ctrTitle"/>
          </p:nvPr>
        </p:nvSpPr>
        <p:spPr>
          <a:xfrm>
            <a:off x="1670605" y="1044700"/>
            <a:ext cx="7177135" cy="1985165"/>
          </a:xfrm>
        </p:spPr>
        <p:txBody>
          <a:bodyPr>
            <a:noAutofit/>
          </a:bodyPr>
          <a:lstStyle/>
          <a:p>
            <a:r>
              <a:rPr lang="en" dirty="0"/>
              <a:t>CSCI315 – Oper</a:t>
            </a:r>
            <a:r>
              <a:rPr lang="en-US" dirty="0" err="1"/>
              <a:t>ating</a:t>
            </a:r>
            <a:r>
              <a:rPr lang="en-US" dirty="0"/>
              <a:t> Systems Design</a:t>
            </a:r>
            <a:br>
              <a:rPr lang="en-US" sz="3200" dirty="0"/>
            </a:br>
            <a:r>
              <a:rPr lang="en-US" sz="2400" dirty="0"/>
              <a:t>Department of Computer Science</a:t>
            </a:r>
            <a:br>
              <a:rPr lang="en-US" sz="2400" dirty="0"/>
            </a:br>
            <a:r>
              <a:rPr lang="en-US" sz="2400" dirty="0"/>
              <a:t>Bucknell University</a:t>
            </a:r>
          </a:p>
        </p:txBody>
      </p:sp>
      <p:sp>
        <p:nvSpPr>
          <p:cNvPr id="4" name="Rectangle 3">
            <a:extLst>
              <a:ext uri="{FF2B5EF4-FFF2-40B4-BE49-F238E27FC236}">
                <a16:creationId xmlns:a16="http://schemas.microsoft.com/office/drawing/2014/main" id="{A28328C8-1A0C-414A-8DD0-0CDA437799EA}"/>
              </a:ext>
            </a:extLst>
          </p:cNvPr>
          <p:cNvSpPr/>
          <p:nvPr/>
        </p:nvSpPr>
        <p:spPr>
          <a:xfrm>
            <a:off x="2128720" y="3875009"/>
            <a:ext cx="4123035" cy="954107"/>
          </a:xfrm>
          <a:prstGeom prst="rect">
            <a:avLst/>
          </a:prstGeom>
          <a:ln>
            <a:solidFill>
              <a:schemeClr val="accent1"/>
            </a:solidFill>
          </a:ln>
        </p:spPr>
        <p:txBody>
          <a:bodyPr wrap="square">
            <a:spAutoFit/>
          </a:bodyPr>
          <a:lstStyle/>
          <a:p>
            <a:pPr defTabSz="457200" hangingPunct="0"/>
            <a:r>
              <a:rPr lang="en-US" sz="1400" i="1" dirty="0">
                <a:solidFill>
                  <a:srgbClr val="000000"/>
                </a:solidFill>
                <a:ea typeface="Helvetica"/>
                <a:cs typeface="Helvetica"/>
                <a:sym typeface="Helvetica"/>
              </a:rPr>
              <a:t>This set of notes is based on notes from the textbook authors, as well as L. Felipe Perrone, Joshua </a:t>
            </a:r>
            <a:r>
              <a:rPr lang="en-US" sz="1400" i="1" dirty="0" err="1">
                <a:solidFill>
                  <a:srgbClr val="000000"/>
                </a:solidFill>
                <a:ea typeface="Helvetica"/>
                <a:cs typeface="Helvetica"/>
                <a:sym typeface="Helvetica"/>
              </a:rPr>
              <a:t>Stough</a:t>
            </a:r>
            <a:r>
              <a:rPr lang="en-US" sz="1400" i="1" dirty="0">
                <a:solidFill>
                  <a:srgbClr val="000000"/>
                </a:solidFill>
                <a:ea typeface="Helvetica"/>
                <a:cs typeface="Helvetica"/>
                <a:sym typeface="Helvetica"/>
              </a:rPr>
              <a:t>, and other instructors.</a:t>
            </a:r>
          </a:p>
          <a:p>
            <a:pPr defTabSz="457200" hangingPunct="0"/>
            <a:r>
              <a:rPr lang="en-US" sz="1400" i="1" dirty="0">
                <a:solidFill>
                  <a:schemeClr val="bg1"/>
                </a:solidFill>
              </a:rPr>
              <a:t>Xiannong Meng, Fall 2020.</a:t>
            </a:r>
            <a:endParaRPr lang="en-US" sz="1400" i="1" dirty="0">
              <a:solidFill>
                <a:schemeClr val="bg1"/>
              </a:solidFill>
              <a:ea typeface="Helvetica"/>
              <a:cs typeface="Helvetica"/>
              <a:sym typeface="Helvetica"/>
            </a:endParaRPr>
          </a:p>
        </p:txBody>
      </p:sp>
      <p:sp>
        <p:nvSpPr>
          <p:cNvPr id="9" name="Shape 54">
            <a:extLst>
              <a:ext uri="{FF2B5EF4-FFF2-40B4-BE49-F238E27FC236}">
                <a16:creationId xmlns:a16="http://schemas.microsoft.com/office/drawing/2014/main" id="{1E49764E-1BC6-4C6E-984E-407B9DC3F4FD}"/>
              </a:ext>
            </a:extLst>
          </p:cNvPr>
          <p:cNvSpPr txBox="1"/>
          <p:nvPr/>
        </p:nvSpPr>
        <p:spPr>
          <a:xfrm>
            <a:off x="565724" y="3655640"/>
            <a:ext cx="1257586" cy="773367"/>
          </a:xfrm>
          <a:prstGeom prst="rect">
            <a:avLst/>
          </a:prstGeom>
          <a:noFill/>
          <a:ln>
            <a:noFill/>
          </a:ln>
        </p:spPr>
        <p:txBody>
          <a:bodyPr lIns="91425" tIns="91425" rIns="91425" bIns="91425" anchor="t" anchorCtr="0">
            <a:noAutofit/>
          </a:bodyPr>
          <a:lstStyle/>
          <a:p>
            <a:pPr lvl="0" rtl="0">
              <a:spcBef>
                <a:spcPts val="0"/>
              </a:spcBef>
              <a:buNone/>
            </a:pPr>
            <a:r>
              <a:rPr lang="en-US" b="1" dirty="0">
                <a:solidFill>
                  <a:srgbClr val="FF0000"/>
                </a:solidFill>
              </a:rPr>
              <a:t>C</a:t>
            </a:r>
            <a:r>
              <a:rPr lang="en" b="1" dirty="0">
                <a:solidFill>
                  <a:srgbClr val="FF0000"/>
                </a:solidFill>
              </a:rPr>
              <a:t>h 6.4-6.5</a:t>
            </a:r>
          </a:p>
        </p:txBody>
      </p:sp>
      <p:sp>
        <p:nvSpPr>
          <p:cNvPr id="10" name="Shape 53">
            <a:extLst>
              <a:ext uri="{FF2B5EF4-FFF2-40B4-BE49-F238E27FC236}">
                <a16:creationId xmlns:a16="http://schemas.microsoft.com/office/drawing/2014/main" id="{8E0FCBEF-0C20-46DD-B452-264485A5D623}"/>
              </a:ext>
            </a:extLst>
          </p:cNvPr>
          <p:cNvSpPr txBox="1">
            <a:spLocks/>
          </p:cNvSpPr>
          <p:nvPr/>
        </p:nvSpPr>
        <p:spPr>
          <a:xfrm>
            <a:off x="685800" y="2840053"/>
            <a:ext cx="7772400" cy="784799"/>
          </a:xfrm>
          <a:prstGeom prst="rect">
            <a:avLst/>
          </a:prstGeom>
        </p:spPr>
        <p:txBody>
          <a:bodyPr vert="horz" lIns="93100" tIns="93100" rIns="93100" bIns="93100" rtlCol="0" anchor="t" anchorCtr="0">
            <a:noAutofit/>
          </a:bodyPr>
          <a:lstStyle>
            <a:lvl1pPr marL="0" indent="0" algn="r" defTabSz="914400" rtl="0" eaLnBrk="1" latinLnBrk="0" hangingPunct="1">
              <a:spcBef>
                <a:spcPct val="20000"/>
              </a:spcBef>
              <a:buFont typeface="Arial" pitchFamily="34" charset="0"/>
              <a:buNone/>
              <a:defRPr sz="2800" b="0" i="0" kern="1200">
                <a:solidFill>
                  <a:schemeClr val="bg1"/>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spcBef>
                <a:spcPts val="0"/>
              </a:spcBef>
              <a:buClr>
                <a:schemeClr val="dk1"/>
              </a:buClr>
              <a:buSzPct val="35483"/>
              <a:buFont typeface="Arial"/>
              <a:buNone/>
            </a:pPr>
            <a:r>
              <a:rPr lang="en-US" b="1" dirty="0"/>
              <a:t>Synchronization Tools: </a:t>
            </a:r>
            <a:r>
              <a:rPr lang="en-US" b="1" dirty="0" err="1"/>
              <a:t>test_and_set</a:t>
            </a:r>
            <a:r>
              <a:rPr lang="en-US" b="1" dirty="0"/>
              <a:t>()</a:t>
            </a:r>
            <a:endParaRPr lang="en" b="1" dirty="0"/>
          </a:p>
        </p:txBody>
      </p:sp>
    </p:spTree>
    <p:extLst>
      <p:ext uri="{BB962C8B-B14F-4D97-AF65-F5344CB8AC3E}">
        <p14:creationId xmlns:p14="http://schemas.microsoft.com/office/powerpoint/2010/main" val="1172042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dirty="0"/>
              <a:t>Atomic </a:t>
            </a:r>
            <a:r>
              <a:rPr lang="en-US" dirty="0" err="1"/>
              <a:t>test_and_set</a:t>
            </a:r>
            <a:endParaRPr lang="en-US" dirty="0"/>
          </a:p>
        </p:txBody>
      </p:sp>
      <p:sp>
        <p:nvSpPr>
          <p:cNvPr id="26629" name="Content Placeholder 2"/>
          <p:cNvSpPr>
            <a:spLocks noGrp="1"/>
          </p:cNvSpPr>
          <p:nvPr>
            <p:ph idx="1"/>
          </p:nvPr>
        </p:nvSpPr>
        <p:spPr>
          <a:xfrm>
            <a:off x="907080" y="1197405"/>
            <a:ext cx="7329840" cy="2261941"/>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buFontTx/>
              <a:buNone/>
            </a:pPr>
            <a:r>
              <a:rPr lang="en-US" sz="2400" dirty="0" err="1">
                <a:latin typeface="Courier" pitchFamily="-105" charset="0"/>
              </a:rPr>
              <a:t>boolean</a:t>
            </a:r>
            <a:r>
              <a:rPr lang="en-US" sz="2400" dirty="0">
                <a:latin typeface="Courier" pitchFamily="-105" charset="0"/>
              </a:rPr>
              <a:t> </a:t>
            </a:r>
            <a:r>
              <a:rPr lang="en-US" sz="2400" dirty="0" err="1">
                <a:latin typeface="Courier" pitchFamily="-105" charset="0"/>
              </a:rPr>
              <a:t>test_and_set</a:t>
            </a:r>
            <a:r>
              <a:rPr lang="en-US" sz="2400" dirty="0">
                <a:latin typeface="Courier" pitchFamily="-105" charset="0"/>
              </a:rPr>
              <a:t>(</a:t>
            </a:r>
            <a:r>
              <a:rPr lang="en-US" sz="2400" dirty="0" err="1">
                <a:latin typeface="Courier" pitchFamily="-105" charset="0"/>
              </a:rPr>
              <a:t>boolean</a:t>
            </a:r>
            <a:r>
              <a:rPr lang="en-US" sz="2400" dirty="0">
                <a:latin typeface="Courier" pitchFamily="-105" charset="0"/>
              </a:rPr>
              <a:t> *target) {	</a:t>
            </a:r>
            <a:r>
              <a:rPr lang="en-US" sz="2400" dirty="0" err="1">
                <a:latin typeface="Courier" pitchFamily="-105" charset="0"/>
              </a:rPr>
              <a:t>boolean</a:t>
            </a:r>
            <a:r>
              <a:rPr lang="en-US" sz="2400" dirty="0">
                <a:latin typeface="Courier" pitchFamily="-105" charset="0"/>
              </a:rPr>
              <a:t> </a:t>
            </a:r>
            <a:r>
              <a:rPr lang="en-US" sz="2400" dirty="0" err="1">
                <a:latin typeface="Courier" pitchFamily="-105" charset="0"/>
              </a:rPr>
              <a:t>ret_val</a:t>
            </a:r>
            <a:r>
              <a:rPr lang="en-US" sz="2400" dirty="0">
                <a:latin typeface="Courier" pitchFamily="-105" charset="0"/>
              </a:rPr>
              <a:t> = *target;	</a:t>
            </a:r>
          </a:p>
          <a:p>
            <a:pPr>
              <a:buFontTx/>
              <a:buNone/>
            </a:pPr>
            <a:r>
              <a:rPr lang="en-US" sz="2400" dirty="0">
                <a:latin typeface="Courier" pitchFamily="-105" charset="0"/>
              </a:rPr>
              <a:t>		*target = TRUE;</a:t>
            </a:r>
          </a:p>
          <a:p>
            <a:pPr>
              <a:buFontTx/>
              <a:buNone/>
            </a:pPr>
            <a:r>
              <a:rPr lang="en-US" sz="2400" dirty="0">
                <a:latin typeface="Courier" pitchFamily="-105" charset="0"/>
              </a:rPr>
              <a:t>		return </a:t>
            </a:r>
            <a:r>
              <a:rPr lang="en-US" sz="2400" dirty="0" err="1">
                <a:latin typeface="Courier" pitchFamily="-105" charset="0"/>
              </a:rPr>
              <a:t>ret_val</a:t>
            </a:r>
            <a:r>
              <a:rPr lang="en-US" sz="2400" dirty="0">
                <a:latin typeface="Courier" pitchFamily="-105" charset="0"/>
              </a:rPr>
              <a:t>;</a:t>
            </a:r>
          </a:p>
          <a:p>
            <a:pPr>
              <a:buFontTx/>
              <a:buNone/>
            </a:pPr>
            <a:r>
              <a:rPr lang="en-US" sz="2400" dirty="0">
                <a:latin typeface="Courier" pitchFamily="-105" charset="0"/>
              </a:rPr>
              <a:t>}</a:t>
            </a:r>
          </a:p>
          <a:p>
            <a:pPr>
              <a:buFontTx/>
              <a:buNone/>
            </a:pPr>
            <a:endParaRPr lang="en-US" sz="2100" dirty="0">
              <a:latin typeface="Courier" pitchFamily="-105" charset="0"/>
            </a:endParaRPr>
          </a:p>
        </p:txBody>
      </p:sp>
      <p:sp>
        <p:nvSpPr>
          <p:cNvPr id="2" name="TextBox 1">
            <a:extLst>
              <a:ext uri="{FF2B5EF4-FFF2-40B4-BE49-F238E27FC236}">
                <a16:creationId xmlns:a16="http://schemas.microsoft.com/office/drawing/2014/main" id="{120E6B17-1C14-4F4E-A974-CD83767DEA3C}"/>
              </a:ext>
            </a:extLst>
          </p:cNvPr>
          <p:cNvSpPr txBox="1"/>
          <p:nvPr/>
        </p:nvSpPr>
        <p:spPr>
          <a:xfrm>
            <a:off x="671477" y="3640685"/>
            <a:ext cx="7870854" cy="1323439"/>
          </a:xfrm>
          <a:prstGeom prst="rect">
            <a:avLst/>
          </a:prstGeom>
          <a:noFill/>
        </p:spPr>
        <p:txBody>
          <a:bodyPr wrap="square" rtlCol="0">
            <a:spAutoFit/>
          </a:bodyPr>
          <a:lstStyle/>
          <a:p>
            <a:r>
              <a:rPr lang="en-US" sz="2000" dirty="0"/>
              <a:t>The above operations must be completed without interrupt, thus </a:t>
            </a:r>
            <a:r>
              <a:rPr lang="en-US" sz="2000" b="1" dirty="0"/>
              <a:t>atomic</a:t>
            </a:r>
            <a:r>
              <a:rPr lang="en-US" sz="2000" dirty="0"/>
              <a:t>.</a:t>
            </a:r>
          </a:p>
          <a:p>
            <a:r>
              <a:rPr lang="en-US" sz="2000" dirty="0"/>
              <a:t>Only the very first process can get through this by getting a False return value. All subsequence processes will see </a:t>
            </a:r>
            <a:r>
              <a:rPr lang="en-US" sz="2000" b="1" dirty="0"/>
              <a:t>True</a:t>
            </a:r>
            <a:r>
              <a:rPr lang="en-US" sz="2000" dirty="0"/>
              <a:t> until the process in CR sets it to </a:t>
            </a:r>
            <a:r>
              <a:rPr lang="en-US" sz="2000" b="1" dirty="0"/>
              <a:t>False</a:t>
            </a:r>
            <a:r>
              <a:rPr lang="en-US" sz="2000"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sz="4000" dirty="0">
                <a:solidFill>
                  <a:srgbClr val="007033"/>
                </a:solidFill>
                <a:effectLst>
                  <a:outerShdw blurRad="50800" dist="38100" dir="2700000" algn="tl" rotWithShape="0">
                    <a:prstClr val="black">
                      <a:alpha val="40000"/>
                    </a:prstClr>
                  </a:outerShdw>
                </a:effectLst>
              </a:rPr>
              <a:t>When Multiple Processes Do the Same </a:t>
            </a:r>
            <a:r>
              <a:rPr lang="en-US" dirty="0"/>
              <a:t>…</a:t>
            </a:r>
          </a:p>
        </p:txBody>
      </p:sp>
      <p:sp>
        <p:nvSpPr>
          <p:cNvPr id="7" name="TextBox 6"/>
          <p:cNvSpPr txBox="1"/>
          <p:nvPr/>
        </p:nvSpPr>
        <p:spPr>
          <a:xfrm>
            <a:off x="296260" y="1246536"/>
            <a:ext cx="8195064" cy="461665"/>
          </a:xfrm>
          <a:prstGeom prst="rect">
            <a:avLst/>
          </a:prstGeom>
          <a:noFill/>
        </p:spPr>
        <p:txBody>
          <a:bodyPr wrap="none" rtlCol="0">
            <a:spAutoFit/>
          </a:bodyPr>
          <a:lstStyle/>
          <a:p>
            <a:r>
              <a:rPr lang="en-US" sz="2400" b="1" dirty="0">
                <a:solidFill>
                  <a:srgbClr val="FF0000"/>
                </a:solidFill>
              </a:rPr>
              <a:t>Only one </a:t>
            </a:r>
            <a:r>
              <a:rPr lang="en-US" sz="2400" dirty="0">
                <a:solidFill>
                  <a:srgbClr val="FF0000"/>
                </a:solidFill>
              </a:rPr>
              <a:t>will get through the </a:t>
            </a:r>
            <a:r>
              <a:rPr lang="en-US" sz="2400" i="1" dirty="0">
                <a:solidFill>
                  <a:srgbClr val="FF0000"/>
                </a:solidFill>
              </a:rPr>
              <a:t>while</a:t>
            </a:r>
            <a:r>
              <a:rPr lang="en-US" sz="2400" dirty="0">
                <a:solidFill>
                  <a:srgbClr val="FF0000"/>
                </a:solidFill>
              </a:rPr>
              <a:t> loop, i.e., when lock == False</a:t>
            </a:r>
          </a:p>
        </p:txBody>
      </p:sp>
      <p:grpSp>
        <p:nvGrpSpPr>
          <p:cNvPr id="40" name="Group 39">
            <a:extLst>
              <a:ext uri="{FF2B5EF4-FFF2-40B4-BE49-F238E27FC236}">
                <a16:creationId xmlns:a16="http://schemas.microsoft.com/office/drawing/2014/main" id="{6A33BC58-AA7C-4CEB-9C09-DC728AA0F1A0}"/>
              </a:ext>
            </a:extLst>
          </p:cNvPr>
          <p:cNvGrpSpPr/>
          <p:nvPr/>
        </p:nvGrpSpPr>
        <p:grpSpPr>
          <a:xfrm>
            <a:off x="1456456" y="1904795"/>
            <a:ext cx="6627759" cy="2499415"/>
            <a:chOff x="1866324" y="1989919"/>
            <a:chExt cx="6231087" cy="2280997"/>
          </a:xfrm>
        </p:grpSpPr>
        <p:grpSp>
          <p:nvGrpSpPr>
            <p:cNvPr id="3" name="Group 2">
              <a:extLst>
                <a:ext uri="{FF2B5EF4-FFF2-40B4-BE49-F238E27FC236}">
                  <a16:creationId xmlns:a16="http://schemas.microsoft.com/office/drawing/2014/main" id="{F7E04482-855C-470E-AC8F-F60B7D5154E1}"/>
                </a:ext>
              </a:extLst>
            </p:cNvPr>
            <p:cNvGrpSpPr/>
            <p:nvPr/>
          </p:nvGrpSpPr>
          <p:grpSpPr>
            <a:xfrm>
              <a:off x="3494728" y="2026739"/>
              <a:ext cx="1827484" cy="2244177"/>
              <a:chOff x="3590667" y="2012798"/>
              <a:chExt cx="1827484" cy="2244177"/>
            </a:xfrm>
          </p:grpSpPr>
          <p:grpSp>
            <p:nvGrpSpPr>
              <p:cNvPr id="14" name="Group 13"/>
              <p:cNvGrpSpPr/>
              <p:nvPr/>
            </p:nvGrpSpPr>
            <p:grpSpPr>
              <a:xfrm>
                <a:off x="3590667" y="2012798"/>
                <a:ext cx="1254512" cy="1195969"/>
                <a:chOff x="1293542" y="2687444"/>
                <a:chExt cx="1672683" cy="1594625"/>
              </a:xfrm>
            </p:grpSpPr>
            <p:grpSp>
              <p:nvGrpSpPr>
                <p:cNvPr id="15" name="Group 10"/>
                <p:cNvGrpSpPr/>
                <p:nvPr/>
              </p:nvGrpSpPr>
              <p:grpSpPr>
                <a:xfrm>
                  <a:off x="1293542" y="2687444"/>
                  <a:ext cx="1672683" cy="1594625"/>
                  <a:chOff x="1293542" y="2687444"/>
                  <a:chExt cx="1672683" cy="1594625"/>
                </a:xfrm>
              </p:grpSpPr>
              <p:sp>
                <p:nvSpPr>
                  <p:cNvPr id="17" name="Rounded Rectangle 16"/>
                  <p:cNvSpPr/>
                  <p:nvPr/>
                </p:nvSpPr>
                <p:spPr bwMode="auto">
                  <a:xfrm>
                    <a:off x="1293542" y="3713356"/>
                    <a:ext cx="1672683" cy="568713"/>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fontAlgn="base">
                      <a:spcBef>
                        <a:spcPct val="0"/>
                      </a:spcBef>
                      <a:spcAft>
                        <a:spcPct val="0"/>
                      </a:spcAft>
                    </a:pPr>
                    <a:r>
                      <a:rPr lang="en-US" sz="1350" dirty="0" err="1">
                        <a:latin typeface="Arial" charset="0"/>
                      </a:rPr>
                      <a:t>test_and_set</a:t>
                    </a:r>
                    <a:r>
                      <a:rPr lang="en-US" sz="1350" dirty="0">
                        <a:latin typeface="Arial" charset="0"/>
                      </a:rPr>
                      <a:t>()</a:t>
                    </a:r>
                  </a:p>
                </p:txBody>
              </p:sp>
              <p:cxnSp>
                <p:nvCxnSpPr>
                  <p:cNvPr id="18" name="Straight Arrow Connector 17"/>
                  <p:cNvCxnSpPr/>
                  <p:nvPr/>
                </p:nvCxnSpPr>
                <p:spPr bwMode="auto">
                  <a:xfrm>
                    <a:off x="2107582" y="2687444"/>
                    <a:ext cx="11151" cy="847493"/>
                  </a:xfrm>
                  <a:prstGeom prst="straightConnector1">
                    <a:avLst/>
                  </a:prstGeom>
                  <a:solidFill>
                    <a:schemeClr val="accent1"/>
                  </a:solidFill>
                  <a:ln w="38100" cap="flat" cmpd="sng" algn="ctr">
                    <a:solidFill>
                      <a:srgbClr val="3399FF"/>
                    </a:solidFill>
                    <a:prstDash val="solid"/>
                    <a:round/>
                    <a:headEnd type="none" w="med" len="med"/>
                    <a:tailEnd type="triangle"/>
                  </a:ln>
                  <a:effectLst/>
                </p:spPr>
              </p:cxnSp>
            </p:grpSp>
            <p:sp>
              <p:nvSpPr>
                <p:cNvPr id="16" name="TextBox 15"/>
                <p:cNvSpPr txBox="1"/>
                <p:nvPr/>
              </p:nvSpPr>
              <p:spPr>
                <a:xfrm>
                  <a:off x="1460810" y="3077737"/>
                  <a:ext cx="485603" cy="400109"/>
                </a:xfrm>
                <a:prstGeom prst="rect">
                  <a:avLst/>
                </a:prstGeom>
                <a:noFill/>
              </p:spPr>
              <p:txBody>
                <a:bodyPr wrap="none" rtlCol="0">
                  <a:spAutoFit/>
                </a:bodyPr>
                <a:lstStyle/>
                <a:p>
                  <a:r>
                    <a:rPr lang="en-US" sz="1350" dirty="0"/>
                    <a:t>p1</a:t>
                  </a:r>
                </a:p>
              </p:txBody>
            </p:sp>
          </p:grpSp>
          <p:sp>
            <p:nvSpPr>
              <p:cNvPr id="28" name="TextBox 27"/>
              <p:cNvSpPr txBox="1"/>
              <p:nvPr/>
            </p:nvSpPr>
            <p:spPr>
              <a:xfrm>
                <a:off x="4404732" y="2157761"/>
                <a:ext cx="1013419" cy="307777"/>
              </a:xfrm>
              <a:prstGeom prst="rect">
                <a:avLst/>
              </a:prstGeom>
              <a:noFill/>
            </p:spPr>
            <p:txBody>
              <a:bodyPr wrap="none" rtlCol="0">
                <a:spAutoFit/>
              </a:bodyPr>
              <a:lstStyle/>
              <a:p>
                <a:r>
                  <a:rPr lang="en-US" sz="1400" dirty="0">
                    <a:solidFill>
                      <a:srgbClr val="0070C0"/>
                    </a:solidFill>
                  </a:rPr>
                  <a:t>lock = False</a:t>
                </a:r>
              </a:p>
            </p:txBody>
          </p:sp>
          <p:sp>
            <p:nvSpPr>
              <p:cNvPr id="31" name="Rounded Rectangle 30"/>
              <p:cNvSpPr/>
              <p:nvPr/>
            </p:nvSpPr>
            <p:spPr bwMode="auto">
              <a:xfrm>
                <a:off x="3660387" y="3805350"/>
                <a:ext cx="1187605" cy="451625"/>
              </a:xfrm>
              <a:prstGeom prst="roundRect">
                <a:avLst/>
              </a:prstGeom>
              <a:solidFill>
                <a:srgbClr val="FFC000"/>
              </a:solidFill>
              <a:ln w="9525" cap="flat" cmpd="sng" algn="ctr">
                <a:solidFill>
                  <a:schemeClr val="tx1"/>
                </a:solidFill>
                <a:prstDash val="solid"/>
                <a:round/>
                <a:headEnd type="none" w="med" len="med"/>
                <a:tailEnd type="none" w="med" len="med"/>
              </a:ln>
              <a:effectLst/>
            </p:spPr>
            <p:txBody>
              <a:bodyPr vert="horz" wrap="none" lIns="68580" tIns="34290" rIns="68580" bIns="34290" numCol="1" rtlCol="0" anchor="t" anchorCtr="0" compatLnSpc="1">
                <a:prstTxWarp prst="textNoShape">
                  <a:avLst/>
                </a:prstTxWarp>
              </a:bodyPr>
              <a:lstStyle/>
              <a:p>
                <a:pPr algn="ctr" defTabSz="685800" fontAlgn="base">
                  <a:spcBef>
                    <a:spcPct val="0"/>
                  </a:spcBef>
                  <a:spcAft>
                    <a:spcPct val="0"/>
                  </a:spcAft>
                </a:pPr>
                <a:r>
                  <a:rPr lang="en-US" sz="1350" dirty="0">
                    <a:latin typeface="Arial" charset="0"/>
                  </a:rPr>
                  <a:t>CR code</a:t>
                </a:r>
              </a:p>
            </p:txBody>
          </p:sp>
          <p:sp>
            <p:nvSpPr>
              <p:cNvPr id="32" name="TextBox 31"/>
              <p:cNvSpPr txBox="1"/>
              <p:nvPr/>
            </p:nvSpPr>
            <p:spPr>
              <a:xfrm>
                <a:off x="3813734" y="3264503"/>
                <a:ext cx="975652" cy="276999"/>
              </a:xfrm>
              <a:prstGeom prst="rect">
                <a:avLst/>
              </a:prstGeom>
              <a:noFill/>
            </p:spPr>
            <p:txBody>
              <a:bodyPr wrap="none" rtlCol="0">
                <a:spAutoFit/>
              </a:bodyPr>
              <a:lstStyle/>
              <a:p>
                <a:r>
                  <a:rPr lang="en-US" sz="1200" dirty="0">
                    <a:solidFill>
                      <a:srgbClr val="007033"/>
                    </a:solidFill>
                  </a:rPr>
                  <a:t>lock == False</a:t>
                </a:r>
              </a:p>
            </p:txBody>
          </p:sp>
          <p:cxnSp>
            <p:nvCxnSpPr>
              <p:cNvPr id="34" name="Straight Arrow Connector 33"/>
              <p:cNvCxnSpPr/>
              <p:nvPr/>
            </p:nvCxnSpPr>
            <p:spPr bwMode="auto">
              <a:xfrm>
                <a:off x="4212374" y="3479182"/>
                <a:ext cx="0" cy="317810"/>
              </a:xfrm>
              <a:prstGeom prst="straightConnector1">
                <a:avLst/>
              </a:prstGeom>
              <a:solidFill>
                <a:schemeClr val="accent1"/>
              </a:solidFill>
              <a:ln w="38100" cap="flat" cmpd="sng" algn="ctr">
                <a:solidFill>
                  <a:srgbClr val="00B050"/>
                </a:solidFill>
                <a:prstDash val="solid"/>
                <a:round/>
                <a:headEnd type="none" w="med" len="med"/>
                <a:tailEnd type="triangle"/>
              </a:ln>
              <a:effectLst/>
            </p:spPr>
          </p:cxnSp>
        </p:grpSp>
        <p:grpSp>
          <p:nvGrpSpPr>
            <p:cNvPr id="2" name="Group 1">
              <a:extLst>
                <a:ext uri="{FF2B5EF4-FFF2-40B4-BE49-F238E27FC236}">
                  <a16:creationId xmlns:a16="http://schemas.microsoft.com/office/drawing/2014/main" id="{A79550FE-6EC1-4A1E-A662-5592E09F8EB3}"/>
                </a:ext>
              </a:extLst>
            </p:cNvPr>
            <p:cNvGrpSpPr/>
            <p:nvPr/>
          </p:nvGrpSpPr>
          <p:grpSpPr>
            <a:xfrm>
              <a:off x="1866324" y="2006641"/>
              <a:ext cx="1688102" cy="1707294"/>
              <a:chOff x="2113157" y="2015583"/>
              <a:chExt cx="1688102" cy="1707294"/>
            </a:xfrm>
          </p:grpSpPr>
          <p:grpSp>
            <p:nvGrpSpPr>
              <p:cNvPr id="13" name="Group 12"/>
              <p:cNvGrpSpPr/>
              <p:nvPr/>
            </p:nvGrpSpPr>
            <p:grpSpPr>
              <a:xfrm>
                <a:off x="2113157" y="2015583"/>
                <a:ext cx="1254512" cy="1195969"/>
                <a:chOff x="1293542" y="2687444"/>
                <a:chExt cx="1672683" cy="1594625"/>
              </a:xfrm>
            </p:grpSpPr>
            <p:grpSp>
              <p:nvGrpSpPr>
                <p:cNvPr id="11" name="Group 10"/>
                <p:cNvGrpSpPr/>
                <p:nvPr/>
              </p:nvGrpSpPr>
              <p:grpSpPr>
                <a:xfrm>
                  <a:off x="1293542" y="2687444"/>
                  <a:ext cx="1672683" cy="1594625"/>
                  <a:chOff x="1293542" y="2687444"/>
                  <a:chExt cx="1672683" cy="1594625"/>
                </a:xfrm>
              </p:grpSpPr>
              <p:sp>
                <p:nvSpPr>
                  <p:cNvPr id="8" name="Rounded Rectangle 7"/>
                  <p:cNvSpPr/>
                  <p:nvPr/>
                </p:nvSpPr>
                <p:spPr bwMode="auto">
                  <a:xfrm>
                    <a:off x="1293542" y="3713356"/>
                    <a:ext cx="1672683" cy="568713"/>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fontAlgn="base">
                      <a:spcBef>
                        <a:spcPct val="0"/>
                      </a:spcBef>
                      <a:spcAft>
                        <a:spcPct val="0"/>
                      </a:spcAft>
                    </a:pPr>
                    <a:r>
                      <a:rPr lang="en-US" sz="1350" dirty="0" err="1">
                        <a:latin typeface="Arial" charset="0"/>
                      </a:rPr>
                      <a:t>test_and_set</a:t>
                    </a:r>
                    <a:r>
                      <a:rPr lang="en-US" sz="1350" dirty="0">
                        <a:latin typeface="Arial" charset="0"/>
                      </a:rPr>
                      <a:t>()</a:t>
                    </a:r>
                  </a:p>
                </p:txBody>
              </p:sp>
              <p:cxnSp>
                <p:nvCxnSpPr>
                  <p:cNvPr id="10" name="Straight Arrow Connector 9"/>
                  <p:cNvCxnSpPr/>
                  <p:nvPr/>
                </p:nvCxnSpPr>
                <p:spPr bwMode="auto">
                  <a:xfrm>
                    <a:off x="2107582" y="2687444"/>
                    <a:ext cx="11151" cy="847493"/>
                  </a:xfrm>
                  <a:prstGeom prst="straightConnector1">
                    <a:avLst/>
                  </a:prstGeom>
                  <a:solidFill>
                    <a:schemeClr val="accent1"/>
                  </a:solidFill>
                  <a:ln w="38100" cap="flat" cmpd="sng" algn="ctr">
                    <a:solidFill>
                      <a:srgbClr val="3399FF"/>
                    </a:solidFill>
                    <a:prstDash val="solid"/>
                    <a:round/>
                    <a:headEnd type="none" w="med" len="med"/>
                    <a:tailEnd type="triangle"/>
                  </a:ln>
                  <a:effectLst/>
                </p:spPr>
              </p:cxnSp>
            </p:grpSp>
            <p:sp>
              <p:nvSpPr>
                <p:cNvPr id="12" name="TextBox 11"/>
                <p:cNvSpPr txBox="1"/>
                <p:nvPr/>
              </p:nvSpPr>
              <p:spPr>
                <a:xfrm>
                  <a:off x="1460810" y="3077737"/>
                  <a:ext cx="485603" cy="400109"/>
                </a:xfrm>
                <a:prstGeom prst="rect">
                  <a:avLst/>
                </a:prstGeom>
                <a:noFill/>
              </p:spPr>
              <p:txBody>
                <a:bodyPr wrap="none" rtlCol="0">
                  <a:spAutoFit/>
                </a:bodyPr>
                <a:lstStyle/>
                <a:p>
                  <a:r>
                    <a:rPr lang="en-US" sz="1350" dirty="0"/>
                    <a:t>p0</a:t>
                  </a:r>
                </a:p>
              </p:txBody>
            </p:sp>
          </p:grpSp>
          <p:sp>
            <p:nvSpPr>
              <p:cNvPr id="30" name="TextBox 29"/>
              <p:cNvSpPr txBox="1"/>
              <p:nvPr/>
            </p:nvSpPr>
            <p:spPr>
              <a:xfrm>
                <a:off x="2787840" y="2146613"/>
                <a:ext cx="1013419" cy="307777"/>
              </a:xfrm>
              <a:prstGeom prst="rect">
                <a:avLst/>
              </a:prstGeom>
              <a:noFill/>
            </p:spPr>
            <p:txBody>
              <a:bodyPr wrap="none" rtlCol="0">
                <a:spAutoFit/>
              </a:bodyPr>
              <a:lstStyle/>
              <a:p>
                <a:r>
                  <a:rPr lang="en-US" sz="1400" dirty="0">
                    <a:solidFill>
                      <a:srgbClr val="0070C0"/>
                    </a:solidFill>
                  </a:rPr>
                  <a:t>lock = False</a:t>
                </a:r>
              </a:p>
            </p:txBody>
          </p:sp>
          <p:sp>
            <p:nvSpPr>
              <p:cNvPr id="35" name="Rectangle 34"/>
              <p:cNvSpPr/>
              <p:nvPr/>
            </p:nvSpPr>
            <p:spPr>
              <a:xfrm>
                <a:off x="2169993" y="3261212"/>
                <a:ext cx="1334468" cy="461665"/>
              </a:xfrm>
              <a:prstGeom prst="rect">
                <a:avLst/>
              </a:prstGeom>
            </p:spPr>
            <p:txBody>
              <a:bodyPr wrap="none">
                <a:spAutoFit/>
              </a:bodyPr>
              <a:lstStyle/>
              <a:p>
                <a:r>
                  <a:rPr lang="en-US" sz="1200" dirty="0">
                    <a:solidFill>
                      <a:srgbClr val="0070C0"/>
                    </a:solidFill>
                  </a:rPr>
                  <a:t>lock == True</a:t>
                </a:r>
              </a:p>
              <a:p>
                <a:r>
                  <a:rPr lang="en-US" sz="1200" dirty="0">
                    <a:solidFill>
                      <a:srgbClr val="0070C0"/>
                    </a:solidFill>
                  </a:rPr>
                  <a:t>Keep in while loop</a:t>
                </a:r>
              </a:p>
            </p:txBody>
          </p:sp>
        </p:grpSp>
        <p:grpSp>
          <p:nvGrpSpPr>
            <p:cNvPr id="39" name="Group 38">
              <a:extLst>
                <a:ext uri="{FF2B5EF4-FFF2-40B4-BE49-F238E27FC236}">
                  <a16:creationId xmlns:a16="http://schemas.microsoft.com/office/drawing/2014/main" id="{27AD5E0D-EA3C-4AA4-AE88-5D8657F76171}"/>
                </a:ext>
              </a:extLst>
            </p:cNvPr>
            <p:cNvGrpSpPr/>
            <p:nvPr/>
          </p:nvGrpSpPr>
          <p:grpSpPr>
            <a:xfrm>
              <a:off x="5011422" y="2844361"/>
              <a:ext cx="1334468" cy="868165"/>
              <a:chOff x="4994001" y="2826834"/>
              <a:chExt cx="1334468" cy="868165"/>
            </a:xfrm>
          </p:grpSpPr>
          <p:sp>
            <p:nvSpPr>
              <p:cNvPr id="24" name="Oval 23"/>
              <p:cNvSpPr/>
              <p:nvPr/>
            </p:nvSpPr>
            <p:spPr bwMode="auto">
              <a:xfrm>
                <a:off x="5190892" y="2826834"/>
                <a:ext cx="66908" cy="66908"/>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fontAlgn="base">
                  <a:spcBef>
                    <a:spcPct val="0"/>
                  </a:spcBef>
                  <a:spcAft>
                    <a:spcPct val="0"/>
                  </a:spcAft>
                </a:pPr>
                <a:endParaRPr lang="en-US" sz="1350">
                  <a:latin typeface="Arial" charset="0"/>
                </a:endParaRPr>
              </a:p>
            </p:txBody>
          </p:sp>
          <p:sp>
            <p:nvSpPr>
              <p:cNvPr id="26" name="Oval 25"/>
              <p:cNvSpPr/>
              <p:nvPr/>
            </p:nvSpPr>
            <p:spPr bwMode="auto">
              <a:xfrm>
                <a:off x="5419492" y="2837989"/>
                <a:ext cx="66908" cy="66908"/>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fontAlgn="base">
                  <a:spcBef>
                    <a:spcPct val="0"/>
                  </a:spcBef>
                  <a:spcAft>
                    <a:spcPct val="0"/>
                  </a:spcAft>
                </a:pPr>
                <a:endParaRPr lang="en-US" sz="1350">
                  <a:latin typeface="Arial" charset="0"/>
                </a:endParaRPr>
              </a:p>
            </p:txBody>
          </p:sp>
          <p:sp>
            <p:nvSpPr>
              <p:cNvPr id="27" name="Oval 26"/>
              <p:cNvSpPr/>
              <p:nvPr/>
            </p:nvSpPr>
            <p:spPr bwMode="auto">
              <a:xfrm>
                <a:off x="5533792" y="2843567"/>
                <a:ext cx="66908" cy="66908"/>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fontAlgn="base">
                  <a:spcBef>
                    <a:spcPct val="0"/>
                  </a:spcBef>
                  <a:spcAft>
                    <a:spcPct val="0"/>
                  </a:spcAft>
                </a:pPr>
                <a:endParaRPr lang="en-US" sz="1350">
                  <a:latin typeface="Arial" charset="0"/>
                </a:endParaRPr>
              </a:p>
            </p:txBody>
          </p:sp>
          <p:grpSp>
            <p:nvGrpSpPr>
              <p:cNvPr id="33" name="Group 32">
                <a:extLst>
                  <a:ext uri="{FF2B5EF4-FFF2-40B4-BE49-F238E27FC236}">
                    <a16:creationId xmlns:a16="http://schemas.microsoft.com/office/drawing/2014/main" id="{62974E9A-8737-4E8E-94F5-EC2E46831520}"/>
                  </a:ext>
                </a:extLst>
              </p:cNvPr>
              <p:cNvGrpSpPr/>
              <p:nvPr/>
            </p:nvGrpSpPr>
            <p:grpSpPr>
              <a:xfrm>
                <a:off x="4994001" y="2832412"/>
                <a:ext cx="1334468" cy="862587"/>
                <a:chOff x="4994001" y="2832412"/>
                <a:chExt cx="1334468" cy="862587"/>
              </a:xfrm>
            </p:grpSpPr>
            <p:sp>
              <p:nvSpPr>
                <p:cNvPr id="25" name="Oval 24"/>
                <p:cNvSpPr/>
                <p:nvPr/>
              </p:nvSpPr>
              <p:spPr bwMode="auto">
                <a:xfrm>
                  <a:off x="5305192" y="2832412"/>
                  <a:ext cx="66908" cy="66908"/>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fontAlgn="base">
                    <a:spcBef>
                      <a:spcPct val="0"/>
                    </a:spcBef>
                    <a:spcAft>
                      <a:spcPct val="0"/>
                    </a:spcAft>
                  </a:pPr>
                  <a:endParaRPr lang="en-US" sz="1350">
                    <a:latin typeface="Arial" charset="0"/>
                  </a:endParaRPr>
                </a:p>
              </p:txBody>
            </p:sp>
            <p:sp>
              <p:nvSpPr>
                <p:cNvPr id="36" name="Rectangle 35"/>
                <p:cNvSpPr/>
                <p:nvPr/>
              </p:nvSpPr>
              <p:spPr>
                <a:xfrm>
                  <a:off x="4994001" y="3233334"/>
                  <a:ext cx="1334468" cy="461665"/>
                </a:xfrm>
                <a:prstGeom prst="rect">
                  <a:avLst/>
                </a:prstGeom>
              </p:spPr>
              <p:txBody>
                <a:bodyPr wrap="none">
                  <a:spAutoFit/>
                </a:bodyPr>
                <a:lstStyle/>
                <a:p>
                  <a:r>
                    <a:rPr lang="en-US" sz="1200" dirty="0">
                      <a:solidFill>
                        <a:srgbClr val="0070C0"/>
                      </a:solidFill>
                    </a:rPr>
                    <a:t>lock == True</a:t>
                  </a:r>
                </a:p>
                <a:p>
                  <a:r>
                    <a:rPr lang="en-US" sz="1200" dirty="0">
                      <a:solidFill>
                        <a:srgbClr val="0070C0"/>
                      </a:solidFill>
                    </a:rPr>
                    <a:t>Keep in while loop</a:t>
                  </a:r>
                </a:p>
              </p:txBody>
            </p:sp>
          </p:grpSp>
        </p:grpSp>
        <p:grpSp>
          <p:nvGrpSpPr>
            <p:cNvPr id="9" name="Group 8">
              <a:extLst>
                <a:ext uri="{FF2B5EF4-FFF2-40B4-BE49-F238E27FC236}">
                  <a16:creationId xmlns:a16="http://schemas.microsoft.com/office/drawing/2014/main" id="{17263FE3-45C7-4BFE-B9A9-4E1592267DF0}"/>
                </a:ext>
              </a:extLst>
            </p:cNvPr>
            <p:cNvGrpSpPr/>
            <p:nvPr/>
          </p:nvGrpSpPr>
          <p:grpSpPr>
            <a:xfrm>
              <a:off x="6328469" y="1989919"/>
              <a:ext cx="1768942" cy="1724016"/>
              <a:chOff x="6280848" y="2026739"/>
              <a:chExt cx="1768942" cy="1724016"/>
            </a:xfrm>
          </p:grpSpPr>
          <p:grpSp>
            <p:nvGrpSpPr>
              <p:cNvPr id="19" name="Group 18"/>
              <p:cNvGrpSpPr/>
              <p:nvPr/>
            </p:nvGrpSpPr>
            <p:grpSpPr>
              <a:xfrm>
                <a:off x="6280848" y="2026739"/>
                <a:ext cx="1254512" cy="1195969"/>
                <a:chOff x="1293542" y="2687444"/>
                <a:chExt cx="1672683" cy="1594625"/>
              </a:xfrm>
            </p:grpSpPr>
            <p:grpSp>
              <p:nvGrpSpPr>
                <p:cNvPr id="20" name="Group 10"/>
                <p:cNvGrpSpPr/>
                <p:nvPr/>
              </p:nvGrpSpPr>
              <p:grpSpPr>
                <a:xfrm>
                  <a:off x="1293542" y="2687444"/>
                  <a:ext cx="1672683" cy="1594625"/>
                  <a:chOff x="1293542" y="2687444"/>
                  <a:chExt cx="1672683" cy="1594625"/>
                </a:xfrm>
              </p:grpSpPr>
              <p:sp>
                <p:nvSpPr>
                  <p:cNvPr id="22" name="Rounded Rectangle 21"/>
                  <p:cNvSpPr/>
                  <p:nvPr/>
                </p:nvSpPr>
                <p:spPr bwMode="auto">
                  <a:xfrm>
                    <a:off x="1293542" y="3713356"/>
                    <a:ext cx="1672683" cy="568713"/>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fontAlgn="base">
                      <a:spcBef>
                        <a:spcPct val="0"/>
                      </a:spcBef>
                      <a:spcAft>
                        <a:spcPct val="0"/>
                      </a:spcAft>
                    </a:pPr>
                    <a:r>
                      <a:rPr lang="en-US" sz="1350" dirty="0" err="1">
                        <a:latin typeface="Arial" charset="0"/>
                      </a:rPr>
                      <a:t>test_and_set</a:t>
                    </a:r>
                    <a:r>
                      <a:rPr lang="en-US" sz="1350" dirty="0">
                        <a:latin typeface="Arial" charset="0"/>
                      </a:rPr>
                      <a:t>()</a:t>
                    </a:r>
                  </a:p>
                </p:txBody>
              </p:sp>
              <p:cxnSp>
                <p:nvCxnSpPr>
                  <p:cNvPr id="23" name="Straight Arrow Connector 22"/>
                  <p:cNvCxnSpPr/>
                  <p:nvPr/>
                </p:nvCxnSpPr>
                <p:spPr bwMode="auto">
                  <a:xfrm>
                    <a:off x="2107582" y="2687444"/>
                    <a:ext cx="11151" cy="847493"/>
                  </a:xfrm>
                  <a:prstGeom prst="straightConnector1">
                    <a:avLst/>
                  </a:prstGeom>
                  <a:solidFill>
                    <a:schemeClr val="accent1"/>
                  </a:solidFill>
                  <a:ln w="38100" cap="flat" cmpd="sng" algn="ctr">
                    <a:solidFill>
                      <a:srgbClr val="3399FF"/>
                    </a:solidFill>
                    <a:prstDash val="solid"/>
                    <a:round/>
                    <a:headEnd type="none" w="med" len="med"/>
                    <a:tailEnd type="triangle"/>
                  </a:ln>
                  <a:effectLst/>
                </p:spPr>
              </p:cxnSp>
            </p:grpSp>
            <p:sp>
              <p:nvSpPr>
                <p:cNvPr id="21" name="TextBox 20"/>
                <p:cNvSpPr txBox="1"/>
                <p:nvPr/>
              </p:nvSpPr>
              <p:spPr>
                <a:xfrm>
                  <a:off x="1460810" y="3077737"/>
                  <a:ext cx="489877" cy="400109"/>
                </a:xfrm>
                <a:prstGeom prst="rect">
                  <a:avLst/>
                </a:prstGeom>
                <a:noFill/>
              </p:spPr>
              <p:txBody>
                <a:bodyPr wrap="none" rtlCol="0">
                  <a:spAutoFit/>
                </a:bodyPr>
                <a:lstStyle/>
                <a:p>
                  <a:r>
                    <a:rPr lang="en-US" sz="1350" dirty="0" err="1"/>
                    <a:t>pn</a:t>
                  </a:r>
                  <a:endParaRPr lang="en-US" sz="1350" dirty="0"/>
                </a:p>
              </p:txBody>
            </p:sp>
          </p:grpSp>
          <p:sp>
            <p:nvSpPr>
              <p:cNvPr id="29" name="TextBox 28"/>
              <p:cNvSpPr txBox="1"/>
              <p:nvPr/>
            </p:nvSpPr>
            <p:spPr>
              <a:xfrm>
                <a:off x="7036371" y="2171702"/>
                <a:ext cx="1013419" cy="307777"/>
              </a:xfrm>
              <a:prstGeom prst="rect">
                <a:avLst/>
              </a:prstGeom>
              <a:noFill/>
            </p:spPr>
            <p:txBody>
              <a:bodyPr wrap="none" rtlCol="0">
                <a:spAutoFit/>
              </a:bodyPr>
              <a:lstStyle/>
              <a:p>
                <a:r>
                  <a:rPr lang="en-US" sz="1400" dirty="0">
                    <a:solidFill>
                      <a:srgbClr val="0070C0"/>
                    </a:solidFill>
                  </a:rPr>
                  <a:t>lock = False</a:t>
                </a:r>
              </a:p>
            </p:txBody>
          </p:sp>
          <p:sp>
            <p:nvSpPr>
              <p:cNvPr id="37" name="Rectangle 36"/>
              <p:cNvSpPr/>
              <p:nvPr/>
            </p:nvSpPr>
            <p:spPr>
              <a:xfrm>
                <a:off x="6304269" y="3289090"/>
                <a:ext cx="1334468" cy="461665"/>
              </a:xfrm>
              <a:prstGeom prst="rect">
                <a:avLst/>
              </a:prstGeom>
            </p:spPr>
            <p:txBody>
              <a:bodyPr wrap="none">
                <a:spAutoFit/>
              </a:bodyPr>
              <a:lstStyle/>
              <a:p>
                <a:r>
                  <a:rPr lang="en-US" sz="1200" dirty="0">
                    <a:solidFill>
                      <a:srgbClr val="0070C0"/>
                    </a:solidFill>
                  </a:rPr>
                  <a:t>lock == True</a:t>
                </a:r>
              </a:p>
              <a:p>
                <a:r>
                  <a:rPr lang="en-US" sz="1200" dirty="0">
                    <a:solidFill>
                      <a:srgbClr val="0070C0"/>
                    </a:solidFill>
                  </a:rPr>
                  <a:t>Keep in while loop</a:t>
                </a:r>
              </a:p>
            </p:txBody>
          </p:sp>
        </p:grpSp>
      </p:grpSp>
      <p:sp>
        <p:nvSpPr>
          <p:cNvPr id="38" name="TextBox 37"/>
          <p:cNvSpPr txBox="1"/>
          <p:nvPr/>
        </p:nvSpPr>
        <p:spPr>
          <a:xfrm>
            <a:off x="2046825" y="4668289"/>
            <a:ext cx="3694922" cy="307777"/>
          </a:xfrm>
          <a:prstGeom prst="rect">
            <a:avLst/>
          </a:prstGeom>
          <a:noFill/>
        </p:spPr>
        <p:txBody>
          <a:bodyPr wrap="none" rtlCol="0">
            <a:spAutoFit/>
          </a:bodyPr>
          <a:lstStyle/>
          <a:p>
            <a:r>
              <a:rPr lang="en-US" sz="1400" b="1" dirty="0">
                <a:solidFill>
                  <a:srgbClr val="007033"/>
                </a:solidFill>
              </a:rPr>
              <a:t>Set lock = False so another process can proceed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dirty="0"/>
              <a:t>Lock with </a:t>
            </a:r>
            <a:r>
              <a:rPr lang="en-US" dirty="0" err="1"/>
              <a:t>compare_and_swap</a:t>
            </a:r>
            <a:endParaRPr lang="en-US" dirty="0"/>
          </a:p>
        </p:txBody>
      </p:sp>
      <p:sp>
        <p:nvSpPr>
          <p:cNvPr id="7" name="Content Placeholder 2"/>
          <p:cNvSpPr txBox="1">
            <a:spLocks/>
          </p:cNvSpPr>
          <p:nvPr/>
        </p:nvSpPr>
        <p:spPr bwMode="auto">
          <a:xfrm>
            <a:off x="907081" y="1044700"/>
            <a:ext cx="7329840" cy="3596441"/>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a:noFill/>
            <a:miter lim="800000"/>
            <a:headEnd/>
            <a:tailEnd/>
          </a:ln>
        </p:spPr>
        <p:txBody>
          <a:bodyPr/>
          <a:lstStyle/>
          <a:p>
            <a:pPr marL="383540" marR="40639" lvl="0" indent="-342900">
              <a:buClr>
                <a:srgbClr val="000000"/>
              </a:buClr>
              <a:buSzPts val="2600"/>
            </a:pPr>
            <a:r>
              <a:rPr lang="en-US" sz="2000" dirty="0">
                <a:solidFill>
                  <a:srgbClr val="000000"/>
                </a:solidFill>
                <a:latin typeface="Courier"/>
                <a:ea typeface="Courier"/>
                <a:cs typeface="Courier"/>
                <a:sym typeface="Courier"/>
              </a:rPr>
              <a:t>int lock = 0; // try to unlock</a:t>
            </a:r>
          </a:p>
          <a:p>
            <a:pPr marL="383540" marR="40639" lvl="0" indent="-342900">
              <a:spcBef>
                <a:spcPts val="600"/>
              </a:spcBef>
              <a:buClr>
                <a:srgbClr val="000000"/>
              </a:buClr>
              <a:buSzPts val="2600"/>
            </a:pPr>
            <a:r>
              <a:rPr lang="en-US" sz="2000" dirty="0">
                <a:solidFill>
                  <a:srgbClr val="000000"/>
                </a:solidFill>
                <a:latin typeface="Courier"/>
                <a:ea typeface="Courier"/>
                <a:cs typeface="Courier"/>
                <a:sym typeface="Courier"/>
              </a:rPr>
              <a:t>do {</a:t>
            </a:r>
            <a:endParaRPr lang="en-US" sz="2000" b="1" dirty="0">
              <a:solidFill>
                <a:srgbClr val="FF2600"/>
              </a:solidFill>
              <a:latin typeface="Courier"/>
              <a:ea typeface="Courier"/>
              <a:cs typeface="Courier"/>
              <a:sym typeface="Courier"/>
            </a:endParaRPr>
          </a:p>
          <a:p>
            <a:pPr marL="383540" marR="40639" lvl="0" indent="-342900">
              <a:spcBef>
                <a:spcPts val="600"/>
              </a:spcBef>
              <a:buClr>
                <a:srgbClr val="FF2600"/>
              </a:buClr>
              <a:buSzPts val="2600"/>
            </a:pPr>
            <a:r>
              <a:rPr lang="en-US" sz="2000" b="1" dirty="0">
                <a:solidFill>
                  <a:srgbClr val="FF2600"/>
                </a:solidFill>
                <a:latin typeface="Courier"/>
                <a:ea typeface="Courier"/>
                <a:cs typeface="Courier"/>
                <a:sym typeface="Courier"/>
              </a:rPr>
              <a:t>	while(</a:t>
            </a:r>
            <a:r>
              <a:rPr lang="en-US" sz="2000" b="1" dirty="0" err="1">
                <a:solidFill>
                  <a:srgbClr val="FF2600"/>
                </a:solidFill>
                <a:latin typeface="Courier"/>
                <a:ea typeface="Courier"/>
                <a:cs typeface="Courier"/>
                <a:sym typeface="Courier"/>
              </a:rPr>
              <a:t>compare_and_swap</a:t>
            </a:r>
            <a:r>
              <a:rPr lang="en-US" sz="2000" b="1" dirty="0">
                <a:solidFill>
                  <a:srgbClr val="FF2600"/>
                </a:solidFill>
                <a:latin typeface="Courier"/>
                <a:ea typeface="Courier"/>
                <a:cs typeface="Courier"/>
                <a:sym typeface="Courier"/>
              </a:rPr>
              <a:t>(&amp;lock,0,1) != 0)</a:t>
            </a:r>
          </a:p>
          <a:p>
            <a:pPr marL="383540" marR="40639" lvl="0" indent="-342900">
              <a:spcBef>
                <a:spcPts val="600"/>
              </a:spcBef>
              <a:buClr>
                <a:srgbClr val="FF2600"/>
              </a:buClr>
              <a:buSzPts val="2600"/>
            </a:pPr>
            <a:r>
              <a:rPr lang="en-US" sz="2000" b="1" dirty="0">
                <a:solidFill>
                  <a:srgbClr val="FF2600"/>
                </a:solidFill>
                <a:latin typeface="Courier"/>
                <a:ea typeface="Courier"/>
                <a:cs typeface="Courier"/>
                <a:sym typeface="Courier"/>
              </a:rPr>
              <a:t>		;  // wait</a:t>
            </a:r>
            <a:endParaRPr lang="en-US" sz="2000" dirty="0"/>
          </a:p>
          <a:p>
            <a:pPr marL="383540" marR="40639" lvl="0" indent="-342900">
              <a:spcBef>
                <a:spcPts val="600"/>
              </a:spcBef>
              <a:buClr>
                <a:srgbClr val="000000"/>
              </a:buClr>
              <a:buSzPts val="2600"/>
            </a:pPr>
            <a:r>
              <a:rPr lang="en-US" sz="2000" dirty="0">
                <a:solidFill>
                  <a:srgbClr val="000000"/>
                </a:solidFill>
                <a:latin typeface="Courier"/>
                <a:ea typeface="Courier"/>
                <a:cs typeface="Courier"/>
                <a:sym typeface="Courier"/>
              </a:rPr>
              <a:t>	</a:t>
            </a:r>
            <a:r>
              <a:rPr lang="en-US" sz="2000" b="1" dirty="0">
                <a:solidFill>
                  <a:srgbClr val="000000"/>
                </a:solidFill>
                <a:latin typeface="Courier"/>
                <a:ea typeface="Courier"/>
                <a:cs typeface="Courier"/>
                <a:sym typeface="Courier"/>
              </a:rPr>
              <a:t>critical section</a:t>
            </a:r>
          </a:p>
          <a:p>
            <a:pPr marL="383540" marR="40639" lvl="0" indent="-342900">
              <a:spcBef>
                <a:spcPts val="600"/>
              </a:spcBef>
              <a:buClr>
                <a:srgbClr val="000000"/>
              </a:buClr>
              <a:buSzPts val="2600"/>
            </a:pPr>
            <a:r>
              <a:rPr lang="en-US" sz="2000" b="1" dirty="0">
                <a:solidFill>
                  <a:srgbClr val="000000"/>
                </a:solidFill>
                <a:latin typeface="Courier"/>
                <a:ea typeface="Courier"/>
                <a:cs typeface="Courier"/>
                <a:sym typeface="Courier"/>
              </a:rPr>
              <a:t>	</a:t>
            </a:r>
            <a:r>
              <a:rPr lang="en-US" sz="2000" b="1" dirty="0">
                <a:solidFill>
                  <a:srgbClr val="FF2600"/>
                </a:solidFill>
                <a:latin typeface="Courier"/>
                <a:ea typeface="Courier"/>
                <a:cs typeface="Courier"/>
                <a:sym typeface="Courier"/>
              </a:rPr>
              <a:t>lock = 0;  // release the lock</a:t>
            </a:r>
          </a:p>
          <a:p>
            <a:pPr marL="383540" marR="40639" lvl="0" indent="-342900">
              <a:spcBef>
                <a:spcPts val="600"/>
              </a:spcBef>
              <a:buClr>
                <a:srgbClr val="FF2600"/>
              </a:buClr>
              <a:buSzPts val="2600"/>
            </a:pPr>
            <a:r>
              <a:rPr lang="en-US" sz="2000" b="1" dirty="0">
                <a:solidFill>
                  <a:srgbClr val="FF2600"/>
                </a:solidFill>
                <a:latin typeface="Courier"/>
                <a:ea typeface="Courier"/>
                <a:cs typeface="Courier"/>
                <a:sym typeface="Courier"/>
              </a:rPr>
              <a:t>	</a:t>
            </a:r>
            <a:r>
              <a:rPr lang="en-US" sz="2000" dirty="0">
                <a:solidFill>
                  <a:srgbClr val="000000"/>
                </a:solidFill>
                <a:latin typeface="Courier"/>
                <a:ea typeface="Courier"/>
                <a:cs typeface="Courier"/>
                <a:sym typeface="Courier"/>
              </a:rPr>
              <a:t>remainder section</a:t>
            </a:r>
            <a:endParaRPr lang="en-US" sz="2000" dirty="0"/>
          </a:p>
          <a:p>
            <a:pPr marL="383540" marR="40639" lvl="0" indent="-342900">
              <a:spcBef>
                <a:spcPts val="600"/>
              </a:spcBef>
              <a:buClr>
                <a:srgbClr val="000000"/>
              </a:buClr>
              <a:buSzPts val="2600"/>
            </a:pPr>
            <a:r>
              <a:rPr lang="en-US" sz="2000" dirty="0">
                <a:solidFill>
                  <a:srgbClr val="000000"/>
                </a:solidFill>
                <a:latin typeface="Courier"/>
                <a:ea typeface="Courier"/>
                <a:cs typeface="Courier"/>
                <a:sym typeface="Courier"/>
              </a:rPr>
              <a:t>} while (TRUE);</a:t>
            </a:r>
            <a:endParaRPr lang="en-US" sz="2000" dirty="0"/>
          </a:p>
          <a:p>
            <a:pPr marL="257175" indent="-257175" eaLnBrk="0" hangingPunct="0">
              <a:spcBef>
                <a:spcPct val="20000"/>
              </a:spcBef>
            </a:pPr>
            <a:endParaRPr lang="en-US" sz="1950" dirty="0">
              <a:latin typeface="Courier" pitchFamily="-105"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dirty="0"/>
              <a:t>Atomic </a:t>
            </a:r>
            <a:r>
              <a:rPr lang="en-US" dirty="0" err="1"/>
              <a:t>compare_and_swap</a:t>
            </a:r>
            <a:endParaRPr lang="en-US" dirty="0"/>
          </a:p>
        </p:txBody>
      </p:sp>
      <p:sp>
        <p:nvSpPr>
          <p:cNvPr id="28677" name="Content Placeholder 2"/>
          <p:cNvSpPr>
            <a:spLocks noGrp="1"/>
          </p:cNvSpPr>
          <p:nvPr>
            <p:ph idx="1"/>
          </p:nvPr>
        </p:nvSpPr>
        <p:spPr>
          <a:xfrm>
            <a:off x="907080" y="1378744"/>
            <a:ext cx="7329840" cy="2567351"/>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2500"/>
          </a:bodyPr>
          <a:lstStyle/>
          <a:p>
            <a:pPr>
              <a:buFontTx/>
              <a:buNone/>
            </a:pPr>
            <a:r>
              <a:rPr lang="en-US" sz="2100" dirty="0">
                <a:latin typeface="Courier" pitchFamily="-105" charset="0"/>
              </a:rPr>
              <a:t>void </a:t>
            </a:r>
            <a:r>
              <a:rPr lang="en-US" sz="2100" dirty="0" err="1">
                <a:latin typeface="Courier" pitchFamily="-105" charset="0"/>
              </a:rPr>
              <a:t>compare_and_swap</a:t>
            </a:r>
            <a:r>
              <a:rPr lang="en-US" sz="2100" dirty="0">
                <a:latin typeface="Courier" pitchFamily="-105" charset="0"/>
              </a:rPr>
              <a:t> (int *value, </a:t>
            </a:r>
          </a:p>
          <a:p>
            <a:pPr>
              <a:buFontTx/>
              <a:buNone/>
            </a:pPr>
            <a:r>
              <a:rPr lang="en-US" sz="2100" dirty="0">
                <a:latin typeface="Courier" pitchFamily="-105" charset="0"/>
              </a:rPr>
              <a:t>		int expected, int </a:t>
            </a:r>
            <a:r>
              <a:rPr lang="en-US" sz="2100" dirty="0" err="1">
                <a:latin typeface="Courier" pitchFamily="-105" charset="0"/>
              </a:rPr>
              <a:t>new_value</a:t>
            </a:r>
            <a:r>
              <a:rPr lang="en-US" sz="2100" dirty="0">
                <a:latin typeface="Courier" pitchFamily="-105" charset="0"/>
              </a:rPr>
              <a:t>) {</a:t>
            </a:r>
          </a:p>
          <a:p>
            <a:pPr>
              <a:buFontTx/>
              <a:buNone/>
            </a:pPr>
            <a:r>
              <a:rPr lang="en-US" sz="2100" dirty="0">
                <a:latin typeface="Courier" pitchFamily="-105" charset="0"/>
              </a:rPr>
              <a:t>	int temp = *value;      // current lock value</a:t>
            </a:r>
          </a:p>
          <a:p>
            <a:pPr>
              <a:buFontTx/>
              <a:buNone/>
            </a:pPr>
            <a:r>
              <a:rPr lang="en-US" sz="2100" dirty="0">
                <a:latin typeface="Courier" pitchFamily="-105" charset="0"/>
              </a:rPr>
              <a:t>	if (*value == expected) // we can lock</a:t>
            </a:r>
          </a:p>
          <a:p>
            <a:pPr>
              <a:buFontTx/>
              <a:buNone/>
            </a:pPr>
            <a:r>
              <a:rPr lang="en-US" sz="2100" dirty="0">
                <a:latin typeface="Courier" pitchFamily="-105" charset="0"/>
              </a:rPr>
              <a:t>		*value = </a:t>
            </a:r>
            <a:r>
              <a:rPr lang="en-US" sz="2100" dirty="0" err="1">
                <a:latin typeface="Courier" pitchFamily="-105" charset="0"/>
              </a:rPr>
              <a:t>new_value</a:t>
            </a:r>
            <a:r>
              <a:rPr lang="en-US" sz="2100" dirty="0">
                <a:latin typeface="Courier" pitchFamily="-105" charset="0"/>
              </a:rPr>
              <a:t>;</a:t>
            </a:r>
          </a:p>
          <a:p>
            <a:pPr>
              <a:buFontTx/>
              <a:buNone/>
            </a:pPr>
            <a:r>
              <a:rPr lang="en-US" sz="2100" dirty="0">
                <a:latin typeface="Courier" pitchFamily="-105" charset="0"/>
              </a:rPr>
              <a:t>	return temp;</a:t>
            </a:r>
          </a:p>
          <a:p>
            <a:pPr>
              <a:buFontTx/>
              <a:buNone/>
            </a:pPr>
            <a:r>
              <a:rPr lang="en-US" sz="2100" dirty="0">
                <a:latin typeface="Courier" pitchFamily="-105" charset="0"/>
              </a:rPr>
              <a:t>}</a:t>
            </a:r>
          </a:p>
          <a:p>
            <a:pPr>
              <a:buFontTx/>
              <a:buNone/>
            </a:pPr>
            <a:endParaRPr lang="en-US" sz="2100" dirty="0">
              <a:latin typeface="Courier" pitchFamily="-105" charset="0"/>
            </a:endParaRPr>
          </a:p>
        </p:txBody>
      </p:sp>
      <p:sp>
        <p:nvSpPr>
          <p:cNvPr id="6" name="TextBox 5">
            <a:extLst>
              <a:ext uri="{FF2B5EF4-FFF2-40B4-BE49-F238E27FC236}">
                <a16:creationId xmlns:a16="http://schemas.microsoft.com/office/drawing/2014/main" id="{DE84E194-96A6-434E-87D9-0B06E155B9DE}"/>
              </a:ext>
            </a:extLst>
          </p:cNvPr>
          <p:cNvSpPr txBox="1"/>
          <p:nvPr/>
        </p:nvSpPr>
        <p:spPr>
          <a:xfrm>
            <a:off x="671476" y="4098800"/>
            <a:ext cx="7801046" cy="400110"/>
          </a:xfrm>
          <a:prstGeom prst="rect">
            <a:avLst/>
          </a:prstGeom>
          <a:noFill/>
        </p:spPr>
        <p:txBody>
          <a:bodyPr wrap="none" rtlCol="0">
            <a:spAutoFit/>
          </a:bodyPr>
          <a:lstStyle/>
          <a:p>
            <a:r>
              <a:rPr lang="en-US" sz="2000" dirty="0"/>
              <a:t>The above operations must be completed without interrupt, thus </a:t>
            </a:r>
            <a:r>
              <a:rPr lang="en-US" sz="2000" b="1" dirty="0"/>
              <a:t>atomic</a:t>
            </a:r>
            <a:r>
              <a:rPr lang="en-US" sz="2000"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normAutofit fontScale="90000"/>
          </a:bodyPr>
          <a:lstStyle/>
          <a:p>
            <a:r>
              <a:rPr lang="en-US" dirty="0"/>
              <a:t>How Are We Meeting</a:t>
            </a:r>
            <a:br>
              <a:rPr lang="en-US" dirty="0"/>
            </a:br>
            <a:r>
              <a:rPr lang="en-US" dirty="0"/>
              <a:t>The Requirements?</a:t>
            </a:r>
          </a:p>
        </p:txBody>
      </p:sp>
      <p:sp>
        <p:nvSpPr>
          <p:cNvPr id="3" name="Content Placeholder 2"/>
          <p:cNvSpPr>
            <a:spLocks noGrp="1"/>
          </p:cNvSpPr>
          <p:nvPr>
            <p:ph idx="1"/>
          </p:nvPr>
        </p:nvSpPr>
        <p:spPr>
          <a:xfrm>
            <a:off x="2055019" y="1696641"/>
            <a:ext cx="5038725" cy="2455069"/>
          </a:xfrm>
        </p:spPr>
        <p:txBody>
          <a:bodyPr>
            <a:normAutofit lnSpcReduction="10000"/>
          </a:bodyPr>
          <a:lstStyle/>
          <a:p>
            <a:pPr>
              <a:buFontTx/>
              <a:buNone/>
            </a:pPr>
            <a:r>
              <a:rPr lang="en-US" b="1" dirty="0">
                <a:solidFill>
                  <a:srgbClr val="FF0000"/>
                </a:solidFill>
              </a:rPr>
              <a:t>Do the solutions above provide:</a:t>
            </a:r>
          </a:p>
          <a:p>
            <a:pPr>
              <a:buFontTx/>
              <a:buNone/>
            </a:pPr>
            <a:endParaRPr lang="en-US" dirty="0"/>
          </a:p>
          <a:p>
            <a:pPr>
              <a:buFontTx/>
              <a:buAutoNum type="arabicPeriod"/>
            </a:pPr>
            <a:r>
              <a:rPr lang="en-US" dirty="0"/>
              <a:t>Mutual exclusion?</a:t>
            </a:r>
          </a:p>
          <a:p>
            <a:pPr>
              <a:buFontTx/>
              <a:buAutoNum type="arabicPeriod"/>
            </a:pPr>
            <a:r>
              <a:rPr lang="en-US" dirty="0"/>
              <a:t>Progress?</a:t>
            </a:r>
          </a:p>
          <a:p>
            <a:pPr>
              <a:buFontTx/>
              <a:buAutoNum type="arabicPeriod"/>
            </a:pPr>
            <a:r>
              <a:rPr lang="en-US" dirty="0"/>
              <a:t>Bounded waiting?</a:t>
            </a:r>
          </a:p>
          <a:p>
            <a:pPr>
              <a:buFontTx/>
              <a:buAutoNum type="arabicPeriod"/>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normAutofit fontScale="90000"/>
          </a:bodyPr>
          <a:lstStyle/>
          <a:p>
            <a:r>
              <a:rPr lang="en-US" dirty="0"/>
              <a:t>Peterson’s Solution</a:t>
            </a:r>
            <a:br>
              <a:rPr lang="en-US" dirty="0"/>
            </a:br>
            <a:r>
              <a:rPr lang="en-US" sz="2700" dirty="0"/>
              <a:t>for a 2-process case</a:t>
            </a:r>
            <a:endParaRPr lang="en-US" dirty="0"/>
          </a:p>
        </p:txBody>
      </p:sp>
      <p:sp>
        <p:nvSpPr>
          <p:cNvPr id="3" name="Content Placeholder 2"/>
          <p:cNvSpPr>
            <a:spLocks noGrp="1"/>
          </p:cNvSpPr>
          <p:nvPr>
            <p:ph idx="1"/>
          </p:nvPr>
        </p:nvSpPr>
        <p:spPr>
          <a:xfrm>
            <a:off x="1250157" y="2055019"/>
            <a:ext cx="1789510" cy="575072"/>
          </a:xfrm>
          <a:ln>
            <a:solidFill>
              <a:schemeClr val="accent4"/>
            </a:solidFill>
          </a:ln>
        </p:spPr>
        <p:txBody>
          <a:bodyPr>
            <a:normAutofit fontScale="92500"/>
          </a:bodyPr>
          <a:lstStyle/>
          <a:p>
            <a:pPr>
              <a:buFontTx/>
              <a:buNone/>
            </a:pPr>
            <a:r>
              <a:rPr lang="en-US" sz="1400" b="1" dirty="0">
                <a:latin typeface="Courier" pitchFamily="-105" charset="0"/>
              </a:rPr>
              <a:t>int turn;</a:t>
            </a:r>
          </a:p>
          <a:p>
            <a:pPr>
              <a:buFontTx/>
              <a:buNone/>
            </a:pPr>
            <a:r>
              <a:rPr lang="en-US" sz="1400" b="1" dirty="0" err="1">
                <a:latin typeface="Courier" pitchFamily="-105" charset="0"/>
              </a:rPr>
              <a:t>boolean</a:t>
            </a:r>
            <a:r>
              <a:rPr lang="en-US" sz="1400" b="1" dirty="0">
                <a:latin typeface="Courier" pitchFamily="-105" charset="0"/>
              </a:rPr>
              <a:t> flag[2];</a:t>
            </a:r>
          </a:p>
        </p:txBody>
      </p:sp>
      <p:sp>
        <p:nvSpPr>
          <p:cNvPr id="6" name="Content Placeholder 2"/>
          <p:cNvSpPr txBox="1">
            <a:spLocks/>
          </p:cNvSpPr>
          <p:nvPr/>
        </p:nvSpPr>
        <p:spPr bwMode="auto">
          <a:xfrm>
            <a:off x="3293269" y="1281113"/>
            <a:ext cx="5096356" cy="327580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a:noFill/>
            <a:miter lim="800000"/>
            <a:headEnd/>
            <a:tailEnd/>
          </a:ln>
        </p:spPr>
        <p:txBody>
          <a:bodyPr/>
          <a:lstStyle/>
          <a:p>
            <a:pPr marL="257175" indent="-257175" eaLnBrk="0" hangingPunct="0">
              <a:spcBef>
                <a:spcPct val="20000"/>
              </a:spcBef>
            </a:pPr>
            <a:r>
              <a:rPr lang="en-US" sz="2000" dirty="0">
                <a:latin typeface="Courier" pitchFamily="-105" charset="0"/>
              </a:rPr>
              <a:t>do {</a:t>
            </a:r>
          </a:p>
          <a:p>
            <a:pPr marL="257175" indent="-257175" eaLnBrk="0" hangingPunct="0">
              <a:spcBef>
                <a:spcPct val="20000"/>
              </a:spcBef>
            </a:pPr>
            <a:r>
              <a:rPr lang="en-US" sz="2000" dirty="0">
                <a:latin typeface="Courier" pitchFamily="-105" charset="0"/>
              </a:rPr>
              <a:t>	</a:t>
            </a:r>
            <a:r>
              <a:rPr lang="en-US" sz="2000" b="1" dirty="0">
                <a:solidFill>
                  <a:srgbClr val="FF0000"/>
                </a:solidFill>
                <a:latin typeface="Courier" pitchFamily="-105" charset="0"/>
              </a:rPr>
              <a:t>flag[</a:t>
            </a:r>
            <a:r>
              <a:rPr lang="en-US" sz="2000" b="1" dirty="0" err="1">
                <a:solidFill>
                  <a:srgbClr val="FF0000"/>
                </a:solidFill>
                <a:latin typeface="Courier" pitchFamily="-105" charset="0"/>
              </a:rPr>
              <a:t>i</a:t>
            </a:r>
            <a:r>
              <a:rPr lang="en-US" sz="2000" b="1" dirty="0">
                <a:solidFill>
                  <a:srgbClr val="FF0000"/>
                </a:solidFill>
                <a:latin typeface="Courier" pitchFamily="-105" charset="0"/>
              </a:rPr>
              <a:t>] = TRUE;</a:t>
            </a:r>
          </a:p>
          <a:p>
            <a:pPr marL="257175" indent="-257175" eaLnBrk="0" hangingPunct="0">
              <a:spcBef>
                <a:spcPct val="20000"/>
              </a:spcBef>
            </a:pPr>
            <a:r>
              <a:rPr lang="en-US" sz="2000" b="1" dirty="0">
                <a:solidFill>
                  <a:srgbClr val="FF0000"/>
                </a:solidFill>
                <a:latin typeface="Courier" pitchFamily="-105" charset="0"/>
              </a:rPr>
              <a:t>	turn = j;</a:t>
            </a:r>
          </a:p>
          <a:p>
            <a:pPr marL="257175" indent="-257175" eaLnBrk="0" hangingPunct="0">
              <a:spcBef>
                <a:spcPct val="20000"/>
              </a:spcBef>
            </a:pPr>
            <a:r>
              <a:rPr lang="en-US" sz="2000" b="1" dirty="0">
                <a:solidFill>
                  <a:srgbClr val="FF0000"/>
                </a:solidFill>
                <a:latin typeface="Courier" pitchFamily="-105" charset="0"/>
              </a:rPr>
              <a:t>	while (flag[j] &amp;&amp; turn == j);</a:t>
            </a:r>
          </a:p>
          <a:p>
            <a:pPr marL="257175" indent="-257175" eaLnBrk="0" hangingPunct="0">
              <a:spcBef>
                <a:spcPct val="20000"/>
              </a:spcBef>
            </a:pPr>
            <a:r>
              <a:rPr lang="en-US" sz="2000" dirty="0">
                <a:latin typeface="Courier" pitchFamily="-105" charset="0"/>
              </a:rPr>
              <a:t>		</a:t>
            </a:r>
            <a:r>
              <a:rPr lang="en-US" sz="2000" b="1" dirty="0">
                <a:latin typeface="Courier" pitchFamily="-105" charset="0"/>
              </a:rPr>
              <a:t>critical section</a:t>
            </a:r>
          </a:p>
          <a:p>
            <a:pPr marL="257175" indent="-257175" eaLnBrk="0" hangingPunct="0">
              <a:spcBef>
                <a:spcPct val="20000"/>
              </a:spcBef>
            </a:pPr>
            <a:r>
              <a:rPr lang="en-US" sz="2000" dirty="0">
                <a:latin typeface="Courier" pitchFamily="-105" charset="0"/>
              </a:rPr>
              <a:t>	</a:t>
            </a:r>
            <a:r>
              <a:rPr lang="en-US" sz="2000" b="1" dirty="0">
                <a:solidFill>
                  <a:srgbClr val="FF0000"/>
                </a:solidFill>
                <a:latin typeface="Courier" pitchFamily="-105" charset="0"/>
              </a:rPr>
              <a:t>flag[</a:t>
            </a:r>
            <a:r>
              <a:rPr lang="en-US" sz="2000" b="1" dirty="0" err="1">
                <a:solidFill>
                  <a:srgbClr val="FF0000"/>
                </a:solidFill>
                <a:latin typeface="Courier" pitchFamily="-105" charset="0"/>
              </a:rPr>
              <a:t>i</a:t>
            </a:r>
            <a:r>
              <a:rPr lang="en-US" sz="2000" b="1" dirty="0">
                <a:solidFill>
                  <a:srgbClr val="FF0000"/>
                </a:solidFill>
                <a:latin typeface="Courier" pitchFamily="-105" charset="0"/>
              </a:rPr>
              <a:t>] = FALSE;</a:t>
            </a:r>
          </a:p>
          <a:p>
            <a:pPr marL="257175" indent="-257175" eaLnBrk="0" hangingPunct="0">
              <a:spcBef>
                <a:spcPct val="20000"/>
              </a:spcBef>
            </a:pPr>
            <a:r>
              <a:rPr lang="en-US" sz="2000" dirty="0">
                <a:latin typeface="Courier" pitchFamily="-105" charset="0"/>
              </a:rPr>
              <a:t>		remainder section</a:t>
            </a:r>
          </a:p>
          <a:p>
            <a:pPr marL="257175" indent="-257175" eaLnBrk="0" hangingPunct="0">
              <a:spcBef>
                <a:spcPct val="20000"/>
              </a:spcBef>
            </a:pPr>
            <a:r>
              <a:rPr lang="en-US" sz="2000" dirty="0">
                <a:latin typeface="Courier" pitchFamily="-105" charset="0"/>
              </a:rPr>
              <a:t>} while (TRUE);</a:t>
            </a:r>
          </a:p>
          <a:p>
            <a:pPr marL="257175" indent="-257175" eaLnBrk="0" hangingPunct="0">
              <a:spcBef>
                <a:spcPct val="20000"/>
              </a:spcBef>
            </a:pPr>
            <a:endParaRPr lang="en-US" dirty="0">
              <a:latin typeface="Courier" pitchFamily="-105" charset="0"/>
            </a:endParaRPr>
          </a:p>
        </p:txBody>
      </p:sp>
      <p:sp>
        <p:nvSpPr>
          <p:cNvPr id="7" name="Explosion 2 6"/>
          <p:cNvSpPr/>
          <p:nvPr/>
        </p:nvSpPr>
        <p:spPr bwMode="auto">
          <a:xfrm>
            <a:off x="1268451" y="827977"/>
            <a:ext cx="1547232" cy="1103972"/>
          </a:xfrm>
          <a:prstGeom prst="irregularSeal2">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fontAlgn="base">
              <a:spcBef>
                <a:spcPct val="0"/>
              </a:spcBef>
              <a:spcAft>
                <a:spcPct val="0"/>
              </a:spcAft>
            </a:pPr>
            <a:r>
              <a:rPr lang="en-US" sz="1350" i="1" dirty="0">
                <a:solidFill>
                  <a:srgbClr val="FF0000"/>
                </a:solidFill>
                <a:latin typeface="Arial" charset="0"/>
              </a:rPr>
              <a:t>Shared </a:t>
            </a:r>
          </a:p>
          <a:p>
            <a:pPr defTabSz="685800" fontAlgn="base">
              <a:spcBef>
                <a:spcPct val="0"/>
              </a:spcBef>
              <a:spcAft>
                <a:spcPct val="0"/>
              </a:spcAft>
            </a:pPr>
            <a:r>
              <a:rPr lang="en-US" sz="1350" i="1" dirty="0">
                <a:solidFill>
                  <a:srgbClr val="FF0000"/>
                </a:solidFill>
                <a:latin typeface="Arial" charset="0"/>
              </a:rPr>
              <a:t>variables</a:t>
            </a:r>
          </a:p>
        </p:txBody>
      </p:sp>
      <p:cxnSp>
        <p:nvCxnSpPr>
          <p:cNvPr id="9" name="Straight Arrow Connector 8"/>
          <p:cNvCxnSpPr/>
          <p:nvPr/>
        </p:nvCxnSpPr>
        <p:spPr bwMode="auto">
          <a:xfrm>
            <a:off x="2180063" y="1781408"/>
            <a:ext cx="108725" cy="426534"/>
          </a:xfrm>
          <a:prstGeom prst="straightConnector1">
            <a:avLst/>
          </a:prstGeom>
          <a:solidFill>
            <a:schemeClr val="accent1"/>
          </a:solidFill>
          <a:ln w="25400" cap="flat" cmpd="sng" algn="ctr">
            <a:solidFill>
              <a:srgbClr val="3399FF"/>
            </a:solidFill>
            <a:prstDash val="solid"/>
            <a:round/>
            <a:headEnd type="none" w="med" len="med"/>
            <a:tailEnd type="triangle"/>
          </a:ln>
          <a:effectLst/>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normAutofit fontScale="90000"/>
          </a:bodyPr>
          <a:lstStyle/>
          <a:p>
            <a:r>
              <a:rPr lang="en-US" dirty="0"/>
              <a:t>Peterson’s Solution</a:t>
            </a:r>
            <a:br>
              <a:rPr lang="en-US" dirty="0"/>
            </a:br>
            <a:r>
              <a:rPr lang="en-US" sz="2700" dirty="0"/>
              <a:t>Process 0</a:t>
            </a:r>
            <a:endParaRPr lang="en-US" dirty="0"/>
          </a:p>
        </p:txBody>
      </p:sp>
      <p:sp>
        <p:nvSpPr>
          <p:cNvPr id="3" name="Content Placeholder 2"/>
          <p:cNvSpPr>
            <a:spLocks noGrp="1"/>
          </p:cNvSpPr>
          <p:nvPr>
            <p:ph idx="1"/>
          </p:nvPr>
        </p:nvSpPr>
        <p:spPr>
          <a:xfrm>
            <a:off x="1250157" y="2055019"/>
            <a:ext cx="1789510" cy="575072"/>
          </a:xfrm>
          <a:ln>
            <a:solidFill>
              <a:schemeClr val="accent4"/>
            </a:solidFill>
          </a:ln>
        </p:spPr>
        <p:txBody>
          <a:bodyPr>
            <a:normAutofit fontScale="92500"/>
          </a:bodyPr>
          <a:lstStyle/>
          <a:p>
            <a:pPr>
              <a:buFontTx/>
              <a:buNone/>
            </a:pPr>
            <a:r>
              <a:rPr lang="en-US" sz="1400" b="1" dirty="0">
                <a:latin typeface="Courier" pitchFamily="-105" charset="0"/>
              </a:rPr>
              <a:t>int turn;</a:t>
            </a:r>
          </a:p>
          <a:p>
            <a:pPr>
              <a:buFontTx/>
              <a:buNone/>
            </a:pPr>
            <a:r>
              <a:rPr lang="en-US" sz="1400" b="1" dirty="0" err="1">
                <a:latin typeface="Courier" pitchFamily="-105" charset="0"/>
              </a:rPr>
              <a:t>boolean</a:t>
            </a:r>
            <a:r>
              <a:rPr lang="en-US" sz="1400" b="1" dirty="0">
                <a:latin typeface="Courier" pitchFamily="-105" charset="0"/>
              </a:rPr>
              <a:t> flag[2];</a:t>
            </a:r>
          </a:p>
        </p:txBody>
      </p:sp>
      <p:sp>
        <p:nvSpPr>
          <p:cNvPr id="6" name="Content Placeholder 2"/>
          <p:cNvSpPr txBox="1">
            <a:spLocks/>
          </p:cNvSpPr>
          <p:nvPr/>
        </p:nvSpPr>
        <p:spPr bwMode="auto">
          <a:xfrm>
            <a:off x="3293269" y="1281113"/>
            <a:ext cx="5096356" cy="327580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a:noFill/>
            <a:miter lim="800000"/>
            <a:headEnd/>
            <a:tailEnd/>
          </a:ln>
        </p:spPr>
        <p:txBody>
          <a:bodyPr/>
          <a:lstStyle/>
          <a:p>
            <a:pPr marL="257175" indent="-257175" eaLnBrk="0" hangingPunct="0">
              <a:spcBef>
                <a:spcPct val="20000"/>
              </a:spcBef>
            </a:pPr>
            <a:r>
              <a:rPr lang="en-US" sz="2000" dirty="0">
                <a:latin typeface="Courier" pitchFamily="-105" charset="0"/>
              </a:rPr>
              <a:t>do {</a:t>
            </a:r>
          </a:p>
          <a:p>
            <a:pPr marL="257175" indent="-257175" eaLnBrk="0" hangingPunct="0">
              <a:spcBef>
                <a:spcPct val="20000"/>
              </a:spcBef>
            </a:pPr>
            <a:r>
              <a:rPr lang="en-US" sz="2000" dirty="0">
                <a:latin typeface="Courier" pitchFamily="-105" charset="0"/>
              </a:rPr>
              <a:t>	</a:t>
            </a:r>
            <a:r>
              <a:rPr lang="en-US" sz="2000" b="1" dirty="0">
                <a:solidFill>
                  <a:srgbClr val="FF0000"/>
                </a:solidFill>
                <a:latin typeface="Courier" pitchFamily="-105" charset="0"/>
              </a:rPr>
              <a:t>flag[0] = TRUE;</a:t>
            </a:r>
          </a:p>
          <a:p>
            <a:pPr marL="257175" indent="-257175" eaLnBrk="0" hangingPunct="0">
              <a:spcBef>
                <a:spcPct val="20000"/>
              </a:spcBef>
            </a:pPr>
            <a:r>
              <a:rPr lang="en-US" sz="2000" b="1" dirty="0">
                <a:solidFill>
                  <a:srgbClr val="FF0000"/>
                </a:solidFill>
                <a:latin typeface="Courier" pitchFamily="-105" charset="0"/>
              </a:rPr>
              <a:t>	turn = 1;</a:t>
            </a:r>
          </a:p>
          <a:p>
            <a:pPr marL="257175" indent="-257175" eaLnBrk="0" hangingPunct="0">
              <a:spcBef>
                <a:spcPct val="20000"/>
              </a:spcBef>
            </a:pPr>
            <a:r>
              <a:rPr lang="en-US" sz="2000" b="1" dirty="0">
                <a:solidFill>
                  <a:srgbClr val="FF0000"/>
                </a:solidFill>
                <a:latin typeface="Courier" pitchFamily="-105" charset="0"/>
              </a:rPr>
              <a:t>	while (flag[1] &amp;&amp; turn == 1);</a:t>
            </a:r>
          </a:p>
          <a:p>
            <a:pPr marL="257175" indent="-257175" eaLnBrk="0" hangingPunct="0">
              <a:spcBef>
                <a:spcPct val="20000"/>
              </a:spcBef>
            </a:pPr>
            <a:r>
              <a:rPr lang="en-US" sz="2000" dirty="0">
                <a:latin typeface="Courier" pitchFamily="-105" charset="0"/>
              </a:rPr>
              <a:t>		</a:t>
            </a:r>
            <a:r>
              <a:rPr lang="en-US" sz="2000" b="1" dirty="0">
                <a:latin typeface="Courier" pitchFamily="-105" charset="0"/>
              </a:rPr>
              <a:t>critical section</a:t>
            </a:r>
          </a:p>
          <a:p>
            <a:pPr marL="257175" indent="-257175" eaLnBrk="0" hangingPunct="0">
              <a:spcBef>
                <a:spcPct val="20000"/>
              </a:spcBef>
            </a:pPr>
            <a:r>
              <a:rPr lang="en-US" sz="2000" dirty="0">
                <a:latin typeface="Courier" pitchFamily="-105" charset="0"/>
              </a:rPr>
              <a:t>	</a:t>
            </a:r>
            <a:r>
              <a:rPr lang="en-US" sz="2000" b="1" dirty="0">
                <a:solidFill>
                  <a:srgbClr val="FF0000"/>
                </a:solidFill>
                <a:latin typeface="Courier" pitchFamily="-105" charset="0"/>
              </a:rPr>
              <a:t>flag[0] = FALSE;</a:t>
            </a:r>
          </a:p>
          <a:p>
            <a:pPr marL="257175" indent="-257175" eaLnBrk="0" hangingPunct="0">
              <a:spcBef>
                <a:spcPct val="20000"/>
              </a:spcBef>
            </a:pPr>
            <a:r>
              <a:rPr lang="en-US" sz="2000" dirty="0">
                <a:latin typeface="Courier" pitchFamily="-105" charset="0"/>
              </a:rPr>
              <a:t>		remainder section</a:t>
            </a:r>
          </a:p>
          <a:p>
            <a:pPr marL="257175" indent="-257175" eaLnBrk="0" hangingPunct="0">
              <a:spcBef>
                <a:spcPct val="20000"/>
              </a:spcBef>
            </a:pPr>
            <a:r>
              <a:rPr lang="en-US" sz="2000" dirty="0">
                <a:latin typeface="Courier" pitchFamily="-105" charset="0"/>
              </a:rPr>
              <a:t>} while (TRUE);</a:t>
            </a:r>
          </a:p>
          <a:p>
            <a:pPr marL="257175" indent="-257175" eaLnBrk="0" hangingPunct="0">
              <a:spcBef>
                <a:spcPct val="20000"/>
              </a:spcBef>
            </a:pPr>
            <a:endParaRPr lang="en-US" dirty="0">
              <a:latin typeface="Courier" pitchFamily="-105" charset="0"/>
            </a:endParaRPr>
          </a:p>
        </p:txBody>
      </p:sp>
      <p:grpSp>
        <p:nvGrpSpPr>
          <p:cNvPr id="9" name="Group 8"/>
          <p:cNvGrpSpPr/>
          <p:nvPr/>
        </p:nvGrpSpPr>
        <p:grpSpPr>
          <a:xfrm>
            <a:off x="1268451" y="802887"/>
            <a:ext cx="1547232" cy="1405055"/>
            <a:chOff x="167268" y="1070515"/>
            <a:chExt cx="2062976" cy="1873407"/>
          </a:xfrm>
        </p:grpSpPr>
        <p:sp>
          <p:nvSpPr>
            <p:cNvPr id="7" name="Explosion 2 6"/>
            <p:cNvSpPr/>
            <p:nvPr/>
          </p:nvSpPr>
          <p:spPr bwMode="auto">
            <a:xfrm>
              <a:off x="167268" y="1070515"/>
              <a:ext cx="2062976" cy="1471963"/>
            </a:xfrm>
            <a:prstGeom prst="irregularSeal2">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fontAlgn="base">
                <a:spcBef>
                  <a:spcPct val="0"/>
                </a:spcBef>
                <a:spcAft>
                  <a:spcPct val="0"/>
                </a:spcAft>
              </a:pPr>
              <a:r>
                <a:rPr lang="en-US" sz="1350" i="1" dirty="0">
                  <a:solidFill>
                    <a:srgbClr val="FF0000"/>
                  </a:solidFill>
                  <a:latin typeface="Arial" charset="0"/>
                </a:rPr>
                <a:t>Shared </a:t>
              </a:r>
            </a:p>
            <a:p>
              <a:pPr defTabSz="685800" fontAlgn="base">
                <a:spcBef>
                  <a:spcPct val="0"/>
                </a:spcBef>
                <a:spcAft>
                  <a:spcPct val="0"/>
                </a:spcAft>
              </a:pPr>
              <a:r>
                <a:rPr lang="en-US" sz="1350" i="1" dirty="0">
                  <a:solidFill>
                    <a:srgbClr val="FF0000"/>
                  </a:solidFill>
                  <a:latin typeface="Arial" charset="0"/>
                </a:rPr>
                <a:t>variables</a:t>
              </a:r>
            </a:p>
          </p:txBody>
        </p:sp>
        <p:cxnSp>
          <p:nvCxnSpPr>
            <p:cNvPr id="8" name="Straight Arrow Connector 7"/>
            <p:cNvCxnSpPr/>
            <p:nvPr/>
          </p:nvCxnSpPr>
          <p:spPr bwMode="auto">
            <a:xfrm>
              <a:off x="1382751" y="2375210"/>
              <a:ext cx="144966" cy="568712"/>
            </a:xfrm>
            <a:prstGeom prst="straightConnector1">
              <a:avLst/>
            </a:prstGeom>
            <a:solidFill>
              <a:schemeClr val="accent1"/>
            </a:solidFill>
            <a:ln w="25400" cap="flat" cmpd="sng" algn="ctr">
              <a:solidFill>
                <a:srgbClr val="3399FF"/>
              </a:solidFill>
              <a:prstDash val="solid"/>
              <a:round/>
              <a:headEnd type="none" w="med" len="med"/>
              <a:tailEnd type="triangle"/>
            </a:ln>
            <a:effectLst/>
          </p:spPr>
        </p:cxn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normAutofit fontScale="90000"/>
          </a:bodyPr>
          <a:lstStyle/>
          <a:p>
            <a:r>
              <a:rPr lang="en-US" dirty="0"/>
              <a:t>Peterson’s Solution</a:t>
            </a:r>
            <a:br>
              <a:rPr lang="en-US" dirty="0"/>
            </a:br>
            <a:r>
              <a:rPr lang="en-US" sz="2700" dirty="0"/>
              <a:t>Process 1</a:t>
            </a:r>
            <a:endParaRPr lang="en-US" dirty="0"/>
          </a:p>
        </p:txBody>
      </p:sp>
      <p:sp>
        <p:nvSpPr>
          <p:cNvPr id="3" name="Content Placeholder 2"/>
          <p:cNvSpPr>
            <a:spLocks noGrp="1"/>
          </p:cNvSpPr>
          <p:nvPr>
            <p:ph idx="1"/>
          </p:nvPr>
        </p:nvSpPr>
        <p:spPr>
          <a:xfrm>
            <a:off x="1250157" y="2055019"/>
            <a:ext cx="1789510" cy="575072"/>
          </a:xfrm>
          <a:ln>
            <a:solidFill>
              <a:schemeClr val="accent4"/>
            </a:solidFill>
          </a:ln>
        </p:spPr>
        <p:txBody>
          <a:bodyPr>
            <a:normAutofit fontScale="92500"/>
          </a:bodyPr>
          <a:lstStyle/>
          <a:p>
            <a:pPr>
              <a:buFontTx/>
              <a:buNone/>
            </a:pPr>
            <a:r>
              <a:rPr lang="en-US" sz="1400" b="1" dirty="0">
                <a:latin typeface="Courier" pitchFamily="-105" charset="0"/>
              </a:rPr>
              <a:t>int turn;</a:t>
            </a:r>
          </a:p>
          <a:p>
            <a:pPr>
              <a:buFontTx/>
              <a:buNone/>
            </a:pPr>
            <a:r>
              <a:rPr lang="en-US" sz="1400" b="1" dirty="0" err="1">
                <a:latin typeface="Courier" pitchFamily="-105" charset="0"/>
              </a:rPr>
              <a:t>boolean</a:t>
            </a:r>
            <a:r>
              <a:rPr lang="en-US" sz="1400" b="1" dirty="0">
                <a:latin typeface="Courier" pitchFamily="-105" charset="0"/>
              </a:rPr>
              <a:t> flag[2];</a:t>
            </a:r>
          </a:p>
        </p:txBody>
      </p:sp>
      <p:sp>
        <p:nvSpPr>
          <p:cNvPr id="6" name="Content Placeholder 2"/>
          <p:cNvSpPr txBox="1">
            <a:spLocks/>
          </p:cNvSpPr>
          <p:nvPr/>
        </p:nvSpPr>
        <p:spPr bwMode="auto">
          <a:xfrm>
            <a:off x="3293269" y="1281113"/>
            <a:ext cx="5096356" cy="327580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a:noFill/>
            <a:miter lim="800000"/>
            <a:headEnd/>
            <a:tailEnd/>
          </a:ln>
        </p:spPr>
        <p:txBody>
          <a:bodyPr/>
          <a:lstStyle/>
          <a:p>
            <a:pPr marL="257175" indent="-257175" eaLnBrk="0" hangingPunct="0">
              <a:spcBef>
                <a:spcPct val="20000"/>
              </a:spcBef>
            </a:pPr>
            <a:r>
              <a:rPr lang="en-US" sz="2000" dirty="0">
                <a:latin typeface="Courier" pitchFamily="-105" charset="0"/>
              </a:rPr>
              <a:t>do {</a:t>
            </a:r>
          </a:p>
          <a:p>
            <a:pPr marL="257175" indent="-257175" eaLnBrk="0" hangingPunct="0">
              <a:spcBef>
                <a:spcPct val="20000"/>
              </a:spcBef>
            </a:pPr>
            <a:r>
              <a:rPr lang="en-US" sz="2000" dirty="0">
                <a:latin typeface="Courier" pitchFamily="-105" charset="0"/>
              </a:rPr>
              <a:t>	</a:t>
            </a:r>
            <a:r>
              <a:rPr lang="en-US" sz="2000" b="1" dirty="0">
                <a:solidFill>
                  <a:srgbClr val="FF0000"/>
                </a:solidFill>
                <a:latin typeface="Courier" pitchFamily="-105" charset="0"/>
              </a:rPr>
              <a:t>flag[1] = TRUE;</a:t>
            </a:r>
          </a:p>
          <a:p>
            <a:pPr marL="257175" indent="-257175" eaLnBrk="0" hangingPunct="0">
              <a:spcBef>
                <a:spcPct val="20000"/>
              </a:spcBef>
            </a:pPr>
            <a:r>
              <a:rPr lang="en-US" sz="2000" b="1" dirty="0">
                <a:solidFill>
                  <a:srgbClr val="FF0000"/>
                </a:solidFill>
                <a:latin typeface="Courier" pitchFamily="-105" charset="0"/>
              </a:rPr>
              <a:t>	turn = 0;</a:t>
            </a:r>
          </a:p>
          <a:p>
            <a:pPr marL="257175" indent="-257175" eaLnBrk="0" hangingPunct="0">
              <a:spcBef>
                <a:spcPct val="20000"/>
              </a:spcBef>
            </a:pPr>
            <a:r>
              <a:rPr lang="en-US" sz="2000" b="1" dirty="0">
                <a:solidFill>
                  <a:srgbClr val="FF0000"/>
                </a:solidFill>
                <a:latin typeface="Courier" pitchFamily="-105" charset="0"/>
              </a:rPr>
              <a:t>	while (flag[0] &amp;&amp; turn == 0);</a:t>
            </a:r>
          </a:p>
          <a:p>
            <a:pPr marL="257175" indent="-257175" eaLnBrk="0" hangingPunct="0">
              <a:spcBef>
                <a:spcPct val="20000"/>
              </a:spcBef>
            </a:pPr>
            <a:r>
              <a:rPr lang="en-US" sz="2000" dirty="0">
                <a:latin typeface="Courier" pitchFamily="-105" charset="0"/>
              </a:rPr>
              <a:t>		</a:t>
            </a:r>
            <a:r>
              <a:rPr lang="en-US" sz="2000" b="1" dirty="0">
                <a:latin typeface="Courier" pitchFamily="-105" charset="0"/>
              </a:rPr>
              <a:t>critical section</a:t>
            </a:r>
          </a:p>
          <a:p>
            <a:pPr marL="257175" indent="-257175" eaLnBrk="0" hangingPunct="0">
              <a:spcBef>
                <a:spcPct val="20000"/>
              </a:spcBef>
            </a:pPr>
            <a:r>
              <a:rPr lang="en-US" sz="2000" dirty="0">
                <a:latin typeface="Courier" pitchFamily="-105" charset="0"/>
              </a:rPr>
              <a:t>	</a:t>
            </a:r>
            <a:r>
              <a:rPr lang="en-US" sz="2000" b="1" dirty="0">
                <a:solidFill>
                  <a:srgbClr val="FF0000"/>
                </a:solidFill>
                <a:latin typeface="Courier" pitchFamily="-105" charset="0"/>
              </a:rPr>
              <a:t>flag[1] = FALSE;</a:t>
            </a:r>
          </a:p>
          <a:p>
            <a:pPr marL="257175" indent="-257175" eaLnBrk="0" hangingPunct="0">
              <a:spcBef>
                <a:spcPct val="20000"/>
              </a:spcBef>
            </a:pPr>
            <a:r>
              <a:rPr lang="en-US" sz="2000" dirty="0">
                <a:latin typeface="Courier" pitchFamily="-105" charset="0"/>
              </a:rPr>
              <a:t>		remainder section</a:t>
            </a:r>
          </a:p>
          <a:p>
            <a:pPr marL="257175" indent="-257175" eaLnBrk="0" hangingPunct="0">
              <a:spcBef>
                <a:spcPct val="20000"/>
              </a:spcBef>
            </a:pPr>
            <a:r>
              <a:rPr lang="en-US" sz="2000" dirty="0">
                <a:latin typeface="Courier" pitchFamily="-105" charset="0"/>
              </a:rPr>
              <a:t>} while (TRUE);</a:t>
            </a:r>
          </a:p>
          <a:p>
            <a:pPr marL="257175" indent="-257175" eaLnBrk="0" hangingPunct="0">
              <a:spcBef>
                <a:spcPct val="20000"/>
              </a:spcBef>
            </a:pPr>
            <a:endParaRPr lang="en-US" dirty="0">
              <a:latin typeface="Courier" pitchFamily="-105" charset="0"/>
            </a:endParaRPr>
          </a:p>
        </p:txBody>
      </p:sp>
      <p:grpSp>
        <p:nvGrpSpPr>
          <p:cNvPr id="7" name="Group 6"/>
          <p:cNvGrpSpPr/>
          <p:nvPr/>
        </p:nvGrpSpPr>
        <p:grpSpPr>
          <a:xfrm>
            <a:off x="1268451" y="802887"/>
            <a:ext cx="1547232" cy="1405055"/>
            <a:chOff x="167268" y="1070515"/>
            <a:chExt cx="2062976" cy="1873407"/>
          </a:xfrm>
        </p:grpSpPr>
        <p:sp>
          <p:nvSpPr>
            <p:cNvPr id="8" name="Explosion 2 7"/>
            <p:cNvSpPr/>
            <p:nvPr/>
          </p:nvSpPr>
          <p:spPr bwMode="auto">
            <a:xfrm>
              <a:off x="167268" y="1070515"/>
              <a:ext cx="2062976" cy="1471963"/>
            </a:xfrm>
            <a:prstGeom prst="irregularSeal2">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fontAlgn="base">
                <a:spcBef>
                  <a:spcPct val="0"/>
                </a:spcBef>
                <a:spcAft>
                  <a:spcPct val="0"/>
                </a:spcAft>
              </a:pPr>
              <a:r>
                <a:rPr lang="en-US" sz="1350" i="1" dirty="0">
                  <a:solidFill>
                    <a:srgbClr val="FF0000"/>
                  </a:solidFill>
                  <a:latin typeface="Arial" charset="0"/>
                </a:rPr>
                <a:t>Shared </a:t>
              </a:r>
            </a:p>
            <a:p>
              <a:pPr defTabSz="685800" fontAlgn="base">
                <a:spcBef>
                  <a:spcPct val="0"/>
                </a:spcBef>
                <a:spcAft>
                  <a:spcPct val="0"/>
                </a:spcAft>
              </a:pPr>
              <a:r>
                <a:rPr lang="en-US" sz="1350" i="1" dirty="0">
                  <a:solidFill>
                    <a:srgbClr val="FF0000"/>
                  </a:solidFill>
                  <a:latin typeface="Arial" charset="0"/>
                </a:rPr>
                <a:t>variables</a:t>
              </a:r>
            </a:p>
          </p:txBody>
        </p:sp>
        <p:cxnSp>
          <p:nvCxnSpPr>
            <p:cNvPr id="9" name="Straight Arrow Connector 8"/>
            <p:cNvCxnSpPr/>
            <p:nvPr/>
          </p:nvCxnSpPr>
          <p:spPr bwMode="auto">
            <a:xfrm>
              <a:off x="1382751" y="2375210"/>
              <a:ext cx="144966" cy="568712"/>
            </a:xfrm>
            <a:prstGeom prst="straightConnector1">
              <a:avLst/>
            </a:prstGeom>
            <a:solidFill>
              <a:schemeClr val="accent1"/>
            </a:solidFill>
            <a:ln w="25400" cap="flat" cmpd="sng" algn="ctr">
              <a:solidFill>
                <a:srgbClr val="3399FF"/>
              </a:solidFill>
              <a:prstDash val="solid"/>
              <a:round/>
              <a:headEnd type="none" w="med" len="med"/>
              <a:tailEnd type="triangle"/>
            </a:ln>
            <a:effectLst/>
          </p:spPr>
        </p:cxn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Limitation to Peterson’s Solution</a:t>
            </a:r>
          </a:p>
        </p:txBody>
      </p:sp>
      <p:sp>
        <p:nvSpPr>
          <p:cNvPr id="3" name="Content Placeholder 2"/>
          <p:cNvSpPr>
            <a:spLocks noGrp="1"/>
          </p:cNvSpPr>
          <p:nvPr>
            <p:ph idx="1"/>
          </p:nvPr>
        </p:nvSpPr>
        <p:spPr/>
        <p:txBody>
          <a:bodyPr/>
          <a:lstStyle/>
          <a:p>
            <a:r>
              <a:rPr lang="en-US" sz="3600" dirty="0"/>
              <a:t>Strict order of execution</a:t>
            </a:r>
          </a:p>
          <a:p>
            <a:r>
              <a:rPr lang="en-US" sz="3600" dirty="0"/>
              <a:t>Variable updates (</a:t>
            </a:r>
            <a:r>
              <a:rPr lang="en-US" sz="3600" b="1" dirty="0"/>
              <a:t>turn</a:t>
            </a:r>
            <a:r>
              <a:rPr lang="en-US" sz="3600" dirty="0"/>
              <a:t> and </a:t>
            </a:r>
            <a:r>
              <a:rPr lang="en-US" sz="3600" b="1" dirty="0"/>
              <a:t>flag</a:t>
            </a:r>
            <a:r>
              <a:rPr lang="en-US" sz="3600" dirty="0"/>
              <a:t>) could still be problematic</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007033"/>
                </a:solidFill>
                <a:effectLst>
                  <a:outerShdw blurRad="50800" dist="38100" dir="2700000" algn="tl" rotWithShape="0">
                    <a:prstClr val="black">
                      <a:alpha val="40000"/>
                    </a:prstClr>
                  </a:outerShdw>
                </a:effectLst>
              </a:rPr>
              <a:t>Where Are the Sources of the Problem?</a:t>
            </a:r>
          </a:p>
        </p:txBody>
      </p:sp>
      <p:sp>
        <p:nvSpPr>
          <p:cNvPr id="6" name="TextBox 5"/>
          <p:cNvSpPr txBox="1"/>
          <p:nvPr/>
        </p:nvSpPr>
        <p:spPr>
          <a:xfrm>
            <a:off x="907080" y="1362345"/>
            <a:ext cx="7329840" cy="1200329"/>
          </a:xfrm>
          <a:prstGeom prst="rect">
            <a:avLst/>
          </a:prstGeom>
          <a:noFill/>
        </p:spPr>
        <p:txBody>
          <a:bodyPr wrap="square" rtlCol="0">
            <a:spAutoFit/>
          </a:bodyPr>
          <a:lstStyle/>
          <a:p>
            <a:r>
              <a:rPr lang="en-US" sz="2400" i="1" dirty="0">
                <a:solidFill>
                  <a:srgbClr val="FF0000"/>
                </a:solidFill>
              </a:rPr>
              <a:t>The root cause of the problem is that we are unable to control which part of the code can be executed in parallel, which part can only be executed in sequence. </a:t>
            </a:r>
          </a:p>
        </p:txBody>
      </p:sp>
      <p:sp>
        <p:nvSpPr>
          <p:cNvPr id="7" name="TextBox 6"/>
          <p:cNvSpPr txBox="1"/>
          <p:nvPr/>
        </p:nvSpPr>
        <p:spPr>
          <a:xfrm>
            <a:off x="3100039" y="4298795"/>
            <a:ext cx="184731" cy="300082"/>
          </a:xfrm>
          <a:prstGeom prst="rect">
            <a:avLst/>
          </a:prstGeom>
          <a:noFill/>
        </p:spPr>
        <p:txBody>
          <a:bodyPr wrap="none" rtlCol="0">
            <a:spAutoFit/>
          </a:bodyPr>
          <a:lstStyle/>
          <a:p>
            <a:endParaRPr lang="en-US" sz="1350" dirty="0"/>
          </a:p>
        </p:txBody>
      </p:sp>
      <p:sp>
        <p:nvSpPr>
          <p:cNvPr id="8" name="TextBox 7"/>
          <p:cNvSpPr txBox="1"/>
          <p:nvPr/>
        </p:nvSpPr>
        <p:spPr>
          <a:xfrm>
            <a:off x="907080" y="2726695"/>
            <a:ext cx="7329840" cy="1408078"/>
          </a:xfrm>
          <a:prstGeom prst="rect">
            <a:avLst/>
          </a:prstGeom>
          <a:noFill/>
        </p:spPr>
        <p:txBody>
          <a:bodyPr wrap="square" rtlCol="0">
            <a:spAutoFit/>
          </a:bodyPr>
          <a:lstStyle/>
          <a:p>
            <a:r>
              <a:rPr lang="en-US" sz="2400" dirty="0"/>
              <a:t>For example, the instructions that update the value of a shared variable should only be allowed to execute in sequence.</a:t>
            </a:r>
          </a:p>
          <a:p>
            <a:endParaRPr lang="en-US" sz="1350" dirty="0"/>
          </a:p>
        </p:txBody>
      </p:sp>
      <p:sp>
        <p:nvSpPr>
          <p:cNvPr id="3" name="TextBox 2">
            <a:extLst>
              <a:ext uri="{FF2B5EF4-FFF2-40B4-BE49-F238E27FC236}">
                <a16:creationId xmlns:a16="http://schemas.microsoft.com/office/drawing/2014/main" id="{4A5C4B33-3BD0-4A88-9A10-0B9BE7EF8B74}"/>
              </a:ext>
            </a:extLst>
          </p:cNvPr>
          <p:cNvSpPr txBox="1"/>
          <p:nvPr/>
        </p:nvSpPr>
        <p:spPr>
          <a:xfrm>
            <a:off x="1702176" y="4251505"/>
            <a:ext cx="5739648" cy="461665"/>
          </a:xfrm>
          <a:prstGeom prst="rect">
            <a:avLst/>
          </a:prstGeom>
          <a:noFill/>
        </p:spPr>
        <p:txBody>
          <a:bodyPr wrap="none" rtlCol="0">
            <a:spAutoFit/>
          </a:bodyPr>
          <a:lstStyle/>
          <a:p>
            <a:r>
              <a:rPr lang="en-US" sz="2400" dirty="0"/>
              <a:t>We’ll look at some solutions in this segment.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Autofit/>
          </a:bodyPr>
          <a:lstStyle/>
          <a:p>
            <a:r>
              <a:rPr lang="en-US" dirty="0"/>
              <a:t>Using Locks </a:t>
            </a:r>
            <a:br>
              <a:rPr lang="en-US" dirty="0"/>
            </a:br>
            <a:r>
              <a:rPr lang="en-US" sz="2800" dirty="0"/>
              <a:t>hardware or software</a:t>
            </a:r>
            <a:endParaRPr lang="en-US" dirty="0"/>
          </a:p>
        </p:txBody>
      </p:sp>
      <p:sp>
        <p:nvSpPr>
          <p:cNvPr id="24580" name="Slide Number Placeholder 4"/>
          <p:cNvSpPr>
            <a:spLocks noGrp="1"/>
          </p:cNvSpPr>
          <p:nvPr>
            <p:ph type="sldNum" sz="quarter" idx="12"/>
          </p:nvPr>
        </p:nvSpPr>
        <p:spPr>
          <a:noFill/>
        </p:spPr>
        <p:txBody>
          <a:bodyPr/>
          <a:lstStyle/>
          <a:p>
            <a:fld id="{F551732C-8970-4EEA-AD03-80695B552C42}" type="slidenum">
              <a:rPr lang="en-US"/>
              <a:pPr/>
              <a:t>7</a:t>
            </a:fld>
            <a:endParaRPr lang="en-US"/>
          </a:p>
        </p:txBody>
      </p:sp>
      <p:sp>
        <p:nvSpPr>
          <p:cNvPr id="24581" name="Content Placeholder 2"/>
          <p:cNvSpPr>
            <a:spLocks noGrp="1"/>
          </p:cNvSpPr>
          <p:nvPr>
            <p:ph idx="1"/>
          </p:nvPr>
        </p:nvSpPr>
        <p:spPr>
          <a:xfrm>
            <a:off x="2128720" y="1168003"/>
            <a:ext cx="4733855" cy="3394472"/>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buFontTx/>
              <a:buNone/>
            </a:pPr>
            <a:r>
              <a:rPr lang="en-US" dirty="0">
                <a:latin typeface="Courier" pitchFamily="-105" charset="0"/>
              </a:rPr>
              <a:t>do {</a:t>
            </a:r>
          </a:p>
          <a:p>
            <a:pPr>
              <a:buFontTx/>
              <a:buNone/>
            </a:pPr>
            <a:r>
              <a:rPr lang="en-US" dirty="0">
                <a:latin typeface="Courier" pitchFamily="-105" charset="0"/>
              </a:rPr>
              <a:t>	</a:t>
            </a:r>
            <a:r>
              <a:rPr lang="en-US" b="1" dirty="0" err="1">
                <a:solidFill>
                  <a:srgbClr val="FF0000"/>
                </a:solidFill>
                <a:latin typeface="Courier" pitchFamily="-105" charset="0"/>
              </a:rPr>
              <a:t>acquire_lock</a:t>
            </a:r>
            <a:endParaRPr lang="en-US" b="1" dirty="0">
              <a:solidFill>
                <a:srgbClr val="FF0000"/>
              </a:solidFill>
              <a:latin typeface="Courier" pitchFamily="-105" charset="0"/>
            </a:endParaRPr>
          </a:p>
          <a:p>
            <a:pPr>
              <a:buFontTx/>
              <a:buNone/>
            </a:pPr>
            <a:r>
              <a:rPr lang="en-US" dirty="0">
                <a:latin typeface="Courier" pitchFamily="-105" charset="0"/>
              </a:rPr>
              <a:t>	</a:t>
            </a:r>
            <a:r>
              <a:rPr lang="en-US" b="1" dirty="0">
                <a:latin typeface="Courier" pitchFamily="-105" charset="0"/>
              </a:rPr>
              <a:t>critical section</a:t>
            </a:r>
          </a:p>
          <a:p>
            <a:pPr>
              <a:buFontTx/>
              <a:buNone/>
            </a:pPr>
            <a:r>
              <a:rPr lang="en-US" dirty="0">
                <a:latin typeface="Courier" pitchFamily="-105" charset="0"/>
              </a:rPr>
              <a:t>	</a:t>
            </a:r>
            <a:r>
              <a:rPr lang="en-US" b="1" dirty="0" err="1">
                <a:solidFill>
                  <a:srgbClr val="FF0000"/>
                </a:solidFill>
                <a:latin typeface="Courier" pitchFamily="-105" charset="0"/>
              </a:rPr>
              <a:t>release_lock</a:t>
            </a:r>
            <a:endParaRPr lang="en-US" b="1" dirty="0">
              <a:solidFill>
                <a:srgbClr val="FF0000"/>
              </a:solidFill>
              <a:latin typeface="Courier" pitchFamily="-105" charset="0"/>
            </a:endParaRPr>
          </a:p>
          <a:p>
            <a:pPr>
              <a:buFontTx/>
              <a:buNone/>
            </a:pPr>
            <a:r>
              <a:rPr lang="en-US" dirty="0">
                <a:latin typeface="Courier" pitchFamily="-105" charset="0"/>
              </a:rPr>
              <a:t>	remainder section</a:t>
            </a:r>
          </a:p>
          <a:p>
            <a:pPr>
              <a:buFontTx/>
              <a:buNone/>
            </a:pPr>
            <a:r>
              <a:rPr lang="en-US" dirty="0">
                <a:latin typeface="Courier" pitchFamily="-105" charset="0"/>
              </a:rPr>
              <a:t>} while (TRUE);</a:t>
            </a:r>
          </a:p>
          <a:p>
            <a:pPr>
              <a:buFontTx/>
              <a:buNone/>
            </a:pPr>
            <a:endParaRPr lang="en-US" dirty="0">
              <a:latin typeface="Courier" pitchFamily="-105" charset="0"/>
            </a:endParaRPr>
          </a:p>
        </p:txBody>
      </p:sp>
      <p:sp>
        <p:nvSpPr>
          <p:cNvPr id="6" name="TextBox 5"/>
          <p:cNvSpPr txBox="1"/>
          <p:nvPr/>
        </p:nvSpPr>
        <p:spPr>
          <a:xfrm>
            <a:off x="143555" y="4597986"/>
            <a:ext cx="8741496" cy="338554"/>
          </a:xfrm>
          <a:prstGeom prst="rect">
            <a:avLst/>
          </a:prstGeom>
          <a:noFill/>
          <a:ln>
            <a:solidFill>
              <a:srgbClr val="C00000"/>
            </a:solidFill>
          </a:ln>
        </p:spPr>
        <p:txBody>
          <a:bodyPr wrap="none" rtlCol="0">
            <a:spAutoFit/>
          </a:bodyPr>
          <a:lstStyle/>
          <a:p>
            <a:r>
              <a:rPr lang="en-US" sz="1600" dirty="0"/>
              <a:t>Key: the operations </a:t>
            </a:r>
            <a:r>
              <a:rPr lang="en-US" sz="1600" b="1" i="1" dirty="0" err="1"/>
              <a:t>acquire_lock</a:t>
            </a:r>
            <a:r>
              <a:rPr lang="en-US" sz="1600" dirty="0"/>
              <a:t> and </a:t>
            </a:r>
            <a:r>
              <a:rPr lang="en-US" sz="1600" b="1" i="1" dirty="0" err="1"/>
              <a:t>release_lock</a:t>
            </a:r>
            <a:r>
              <a:rPr lang="en-US" sz="1600" dirty="0"/>
              <a:t> are atomic, i.e., they either complete or do nothing.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Slide Number Placeholder 5"/>
          <p:cNvSpPr>
            <a:spLocks noGrp="1"/>
          </p:cNvSpPr>
          <p:nvPr>
            <p:ph type="sldNum" sz="quarter" idx="12"/>
          </p:nvPr>
        </p:nvSpPr>
        <p:spPr>
          <a:noFill/>
        </p:spPr>
        <p:txBody>
          <a:bodyPr/>
          <a:lstStyle/>
          <a:p>
            <a:fld id="{AA8BC536-ABA2-4A9A-9D1B-ECC650DAC185}" type="slidenum">
              <a:rPr lang="en-US"/>
              <a:pPr/>
              <a:t>8</a:t>
            </a:fld>
            <a:endParaRPr lang="en-US"/>
          </a:p>
        </p:txBody>
      </p:sp>
      <p:sp>
        <p:nvSpPr>
          <p:cNvPr id="25604" name="Rectangle 2"/>
          <p:cNvSpPr>
            <a:spLocks noGrp="1" noChangeArrowheads="1"/>
          </p:cNvSpPr>
          <p:nvPr>
            <p:ph type="title"/>
          </p:nvPr>
        </p:nvSpPr>
        <p:spPr/>
        <p:txBody>
          <a:bodyPr/>
          <a:lstStyle/>
          <a:p>
            <a:pPr eaLnBrk="1" hangingPunct="1"/>
            <a:r>
              <a:rPr lang="en-US" dirty="0"/>
              <a:t>Synchronization Hardware</a:t>
            </a:r>
          </a:p>
        </p:txBody>
      </p:sp>
      <p:sp>
        <p:nvSpPr>
          <p:cNvPr id="25605" name="Rectangle 3"/>
          <p:cNvSpPr>
            <a:spLocks noGrp="1" noChangeArrowheads="1"/>
          </p:cNvSpPr>
          <p:nvPr>
            <p:ph type="body" idx="1"/>
          </p:nvPr>
        </p:nvSpPr>
        <p:spPr>
          <a:xfrm>
            <a:off x="907080" y="1200150"/>
            <a:ext cx="7329840" cy="3509470"/>
          </a:xfrm>
          <a:solidFill>
            <a:srgbClr val="FFFF99"/>
          </a:solidFill>
          <a:ln>
            <a:solidFill>
              <a:schemeClr val="tx1"/>
            </a:solidFill>
          </a:ln>
        </p:spPr>
        <p:txBody>
          <a:bodyPr>
            <a:normAutofit lnSpcReduction="10000"/>
          </a:bodyPr>
          <a:lstStyle/>
          <a:p>
            <a:pPr defTabSz="348854">
              <a:lnSpc>
                <a:spcPct val="80000"/>
              </a:lnSpc>
              <a:tabLst>
                <a:tab pos="558404" algn="l"/>
                <a:tab pos="769144" algn="l"/>
                <a:tab pos="945356" algn="l"/>
              </a:tabLst>
            </a:pPr>
            <a:r>
              <a:rPr lang="en-US" sz="2400" dirty="0"/>
              <a:t>Many systems provide hardware support for critical section code.</a:t>
            </a:r>
          </a:p>
          <a:p>
            <a:pPr defTabSz="348854">
              <a:lnSpc>
                <a:spcPct val="80000"/>
              </a:lnSpc>
              <a:buNone/>
              <a:tabLst>
                <a:tab pos="558404" algn="l"/>
                <a:tab pos="769144" algn="l"/>
                <a:tab pos="945356" algn="l"/>
              </a:tabLst>
            </a:pPr>
            <a:endParaRPr lang="en-US" sz="2400" dirty="0"/>
          </a:p>
          <a:p>
            <a:pPr defTabSz="348854">
              <a:lnSpc>
                <a:spcPct val="80000"/>
              </a:lnSpc>
              <a:tabLst>
                <a:tab pos="558404" algn="l"/>
                <a:tab pos="769144" algn="l"/>
                <a:tab pos="945356" algn="l"/>
              </a:tabLst>
            </a:pPr>
            <a:r>
              <a:rPr lang="en-US" sz="2400" dirty="0"/>
              <a:t>Uniprocessors (could disable interrupts):</a:t>
            </a:r>
          </a:p>
          <a:p>
            <a:pPr lvl="1" defTabSz="348854">
              <a:lnSpc>
                <a:spcPct val="80000"/>
              </a:lnSpc>
              <a:tabLst>
                <a:tab pos="558404" algn="l"/>
                <a:tab pos="769144" algn="l"/>
                <a:tab pos="945356" algn="l"/>
              </a:tabLst>
            </a:pPr>
            <a:r>
              <a:rPr lang="en-US" sz="1800" dirty="0"/>
              <a:t>Currently running code would execute without preemption.</a:t>
            </a:r>
          </a:p>
          <a:p>
            <a:pPr lvl="1" defTabSz="348854">
              <a:lnSpc>
                <a:spcPct val="80000"/>
              </a:lnSpc>
              <a:tabLst>
                <a:tab pos="558404" algn="l"/>
                <a:tab pos="769144" algn="l"/>
                <a:tab pos="945356" algn="l"/>
              </a:tabLst>
            </a:pPr>
            <a:r>
              <a:rPr lang="en-US" sz="1800" dirty="0"/>
              <a:t>Generally too inefficient on multiprocessor systems.</a:t>
            </a:r>
          </a:p>
          <a:p>
            <a:pPr lvl="1" defTabSz="348854">
              <a:lnSpc>
                <a:spcPct val="80000"/>
              </a:lnSpc>
              <a:tabLst>
                <a:tab pos="558404" algn="l"/>
                <a:tab pos="769144" algn="l"/>
                <a:tab pos="945356" algn="l"/>
              </a:tabLst>
            </a:pPr>
            <a:r>
              <a:rPr lang="en-US" sz="1800" dirty="0"/>
              <a:t>Operating systems using this not broadly scalable.</a:t>
            </a:r>
          </a:p>
          <a:p>
            <a:pPr lvl="1" defTabSz="348854">
              <a:lnSpc>
                <a:spcPct val="80000"/>
              </a:lnSpc>
              <a:buNone/>
              <a:tabLst>
                <a:tab pos="558404" algn="l"/>
                <a:tab pos="769144" algn="l"/>
                <a:tab pos="945356" algn="l"/>
              </a:tabLst>
            </a:pPr>
            <a:endParaRPr lang="en-US" sz="1800" dirty="0"/>
          </a:p>
          <a:p>
            <a:pPr defTabSz="348854">
              <a:lnSpc>
                <a:spcPct val="80000"/>
              </a:lnSpc>
              <a:tabLst>
                <a:tab pos="558404" algn="l"/>
                <a:tab pos="769144" algn="l"/>
                <a:tab pos="945356" algn="l"/>
              </a:tabLst>
            </a:pPr>
            <a:r>
              <a:rPr lang="en-US" sz="2400" dirty="0"/>
              <a:t>Modern machines provide special </a:t>
            </a:r>
            <a:r>
              <a:rPr lang="en-US" sz="2400" b="1" dirty="0">
                <a:solidFill>
                  <a:srgbClr val="FF0000"/>
                </a:solidFill>
              </a:rPr>
              <a:t>atomic</a:t>
            </a:r>
            <a:r>
              <a:rPr lang="en-US" sz="2400" dirty="0"/>
              <a:t> hardware instructions:</a:t>
            </a:r>
            <a:endParaRPr lang="en-US" sz="2400" dirty="0">
              <a:solidFill>
                <a:schemeClr val="tx2"/>
              </a:solidFill>
            </a:endParaRPr>
          </a:p>
          <a:p>
            <a:pPr lvl="1" defTabSz="348854">
              <a:lnSpc>
                <a:spcPct val="80000"/>
              </a:lnSpc>
              <a:tabLst>
                <a:tab pos="558404" algn="l"/>
                <a:tab pos="769144" algn="l"/>
                <a:tab pos="945356" algn="l"/>
              </a:tabLst>
            </a:pPr>
            <a:r>
              <a:rPr lang="en-US" sz="1800" dirty="0"/>
              <a:t>Test memory word and set value.</a:t>
            </a:r>
          </a:p>
          <a:p>
            <a:pPr lvl="1" defTabSz="348854">
              <a:lnSpc>
                <a:spcPct val="80000"/>
              </a:lnSpc>
              <a:tabLst>
                <a:tab pos="558404" algn="l"/>
                <a:tab pos="769144" algn="l"/>
                <a:tab pos="945356" algn="l"/>
              </a:tabLst>
            </a:pPr>
            <a:r>
              <a:rPr lang="en-US" sz="1800" dirty="0"/>
              <a:t>Swap the contents of two memory words.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a:t>Lock with </a:t>
            </a:r>
            <a:r>
              <a:rPr lang="en-US" dirty="0" err="1"/>
              <a:t>test_and_set</a:t>
            </a:r>
            <a:endParaRPr lang="en-US" dirty="0"/>
          </a:p>
        </p:txBody>
      </p:sp>
      <p:sp>
        <p:nvSpPr>
          <p:cNvPr id="27652" name="Slide Number Placeholder 4"/>
          <p:cNvSpPr>
            <a:spLocks noGrp="1"/>
          </p:cNvSpPr>
          <p:nvPr>
            <p:ph type="sldNum" sz="quarter" idx="12"/>
          </p:nvPr>
        </p:nvSpPr>
        <p:spPr>
          <a:noFill/>
        </p:spPr>
        <p:txBody>
          <a:bodyPr/>
          <a:lstStyle/>
          <a:p>
            <a:fld id="{AF77CE63-A753-40CD-AFCE-FC385BF2DA3C}" type="slidenum">
              <a:rPr lang="en-US"/>
              <a:pPr/>
              <a:t>9</a:t>
            </a:fld>
            <a:endParaRPr lang="en-US"/>
          </a:p>
        </p:txBody>
      </p:sp>
      <p:sp>
        <p:nvSpPr>
          <p:cNvPr id="7" name="Content Placeholder 2"/>
          <p:cNvSpPr txBox="1">
            <a:spLocks/>
          </p:cNvSpPr>
          <p:nvPr/>
        </p:nvSpPr>
        <p:spPr bwMode="auto">
          <a:xfrm>
            <a:off x="907078" y="1044700"/>
            <a:ext cx="7329840" cy="291894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a:noFill/>
            <a:miter lim="800000"/>
            <a:headEnd/>
            <a:tailEnd/>
          </a:ln>
        </p:spPr>
        <p:txBody>
          <a:bodyPr/>
          <a:lstStyle/>
          <a:p>
            <a:pPr marL="257175" indent="-257175" eaLnBrk="0" hangingPunct="0">
              <a:spcBef>
                <a:spcPct val="20000"/>
              </a:spcBef>
            </a:pPr>
            <a:r>
              <a:rPr lang="en-US" sz="2000" dirty="0" err="1">
                <a:latin typeface="Courier" pitchFamily="-105" charset="0"/>
              </a:rPr>
              <a:t>boolean</a:t>
            </a:r>
            <a:r>
              <a:rPr lang="en-US" sz="2000" dirty="0">
                <a:latin typeface="Courier" pitchFamily="-105" charset="0"/>
              </a:rPr>
              <a:t> lock = FALSE; // try to unlock</a:t>
            </a:r>
          </a:p>
          <a:p>
            <a:pPr marL="257175" indent="-257175" eaLnBrk="0" hangingPunct="0">
              <a:spcBef>
                <a:spcPct val="20000"/>
              </a:spcBef>
            </a:pPr>
            <a:r>
              <a:rPr lang="en-US" sz="2000" dirty="0">
                <a:latin typeface="Courier" pitchFamily="-105" charset="0"/>
              </a:rPr>
              <a:t>do {</a:t>
            </a:r>
          </a:p>
          <a:p>
            <a:pPr marL="257175" indent="-257175" eaLnBrk="0" hangingPunct="0">
              <a:spcBef>
                <a:spcPct val="20000"/>
              </a:spcBef>
            </a:pPr>
            <a:r>
              <a:rPr lang="en-US" sz="2000" dirty="0">
                <a:latin typeface="Courier" pitchFamily="-105" charset="0"/>
              </a:rPr>
              <a:t>	</a:t>
            </a:r>
            <a:r>
              <a:rPr lang="en-US" sz="2000" b="1" dirty="0">
                <a:solidFill>
                  <a:srgbClr val="FF0000"/>
                </a:solidFill>
                <a:latin typeface="Courier" pitchFamily="-105" charset="0"/>
              </a:rPr>
              <a:t>while (</a:t>
            </a:r>
            <a:r>
              <a:rPr lang="en-US" sz="2000" b="1" dirty="0" err="1">
                <a:solidFill>
                  <a:srgbClr val="FF0000"/>
                </a:solidFill>
                <a:latin typeface="Courier" pitchFamily="-105" charset="0"/>
              </a:rPr>
              <a:t>test_and_set</a:t>
            </a:r>
            <a:r>
              <a:rPr lang="en-US" sz="2000" b="1" dirty="0">
                <a:solidFill>
                  <a:srgbClr val="FF0000"/>
                </a:solidFill>
                <a:latin typeface="Courier" pitchFamily="-105" charset="0"/>
              </a:rPr>
              <a:t>(&amp;lock))</a:t>
            </a:r>
          </a:p>
          <a:p>
            <a:pPr marL="257175" indent="-257175" eaLnBrk="0" hangingPunct="0">
              <a:spcBef>
                <a:spcPct val="20000"/>
              </a:spcBef>
            </a:pPr>
            <a:r>
              <a:rPr lang="en-US" sz="2000" b="1" dirty="0">
                <a:solidFill>
                  <a:srgbClr val="FF0000"/>
                </a:solidFill>
                <a:latin typeface="Courier" pitchFamily="-105" charset="0"/>
              </a:rPr>
              <a:t>		; //wait on TRUE</a:t>
            </a:r>
          </a:p>
          <a:p>
            <a:pPr marL="257175" indent="-257175" eaLnBrk="0" hangingPunct="0">
              <a:spcBef>
                <a:spcPct val="20000"/>
              </a:spcBef>
            </a:pPr>
            <a:r>
              <a:rPr lang="en-US" sz="2000" dirty="0">
                <a:latin typeface="Courier" pitchFamily="-105" charset="0"/>
              </a:rPr>
              <a:t>	</a:t>
            </a:r>
            <a:r>
              <a:rPr lang="en-US" sz="2000" b="1" dirty="0">
                <a:latin typeface="Courier" pitchFamily="-105" charset="0"/>
              </a:rPr>
              <a:t>critical section  // lock is FALSE, our turn</a:t>
            </a:r>
          </a:p>
          <a:p>
            <a:pPr marL="257175" indent="-257175" eaLnBrk="0" hangingPunct="0">
              <a:spcBef>
                <a:spcPct val="20000"/>
              </a:spcBef>
            </a:pPr>
            <a:r>
              <a:rPr lang="en-US" sz="2000" b="1" dirty="0">
                <a:latin typeface="Courier" pitchFamily="-105" charset="0"/>
              </a:rPr>
              <a:t>	</a:t>
            </a:r>
            <a:r>
              <a:rPr lang="en-US" sz="2000" b="1" dirty="0">
                <a:solidFill>
                  <a:srgbClr val="FF0000"/>
                </a:solidFill>
                <a:latin typeface="Courier" pitchFamily="-105" charset="0"/>
              </a:rPr>
              <a:t>lock = FALSE;     // release the lock</a:t>
            </a:r>
          </a:p>
          <a:p>
            <a:pPr marL="257175" indent="-257175" eaLnBrk="0" hangingPunct="0">
              <a:spcBef>
                <a:spcPct val="20000"/>
              </a:spcBef>
            </a:pPr>
            <a:r>
              <a:rPr lang="en-US" sz="2000" dirty="0">
                <a:latin typeface="Courier" pitchFamily="-105" charset="0"/>
              </a:rPr>
              <a:t>	remainder section</a:t>
            </a:r>
          </a:p>
          <a:p>
            <a:pPr marL="257175" indent="-257175" eaLnBrk="0" hangingPunct="0">
              <a:spcBef>
                <a:spcPct val="20000"/>
              </a:spcBef>
            </a:pPr>
            <a:r>
              <a:rPr lang="en-US" sz="2000" dirty="0">
                <a:latin typeface="Courier" pitchFamily="-105" charset="0"/>
              </a:rPr>
              <a:t>} while (TRUE);</a:t>
            </a:r>
          </a:p>
          <a:p>
            <a:pPr marL="257175" indent="-257175" eaLnBrk="0" hangingPunct="0">
              <a:spcBef>
                <a:spcPct val="20000"/>
              </a:spcBef>
            </a:pPr>
            <a:endParaRPr lang="en-US" sz="2100" dirty="0">
              <a:latin typeface="Courier" pitchFamily="-105" charset="0"/>
            </a:endParaRPr>
          </a:p>
        </p:txBody>
      </p:sp>
      <p:sp>
        <p:nvSpPr>
          <p:cNvPr id="6" name="TextBox 5"/>
          <p:cNvSpPr txBox="1"/>
          <p:nvPr/>
        </p:nvSpPr>
        <p:spPr>
          <a:xfrm>
            <a:off x="1694929" y="4216033"/>
            <a:ext cx="5970096" cy="738664"/>
          </a:xfrm>
          <a:prstGeom prst="rect">
            <a:avLst/>
          </a:prstGeom>
          <a:noFill/>
          <a:ln>
            <a:solidFill>
              <a:srgbClr val="C00000"/>
            </a:solidFill>
          </a:ln>
        </p:spPr>
        <p:txBody>
          <a:bodyPr wrap="none" rtlCol="0">
            <a:spAutoFit/>
          </a:bodyPr>
          <a:lstStyle/>
          <a:p>
            <a:r>
              <a:rPr lang="en-US" sz="1400" dirty="0"/>
              <a:t>The process which wants to get into CR attempts to set lock = FALSE (unlock)</a:t>
            </a:r>
          </a:p>
          <a:p>
            <a:r>
              <a:rPr lang="en-US" sz="1400" dirty="0"/>
              <a:t>If the lock was TRUE, then </a:t>
            </a:r>
            <a:r>
              <a:rPr lang="en-US" sz="1400" b="1" dirty="0" err="1"/>
              <a:t>test_and_set</a:t>
            </a:r>
            <a:r>
              <a:rPr lang="en-US" sz="1400" b="1" dirty="0"/>
              <a:t>() </a:t>
            </a:r>
            <a:r>
              <a:rPr lang="en-US" sz="1400" dirty="0"/>
              <a:t>returns TRUE, the requesting process </a:t>
            </a:r>
          </a:p>
          <a:p>
            <a:r>
              <a:rPr lang="en-US" sz="1400" dirty="0"/>
              <a:t>will be busy waiting, until the  lock becomes FALSE before entering CR.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1941</TotalTime>
  <Words>907</Words>
  <Application>Microsoft Office PowerPoint</Application>
  <PresentationFormat>On-screen Show (16:9)</PresentationFormat>
  <Paragraphs>136</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Courier</vt:lpstr>
      <vt:lpstr>Arial</vt:lpstr>
      <vt:lpstr>Calibri</vt:lpstr>
      <vt:lpstr>Helvetica</vt:lpstr>
      <vt:lpstr>Office Theme</vt:lpstr>
      <vt:lpstr>CSCI315 – Operating Systems Design Department of Computer Science Bucknell University</vt:lpstr>
      <vt:lpstr>Peterson’s Solution for a 2-process case</vt:lpstr>
      <vt:lpstr>Peterson’s Solution Process 0</vt:lpstr>
      <vt:lpstr>Peterson’s Solution Process 1</vt:lpstr>
      <vt:lpstr>Limitation to Peterson’s Solution</vt:lpstr>
      <vt:lpstr>Where Are the Sources of the Problem?</vt:lpstr>
      <vt:lpstr>Using Locks  hardware or software</vt:lpstr>
      <vt:lpstr>Synchronization Hardware</vt:lpstr>
      <vt:lpstr>Lock with test_and_set</vt:lpstr>
      <vt:lpstr>Atomic test_and_set</vt:lpstr>
      <vt:lpstr>When Multiple Processes Do the Same …</vt:lpstr>
      <vt:lpstr>Lock with compare_and_swap</vt:lpstr>
      <vt:lpstr>Atomic compare_and_swap</vt:lpstr>
      <vt:lpstr>How Are We Meeting The Requirements?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Xiannong  Meng</cp:lastModifiedBy>
  <cp:revision>183</cp:revision>
  <dcterms:created xsi:type="dcterms:W3CDTF">2013-08-21T19:17:07Z</dcterms:created>
  <dcterms:modified xsi:type="dcterms:W3CDTF">2020-09-11T21:48:14Z</dcterms:modified>
</cp:coreProperties>
</file>