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91" r:id="rId2"/>
    <p:sldId id="392" r:id="rId3"/>
    <p:sldId id="270" r:id="rId4"/>
    <p:sldId id="271" r:id="rId5"/>
    <p:sldId id="272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3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3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3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3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3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3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Google Shape;470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617b686b77_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0" name="Google Shape;480;g617b686b77_8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g61b89aafe0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7" name="Google Shape;487;g61b89aafe0_3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g61b89aafe0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4" name="Google Shape;494;g61b89aafe0_3_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>
  <p:cSld name="Title &amp; Bullet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69055"/>
            <a:ext cx="82296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342900" lvl="0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028700" lvl="2" indent="-257175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1714500" lvl="4" indent="-2571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057400" lvl="5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7463966" y="4683919"/>
            <a:ext cx="312068" cy="224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5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images.app.goo.gl/HDrPq9ePwpJPS2NM7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images.app.goo.gl/Ad9YXi2GxnDGvUr98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emaphore_(programming)#Operation_nam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128720" y="3875009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4" y="3655640"/>
            <a:ext cx="991430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6.6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Synchronization Tools: semaphores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6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 algn="r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The Bounded-Buffer Problem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34" name="Google Shape;234;p26"/>
          <p:cNvSpPr txBox="1">
            <a:spLocks noGrp="1"/>
          </p:cNvSpPr>
          <p:nvPr>
            <p:ph type="body" idx="1"/>
          </p:nvPr>
        </p:nvSpPr>
        <p:spPr>
          <a:xfrm>
            <a:off x="4067175" y="1266825"/>
            <a:ext cx="4905375" cy="219787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0" lvl="1" indent="0">
              <a:spcBef>
                <a:spcPts val="0"/>
              </a:spcBef>
              <a:buSzPts val="2000"/>
              <a:buNone/>
            </a:pPr>
            <a:r>
              <a:rPr lang="en-US" sz="1500" b="1" dirty="0">
                <a:solidFill>
                  <a:srgbClr val="1A0A53"/>
                </a:solidFill>
                <a:latin typeface="Courier"/>
                <a:ea typeface="Courier"/>
                <a:cs typeface="Courier"/>
                <a:sym typeface="Courier"/>
              </a:rPr>
              <a:t>do {  wait(&amp;full);</a:t>
            </a:r>
            <a:endParaRPr b="1" dirty="0">
              <a:latin typeface="Courier"/>
              <a:ea typeface="Courier"/>
              <a:cs typeface="Courier"/>
              <a:sym typeface="Courier"/>
            </a:endParaRPr>
          </a:p>
          <a:p>
            <a:pPr marL="0" lvl="2" indent="716279">
              <a:buSzPts val="2000"/>
              <a:buNone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wait(&amp;access);</a:t>
            </a:r>
            <a:endParaRPr b="1" dirty="0">
              <a:latin typeface="Courier"/>
              <a:ea typeface="Courier"/>
              <a:cs typeface="Courier"/>
              <a:sym typeface="Courier"/>
            </a:endParaRPr>
          </a:p>
          <a:p>
            <a:pPr marL="0" lvl="2" indent="716279">
              <a:buSzPts val="2000"/>
              <a:buNone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// remove item and save</a:t>
            </a:r>
            <a:endParaRPr b="1" dirty="0">
              <a:latin typeface="Courier"/>
              <a:ea typeface="Courier"/>
              <a:cs typeface="Courier"/>
              <a:sym typeface="Courier"/>
            </a:endParaRPr>
          </a:p>
          <a:p>
            <a:pPr marL="0" lvl="2" indent="716279">
              <a:buSzPts val="2000"/>
              <a:buNone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signal(&amp;access);</a:t>
            </a:r>
            <a:endParaRPr b="1" dirty="0">
              <a:latin typeface="Courier"/>
              <a:ea typeface="Courier"/>
              <a:cs typeface="Courier"/>
              <a:sym typeface="Courier"/>
            </a:endParaRPr>
          </a:p>
          <a:p>
            <a:pPr marL="0" lvl="2" indent="716279">
              <a:buSzPts val="2000"/>
              <a:buNone/>
            </a:pPr>
            <a:r>
              <a:rPr lang="en-US" sz="1500" b="1" dirty="0">
                <a:solidFill>
                  <a:srgbClr val="1A0A53"/>
                </a:solidFill>
                <a:latin typeface="Courier"/>
                <a:ea typeface="Courier"/>
                <a:cs typeface="Courier"/>
                <a:sym typeface="Courier"/>
              </a:rPr>
              <a:t>signal(&amp;empty);</a:t>
            </a:r>
            <a:endParaRPr b="1" dirty="0">
              <a:latin typeface="Courier"/>
              <a:ea typeface="Courier"/>
              <a:cs typeface="Courier"/>
              <a:sym typeface="Courier"/>
            </a:endParaRPr>
          </a:p>
          <a:p>
            <a:pPr marL="0" lvl="2" indent="716279">
              <a:buSzPts val="2000"/>
              <a:buNone/>
            </a:pPr>
            <a:r>
              <a:rPr lang="en-US" sz="1500" b="1" dirty="0">
                <a:solidFill>
                  <a:srgbClr val="1A0A53"/>
                </a:solidFill>
                <a:latin typeface="Courier"/>
                <a:ea typeface="Courier"/>
                <a:cs typeface="Courier"/>
                <a:sym typeface="Courier"/>
              </a:rPr>
              <a:t>// consume save item</a:t>
            </a:r>
            <a:endParaRPr b="1" dirty="0">
              <a:latin typeface="Courier"/>
              <a:ea typeface="Courier"/>
              <a:cs typeface="Courier"/>
              <a:sym typeface="Courier"/>
            </a:endParaRPr>
          </a:p>
          <a:p>
            <a:pPr marL="0" indent="30480">
              <a:buSzPts val="2000"/>
              <a:buNone/>
            </a:pPr>
            <a:r>
              <a:rPr lang="en-US" sz="1500" b="1" dirty="0">
                <a:solidFill>
                  <a:srgbClr val="1A0A53"/>
                </a:solidFill>
                <a:latin typeface="Courier"/>
                <a:ea typeface="Courier"/>
                <a:cs typeface="Courier"/>
                <a:sym typeface="Courier"/>
              </a:rPr>
              <a:t>} while (true);</a:t>
            </a:r>
            <a:endParaRPr b="1" dirty="0"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235" name="Google Shape;235;p26"/>
          <p:cNvSpPr/>
          <p:nvPr/>
        </p:nvSpPr>
        <p:spPr>
          <a:xfrm>
            <a:off x="1274888" y="3571875"/>
            <a:ext cx="1458675" cy="952425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producer</a:t>
            </a:r>
            <a:endParaRPr sz="1200" dirty="0"/>
          </a:p>
        </p:txBody>
      </p:sp>
      <p:sp>
        <p:nvSpPr>
          <p:cNvPr id="236" name="Google Shape;236;p26"/>
          <p:cNvSpPr/>
          <p:nvPr/>
        </p:nvSpPr>
        <p:spPr>
          <a:xfrm>
            <a:off x="5876925" y="3571875"/>
            <a:ext cx="1519650" cy="952425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consumer</a:t>
            </a:r>
            <a:endParaRPr sz="1200" dirty="0"/>
          </a:p>
        </p:txBody>
      </p:sp>
      <p:sp>
        <p:nvSpPr>
          <p:cNvPr id="237" name="Google Shape;237;p26"/>
          <p:cNvSpPr/>
          <p:nvPr/>
        </p:nvSpPr>
        <p:spPr>
          <a:xfrm>
            <a:off x="3829050" y="3571875"/>
            <a:ext cx="952500" cy="952500"/>
          </a:xfrm>
          <a:prstGeom prst="roundRect">
            <a:avLst>
              <a:gd name="adj" fmla="val 15000"/>
            </a:avLst>
          </a:prstGeom>
          <a:solidFill>
            <a:srgbClr val="FFFC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buffer</a:t>
            </a:r>
            <a:endParaRPr lang="en-US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8" name="Google Shape;238;p26"/>
          <p:cNvCxnSpPr/>
          <p:nvPr/>
        </p:nvCxnSpPr>
        <p:spPr>
          <a:xfrm rot="10800000" flipH="1">
            <a:off x="2790825" y="4067172"/>
            <a:ext cx="1019175" cy="4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39" name="Google Shape;239;p26"/>
          <p:cNvCxnSpPr/>
          <p:nvPr/>
        </p:nvCxnSpPr>
        <p:spPr>
          <a:xfrm rot="10800000" flipH="1">
            <a:off x="4838700" y="4048125"/>
            <a:ext cx="1019175" cy="3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41" name="Google Shape;241;p26"/>
          <p:cNvSpPr/>
          <p:nvPr/>
        </p:nvSpPr>
        <p:spPr>
          <a:xfrm>
            <a:off x="4724400" y="1600200"/>
            <a:ext cx="2847975" cy="819150"/>
          </a:xfrm>
          <a:prstGeom prst="rect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225;p25">
            <a:extLst>
              <a:ext uri="{FF2B5EF4-FFF2-40B4-BE49-F238E27FC236}">
                <a16:creationId xmlns:a16="http://schemas.microsoft.com/office/drawing/2014/main" id="{029E8700-5AF5-47D4-871B-A4EC0E221F7F}"/>
              </a:ext>
            </a:extLst>
          </p:cNvPr>
          <p:cNvSpPr/>
          <p:nvPr/>
        </p:nvSpPr>
        <p:spPr>
          <a:xfrm>
            <a:off x="1806620" y="2000250"/>
            <a:ext cx="1842975" cy="466650"/>
          </a:xfrm>
          <a:prstGeom prst="rect">
            <a:avLst/>
          </a:prstGeom>
          <a:noFill/>
          <a:ln>
            <a:noFill/>
          </a:ln>
          <a:effectLst>
            <a:outerShdw blurRad="63500" dist="28575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3600"/>
            </a:pPr>
            <a:r>
              <a:rPr lang="en-US" sz="20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Critical Section</a:t>
            </a:r>
            <a:endParaRPr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7"/>
          <p:cNvSpPr txBox="1">
            <a:spLocks noGrp="1"/>
          </p:cNvSpPr>
          <p:nvPr>
            <p:ph type="title"/>
          </p:nvPr>
        </p:nvSpPr>
        <p:spPr>
          <a:xfrm>
            <a:off x="1485900" y="-58341"/>
            <a:ext cx="6172200" cy="85725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 algn="r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Monitor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49" name="Google Shape;249;p27"/>
          <p:cNvSpPr txBox="1">
            <a:spLocks noGrp="1"/>
          </p:cNvSpPr>
          <p:nvPr>
            <p:ph type="body" idx="1"/>
          </p:nvPr>
        </p:nvSpPr>
        <p:spPr>
          <a:xfrm>
            <a:off x="907080" y="664370"/>
            <a:ext cx="7329840" cy="4197956"/>
          </a:xfrm>
          <a:prstGeom prst="rect">
            <a:avLst/>
          </a:prstGeom>
          <a:solidFill>
            <a:srgbClr val="FFFDA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175141" indent="-144661">
              <a:spcBef>
                <a:spcPts val="0"/>
              </a:spcBef>
              <a:buFont typeface="Arial"/>
              <a:buChar char="•"/>
            </a:pPr>
            <a:r>
              <a:rPr lang="en-US" sz="1800" dirty="0"/>
              <a:t>Semaphores are low-level synchronization resources.</a:t>
            </a:r>
            <a:endParaRPr sz="1800" dirty="0"/>
          </a:p>
          <a:p>
            <a:pPr marL="175141" indent="-144661">
              <a:buFont typeface="Arial"/>
              <a:buChar char="•"/>
            </a:pPr>
            <a:r>
              <a:rPr lang="en-US" sz="1800" dirty="0"/>
              <a:t>A programmer’s honest mistake can compromise the entire system (well, that is almost always true). We should want a solution that reduces the risk.</a:t>
            </a:r>
            <a:endParaRPr sz="1800" dirty="0"/>
          </a:p>
          <a:p>
            <a:pPr marL="175141" indent="-144661">
              <a:buFont typeface="Arial"/>
              <a:buChar char="•"/>
            </a:pPr>
            <a:r>
              <a:rPr lang="en-US" sz="1800" dirty="0"/>
              <a:t>The </a:t>
            </a:r>
            <a:r>
              <a:rPr lang="en-US" sz="1800" dirty="0">
                <a:solidFill>
                  <a:srgbClr val="FF2600"/>
                </a:solidFill>
                <a:ea typeface="Gill Sans"/>
                <a:cs typeface="Gill Sans"/>
                <a:sym typeface="Gill Sans"/>
              </a:rPr>
              <a:t>monitor</a:t>
            </a:r>
            <a:r>
              <a:rPr lang="en-US" sz="1800" dirty="0"/>
              <a:t> is one such data type:</a:t>
            </a:r>
            <a:endParaRPr sz="1800" dirty="0"/>
          </a:p>
        </p:txBody>
      </p:sp>
      <p:sp>
        <p:nvSpPr>
          <p:cNvPr id="250" name="Google Shape;250;p27"/>
          <p:cNvSpPr/>
          <p:nvPr/>
        </p:nvSpPr>
        <p:spPr>
          <a:xfrm>
            <a:off x="4766320" y="2131524"/>
            <a:ext cx="3282120" cy="2730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1600"/>
            </a:pPr>
            <a:r>
              <a:rPr lang="en-US" sz="1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A </a:t>
            </a:r>
            <a:r>
              <a:rPr lang="en-US" sz="1400" i="1" dirty="0">
                <a:solidFill>
                  <a:srgbClr val="FF2600"/>
                </a:solidFill>
                <a:latin typeface="Gill Sans"/>
                <a:ea typeface="Gill Sans"/>
                <a:cs typeface="Gill Sans"/>
                <a:sym typeface="Gill Sans"/>
              </a:rPr>
              <a:t>procedure</a:t>
            </a:r>
            <a:r>
              <a:rPr lang="en-US" sz="1400" dirty="0">
                <a:solidFill>
                  <a:srgbClr val="FF2600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can access only local variables defined within the monitor.</a:t>
            </a:r>
            <a:endParaRPr sz="1400" dirty="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30479" marR="30479">
              <a:buClr>
                <a:srgbClr val="000000"/>
              </a:buClr>
              <a:buSzPts val="1600"/>
            </a:pPr>
            <a:endParaRPr sz="1400" dirty="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There cannot be concurrent access to procedures within the monitor (only one process/thread can be </a:t>
            </a:r>
            <a:r>
              <a:rPr lang="en-US" sz="1400" i="1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active</a:t>
            </a:r>
            <a:r>
              <a:rPr lang="en-US" sz="1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in the monitor at any given time). </a:t>
            </a:r>
            <a:endParaRPr sz="1400" dirty="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30479" marR="30479">
              <a:buClr>
                <a:srgbClr val="000000"/>
              </a:buClr>
              <a:buSzPts val="1600"/>
            </a:pPr>
            <a:endParaRPr sz="1400" dirty="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30479" marR="30479">
              <a:buClr>
                <a:srgbClr val="000000"/>
              </a:buClr>
              <a:buSzPts val="1600"/>
            </a:pPr>
            <a:r>
              <a:rPr lang="en-US" sz="1400" u="sng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Condition variables:</a:t>
            </a:r>
            <a:r>
              <a:rPr lang="en-US" sz="1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queues are associated with variables. Primitives for synchronization are </a:t>
            </a:r>
            <a:r>
              <a:rPr lang="en-US" sz="1400" dirty="0">
                <a:solidFill>
                  <a:srgbClr val="FF2600"/>
                </a:solidFill>
                <a:latin typeface="Gill Sans"/>
                <a:ea typeface="Gill Sans"/>
                <a:cs typeface="Gill Sans"/>
                <a:sym typeface="Gill Sans"/>
              </a:rPr>
              <a:t>wait</a:t>
            </a:r>
            <a:r>
              <a:rPr lang="en-US" sz="1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and </a:t>
            </a:r>
            <a:r>
              <a:rPr lang="en-US" sz="1400" dirty="0">
                <a:solidFill>
                  <a:srgbClr val="FF2600"/>
                </a:solidFill>
                <a:latin typeface="Gill Sans"/>
                <a:ea typeface="Gill Sans"/>
                <a:cs typeface="Gill Sans"/>
                <a:sym typeface="Gill Sans"/>
              </a:rPr>
              <a:t>signal</a:t>
            </a:r>
            <a:r>
              <a:rPr lang="en-US" sz="1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.</a:t>
            </a:r>
            <a:endParaRPr sz="1400" dirty="0"/>
          </a:p>
        </p:txBody>
      </p:sp>
      <p:sp>
        <p:nvSpPr>
          <p:cNvPr id="251" name="Google Shape;251;p27"/>
          <p:cNvSpPr/>
          <p:nvPr/>
        </p:nvSpPr>
        <p:spPr>
          <a:xfrm>
            <a:off x="1212491" y="2131524"/>
            <a:ext cx="3282120" cy="2730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FF2600"/>
              </a:buClr>
              <a:buSzPts val="1600"/>
            </a:pPr>
            <a:r>
              <a:rPr lang="en-US" sz="14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monitor </a:t>
            </a:r>
            <a:r>
              <a:rPr lang="en-US" sz="1400" b="1" dirty="0" err="1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mName</a:t>
            </a:r>
            <a:r>
              <a:rPr lang="en-US" sz="14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{</a:t>
            </a:r>
            <a:endParaRPr sz="1400" dirty="0"/>
          </a:p>
          <a:p>
            <a:pPr marL="30479" marR="30479">
              <a:buClr>
                <a:srgbClr val="FF2600"/>
              </a:buClr>
              <a:buSzPts val="1600"/>
            </a:pPr>
            <a:r>
              <a:rPr lang="en-US" sz="14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 // declare shared variables </a:t>
            </a:r>
            <a:endParaRPr sz="1400" dirty="0"/>
          </a:p>
          <a:p>
            <a:pPr marL="30479" marR="30479">
              <a:buClr>
                <a:srgbClr val="FF2600"/>
              </a:buClr>
              <a:buSzPts val="1600"/>
            </a:pPr>
            <a:r>
              <a:rPr lang="en-US" sz="14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 procedure P1 (…) {</a:t>
            </a:r>
            <a:endParaRPr sz="1400" dirty="0"/>
          </a:p>
          <a:p>
            <a:pPr marL="30479" marR="30479">
              <a:buClr>
                <a:srgbClr val="FF2600"/>
              </a:buClr>
              <a:buSzPts val="1600"/>
            </a:pPr>
            <a:r>
              <a:rPr lang="en-US" sz="14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    …</a:t>
            </a:r>
            <a:endParaRPr sz="1400" dirty="0"/>
          </a:p>
          <a:p>
            <a:pPr marL="30479" marR="30479">
              <a:buClr>
                <a:srgbClr val="FF2600"/>
              </a:buClr>
              <a:buSzPts val="1600"/>
            </a:pPr>
            <a:r>
              <a:rPr lang="en-US" sz="14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 }</a:t>
            </a:r>
            <a:endParaRPr sz="1400" dirty="0"/>
          </a:p>
          <a:p>
            <a:pPr marL="30479" marR="30479">
              <a:buClr>
                <a:srgbClr val="FF2600"/>
              </a:buClr>
              <a:buSzPts val="1600"/>
            </a:pPr>
            <a:r>
              <a:rPr lang="en-US" sz="14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 procedure </a:t>
            </a:r>
            <a:r>
              <a:rPr lang="en-US" sz="1400" b="1" dirty="0" err="1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Pn</a:t>
            </a:r>
            <a:r>
              <a:rPr lang="en-US" sz="14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(…) {</a:t>
            </a:r>
            <a:endParaRPr sz="1400" dirty="0"/>
          </a:p>
          <a:p>
            <a:pPr marL="30479" marR="30479">
              <a:buClr>
                <a:srgbClr val="FF2600"/>
              </a:buClr>
              <a:buSzPts val="1600"/>
            </a:pPr>
            <a:r>
              <a:rPr lang="en-US" sz="14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    …</a:t>
            </a:r>
            <a:endParaRPr sz="1400" dirty="0"/>
          </a:p>
          <a:p>
            <a:pPr marL="30479" marR="30479">
              <a:buClr>
                <a:srgbClr val="FF2600"/>
              </a:buClr>
              <a:buSzPts val="1600"/>
            </a:pPr>
            <a:r>
              <a:rPr lang="en-US" sz="14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 }</a:t>
            </a:r>
            <a:endParaRPr sz="1400" dirty="0"/>
          </a:p>
          <a:p>
            <a:pPr marL="30479" marR="30479">
              <a:buClr>
                <a:srgbClr val="FF2600"/>
              </a:buClr>
              <a:buSzPts val="1600"/>
            </a:pPr>
            <a:r>
              <a:rPr lang="en-US" sz="14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 </a:t>
            </a:r>
            <a:r>
              <a:rPr lang="en-US" sz="1400" b="1" dirty="0" err="1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init</a:t>
            </a:r>
            <a:r>
              <a:rPr lang="en-US" sz="14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code (…) {</a:t>
            </a:r>
            <a:endParaRPr sz="1400" dirty="0"/>
          </a:p>
          <a:p>
            <a:pPr marL="30479" marR="30479">
              <a:buClr>
                <a:srgbClr val="FF2600"/>
              </a:buClr>
              <a:buSzPts val="1600"/>
            </a:pPr>
            <a:r>
              <a:rPr lang="en-US" sz="14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   ….</a:t>
            </a:r>
            <a:endParaRPr sz="1400" dirty="0"/>
          </a:p>
          <a:p>
            <a:pPr marL="30479" marR="30479">
              <a:buClr>
                <a:srgbClr val="FF2600"/>
              </a:buClr>
              <a:buSzPts val="1600"/>
            </a:pPr>
            <a:r>
              <a:rPr lang="en-US" sz="14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 }</a:t>
            </a:r>
            <a:endParaRPr sz="1400" dirty="0"/>
          </a:p>
          <a:p>
            <a:pPr marL="30479" marR="30479">
              <a:buClr>
                <a:srgbClr val="FF2600"/>
              </a:buClr>
              <a:buSzPts val="1600"/>
            </a:pPr>
            <a:r>
              <a:rPr lang="en-US" sz="14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}</a:t>
            </a:r>
            <a:endParaRPr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8"/>
          <p:cNvSpPr txBox="1">
            <a:spLocks noGrp="1"/>
          </p:cNvSpPr>
          <p:nvPr>
            <p:ph type="title"/>
          </p:nvPr>
        </p:nvSpPr>
        <p:spPr>
          <a:xfrm>
            <a:off x="1485900" y="0"/>
            <a:ext cx="6172200" cy="108346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 algn="r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Monitor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259" name="Google Shape;259;p28"/>
          <p:cNvPicPr preferRelativeResize="0"/>
          <p:nvPr/>
        </p:nvPicPr>
        <p:blipFill rotWithShape="1">
          <a:blip r:embed="rId3">
            <a:alphaModFix/>
          </a:blip>
          <a:srcRect l="8325" t="508" r="8324" b="507"/>
          <a:stretch/>
        </p:blipFill>
        <p:spPr>
          <a:xfrm>
            <a:off x="2368842" y="1083469"/>
            <a:ext cx="4406316" cy="3680919"/>
          </a:xfrm>
          <a:prstGeom prst="rect">
            <a:avLst/>
          </a:prstGeom>
          <a:noFill/>
          <a:ln w="38100" cap="flat" cmpd="sng">
            <a:solidFill>
              <a:srgbClr val="D77A00"/>
            </a:solidFill>
            <a:prstDash val="solid"/>
            <a:miter lim="4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9"/>
          <p:cNvSpPr txBox="1">
            <a:spLocks noGrp="1"/>
          </p:cNvSpPr>
          <p:nvPr>
            <p:ph type="title"/>
          </p:nvPr>
        </p:nvSpPr>
        <p:spPr>
          <a:xfrm>
            <a:off x="1485900" y="69056"/>
            <a:ext cx="6172200" cy="82294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 algn="r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Deadlock and Starvation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67" name="Google Shape;267;p29"/>
          <p:cNvSpPr txBox="1">
            <a:spLocks noGrp="1"/>
          </p:cNvSpPr>
          <p:nvPr>
            <p:ph type="body" idx="1"/>
          </p:nvPr>
        </p:nvSpPr>
        <p:spPr>
          <a:xfrm>
            <a:off x="907080" y="1044700"/>
            <a:ext cx="7329840" cy="38050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191214" indent="-160734">
              <a:lnSpc>
                <a:spcPct val="80000"/>
              </a:lnSpc>
              <a:spcBef>
                <a:spcPts val="0"/>
              </a:spcBef>
              <a:buClr>
                <a:srgbClr val="FF2600"/>
              </a:buClr>
              <a:buSzPts val="2000"/>
              <a:buFont typeface="Arial"/>
              <a:buChar char="•"/>
            </a:pPr>
            <a:r>
              <a:rPr lang="en-US" sz="1800" b="1" dirty="0">
                <a:solidFill>
                  <a:srgbClr val="FF2600"/>
                </a:solidFill>
              </a:rPr>
              <a:t>Deadlock</a:t>
            </a:r>
            <a:r>
              <a:rPr lang="en-US" sz="1800" dirty="0"/>
              <a:t> – two or more processes are waiting indefinitely for an event that can be caused by only one of the waiting processes.</a:t>
            </a:r>
            <a:endParaRPr sz="1800" dirty="0"/>
          </a:p>
          <a:p>
            <a:pPr marL="191214" indent="-160734">
              <a:lnSpc>
                <a:spcPct val="80000"/>
              </a:lnSpc>
              <a:buSzPts val="2000"/>
              <a:buFont typeface="Arial"/>
              <a:buChar char="•"/>
            </a:pPr>
            <a:r>
              <a:rPr lang="en-US" sz="1800" dirty="0"/>
              <a:t>Let </a:t>
            </a:r>
            <a:r>
              <a:rPr lang="en-US" sz="1600" dirty="0">
                <a:solidFill>
                  <a:srgbClr val="0433FF"/>
                </a:solidFill>
              </a:rPr>
              <a:t>S</a:t>
            </a:r>
            <a:r>
              <a:rPr lang="en-US" sz="1800" dirty="0"/>
              <a:t> and </a:t>
            </a:r>
            <a:r>
              <a:rPr lang="en-US" sz="1600" dirty="0">
                <a:solidFill>
                  <a:srgbClr val="0433FF"/>
                </a:solidFill>
              </a:rPr>
              <a:t>Q</a:t>
            </a:r>
            <a:r>
              <a:rPr lang="en-US" sz="1800" dirty="0"/>
              <a:t> be two semaphores initialized to 1. The processes P</a:t>
            </a:r>
            <a:r>
              <a:rPr lang="en-US" sz="1800" baseline="-25000" dirty="0"/>
              <a:t>0</a:t>
            </a:r>
            <a:r>
              <a:rPr lang="en-US" sz="1800" dirty="0"/>
              <a:t> and P</a:t>
            </a:r>
            <a:r>
              <a:rPr lang="en-US" sz="1800" baseline="-25000" dirty="0"/>
              <a:t>1</a:t>
            </a:r>
            <a:r>
              <a:rPr lang="en-US" sz="1800" dirty="0"/>
              <a:t> are likely </a:t>
            </a:r>
            <a:r>
              <a:rPr lang="en-US" sz="1800" b="1" i="1" dirty="0"/>
              <a:t>deadlocked</a:t>
            </a:r>
            <a:r>
              <a:rPr lang="en-US" sz="1800" dirty="0"/>
              <a:t>.</a:t>
            </a:r>
            <a:endParaRPr sz="4000" dirty="0"/>
          </a:p>
          <a:p>
            <a:pPr marL="287655">
              <a:lnSpc>
                <a:spcPct val="80000"/>
              </a:lnSpc>
              <a:buSzPts val="2000"/>
              <a:buNone/>
            </a:pPr>
            <a:r>
              <a:rPr lang="en-US" sz="1800" i="1" dirty="0"/>
              <a:t>	</a:t>
            </a:r>
            <a:r>
              <a:rPr lang="en-US" sz="1800" b="1" i="1" dirty="0">
                <a:latin typeface="Gill Sans"/>
                <a:sym typeface="Gill Sans"/>
              </a:rPr>
              <a:t>      </a:t>
            </a:r>
            <a:r>
              <a:rPr lang="en-US" sz="1800" b="1" i="1" dirty="0">
                <a:solidFill>
                  <a:srgbClr val="0433FF"/>
                </a:solidFill>
                <a:latin typeface="Gill Sans"/>
                <a:ea typeface="Gill Sans"/>
                <a:cs typeface="Gill Sans"/>
                <a:sym typeface="Gill Sans"/>
              </a:rPr>
              <a:t>P</a:t>
            </a:r>
            <a:r>
              <a:rPr lang="en-US" sz="1800" b="1" baseline="-25000" dirty="0">
                <a:solidFill>
                  <a:srgbClr val="0433FF"/>
                </a:solidFill>
                <a:latin typeface="Gill Sans"/>
                <a:ea typeface="Gill Sans"/>
                <a:cs typeface="Gill Sans"/>
                <a:sym typeface="Gill Sans"/>
              </a:rPr>
              <a:t>0</a:t>
            </a:r>
            <a:r>
              <a:rPr lang="en-US" sz="1800" b="1" dirty="0">
                <a:solidFill>
                  <a:srgbClr val="0433FF"/>
                </a:solidFill>
                <a:latin typeface="Gill Sans"/>
                <a:ea typeface="Gill Sans"/>
                <a:cs typeface="Gill Sans"/>
                <a:sym typeface="Gill Sans"/>
              </a:rPr>
              <a:t>			     </a:t>
            </a:r>
            <a:r>
              <a:rPr lang="en-US" sz="1800" b="1" i="1" dirty="0">
                <a:solidFill>
                  <a:srgbClr val="0433FF"/>
                </a:solidFill>
                <a:latin typeface="Gill Sans"/>
                <a:ea typeface="Gill Sans"/>
                <a:cs typeface="Gill Sans"/>
                <a:sym typeface="Gill Sans"/>
              </a:rPr>
              <a:t>P</a:t>
            </a:r>
            <a:r>
              <a:rPr lang="en-US" sz="1800" b="1" baseline="-25000" dirty="0">
                <a:solidFill>
                  <a:srgbClr val="0433FF"/>
                </a:solidFill>
                <a:latin typeface="Gill Sans"/>
                <a:ea typeface="Gill Sans"/>
                <a:cs typeface="Gill Sans"/>
                <a:sym typeface="Gill Sans"/>
              </a:rPr>
              <a:t>1</a:t>
            </a:r>
            <a:endParaRPr sz="4000" b="1" dirty="0">
              <a:latin typeface="Gill Sans"/>
              <a:ea typeface="Gill Sans"/>
              <a:cs typeface="Gill Sans"/>
              <a:sym typeface="Gill Sans"/>
            </a:endParaRPr>
          </a:p>
          <a:p>
            <a:pPr marL="0" indent="342900">
              <a:lnSpc>
                <a:spcPct val="80000"/>
              </a:lnSpc>
              <a:buClr>
                <a:srgbClr val="0433FF"/>
              </a:buClr>
              <a:buSzPts val="2000"/>
              <a:buNone/>
            </a:pPr>
            <a:r>
              <a:rPr lang="en-US" sz="1600" b="1" dirty="0">
                <a:solidFill>
                  <a:srgbClr val="0433FF"/>
                </a:solidFill>
                <a:latin typeface="Gill Sans"/>
                <a:ea typeface="Gill Sans"/>
                <a:cs typeface="Gill Sans"/>
                <a:sym typeface="Gill Sans"/>
              </a:rPr>
              <a:t>acquire(S); 		acquire(Q);</a:t>
            </a:r>
            <a:endParaRPr sz="4000" b="1" dirty="0">
              <a:latin typeface="Gill Sans"/>
              <a:ea typeface="Gill Sans"/>
              <a:cs typeface="Gill Sans"/>
              <a:sym typeface="Gill Sans"/>
            </a:endParaRPr>
          </a:p>
          <a:p>
            <a:pPr marL="30480" indent="312420">
              <a:lnSpc>
                <a:spcPct val="80000"/>
              </a:lnSpc>
              <a:buClr>
                <a:srgbClr val="0433FF"/>
              </a:buClr>
              <a:buNone/>
            </a:pPr>
            <a:r>
              <a:rPr lang="en-US" sz="1600" b="1" dirty="0">
                <a:solidFill>
                  <a:srgbClr val="0433FF"/>
                </a:solidFill>
                <a:latin typeface="Gill Sans"/>
                <a:ea typeface="Gill Sans"/>
                <a:cs typeface="Gill Sans"/>
                <a:sym typeface="Gill Sans"/>
              </a:rPr>
              <a:t>acquire(Q); 		acquire(S);</a:t>
            </a:r>
            <a:endParaRPr sz="4000" b="1" dirty="0">
              <a:latin typeface="Gill Sans"/>
              <a:ea typeface="Gill Sans"/>
              <a:cs typeface="Gill Sans"/>
              <a:sym typeface="Gill Sans"/>
            </a:endParaRPr>
          </a:p>
          <a:p>
            <a:pPr marL="287655">
              <a:lnSpc>
                <a:spcPct val="80000"/>
              </a:lnSpc>
              <a:buClr>
                <a:srgbClr val="0433FF"/>
              </a:buClr>
              <a:buNone/>
            </a:pPr>
            <a:r>
              <a:rPr lang="en-US" sz="1600" b="1" dirty="0">
                <a:solidFill>
                  <a:srgbClr val="0433FF"/>
                </a:solidFill>
                <a:latin typeface="Gill Sans"/>
                <a:ea typeface="Gill Sans"/>
                <a:cs typeface="Gill Sans"/>
                <a:sym typeface="Gill Sans"/>
              </a:rPr>
              <a:t>		. 		      .</a:t>
            </a:r>
            <a:endParaRPr sz="4000" b="1" dirty="0">
              <a:latin typeface="Gill Sans"/>
              <a:ea typeface="Gill Sans"/>
              <a:cs typeface="Gill Sans"/>
              <a:sym typeface="Gill Sans"/>
            </a:endParaRPr>
          </a:p>
          <a:p>
            <a:pPr marL="287655">
              <a:lnSpc>
                <a:spcPct val="80000"/>
              </a:lnSpc>
              <a:buClr>
                <a:srgbClr val="0433FF"/>
              </a:buClr>
              <a:buNone/>
            </a:pPr>
            <a:r>
              <a:rPr lang="en-US" sz="1600" b="1" dirty="0">
                <a:solidFill>
                  <a:srgbClr val="0433FF"/>
                </a:solidFill>
                <a:latin typeface="Gill Sans"/>
                <a:ea typeface="Gill Sans"/>
                <a:cs typeface="Gill Sans"/>
                <a:sym typeface="Gill Sans"/>
              </a:rPr>
              <a:t>		. 		      .</a:t>
            </a:r>
            <a:endParaRPr sz="4000" b="1" dirty="0">
              <a:latin typeface="Gill Sans"/>
              <a:ea typeface="Gill Sans"/>
              <a:cs typeface="Gill Sans"/>
              <a:sym typeface="Gill Sans"/>
            </a:endParaRPr>
          </a:p>
          <a:p>
            <a:pPr marL="287655">
              <a:lnSpc>
                <a:spcPct val="80000"/>
              </a:lnSpc>
              <a:buClr>
                <a:srgbClr val="0433FF"/>
              </a:buClr>
              <a:buNone/>
            </a:pPr>
            <a:r>
              <a:rPr lang="en-US" sz="1600" b="1" dirty="0">
                <a:solidFill>
                  <a:srgbClr val="0433FF"/>
                </a:solidFill>
                <a:latin typeface="Gill Sans"/>
                <a:ea typeface="Gill Sans"/>
                <a:cs typeface="Gill Sans"/>
                <a:sym typeface="Gill Sans"/>
              </a:rPr>
              <a:t>		. 		      .</a:t>
            </a:r>
            <a:endParaRPr sz="4000" b="1" dirty="0">
              <a:latin typeface="Gill Sans"/>
              <a:ea typeface="Gill Sans"/>
              <a:cs typeface="Gill Sans"/>
              <a:sym typeface="Gill Sans"/>
            </a:endParaRPr>
          </a:p>
          <a:p>
            <a:pPr marL="30480" indent="312420">
              <a:lnSpc>
                <a:spcPct val="80000"/>
              </a:lnSpc>
              <a:buClr>
                <a:srgbClr val="0433FF"/>
              </a:buClr>
              <a:buNone/>
            </a:pPr>
            <a:r>
              <a:rPr lang="en-US" sz="1600" b="1" dirty="0">
                <a:solidFill>
                  <a:srgbClr val="0433FF"/>
                </a:solidFill>
                <a:latin typeface="Gill Sans"/>
                <a:ea typeface="Gill Sans"/>
                <a:cs typeface="Gill Sans"/>
                <a:sym typeface="Gill Sans"/>
              </a:rPr>
              <a:t>release(S); 		release(Q);</a:t>
            </a:r>
            <a:endParaRPr sz="4000" b="1" dirty="0">
              <a:latin typeface="Gill Sans"/>
              <a:ea typeface="Gill Sans"/>
              <a:cs typeface="Gill Sans"/>
              <a:sym typeface="Gill Sans"/>
            </a:endParaRPr>
          </a:p>
          <a:p>
            <a:pPr marL="630554" indent="-257174">
              <a:lnSpc>
                <a:spcPct val="80000"/>
              </a:lnSpc>
              <a:buClr>
                <a:srgbClr val="0433FF"/>
              </a:buClr>
              <a:buNone/>
            </a:pPr>
            <a:r>
              <a:rPr lang="en-US" sz="1600" b="1" dirty="0">
                <a:solidFill>
                  <a:srgbClr val="0433FF"/>
                </a:solidFill>
                <a:latin typeface="Gill Sans"/>
                <a:ea typeface="Gill Sans"/>
                <a:cs typeface="Gill Sans"/>
                <a:sym typeface="Gill Sans"/>
              </a:rPr>
              <a:t>release(Q); 		release(S);</a:t>
            </a:r>
            <a:endParaRPr sz="4000" b="1" dirty="0">
              <a:latin typeface="Gill Sans"/>
              <a:ea typeface="Gill Sans"/>
              <a:cs typeface="Gill Sans"/>
              <a:sym typeface="Gill Sans"/>
            </a:endParaRPr>
          </a:p>
          <a:p>
            <a:pPr marL="287655">
              <a:lnSpc>
                <a:spcPct val="80000"/>
              </a:lnSpc>
              <a:buClr>
                <a:srgbClr val="0433FF"/>
              </a:buClr>
              <a:buNone/>
            </a:pPr>
            <a:endParaRPr sz="1600" dirty="0">
              <a:solidFill>
                <a:srgbClr val="0433FF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191214" indent="-160734">
              <a:lnSpc>
                <a:spcPct val="80000"/>
              </a:lnSpc>
              <a:buClr>
                <a:srgbClr val="FF2600"/>
              </a:buClr>
              <a:buSzPts val="2000"/>
              <a:buFont typeface="Arial"/>
              <a:buChar char="•"/>
            </a:pPr>
            <a:r>
              <a:rPr lang="en-US" sz="1800" b="1" dirty="0">
                <a:solidFill>
                  <a:srgbClr val="FF2600"/>
                </a:solidFill>
              </a:rPr>
              <a:t>Starvation</a:t>
            </a:r>
            <a:r>
              <a:rPr lang="en-US" sz="1800" dirty="0"/>
              <a:t>  – indefinite blocking.  A process may never be removed from the semaphore queue in which it is suspended.</a:t>
            </a:r>
            <a:endParaRPr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0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spcBef>
                <a:spcPct val="0"/>
              </a:spcBef>
              <a:buSzPts val="40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Dining-Philosophers Problem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275" name="Google Shape;275;p30"/>
          <p:cNvPicPr preferRelativeResize="0"/>
          <p:nvPr/>
        </p:nvPicPr>
        <p:blipFill rotWithShape="1">
          <a:blip r:embed="rId3">
            <a:alphaModFix/>
          </a:blip>
          <a:srcRect l="9184" t="751" r="9150" b="708"/>
          <a:stretch/>
        </p:blipFill>
        <p:spPr>
          <a:xfrm>
            <a:off x="4877410" y="1502002"/>
            <a:ext cx="2977754" cy="2874169"/>
          </a:xfrm>
          <a:prstGeom prst="rect">
            <a:avLst/>
          </a:prstGeom>
          <a:noFill/>
          <a:ln w="38100" cap="flat" cmpd="sng">
            <a:solidFill>
              <a:srgbClr val="D77A00"/>
            </a:solidFill>
            <a:prstDash val="solid"/>
            <a:miter lim="400000"/>
            <a:headEnd type="none" w="sm" len="sm"/>
            <a:tailEnd type="none" w="sm" len="sm"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8CBF3BD-AF6F-40E3-852D-4D8D32EBBF2D}"/>
              </a:ext>
            </a:extLst>
          </p:cNvPr>
          <p:cNvSpPr txBox="1"/>
          <p:nvPr/>
        </p:nvSpPr>
        <p:spPr>
          <a:xfrm>
            <a:off x="907080" y="1200150"/>
            <a:ext cx="35122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 philosophers sit with N chopsticks. Anyone who wants to eat will need both chopsticks. They can only grab one chopstick at a time.</a:t>
            </a:r>
          </a:p>
          <a:p>
            <a:endParaRPr lang="en-US" sz="2000" dirty="0"/>
          </a:p>
          <a:p>
            <a:r>
              <a:rPr lang="en-US" sz="2000" dirty="0"/>
              <a:t>If one is able to get both chopsticks, they will eat. Otherwise, they wait for the chopsticks, or they are in a thinking state (idle).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1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spcBef>
                <a:spcPct val="0"/>
              </a:spcBef>
              <a:buSzPts val="40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Dining-Philosophers Problem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283" name="Google Shape;283;p31"/>
          <p:cNvPicPr preferRelativeResize="0"/>
          <p:nvPr/>
        </p:nvPicPr>
        <p:blipFill rotWithShape="1">
          <a:blip r:embed="rId3">
            <a:alphaModFix/>
          </a:blip>
          <a:srcRect l="9184" t="751" r="9150" b="708"/>
          <a:stretch/>
        </p:blipFill>
        <p:spPr>
          <a:xfrm>
            <a:off x="4623196" y="1519238"/>
            <a:ext cx="2977754" cy="2874169"/>
          </a:xfrm>
          <a:prstGeom prst="rect">
            <a:avLst/>
          </a:prstGeom>
          <a:noFill/>
          <a:ln w="38100" cap="flat" cmpd="sng">
            <a:solidFill>
              <a:srgbClr val="D77A00"/>
            </a:solidFill>
            <a:prstDash val="solid"/>
            <a:miter lim="400000"/>
            <a:headEnd type="none" w="sm" len="sm"/>
            <a:tailEnd type="none" w="sm" len="sm"/>
          </a:ln>
        </p:spPr>
      </p:pic>
      <p:grpSp>
        <p:nvGrpSpPr>
          <p:cNvPr id="284" name="Google Shape;284;p31"/>
          <p:cNvGrpSpPr/>
          <p:nvPr/>
        </p:nvGrpSpPr>
        <p:grpSpPr>
          <a:xfrm>
            <a:off x="2192048" y="1763342"/>
            <a:ext cx="1179875" cy="603647"/>
            <a:chOff x="0" y="0"/>
            <a:chExt cx="1185863" cy="804863"/>
          </a:xfrm>
        </p:grpSpPr>
        <p:sp>
          <p:nvSpPr>
            <p:cNvPr id="285" name="Google Shape;285;p31"/>
            <p:cNvSpPr/>
            <p:nvPr/>
          </p:nvSpPr>
          <p:spPr>
            <a:xfrm>
              <a:off x="0" y="0"/>
              <a:ext cx="1185863" cy="804863"/>
            </a:xfrm>
            <a:prstGeom prst="ellipse">
              <a:avLst/>
            </a:prstGeom>
            <a:solidFill>
              <a:srgbClr val="C6E6E9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31"/>
            <p:cNvSpPr/>
            <p:nvPr/>
          </p:nvSpPr>
          <p:spPr>
            <a:xfrm>
              <a:off x="134540" y="234720"/>
              <a:ext cx="916800" cy="33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575" tIns="28575" rIns="28575" bIns="28575" anchor="ctr" anchorCtr="0">
              <a:noAutofit/>
            </a:bodyPr>
            <a:lstStyle/>
            <a:p>
              <a:pPr marL="29962" marR="29962" algn="ctr">
                <a:buClr>
                  <a:srgbClr val="000000"/>
                </a:buClr>
                <a:buSzPts val="1800"/>
              </a:pPr>
              <a:r>
                <a:rPr lang="en-US" sz="135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thinking</a:t>
              </a:r>
              <a:endParaRPr sz="1350"/>
            </a:p>
          </p:txBody>
        </p:sp>
      </p:grpSp>
      <p:grpSp>
        <p:nvGrpSpPr>
          <p:cNvPr id="287" name="Google Shape;287;p31"/>
          <p:cNvGrpSpPr/>
          <p:nvPr/>
        </p:nvGrpSpPr>
        <p:grpSpPr>
          <a:xfrm>
            <a:off x="1429943" y="2697997"/>
            <a:ext cx="1020939" cy="603647"/>
            <a:chOff x="0" y="0"/>
            <a:chExt cx="1185863" cy="804863"/>
          </a:xfrm>
        </p:grpSpPr>
        <p:sp>
          <p:nvSpPr>
            <p:cNvPr id="288" name="Google Shape;288;p31"/>
            <p:cNvSpPr/>
            <p:nvPr/>
          </p:nvSpPr>
          <p:spPr>
            <a:xfrm>
              <a:off x="0" y="0"/>
              <a:ext cx="1185863" cy="804863"/>
            </a:xfrm>
            <a:prstGeom prst="ellipse">
              <a:avLst/>
            </a:prstGeom>
            <a:solidFill>
              <a:srgbClr val="FFFB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31"/>
            <p:cNvSpPr/>
            <p:nvPr/>
          </p:nvSpPr>
          <p:spPr>
            <a:xfrm>
              <a:off x="179021" y="234720"/>
              <a:ext cx="827821" cy="3354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575" tIns="28575" rIns="28575" bIns="28575" anchor="ctr" anchorCtr="0">
              <a:noAutofit/>
            </a:bodyPr>
            <a:lstStyle/>
            <a:p>
              <a:pPr marL="29962" marR="29962" algn="ctr">
                <a:buClr>
                  <a:srgbClr val="000000"/>
                </a:buClr>
                <a:buSzPts val="1800"/>
              </a:pPr>
              <a:r>
                <a:rPr lang="en-US" sz="135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hungry</a:t>
              </a:r>
              <a:endParaRPr sz="1350"/>
            </a:p>
          </p:txBody>
        </p:sp>
      </p:grpSp>
      <p:grpSp>
        <p:nvGrpSpPr>
          <p:cNvPr id="290" name="Google Shape;290;p31"/>
          <p:cNvGrpSpPr/>
          <p:nvPr/>
        </p:nvGrpSpPr>
        <p:grpSpPr>
          <a:xfrm>
            <a:off x="3207865" y="2699188"/>
            <a:ext cx="1020939" cy="603647"/>
            <a:chOff x="0" y="0"/>
            <a:chExt cx="1185863" cy="804863"/>
          </a:xfrm>
        </p:grpSpPr>
        <p:sp>
          <p:nvSpPr>
            <p:cNvPr id="291" name="Google Shape;291;p31"/>
            <p:cNvSpPr/>
            <p:nvPr/>
          </p:nvSpPr>
          <p:spPr>
            <a:xfrm>
              <a:off x="0" y="0"/>
              <a:ext cx="1185863" cy="804863"/>
            </a:xfrm>
            <a:prstGeom prst="ellipse">
              <a:avLst/>
            </a:prstGeom>
            <a:solidFill>
              <a:srgbClr val="FF26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30479" marR="30479">
                <a:buClr>
                  <a:srgbClr val="000000"/>
                </a:buClr>
                <a:buSzPts val="2400"/>
              </a:pPr>
              <a:endPara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31"/>
            <p:cNvSpPr/>
            <p:nvPr/>
          </p:nvSpPr>
          <p:spPr>
            <a:xfrm>
              <a:off x="191913" y="234720"/>
              <a:ext cx="802037" cy="3354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8575" tIns="28575" rIns="28575" bIns="28575" anchor="ctr" anchorCtr="0">
              <a:noAutofit/>
            </a:bodyPr>
            <a:lstStyle/>
            <a:p>
              <a:pPr marL="29962" marR="29962" algn="ctr">
                <a:buClr>
                  <a:srgbClr val="FFFFFF"/>
                </a:buClr>
                <a:buSzPts val="1800"/>
              </a:pPr>
              <a:r>
                <a:rPr lang="en-US" sz="135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eating</a:t>
              </a:r>
              <a:endParaRPr sz="1350"/>
            </a:p>
          </p:txBody>
        </p:sp>
      </p:grpSp>
      <p:sp>
        <p:nvSpPr>
          <p:cNvPr id="296" name="Google Shape;296;p31"/>
          <p:cNvSpPr/>
          <p:nvPr/>
        </p:nvSpPr>
        <p:spPr>
          <a:xfrm>
            <a:off x="1365195" y="3551412"/>
            <a:ext cx="3008407" cy="276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1800"/>
            </a:pPr>
            <a:r>
              <a:rPr lang="en-US" sz="1400" b="1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State diagram for a philosopher.</a:t>
            </a:r>
          </a:p>
          <a:p>
            <a:pPr marL="30479" marR="30479">
              <a:buClr>
                <a:srgbClr val="000000"/>
              </a:buClr>
              <a:buSzPts val="1800"/>
            </a:pPr>
            <a:r>
              <a:rPr lang="en-US" sz="1400" b="1" dirty="0">
                <a:solidFill>
                  <a:srgbClr val="000000"/>
                </a:solidFill>
                <a:latin typeface="Gill Sans"/>
                <a:sym typeface="Gill Sans"/>
              </a:rPr>
              <a:t>We will use the colors to indicate the state of a philosopher.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E31FA04-7C96-46F1-9DBD-A28ABFBF7CF5}"/>
              </a:ext>
            </a:extLst>
          </p:cNvPr>
          <p:cNvCxnSpPr>
            <a:stCxn id="285" idx="3"/>
          </p:cNvCxnSpPr>
          <p:nvPr/>
        </p:nvCxnSpPr>
        <p:spPr>
          <a:xfrm flipH="1">
            <a:off x="2128720" y="2278587"/>
            <a:ext cx="236117" cy="41941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6A56B99-9D49-410B-9AA8-3746E67B1B1B}"/>
              </a:ext>
            </a:extLst>
          </p:cNvPr>
          <p:cNvCxnSpPr/>
          <p:nvPr/>
        </p:nvCxnSpPr>
        <p:spPr>
          <a:xfrm>
            <a:off x="2488824" y="3029865"/>
            <a:ext cx="71904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61D377A-26D5-4A8C-8803-6DE12BD0E021}"/>
              </a:ext>
            </a:extLst>
          </p:cNvPr>
          <p:cNvCxnSpPr>
            <a:stCxn id="291" idx="1"/>
          </p:cNvCxnSpPr>
          <p:nvPr/>
        </p:nvCxnSpPr>
        <p:spPr>
          <a:xfrm flipH="1" flipV="1">
            <a:off x="3044950" y="2366989"/>
            <a:ext cx="312428" cy="42060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2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spcBef>
                <a:spcPct val="0"/>
              </a:spcBef>
              <a:buSzPts val="40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Dining-Philosophers Problem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04" name="Google Shape;304;p32"/>
          <p:cNvSpPr/>
          <p:nvPr/>
        </p:nvSpPr>
        <p:spPr>
          <a:xfrm>
            <a:off x="3711178" y="1512094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32"/>
          <p:cNvSpPr/>
          <p:nvPr/>
        </p:nvSpPr>
        <p:spPr>
          <a:xfrm>
            <a:off x="5004197" y="1526382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32"/>
          <p:cNvSpPr/>
          <p:nvPr/>
        </p:nvSpPr>
        <p:spPr>
          <a:xfrm>
            <a:off x="5497116" y="2797969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32"/>
          <p:cNvSpPr/>
          <p:nvPr/>
        </p:nvSpPr>
        <p:spPr>
          <a:xfrm>
            <a:off x="4354116" y="3662363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32"/>
          <p:cNvSpPr/>
          <p:nvPr/>
        </p:nvSpPr>
        <p:spPr>
          <a:xfrm>
            <a:off x="3132535" y="2805113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32"/>
          <p:cNvSpPr/>
          <p:nvPr/>
        </p:nvSpPr>
        <p:spPr>
          <a:xfrm>
            <a:off x="3424238" y="2200275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32"/>
          <p:cNvSpPr/>
          <p:nvPr/>
        </p:nvSpPr>
        <p:spPr>
          <a:xfrm>
            <a:off x="3537347" y="2314575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32"/>
          <p:cNvSpPr/>
          <p:nvPr/>
        </p:nvSpPr>
        <p:spPr>
          <a:xfrm>
            <a:off x="5403057" y="2207419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32"/>
          <p:cNvSpPr/>
          <p:nvPr/>
        </p:nvSpPr>
        <p:spPr>
          <a:xfrm>
            <a:off x="5516166" y="2321719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32"/>
          <p:cNvSpPr/>
          <p:nvPr/>
        </p:nvSpPr>
        <p:spPr>
          <a:xfrm>
            <a:off x="4431507" y="1593057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32"/>
          <p:cNvSpPr/>
          <p:nvPr/>
        </p:nvSpPr>
        <p:spPr>
          <a:xfrm>
            <a:off x="4544616" y="1707356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32"/>
          <p:cNvSpPr/>
          <p:nvPr/>
        </p:nvSpPr>
        <p:spPr>
          <a:xfrm>
            <a:off x="5060157" y="3364707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32"/>
          <p:cNvSpPr/>
          <p:nvPr/>
        </p:nvSpPr>
        <p:spPr>
          <a:xfrm>
            <a:off x="5173266" y="3479006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32"/>
          <p:cNvSpPr/>
          <p:nvPr/>
        </p:nvSpPr>
        <p:spPr>
          <a:xfrm>
            <a:off x="3752850" y="3393282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32"/>
          <p:cNvSpPr/>
          <p:nvPr/>
        </p:nvSpPr>
        <p:spPr>
          <a:xfrm>
            <a:off x="3865959" y="3507581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3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spcBef>
                <a:spcPct val="0"/>
              </a:spcBef>
              <a:buSzPts val="40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Dining-Philosophers Problem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26" name="Google Shape;326;p33"/>
          <p:cNvSpPr/>
          <p:nvPr/>
        </p:nvSpPr>
        <p:spPr>
          <a:xfrm>
            <a:off x="3711178" y="1512094"/>
            <a:ext cx="460772" cy="460772"/>
          </a:xfrm>
          <a:prstGeom prst="ellipse">
            <a:avLst/>
          </a:prstGeom>
          <a:solidFill>
            <a:srgbClr val="FFFB00">
              <a:alpha val="96470"/>
            </a:srgbClr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33"/>
          <p:cNvSpPr/>
          <p:nvPr/>
        </p:nvSpPr>
        <p:spPr>
          <a:xfrm>
            <a:off x="5004197" y="1526382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33"/>
          <p:cNvSpPr/>
          <p:nvPr/>
        </p:nvSpPr>
        <p:spPr>
          <a:xfrm>
            <a:off x="5497116" y="2797969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33"/>
          <p:cNvSpPr/>
          <p:nvPr/>
        </p:nvSpPr>
        <p:spPr>
          <a:xfrm>
            <a:off x="4354116" y="3662363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33"/>
          <p:cNvSpPr/>
          <p:nvPr/>
        </p:nvSpPr>
        <p:spPr>
          <a:xfrm>
            <a:off x="3132535" y="2805113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33"/>
          <p:cNvSpPr/>
          <p:nvPr/>
        </p:nvSpPr>
        <p:spPr>
          <a:xfrm>
            <a:off x="3424238" y="2200275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3"/>
          <p:cNvSpPr/>
          <p:nvPr/>
        </p:nvSpPr>
        <p:spPr>
          <a:xfrm>
            <a:off x="3537347" y="2314575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33"/>
          <p:cNvSpPr/>
          <p:nvPr/>
        </p:nvSpPr>
        <p:spPr>
          <a:xfrm>
            <a:off x="5403057" y="2207419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33"/>
          <p:cNvSpPr/>
          <p:nvPr/>
        </p:nvSpPr>
        <p:spPr>
          <a:xfrm>
            <a:off x="5516166" y="2321719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33"/>
          <p:cNvSpPr/>
          <p:nvPr/>
        </p:nvSpPr>
        <p:spPr>
          <a:xfrm>
            <a:off x="4431507" y="1593057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33"/>
          <p:cNvSpPr/>
          <p:nvPr/>
        </p:nvSpPr>
        <p:spPr>
          <a:xfrm>
            <a:off x="4544616" y="1707356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33"/>
          <p:cNvSpPr/>
          <p:nvPr/>
        </p:nvSpPr>
        <p:spPr>
          <a:xfrm>
            <a:off x="5060157" y="3364707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33"/>
          <p:cNvSpPr/>
          <p:nvPr/>
        </p:nvSpPr>
        <p:spPr>
          <a:xfrm>
            <a:off x="5173266" y="3479006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33"/>
          <p:cNvSpPr/>
          <p:nvPr/>
        </p:nvSpPr>
        <p:spPr>
          <a:xfrm>
            <a:off x="3752850" y="3393282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33"/>
          <p:cNvSpPr/>
          <p:nvPr/>
        </p:nvSpPr>
        <p:spPr>
          <a:xfrm>
            <a:off x="3865959" y="3507581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4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spcBef>
                <a:spcPct val="0"/>
              </a:spcBef>
              <a:buSzPts val="40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Dining-Philosophers Problem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48" name="Google Shape;348;p34"/>
          <p:cNvSpPr/>
          <p:nvPr/>
        </p:nvSpPr>
        <p:spPr>
          <a:xfrm>
            <a:off x="3711178" y="1512094"/>
            <a:ext cx="460772" cy="460772"/>
          </a:xfrm>
          <a:prstGeom prst="ellipse">
            <a:avLst/>
          </a:prstGeom>
          <a:solidFill>
            <a:srgbClr val="FF2600">
              <a:alpha val="96470"/>
            </a:srgbClr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34"/>
          <p:cNvSpPr/>
          <p:nvPr/>
        </p:nvSpPr>
        <p:spPr>
          <a:xfrm>
            <a:off x="5004197" y="1526382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34"/>
          <p:cNvSpPr/>
          <p:nvPr/>
        </p:nvSpPr>
        <p:spPr>
          <a:xfrm>
            <a:off x="5497116" y="2797969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34"/>
          <p:cNvSpPr/>
          <p:nvPr/>
        </p:nvSpPr>
        <p:spPr>
          <a:xfrm>
            <a:off x="4354116" y="3662363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p34"/>
          <p:cNvSpPr/>
          <p:nvPr/>
        </p:nvSpPr>
        <p:spPr>
          <a:xfrm>
            <a:off x="3132535" y="2805113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34"/>
          <p:cNvSpPr/>
          <p:nvPr/>
        </p:nvSpPr>
        <p:spPr>
          <a:xfrm>
            <a:off x="3424238" y="2200275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34"/>
          <p:cNvSpPr/>
          <p:nvPr/>
        </p:nvSpPr>
        <p:spPr>
          <a:xfrm>
            <a:off x="3537347" y="2314575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34"/>
          <p:cNvSpPr/>
          <p:nvPr/>
        </p:nvSpPr>
        <p:spPr>
          <a:xfrm>
            <a:off x="5403057" y="2207419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34"/>
          <p:cNvSpPr/>
          <p:nvPr/>
        </p:nvSpPr>
        <p:spPr>
          <a:xfrm>
            <a:off x="5516166" y="2321719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34"/>
          <p:cNvSpPr/>
          <p:nvPr/>
        </p:nvSpPr>
        <p:spPr>
          <a:xfrm>
            <a:off x="4431507" y="1593057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34"/>
          <p:cNvSpPr/>
          <p:nvPr/>
        </p:nvSpPr>
        <p:spPr>
          <a:xfrm>
            <a:off x="3999309" y="1626394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34"/>
          <p:cNvSpPr/>
          <p:nvPr/>
        </p:nvSpPr>
        <p:spPr>
          <a:xfrm>
            <a:off x="5060157" y="3364707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34"/>
          <p:cNvSpPr/>
          <p:nvPr/>
        </p:nvSpPr>
        <p:spPr>
          <a:xfrm>
            <a:off x="5173266" y="3479006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34"/>
          <p:cNvSpPr/>
          <p:nvPr/>
        </p:nvSpPr>
        <p:spPr>
          <a:xfrm>
            <a:off x="3752850" y="3393282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34"/>
          <p:cNvSpPr/>
          <p:nvPr/>
        </p:nvSpPr>
        <p:spPr>
          <a:xfrm>
            <a:off x="3865959" y="3507581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35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spcBef>
                <a:spcPct val="0"/>
              </a:spcBef>
              <a:buSzPts val="40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Dining-Philosophers Problem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70" name="Google Shape;370;p35"/>
          <p:cNvSpPr/>
          <p:nvPr/>
        </p:nvSpPr>
        <p:spPr>
          <a:xfrm>
            <a:off x="3711178" y="1512094"/>
            <a:ext cx="460772" cy="460772"/>
          </a:xfrm>
          <a:prstGeom prst="ellipse">
            <a:avLst/>
          </a:prstGeom>
          <a:solidFill>
            <a:srgbClr val="FF2600">
              <a:alpha val="96470"/>
            </a:srgbClr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35"/>
          <p:cNvSpPr/>
          <p:nvPr/>
        </p:nvSpPr>
        <p:spPr>
          <a:xfrm>
            <a:off x="5004197" y="1526382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35"/>
          <p:cNvSpPr/>
          <p:nvPr/>
        </p:nvSpPr>
        <p:spPr>
          <a:xfrm>
            <a:off x="5497116" y="2797969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35"/>
          <p:cNvSpPr/>
          <p:nvPr/>
        </p:nvSpPr>
        <p:spPr>
          <a:xfrm>
            <a:off x="4354116" y="3662363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35"/>
          <p:cNvSpPr/>
          <p:nvPr/>
        </p:nvSpPr>
        <p:spPr>
          <a:xfrm>
            <a:off x="3132535" y="2805113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35"/>
          <p:cNvSpPr/>
          <p:nvPr/>
        </p:nvSpPr>
        <p:spPr>
          <a:xfrm>
            <a:off x="3424238" y="2200275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35"/>
          <p:cNvSpPr/>
          <p:nvPr/>
        </p:nvSpPr>
        <p:spPr>
          <a:xfrm>
            <a:off x="3821906" y="1735931"/>
            <a:ext cx="104775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35"/>
          <p:cNvSpPr/>
          <p:nvPr/>
        </p:nvSpPr>
        <p:spPr>
          <a:xfrm>
            <a:off x="5403057" y="2207419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p35"/>
          <p:cNvSpPr/>
          <p:nvPr/>
        </p:nvSpPr>
        <p:spPr>
          <a:xfrm>
            <a:off x="5516166" y="2321719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35"/>
          <p:cNvSpPr/>
          <p:nvPr/>
        </p:nvSpPr>
        <p:spPr>
          <a:xfrm>
            <a:off x="4431507" y="1593057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35"/>
          <p:cNvSpPr/>
          <p:nvPr/>
        </p:nvSpPr>
        <p:spPr>
          <a:xfrm>
            <a:off x="3933825" y="1633538"/>
            <a:ext cx="104775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35"/>
          <p:cNvSpPr/>
          <p:nvPr/>
        </p:nvSpPr>
        <p:spPr>
          <a:xfrm>
            <a:off x="5060157" y="3364707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35"/>
          <p:cNvSpPr/>
          <p:nvPr/>
        </p:nvSpPr>
        <p:spPr>
          <a:xfrm>
            <a:off x="5173266" y="3479006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" name="Google Shape;383;p35"/>
          <p:cNvSpPr/>
          <p:nvPr/>
        </p:nvSpPr>
        <p:spPr>
          <a:xfrm>
            <a:off x="3752850" y="3393282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p35"/>
          <p:cNvSpPr/>
          <p:nvPr/>
        </p:nvSpPr>
        <p:spPr>
          <a:xfrm>
            <a:off x="3865959" y="3507581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5C6FF-75CC-44FE-ACF8-DFD4760B2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Issue With the Lock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9C718-3513-4A1C-AF4D-C271C301B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While </a:t>
            </a:r>
            <a:r>
              <a:rPr lang="en-US" b="1" dirty="0"/>
              <a:t>locks</a:t>
            </a:r>
            <a:r>
              <a:rPr lang="en-US" dirty="0"/>
              <a:t> (and other hardware-based solutions we discussed in last segment) do well to ensure the exclusive access to shared data, the solution is simplistic.</a:t>
            </a:r>
          </a:p>
          <a:p>
            <a:pPr lvl="1"/>
            <a:r>
              <a:rPr lang="en-US" dirty="0"/>
              <a:t>It may result in “busy waiting,” not a good use of resources.</a:t>
            </a:r>
          </a:p>
          <a:p>
            <a:pPr lvl="1"/>
            <a:r>
              <a:rPr lang="en-US" dirty="0"/>
              <a:t>It is possible that the waiting time is not bounded as we cannot control the order with locks.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869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36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spcBef>
                <a:spcPct val="0"/>
              </a:spcBef>
              <a:buSzPts val="40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Dining-Philosophers Problem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92" name="Google Shape;392;p36"/>
          <p:cNvSpPr/>
          <p:nvPr/>
        </p:nvSpPr>
        <p:spPr>
          <a:xfrm>
            <a:off x="3711178" y="1512094"/>
            <a:ext cx="460772" cy="460772"/>
          </a:xfrm>
          <a:prstGeom prst="ellipse">
            <a:avLst/>
          </a:prstGeom>
          <a:solidFill>
            <a:srgbClr val="FF2600">
              <a:alpha val="96470"/>
            </a:srgbClr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p36"/>
          <p:cNvSpPr/>
          <p:nvPr/>
        </p:nvSpPr>
        <p:spPr>
          <a:xfrm>
            <a:off x="5004197" y="1526382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36"/>
          <p:cNvSpPr/>
          <p:nvPr/>
        </p:nvSpPr>
        <p:spPr>
          <a:xfrm>
            <a:off x="5497116" y="2797969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p36"/>
          <p:cNvSpPr/>
          <p:nvPr/>
        </p:nvSpPr>
        <p:spPr>
          <a:xfrm>
            <a:off x="4354116" y="3662363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6" name="Google Shape;396;p36"/>
          <p:cNvSpPr/>
          <p:nvPr/>
        </p:nvSpPr>
        <p:spPr>
          <a:xfrm>
            <a:off x="3132535" y="2805113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p36"/>
          <p:cNvSpPr/>
          <p:nvPr/>
        </p:nvSpPr>
        <p:spPr>
          <a:xfrm>
            <a:off x="3424238" y="2200275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Google Shape;398;p36"/>
          <p:cNvSpPr/>
          <p:nvPr/>
        </p:nvSpPr>
        <p:spPr>
          <a:xfrm>
            <a:off x="3537347" y="2314575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p36"/>
          <p:cNvSpPr/>
          <p:nvPr/>
        </p:nvSpPr>
        <p:spPr>
          <a:xfrm>
            <a:off x="5403057" y="2207419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36"/>
          <p:cNvSpPr/>
          <p:nvPr/>
        </p:nvSpPr>
        <p:spPr>
          <a:xfrm>
            <a:off x="5516166" y="2321719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36"/>
          <p:cNvSpPr/>
          <p:nvPr/>
        </p:nvSpPr>
        <p:spPr>
          <a:xfrm>
            <a:off x="4431507" y="1593057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p36"/>
          <p:cNvSpPr/>
          <p:nvPr/>
        </p:nvSpPr>
        <p:spPr>
          <a:xfrm>
            <a:off x="3999309" y="1626394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36"/>
          <p:cNvSpPr/>
          <p:nvPr/>
        </p:nvSpPr>
        <p:spPr>
          <a:xfrm>
            <a:off x="5060157" y="3364707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36"/>
          <p:cNvSpPr/>
          <p:nvPr/>
        </p:nvSpPr>
        <p:spPr>
          <a:xfrm>
            <a:off x="5173266" y="3479006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36"/>
          <p:cNvSpPr/>
          <p:nvPr/>
        </p:nvSpPr>
        <p:spPr>
          <a:xfrm>
            <a:off x="3752850" y="3393282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6" name="Google Shape;406;p36"/>
          <p:cNvSpPr/>
          <p:nvPr/>
        </p:nvSpPr>
        <p:spPr>
          <a:xfrm>
            <a:off x="3865959" y="3507581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37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spcBef>
                <a:spcPct val="0"/>
              </a:spcBef>
              <a:buSzPts val="40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Dining-Philosophers Problem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14" name="Google Shape;414;p37"/>
          <p:cNvSpPr/>
          <p:nvPr/>
        </p:nvSpPr>
        <p:spPr>
          <a:xfrm>
            <a:off x="3711178" y="1512094"/>
            <a:ext cx="460772" cy="460772"/>
          </a:xfrm>
          <a:prstGeom prst="ellipse">
            <a:avLst/>
          </a:prstGeom>
          <a:solidFill>
            <a:srgbClr val="C6E6E9">
              <a:alpha val="96470"/>
            </a:srgbClr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p37"/>
          <p:cNvSpPr/>
          <p:nvPr/>
        </p:nvSpPr>
        <p:spPr>
          <a:xfrm>
            <a:off x="5004197" y="1526382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6" name="Google Shape;416;p37"/>
          <p:cNvSpPr/>
          <p:nvPr/>
        </p:nvSpPr>
        <p:spPr>
          <a:xfrm>
            <a:off x="5497116" y="2797969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Google Shape;417;p37"/>
          <p:cNvSpPr/>
          <p:nvPr/>
        </p:nvSpPr>
        <p:spPr>
          <a:xfrm>
            <a:off x="4354116" y="3662363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8" name="Google Shape;418;p37"/>
          <p:cNvSpPr/>
          <p:nvPr/>
        </p:nvSpPr>
        <p:spPr>
          <a:xfrm>
            <a:off x="3132535" y="2805113"/>
            <a:ext cx="460772" cy="460772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37"/>
          <p:cNvSpPr/>
          <p:nvPr/>
        </p:nvSpPr>
        <p:spPr>
          <a:xfrm>
            <a:off x="3424238" y="2200275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37"/>
          <p:cNvSpPr/>
          <p:nvPr/>
        </p:nvSpPr>
        <p:spPr>
          <a:xfrm>
            <a:off x="3537347" y="2314575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37"/>
          <p:cNvSpPr/>
          <p:nvPr/>
        </p:nvSpPr>
        <p:spPr>
          <a:xfrm>
            <a:off x="5403057" y="2207419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37"/>
          <p:cNvSpPr/>
          <p:nvPr/>
        </p:nvSpPr>
        <p:spPr>
          <a:xfrm>
            <a:off x="5516166" y="2321719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Google Shape;423;p37"/>
          <p:cNvSpPr/>
          <p:nvPr/>
        </p:nvSpPr>
        <p:spPr>
          <a:xfrm>
            <a:off x="4431507" y="1593057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p37"/>
          <p:cNvSpPr/>
          <p:nvPr/>
        </p:nvSpPr>
        <p:spPr>
          <a:xfrm>
            <a:off x="4544616" y="1707356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p37"/>
          <p:cNvSpPr/>
          <p:nvPr/>
        </p:nvSpPr>
        <p:spPr>
          <a:xfrm>
            <a:off x="5060157" y="3364707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6" name="Google Shape;426;p37"/>
          <p:cNvSpPr/>
          <p:nvPr/>
        </p:nvSpPr>
        <p:spPr>
          <a:xfrm>
            <a:off x="5173266" y="3479006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37"/>
          <p:cNvSpPr/>
          <p:nvPr/>
        </p:nvSpPr>
        <p:spPr>
          <a:xfrm>
            <a:off x="3752850" y="3393282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37"/>
          <p:cNvSpPr/>
          <p:nvPr/>
        </p:nvSpPr>
        <p:spPr>
          <a:xfrm>
            <a:off x="3865959" y="3507581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38"/>
          <p:cNvSpPr txBox="1">
            <a:spLocks noGrp="1"/>
          </p:cNvSpPr>
          <p:nvPr>
            <p:ph type="title"/>
          </p:nvPr>
        </p:nvSpPr>
        <p:spPr>
          <a:xfrm>
            <a:off x="1485900" y="1"/>
            <a:ext cx="6172200" cy="126920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 algn="r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Limit to Concurrency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34" name="Google Shape;434;p38"/>
          <p:cNvSpPr txBox="1">
            <a:spLocks noGrp="1"/>
          </p:cNvSpPr>
          <p:nvPr>
            <p:ph type="body" idx="1"/>
          </p:nvPr>
        </p:nvSpPr>
        <p:spPr>
          <a:xfrm>
            <a:off x="1682353" y="1808225"/>
            <a:ext cx="5779294" cy="1636558"/>
          </a:xfrm>
          <a:prstGeom prst="rect">
            <a:avLst/>
          </a:prstGeom>
          <a:solidFill>
            <a:srgbClr val="FCFC9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87655" marR="30479">
              <a:spcBef>
                <a:spcPts val="0"/>
              </a:spcBef>
              <a:buSzPts val="3200"/>
              <a:buNone/>
            </a:pPr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What is the maximum number of philosophers that can be eating at any point in time? </a:t>
            </a: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39"/>
          <p:cNvSpPr txBox="1">
            <a:spLocks noGrp="1"/>
          </p:cNvSpPr>
          <p:nvPr>
            <p:ph type="title"/>
          </p:nvPr>
        </p:nvSpPr>
        <p:spPr>
          <a:xfrm>
            <a:off x="1485900" y="94060"/>
            <a:ext cx="6172200" cy="108108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 algn="r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Philosopher’s Behavior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42" name="Google Shape;442;p39"/>
          <p:cNvSpPr txBox="1">
            <a:spLocks noGrp="1"/>
          </p:cNvSpPr>
          <p:nvPr>
            <p:ph type="body" idx="1"/>
          </p:nvPr>
        </p:nvSpPr>
        <p:spPr>
          <a:xfrm>
            <a:off x="2478881" y="1175146"/>
            <a:ext cx="4281488" cy="2465539"/>
          </a:xfrm>
          <a:prstGeom prst="rect">
            <a:avLst/>
          </a:prstGeom>
          <a:solidFill>
            <a:srgbClr val="FCFC9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87655">
              <a:spcBef>
                <a:spcPts val="0"/>
              </a:spcBef>
              <a:buSzPts val="3200"/>
              <a:buFont typeface="Arial"/>
              <a:buChar char="•"/>
            </a:pPr>
            <a:r>
              <a:rPr lang="en-US" sz="2400" dirty="0">
                <a:latin typeface="Gill Sans"/>
                <a:ea typeface="Gill Sans"/>
                <a:cs typeface="Gill Sans"/>
                <a:sym typeface="Gill Sans"/>
              </a:rPr>
              <a:t>Grab chopstick on left</a:t>
            </a:r>
            <a:endParaRPr sz="2400" dirty="0"/>
          </a:p>
          <a:p>
            <a:pPr marL="287655">
              <a:buSzPts val="3200"/>
              <a:buFont typeface="Arial"/>
              <a:buChar char="•"/>
            </a:pPr>
            <a:r>
              <a:rPr lang="en-US" sz="2400" dirty="0">
                <a:latin typeface="Gill Sans"/>
                <a:ea typeface="Gill Sans"/>
                <a:cs typeface="Gill Sans"/>
                <a:sym typeface="Gill Sans"/>
              </a:rPr>
              <a:t>Grab chopstick on right</a:t>
            </a:r>
            <a:endParaRPr sz="2400" dirty="0"/>
          </a:p>
          <a:p>
            <a:pPr marL="287655">
              <a:buSzPts val="3200"/>
              <a:buFont typeface="Arial"/>
              <a:buChar char="•"/>
            </a:pPr>
            <a:r>
              <a:rPr lang="en-US" sz="2400" dirty="0">
                <a:latin typeface="Gill Sans"/>
                <a:ea typeface="Gill Sans"/>
                <a:cs typeface="Gill Sans"/>
                <a:sym typeface="Gill Sans"/>
              </a:rPr>
              <a:t>Eat</a:t>
            </a:r>
            <a:endParaRPr sz="2400" dirty="0"/>
          </a:p>
          <a:p>
            <a:pPr marL="287655">
              <a:buSzPts val="3200"/>
              <a:buFont typeface="Arial"/>
              <a:buChar char="•"/>
            </a:pPr>
            <a:r>
              <a:rPr lang="en-US" sz="2400" dirty="0">
                <a:latin typeface="Gill Sans"/>
                <a:ea typeface="Gill Sans"/>
                <a:cs typeface="Gill Sans"/>
                <a:sym typeface="Gill Sans"/>
              </a:rPr>
              <a:t>Put down chopstick on right</a:t>
            </a:r>
            <a:endParaRPr sz="2400" dirty="0"/>
          </a:p>
          <a:p>
            <a:pPr marL="287655">
              <a:buSzPts val="3200"/>
              <a:buFont typeface="Arial"/>
              <a:buChar char="•"/>
            </a:pPr>
            <a:r>
              <a:rPr lang="en-US" sz="2400" dirty="0">
                <a:latin typeface="Gill Sans"/>
                <a:ea typeface="Gill Sans"/>
                <a:cs typeface="Gill Sans"/>
                <a:sym typeface="Gill Sans"/>
              </a:rPr>
              <a:t>Put down chopstick on left</a:t>
            </a:r>
            <a:endParaRPr sz="2400" dirty="0"/>
          </a:p>
        </p:txBody>
      </p:sp>
      <p:sp>
        <p:nvSpPr>
          <p:cNvPr id="445" name="Google Shape;445;p39"/>
          <p:cNvSpPr/>
          <p:nvPr/>
        </p:nvSpPr>
        <p:spPr>
          <a:xfrm>
            <a:off x="3038475" y="4168376"/>
            <a:ext cx="3162300" cy="38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2800"/>
            </a:pPr>
            <a:r>
              <a:rPr lang="en-US" sz="21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How well does this work?</a:t>
            </a:r>
            <a:endParaRPr sz="135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0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spcBef>
                <a:spcPct val="0"/>
              </a:spcBef>
              <a:buSzPts val="40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Dining-Philosophers Problem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53" name="Google Shape;453;p40"/>
          <p:cNvSpPr/>
          <p:nvPr/>
        </p:nvSpPr>
        <p:spPr>
          <a:xfrm>
            <a:off x="3711178" y="1512094"/>
            <a:ext cx="460772" cy="460772"/>
          </a:xfrm>
          <a:prstGeom prst="ellipse">
            <a:avLst/>
          </a:prstGeom>
          <a:solidFill>
            <a:srgbClr val="FF26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40"/>
          <p:cNvSpPr/>
          <p:nvPr/>
        </p:nvSpPr>
        <p:spPr>
          <a:xfrm>
            <a:off x="5004197" y="1526382"/>
            <a:ext cx="460772" cy="460772"/>
          </a:xfrm>
          <a:prstGeom prst="ellipse">
            <a:avLst/>
          </a:prstGeom>
          <a:solidFill>
            <a:srgbClr val="FF26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40"/>
          <p:cNvSpPr/>
          <p:nvPr/>
        </p:nvSpPr>
        <p:spPr>
          <a:xfrm>
            <a:off x="5497116" y="2797969"/>
            <a:ext cx="460772" cy="460772"/>
          </a:xfrm>
          <a:prstGeom prst="ellipse">
            <a:avLst/>
          </a:prstGeom>
          <a:solidFill>
            <a:srgbClr val="FF26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p40"/>
          <p:cNvSpPr/>
          <p:nvPr/>
        </p:nvSpPr>
        <p:spPr>
          <a:xfrm>
            <a:off x="4354116" y="3662363"/>
            <a:ext cx="460772" cy="460772"/>
          </a:xfrm>
          <a:prstGeom prst="ellipse">
            <a:avLst/>
          </a:prstGeom>
          <a:solidFill>
            <a:srgbClr val="FF26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7" name="Google Shape;457;p40"/>
          <p:cNvSpPr/>
          <p:nvPr/>
        </p:nvSpPr>
        <p:spPr>
          <a:xfrm>
            <a:off x="3132535" y="2805113"/>
            <a:ext cx="460772" cy="460772"/>
          </a:xfrm>
          <a:prstGeom prst="ellipse">
            <a:avLst/>
          </a:prstGeom>
          <a:solidFill>
            <a:srgbClr val="FF26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p40"/>
          <p:cNvSpPr/>
          <p:nvPr/>
        </p:nvSpPr>
        <p:spPr>
          <a:xfrm>
            <a:off x="3424238" y="2200275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40"/>
          <p:cNvSpPr/>
          <p:nvPr/>
        </p:nvSpPr>
        <p:spPr>
          <a:xfrm>
            <a:off x="3887391" y="1695450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40"/>
          <p:cNvSpPr/>
          <p:nvPr/>
        </p:nvSpPr>
        <p:spPr>
          <a:xfrm>
            <a:off x="5403057" y="2207419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40"/>
          <p:cNvSpPr/>
          <p:nvPr/>
        </p:nvSpPr>
        <p:spPr>
          <a:xfrm>
            <a:off x="5182791" y="1710928"/>
            <a:ext cx="104776" cy="104776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40"/>
          <p:cNvSpPr/>
          <p:nvPr/>
        </p:nvSpPr>
        <p:spPr>
          <a:xfrm>
            <a:off x="4431507" y="1593057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40"/>
          <p:cNvSpPr/>
          <p:nvPr/>
        </p:nvSpPr>
        <p:spPr>
          <a:xfrm>
            <a:off x="3314700" y="2986088"/>
            <a:ext cx="104775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40"/>
          <p:cNvSpPr/>
          <p:nvPr/>
        </p:nvSpPr>
        <p:spPr>
          <a:xfrm>
            <a:off x="5060157" y="3364707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40"/>
          <p:cNvSpPr/>
          <p:nvPr/>
        </p:nvSpPr>
        <p:spPr>
          <a:xfrm>
            <a:off x="5678091" y="2990850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40"/>
          <p:cNvSpPr/>
          <p:nvPr/>
        </p:nvSpPr>
        <p:spPr>
          <a:xfrm>
            <a:off x="3752850" y="3393282"/>
            <a:ext cx="332185" cy="33218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40"/>
          <p:cNvSpPr/>
          <p:nvPr/>
        </p:nvSpPr>
        <p:spPr>
          <a:xfrm>
            <a:off x="4542234" y="3840956"/>
            <a:ext cx="104776" cy="104775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41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spcBef>
                <a:spcPct val="0"/>
              </a:spcBef>
              <a:buSzPts val="40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Dining-Philosophers Problem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75" name="Google Shape;475;p41"/>
          <p:cNvSpPr/>
          <p:nvPr/>
        </p:nvSpPr>
        <p:spPr>
          <a:xfrm>
            <a:off x="1823310" y="1303734"/>
            <a:ext cx="5497379" cy="809901"/>
          </a:xfrm>
          <a:prstGeom prst="rect">
            <a:avLst/>
          </a:prstGeom>
          <a:solidFill>
            <a:srgbClr val="D4FDD5"/>
          </a:soli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1800"/>
            </a:pPr>
            <a:r>
              <a:rPr lang="en-US" sz="1600" b="1" u="sng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Question:</a:t>
            </a:r>
            <a:r>
              <a:rPr lang="en-US" sz="1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How many philosophers can eat at once? How can we generalize this answer for </a:t>
            </a:r>
            <a:r>
              <a:rPr lang="en-US" sz="1600" i="1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philosophers and </a:t>
            </a:r>
            <a:r>
              <a:rPr lang="en-US" sz="1600" i="1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chopsticks?</a:t>
            </a:r>
            <a:endParaRPr sz="1600" dirty="0"/>
          </a:p>
        </p:txBody>
      </p:sp>
      <p:sp>
        <p:nvSpPr>
          <p:cNvPr id="476" name="Google Shape;476;p41"/>
          <p:cNvSpPr/>
          <p:nvPr/>
        </p:nvSpPr>
        <p:spPr>
          <a:xfrm>
            <a:off x="1823310" y="2411015"/>
            <a:ext cx="5497380" cy="809901"/>
          </a:xfrm>
          <a:prstGeom prst="rect">
            <a:avLst/>
          </a:prstGeom>
          <a:solidFill>
            <a:srgbClr val="D4FEFF"/>
          </a:soli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1800"/>
            </a:pPr>
            <a:r>
              <a:rPr lang="en-US" sz="1600" b="1" u="sng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Question:</a:t>
            </a:r>
            <a:r>
              <a:rPr lang="en-US" sz="1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What happens if the programmer initializes the semaphores incorrectly? (Say, two semaphores start out a zero instead of one.)</a:t>
            </a:r>
            <a:endParaRPr sz="1600" dirty="0"/>
          </a:p>
        </p:txBody>
      </p:sp>
      <p:sp>
        <p:nvSpPr>
          <p:cNvPr id="477" name="Google Shape;477;p41"/>
          <p:cNvSpPr/>
          <p:nvPr/>
        </p:nvSpPr>
        <p:spPr>
          <a:xfrm>
            <a:off x="1823310" y="3657234"/>
            <a:ext cx="5497379" cy="750427"/>
          </a:xfrm>
          <a:prstGeom prst="rect">
            <a:avLst/>
          </a:prstGeom>
          <a:solidFill>
            <a:srgbClr val="FFFB00"/>
          </a:soli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>
              <a:buClr>
                <a:srgbClr val="000000"/>
              </a:buClr>
              <a:buSzPts val="1800"/>
            </a:pPr>
            <a:r>
              <a:rPr lang="en-US" sz="1600" b="1" u="sng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Question:</a:t>
            </a:r>
            <a:r>
              <a:rPr lang="en-US" sz="1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How can we formulate a solution to the problem so that there is no deadlock or starvation?</a:t>
            </a:r>
            <a:endParaRPr sz="1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42"/>
          <p:cNvSpPr txBox="1">
            <a:spLocks noGrp="1"/>
          </p:cNvSpPr>
          <p:nvPr>
            <p:ph type="title"/>
          </p:nvPr>
        </p:nvSpPr>
        <p:spPr>
          <a:xfrm>
            <a:off x="1485900" y="69056"/>
            <a:ext cx="6172200" cy="1131075"/>
          </a:xfrm>
          <a:prstGeom prst="rect">
            <a:avLst/>
          </a:prstGeom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spcBef>
                <a:spcPct val="0"/>
              </a:spcBef>
              <a:buSzPts val="40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Fig 7.7 - monitor solution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83" name="Google Shape;483;p42"/>
          <p:cNvSpPr txBox="1">
            <a:spLocks noGrp="1"/>
          </p:cNvSpPr>
          <p:nvPr>
            <p:ph type="body" idx="1"/>
          </p:nvPr>
        </p:nvSpPr>
        <p:spPr>
          <a:xfrm>
            <a:off x="601670" y="1044700"/>
            <a:ext cx="3685896" cy="394335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1400" b="1" dirty="0"/>
              <a:t>monitor </a:t>
            </a:r>
            <a:r>
              <a:rPr lang="en-US" sz="1400" b="1" dirty="0" err="1"/>
              <a:t>DiningPhilosophers</a:t>
            </a:r>
            <a:r>
              <a:rPr lang="en-US" sz="1400" b="1" dirty="0"/>
              <a:t> </a:t>
            </a:r>
            <a:r>
              <a:rPr lang="en-US" sz="1400" dirty="0"/>
              <a:t>{ </a:t>
            </a:r>
            <a:endParaRPr sz="1400" dirty="0"/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1400" dirty="0"/>
              <a:t>    </a:t>
            </a:r>
            <a:r>
              <a:rPr lang="en-US" sz="1400" dirty="0" err="1"/>
              <a:t>enum</a:t>
            </a:r>
            <a:r>
              <a:rPr lang="en-US" sz="1400" dirty="0"/>
              <a:t> {THINKING, HUNGRY, EATING} state [5] ;</a:t>
            </a:r>
            <a:endParaRPr sz="1400" dirty="0"/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1400" dirty="0"/>
              <a:t>    condition self [5];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endParaRPr sz="1400" dirty="0"/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1400" dirty="0"/>
              <a:t>    </a:t>
            </a:r>
            <a:r>
              <a:rPr lang="en-US" sz="1400" b="1" dirty="0"/>
              <a:t>void pickup (int </a:t>
            </a:r>
            <a:r>
              <a:rPr lang="en-US" sz="1400" b="1" dirty="0" err="1"/>
              <a:t>i</a:t>
            </a:r>
            <a:r>
              <a:rPr lang="en-US" sz="1400" b="1" dirty="0"/>
              <a:t>) </a:t>
            </a:r>
            <a:r>
              <a:rPr lang="en-US" sz="1400" dirty="0"/>
              <a:t>{ </a:t>
            </a:r>
            <a:endParaRPr sz="1400" dirty="0"/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1400" dirty="0"/>
              <a:t>        state[</a:t>
            </a:r>
            <a:r>
              <a:rPr lang="en-US" sz="1400" dirty="0" err="1"/>
              <a:t>i</a:t>
            </a:r>
            <a:r>
              <a:rPr lang="en-US" sz="1400" dirty="0"/>
              <a:t>] = HUNGRY;</a:t>
            </a:r>
            <a:endParaRPr sz="1400" dirty="0"/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1400" dirty="0"/>
              <a:t>        </a:t>
            </a:r>
            <a:r>
              <a:rPr lang="en-US" sz="1400" b="1" dirty="0">
                <a:solidFill>
                  <a:srgbClr val="FF0000"/>
                </a:solidFill>
              </a:rPr>
              <a:t>test(</a:t>
            </a:r>
            <a:r>
              <a:rPr lang="en-US" sz="1400" b="1" dirty="0" err="1">
                <a:solidFill>
                  <a:srgbClr val="FF0000"/>
                </a:solidFill>
              </a:rPr>
              <a:t>i</a:t>
            </a:r>
            <a:r>
              <a:rPr lang="en-US" sz="1400" b="1" dirty="0">
                <a:solidFill>
                  <a:srgbClr val="FF0000"/>
                </a:solidFill>
              </a:rPr>
              <a:t>);</a:t>
            </a:r>
            <a:endParaRPr sz="1400" b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1400" dirty="0"/>
              <a:t>        if (state[</a:t>
            </a:r>
            <a:r>
              <a:rPr lang="en-US" sz="1400" dirty="0" err="1"/>
              <a:t>i</a:t>
            </a:r>
            <a:r>
              <a:rPr lang="en-US" sz="1400" dirty="0"/>
              <a:t>] != EATING) 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1400" b="1" dirty="0">
                <a:solidFill>
                  <a:srgbClr val="9900FF"/>
                </a:solidFill>
              </a:rPr>
              <a:t>            self[</a:t>
            </a:r>
            <a:r>
              <a:rPr lang="en-US" sz="1400" b="1" dirty="0" err="1">
                <a:solidFill>
                  <a:srgbClr val="9900FF"/>
                </a:solidFill>
              </a:rPr>
              <a:t>i</a:t>
            </a:r>
            <a:r>
              <a:rPr lang="en-US" sz="1400" b="1" dirty="0">
                <a:solidFill>
                  <a:srgbClr val="9900FF"/>
                </a:solidFill>
              </a:rPr>
              <a:t>].wait();</a:t>
            </a:r>
            <a:endParaRPr sz="1400" b="1" dirty="0">
              <a:solidFill>
                <a:srgbClr val="9900FF"/>
              </a:solidFill>
            </a:endParaRPr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1400" dirty="0"/>
              <a:t>    }   // end of pickup()</a:t>
            </a:r>
            <a:endParaRPr sz="1400" dirty="0"/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1400" dirty="0"/>
              <a:t>	</a:t>
            </a:r>
            <a:endParaRPr sz="1400" dirty="0"/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1400" dirty="0"/>
              <a:t>    </a:t>
            </a:r>
            <a:r>
              <a:rPr lang="en-US" sz="1400" b="1" dirty="0"/>
              <a:t>void putdown (int </a:t>
            </a:r>
            <a:r>
              <a:rPr lang="en-US" sz="1400" b="1" dirty="0" err="1"/>
              <a:t>i</a:t>
            </a:r>
            <a:r>
              <a:rPr lang="en-US" sz="1400" b="1" dirty="0"/>
              <a:t>)</a:t>
            </a:r>
            <a:r>
              <a:rPr lang="en-US" sz="1400" dirty="0"/>
              <a:t> { 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1400" dirty="0"/>
              <a:t>        state[</a:t>
            </a:r>
            <a:r>
              <a:rPr lang="en-US" sz="1400" dirty="0" err="1"/>
              <a:t>i</a:t>
            </a:r>
            <a:r>
              <a:rPr lang="en-US" sz="1400" dirty="0"/>
              <a:t>] = THINKING;</a:t>
            </a:r>
            <a:endParaRPr sz="1400" dirty="0"/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1400" dirty="0">
                <a:solidFill>
                  <a:srgbClr val="FF0000"/>
                </a:solidFill>
              </a:rPr>
              <a:t>        </a:t>
            </a:r>
            <a:r>
              <a:rPr lang="en-US" sz="1400" b="1" dirty="0">
                <a:solidFill>
                  <a:srgbClr val="FF0000"/>
                </a:solidFill>
              </a:rPr>
              <a:t>test((</a:t>
            </a:r>
            <a:r>
              <a:rPr lang="en-US" sz="1400" b="1" dirty="0" err="1">
                <a:solidFill>
                  <a:srgbClr val="FF0000"/>
                </a:solidFill>
              </a:rPr>
              <a:t>i</a:t>
            </a:r>
            <a:r>
              <a:rPr lang="en-US" sz="1400" b="1" dirty="0">
                <a:solidFill>
                  <a:srgbClr val="FF0000"/>
                </a:solidFill>
              </a:rPr>
              <a:t> + 4) % 5);     // signal left and right</a:t>
            </a:r>
            <a:endParaRPr sz="1400" b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1400" b="1" dirty="0">
                <a:solidFill>
                  <a:srgbClr val="FF0000"/>
                </a:solidFill>
              </a:rPr>
              <a:t>        test((</a:t>
            </a:r>
            <a:r>
              <a:rPr lang="en-US" sz="1400" b="1" dirty="0" err="1">
                <a:solidFill>
                  <a:srgbClr val="FF0000"/>
                </a:solidFill>
              </a:rPr>
              <a:t>i</a:t>
            </a:r>
            <a:r>
              <a:rPr lang="en-US" sz="1400" b="1" dirty="0">
                <a:solidFill>
                  <a:srgbClr val="FF0000"/>
                </a:solidFill>
              </a:rPr>
              <a:t> + 1) % 5);     </a:t>
            </a:r>
            <a:endParaRPr sz="1400" b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     }   // end of putdown()</a:t>
            </a:r>
            <a:endParaRPr sz="1400" dirty="0"/>
          </a:p>
          <a:p>
            <a:pPr marL="0" indent="0">
              <a:buNone/>
            </a:pPr>
            <a:endParaRPr sz="1400" dirty="0"/>
          </a:p>
          <a:p>
            <a:pPr marL="0" indent="0">
              <a:buClr>
                <a:schemeClr val="dk1"/>
              </a:buClr>
              <a:buSzPts val="1100"/>
              <a:buNone/>
            </a:pPr>
            <a:endParaRPr sz="900" dirty="0"/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900" dirty="0"/>
              <a:t>	</a:t>
            </a:r>
            <a:endParaRPr sz="900" dirty="0"/>
          </a:p>
          <a:p>
            <a:pPr marL="0" indent="0">
              <a:buNone/>
            </a:pPr>
            <a:endParaRPr sz="900" dirty="0"/>
          </a:p>
        </p:txBody>
      </p:sp>
      <p:sp>
        <p:nvSpPr>
          <p:cNvPr id="484" name="Google Shape;484;p42"/>
          <p:cNvSpPr txBox="1"/>
          <p:nvPr/>
        </p:nvSpPr>
        <p:spPr>
          <a:xfrm>
            <a:off x="4572000" y="1044700"/>
            <a:ext cx="3664920" cy="395032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marR="30479">
              <a:buClr>
                <a:schemeClr val="dk1"/>
              </a:buClr>
              <a:buSzPts val="1100"/>
            </a:pPr>
            <a:r>
              <a:rPr lang="en-US" sz="1400" dirty="0">
                <a:solidFill>
                  <a:schemeClr val="dk1"/>
                </a:solidFill>
              </a:rPr>
              <a:t>    </a:t>
            </a:r>
            <a:r>
              <a:rPr lang="en-US" sz="1400" b="1" dirty="0">
                <a:solidFill>
                  <a:schemeClr val="dk1"/>
                </a:solidFill>
              </a:rPr>
              <a:t>void test (int </a:t>
            </a:r>
            <a:r>
              <a:rPr lang="en-US" sz="1400" b="1" dirty="0" err="1">
                <a:solidFill>
                  <a:schemeClr val="dk1"/>
                </a:solidFill>
              </a:rPr>
              <a:t>i</a:t>
            </a:r>
            <a:r>
              <a:rPr lang="en-US" sz="1400" b="1" dirty="0">
                <a:solidFill>
                  <a:schemeClr val="dk1"/>
                </a:solidFill>
              </a:rPr>
              <a:t>) </a:t>
            </a:r>
            <a:r>
              <a:rPr lang="en-US" sz="1400" dirty="0">
                <a:solidFill>
                  <a:schemeClr val="dk1"/>
                </a:solidFill>
              </a:rPr>
              <a:t>{ </a:t>
            </a:r>
          </a:p>
          <a:p>
            <a:pPr marR="30479" indent="342900">
              <a:spcBef>
                <a:spcPts val="525"/>
              </a:spcBef>
              <a:buClr>
                <a:schemeClr val="dk1"/>
              </a:buClr>
              <a:buSzPts val="1100"/>
            </a:pPr>
            <a:r>
              <a:rPr lang="en-US" sz="1400" dirty="0">
                <a:solidFill>
                  <a:schemeClr val="dk1"/>
                </a:solidFill>
              </a:rPr>
              <a:t>if ((state[(</a:t>
            </a:r>
            <a:r>
              <a:rPr lang="en-US" sz="1400" dirty="0" err="1">
                <a:solidFill>
                  <a:schemeClr val="dk1"/>
                </a:solidFill>
              </a:rPr>
              <a:t>i</a:t>
            </a:r>
            <a:r>
              <a:rPr lang="en-US" sz="1400" dirty="0">
                <a:solidFill>
                  <a:schemeClr val="dk1"/>
                </a:solidFill>
              </a:rPr>
              <a:t> + 4) % 5] != EATING) &amp;&amp;</a:t>
            </a:r>
          </a:p>
          <a:p>
            <a:pPr marR="30479" indent="342900">
              <a:spcBef>
                <a:spcPts val="525"/>
              </a:spcBef>
              <a:buClr>
                <a:schemeClr val="dk1"/>
              </a:buClr>
              <a:buSzPts val="1100"/>
            </a:pPr>
            <a:r>
              <a:rPr lang="en-US" sz="1400" dirty="0">
                <a:solidFill>
                  <a:schemeClr val="dk1"/>
                </a:solidFill>
              </a:rPr>
              <a:t>     (state[</a:t>
            </a:r>
            <a:r>
              <a:rPr lang="en-US" sz="1400" dirty="0" err="1">
                <a:solidFill>
                  <a:schemeClr val="dk1"/>
                </a:solidFill>
              </a:rPr>
              <a:t>i</a:t>
            </a:r>
            <a:r>
              <a:rPr lang="en-US" sz="1400" dirty="0">
                <a:solidFill>
                  <a:schemeClr val="dk1"/>
                </a:solidFill>
              </a:rPr>
              <a:t>] == HUNGRY) &amp;&amp;</a:t>
            </a:r>
            <a:endParaRPr sz="1400" dirty="0">
              <a:solidFill>
                <a:schemeClr val="dk1"/>
              </a:solidFill>
            </a:endParaRPr>
          </a:p>
          <a:p>
            <a:pPr marR="30479">
              <a:spcBef>
                <a:spcPts val="525"/>
              </a:spcBef>
              <a:buClr>
                <a:schemeClr val="dk1"/>
              </a:buClr>
              <a:buSzPts val="1100"/>
            </a:pPr>
            <a:r>
              <a:rPr lang="en-US" sz="1400" dirty="0">
                <a:solidFill>
                  <a:schemeClr val="dk1"/>
                </a:solidFill>
              </a:rPr>
              <a:t>              (state[(</a:t>
            </a:r>
            <a:r>
              <a:rPr lang="en-US" sz="1400" dirty="0" err="1">
                <a:solidFill>
                  <a:schemeClr val="dk1"/>
                </a:solidFill>
              </a:rPr>
              <a:t>i</a:t>
            </a:r>
            <a:r>
              <a:rPr lang="en-US" sz="1400" dirty="0">
                <a:solidFill>
                  <a:schemeClr val="dk1"/>
                </a:solidFill>
              </a:rPr>
              <a:t> + 1) % 5] != EATING) ) { </a:t>
            </a:r>
            <a:endParaRPr sz="1400" dirty="0">
              <a:solidFill>
                <a:schemeClr val="dk1"/>
              </a:solidFill>
            </a:endParaRPr>
          </a:p>
          <a:p>
            <a:pPr marR="30479">
              <a:spcBef>
                <a:spcPts val="525"/>
              </a:spcBef>
              <a:buClr>
                <a:schemeClr val="dk1"/>
              </a:buClr>
              <a:buSzPts val="1100"/>
            </a:pPr>
            <a:r>
              <a:rPr lang="en-US" sz="1400" dirty="0">
                <a:solidFill>
                  <a:schemeClr val="dk1"/>
                </a:solidFill>
              </a:rPr>
              <a:t>	state[</a:t>
            </a:r>
            <a:r>
              <a:rPr lang="en-US" sz="1400" dirty="0" err="1">
                <a:solidFill>
                  <a:schemeClr val="dk1"/>
                </a:solidFill>
              </a:rPr>
              <a:t>i</a:t>
            </a:r>
            <a:r>
              <a:rPr lang="en-US" sz="1400" dirty="0">
                <a:solidFill>
                  <a:schemeClr val="dk1"/>
                </a:solidFill>
              </a:rPr>
              <a:t>] = EATING ;</a:t>
            </a:r>
            <a:endParaRPr sz="1400" dirty="0">
              <a:solidFill>
                <a:schemeClr val="dk1"/>
              </a:solidFill>
            </a:endParaRPr>
          </a:p>
          <a:p>
            <a:pPr marR="30479">
              <a:spcBef>
                <a:spcPts val="525"/>
              </a:spcBef>
              <a:buClr>
                <a:schemeClr val="dk1"/>
              </a:buClr>
              <a:buSzPts val="1100"/>
            </a:pPr>
            <a:r>
              <a:rPr lang="en-US" sz="1400" dirty="0">
                <a:solidFill>
                  <a:schemeClr val="dk1"/>
                </a:solidFill>
              </a:rPr>
              <a:t>	</a:t>
            </a:r>
            <a:r>
              <a:rPr lang="en-US" sz="1400" b="1" dirty="0">
                <a:solidFill>
                  <a:srgbClr val="9900FF"/>
                </a:solidFill>
              </a:rPr>
              <a:t>self[</a:t>
            </a:r>
            <a:r>
              <a:rPr lang="en-US" sz="1400" b="1" dirty="0" err="1">
                <a:solidFill>
                  <a:srgbClr val="9900FF"/>
                </a:solidFill>
              </a:rPr>
              <a:t>i</a:t>
            </a:r>
            <a:r>
              <a:rPr lang="en-US" sz="1400" b="1" dirty="0">
                <a:solidFill>
                  <a:srgbClr val="9900FF"/>
                </a:solidFill>
              </a:rPr>
              <a:t>].signal () ;</a:t>
            </a:r>
            <a:endParaRPr sz="1400" b="1" dirty="0">
              <a:solidFill>
                <a:srgbClr val="9900FF"/>
              </a:solidFill>
            </a:endParaRPr>
          </a:p>
          <a:p>
            <a:pPr marR="30479">
              <a:spcBef>
                <a:spcPts val="525"/>
              </a:spcBef>
              <a:buClr>
                <a:schemeClr val="dk1"/>
              </a:buClr>
              <a:buSzPts val="1100"/>
            </a:pPr>
            <a:r>
              <a:rPr lang="en-US" sz="1400" dirty="0">
                <a:solidFill>
                  <a:schemeClr val="dk1"/>
                </a:solidFill>
              </a:rPr>
              <a:t>         }</a:t>
            </a:r>
            <a:endParaRPr sz="1400" dirty="0">
              <a:solidFill>
                <a:schemeClr val="dk1"/>
              </a:solidFill>
            </a:endParaRPr>
          </a:p>
          <a:p>
            <a:pPr marR="30479">
              <a:spcBef>
                <a:spcPts val="525"/>
              </a:spcBef>
              <a:buClr>
                <a:schemeClr val="dk1"/>
              </a:buClr>
              <a:buSzPts val="1100"/>
            </a:pPr>
            <a:r>
              <a:rPr lang="en-US" sz="1400" dirty="0">
                <a:solidFill>
                  <a:schemeClr val="dk1"/>
                </a:solidFill>
              </a:rPr>
              <a:t>      }    // end of test()</a:t>
            </a:r>
            <a:endParaRPr sz="1400" dirty="0">
              <a:solidFill>
                <a:schemeClr val="dk1"/>
              </a:solidFill>
            </a:endParaRPr>
          </a:p>
          <a:p>
            <a:pPr marR="30479">
              <a:spcBef>
                <a:spcPts val="525"/>
              </a:spcBef>
              <a:buClr>
                <a:schemeClr val="dk1"/>
              </a:buClr>
              <a:buSzPts val="1100"/>
            </a:pPr>
            <a:endParaRPr sz="1400" dirty="0">
              <a:solidFill>
                <a:schemeClr val="dk1"/>
              </a:solidFill>
            </a:endParaRPr>
          </a:p>
          <a:p>
            <a:pPr marR="30479">
              <a:spcBef>
                <a:spcPts val="525"/>
              </a:spcBef>
              <a:buClr>
                <a:schemeClr val="dk1"/>
              </a:buClr>
              <a:buSzPts val="1100"/>
            </a:pPr>
            <a:r>
              <a:rPr lang="en-US" sz="1400" dirty="0">
                <a:solidFill>
                  <a:schemeClr val="dk1"/>
                </a:solidFill>
              </a:rPr>
              <a:t>     </a:t>
            </a:r>
            <a:r>
              <a:rPr lang="en-US" sz="1400" b="1" dirty="0">
                <a:solidFill>
                  <a:schemeClr val="dk1"/>
                </a:solidFill>
              </a:rPr>
              <a:t>void </a:t>
            </a:r>
            <a:r>
              <a:rPr lang="en-US" sz="1400" b="1" dirty="0" err="1">
                <a:solidFill>
                  <a:schemeClr val="dk1"/>
                </a:solidFill>
              </a:rPr>
              <a:t>initialization_code</a:t>
            </a:r>
            <a:r>
              <a:rPr lang="en-US" sz="1400" b="1" dirty="0">
                <a:solidFill>
                  <a:schemeClr val="dk1"/>
                </a:solidFill>
              </a:rPr>
              <a:t>()</a:t>
            </a:r>
            <a:r>
              <a:rPr lang="en-US" sz="1400" dirty="0">
                <a:solidFill>
                  <a:schemeClr val="dk1"/>
                </a:solidFill>
              </a:rPr>
              <a:t> { </a:t>
            </a:r>
          </a:p>
          <a:p>
            <a:pPr marR="30479">
              <a:spcBef>
                <a:spcPts val="525"/>
              </a:spcBef>
              <a:buClr>
                <a:schemeClr val="dk1"/>
              </a:buClr>
              <a:buSzPts val="1100"/>
            </a:pPr>
            <a:r>
              <a:rPr lang="en-US" sz="1400" dirty="0">
                <a:solidFill>
                  <a:schemeClr val="dk1"/>
                </a:solidFill>
              </a:rPr>
              <a:t>          for (int </a:t>
            </a:r>
            <a:r>
              <a:rPr lang="en-US" sz="1400" dirty="0" err="1">
                <a:solidFill>
                  <a:schemeClr val="dk1"/>
                </a:solidFill>
              </a:rPr>
              <a:t>i</a:t>
            </a:r>
            <a:r>
              <a:rPr lang="en-US" sz="1400" dirty="0">
                <a:solidFill>
                  <a:schemeClr val="dk1"/>
                </a:solidFill>
              </a:rPr>
              <a:t> = 0; </a:t>
            </a:r>
            <a:r>
              <a:rPr lang="en-US" sz="1400" dirty="0" err="1">
                <a:solidFill>
                  <a:schemeClr val="dk1"/>
                </a:solidFill>
              </a:rPr>
              <a:t>i</a:t>
            </a:r>
            <a:r>
              <a:rPr lang="en-US" sz="1400" dirty="0">
                <a:solidFill>
                  <a:schemeClr val="dk1"/>
                </a:solidFill>
              </a:rPr>
              <a:t> &lt; 5; </a:t>
            </a:r>
            <a:r>
              <a:rPr lang="en-US" sz="1400" dirty="0" err="1">
                <a:solidFill>
                  <a:schemeClr val="dk1"/>
                </a:solidFill>
              </a:rPr>
              <a:t>i</a:t>
            </a:r>
            <a:r>
              <a:rPr lang="en-US" sz="1400" dirty="0">
                <a:solidFill>
                  <a:schemeClr val="dk1"/>
                </a:solidFill>
              </a:rPr>
              <a:t>++)</a:t>
            </a:r>
            <a:endParaRPr sz="1400" dirty="0">
              <a:solidFill>
                <a:schemeClr val="dk1"/>
              </a:solidFill>
            </a:endParaRPr>
          </a:p>
          <a:p>
            <a:pPr marR="30479">
              <a:spcBef>
                <a:spcPts val="525"/>
              </a:spcBef>
              <a:buClr>
                <a:schemeClr val="dk1"/>
              </a:buClr>
              <a:buSzPts val="1100"/>
            </a:pPr>
            <a:r>
              <a:rPr lang="en-US" sz="1400" dirty="0">
                <a:solidFill>
                  <a:schemeClr val="dk1"/>
                </a:solidFill>
              </a:rPr>
              <a:t>              state[</a:t>
            </a:r>
            <a:r>
              <a:rPr lang="en-US" sz="1400" dirty="0" err="1">
                <a:solidFill>
                  <a:schemeClr val="dk1"/>
                </a:solidFill>
              </a:rPr>
              <a:t>i</a:t>
            </a:r>
            <a:r>
              <a:rPr lang="en-US" sz="1400" dirty="0">
                <a:solidFill>
                  <a:schemeClr val="dk1"/>
                </a:solidFill>
              </a:rPr>
              <a:t>] = THINKING;</a:t>
            </a:r>
            <a:endParaRPr sz="1400" dirty="0">
              <a:solidFill>
                <a:schemeClr val="dk1"/>
              </a:solidFill>
            </a:endParaRPr>
          </a:p>
          <a:p>
            <a:pPr marR="30479">
              <a:spcBef>
                <a:spcPts val="525"/>
              </a:spcBef>
              <a:buClr>
                <a:schemeClr val="dk1"/>
              </a:buClr>
              <a:buSzPts val="1100"/>
            </a:pPr>
            <a:r>
              <a:rPr lang="en-US" sz="1400" dirty="0">
                <a:solidFill>
                  <a:schemeClr val="dk1"/>
                </a:solidFill>
              </a:rPr>
              <a:t>        }    // end of initialization()</a:t>
            </a:r>
            <a:endParaRPr sz="1400" dirty="0">
              <a:solidFill>
                <a:schemeClr val="dk1"/>
              </a:solidFill>
            </a:endParaRPr>
          </a:p>
          <a:p>
            <a:pPr marR="30479">
              <a:spcBef>
                <a:spcPts val="525"/>
              </a:spcBef>
              <a:buClr>
                <a:schemeClr val="dk1"/>
              </a:buClr>
              <a:buSzPts val="1100"/>
            </a:pPr>
            <a:r>
              <a:rPr lang="en-US" sz="1400" dirty="0">
                <a:solidFill>
                  <a:schemeClr val="dk1"/>
                </a:solidFill>
              </a:rPr>
              <a:t>}    // end of monitor()</a:t>
            </a:r>
            <a:endParaRPr sz="1400" dirty="0">
              <a:solidFill>
                <a:schemeClr val="dk1"/>
              </a:solidFill>
            </a:endParaRPr>
          </a:p>
          <a:p>
            <a:endParaRPr sz="135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43"/>
          <p:cNvSpPr txBox="1">
            <a:spLocks noGrp="1"/>
          </p:cNvSpPr>
          <p:nvPr>
            <p:ph type="title"/>
          </p:nvPr>
        </p:nvSpPr>
        <p:spPr>
          <a:xfrm>
            <a:off x="1485900" y="69056"/>
            <a:ext cx="6172200" cy="860719"/>
          </a:xfrm>
          <a:prstGeom prst="rect">
            <a:avLst/>
          </a:prstGeom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spcBef>
                <a:spcPct val="0"/>
              </a:spcBef>
              <a:buSzPts val="40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Sleeping Barber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490" name="Google Shape;490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57400" y="785015"/>
            <a:ext cx="5029200" cy="3771900"/>
          </a:xfrm>
          <a:prstGeom prst="rect">
            <a:avLst/>
          </a:prstGeom>
          <a:noFill/>
          <a:ln>
            <a:noFill/>
          </a:ln>
        </p:spPr>
      </p:pic>
      <p:sp>
        <p:nvSpPr>
          <p:cNvPr id="491" name="Google Shape;491;p43">
            <a:hlinkClick r:id="rId4"/>
          </p:cNvPr>
          <p:cNvSpPr txBox="1"/>
          <p:nvPr/>
        </p:nvSpPr>
        <p:spPr>
          <a:xfrm>
            <a:off x="2128721" y="4709620"/>
            <a:ext cx="4957880" cy="32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1600" dirty="0">
                <a:hlinkClick r:id="rId4"/>
              </a:rPr>
              <a:t>https://images.app.goo.gl/HDrPq9ePwpJPS2NM7</a:t>
            </a:r>
            <a:endParaRPr sz="1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44"/>
          <p:cNvSpPr txBox="1">
            <a:spLocks noGrp="1"/>
          </p:cNvSpPr>
          <p:nvPr>
            <p:ph type="title"/>
          </p:nvPr>
        </p:nvSpPr>
        <p:spPr>
          <a:xfrm>
            <a:off x="1485900" y="69056"/>
            <a:ext cx="6172200" cy="1131075"/>
          </a:xfrm>
          <a:prstGeom prst="rect">
            <a:avLst/>
          </a:prstGeom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algn="r">
              <a:spcBef>
                <a:spcPct val="0"/>
              </a:spcBef>
              <a:buSzPts val="40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Sleeping Barber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497" name="Google Shape;497;p44"/>
          <p:cNvPicPr preferRelativeResize="0"/>
          <p:nvPr/>
        </p:nvPicPr>
        <p:blipFill rotWithShape="1">
          <a:blip r:embed="rId3">
            <a:alphaModFix/>
          </a:blip>
          <a:srcRect t="22299"/>
          <a:stretch/>
        </p:blipFill>
        <p:spPr>
          <a:xfrm>
            <a:off x="1044094" y="891995"/>
            <a:ext cx="6614006" cy="3858357"/>
          </a:xfrm>
          <a:prstGeom prst="rect">
            <a:avLst/>
          </a:prstGeom>
          <a:noFill/>
          <a:ln>
            <a:noFill/>
          </a:ln>
        </p:spPr>
      </p:pic>
      <p:sp>
        <p:nvSpPr>
          <p:cNvPr id="498" name="Google Shape;498;p44"/>
          <p:cNvSpPr txBox="1"/>
          <p:nvPr/>
        </p:nvSpPr>
        <p:spPr>
          <a:xfrm>
            <a:off x="2747587" y="4750352"/>
            <a:ext cx="3648825" cy="274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1350" dirty="0">
                <a:hlinkClick r:id="rId4"/>
              </a:rPr>
              <a:t>https://images.app.goo.gl/Ad9YXi2GxnDGvUr98</a:t>
            </a:r>
            <a:endParaRPr sz="13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>
            <a:extLst>
              <a:ext uri="{FF2B5EF4-FFF2-40B4-BE49-F238E27FC236}">
                <a16:creationId xmlns:a16="http://schemas.microsoft.com/office/drawing/2014/main" id="{7AAB9755-534D-4A14-B632-FD4735AE44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7080" y="891995"/>
            <a:ext cx="7168900" cy="4028378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/>
          <a:lstStyle/>
          <a:p>
            <a:pPr defTabSz="465138" eaLnBrk="1" hangingPunct="1">
              <a:lnSpc>
                <a:spcPct val="80000"/>
              </a:lnSpc>
              <a:tabLst>
                <a:tab pos="2005013" algn="ctr"/>
                <a:tab pos="4518025" algn="ctr"/>
              </a:tabLst>
            </a:pPr>
            <a:r>
              <a:rPr lang="en-US" sz="1800" b="1" dirty="0">
                <a:solidFill>
                  <a:srgbClr val="FF0000"/>
                </a:solidFill>
              </a:rPr>
              <a:t>Semaphore </a:t>
            </a:r>
            <a:r>
              <a:rPr lang="en-US" sz="1800" dirty="0"/>
              <a:t>– an abstract data type consisting of two parts, a counter and a queue, working together to provide atomic operations</a:t>
            </a:r>
          </a:p>
          <a:p>
            <a:pPr defTabSz="465138" eaLnBrk="1" hangingPunct="1">
              <a:lnSpc>
                <a:spcPct val="80000"/>
              </a:lnSpc>
              <a:buNone/>
              <a:tabLst>
                <a:tab pos="2005013" algn="ctr"/>
                <a:tab pos="4518025" algn="ctr"/>
              </a:tabLst>
            </a:pPr>
            <a:endParaRPr lang="en-US" sz="1800" b="1" dirty="0">
              <a:solidFill>
                <a:srgbClr val="FF0000"/>
              </a:solidFill>
            </a:endParaRPr>
          </a:p>
          <a:p>
            <a:pPr defTabSz="465138" eaLnBrk="1" hangingPunct="1">
              <a:lnSpc>
                <a:spcPct val="80000"/>
              </a:lnSpc>
              <a:tabLst>
                <a:tab pos="2005013" algn="ctr"/>
                <a:tab pos="4518025" algn="ctr"/>
              </a:tabLst>
            </a:pPr>
            <a:r>
              <a:rPr lang="en-US" sz="1800" b="1" dirty="0">
                <a:solidFill>
                  <a:srgbClr val="FF0000"/>
                </a:solidFill>
              </a:rPr>
              <a:t>Counting semaphore</a:t>
            </a:r>
            <a:r>
              <a:rPr lang="en-US" sz="1800" dirty="0"/>
              <a:t> –  the counter value is unlimited</a:t>
            </a:r>
          </a:p>
          <a:p>
            <a:pPr defTabSz="465138" eaLnBrk="1" hangingPunct="1">
              <a:lnSpc>
                <a:spcPct val="80000"/>
              </a:lnSpc>
              <a:tabLst>
                <a:tab pos="2005013" algn="ctr"/>
                <a:tab pos="4518025" algn="ctr"/>
              </a:tabLst>
            </a:pPr>
            <a:endParaRPr lang="en-US" sz="1800" dirty="0"/>
          </a:p>
          <a:p>
            <a:pPr defTabSz="465138" eaLnBrk="1" hangingPunct="1">
              <a:lnSpc>
                <a:spcPct val="80000"/>
              </a:lnSpc>
              <a:tabLst>
                <a:tab pos="2005013" algn="ctr"/>
                <a:tab pos="4518025" algn="ctr"/>
              </a:tabLst>
            </a:pPr>
            <a:r>
              <a:rPr lang="en-US" sz="1800" b="1" dirty="0">
                <a:solidFill>
                  <a:srgbClr val="FF0000"/>
                </a:solidFill>
              </a:rPr>
              <a:t>Binary semaphore</a:t>
            </a:r>
            <a:r>
              <a:rPr lang="en-US" sz="1800" dirty="0"/>
              <a:t> – the counter can only be 0 or 1; it can be simpler to implement (a</a:t>
            </a:r>
            <a:r>
              <a:rPr lang="en-US" sz="1800" dirty="0">
                <a:sym typeface="MT Extra" pitchFamily="-105" charset="0"/>
              </a:rPr>
              <a:t>lso known as </a:t>
            </a:r>
            <a:r>
              <a:rPr lang="en-US" sz="1800" b="1" dirty="0">
                <a:solidFill>
                  <a:schemeClr val="tx2"/>
                </a:solidFill>
                <a:sym typeface="MT Extra" pitchFamily="-105" charset="0"/>
              </a:rPr>
              <a:t>mutex</a:t>
            </a:r>
            <a:r>
              <a:rPr lang="en-US" sz="1800" dirty="0">
                <a:solidFill>
                  <a:schemeClr val="tx2"/>
                </a:solidFill>
                <a:sym typeface="MT Extra" pitchFamily="-105" charset="0"/>
              </a:rPr>
              <a:t> locks).</a:t>
            </a:r>
          </a:p>
          <a:p>
            <a:pPr defTabSz="465138" eaLnBrk="1" hangingPunct="1">
              <a:lnSpc>
                <a:spcPct val="80000"/>
              </a:lnSpc>
              <a:tabLst>
                <a:tab pos="2005013" algn="ctr"/>
                <a:tab pos="4518025" algn="ctr"/>
              </a:tabLst>
            </a:pPr>
            <a:endParaRPr lang="en-US" sz="1800" dirty="0">
              <a:solidFill>
                <a:schemeClr val="tx2"/>
              </a:solidFill>
            </a:endParaRPr>
          </a:p>
          <a:p>
            <a:pPr defTabSz="465138" eaLnBrk="1" hangingPunct="1">
              <a:lnSpc>
                <a:spcPct val="80000"/>
              </a:lnSpc>
              <a:buFontTx/>
              <a:buNone/>
              <a:tabLst>
                <a:tab pos="2005013" algn="ctr"/>
                <a:tab pos="4518025" algn="ctr"/>
              </a:tabLst>
            </a:pPr>
            <a:endParaRPr lang="en-US" sz="1800" dirty="0"/>
          </a:p>
          <a:p>
            <a:pPr defTabSz="465138" eaLnBrk="1" hangingPunct="1">
              <a:lnSpc>
                <a:spcPct val="80000"/>
              </a:lnSpc>
              <a:tabLst>
                <a:tab pos="2005013" algn="ctr"/>
                <a:tab pos="4518025" algn="ctr"/>
              </a:tabLst>
            </a:pPr>
            <a:r>
              <a:rPr lang="en-US" sz="1800" dirty="0">
                <a:sym typeface="MT Extra" pitchFamily="-105" charset="0"/>
              </a:rPr>
              <a:t>Provides </a:t>
            </a:r>
            <a:r>
              <a:rPr lang="en-US" sz="1800" b="1" u="sng" dirty="0">
                <a:sym typeface="MT Extra" pitchFamily="-105" charset="0"/>
              </a:rPr>
              <a:t>mutual exclusion</a:t>
            </a:r>
            <a:r>
              <a:rPr lang="en-US" sz="1800" dirty="0">
                <a:sym typeface="MT Extra" pitchFamily="-105" charset="0"/>
              </a:rPr>
              <a:t>:</a:t>
            </a:r>
          </a:p>
          <a:p>
            <a:pPr defTabSz="465138" eaLnBrk="1" hangingPunct="1">
              <a:lnSpc>
                <a:spcPct val="80000"/>
              </a:lnSpc>
              <a:buFontTx/>
              <a:buNone/>
              <a:tabLst>
                <a:tab pos="2005013" algn="ctr"/>
                <a:tab pos="4518025" algn="ctr"/>
              </a:tabLst>
            </a:pPr>
            <a:endParaRPr lang="en-US" sz="2000" dirty="0">
              <a:sym typeface="MT Extra" pitchFamily="-105" charset="0"/>
            </a:endParaRPr>
          </a:p>
          <a:p>
            <a:pPr marL="1085850" lvl="2" defTabSz="465138" eaLnBrk="1" hangingPunct="1">
              <a:lnSpc>
                <a:spcPct val="80000"/>
              </a:lnSpc>
              <a:buFontTx/>
              <a:buNone/>
              <a:tabLst>
                <a:tab pos="2005013" algn="ctr"/>
                <a:tab pos="4518025" algn="ctr"/>
              </a:tabLst>
            </a:pPr>
            <a:r>
              <a:rPr lang="en-US" sz="1600" dirty="0">
                <a:solidFill>
                  <a:srgbClr val="0000FF"/>
                </a:solidFill>
                <a:sym typeface="MT Extra" pitchFamily="-105" charset="0"/>
              </a:rPr>
              <a:t>                            </a:t>
            </a:r>
            <a:endParaRPr lang="en-US" sz="1800" b="1" dirty="0">
              <a:sym typeface="MT Extra" pitchFamily="-105" charset="0"/>
            </a:endParaRPr>
          </a:p>
        </p:txBody>
      </p:sp>
      <p:sp>
        <p:nvSpPr>
          <p:cNvPr id="137" name="Google Shape;137;p18"/>
          <p:cNvSpPr txBox="1">
            <a:spLocks noGrp="1"/>
          </p:cNvSpPr>
          <p:nvPr>
            <p:ph type="title"/>
          </p:nvPr>
        </p:nvSpPr>
        <p:spPr>
          <a:xfrm>
            <a:off x="1344216" y="0"/>
            <a:ext cx="6400801" cy="113823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 algn="r">
              <a:spcBef>
                <a:spcPct val="0"/>
              </a:spcBef>
              <a:buSzPts val="40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Semaphores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DDF8897-3893-4836-B3BB-19A9B7C8C5B1}"/>
              </a:ext>
            </a:extLst>
          </p:cNvPr>
          <p:cNvGrpSpPr/>
          <p:nvPr/>
        </p:nvGrpSpPr>
        <p:grpSpPr>
          <a:xfrm>
            <a:off x="3316572" y="2880964"/>
            <a:ext cx="4428445" cy="1846659"/>
            <a:chOff x="3316572" y="2880964"/>
            <a:chExt cx="4428445" cy="184665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12AFF91-5A91-45F5-A32E-BE6601583B4C}"/>
                </a:ext>
              </a:extLst>
            </p:cNvPr>
            <p:cNvSpPr txBox="1"/>
            <p:nvPr/>
          </p:nvSpPr>
          <p:spPr>
            <a:xfrm>
              <a:off x="3316572" y="2880964"/>
              <a:ext cx="4428445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085850" lvl="2" defTabSz="465138" eaLnBrk="1" hangingPunct="1">
                <a:lnSpc>
                  <a:spcPct val="150000"/>
                </a:lnSpc>
                <a:buFontTx/>
                <a:buNone/>
                <a:tabLst>
                  <a:tab pos="2005013" algn="ctr"/>
                  <a:tab pos="4518025" algn="ctr"/>
                </a:tabLst>
              </a:pPr>
              <a:r>
                <a:rPr lang="en-US" sz="1600" b="1" dirty="0">
                  <a:solidFill>
                    <a:srgbClr val="FF0000"/>
                  </a:solidFill>
                  <a:sym typeface="MT Extra" pitchFamily="-105" charset="0"/>
                </a:rPr>
                <a:t>semaphore S(1);  // initialized to 1</a:t>
              </a:r>
            </a:p>
            <a:p>
              <a:pPr marL="1085850" lvl="2" defTabSz="465138" eaLnBrk="1" hangingPunct="1">
                <a:lnSpc>
                  <a:spcPct val="150000"/>
                </a:lnSpc>
                <a:buFontTx/>
                <a:buNone/>
                <a:tabLst>
                  <a:tab pos="2005013" algn="ctr"/>
                  <a:tab pos="4518025" algn="ctr"/>
                </a:tabLst>
              </a:pPr>
              <a:r>
                <a:rPr lang="en-US" sz="1600" b="1" dirty="0">
                  <a:solidFill>
                    <a:srgbClr val="FF0000"/>
                  </a:solidFill>
                  <a:sym typeface="MT Extra" pitchFamily="-105" charset="0"/>
                </a:rPr>
                <a:t>wait(S);           // or acquire(S) or P(S)</a:t>
              </a:r>
            </a:p>
            <a:p>
              <a:pPr marL="1085850" lvl="2" defTabSz="465138" eaLnBrk="1" hangingPunct="1">
                <a:lnSpc>
                  <a:spcPct val="150000"/>
                </a:lnSpc>
                <a:buFontTx/>
                <a:buNone/>
                <a:tabLst>
                  <a:tab pos="2005013" algn="ctr"/>
                  <a:tab pos="4518025" algn="ctr"/>
                </a:tabLst>
              </a:pPr>
              <a:r>
                <a:rPr lang="en-US" sz="1600" b="1" dirty="0" err="1">
                  <a:solidFill>
                    <a:srgbClr val="FF0000"/>
                  </a:solidFill>
                  <a:sym typeface="MT Extra" pitchFamily="-105" charset="0"/>
                </a:rPr>
                <a:t>criticalSection</a:t>
              </a:r>
              <a:r>
                <a:rPr lang="en-US" sz="1600" b="1" dirty="0">
                  <a:solidFill>
                    <a:srgbClr val="FF0000"/>
                  </a:solidFill>
                  <a:sym typeface="MT Extra" pitchFamily="-105" charset="0"/>
                </a:rPr>
                <a:t>();</a:t>
              </a:r>
            </a:p>
            <a:p>
              <a:pPr marL="1085850" lvl="2" defTabSz="465138" eaLnBrk="1" hangingPunct="1">
                <a:lnSpc>
                  <a:spcPct val="150000"/>
                </a:lnSpc>
                <a:buFontTx/>
                <a:buNone/>
                <a:tabLst>
                  <a:tab pos="2005013" algn="ctr"/>
                  <a:tab pos="4518025" algn="ctr"/>
                </a:tabLst>
              </a:pPr>
              <a:r>
                <a:rPr lang="en-US" sz="1600" b="1" dirty="0">
                  <a:solidFill>
                    <a:srgbClr val="FF0000"/>
                  </a:solidFill>
                  <a:sym typeface="MT Extra" pitchFamily="-105" charset="0"/>
                </a:rPr>
                <a:t>signal(S);        // or release(S) or V(P)</a:t>
              </a:r>
            </a:p>
            <a:p>
              <a:endParaRPr lang="en-US" dirty="0"/>
            </a:p>
          </p:txBody>
        </p:sp>
        <p:sp>
          <p:nvSpPr>
            <p:cNvPr id="11" name="AutoShape 4">
              <a:extLst>
                <a:ext uri="{FF2B5EF4-FFF2-40B4-BE49-F238E27FC236}">
                  <a16:creationId xmlns:a16="http://schemas.microsoft.com/office/drawing/2014/main" id="{773097C3-469B-4420-A9E0-B14A758CFB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1180" y="3012948"/>
              <a:ext cx="301625" cy="1457325"/>
            </a:xfrm>
            <a:prstGeom prst="leftBrace">
              <a:avLst>
                <a:gd name="adj1" fmla="val 4026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9C819AD-41B4-4D03-8CE0-D034A617DF35}"/>
              </a:ext>
            </a:extLst>
          </p:cNvPr>
          <p:cNvSpPr txBox="1"/>
          <p:nvPr/>
        </p:nvSpPr>
        <p:spPr>
          <a:xfrm>
            <a:off x="235920" y="409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>
            <a:spLocks noGrp="1"/>
          </p:cNvSpPr>
          <p:nvPr>
            <p:ph type="title"/>
          </p:nvPr>
        </p:nvSpPr>
        <p:spPr>
          <a:xfrm>
            <a:off x="1485900" y="1"/>
            <a:ext cx="6172200" cy="126920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 algn="r">
              <a:spcBef>
                <a:spcPct val="0"/>
              </a:spcBef>
              <a:buSzPts val="48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Semaphore Implementation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7" name="Google Shape;147;p19"/>
          <p:cNvSpPr txBox="1">
            <a:spLocks noGrp="1"/>
          </p:cNvSpPr>
          <p:nvPr>
            <p:ph type="body" idx="1"/>
          </p:nvPr>
        </p:nvSpPr>
        <p:spPr>
          <a:xfrm>
            <a:off x="2143125" y="1371600"/>
            <a:ext cx="5220450" cy="196367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87655">
              <a:lnSpc>
                <a:spcPct val="90000"/>
              </a:lnSpc>
              <a:spcBef>
                <a:spcPts val="0"/>
              </a:spcBef>
              <a:buClr>
                <a:srgbClr val="FF2600"/>
              </a:buClr>
              <a:buSzPts val="3600"/>
              <a:buNone/>
            </a:pPr>
            <a:r>
              <a:rPr lang="en-US" sz="27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typedef struct {</a:t>
            </a:r>
            <a:endParaRPr dirty="0"/>
          </a:p>
          <a:p>
            <a:pPr marL="287655">
              <a:lnSpc>
                <a:spcPct val="90000"/>
              </a:lnSpc>
              <a:buClr>
                <a:srgbClr val="FF2600"/>
              </a:buClr>
              <a:buSzPts val="3600"/>
              <a:buNone/>
            </a:pPr>
            <a:r>
              <a:rPr lang="en-US" sz="27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	int value;</a:t>
            </a:r>
            <a:endParaRPr dirty="0"/>
          </a:p>
          <a:p>
            <a:pPr marL="287655">
              <a:lnSpc>
                <a:spcPct val="90000"/>
              </a:lnSpc>
              <a:buClr>
                <a:srgbClr val="FF2600"/>
              </a:buClr>
              <a:buSzPts val="3600"/>
              <a:buNone/>
            </a:pPr>
            <a:r>
              <a:rPr lang="en-US" sz="27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	struct </a:t>
            </a:r>
            <a:r>
              <a:rPr lang="en-US" sz="2700" b="1" dirty="0" err="1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process_t</a:t>
            </a:r>
            <a:r>
              <a:rPr lang="en-US" sz="27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 *list;</a:t>
            </a:r>
            <a:endParaRPr dirty="0"/>
          </a:p>
          <a:p>
            <a:pPr marL="287655">
              <a:lnSpc>
                <a:spcPct val="90000"/>
              </a:lnSpc>
              <a:buClr>
                <a:srgbClr val="FF2600"/>
              </a:buClr>
              <a:buSzPts val="3600"/>
              <a:buNone/>
            </a:pPr>
            <a:r>
              <a:rPr lang="en-US" sz="2700" b="1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} semaphore;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C0A00D-08BF-4AFE-9E39-1949D879BAB2}"/>
              </a:ext>
            </a:extLst>
          </p:cNvPr>
          <p:cNvSpPr txBox="1"/>
          <p:nvPr/>
        </p:nvSpPr>
        <p:spPr>
          <a:xfrm>
            <a:off x="1622897" y="3640685"/>
            <a:ext cx="62609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looks like a normal C variable, except that operations on semaphores are </a:t>
            </a:r>
            <a:r>
              <a:rPr lang="en-US" b="1" dirty="0"/>
              <a:t>atomic</a:t>
            </a:r>
            <a:r>
              <a:rPr lang="en-US" dirty="0"/>
              <a:t>, to ensure the integrity of the value.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0"/>
          <p:cNvSpPr txBox="1">
            <a:spLocks noGrp="1"/>
          </p:cNvSpPr>
          <p:nvPr>
            <p:ph type="title"/>
          </p:nvPr>
        </p:nvSpPr>
        <p:spPr>
          <a:xfrm>
            <a:off x="1485900" y="47626"/>
            <a:ext cx="6172200" cy="117395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 algn="r">
              <a:spcBef>
                <a:spcPct val="0"/>
              </a:spcBef>
              <a:buSzPts val="48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Semaphore Implementation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5" name="Google Shape;155;p20"/>
          <p:cNvSpPr txBox="1">
            <a:spLocks noGrp="1"/>
          </p:cNvSpPr>
          <p:nvPr>
            <p:ph type="body" idx="1"/>
          </p:nvPr>
        </p:nvSpPr>
        <p:spPr>
          <a:xfrm>
            <a:off x="639391" y="1006384"/>
            <a:ext cx="3627200" cy="2176186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87655">
              <a:lnSpc>
                <a:spcPct val="90000"/>
              </a:lnSpc>
              <a:spcBef>
                <a:spcPts val="0"/>
              </a:spcBef>
              <a:buClr>
                <a:srgbClr val="FF2600"/>
              </a:buClr>
              <a:buSzPts val="2000"/>
              <a:buNone/>
            </a:pPr>
            <a:r>
              <a:rPr lang="en-US" sz="1800" b="1" dirty="0">
                <a:solidFill>
                  <a:srgbClr val="FF2600"/>
                </a:solidFill>
              </a:rPr>
              <a:t>wait(semaphore *S)</a:t>
            </a:r>
            <a:r>
              <a:rPr lang="en-US" sz="1800" dirty="0">
                <a:solidFill>
                  <a:srgbClr val="FF2600"/>
                </a:solidFill>
              </a:rPr>
              <a:t> { </a:t>
            </a:r>
            <a:endParaRPr sz="4000" dirty="0"/>
          </a:p>
          <a:p>
            <a:pPr marL="287655">
              <a:lnSpc>
                <a:spcPct val="90000"/>
              </a:lnSpc>
              <a:buClr>
                <a:srgbClr val="FF2600"/>
              </a:buClr>
              <a:buSzPts val="2000"/>
              <a:buNone/>
            </a:pPr>
            <a:r>
              <a:rPr lang="en-US" sz="1800" i="1" dirty="0">
                <a:solidFill>
                  <a:srgbClr val="FF2600"/>
                </a:solidFill>
              </a:rPr>
              <a:t>	</a:t>
            </a:r>
            <a:r>
              <a:rPr lang="en-US" sz="1800" dirty="0">
                <a:solidFill>
                  <a:srgbClr val="FF2600"/>
                </a:solidFill>
              </a:rPr>
              <a:t>S-&gt;value--;</a:t>
            </a:r>
            <a:endParaRPr sz="4000" dirty="0"/>
          </a:p>
          <a:p>
            <a:pPr marL="287655">
              <a:lnSpc>
                <a:spcPct val="90000"/>
              </a:lnSpc>
              <a:buClr>
                <a:srgbClr val="FF2600"/>
              </a:buClr>
              <a:buSzPts val="2000"/>
              <a:buNone/>
            </a:pPr>
            <a:r>
              <a:rPr lang="en-US" sz="1800" dirty="0">
                <a:solidFill>
                  <a:srgbClr val="FF2600"/>
                </a:solidFill>
              </a:rPr>
              <a:t>	if (S-&gt;value </a:t>
            </a:r>
            <a:r>
              <a:rPr lang="en-US" sz="1800" i="1" dirty="0">
                <a:solidFill>
                  <a:srgbClr val="FF2600"/>
                </a:solidFill>
              </a:rPr>
              <a:t>&lt; </a:t>
            </a:r>
            <a:r>
              <a:rPr lang="en-US" sz="1800" dirty="0">
                <a:solidFill>
                  <a:srgbClr val="FF2600"/>
                </a:solidFill>
              </a:rPr>
              <a:t>0) { </a:t>
            </a:r>
            <a:endParaRPr sz="4000" dirty="0"/>
          </a:p>
          <a:p>
            <a:pPr marL="287655">
              <a:lnSpc>
                <a:spcPct val="90000"/>
              </a:lnSpc>
              <a:buClr>
                <a:srgbClr val="FF2600"/>
              </a:buClr>
              <a:buSzPts val="2000"/>
              <a:buNone/>
            </a:pPr>
            <a:r>
              <a:rPr lang="en-US" sz="1800" i="1" dirty="0">
                <a:solidFill>
                  <a:srgbClr val="FF2600"/>
                </a:solidFill>
              </a:rPr>
              <a:t>		</a:t>
            </a:r>
            <a:r>
              <a:rPr lang="en-US" sz="1800" b="1" dirty="0"/>
              <a:t>add the process to S-&gt;list;</a:t>
            </a:r>
            <a:endParaRPr sz="4000" b="1" dirty="0"/>
          </a:p>
          <a:p>
            <a:pPr marL="287655">
              <a:lnSpc>
                <a:spcPct val="90000"/>
              </a:lnSpc>
              <a:buClr>
                <a:srgbClr val="FF2600"/>
              </a:buClr>
              <a:buSzPts val="2000"/>
              <a:buNone/>
            </a:pPr>
            <a:r>
              <a:rPr lang="en-US" sz="1800" dirty="0">
                <a:solidFill>
                  <a:srgbClr val="FF2600"/>
                </a:solidFill>
              </a:rPr>
              <a:t>		sleep();    // or wait()</a:t>
            </a:r>
            <a:endParaRPr sz="4000" dirty="0"/>
          </a:p>
          <a:p>
            <a:pPr marL="287655">
              <a:lnSpc>
                <a:spcPct val="90000"/>
              </a:lnSpc>
              <a:buClr>
                <a:srgbClr val="FF2600"/>
              </a:buClr>
              <a:buSzPts val="2000"/>
              <a:buNone/>
            </a:pPr>
            <a:r>
              <a:rPr lang="en-US" sz="1800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	}</a:t>
            </a:r>
            <a:endParaRPr sz="4000" dirty="0"/>
          </a:p>
          <a:p>
            <a:pPr marL="287655">
              <a:lnSpc>
                <a:spcPct val="90000"/>
              </a:lnSpc>
              <a:buClr>
                <a:srgbClr val="FF2600"/>
              </a:buClr>
              <a:buSzPts val="2000"/>
              <a:buNone/>
            </a:pPr>
            <a:r>
              <a:rPr lang="en-US" sz="1800" dirty="0">
                <a:solidFill>
                  <a:srgbClr val="FF2600"/>
                </a:solidFill>
                <a:latin typeface="Courier"/>
                <a:ea typeface="Courier"/>
                <a:cs typeface="Courier"/>
                <a:sym typeface="Courier"/>
              </a:rPr>
              <a:t>}</a:t>
            </a:r>
            <a:endParaRPr sz="4000" dirty="0"/>
          </a:p>
        </p:txBody>
      </p:sp>
      <p:sp>
        <p:nvSpPr>
          <p:cNvPr id="158" name="Google Shape;158;p20"/>
          <p:cNvSpPr/>
          <p:nvPr/>
        </p:nvSpPr>
        <p:spPr>
          <a:xfrm>
            <a:off x="4420196" y="2419045"/>
            <a:ext cx="4274839" cy="2000251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287655" marR="30479" indent="-257175">
              <a:lnSpc>
                <a:spcPct val="90000"/>
              </a:lnSpc>
              <a:buClr>
                <a:srgbClr val="FF2600"/>
              </a:buClr>
              <a:buSzPts val="2000"/>
            </a:pPr>
            <a:r>
              <a:rPr lang="en-US" b="1" dirty="0">
                <a:solidFill>
                  <a:srgbClr val="FF2600"/>
                </a:solidFill>
                <a:ea typeface="Courier"/>
                <a:cs typeface="Courier"/>
                <a:sym typeface="Courier"/>
              </a:rPr>
              <a:t>signal(semaphore *S)</a:t>
            </a:r>
            <a:r>
              <a:rPr lang="en-US" dirty="0">
                <a:solidFill>
                  <a:srgbClr val="FF2600"/>
                </a:solidFill>
                <a:ea typeface="Courier"/>
                <a:cs typeface="Courier"/>
                <a:sym typeface="Courier"/>
              </a:rPr>
              <a:t> { </a:t>
            </a:r>
            <a:endParaRPr dirty="0">
              <a:solidFill>
                <a:srgbClr val="FF2600"/>
              </a:solidFill>
              <a:ea typeface="Gill Sans"/>
              <a:cs typeface="Gill Sans"/>
              <a:sym typeface="Gill Sans"/>
            </a:endParaRPr>
          </a:p>
          <a:p>
            <a:pPr marL="287655" marR="30479" indent="-257175">
              <a:lnSpc>
                <a:spcPct val="90000"/>
              </a:lnSpc>
              <a:spcBef>
                <a:spcPts val="300"/>
              </a:spcBef>
              <a:buClr>
                <a:srgbClr val="FF2600"/>
              </a:buClr>
              <a:buSzPts val="2000"/>
            </a:pPr>
            <a:r>
              <a:rPr lang="en-US" dirty="0">
                <a:solidFill>
                  <a:srgbClr val="FF2600"/>
                </a:solidFill>
                <a:ea typeface="Courier"/>
                <a:cs typeface="Courier"/>
                <a:sym typeface="Courier"/>
              </a:rPr>
              <a:t>	S-&gt;value++;</a:t>
            </a:r>
            <a:endParaRPr dirty="0">
              <a:solidFill>
                <a:srgbClr val="FF2600"/>
              </a:solidFill>
              <a:ea typeface="Gill Sans"/>
              <a:cs typeface="Gill Sans"/>
              <a:sym typeface="Gill Sans"/>
            </a:endParaRPr>
          </a:p>
          <a:p>
            <a:pPr marL="287655" marR="30479" indent="-257175">
              <a:lnSpc>
                <a:spcPct val="90000"/>
              </a:lnSpc>
              <a:spcBef>
                <a:spcPts val="300"/>
              </a:spcBef>
              <a:buClr>
                <a:srgbClr val="FF2600"/>
              </a:buClr>
              <a:buSzPts val="2000"/>
            </a:pPr>
            <a:r>
              <a:rPr lang="en-US" dirty="0">
                <a:solidFill>
                  <a:srgbClr val="FF2600"/>
                </a:solidFill>
                <a:ea typeface="Courier"/>
                <a:cs typeface="Courier"/>
                <a:sym typeface="Courier"/>
              </a:rPr>
              <a:t>	if (S-&gt;value &lt;= 0) { </a:t>
            </a:r>
            <a:endParaRPr dirty="0">
              <a:solidFill>
                <a:srgbClr val="FF2600"/>
              </a:solidFill>
              <a:ea typeface="Gill Sans"/>
              <a:cs typeface="Gill Sans"/>
              <a:sym typeface="Gill Sans"/>
            </a:endParaRPr>
          </a:p>
          <a:p>
            <a:pPr marL="287655" marR="30479" indent="-257175">
              <a:lnSpc>
                <a:spcPct val="90000"/>
              </a:lnSpc>
              <a:spcBef>
                <a:spcPts val="300"/>
              </a:spcBef>
              <a:buClr>
                <a:srgbClr val="FF2600"/>
              </a:buClr>
              <a:buSzPts val="2000"/>
            </a:pPr>
            <a:r>
              <a:rPr lang="en-US" dirty="0">
                <a:solidFill>
                  <a:srgbClr val="FF2600"/>
                </a:solidFill>
                <a:ea typeface="Courier"/>
                <a:cs typeface="Courier"/>
                <a:sym typeface="Courier"/>
              </a:rPr>
              <a:t>		</a:t>
            </a:r>
            <a:r>
              <a:rPr lang="en-US" b="1" dirty="0">
                <a:solidFill>
                  <a:srgbClr val="000000"/>
                </a:solidFill>
                <a:ea typeface="Courier"/>
                <a:cs typeface="Courier"/>
                <a:sym typeface="Courier"/>
              </a:rPr>
              <a:t>remove a process P from S-&gt;list;</a:t>
            </a:r>
            <a:endParaRPr b="1" dirty="0">
              <a:solidFill>
                <a:srgbClr val="000000"/>
              </a:solidFill>
              <a:ea typeface="Gill Sans"/>
              <a:cs typeface="Gill Sans"/>
              <a:sym typeface="Gill Sans"/>
            </a:endParaRPr>
          </a:p>
          <a:p>
            <a:pPr marL="287655" marR="30479" indent="-257175">
              <a:lnSpc>
                <a:spcPct val="90000"/>
              </a:lnSpc>
              <a:spcBef>
                <a:spcPts val="300"/>
              </a:spcBef>
              <a:buClr>
                <a:srgbClr val="FF2600"/>
              </a:buClr>
              <a:buSzPts val="2000"/>
            </a:pPr>
            <a:r>
              <a:rPr lang="en-US" dirty="0">
                <a:solidFill>
                  <a:srgbClr val="FF2600"/>
                </a:solidFill>
                <a:ea typeface="Courier"/>
                <a:cs typeface="Courier"/>
                <a:sym typeface="Courier"/>
              </a:rPr>
              <a:t>		wakeup(P);  // or signal()</a:t>
            </a:r>
            <a:endParaRPr dirty="0"/>
          </a:p>
          <a:p>
            <a:pPr marL="287655" marR="30479" indent="-257175">
              <a:lnSpc>
                <a:spcPct val="90000"/>
              </a:lnSpc>
              <a:spcBef>
                <a:spcPts val="300"/>
              </a:spcBef>
              <a:buClr>
                <a:srgbClr val="FF2600"/>
              </a:buClr>
              <a:buSzPts val="2000"/>
            </a:pPr>
            <a:r>
              <a:rPr lang="en-US" dirty="0">
                <a:solidFill>
                  <a:srgbClr val="FF2600"/>
                </a:solidFill>
                <a:ea typeface="Courier"/>
                <a:cs typeface="Courier"/>
                <a:sym typeface="Courier"/>
              </a:rPr>
              <a:t>	}</a:t>
            </a:r>
            <a:endParaRPr dirty="0">
              <a:solidFill>
                <a:srgbClr val="FF2600"/>
              </a:solidFill>
              <a:ea typeface="Gill Sans"/>
              <a:cs typeface="Gill Sans"/>
              <a:sym typeface="Gill Sans"/>
            </a:endParaRPr>
          </a:p>
          <a:p>
            <a:pPr marL="287655" marR="30479" indent="-257175">
              <a:lnSpc>
                <a:spcPct val="90000"/>
              </a:lnSpc>
              <a:spcBef>
                <a:spcPts val="300"/>
              </a:spcBef>
              <a:buClr>
                <a:srgbClr val="FF2600"/>
              </a:buClr>
              <a:buSzPts val="2000"/>
            </a:pPr>
            <a:r>
              <a:rPr lang="en-US" dirty="0">
                <a:solidFill>
                  <a:srgbClr val="FF2600"/>
                </a:solidFill>
                <a:ea typeface="Courier"/>
                <a:cs typeface="Courier"/>
                <a:sym typeface="Courier"/>
              </a:rPr>
              <a:t>}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D85828-2C29-44DD-B686-9512E57353A7}"/>
              </a:ext>
            </a:extLst>
          </p:cNvPr>
          <p:cNvSpPr txBox="1"/>
          <p:nvPr/>
        </p:nvSpPr>
        <p:spPr>
          <a:xfrm>
            <a:off x="546392" y="3335275"/>
            <a:ext cx="3664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Here </a:t>
            </a:r>
            <a:r>
              <a:rPr lang="en-US" sz="1600" b="1" dirty="0"/>
              <a:t>wait()</a:t>
            </a:r>
            <a:r>
              <a:rPr lang="en-US" sz="1600" dirty="0"/>
              <a:t> is also known as the </a:t>
            </a:r>
            <a:r>
              <a:rPr lang="en-US" sz="1600" b="1" dirty="0"/>
              <a:t>P</a:t>
            </a:r>
            <a:r>
              <a:rPr lang="en-US" sz="1600" dirty="0"/>
              <a:t> operation, and </a:t>
            </a:r>
            <a:r>
              <a:rPr lang="en-US" sz="1600" b="1" dirty="0"/>
              <a:t>signal()</a:t>
            </a:r>
            <a:r>
              <a:rPr lang="en-US" sz="1600" dirty="0"/>
              <a:t> as </a:t>
            </a:r>
            <a:r>
              <a:rPr lang="en-US" sz="1600" b="1" dirty="0"/>
              <a:t>V</a:t>
            </a:r>
            <a:r>
              <a:rPr lang="en-US" sz="1600" dirty="0"/>
              <a:t>. These are Dutch words were given by Dijkstra, a world-renowned Dutch-native computer scientist, who invented the notion.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A20A5D-7D9F-4CE4-A363-0048BF2DCD42}"/>
              </a:ext>
            </a:extLst>
          </p:cNvPr>
          <p:cNvSpPr txBox="1"/>
          <p:nvPr/>
        </p:nvSpPr>
        <p:spPr>
          <a:xfrm>
            <a:off x="593830" y="4676194"/>
            <a:ext cx="5810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hlinkClick r:id="rId3"/>
              </a:rPr>
              <a:t>https://en.wikipedia.org/wiki/Semaphore_(programming)#Operation_names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73A9F0-FC48-461C-9CE4-40145710593A}"/>
              </a:ext>
            </a:extLst>
          </p:cNvPr>
          <p:cNvSpPr txBox="1"/>
          <p:nvPr/>
        </p:nvSpPr>
        <p:spPr>
          <a:xfrm>
            <a:off x="5335525" y="1155314"/>
            <a:ext cx="2443280" cy="6463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These two operations have to be </a:t>
            </a:r>
            <a:r>
              <a:rPr lang="en-US" b="1" dirty="0"/>
              <a:t>atomic</a:t>
            </a:r>
            <a:r>
              <a:rPr lang="en-US" dirty="0"/>
              <a:t>!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89C4007-BC71-4E0D-B1B7-73FC485A5399}"/>
              </a:ext>
            </a:extLst>
          </p:cNvPr>
          <p:cNvCxnSpPr/>
          <p:nvPr/>
        </p:nvCxnSpPr>
        <p:spPr>
          <a:xfrm flipH="1">
            <a:off x="4420196" y="1478480"/>
            <a:ext cx="762624" cy="17704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8CB9A8E-AE65-4430-AEC5-BE7E18C90CE4}"/>
              </a:ext>
            </a:extLst>
          </p:cNvPr>
          <p:cNvCxnSpPr>
            <a:cxnSpLocks/>
          </p:cNvCxnSpPr>
          <p:nvPr/>
        </p:nvCxnSpPr>
        <p:spPr>
          <a:xfrm>
            <a:off x="6556714" y="1808225"/>
            <a:ext cx="451" cy="45811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2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 algn="r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The Bounded-Buffer Problem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5" name="Google Shape;175;p22"/>
          <p:cNvSpPr txBox="1">
            <a:spLocks noGrp="1"/>
          </p:cNvSpPr>
          <p:nvPr>
            <p:ph type="body" idx="1"/>
          </p:nvPr>
        </p:nvSpPr>
        <p:spPr>
          <a:xfrm>
            <a:off x="2794361" y="1175145"/>
            <a:ext cx="2276475" cy="12954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0" lvl="1" indent="0">
              <a:spcBef>
                <a:spcPts val="0"/>
              </a:spcBef>
              <a:buSzPts val="2000"/>
              <a:buNone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int n;</a:t>
            </a:r>
            <a:endParaRPr b="1" dirty="0">
              <a:latin typeface="Courier"/>
              <a:ea typeface="Courier"/>
              <a:cs typeface="Courier"/>
              <a:sym typeface="Courier"/>
            </a:endParaRPr>
          </a:p>
          <a:p>
            <a:pPr marL="0" lvl="1" indent="0">
              <a:buSzPts val="2000"/>
              <a:buNone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mutex access;</a:t>
            </a:r>
            <a:endParaRPr b="1" dirty="0">
              <a:latin typeface="Courier"/>
              <a:ea typeface="Courier"/>
              <a:cs typeface="Courier"/>
              <a:sym typeface="Courier"/>
            </a:endParaRPr>
          </a:p>
          <a:p>
            <a:pPr marL="0" lvl="1" indent="0">
              <a:buSzPts val="2000"/>
              <a:buNone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semaphore empty;</a:t>
            </a:r>
            <a:endParaRPr b="1" dirty="0">
              <a:latin typeface="Courier"/>
              <a:ea typeface="Courier"/>
              <a:cs typeface="Courier"/>
              <a:sym typeface="Courier"/>
            </a:endParaRPr>
          </a:p>
          <a:p>
            <a:pPr marL="0" lvl="1" indent="0">
              <a:buSzPts val="2000"/>
              <a:buNone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semaphore full;</a:t>
            </a:r>
            <a:endParaRPr b="1" dirty="0"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176" name="Google Shape;176;p22"/>
          <p:cNvSpPr/>
          <p:nvPr/>
        </p:nvSpPr>
        <p:spPr>
          <a:xfrm>
            <a:off x="5070836" y="1175145"/>
            <a:ext cx="2276475" cy="12954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30479" lvl="1" indent="30480">
              <a:buClr>
                <a:srgbClr val="E32400"/>
              </a:buClr>
              <a:buSzPts val="2000"/>
            </a:pPr>
            <a:endParaRPr lang="en-US" sz="1500" b="1" dirty="0">
              <a:solidFill>
                <a:srgbClr val="E324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0" marR="30479" lvl="1" indent="30480">
              <a:buClr>
                <a:srgbClr val="E32400"/>
              </a:buClr>
              <a:buSzPts val="2000"/>
            </a:pPr>
            <a:r>
              <a:rPr lang="en-US" sz="1500" b="1" dirty="0" err="1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init</a:t>
            </a: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(&amp;access,1);</a:t>
            </a:r>
            <a:endParaRPr sz="1350" b="1" dirty="0">
              <a:latin typeface="Courier"/>
              <a:ea typeface="Courier"/>
              <a:cs typeface="Courier"/>
              <a:sym typeface="Courier"/>
            </a:endParaRPr>
          </a:p>
          <a:p>
            <a:pPr marL="0" marR="30479" lvl="1" indent="30480">
              <a:spcBef>
                <a:spcPts val="450"/>
              </a:spcBef>
              <a:buClr>
                <a:srgbClr val="E32400"/>
              </a:buClr>
              <a:buSzPts val="2000"/>
            </a:pPr>
            <a:r>
              <a:rPr lang="en-US" sz="1500" b="1" dirty="0" err="1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init</a:t>
            </a: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(&amp;</a:t>
            </a:r>
            <a:r>
              <a:rPr lang="en-US" sz="1500" b="1" dirty="0" err="1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empty,n</a:t>
            </a: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);</a:t>
            </a:r>
            <a:endParaRPr sz="1350" b="1" dirty="0">
              <a:latin typeface="Courier"/>
              <a:ea typeface="Courier"/>
              <a:cs typeface="Courier"/>
              <a:sym typeface="Courier"/>
            </a:endParaRPr>
          </a:p>
          <a:p>
            <a:pPr marL="0" marR="30479" lvl="1" indent="30480">
              <a:spcBef>
                <a:spcPts val="450"/>
              </a:spcBef>
              <a:buClr>
                <a:srgbClr val="E32400"/>
              </a:buClr>
              <a:buSzPts val="2000"/>
            </a:pPr>
            <a:r>
              <a:rPr lang="en-US" sz="1500" b="1" dirty="0" err="1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init</a:t>
            </a: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(&amp;full,0);</a:t>
            </a:r>
            <a:endParaRPr sz="1350" b="1" dirty="0"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177" name="Google Shape;177;p22"/>
          <p:cNvSpPr/>
          <p:nvPr/>
        </p:nvSpPr>
        <p:spPr>
          <a:xfrm>
            <a:off x="1314450" y="2962275"/>
            <a:ext cx="1522125" cy="952425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producer</a:t>
            </a:r>
            <a:endParaRPr sz="1350" dirty="0"/>
          </a:p>
        </p:txBody>
      </p:sp>
      <p:sp>
        <p:nvSpPr>
          <p:cNvPr id="178" name="Google Shape;178;p22"/>
          <p:cNvSpPr/>
          <p:nvPr/>
        </p:nvSpPr>
        <p:spPr>
          <a:xfrm>
            <a:off x="6228396" y="2962274"/>
            <a:ext cx="1522125" cy="952425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consumer</a:t>
            </a:r>
            <a:endParaRPr sz="1200" dirty="0"/>
          </a:p>
        </p:txBody>
      </p:sp>
      <p:sp>
        <p:nvSpPr>
          <p:cNvPr id="179" name="Google Shape;179;p22"/>
          <p:cNvSpPr/>
          <p:nvPr/>
        </p:nvSpPr>
        <p:spPr>
          <a:xfrm>
            <a:off x="3848099" y="2962275"/>
            <a:ext cx="1287284" cy="952500"/>
          </a:xfrm>
          <a:prstGeom prst="roundRect">
            <a:avLst>
              <a:gd name="adj" fmla="val 15000"/>
            </a:avLst>
          </a:prstGeom>
          <a:solidFill>
            <a:srgbClr val="FFFC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0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22"/>
          <p:cNvSpPr/>
          <p:nvPr/>
        </p:nvSpPr>
        <p:spPr>
          <a:xfrm>
            <a:off x="3783939" y="3209922"/>
            <a:ext cx="1398881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shared buffer</a:t>
            </a:r>
            <a:br>
              <a:rPr lang="en-US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</a:br>
            <a:r>
              <a:rPr lang="en-US" sz="12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capacity </a:t>
            </a:r>
            <a:r>
              <a:rPr lang="en-US" sz="1200" b="1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n</a:t>
            </a:r>
            <a:r>
              <a:rPr lang="en-US" sz="12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items</a:t>
            </a:r>
            <a:endParaRPr sz="1350" dirty="0"/>
          </a:p>
        </p:txBody>
      </p:sp>
      <p:sp>
        <p:nvSpPr>
          <p:cNvPr id="181" name="Google Shape;181;p22"/>
          <p:cNvSpPr/>
          <p:nvPr/>
        </p:nvSpPr>
        <p:spPr>
          <a:xfrm>
            <a:off x="4056273" y="2657399"/>
            <a:ext cx="952425" cy="3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30479" lvl="2">
              <a:buClr>
                <a:srgbClr val="E32400"/>
              </a:buClr>
              <a:buSzPts val="2000"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access</a:t>
            </a:r>
            <a:endParaRPr sz="1350" b="1" dirty="0"/>
          </a:p>
        </p:txBody>
      </p:sp>
      <p:cxnSp>
        <p:nvCxnSpPr>
          <p:cNvPr id="182" name="Google Shape;182;p22"/>
          <p:cNvCxnSpPr/>
          <p:nvPr/>
        </p:nvCxnSpPr>
        <p:spPr>
          <a:xfrm rot="10800000" flipH="1">
            <a:off x="2809875" y="3457572"/>
            <a:ext cx="1019175" cy="4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83" name="Google Shape;183;p22"/>
          <p:cNvCxnSpPr/>
          <p:nvPr/>
        </p:nvCxnSpPr>
        <p:spPr>
          <a:xfrm rot="10800000" flipH="1">
            <a:off x="5172302" y="3438483"/>
            <a:ext cx="1019175" cy="3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13D50C19-FB2B-4962-84B9-8AF47DD349F6}"/>
              </a:ext>
            </a:extLst>
          </p:cNvPr>
          <p:cNvSpPr txBox="1"/>
          <p:nvPr/>
        </p:nvSpPr>
        <p:spPr>
          <a:xfrm>
            <a:off x="925731" y="905634"/>
            <a:ext cx="1202989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Binary semaphore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801927D-96F5-429D-B39A-EAE7865D7AC3}"/>
              </a:ext>
            </a:extLst>
          </p:cNvPr>
          <p:cNvCxnSpPr>
            <a:stCxn id="2" idx="3"/>
          </p:cNvCxnSpPr>
          <p:nvPr/>
        </p:nvCxnSpPr>
        <p:spPr>
          <a:xfrm>
            <a:off x="2128720" y="1198022"/>
            <a:ext cx="763525" cy="30479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56B8C08-386B-473C-97EB-DDA751717DBB}"/>
              </a:ext>
            </a:extLst>
          </p:cNvPr>
          <p:cNvSpPr txBox="1"/>
          <p:nvPr/>
        </p:nvSpPr>
        <p:spPr>
          <a:xfrm>
            <a:off x="925731" y="1822845"/>
            <a:ext cx="1202989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Counting semaphore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212C505-177C-4E86-89A6-9E511A5DACAF}"/>
              </a:ext>
            </a:extLst>
          </p:cNvPr>
          <p:cNvCxnSpPr/>
          <p:nvPr/>
        </p:nvCxnSpPr>
        <p:spPr>
          <a:xfrm flipV="1">
            <a:off x="2281425" y="1940157"/>
            <a:ext cx="512936" cy="9657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674DC02-98D3-4C13-9C26-2576EE332A1C}"/>
              </a:ext>
            </a:extLst>
          </p:cNvPr>
          <p:cNvCxnSpPr/>
          <p:nvPr/>
        </p:nvCxnSpPr>
        <p:spPr>
          <a:xfrm>
            <a:off x="2281425" y="2224269"/>
            <a:ext cx="512936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EE05BB9-00D8-45A6-B90C-2BFF1F08B085}"/>
              </a:ext>
            </a:extLst>
          </p:cNvPr>
          <p:cNvSpPr txBox="1"/>
          <p:nvPr/>
        </p:nvSpPr>
        <p:spPr>
          <a:xfrm>
            <a:off x="3173056" y="4137475"/>
            <a:ext cx="35387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Why do we initialize </a:t>
            </a:r>
            <a:r>
              <a:rPr lang="en-US" b="1" dirty="0"/>
              <a:t>access</a:t>
            </a:r>
            <a:r>
              <a:rPr lang="en-US" dirty="0"/>
              <a:t> to be 1?</a:t>
            </a:r>
          </a:p>
          <a:p>
            <a:r>
              <a:rPr lang="en-US" dirty="0"/>
              <a:t>Why </a:t>
            </a:r>
            <a:r>
              <a:rPr lang="en-US" b="1" dirty="0"/>
              <a:t>empty</a:t>
            </a:r>
            <a:r>
              <a:rPr lang="en-US" dirty="0"/>
              <a:t> be n?</a:t>
            </a:r>
          </a:p>
          <a:p>
            <a:r>
              <a:rPr lang="en-US" dirty="0"/>
              <a:t>Why </a:t>
            </a:r>
            <a:r>
              <a:rPr lang="en-US" b="1" dirty="0"/>
              <a:t>full</a:t>
            </a:r>
            <a:r>
              <a:rPr lang="en-US" dirty="0"/>
              <a:t> be zero?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3"/>
          <p:cNvSpPr/>
          <p:nvPr/>
        </p:nvSpPr>
        <p:spPr>
          <a:xfrm>
            <a:off x="1590675" y="1247775"/>
            <a:ext cx="5495850" cy="216448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30479" lvl="1" indent="30480">
              <a:buClr>
                <a:srgbClr val="2C1376"/>
              </a:buClr>
              <a:buSzPts val="2000"/>
            </a:pPr>
            <a:r>
              <a:rPr lang="en-US" sz="1500" b="1" dirty="0">
                <a:solidFill>
                  <a:srgbClr val="2C1376"/>
                </a:solidFill>
                <a:latin typeface="Courier"/>
                <a:ea typeface="Courier"/>
                <a:cs typeface="Courier"/>
                <a:sym typeface="Courier"/>
              </a:rPr>
              <a:t>do {// produce item and save</a:t>
            </a:r>
            <a:endParaRPr sz="1350" b="1" dirty="0">
              <a:latin typeface="Courier"/>
              <a:ea typeface="Courier"/>
              <a:cs typeface="Courier"/>
              <a:sym typeface="Courier"/>
            </a:endParaRPr>
          </a:p>
          <a:p>
            <a:pPr marL="0" marR="30479" lvl="2" indent="514350">
              <a:spcBef>
                <a:spcPts val="450"/>
              </a:spcBef>
              <a:buClr>
                <a:srgbClr val="2C1376"/>
              </a:buClr>
              <a:buSzPts val="2000"/>
            </a:pPr>
            <a:r>
              <a:rPr lang="en-US" sz="1500" b="1" dirty="0">
                <a:solidFill>
                  <a:srgbClr val="2C1376"/>
                </a:solidFill>
                <a:latin typeface="Courier"/>
                <a:ea typeface="Courier"/>
                <a:cs typeface="Courier"/>
                <a:sym typeface="Courier"/>
              </a:rPr>
              <a:t>wait(&amp;empty);</a:t>
            </a:r>
            <a:endParaRPr sz="1500" b="1" dirty="0">
              <a:solidFill>
                <a:srgbClr val="2C1376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0" marR="30479" lvl="2" indent="514350">
              <a:spcBef>
                <a:spcPts val="450"/>
              </a:spcBef>
              <a:buClr>
                <a:srgbClr val="2C1376"/>
              </a:buClr>
              <a:buSzPts val="2000"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wait(&amp;access);</a:t>
            </a:r>
            <a:endParaRPr sz="1500" b="1" dirty="0">
              <a:solidFill>
                <a:srgbClr val="E324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0" marR="30479" lvl="2" indent="514350">
              <a:spcBef>
                <a:spcPts val="450"/>
              </a:spcBef>
              <a:buClr>
                <a:srgbClr val="2C1376"/>
              </a:buClr>
              <a:buSzPts val="2000"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// add item and save</a:t>
            </a:r>
            <a:endParaRPr sz="1500" b="1" dirty="0">
              <a:solidFill>
                <a:srgbClr val="E324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0" marR="30479" lvl="2" indent="514350">
              <a:spcBef>
                <a:spcPts val="450"/>
              </a:spcBef>
              <a:buClr>
                <a:srgbClr val="2C1376"/>
              </a:buClr>
              <a:buSzPts val="2000"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signal(&amp;access);</a:t>
            </a:r>
            <a:endParaRPr sz="1500" b="1" dirty="0">
              <a:solidFill>
                <a:srgbClr val="E324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0" marR="30479" lvl="2" indent="514350">
              <a:spcBef>
                <a:spcPts val="450"/>
              </a:spcBef>
              <a:buClr>
                <a:srgbClr val="2C1376"/>
              </a:buClr>
              <a:buSzPts val="2000"/>
            </a:pPr>
            <a:r>
              <a:rPr lang="en-US" sz="1500" b="1" dirty="0">
                <a:solidFill>
                  <a:srgbClr val="2C1376"/>
                </a:solidFill>
                <a:latin typeface="Courier"/>
                <a:ea typeface="Courier"/>
                <a:cs typeface="Courier"/>
                <a:sym typeface="Courier"/>
              </a:rPr>
              <a:t>signal(&amp;full);</a:t>
            </a:r>
            <a:endParaRPr sz="1350" b="1" dirty="0">
              <a:latin typeface="Courier"/>
              <a:ea typeface="Courier"/>
              <a:cs typeface="Courier"/>
              <a:sym typeface="Courier"/>
            </a:endParaRPr>
          </a:p>
          <a:p>
            <a:pPr marR="30479">
              <a:spcBef>
                <a:spcPts val="525"/>
              </a:spcBef>
              <a:buClr>
                <a:srgbClr val="1A0A53"/>
              </a:buClr>
              <a:buSzPts val="2000"/>
            </a:pPr>
            <a:r>
              <a:rPr lang="en-US" sz="1500" b="1" dirty="0">
                <a:solidFill>
                  <a:srgbClr val="1A0A53"/>
                </a:solidFill>
                <a:latin typeface="Courier"/>
                <a:ea typeface="Courier"/>
                <a:cs typeface="Courier"/>
                <a:sym typeface="Courier"/>
              </a:rPr>
              <a:t>} while (true);</a:t>
            </a:r>
            <a:endParaRPr sz="1350" b="1" dirty="0"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191" name="Google Shape;191;p23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 algn="r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The Bounded-Buffer Problem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2" name="Google Shape;192;p23"/>
          <p:cNvSpPr/>
          <p:nvPr/>
        </p:nvSpPr>
        <p:spPr>
          <a:xfrm>
            <a:off x="1314806" y="3571875"/>
            <a:ext cx="1418850" cy="952425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producer</a:t>
            </a:r>
            <a:endParaRPr sz="1200" dirty="0"/>
          </a:p>
        </p:txBody>
      </p:sp>
      <p:sp>
        <p:nvSpPr>
          <p:cNvPr id="193" name="Google Shape;193;p23"/>
          <p:cNvSpPr/>
          <p:nvPr/>
        </p:nvSpPr>
        <p:spPr>
          <a:xfrm>
            <a:off x="5876925" y="3571875"/>
            <a:ext cx="1665900" cy="952425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consumer</a:t>
            </a:r>
            <a:endParaRPr sz="1200" dirty="0"/>
          </a:p>
        </p:txBody>
      </p:sp>
      <p:sp>
        <p:nvSpPr>
          <p:cNvPr id="194" name="Google Shape;194;p23"/>
          <p:cNvSpPr/>
          <p:nvPr/>
        </p:nvSpPr>
        <p:spPr>
          <a:xfrm>
            <a:off x="3829050" y="3571875"/>
            <a:ext cx="952500" cy="952500"/>
          </a:xfrm>
          <a:prstGeom prst="roundRect">
            <a:avLst>
              <a:gd name="adj" fmla="val 15000"/>
            </a:avLst>
          </a:prstGeom>
          <a:solidFill>
            <a:srgbClr val="FFFC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buffer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5" name="Google Shape;195;p23"/>
          <p:cNvCxnSpPr/>
          <p:nvPr/>
        </p:nvCxnSpPr>
        <p:spPr>
          <a:xfrm rot="10800000" flipH="1">
            <a:off x="2790825" y="4067172"/>
            <a:ext cx="1019175" cy="4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96" name="Google Shape;196;p23"/>
          <p:cNvCxnSpPr/>
          <p:nvPr/>
        </p:nvCxnSpPr>
        <p:spPr>
          <a:xfrm rot="10800000" flipH="1">
            <a:off x="4838700" y="4048125"/>
            <a:ext cx="1019175" cy="3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97" name="Google Shape;197;p23"/>
          <p:cNvSpPr/>
          <p:nvPr/>
        </p:nvSpPr>
        <p:spPr>
          <a:xfrm>
            <a:off x="5121544" y="1897744"/>
            <a:ext cx="1733400" cy="466650"/>
          </a:xfrm>
          <a:prstGeom prst="rect">
            <a:avLst/>
          </a:prstGeom>
          <a:noFill/>
          <a:ln>
            <a:noFill/>
          </a:ln>
          <a:effectLst>
            <a:outerShdw blurRad="63500" dist="28575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3600"/>
            </a:pPr>
            <a:r>
              <a:rPr lang="en-US" sz="27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Producer</a:t>
            </a:r>
            <a:endParaRPr sz="135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4"/>
          <p:cNvSpPr/>
          <p:nvPr/>
        </p:nvSpPr>
        <p:spPr>
          <a:xfrm>
            <a:off x="1590675" y="1247776"/>
            <a:ext cx="5460037" cy="220263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30479" lvl="1" indent="30480">
              <a:buClr>
                <a:srgbClr val="2C1376"/>
              </a:buClr>
              <a:buSzPts val="2000"/>
            </a:pPr>
            <a:r>
              <a:rPr lang="en-US" sz="1500" b="1" dirty="0">
                <a:solidFill>
                  <a:srgbClr val="2C1376"/>
                </a:solidFill>
                <a:latin typeface="Courier"/>
                <a:ea typeface="Courier"/>
                <a:cs typeface="Courier"/>
                <a:sym typeface="Courier"/>
              </a:rPr>
              <a:t>do {// produce item and save</a:t>
            </a:r>
            <a:endParaRPr sz="1350" b="1" dirty="0">
              <a:latin typeface="Courier"/>
              <a:ea typeface="Courier"/>
              <a:cs typeface="Courier"/>
              <a:sym typeface="Courier"/>
            </a:endParaRPr>
          </a:p>
          <a:p>
            <a:pPr marL="0" marR="30479" lvl="2" indent="514350">
              <a:spcBef>
                <a:spcPts val="450"/>
              </a:spcBef>
              <a:buClr>
                <a:srgbClr val="2C1376"/>
              </a:buClr>
              <a:buSzPts val="2000"/>
            </a:pPr>
            <a:r>
              <a:rPr lang="en-US" sz="1500" b="1" dirty="0">
                <a:solidFill>
                  <a:srgbClr val="2C1376"/>
                </a:solidFill>
                <a:latin typeface="Courier"/>
                <a:ea typeface="Courier"/>
                <a:cs typeface="Courier"/>
                <a:sym typeface="Courier"/>
              </a:rPr>
              <a:t>wait(&amp;empty);</a:t>
            </a:r>
            <a:endParaRPr sz="1500" b="1" dirty="0">
              <a:solidFill>
                <a:srgbClr val="2C1376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0" marR="30479" lvl="2" indent="514350">
              <a:spcBef>
                <a:spcPts val="450"/>
              </a:spcBef>
              <a:buClr>
                <a:srgbClr val="2C1376"/>
              </a:buClr>
              <a:buSzPts val="2000"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wait(&amp;access);</a:t>
            </a:r>
            <a:endParaRPr sz="1500" b="1" dirty="0">
              <a:solidFill>
                <a:srgbClr val="E324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0" marR="30479" lvl="2" indent="514350">
              <a:spcBef>
                <a:spcPts val="450"/>
              </a:spcBef>
              <a:buClr>
                <a:srgbClr val="2C1376"/>
              </a:buClr>
              <a:buSzPts val="2000"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// add item and save</a:t>
            </a:r>
            <a:endParaRPr sz="1500" b="1" dirty="0">
              <a:solidFill>
                <a:srgbClr val="E324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0" marR="30479" lvl="2" indent="514350">
              <a:spcBef>
                <a:spcPts val="450"/>
              </a:spcBef>
              <a:buClr>
                <a:srgbClr val="2C1376"/>
              </a:buClr>
              <a:buSzPts val="2000"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signal(&amp;access);</a:t>
            </a:r>
            <a:endParaRPr sz="1500" b="1" dirty="0">
              <a:solidFill>
                <a:srgbClr val="E324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0" marR="30479" lvl="2" indent="514350">
              <a:spcBef>
                <a:spcPts val="450"/>
              </a:spcBef>
              <a:buClr>
                <a:srgbClr val="2C1376"/>
              </a:buClr>
              <a:buSzPts val="2000"/>
            </a:pPr>
            <a:r>
              <a:rPr lang="en-US" sz="1500" b="1" dirty="0">
                <a:solidFill>
                  <a:srgbClr val="2C1376"/>
                </a:solidFill>
                <a:latin typeface="Courier"/>
                <a:ea typeface="Courier"/>
                <a:cs typeface="Courier"/>
                <a:sym typeface="Courier"/>
              </a:rPr>
              <a:t>signal(&amp;full);</a:t>
            </a:r>
            <a:endParaRPr sz="1350" b="1" dirty="0">
              <a:latin typeface="Courier"/>
              <a:ea typeface="Courier"/>
              <a:cs typeface="Courier"/>
              <a:sym typeface="Courier"/>
            </a:endParaRPr>
          </a:p>
          <a:p>
            <a:pPr marR="30479">
              <a:spcBef>
                <a:spcPts val="525"/>
              </a:spcBef>
              <a:buClr>
                <a:srgbClr val="1A0A53"/>
              </a:buClr>
              <a:buSzPts val="2000"/>
            </a:pPr>
            <a:r>
              <a:rPr lang="en-US" sz="1500" b="1" dirty="0">
                <a:solidFill>
                  <a:srgbClr val="1A0A53"/>
                </a:solidFill>
                <a:latin typeface="Courier"/>
                <a:ea typeface="Courier"/>
                <a:cs typeface="Courier"/>
                <a:sym typeface="Courier"/>
              </a:rPr>
              <a:t>} while (true);</a:t>
            </a:r>
            <a:endParaRPr sz="1350" b="1" dirty="0"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205" name="Google Shape;205;p24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 algn="r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The Bounded-Buffer Problem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6" name="Google Shape;206;p24"/>
          <p:cNvSpPr/>
          <p:nvPr/>
        </p:nvSpPr>
        <p:spPr>
          <a:xfrm>
            <a:off x="1263900" y="3571875"/>
            <a:ext cx="1469700" cy="952425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producer</a:t>
            </a:r>
            <a:endParaRPr sz="1200" dirty="0"/>
          </a:p>
        </p:txBody>
      </p:sp>
      <p:sp>
        <p:nvSpPr>
          <p:cNvPr id="207" name="Google Shape;207;p24"/>
          <p:cNvSpPr/>
          <p:nvPr/>
        </p:nvSpPr>
        <p:spPr>
          <a:xfrm>
            <a:off x="5876925" y="3571875"/>
            <a:ext cx="1489950" cy="952425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consumer</a:t>
            </a:r>
            <a:endParaRPr sz="1200" dirty="0"/>
          </a:p>
        </p:txBody>
      </p:sp>
      <p:sp>
        <p:nvSpPr>
          <p:cNvPr id="208" name="Google Shape;208;p24"/>
          <p:cNvSpPr/>
          <p:nvPr/>
        </p:nvSpPr>
        <p:spPr>
          <a:xfrm>
            <a:off x="3829050" y="3571875"/>
            <a:ext cx="952500" cy="952500"/>
          </a:xfrm>
          <a:prstGeom prst="roundRect">
            <a:avLst>
              <a:gd name="adj" fmla="val 15000"/>
            </a:avLst>
          </a:prstGeom>
          <a:solidFill>
            <a:srgbClr val="FFFC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buffer</a:t>
            </a:r>
          </a:p>
        </p:txBody>
      </p:sp>
      <p:cxnSp>
        <p:nvCxnSpPr>
          <p:cNvPr id="209" name="Google Shape;209;p24"/>
          <p:cNvCxnSpPr/>
          <p:nvPr/>
        </p:nvCxnSpPr>
        <p:spPr>
          <a:xfrm rot="10800000" flipH="1">
            <a:off x="2790825" y="4067172"/>
            <a:ext cx="1019175" cy="4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10" name="Google Shape;210;p24"/>
          <p:cNvCxnSpPr/>
          <p:nvPr/>
        </p:nvCxnSpPr>
        <p:spPr>
          <a:xfrm rot="10800000" flipH="1">
            <a:off x="4838700" y="4048125"/>
            <a:ext cx="1019175" cy="3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11" name="Google Shape;211;p24"/>
          <p:cNvSpPr/>
          <p:nvPr/>
        </p:nvSpPr>
        <p:spPr>
          <a:xfrm>
            <a:off x="5107163" y="1819275"/>
            <a:ext cx="2259675" cy="749925"/>
          </a:xfrm>
          <a:prstGeom prst="rect">
            <a:avLst/>
          </a:prstGeom>
          <a:noFill/>
          <a:ln>
            <a:noFill/>
          </a:ln>
          <a:effectLst>
            <a:outerShdw blurRad="57150" dist="28575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3600"/>
            </a:pPr>
            <a:r>
              <a:rPr lang="en-US" sz="27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critical section</a:t>
            </a:r>
            <a:endParaRPr sz="1350" dirty="0"/>
          </a:p>
        </p:txBody>
      </p:sp>
      <p:sp>
        <p:nvSpPr>
          <p:cNvPr id="212" name="Google Shape;212;p24"/>
          <p:cNvSpPr/>
          <p:nvPr/>
        </p:nvSpPr>
        <p:spPr>
          <a:xfrm>
            <a:off x="2093288" y="1892850"/>
            <a:ext cx="2643525" cy="798750"/>
          </a:xfrm>
          <a:prstGeom prst="rect">
            <a:avLst/>
          </a:pr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>
              <a:buClr>
                <a:srgbClr val="000000"/>
              </a:buClr>
              <a:buSzPts val="2400"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5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 algn="r">
              <a:spcBef>
                <a:spcPct val="0"/>
              </a:spcBef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The Bounded-Buffer Problem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0" name="Google Shape;220;p25"/>
          <p:cNvSpPr/>
          <p:nvPr/>
        </p:nvSpPr>
        <p:spPr>
          <a:xfrm>
            <a:off x="1241906" y="3571875"/>
            <a:ext cx="1491750" cy="952425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producer</a:t>
            </a:r>
            <a:endParaRPr sz="1200" dirty="0"/>
          </a:p>
        </p:txBody>
      </p:sp>
      <p:sp>
        <p:nvSpPr>
          <p:cNvPr id="221" name="Google Shape;221;p25"/>
          <p:cNvSpPr/>
          <p:nvPr/>
        </p:nvSpPr>
        <p:spPr>
          <a:xfrm>
            <a:off x="5876925" y="3571875"/>
            <a:ext cx="1609650" cy="952425"/>
          </a:xfrm>
          <a:prstGeom prst="ellipse">
            <a:avLst/>
          </a:prstGeom>
          <a:solidFill>
            <a:srgbClr val="C6E6E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 sz="16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consumer</a:t>
            </a:r>
            <a:endParaRPr sz="1200" dirty="0"/>
          </a:p>
        </p:txBody>
      </p:sp>
      <p:sp>
        <p:nvSpPr>
          <p:cNvPr id="222" name="Google Shape;222;p25"/>
          <p:cNvSpPr/>
          <p:nvPr/>
        </p:nvSpPr>
        <p:spPr>
          <a:xfrm>
            <a:off x="3829050" y="3571875"/>
            <a:ext cx="952500" cy="952500"/>
          </a:xfrm>
          <a:prstGeom prst="roundRect">
            <a:avLst>
              <a:gd name="adj" fmla="val 15000"/>
            </a:avLst>
          </a:prstGeom>
          <a:solidFill>
            <a:srgbClr val="FFFC79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2400"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buffer</a:t>
            </a:r>
            <a:endParaRPr lang="en-US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3" name="Google Shape;223;p25"/>
          <p:cNvCxnSpPr/>
          <p:nvPr/>
        </p:nvCxnSpPr>
        <p:spPr>
          <a:xfrm rot="10800000" flipH="1">
            <a:off x="2790825" y="4067172"/>
            <a:ext cx="1019175" cy="4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224" name="Google Shape;224;p25"/>
          <p:cNvCxnSpPr/>
          <p:nvPr/>
        </p:nvCxnSpPr>
        <p:spPr>
          <a:xfrm rot="10800000" flipH="1">
            <a:off x="4838700" y="4048125"/>
            <a:ext cx="1019175" cy="3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25" name="Google Shape;225;p25"/>
          <p:cNvSpPr/>
          <p:nvPr/>
        </p:nvSpPr>
        <p:spPr>
          <a:xfrm>
            <a:off x="1806620" y="2000250"/>
            <a:ext cx="1842975" cy="466650"/>
          </a:xfrm>
          <a:prstGeom prst="rect">
            <a:avLst/>
          </a:prstGeom>
          <a:noFill/>
          <a:ln>
            <a:noFill/>
          </a:ln>
          <a:effectLst>
            <a:outerShdw blurRad="63500" dist="28575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30479" marR="30479" algn="ctr">
              <a:buClr>
                <a:srgbClr val="000000"/>
              </a:buClr>
              <a:buSzPts val="3600"/>
            </a:pPr>
            <a:r>
              <a:rPr lang="en-US" sz="27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Consumer</a:t>
            </a:r>
            <a:endParaRPr sz="1350" dirty="0"/>
          </a:p>
        </p:txBody>
      </p:sp>
      <p:sp>
        <p:nvSpPr>
          <p:cNvPr id="226" name="Google Shape;226;p25"/>
          <p:cNvSpPr/>
          <p:nvPr/>
        </p:nvSpPr>
        <p:spPr>
          <a:xfrm>
            <a:off x="4067175" y="1266825"/>
            <a:ext cx="4169745" cy="206843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 spcFirstLastPara="1" wrap="square" lIns="38100" tIns="38100" rIns="38100" bIns="38100" anchor="t" anchorCtr="0">
            <a:noAutofit/>
          </a:bodyPr>
          <a:lstStyle/>
          <a:p>
            <a:pPr marL="0" marR="30479" lvl="1" indent="30480">
              <a:buClr>
                <a:srgbClr val="1A0A53"/>
              </a:buClr>
              <a:buSzPts val="2000"/>
            </a:pPr>
            <a:r>
              <a:rPr lang="en-US" sz="1500" b="1" dirty="0">
                <a:solidFill>
                  <a:srgbClr val="1A0A53"/>
                </a:solidFill>
                <a:latin typeface="Courier"/>
                <a:ea typeface="Courier"/>
                <a:cs typeface="Courier"/>
                <a:sym typeface="Courier"/>
              </a:rPr>
              <a:t>do {  </a:t>
            </a:r>
            <a:endParaRPr sz="1500" b="1" dirty="0">
              <a:solidFill>
                <a:srgbClr val="1A0A53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marL="685800" marR="30479" lvl="1" indent="30479">
              <a:buClr>
                <a:srgbClr val="1A0A53"/>
              </a:buClr>
              <a:buSzPts val="2000"/>
            </a:pPr>
            <a:r>
              <a:rPr lang="en-US" sz="1500" b="1" dirty="0">
                <a:solidFill>
                  <a:srgbClr val="1A0A53"/>
                </a:solidFill>
                <a:latin typeface="Courier"/>
                <a:ea typeface="Courier"/>
                <a:cs typeface="Courier"/>
                <a:sym typeface="Courier"/>
              </a:rPr>
              <a:t>wait(&amp;full);</a:t>
            </a:r>
            <a:endParaRPr sz="1350" b="1" dirty="0">
              <a:latin typeface="Courier"/>
              <a:ea typeface="Courier"/>
              <a:cs typeface="Courier"/>
              <a:sym typeface="Courier"/>
            </a:endParaRPr>
          </a:p>
          <a:p>
            <a:pPr marL="685800" marR="30479" lvl="1" indent="30479">
              <a:buClr>
                <a:srgbClr val="1A0A53"/>
              </a:buClr>
              <a:buSzPts val="2000"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wait(&amp;access);</a:t>
            </a:r>
            <a:endParaRPr sz="1350" b="1" dirty="0">
              <a:latin typeface="Courier"/>
              <a:ea typeface="Courier"/>
              <a:cs typeface="Courier"/>
              <a:sym typeface="Courier"/>
            </a:endParaRPr>
          </a:p>
          <a:p>
            <a:pPr marL="685800" marR="30479" lvl="1" indent="30479">
              <a:buClr>
                <a:srgbClr val="1A0A53"/>
              </a:buClr>
              <a:buSzPts val="2000"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// remove item and save</a:t>
            </a:r>
            <a:endParaRPr sz="1350" b="1" dirty="0">
              <a:latin typeface="Courier"/>
              <a:ea typeface="Courier"/>
              <a:cs typeface="Courier"/>
              <a:sym typeface="Courier"/>
            </a:endParaRPr>
          </a:p>
          <a:p>
            <a:pPr marL="685800" marR="30479" lvl="1" indent="30479">
              <a:buClr>
                <a:srgbClr val="1A0A53"/>
              </a:buClr>
              <a:buSzPts val="2000"/>
            </a:pPr>
            <a:r>
              <a:rPr lang="en-US" sz="1500" b="1" dirty="0">
                <a:solidFill>
                  <a:srgbClr val="E32400"/>
                </a:solidFill>
                <a:latin typeface="Courier"/>
                <a:ea typeface="Courier"/>
                <a:cs typeface="Courier"/>
                <a:sym typeface="Courier"/>
              </a:rPr>
              <a:t>signal(&amp;access);</a:t>
            </a:r>
            <a:endParaRPr sz="1350" b="1" dirty="0">
              <a:latin typeface="Courier"/>
              <a:ea typeface="Courier"/>
              <a:cs typeface="Courier"/>
              <a:sym typeface="Courier"/>
            </a:endParaRPr>
          </a:p>
          <a:p>
            <a:pPr marL="685800" marR="30479" lvl="1" indent="30479">
              <a:buClr>
                <a:srgbClr val="1A0A53"/>
              </a:buClr>
              <a:buSzPts val="2000"/>
            </a:pPr>
            <a:r>
              <a:rPr lang="en-US" sz="1500" b="1" dirty="0">
                <a:solidFill>
                  <a:srgbClr val="1A0A53"/>
                </a:solidFill>
                <a:latin typeface="Courier"/>
                <a:ea typeface="Courier"/>
                <a:cs typeface="Courier"/>
                <a:sym typeface="Courier"/>
              </a:rPr>
              <a:t>signal(&amp;empty);</a:t>
            </a:r>
            <a:endParaRPr sz="1350" b="1" dirty="0">
              <a:latin typeface="Courier"/>
              <a:ea typeface="Courier"/>
              <a:cs typeface="Courier"/>
              <a:sym typeface="Courier"/>
            </a:endParaRPr>
          </a:p>
          <a:p>
            <a:pPr marL="685800" marR="30479" lvl="1" indent="30479">
              <a:buClr>
                <a:srgbClr val="1A0A53"/>
              </a:buClr>
              <a:buSzPts val="2000"/>
            </a:pPr>
            <a:r>
              <a:rPr lang="en-US" sz="1500" b="1" dirty="0">
                <a:solidFill>
                  <a:srgbClr val="1A0A53"/>
                </a:solidFill>
                <a:latin typeface="Courier"/>
                <a:ea typeface="Courier"/>
                <a:cs typeface="Courier"/>
                <a:sym typeface="Courier"/>
              </a:rPr>
              <a:t>// consume save item</a:t>
            </a:r>
            <a:endParaRPr sz="1350" b="1" dirty="0">
              <a:latin typeface="Courier"/>
              <a:ea typeface="Courier"/>
              <a:cs typeface="Courier"/>
              <a:sym typeface="Courier"/>
            </a:endParaRPr>
          </a:p>
          <a:p>
            <a:pPr marR="30479">
              <a:spcBef>
                <a:spcPts val="525"/>
              </a:spcBef>
              <a:buClr>
                <a:srgbClr val="1A0A53"/>
              </a:buClr>
              <a:buSzPts val="2000"/>
            </a:pPr>
            <a:r>
              <a:rPr lang="en-US" sz="1500" b="1" dirty="0">
                <a:solidFill>
                  <a:srgbClr val="1A0A53"/>
                </a:solidFill>
                <a:latin typeface="Courier"/>
                <a:ea typeface="Courier"/>
                <a:cs typeface="Courier"/>
                <a:sym typeface="Courier"/>
              </a:rPr>
              <a:t>} while (true);</a:t>
            </a:r>
            <a:endParaRPr sz="1350" b="1" dirty="0">
              <a:latin typeface="Courier"/>
              <a:ea typeface="Courier"/>
              <a:cs typeface="Courier"/>
              <a:sym typeface="Couri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2419</TotalTime>
  <Words>1409</Words>
  <Application>Microsoft Office PowerPoint</Application>
  <PresentationFormat>On-screen Show (16:9)</PresentationFormat>
  <Paragraphs>218</Paragraphs>
  <Slides>28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Courier</vt:lpstr>
      <vt:lpstr>Gill Sans</vt:lpstr>
      <vt:lpstr>Arial</vt:lpstr>
      <vt:lpstr>Calibri</vt:lpstr>
      <vt:lpstr>Helvetica</vt:lpstr>
      <vt:lpstr>MT Extra</vt:lpstr>
      <vt:lpstr>Office Theme</vt:lpstr>
      <vt:lpstr>CSCI315 – Operating Systems Design Department of Computer Science Bucknell University</vt:lpstr>
      <vt:lpstr>Issue With the Lock Solution</vt:lpstr>
      <vt:lpstr>Semaphores</vt:lpstr>
      <vt:lpstr>Semaphore Implementation</vt:lpstr>
      <vt:lpstr>Semaphore Implementation</vt:lpstr>
      <vt:lpstr>The Bounded-Buffer Problem</vt:lpstr>
      <vt:lpstr>The Bounded-Buffer Problem</vt:lpstr>
      <vt:lpstr>The Bounded-Buffer Problem</vt:lpstr>
      <vt:lpstr>The Bounded-Buffer Problem</vt:lpstr>
      <vt:lpstr>The Bounded-Buffer Problem</vt:lpstr>
      <vt:lpstr>Monitor</vt:lpstr>
      <vt:lpstr>Monitor</vt:lpstr>
      <vt:lpstr>Deadlock and Starvation</vt:lpstr>
      <vt:lpstr>The Dining-Philosophers Problem</vt:lpstr>
      <vt:lpstr>The Dining-Philosophers Problem</vt:lpstr>
      <vt:lpstr>The Dining-Philosophers Problem</vt:lpstr>
      <vt:lpstr>The Dining-Philosophers Problem</vt:lpstr>
      <vt:lpstr>The Dining-Philosophers Problem</vt:lpstr>
      <vt:lpstr>The Dining-Philosophers Problem</vt:lpstr>
      <vt:lpstr>The Dining-Philosophers Problem</vt:lpstr>
      <vt:lpstr>The Dining-Philosophers Problem</vt:lpstr>
      <vt:lpstr>Limit to Concurrency</vt:lpstr>
      <vt:lpstr>Philosopher’s Behavior</vt:lpstr>
      <vt:lpstr>The Dining-Philosophers Problem</vt:lpstr>
      <vt:lpstr>The Dining-Philosophers Problem</vt:lpstr>
      <vt:lpstr>Fig 7.7 - monitor solution</vt:lpstr>
      <vt:lpstr>Sleeping Barber</vt:lpstr>
      <vt:lpstr>Sleeping Barber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188</cp:revision>
  <dcterms:created xsi:type="dcterms:W3CDTF">2013-08-21T19:17:07Z</dcterms:created>
  <dcterms:modified xsi:type="dcterms:W3CDTF">2020-09-13T13:32:29Z</dcterms:modified>
</cp:coreProperties>
</file>