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1" r:id="rId2"/>
    <p:sldId id="392" r:id="rId3"/>
    <p:sldId id="393" r:id="rId4"/>
    <p:sldId id="394" r:id="rId5"/>
    <p:sldId id="322" r:id="rId6"/>
    <p:sldId id="336" r:id="rId7"/>
    <p:sldId id="337" r:id="rId8"/>
    <p:sldId id="339" r:id="rId9"/>
    <p:sldId id="340" r:id="rId10"/>
    <p:sldId id="341" r:id="rId11"/>
    <p:sldId id="297" r:id="rId12"/>
    <p:sldId id="298" r:id="rId13"/>
    <p:sldId id="299" r:id="rId14"/>
    <p:sldId id="300" r:id="rId15"/>
    <p:sldId id="323" r:id="rId16"/>
    <p:sldId id="301" r:id="rId17"/>
    <p:sldId id="342" r:id="rId18"/>
    <p:sldId id="302" r:id="rId19"/>
    <p:sldId id="303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1257586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5.1-5.2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Introduction to CPU Scheduling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Basic Concepts</a:t>
            </a:r>
          </a:p>
        </p:txBody>
      </p:sp>
      <p:sp>
        <p:nvSpPr>
          <p:cNvPr id="401412" name="AutoShape 4"/>
          <p:cNvSpPr>
            <a:spLocks noChangeArrowheads="1"/>
          </p:cNvSpPr>
          <p:nvPr/>
        </p:nvSpPr>
        <p:spPr bwMode="auto">
          <a:xfrm>
            <a:off x="3028888" y="1700588"/>
            <a:ext cx="403622" cy="36314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0</a:t>
            </a:r>
          </a:p>
        </p:txBody>
      </p:sp>
      <p:sp>
        <p:nvSpPr>
          <p:cNvPr id="401413" name="AutoShape 5"/>
          <p:cNvSpPr>
            <a:spLocks noChangeArrowheads="1"/>
          </p:cNvSpPr>
          <p:nvPr/>
        </p:nvSpPr>
        <p:spPr bwMode="auto">
          <a:xfrm>
            <a:off x="4102705" y="1679909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1</a:t>
            </a:r>
          </a:p>
        </p:txBody>
      </p:sp>
      <p:sp>
        <p:nvSpPr>
          <p:cNvPr id="401415" name="AutoShape 7"/>
          <p:cNvSpPr>
            <a:spLocks noChangeArrowheads="1"/>
          </p:cNvSpPr>
          <p:nvPr/>
        </p:nvSpPr>
        <p:spPr bwMode="auto">
          <a:xfrm>
            <a:off x="4626079" y="1692692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3</a:t>
            </a:r>
          </a:p>
        </p:txBody>
      </p:sp>
      <p:sp>
        <p:nvSpPr>
          <p:cNvPr id="401416" name="AutoShape 8"/>
          <p:cNvSpPr>
            <a:spLocks noChangeArrowheads="1"/>
          </p:cNvSpPr>
          <p:nvPr/>
        </p:nvSpPr>
        <p:spPr bwMode="auto">
          <a:xfrm>
            <a:off x="3543238" y="1708108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4</a:t>
            </a:r>
          </a:p>
        </p:txBody>
      </p:sp>
      <p:graphicFrame>
        <p:nvGraphicFramePr>
          <p:cNvPr id="401463" name="Group 55"/>
          <p:cNvGraphicFramePr>
            <a:graphicFrameLocks noGrp="1"/>
          </p:cNvGraphicFramePr>
          <p:nvPr/>
        </p:nvGraphicFramePr>
        <p:xfrm>
          <a:off x="2389585" y="1566863"/>
          <a:ext cx="4375549" cy="584597"/>
        </p:xfrm>
        <a:graphic>
          <a:graphicData uri="http://schemas.openxmlformats.org/drawingml/2006/table">
            <a:tbl>
              <a:tblPr/>
              <a:tblGrid>
                <a:gridCol w="54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5628085" y="1391841"/>
            <a:ext cx="1754981" cy="9215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50">
                <a:effectLst>
                  <a:outerShdw blurRad="38100" dist="38100" dir="2700000" algn="tl">
                    <a:srgbClr val="FFFFFF"/>
                  </a:outerShdw>
                </a:effectLst>
              </a:rPr>
              <a:t>CPU</a:t>
            </a:r>
          </a:p>
        </p:txBody>
      </p:sp>
      <p:sp>
        <p:nvSpPr>
          <p:cNvPr id="401414" name="AutoShape 6"/>
          <p:cNvSpPr>
            <a:spLocks noChangeArrowheads="1"/>
          </p:cNvSpPr>
          <p:nvPr/>
        </p:nvSpPr>
        <p:spPr bwMode="auto">
          <a:xfrm>
            <a:off x="5185548" y="1686301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2</a:t>
            </a:r>
          </a:p>
        </p:txBody>
      </p:sp>
      <p:sp>
        <p:nvSpPr>
          <p:cNvPr id="16415" name="Text Box 56"/>
          <p:cNvSpPr txBox="1">
            <a:spLocks noChangeArrowheads="1"/>
          </p:cNvSpPr>
          <p:nvPr/>
        </p:nvSpPr>
        <p:spPr bwMode="auto">
          <a:xfrm>
            <a:off x="1299522" y="2571750"/>
            <a:ext cx="6413610" cy="24468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>
                <a:solidFill>
                  <a:srgbClr val="FF0000"/>
                </a:solidFill>
              </a:rPr>
              <a:t>Questions: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When does a process start competing for the CPU?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How is the queue of ready processes organized?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How much time does the system allow a process to use the CPU?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Does the system allow for priorities and preemption?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What does it mean to maximize the system’s performance?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8816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Basic Concepts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03697"/>
            <a:ext cx="7329840" cy="3763566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You want to maximize </a:t>
            </a:r>
            <a:r>
              <a:rPr lang="en-US" sz="2400" b="1" dirty="0">
                <a:solidFill>
                  <a:srgbClr val="FF0000"/>
                </a:solidFill>
              </a:rPr>
              <a:t>CPU utilization</a:t>
            </a:r>
            <a:r>
              <a:rPr lang="en-US" sz="2400" dirty="0"/>
              <a:t> through the use of multiprogramming.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utilization</a:t>
            </a:r>
            <a:r>
              <a:rPr lang="en-US" sz="2400" dirty="0"/>
              <a:t>: percentage of time the CPU is busy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multiprogramming</a:t>
            </a:r>
            <a:r>
              <a:rPr lang="en-US" sz="2400" dirty="0"/>
              <a:t>: allowing multiple processes to be live in the system at the same time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Each process repeatedly goes through cycles that alternate CPU execution (a </a:t>
            </a:r>
            <a:r>
              <a:rPr lang="en-US" sz="2400" dirty="0">
                <a:solidFill>
                  <a:srgbClr val="FF0000"/>
                </a:solidFill>
              </a:rPr>
              <a:t>CPU burst</a:t>
            </a:r>
            <a:r>
              <a:rPr lang="en-US" sz="2400" dirty="0"/>
              <a:t>) and I/O wait (an </a:t>
            </a:r>
            <a:r>
              <a:rPr lang="en-US" sz="2400" dirty="0">
                <a:solidFill>
                  <a:srgbClr val="FF0000"/>
                </a:solidFill>
              </a:rPr>
              <a:t>I/O wait</a:t>
            </a:r>
            <a:r>
              <a:rPr lang="en-US" sz="2400" dirty="0"/>
              <a:t>).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See the notes on process life cycle in Chapter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Empirical evidence indicates that CPU-burst lengths have a distribution such that there is a large number of short bursts and a small number of long bursts.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33880"/>
            <a:ext cx="5943600" cy="3429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Alternating Sequence of </a:t>
            </a:r>
            <a:b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CPU And I/O Bursts</a:t>
            </a: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2" cstate="print"/>
          <a:srcRect l="38274" t="10310" r="40599" b="52560"/>
          <a:stretch>
            <a:fillRect/>
          </a:stretch>
        </p:blipFill>
        <p:spPr bwMode="auto">
          <a:xfrm>
            <a:off x="2892245" y="1197405"/>
            <a:ext cx="2748690" cy="386337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09C5A9-3CAC-4DFF-9537-ABEEDA9E01FB}"/>
              </a:ext>
            </a:extLst>
          </p:cNvPr>
          <p:cNvSpPr txBox="1"/>
          <p:nvPr/>
        </p:nvSpPr>
        <p:spPr>
          <a:xfrm>
            <a:off x="6251755" y="2266340"/>
            <a:ext cx="2290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Sequence of instructions of a sample process.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Histogram of CPU-burst Times</a:t>
            </a:r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2" cstate="print"/>
          <a:srcRect l="1099" t="9616" r="389" b="9158"/>
          <a:stretch>
            <a:fillRect/>
          </a:stretch>
        </p:blipFill>
        <p:spPr bwMode="auto">
          <a:xfrm>
            <a:off x="3197655" y="1063229"/>
            <a:ext cx="5344675" cy="352518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DEAA6E5-E536-4D2F-BD1B-3499CD8F2DED}"/>
              </a:ext>
            </a:extLst>
          </p:cNvPr>
          <p:cNvSpPr txBox="1"/>
          <p:nvPr/>
        </p:nvSpPr>
        <p:spPr>
          <a:xfrm>
            <a:off x="601670" y="1655520"/>
            <a:ext cx="2290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diagram indicates that this process has large number of small CPU bursts of length less than 8 </a:t>
            </a:r>
            <a:r>
              <a:rPr lang="en-US" dirty="0" err="1"/>
              <a:t>ms</a:t>
            </a:r>
            <a:r>
              <a:rPr lang="en-US" dirty="0"/>
              <a:t>, relatively few long CPU bursts that are greater than 8 </a:t>
            </a:r>
            <a:r>
              <a:rPr lang="en-US" dirty="0" err="1"/>
              <a:t>ms.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1672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CPU Scheduler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07256"/>
            <a:ext cx="7329840" cy="3687366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400" dirty="0"/>
              <a:t>A.K.A. </a:t>
            </a:r>
            <a:r>
              <a:rPr lang="en-US" sz="2400" i="1" dirty="0">
                <a:solidFill>
                  <a:srgbClr val="FF0000"/>
                </a:solidFill>
              </a:rPr>
              <a:t>short-term scheduler</a:t>
            </a:r>
            <a:r>
              <a:rPr lang="en-US" sz="2400" dirty="0"/>
              <a:t>.</a:t>
            </a:r>
          </a:p>
          <a:p>
            <a:pPr eaLnBrk="1" hangingPunct="1"/>
            <a:r>
              <a:rPr lang="en-US" sz="2400" dirty="0"/>
              <a:t>Selects from among the processes in memory that are ready to execute, and allocates the CPU to one of them.</a:t>
            </a:r>
          </a:p>
          <a:p>
            <a:pPr eaLnBrk="1" hangingPunct="1">
              <a:buFontTx/>
              <a:buNone/>
            </a:pPr>
            <a:endParaRPr lang="en-US" sz="2400" dirty="0"/>
          </a:p>
          <a:p>
            <a:pPr eaLnBrk="1" hangingPunct="1">
              <a:buFontTx/>
              <a:buNone/>
            </a:pPr>
            <a:endParaRPr lang="en-US" sz="2400" dirty="0"/>
          </a:p>
          <a:p>
            <a:pPr eaLnBrk="1" hangingPunct="1"/>
            <a:r>
              <a:rPr lang="en-US" sz="2400" dirty="0"/>
              <a:t>CPU scheduling decisions may take place when a process: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solidFill>
                  <a:srgbClr val="CC6600"/>
                </a:solidFill>
              </a:rPr>
              <a:t>1.	</a:t>
            </a:r>
            <a:r>
              <a:rPr lang="en-US" sz="1800" dirty="0"/>
              <a:t>Switches from running to waiting state (e.g., request I/O)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solidFill>
                  <a:srgbClr val="CC6600"/>
                </a:solidFill>
              </a:rPr>
              <a:t>2.</a:t>
            </a:r>
            <a:r>
              <a:rPr lang="en-US" sz="1800" dirty="0"/>
              <a:t>	Switches from running to ready state (e.g., time slice expires)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solidFill>
                  <a:srgbClr val="CC6600"/>
                </a:solidFill>
              </a:rPr>
              <a:t>3.</a:t>
            </a:r>
            <a:r>
              <a:rPr lang="en-US" sz="1800" dirty="0"/>
              <a:t>	Switches from waiting to ready (e.g., completed I/O)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solidFill>
                  <a:srgbClr val="CC6600"/>
                </a:solidFill>
              </a:rPr>
              <a:t>4.</a:t>
            </a:r>
            <a:r>
              <a:rPr lang="en-US" sz="1800" dirty="0"/>
              <a:t>	Terminates.</a:t>
            </a: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907080" y="2266340"/>
            <a:ext cx="7022600" cy="33855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</a:rPr>
              <a:t>Question:</a:t>
            </a:r>
            <a:r>
              <a:rPr lang="en-US" sz="1600" dirty="0"/>
              <a:t> Where does the system keep the processes that are ready to execute?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Preemptive Scheduling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00150"/>
            <a:ext cx="7329840" cy="350947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sz="2400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cooperative</a:t>
            </a:r>
            <a:r>
              <a:rPr lang="en-US" sz="2400" dirty="0"/>
              <a:t> or </a:t>
            </a:r>
            <a:r>
              <a:rPr lang="en-US" sz="2400" b="1" dirty="0">
                <a:solidFill>
                  <a:srgbClr val="FF0000"/>
                </a:solidFill>
              </a:rPr>
              <a:t>non-preemptive</a:t>
            </a:r>
            <a:r>
              <a:rPr lang="en-US" sz="2400" dirty="0"/>
              <a:t> scheduling, when taking over the CPU, the process keeps it until the process either enters waiting state or terminates.</a:t>
            </a:r>
          </a:p>
          <a:p>
            <a:pPr eaLnBrk="1" hangingPunct="1">
              <a:buFontTx/>
              <a:buNone/>
            </a:pPr>
            <a:endParaRPr lang="en-US" sz="2400" dirty="0"/>
          </a:p>
          <a:p>
            <a:r>
              <a:rPr lang="en-US" sz="2400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preemptive scheduling</a:t>
            </a:r>
            <a:r>
              <a:rPr lang="en-US" sz="2400" dirty="0"/>
              <a:t>, a process holding the CPU may be forced to give up the CPU. Preemption causes context-switches, which introduce overhead. Preemption also calls for care of data shared with another process or kernel data structures when a process loses the CPU.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91679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Dispatcher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51310"/>
            <a:ext cx="7329840" cy="375831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2400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dispatcher</a:t>
            </a:r>
            <a:r>
              <a:rPr lang="en-US" sz="2400" dirty="0"/>
              <a:t> module in OS gives control of the CPU to the process selected by the short-term scheduler; this involves:</a:t>
            </a:r>
          </a:p>
          <a:p>
            <a:pPr lvl="1" eaLnBrk="1" hangingPunct="1"/>
            <a:r>
              <a:rPr lang="en-US" sz="2000" dirty="0"/>
              <a:t>switching context,</a:t>
            </a:r>
          </a:p>
          <a:p>
            <a:pPr lvl="1" eaLnBrk="1" hangingPunct="1"/>
            <a:r>
              <a:rPr lang="en-US" sz="2000" dirty="0"/>
              <a:t>switching to user mode,</a:t>
            </a:r>
          </a:p>
          <a:p>
            <a:pPr lvl="1" eaLnBrk="1" hangingPunct="1"/>
            <a:r>
              <a:rPr lang="en-US" sz="2000" dirty="0"/>
              <a:t>jumping to the proper location in the selected process to restart that program.</a:t>
            </a:r>
          </a:p>
          <a:p>
            <a:pPr eaLnBrk="1" hangingPunct="1"/>
            <a:r>
              <a:rPr lang="en-US" sz="2400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dispatch latency</a:t>
            </a:r>
            <a:r>
              <a:rPr lang="en-US" sz="2400" dirty="0"/>
              <a:t> is the time it takes for the dispatcher to stop one process and start another.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5759605" y="1647595"/>
            <a:ext cx="2095830" cy="32085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init</a:t>
            </a:r>
          </a:p>
          <a:p>
            <a:r>
              <a:rPr lang="en-US" sz="1350" dirty="0"/>
              <a:t>start shell program for user</a:t>
            </a:r>
          </a:p>
          <a:p>
            <a:r>
              <a:rPr lang="en-US" sz="1350" dirty="0"/>
              <a:t>…</a:t>
            </a:r>
          </a:p>
          <a:p>
            <a:r>
              <a:rPr lang="en-US" sz="1350" dirty="0"/>
              <a:t>interrupt handler</a:t>
            </a:r>
          </a:p>
          <a:p>
            <a:r>
              <a:rPr lang="en-US" sz="1350" dirty="0"/>
              <a:t>read </a:t>
            </a:r>
            <a:r>
              <a:rPr lang="en-US" sz="1350" dirty="0" err="1"/>
              <a:t>myprog</a:t>
            </a:r>
            <a:r>
              <a:rPr lang="en-US" sz="1350" dirty="0"/>
              <a:t> from disk</a:t>
            </a:r>
          </a:p>
          <a:p>
            <a:r>
              <a:rPr lang="en-US" sz="1350" dirty="0"/>
              <a:t>start </a:t>
            </a:r>
            <a:r>
              <a:rPr lang="en-US" sz="1350" dirty="0" err="1"/>
              <a:t>myprog</a:t>
            </a:r>
            <a:r>
              <a:rPr lang="en-US" sz="1350" dirty="0"/>
              <a:t> on </a:t>
            </a:r>
            <a:r>
              <a:rPr lang="en-US" sz="1350" dirty="0" err="1"/>
              <a:t>cpu</a:t>
            </a:r>
            <a:endParaRPr lang="en-US" sz="1350" dirty="0"/>
          </a:p>
          <a:p>
            <a:r>
              <a:rPr lang="en-US" sz="1350" dirty="0"/>
              <a:t>…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interrupt handler</a:t>
            </a:r>
          </a:p>
          <a:p>
            <a:r>
              <a:rPr lang="en-US" sz="1350" dirty="0"/>
              <a:t>suspend </a:t>
            </a:r>
            <a:r>
              <a:rPr lang="en-US" sz="1350" dirty="0" err="1"/>
              <a:t>myprog</a:t>
            </a:r>
            <a:r>
              <a:rPr lang="en-US" sz="1350" dirty="0"/>
              <a:t>, do i/o</a:t>
            </a:r>
          </a:p>
          <a:p>
            <a:r>
              <a:rPr lang="en-US" sz="1350" dirty="0"/>
              <a:t>interrupt handler</a:t>
            </a:r>
          </a:p>
          <a:p>
            <a:r>
              <a:rPr lang="en-US" sz="1350" dirty="0"/>
              <a:t>resume </a:t>
            </a:r>
            <a:r>
              <a:rPr lang="en-US" sz="1350" dirty="0" err="1"/>
              <a:t>myprog</a:t>
            </a:r>
            <a:endParaRPr lang="en-US" sz="1350" dirty="0"/>
          </a:p>
          <a:p>
            <a:endParaRPr lang="en-US" sz="1350" dirty="0"/>
          </a:p>
          <a:p>
            <a:endParaRPr lang="en-US" sz="135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How Do They Work Together?</a:t>
            </a:r>
            <a:b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7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---</a:t>
            </a:r>
            <a:r>
              <a:rPr lang="en-US" sz="31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7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Big Picture</a:t>
            </a:r>
            <a:endParaRPr lang="en-US"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062976" y="1555596"/>
            <a:ext cx="41817" cy="229993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61532" y="1304692"/>
            <a:ext cx="83067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Time line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2824046" y="1162516"/>
            <a:ext cx="1179242" cy="443261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>
                <a:latin typeface="Arial" charset="0"/>
              </a:rPr>
              <a:t>User actions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472787" y="2157755"/>
            <a:ext cx="2107581" cy="3429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>
                <a:latin typeface="Arial" charset="0"/>
              </a:rPr>
              <a:t>[</a:t>
            </a:r>
            <a:r>
              <a:rPr lang="en-US" sz="1350" dirty="0" err="1">
                <a:latin typeface="Arial" charset="0"/>
              </a:rPr>
              <a:t>user@me</a:t>
            </a:r>
            <a:r>
              <a:rPr lang="en-US" sz="1350" dirty="0">
                <a:latin typeface="Arial" charset="0"/>
              </a:rPr>
              <a:t>]$ </a:t>
            </a:r>
            <a:r>
              <a:rPr lang="en-US" sz="1350" dirty="0" err="1">
                <a:latin typeface="Arial" charset="0"/>
              </a:rPr>
              <a:t>myprog</a:t>
            </a:r>
            <a:r>
              <a:rPr lang="en-US" sz="1350" dirty="0">
                <a:latin typeface="Arial" charset="0"/>
              </a:rPr>
              <a:t> &lt;ret&gt;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82951" y="2693017"/>
            <a:ext cx="1217962" cy="2169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jump start</a:t>
            </a:r>
          </a:p>
          <a:p>
            <a:r>
              <a:rPr lang="en-US" sz="1350" dirty="0"/>
              <a:t>load $t, a</a:t>
            </a:r>
          </a:p>
          <a:p>
            <a:r>
              <a:rPr lang="en-US" sz="1350" dirty="0"/>
              <a:t>load $s, b</a:t>
            </a:r>
          </a:p>
          <a:p>
            <a:r>
              <a:rPr lang="en-US" sz="1350" dirty="0"/>
              <a:t>add $x, $t, $s</a:t>
            </a:r>
          </a:p>
          <a:p>
            <a:r>
              <a:rPr lang="en-US" sz="1350" dirty="0"/>
              <a:t>print </a:t>
            </a:r>
            <a:r>
              <a:rPr lang="en-US" sz="1350" dirty="0" err="1"/>
              <a:t>stdout</a:t>
            </a:r>
            <a:r>
              <a:rPr lang="en-US" sz="1350" dirty="0"/>
              <a:t> $x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sub $s, 1</a:t>
            </a:r>
          </a:p>
          <a:p>
            <a:r>
              <a:rPr lang="en-US" sz="1350" dirty="0"/>
              <a:t>store $s, x</a:t>
            </a:r>
          </a:p>
          <a:p>
            <a:r>
              <a:rPr lang="en-US" sz="1350" dirty="0"/>
              <a:t>store $t, y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514277" y="1143001"/>
            <a:ext cx="1179242" cy="4432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/>
              <a:t>OS</a:t>
            </a:r>
            <a:r>
              <a:rPr lang="en-US" sz="1350" dirty="0">
                <a:latin typeface="Arial" charset="0"/>
              </a:rPr>
              <a:t> actions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39270" y="2015581"/>
            <a:ext cx="8745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70C0"/>
                </a:solidFill>
              </a:rPr>
              <a:t>interrupt!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1912435" y="2575932"/>
            <a:ext cx="379699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630545" y="2375207"/>
            <a:ext cx="10370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4652849" y="3685451"/>
            <a:ext cx="10370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761574" y="3325825"/>
            <a:ext cx="79508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70C0"/>
                </a:solidFill>
              </a:rPr>
              <a:t>I/O trap!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486728" y="1770261"/>
            <a:ext cx="2107581" cy="2704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/>
              <a:t>User logs in the system</a:t>
            </a:r>
            <a:r>
              <a:rPr lang="en-US" sz="1350" dirty="0">
                <a:latin typeface="Arial" charset="0"/>
              </a:rPr>
              <a:t> 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4661212" y="2004438"/>
            <a:ext cx="10370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4229101" y="2818471"/>
            <a:ext cx="147196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>
            <a:off x="4251405" y="4287617"/>
            <a:ext cx="147196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4546909" y="4064620"/>
            <a:ext cx="92834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421460" y="3796993"/>
            <a:ext cx="129824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i/o </a:t>
            </a:r>
            <a:r>
              <a:rPr lang="en-US" sz="1350" dirty="0" err="1">
                <a:solidFill>
                  <a:srgbClr val="00B050"/>
                </a:solidFill>
              </a:rPr>
              <a:t>cmplt</a:t>
            </a:r>
            <a:r>
              <a:rPr lang="en-US" sz="1350" dirty="0">
                <a:solidFill>
                  <a:srgbClr val="00B050"/>
                </a:solidFill>
              </a:rPr>
              <a:t>, </a:t>
            </a:r>
            <a:r>
              <a:rPr lang="en-US" sz="1350" dirty="0" err="1">
                <a:solidFill>
                  <a:srgbClr val="00B050"/>
                </a:solidFill>
              </a:rPr>
              <a:t>intrpt</a:t>
            </a:r>
            <a:endParaRPr lang="en-US" sz="1350" dirty="0">
              <a:solidFill>
                <a:srgbClr val="00B050"/>
              </a:solidFill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982952" y="3771900"/>
            <a:ext cx="1229422" cy="40980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>
                <a:solidFill>
                  <a:srgbClr val="00B050"/>
                </a:solidFill>
              </a:rPr>
              <a:t>my</a:t>
            </a:r>
            <a:r>
              <a:rPr lang="en-US" sz="1200" i="1" dirty="0" err="1">
                <a:solidFill>
                  <a:srgbClr val="00B050"/>
                </a:solidFill>
                <a:latin typeface="Arial" charset="0"/>
              </a:rPr>
              <a:t>prog</a:t>
            </a:r>
            <a:r>
              <a:rPr lang="en-US" sz="1200" i="1" dirty="0">
                <a:solidFill>
                  <a:srgbClr val="00B050"/>
                </a:solidFill>
              </a:rPr>
              <a:t> taken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srgbClr val="00B050"/>
                </a:solidFill>
              </a:rPr>
              <a:t>off CPU</a:t>
            </a:r>
            <a:endParaRPr lang="en-US" sz="1200" i="1" dirty="0">
              <a:solidFill>
                <a:srgbClr val="00B05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34529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Scheduling Criteria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739290"/>
            <a:ext cx="7329840" cy="4275740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z="2000" dirty="0"/>
              <a:t>These are </a:t>
            </a:r>
            <a:r>
              <a:rPr lang="en-US" sz="2000" b="1" u="sng" dirty="0"/>
              <a:t>performance</a:t>
            </a:r>
            <a:r>
              <a:rPr lang="en-US" sz="2000" dirty="0"/>
              <a:t> metrics such as:</a:t>
            </a:r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CPU utilization</a:t>
            </a:r>
            <a:r>
              <a:rPr lang="en-US" sz="2000" dirty="0"/>
              <a:t> – percentage of time the CPU is busy</a:t>
            </a:r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Throughput</a:t>
            </a:r>
            <a:r>
              <a:rPr lang="en-US" sz="2000" dirty="0"/>
              <a:t> – the number of processes that complete their execution per time unit.</a:t>
            </a:r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Turnaround time</a:t>
            </a:r>
            <a:r>
              <a:rPr lang="en-US" sz="2000" dirty="0"/>
              <a:t> – amount of time to complete a particular process, including waiting </a:t>
            </a:r>
            <a:r>
              <a:rPr lang="en-US" sz="2000"/>
              <a:t>and execution.</a:t>
            </a:r>
            <a:endParaRPr lang="en-US" sz="2000" dirty="0"/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Waiting time</a:t>
            </a:r>
            <a:r>
              <a:rPr lang="en-US" sz="2000" dirty="0"/>
              <a:t> – amount of time a process has been waiting in the ready queue.</a:t>
            </a:r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Response time</a:t>
            </a:r>
            <a:r>
              <a:rPr lang="en-US" sz="2000" dirty="0"/>
              <a:t> – amount of time it takes from when a request was submitted until the first response is received, </a:t>
            </a:r>
            <a:r>
              <a:rPr lang="en-US" sz="2000" b="1" dirty="0"/>
              <a:t>not</a:t>
            </a:r>
            <a:r>
              <a:rPr lang="en-US" sz="2000" dirty="0"/>
              <a:t> output  (for time-sharing environment).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indent="0" eaLnBrk="1" hangingPunct="1">
              <a:buFontTx/>
              <a:buNone/>
            </a:pPr>
            <a:r>
              <a:rPr lang="en-US" sz="2000" dirty="0"/>
              <a:t>These metrics may conflict with each other. It makes sense to look at averages of these metrics.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Optimizing Performance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1" y="1502815"/>
            <a:ext cx="7329840" cy="335951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3200" b="1" dirty="0"/>
              <a:t>Maximize</a:t>
            </a:r>
            <a:r>
              <a:rPr lang="en-US" sz="3200" dirty="0"/>
              <a:t> CPU utilization.</a:t>
            </a:r>
          </a:p>
          <a:p>
            <a:pPr eaLnBrk="1" hangingPunct="1"/>
            <a:r>
              <a:rPr lang="en-US" sz="3200" b="1" dirty="0"/>
              <a:t>Maximize</a:t>
            </a:r>
            <a:r>
              <a:rPr lang="en-US" sz="3200" dirty="0"/>
              <a:t> throughput.</a:t>
            </a:r>
          </a:p>
          <a:p>
            <a:pPr eaLnBrk="1" hangingPunct="1"/>
            <a:r>
              <a:rPr lang="en-US" sz="3200" b="1" dirty="0">
                <a:solidFill>
                  <a:srgbClr val="FF0000"/>
                </a:solidFill>
              </a:rPr>
              <a:t>Minimize</a:t>
            </a:r>
            <a:r>
              <a:rPr lang="en-US" sz="3200" dirty="0"/>
              <a:t> turnaround time. </a:t>
            </a:r>
          </a:p>
          <a:p>
            <a:pPr eaLnBrk="1" hangingPunct="1"/>
            <a:r>
              <a:rPr lang="en-US" sz="3200" b="1" dirty="0">
                <a:solidFill>
                  <a:srgbClr val="FF0000"/>
                </a:solidFill>
              </a:rPr>
              <a:t>Minimize</a:t>
            </a:r>
            <a:r>
              <a:rPr lang="en-US" sz="3200" dirty="0"/>
              <a:t> waiting time. </a:t>
            </a:r>
          </a:p>
          <a:p>
            <a:pPr eaLnBrk="1" hangingPunct="1"/>
            <a:r>
              <a:rPr lang="en-US" sz="3200" b="1" dirty="0">
                <a:solidFill>
                  <a:srgbClr val="FF0000"/>
                </a:solidFill>
              </a:rPr>
              <a:t>Minimize</a:t>
            </a:r>
            <a:r>
              <a:rPr lang="en-US" sz="3200" dirty="0"/>
              <a:t> response time.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9AA46-FA52-4D4F-8622-3F4EE936C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CPU scheduling?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E128D-EBE3-41B4-9FE2-BB20C1F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CPU scheduling is a mechanism by the operating system to manage processes</a:t>
            </a:r>
            <a:r>
              <a:rPr lang="en-US" baseline="30000" dirty="0"/>
              <a:t>1</a:t>
            </a:r>
            <a:r>
              <a:rPr lang="en-US" dirty="0"/>
              <a:t> to maximize CPU utilization and to minimize user waiting time.</a:t>
            </a:r>
          </a:p>
          <a:p>
            <a:r>
              <a:rPr lang="en-US" dirty="0"/>
              <a:t>The goals of scheduling may be in conflict, e.g., CPU utilization and user waiting time. Comprises may be needed.</a:t>
            </a:r>
          </a:p>
          <a:p>
            <a:r>
              <a:rPr lang="en-US" dirty="0"/>
              <a:t>CPU scheduling involves algorithm, implementation, and evaluation criteria.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4791DA-BA1A-4CA4-B58A-0EE24896AC8B}"/>
              </a:ext>
            </a:extLst>
          </p:cNvPr>
          <p:cNvSpPr txBox="1"/>
          <p:nvPr/>
        </p:nvSpPr>
        <p:spPr>
          <a:xfrm>
            <a:off x="907080" y="4774168"/>
            <a:ext cx="6370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Again, here we use processes, threads, or tasks interchangeably.</a:t>
            </a:r>
          </a:p>
        </p:txBody>
      </p:sp>
    </p:spTree>
    <p:extLst>
      <p:ext uri="{BB962C8B-B14F-4D97-AF65-F5344CB8AC3E}">
        <p14:creationId xmlns:p14="http://schemas.microsoft.com/office/powerpoint/2010/main" val="52595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8E21-5A11-45C2-B4A7-034519C6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CPU scheduling?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2D78C-4DFB-4B4F-A5F2-5FF98C7AD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4" y="1044700"/>
            <a:ext cx="8246070" cy="3664920"/>
          </a:xfrm>
        </p:spPr>
        <p:txBody>
          <a:bodyPr>
            <a:normAutofit/>
          </a:bodyPr>
          <a:lstStyle/>
          <a:p>
            <a:r>
              <a:rPr lang="en-US" dirty="0"/>
              <a:t>There are many processes active at any moment on a computer. The operating system has to decide to which process to assign CPU, for how long, and how to arrange competing processes.</a:t>
            </a:r>
          </a:p>
          <a:p>
            <a:r>
              <a:rPr lang="en-US" dirty="0"/>
              <a:t>Try the “top” command at the Linux command line. (See next slide.)</a:t>
            </a:r>
          </a:p>
        </p:txBody>
      </p:sp>
    </p:spTree>
    <p:extLst>
      <p:ext uri="{BB962C8B-B14F-4D97-AF65-F5344CB8AC3E}">
        <p14:creationId xmlns:p14="http://schemas.microsoft.com/office/powerpoint/2010/main" val="197235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6909B5-1E10-44E5-95D8-B5BAFCCF6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47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Example of showing live processes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DE8418-3E42-4A8F-AD18-E80C36FC1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673" y="1042265"/>
            <a:ext cx="5610653" cy="39703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7CB5D3-AAFC-4867-BD88-A49D2DD9F89D}"/>
              </a:ext>
            </a:extLst>
          </p:cNvPr>
          <p:cNvSpPr txBox="1"/>
          <p:nvPr/>
        </p:nvSpPr>
        <p:spPr>
          <a:xfrm>
            <a:off x="448965" y="1042265"/>
            <a:ext cx="106070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407 live processes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7562720-DDAA-4E80-A1E6-FA59D2DBD637}"/>
              </a:ext>
            </a:extLst>
          </p:cNvPr>
          <p:cNvCxnSpPr>
            <a:stCxn id="6" idx="3"/>
          </p:cNvCxnSpPr>
          <p:nvPr/>
        </p:nvCxnSpPr>
        <p:spPr>
          <a:xfrm>
            <a:off x="1509665" y="1334653"/>
            <a:ext cx="771760" cy="3208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61A9E7-BBE4-4E75-979B-B9844BD3814C}"/>
              </a:ext>
            </a:extLst>
          </p:cNvPr>
          <p:cNvSpPr txBox="1"/>
          <p:nvPr/>
        </p:nvSpPr>
        <p:spPr>
          <a:xfrm>
            <a:off x="498316" y="1787602"/>
            <a:ext cx="10607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1 running, 406 sleeping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FC331EC-1717-4582-8935-8BFE1A0D978E}"/>
              </a:ext>
            </a:extLst>
          </p:cNvPr>
          <p:cNvCxnSpPr/>
          <p:nvPr/>
        </p:nvCxnSpPr>
        <p:spPr>
          <a:xfrm flipV="1">
            <a:off x="1470416" y="1713309"/>
            <a:ext cx="1687990" cy="2923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89D7760-2BCA-4D7E-9940-DDFF3FD2D2B1}"/>
              </a:ext>
            </a:extLst>
          </p:cNvPr>
          <p:cNvCxnSpPr>
            <a:stCxn id="9" idx="3"/>
          </p:cNvCxnSpPr>
          <p:nvPr/>
        </p:nvCxnSpPr>
        <p:spPr>
          <a:xfrm flipV="1">
            <a:off x="1559016" y="1787602"/>
            <a:ext cx="2402164" cy="4154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7E69C80-AB11-4A1D-AC5A-7604A99B9A3D}"/>
              </a:ext>
            </a:extLst>
          </p:cNvPr>
          <p:cNvSpPr txBox="1"/>
          <p:nvPr/>
        </p:nvSpPr>
        <p:spPr>
          <a:xfrm>
            <a:off x="7723573" y="2033824"/>
            <a:ext cx="10607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Linux command showing this result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FF79437-BBA9-46DF-964F-1CE53E931220}"/>
              </a:ext>
            </a:extLst>
          </p:cNvPr>
          <p:cNvCxnSpPr>
            <a:stCxn id="14" idx="1"/>
          </p:cNvCxnSpPr>
          <p:nvPr/>
        </p:nvCxnSpPr>
        <p:spPr>
          <a:xfrm flipH="1">
            <a:off x="6709870" y="2510878"/>
            <a:ext cx="1013703" cy="8243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94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Concepts</a:t>
            </a:r>
          </a:p>
        </p:txBody>
      </p:sp>
      <p:sp>
        <p:nvSpPr>
          <p:cNvPr id="401412" name="AutoShape 4"/>
          <p:cNvSpPr>
            <a:spLocks noChangeArrowheads="1"/>
          </p:cNvSpPr>
          <p:nvPr/>
        </p:nvSpPr>
        <p:spPr bwMode="auto">
          <a:xfrm>
            <a:off x="1377553" y="978694"/>
            <a:ext cx="403622" cy="36314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0</a:t>
            </a:r>
          </a:p>
        </p:txBody>
      </p:sp>
      <p:sp>
        <p:nvSpPr>
          <p:cNvPr id="401413" name="AutoShape 5"/>
          <p:cNvSpPr>
            <a:spLocks noChangeArrowheads="1"/>
          </p:cNvSpPr>
          <p:nvPr/>
        </p:nvSpPr>
        <p:spPr bwMode="auto">
          <a:xfrm>
            <a:off x="1377553" y="1400175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1</a:t>
            </a:r>
          </a:p>
        </p:txBody>
      </p:sp>
      <p:sp>
        <p:nvSpPr>
          <p:cNvPr id="401415" name="AutoShape 7"/>
          <p:cNvSpPr>
            <a:spLocks noChangeArrowheads="1"/>
          </p:cNvSpPr>
          <p:nvPr/>
        </p:nvSpPr>
        <p:spPr bwMode="auto">
          <a:xfrm>
            <a:off x="1377553" y="2243138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3</a:t>
            </a:r>
          </a:p>
        </p:txBody>
      </p:sp>
      <p:sp>
        <p:nvSpPr>
          <p:cNvPr id="401416" name="AutoShape 8"/>
          <p:cNvSpPr>
            <a:spLocks noChangeArrowheads="1"/>
          </p:cNvSpPr>
          <p:nvPr/>
        </p:nvSpPr>
        <p:spPr bwMode="auto">
          <a:xfrm>
            <a:off x="1377553" y="2664619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4</a:t>
            </a:r>
          </a:p>
        </p:txBody>
      </p:sp>
      <p:graphicFrame>
        <p:nvGraphicFramePr>
          <p:cNvPr id="401463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81631"/>
              </p:ext>
            </p:extLst>
          </p:nvPr>
        </p:nvGraphicFramePr>
        <p:xfrm>
          <a:off x="2552233" y="1581745"/>
          <a:ext cx="4375549" cy="584597"/>
        </p:xfrm>
        <a:graphic>
          <a:graphicData uri="http://schemas.openxmlformats.org/drawingml/2006/table">
            <a:tbl>
              <a:tblPr/>
              <a:tblGrid>
                <a:gridCol w="54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6927782" y="1360884"/>
            <a:ext cx="1754981" cy="9215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5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CPU</a:t>
            </a:r>
          </a:p>
        </p:txBody>
      </p:sp>
      <p:sp>
        <p:nvSpPr>
          <p:cNvPr id="401414" name="AutoShape 6"/>
          <p:cNvSpPr>
            <a:spLocks noChangeArrowheads="1"/>
          </p:cNvSpPr>
          <p:nvPr/>
        </p:nvSpPr>
        <p:spPr bwMode="auto">
          <a:xfrm>
            <a:off x="1377553" y="1821656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4.9502E-6 L 0.554 -0.0187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Concepts</a:t>
            </a:r>
          </a:p>
        </p:txBody>
      </p:sp>
      <p:sp>
        <p:nvSpPr>
          <p:cNvPr id="401412" name="AutoShape 4"/>
          <p:cNvSpPr>
            <a:spLocks noChangeArrowheads="1"/>
          </p:cNvSpPr>
          <p:nvPr/>
        </p:nvSpPr>
        <p:spPr bwMode="auto">
          <a:xfrm>
            <a:off x="1377553" y="978694"/>
            <a:ext cx="403622" cy="36314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0</a:t>
            </a:r>
          </a:p>
        </p:txBody>
      </p:sp>
      <p:sp>
        <p:nvSpPr>
          <p:cNvPr id="401413" name="AutoShape 5"/>
          <p:cNvSpPr>
            <a:spLocks noChangeArrowheads="1"/>
          </p:cNvSpPr>
          <p:nvPr/>
        </p:nvSpPr>
        <p:spPr bwMode="auto">
          <a:xfrm>
            <a:off x="1377553" y="1400175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1</a:t>
            </a:r>
          </a:p>
        </p:txBody>
      </p:sp>
      <p:sp>
        <p:nvSpPr>
          <p:cNvPr id="401415" name="AutoShape 7"/>
          <p:cNvSpPr>
            <a:spLocks noChangeArrowheads="1"/>
          </p:cNvSpPr>
          <p:nvPr/>
        </p:nvSpPr>
        <p:spPr bwMode="auto">
          <a:xfrm>
            <a:off x="1377553" y="2243138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3</a:t>
            </a:r>
          </a:p>
        </p:txBody>
      </p:sp>
      <p:sp>
        <p:nvSpPr>
          <p:cNvPr id="401416" name="AutoShape 8"/>
          <p:cNvSpPr>
            <a:spLocks noChangeArrowheads="1"/>
          </p:cNvSpPr>
          <p:nvPr/>
        </p:nvSpPr>
        <p:spPr bwMode="auto">
          <a:xfrm>
            <a:off x="1377553" y="2664619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4</a:t>
            </a:r>
          </a:p>
        </p:txBody>
      </p:sp>
      <p:graphicFrame>
        <p:nvGraphicFramePr>
          <p:cNvPr id="401463" name="Group 55"/>
          <p:cNvGraphicFramePr>
            <a:graphicFrameLocks noGrp="1"/>
          </p:cNvGraphicFramePr>
          <p:nvPr/>
        </p:nvGraphicFramePr>
        <p:xfrm>
          <a:off x="2389585" y="1566863"/>
          <a:ext cx="4375549" cy="584597"/>
        </p:xfrm>
        <a:graphic>
          <a:graphicData uri="http://schemas.openxmlformats.org/drawingml/2006/table">
            <a:tbl>
              <a:tblPr/>
              <a:tblGrid>
                <a:gridCol w="54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6782881" y="1398389"/>
            <a:ext cx="1754981" cy="9215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5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CPU</a:t>
            </a:r>
          </a:p>
        </p:txBody>
      </p:sp>
      <p:sp>
        <p:nvSpPr>
          <p:cNvPr id="401414" name="AutoShape 6"/>
          <p:cNvSpPr>
            <a:spLocks noChangeArrowheads="1"/>
          </p:cNvSpPr>
          <p:nvPr/>
        </p:nvSpPr>
        <p:spPr bwMode="auto">
          <a:xfrm>
            <a:off x="6251755" y="1677590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48125 -0.10262 " pathEditMode="relative" ptsTypes="AA">
                                      <p:cBhvr>
                                        <p:cTn id="9" dur="3000" fill="hold"/>
                                        <p:tgtEl>
                                          <p:spTgt spid="401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5" grpId="0" animBg="1"/>
      <p:bldP spid="4014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1463" name="Group 55"/>
          <p:cNvGraphicFramePr>
            <a:graphicFrameLocks noGrp="1"/>
          </p:cNvGraphicFramePr>
          <p:nvPr/>
        </p:nvGraphicFramePr>
        <p:xfrm>
          <a:off x="2389585" y="1566863"/>
          <a:ext cx="4375549" cy="584597"/>
        </p:xfrm>
        <a:graphic>
          <a:graphicData uri="http://schemas.openxmlformats.org/drawingml/2006/table">
            <a:tbl>
              <a:tblPr/>
              <a:tblGrid>
                <a:gridCol w="54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Concepts</a:t>
            </a:r>
          </a:p>
        </p:txBody>
      </p:sp>
      <p:sp>
        <p:nvSpPr>
          <p:cNvPr id="401412" name="AutoShape 4"/>
          <p:cNvSpPr>
            <a:spLocks noChangeArrowheads="1"/>
          </p:cNvSpPr>
          <p:nvPr/>
        </p:nvSpPr>
        <p:spPr bwMode="auto">
          <a:xfrm>
            <a:off x="1377553" y="978694"/>
            <a:ext cx="403622" cy="36314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0</a:t>
            </a:r>
          </a:p>
        </p:txBody>
      </p:sp>
      <p:sp>
        <p:nvSpPr>
          <p:cNvPr id="401413" name="AutoShape 5"/>
          <p:cNvSpPr>
            <a:spLocks noChangeArrowheads="1"/>
          </p:cNvSpPr>
          <p:nvPr/>
        </p:nvSpPr>
        <p:spPr bwMode="auto">
          <a:xfrm>
            <a:off x="1377553" y="1400175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1</a:t>
            </a:r>
          </a:p>
        </p:txBody>
      </p:sp>
      <p:sp>
        <p:nvSpPr>
          <p:cNvPr id="401415" name="AutoShape 7"/>
          <p:cNvSpPr>
            <a:spLocks noChangeArrowheads="1"/>
          </p:cNvSpPr>
          <p:nvPr/>
        </p:nvSpPr>
        <p:spPr bwMode="auto">
          <a:xfrm>
            <a:off x="5753102" y="1722389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3</a:t>
            </a:r>
          </a:p>
        </p:txBody>
      </p:sp>
      <p:sp>
        <p:nvSpPr>
          <p:cNvPr id="401416" name="AutoShape 8"/>
          <p:cNvSpPr>
            <a:spLocks noChangeArrowheads="1"/>
          </p:cNvSpPr>
          <p:nvPr/>
        </p:nvSpPr>
        <p:spPr bwMode="auto">
          <a:xfrm>
            <a:off x="1377553" y="2664619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4</a:t>
            </a: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6765134" y="1385591"/>
            <a:ext cx="1754981" cy="9215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5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CPU</a:t>
            </a:r>
          </a:p>
        </p:txBody>
      </p:sp>
      <p:sp>
        <p:nvSpPr>
          <p:cNvPr id="401414" name="AutoShape 6"/>
          <p:cNvSpPr>
            <a:spLocks noChangeArrowheads="1"/>
          </p:cNvSpPr>
          <p:nvPr/>
        </p:nvSpPr>
        <p:spPr bwMode="auto">
          <a:xfrm>
            <a:off x="6251755" y="1712914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84 -0.00525 L 0.41806 0.05648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30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3" grpId="0" animBg="1"/>
      <p:bldP spid="40141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1463" name="Group 55"/>
          <p:cNvGraphicFramePr>
            <a:graphicFrameLocks noGrp="1"/>
          </p:cNvGraphicFramePr>
          <p:nvPr/>
        </p:nvGraphicFramePr>
        <p:xfrm>
          <a:off x="2389585" y="1566863"/>
          <a:ext cx="4375549" cy="584597"/>
        </p:xfrm>
        <a:graphic>
          <a:graphicData uri="http://schemas.openxmlformats.org/drawingml/2006/table">
            <a:tbl>
              <a:tblPr/>
              <a:tblGrid>
                <a:gridCol w="54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Concepts</a:t>
            </a:r>
          </a:p>
        </p:txBody>
      </p:sp>
      <p:sp>
        <p:nvSpPr>
          <p:cNvPr id="401412" name="AutoShape 4"/>
          <p:cNvSpPr>
            <a:spLocks noChangeArrowheads="1"/>
          </p:cNvSpPr>
          <p:nvPr/>
        </p:nvSpPr>
        <p:spPr bwMode="auto">
          <a:xfrm>
            <a:off x="1377553" y="978694"/>
            <a:ext cx="403622" cy="36314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0</a:t>
            </a:r>
          </a:p>
        </p:txBody>
      </p:sp>
      <p:sp>
        <p:nvSpPr>
          <p:cNvPr id="401413" name="AutoShape 5"/>
          <p:cNvSpPr>
            <a:spLocks noChangeArrowheads="1"/>
          </p:cNvSpPr>
          <p:nvPr/>
        </p:nvSpPr>
        <p:spPr bwMode="auto">
          <a:xfrm>
            <a:off x="5204516" y="1698536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1</a:t>
            </a:r>
          </a:p>
        </p:txBody>
      </p:sp>
      <p:sp>
        <p:nvSpPr>
          <p:cNvPr id="401415" name="AutoShape 7"/>
          <p:cNvSpPr>
            <a:spLocks noChangeArrowheads="1"/>
          </p:cNvSpPr>
          <p:nvPr/>
        </p:nvSpPr>
        <p:spPr bwMode="auto">
          <a:xfrm>
            <a:off x="5755135" y="1706980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3</a:t>
            </a:r>
          </a:p>
        </p:txBody>
      </p:sp>
      <p:sp>
        <p:nvSpPr>
          <p:cNvPr id="401416" name="AutoShape 8"/>
          <p:cNvSpPr>
            <a:spLocks noChangeArrowheads="1"/>
          </p:cNvSpPr>
          <p:nvPr/>
        </p:nvSpPr>
        <p:spPr bwMode="auto">
          <a:xfrm>
            <a:off x="1377553" y="2664619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4</a:t>
            </a: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6765134" y="1413491"/>
            <a:ext cx="1754981" cy="9215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5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CPU</a:t>
            </a:r>
          </a:p>
        </p:txBody>
      </p:sp>
      <p:sp>
        <p:nvSpPr>
          <p:cNvPr id="401414" name="AutoShape 6"/>
          <p:cNvSpPr>
            <a:spLocks noChangeArrowheads="1"/>
          </p:cNvSpPr>
          <p:nvPr/>
        </p:nvSpPr>
        <p:spPr bwMode="auto">
          <a:xfrm>
            <a:off x="6278909" y="1706980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33 -0.00371 L 0.35834 -0.18859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01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-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6" grpId="0" animBg="1"/>
      <p:bldP spid="4014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1463" name="Group 55"/>
          <p:cNvGraphicFramePr>
            <a:graphicFrameLocks noGrp="1"/>
          </p:cNvGraphicFramePr>
          <p:nvPr/>
        </p:nvGraphicFramePr>
        <p:xfrm>
          <a:off x="2389585" y="1566863"/>
          <a:ext cx="4375549" cy="584597"/>
        </p:xfrm>
        <a:graphic>
          <a:graphicData uri="http://schemas.openxmlformats.org/drawingml/2006/table">
            <a:tbl>
              <a:tblPr/>
              <a:tblGrid>
                <a:gridCol w="54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5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Concepts</a:t>
            </a:r>
          </a:p>
        </p:txBody>
      </p:sp>
      <p:sp>
        <p:nvSpPr>
          <p:cNvPr id="401412" name="AutoShape 4"/>
          <p:cNvSpPr>
            <a:spLocks noChangeArrowheads="1"/>
          </p:cNvSpPr>
          <p:nvPr/>
        </p:nvSpPr>
        <p:spPr bwMode="auto">
          <a:xfrm>
            <a:off x="1377553" y="978694"/>
            <a:ext cx="403622" cy="36314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0</a:t>
            </a:r>
          </a:p>
        </p:txBody>
      </p:sp>
      <p:sp>
        <p:nvSpPr>
          <p:cNvPr id="401413" name="AutoShape 5"/>
          <p:cNvSpPr>
            <a:spLocks noChangeArrowheads="1"/>
          </p:cNvSpPr>
          <p:nvPr/>
        </p:nvSpPr>
        <p:spPr bwMode="auto">
          <a:xfrm>
            <a:off x="5179095" y="1714075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1</a:t>
            </a:r>
          </a:p>
        </p:txBody>
      </p:sp>
      <p:sp>
        <p:nvSpPr>
          <p:cNvPr id="401415" name="AutoShape 7"/>
          <p:cNvSpPr>
            <a:spLocks noChangeArrowheads="1"/>
          </p:cNvSpPr>
          <p:nvPr/>
        </p:nvSpPr>
        <p:spPr bwMode="auto">
          <a:xfrm>
            <a:off x="5738376" y="1714076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P</a:t>
            </a:r>
            <a:r>
              <a:rPr lang="en-US" sz="1350" baseline="-25000"/>
              <a:t>3</a:t>
            </a:r>
          </a:p>
        </p:txBody>
      </p:sp>
      <p:sp>
        <p:nvSpPr>
          <p:cNvPr id="401416" name="AutoShape 8"/>
          <p:cNvSpPr>
            <a:spLocks noChangeArrowheads="1"/>
          </p:cNvSpPr>
          <p:nvPr/>
        </p:nvSpPr>
        <p:spPr bwMode="auto">
          <a:xfrm>
            <a:off x="4619563" y="1714075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4</a:t>
            </a: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6778918" y="1410859"/>
            <a:ext cx="1754981" cy="9215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5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CPU</a:t>
            </a:r>
          </a:p>
        </p:txBody>
      </p:sp>
      <p:sp>
        <p:nvSpPr>
          <p:cNvPr id="401414" name="AutoShape 6"/>
          <p:cNvSpPr>
            <a:spLocks noChangeArrowheads="1"/>
          </p:cNvSpPr>
          <p:nvPr/>
        </p:nvSpPr>
        <p:spPr bwMode="auto">
          <a:xfrm>
            <a:off x="6251755" y="1697957"/>
            <a:ext cx="403622" cy="363141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/>
              <a:t>P</a:t>
            </a:r>
            <a:r>
              <a:rPr lang="en-US" sz="1350" baseline="-25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95 0.00895 L 0.29584 0.15555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35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2" grpId="0" animBg="1"/>
      <p:bldP spid="40141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983</Words>
  <Application>Microsoft Office PowerPoint</Application>
  <PresentationFormat>On-screen Show (16:9)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Helvetica</vt:lpstr>
      <vt:lpstr>Office Theme</vt:lpstr>
      <vt:lpstr>CSCI315 – Operating Systems Design Department of Computer Science Bucknell University</vt:lpstr>
      <vt:lpstr>What is CPU scheduling?</vt:lpstr>
      <vt:lpstr>Why CPU scheduling?</vt:lpstr>
      <vt:lpstr>Example of showing live processes</vt:lpstr>
      <vt:lpstr>Basic Concepts</vt:lpstr>
      <vt:lpstr>Basic Concepts</vt:lpstr>
      <vt:lpstr>Basic Concepts</vt:lpstr>
      <vt:lpstr>Basic Concepts</vt:lpstr>
      <vt:lpstr>Basic Concepts</vt:lpstr>
      <vt:lpstr>Basic Concepts</vt:lpstr>
      <vt:lpstr>Basic Concepts</vt:lpstr>
      <vt:lpstr>Alternating Sequence of  CPU And I/O Bursts</vt:lpstr>
      <vt:lpstr>Histogram of CPU-burst Times</vt:lpstr>
      <vt:lpstr>CPU Scheduler</vt:lpstr>
      <vt:lpstr>Preemptive Scheduling</vt:lpstr>
      <vt:lpstr>Dispatcher</vt:lpstr>
      <vt:lpstr>How Do They Work Together? --- A Big Picture</vt:lpstr>
      <vt:lpstr>Scheduling Criteria</vt:lpstr>
      <vt:lpstr>Optimizing Performance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177</cp:revision>
  <dcterms:created xsi:type="dcterms:W3CDTF">2013-08-21T19:17:07Z</dcterms:created>
  <dcterms:modified xsi:type="dcterms:W3CDTF">2020-09-24T00:54:45Z</dcterms:modified>
</cp:coreProperties>
</file>