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91" r:id="rId2"/>
    <p:sldId id="392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43" r:id="rId11"/>
    <p:sldId id="393" r:id="rId12"/>
    <p:sldId id="325" r:id="rId13"/>
    <p:sldId id="344" r:id="rId14"/>
    <p:sldId id="394" r:id="rId15"/>
    <p:sldId id="345" r:id="rId16"/>
    <p:sldId id="326" r:id="rId17"/>
    <p:sldId id="327" r:id="rId18"/>
    <p:sldId id="328" r:id="rId19"/>
    <p:sldId id="329" r:id="rId20"/>
    <p:sldId id="346" r:id="rId21"/>
    <p:sldId id="330" r:id="rId22"/>
    <p:sldId id="331" r:id="rId23"/>
    <p:sldId id="332" r:id="rId24"/>
    <p:sldId id="333" r:id="rId25"/>
    <p:sldId id="334" r:id="rId2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.com/academy/lesson/process-priorities-in-linux-definition-modificatio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991430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5.3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CPU Scheduling Algorithms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76982"/>
            <a:ext cx="8246070" cy="37853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Given the actual (measured) CPU bursts are 6, 4, 6, 4, 13, 13, 13, and the initial estimate of </a:t>
            </a:r>
            <a:r>
              <a:rPr lang="el-GR" dirty="0"/>
              <a:t>τ</a:t>
            </a:r>
            <a:r>
              <a:rPr lang="en-US" dirty="0"/>
              <a:t> is 10 as in previous slide, show the </a:t>
            </a:r>
            <a:r>
              <a:rPr lang="en-US" b="1" dirty="0"/>
              <a:t>first three </a:t>
            </a:r>
            <a:r>
              <a:rPr lang="en-US" dirty="0"/>
              <a:t>predictions when </a:t>
            </a:r>
            <a:r>
              <a:rPr lang="el-GR" dirty="0"/>
              <a:t>α</a:t>
            </a:r>
            <a:r>
              <a:rPr lang="en-US" dirty="0"/>
              <a:t> takes the value of</a:t>
            </a:r>
          </a:p>
          <a:p>
            <a:pPr lvl="1"/>
            <a:r>
              <a:rPr lang="en-US" sz="2400" dirty="0"/>
              <a:t>0.2</a:t>
            </a:r>
          </a:p>
          <a:p>
            <a:pPr lvl="1"/>
            <a:r>
              <a:rPr lang="en-US" sz="2400" dirty="0"/>
              <a:t>0.7</a:t>
            </a:r>
          </a:p>
          <a:p>
            <a:r>
              <a:rPr lang="en-US" dirty="0"/>
              <a:t>When </a:t>
            </a:r>
            <a:r>
              <a:rPr lang="el-GR" dirty="0"/>
              <a:t>α</a:t>
            </a:r>
            <a:r>
              <a:rPr lang="en-US" dirty="0"/>
              <a:t> is 0.2, estimates are 9.2, 8.16, 7.73</a:t>
            </a:r>
          </a:p>
          <a:p>
            <a:r>
              <a:rPr lang="en-US" dirty="0"/>
              <a:t>When </a:t>
            </a:r>
            <a:r>
              <a:rPr lang="el-GR" dirty="0"/>
              <a:t>α </a:t>
            </a:r>
            <a:r>
              <a:rPr lang="en-US" dirty="0"/>
              <a:t>is 0.7, estimates are 7.2, 4.96, 5.69</a:t>
            </a:r>
          </a:p>
          <a:p>
            <a:r>
              <a:rPr lang="en-US" dirty="0"/>
              <a:t>See an example computation on next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AF3FF-F10C-4D18-A563-98959DFE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Computation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5">
                <a:extLst>
                  <a:ext uri="{FF2B5EF4-FFF2-40B4-BE49-F238E27FC236}">
                    <a16:creationId xmlns:a16="http://schemas.microsoft.com/office/drawing/2014/main" id="{68309E2E-4244-4320-BCAE-08C3779855AF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 bwMode="auto">
              <a:xfrm>
                <a:off x="754375" y="1197405"/>
                <a:ext cx="3970032" cy="458545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Object 5">
                <a:extLst>
                  <a:ext uri="{FF2B5EF4-FFF2-40B4-BE49-F238E27FC236}">
                    <a16:creationId xmlns:a16="http://schemas.microsoft.com/office/drawing/2014/main" id="{68309E2E-4244-4320-BCAE-08C3779855AF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754375" y="1197405"/>
                <a:ext cx="3970032" cy="458545"/>
              </a:xfrm>
              <a:prstGeom prst="rect">
                <a:avLst/>
              </a:prstGeom>
              <a:blipFill>
                <a:blip r:embed="rId2"/>
                <a:stretch>
                  <a:fillRect b="-12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38144B19-0308-4E9C-BAA7-712538BF8FB7}"/>
              </a:ext>
            </a:extLst>
          </p:cNvPr>
          <p:cNvSpPr/>
          <p:nvPr/>
        </p:nvSpPr>
        <p:spPr>
          <a:xfrm>
            <a:off x="835062" y="1753782"/>
            <a:ext cx="7859972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t</a:t>
            </a:r>
            <a:r>
              <a:rPr lang="en-US" sz="2800" baseline="-25000" dirty="0" err="1"/>
              <a:t>i</a:t>
            </a:r>
            <a:r>
              <a:rPr lang="en-US" sz="2800" dirty="0"/>
              <a:t> = 6, 4, 6, 4, 13, 13, 13   --- these are </a:t>
            </a:r>
            <a:r>
              <a:rPr lang="en-US" sz="2800"/>
              <a:t>measured time</a:t>
            </a:r>
            <a:endParaRPr lang="en-US" sz="2800" dirty="0"/>
          </a:p>
          <a:p>
            <a:r>
              <a:rPr lang="el-GR" sz="2800" dirty="0"/>
              <a:t>τ</a:t>
            </a:r>
            <a:r>
              <a:rPr lang="en-US" sz="2800" baseline="-25000" dirty="0"/>
              <a:t>0</a:t>
            </a:r>
            <a:r>
              <a:rPr lang="en-US" sz="2800" dirty="0"/>
              <a:t> = 10, </a:t>
            </a:r>
            <a:r>
              <a:rPr lang="el-GR" sz="2800" dirty="0"/>
              <a:t>α</a:t>
            </a:r>
            <a:r>
              <a:rPr lang="en-US" sz="2800" dirty="0"/>
              <a:t> = 0.2, t</a:t>
            </a:r>
            <a:r>
              <a:rPr lang="en-US" sz="2800" baseline="-25000" dirty="0"/>
              <a:t>0</a:t>
            </a:r>
            <a:r>
              <a:rPr lang="en-US" sz="2800" dirty="0"/>
              <a:t> = 6 </a:t>
            </a:r>
          </a:p>
          <a:p>
            <a:r>
              <a:rPr lang="el-GR" sz="2800" dirty="0"/>
              <a:t>τ</a:t>
            </a:r>
            <a:r>
              <a:rPr lang="en-US" sz="2800" baseline="-25000" dirty="0"/>
              <a:t>1 </a:t>
            </a:r>
            <a:r>
              <a:rPr lang="en-US" sz="2800" dirty="0"/>
              <a:t>= 0.2*6 + 0.8*10    = 9.2</a:t>
            </a:r>
          </a:p>
          <a:p>
            <a:r>
              <a:rPr lang="el-GR" sz="2800" dirty="0"/>
              <a:t>τ</a:t>
            </a:r>
            <a:r>
              <a:rPr lang="en-US" sz="2800" baseline="-25000" dirty="0"/>
              <a:t>2 </a:t>
            </a:r>
            <a:r>
              <a:rPr lang="en-US" sz="2800" dirty="0"/>
              <a:t>= 0.2*4 + 0.8*9.2   = 8.16</a:t>
            </a:r>
          </a:p>
          <a:p>
            <a:r>
              <a:rPr lang="el-GR" sz="2800" dirty="0"/>
              <a:t>τ</a:t>
            </a:r>
            <a:r>
              <a:rPr lang="en-US" sz="2800" baseline="-25000" dirty="0"/>
              <a:t>3 </a:t>
            </a:r>
            <a:r>
              <a:rPr lang="en-US" sz="2800" dirty="0"/>
              <a:t>= 0.2*6 + 0.8*8.16 = 7.73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2759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Priority Scheduling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16517"/>
            <a:ext cx="7329840" cy="3745807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en-US" sz="2000" dirty="0"/>
              <a:t>A priority number (integer) is associated with each process.</a:t>
            </a:r>
          </a:p>
          <a:p>
            <a:pPr eaLnBrk="1" hangingPunct="1"/>
            <a:r>
              <a:rPr lang="en-US" sz="2000" dirty="0"/>
              <a:t>The CPU is allocated to the process with the highest priority (typically, smallest integer </a:t>
            </a:r>
            <a:r>
              <a:rPr lang="en-US" sz="2000" dirty="0">
                <a:sym typeface="Symbol" pitchFamily="-105" charset="2"/>
              </a:rPr>
              <a:t> highest priority)</a:t>
            </a:r>
          </a:p>
          <a:p>
            <a:pPr lvl="1" eaLnBrk="1" hangingPunct="1"/>
            <a:r>
              <a:rPr lang="en-US" sz="1800" dirty="0"/>
              <a:t>Preemptive</a:t>
            </a:r>
          </a:p>
          <a:p>
            <a:pPr lvl="1" eaLnBrk="1" hangingPunct="1"/>
            <a:r>
              <a:rPr lang="en-US" sz="1800" dirty="0"/>
              <a:t>Non-preemptive</a:t>
            </a:r>
          </a:p>
          <a:p>
            <a:pPr eaLnBrk="1" hangingPunct="1"/>
            <a:r>
              <a:rPr lang="en-US" sz="2000" dirty="0"/>
              <a:t>SJF is a priority scheduling where priority is the predicted next CPU-burst time.</a:t>
            </a:r>
          </a:p>
          <a:p>
            <a:pPr eaLnBrk="1" hangingPunct="1"/>
            <a:r>
              <a:rPr lang="en-US" sz="2000" dirty="0"/>
              <a:t>Problem:</a:t>
            </a:r>
            <a:r>
              <a:rPr lang="en-US" sz="2000" dirty="0">
                <a:sym typeface="Symbol" pitchFamily="-105" charset="2"/>
              </a:rPr>
              <a:t> </a:t>
            </a:r>
            <a:r>
              <a:rPr lang="en-US" sz="2000" b="1" dirty="0">
                <a:solidFill>
                  <a:srgbClr val="FF0000"/>
                </a:solidFill>
                <a:sym typeface="Symbol" pitchFamily="-105" charset="2"/>
              </a:rPr>
              <a:t>Starvation</a:t>
            </a:r>
            <a:r>
              <a:rPr lang="en-US" sz="2000" dirty="0">
                <a:sym typeface="Symbol" pitchFamily="-105" charset="2"/>
              </a:rPr>
              <a:t> – low priority processes may never execute.</a:t>
            </a:r>
          </a:p>
          <a:p>
            <a:pPr eaLnBrk="1" hangingPunct="1"/>
            <a:r>
              <a:rPr lang="en-US" sz="2000" dirty="0">
                <a:sym typeface="Symbol" pitchFamily="-105" charset="2"/>
              </a:rPr>
              <a:t>Solution: </a:t>
            </a:r>
            <a:r>
              <a:rPr lang="en-US" sz="2000" b="1" dirty="0">
                <a:solidFill>
                  <a:srgbClr val="FF0000"/>
                </a:solidFill>
                <a:sym typeface="Symbol" pitchFamily="-105" charset="2"/>
              </a:rPr>
              <a:t>Aging</a:t>
            </a:r>
            <a:r>
              <a:rPr lang="en-US" sz="2000" dirty="0">
                <a:sym typeface="Symbol" pitchFamily="-105" charset="2"/>
              </a:rPr>
              <a:t> – as time progresses increase the priority of the process.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95326"/>
            <a:ext cx="8246069" cy="763525"/>
          </a:xfrm>
        </p:spPr>
        <p:txBody>
          <a:bodyPr/>
          <a:lstStyle/>
          <a:p>
            <a:r>
              <a:rPr lang="en-US" dirty="0"/>
              <a:t>Process Priority in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406" y="891995"/>
            <a:ext cx="7705186" cy="36850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Priority scheduling is commonly used in production </a:t>
            </a:r>
            <a:r>
              <a:rPr lang="en-US" dirty="0" err="1"/>
              <a:t>OSes</a:t>
            </a:r>
            <a:r>
              <a:rPr lang="en-US" dirty="0"/>
              <a:t> such as Linux</a:t>
            </a:r>
          </a:p>
          <a:p>
            <a:r>
              <a:rPr lang="en-US" dirty="0"/>
              <a:t>In Linux, the priority values range from 1 (most favorite) to 99 (least favorite)</a:t>
            </a:r>
          </a:p>
          <a:p>
            <a:r>
              <a:rPr lang="en-US" dirty="0"/>
              <a:t>Try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-l </a:t>
            </a:r>
            <a:r>
              <a:rPr lang="en-US" dirty="0"/>
              <a:t>command on a Linux terminal</a:t>
            </a:r>
          </a:p>
          <a:p>
            <a:r>
              <a:rPr lang="en-US" dirty="0"/>
              <a:t>Default priority of a user process is 80.</a:t>
            </a:r>
          </a:p>
          <a:p>
            <a:r>
              <a:rPr lang="en-US" dirty="0"/>
              <a:t>We can run a CPU intensive job and use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nice</a:t>
            </a:r>
            <a:r>
              <a:rPr lang="en-US" dirty="0"/>
              <a:t> command to set its priority, 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renice</a:t>
            </a:r>
            <a:r>
              <a:rPr lang="en-US" dirty="0"/>
              <a:t> command to change its priority. (Range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renice</a:t>
            </a:r>
            <a:r>
              <a:rPr lang="en-US" dirty="0"/>
              <a:t> is 0 to 20.)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0A596-B8C7-4F91-8BBF-331FF1E0EEF6}"/>
              </a:ext>
            </a:extLst>
          </p:cNvPr>
          <p:cNvSpPr txBox="1"/>
          <p:nvPr/>
        </p:nvSpPr>
        <p:spPr>
          <a:xfrm>
            <a:off x="719406" y="4709620"/>
            <a:ext cx="770518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https://study.com/academy/lesson/process-priorities-in-linux-definition-modification.html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E45AD8-151D-4F8C-B8F5-83840E41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 check priority levels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27B2F-B4F3-4E21-98BC-4465AEEBF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605" y="2113635"/>
            <a:ext cx="6206770" cy="21382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4DBAB3-DCAB-4C99-9647-7B6417572D6C}"/>
              </a:ext>
            </a:extLst>
          </p:cNvPr>
          <p:cNvSpPr txBox="1"/>
          <p:nvPr/>
        </p:nvSpPr>
        <p:spPr>
          <a:xfrm>
            <a:off x="1507647" y="1502815"/>
            <a:ext cx="6532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 Linux command </a:t>
            </a:r>
            <a:r>
              <a:rPr lang="en-US" sz="2400" b="1" dirty="0" err="1"/>
              <a:t>chrt</a:t>
            </a:r>
            <a:r>
              <a:rPr lang="en-US" sz="2400" dirty="0"/>
              <a:t> to check levels of priority.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4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8781BC-8CF5-4ED7-BB4A-F23B1F9BD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425" y="708944"/>
            <a:ext cx="6456865" cy="37256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9A3B2D-424D-4A84-8335-8DA7D839670B}"/>
              </a:ext>
            </a:extLst>
          </p:cNvPr>
          <p:cNvSpPr txBox="1"/>
          <p:nvPr/>
        </p:nvSpPr>
        <p:spPr>
          <a:xfrm>
            <a:off x="1212490" y="128470"/>
            <a:ext cx="201997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default priority (80)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B6C581-096A-4811-A115-ECD9017ECCF0}"/>
              </a:ext>
            </a:extLst>
          </p:cNvPr>
          <p:cNvCxnSpPr/>
          <p:nvPr/>
        </p:nvCxnSpPr>
        <p:spPr>
          <a:xfrm>
            <a:off x="2804464" y="497802"/>
            <a:ext cx="1767536" cy="6996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9918C17-9DFA-48D0-9D0F-C8DAC1BF4B70}"/>
              </a:ext>
            </a:extLst>
          </p:cNvPr>
          <p:cNvSpPr/>
          <p:nvPr/>
        </p:nvSpPr>
        <p:spPr>
          <a:xfrm>
            <a:off x="5574886" y="1776804"/>
            <a:ext cx="1527050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79530D-E474-43EB-9841-FAD828E51106}"/>
              </a:ext>
            </a:extLst>
          </p:cNvPr>
          <p:cNvSpPr txBox="1"/>
          <p:nvPr/>
        </p:nvSpPr>
        <p:spPr>
          <a:xfrm>
            <a:off x="601670" y="1502815"/>
            <a:ext cx="15919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lower the priority by 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0A8DDF-E5EE-4EE9-8DE1-AEDB330FB584}"/>
              </a:ext>
            </a:extLst>
          </p:cNvPr>
          <p:cNvCxnSpPr>
            <a:stCxn id="9" idx="3"/>
          </p:cNvCxnSpPr>
          <p:nvPr/>
        </p:nvCxnSpPr>
        <p:spPr>
          <a:xfrm>
            <a:off x="2193645" y="1825981"/>
            <a:ext cx="3381241" cy="461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0665AAC-BB23-410B-9274-78C9E9E5B2C0}"/>
              </a:ext>
            </a:extLst>
          </p:cNvPr>
          <p:cNvSpPr txBox="1"/>
          <p:nvPr/>
        </p:nvSpPr>
        <p:spPr>
          <a:xfrm>
            <a:off x="435984" y="2400682"/>
            <a:ext cx="175766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priority (90)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F3A80C2-727C-4A6A-A376-5E10E9BE95D1}"/>
              </a:ext>
            </a:extLst>
          </p:cNvPr>
          <p:cNvCxnSpPr>
            <a:stCxn id="12" idx="3"/>
          </p:cNvCxnSpPr>
          <p:nvPr/>
        </p:nvCxnSpPr>
        <p:spPr>
          <a:xfrm>
            <a:off x="2193645" y="2585348"/>
            <a:ext cx="2378355" cy="1846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4E716366-D829-4F1D-A141-D0CBCDB094B7}"/>
              </a:ext>
            </a:extLst>
          </p:cNvPr>
          <p:cNvSpPr/>
          <p:nvPr/>
        </p:nvSpPr>
        <p:spPr>
          <a:xfrm>
            <a:off x="5534486" y="2943321"/>
            <a:ext cx="1527050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76FB6-8F2B-4FA0-AF31-3B92D4B72386}"/>
              </a:ext>
            </a:extLst>
          </p:cNvPr>
          <p:cNvSpPr txBox="1"/>
          <p:nvPr/>
        </p:nvSpPr>
        <p:spPr>
          <a:xfrm>
            <a:off x="584724" y="3021550"/>
            <a:ext cx="15919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try to lower it by another 20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C9A606-3388-43EE-9034-8595F41FDA6E}"/>
              </a:ext>
            </a:extLst>
          </p:cNvPr>
          <p:cNvCxnSpPr>
            <a:stCxn id="18" idx="3"/>
          </p:cNvCxnSpPr>
          <p:nvPr/>
        </p:nvCxnSpPr>
        <p:spPr>
          <a:xfrm flipV="1">
            <a:off x="2176699" y="3096026"/>
            <a:ext cx="3333158" cy="24869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882414F-16EF-4069-AD0D-3F2643922E13}"/>
              </a:ext>
            </a:extLst>
          </p:cNvPr>
          <p:cNvSpPr txBox="1"/>
          <p:nvPr/>
        </p:nvSpPr>
        <p:spPr>
          <a:xfrm>
            <a:off x="584723" y="4111389"/>
            <a:ext cx="15919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can’t do, minimum is 99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0D4FB9-5F6D-40B9-926A-11CDE11834C4}"/>
              </a:ext>
            </a:extLst>
          </p:cNvPr>
          <p:cNvCxnSpPr>
            <a:stCxn id="21" idx="3"/>
          </p:cNvCxnSpPr>
          <p:nvPr/>
        </p:nvCxnSpPr>
        <p:spPr>
          <a:xfrm flipV="1">
            <a:off x="2176698" y="3993893"/>
            <a:ext cx="2395302" cy="44066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70247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Round Robin (RR)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9174" y="928685"/>
            <a:ext cx="6172200" cy="3411925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100" dirty="0"/>
              <a:t>Each process gets a small unit of CPU time (time</a:t>
            </a:r>
            <a:r>
              <a:rPr lang="en-US" sz="2100" i="1" dirty="0"/>
              <a:t> </a:t>
            </a:r>
            <a:r>
              <a:rPr lang="en-US" sz="2100" b="1" i="1" dirty="0">
                <a:solidFill>
                  <a:srgbClr val="FF0000"/>
                </a:solidFill>
              </a:rPr>
              <a:t>quantum</a:t>
            </a:r>
            <a:r>
              <a:rPr lang="en-US" sz="2100" dirty="0"/>
              <a:t>), usually 10-100 milliseconds.  After this time has elapsed, the process is preempted and added to the end of the ready queue.</a:t>
            </a:r>
          </a:p>
          <a:p>
            <a:pPr eaLnBrk="1" hangingPunct="1"/>
            <a:r>
              <a:rPr lang="en-US" sz="2100" dirty="0"/>
              <a:t>If there are </a:t>
            </a:r>
            <a:r>
              <a:rPr lang="en-US" sz="2100" i="1" dirty="0"/>
              <a:t>n</a:t>
            </a:r>
            <a:r>
              <a:rPr lang="en-US" sz="2100" dirty="0"/>
              <a:t> processes in the ready queue and the time quantum is </a:t>
            </a:r>
            <a:r>
              <a:rPr lang="en-US" sz="2100" i="1" dirty="0"/>
              <a:t>q</a:t>
            </a:r>
            <a:r>
              <a:rPr lang="en-US" sz="2100" dirty="0"/>
              <a:t>, then each process gets 1/</a:t>
            </a:r>
            <a:r>
              <a:rPr lang="en-US" sz="2100" i="1" dirty="0"/>
              <a:t>n</a:t>
            </a:r>
            <a:r>
              <a:rPr lang="en-US" sz="2100" dirty="0"/>
              <a:t> of the CPU time in chunks of at most </a:t>
            </a:r>
            <a:r>
              <a:rPr lang="en-US" sz="2100" i="1" dirty="0"/>
              <a:t>q</a:t>
            </a:r>
            <a:r>
              <a:rPr lang="en-US" sz="2100" dirty="0"/>
              <a:t> time units at once.  No process waits more than (</a:t>
            </a:r>
            <a:r>
              <a:rPr lang="en-US" sz="2100" i="1" dirty="0"/>
              <a:t>n</a:t>
            </a:r>
            <a:r>
              <a:rPr lang="en-US" sz="2100" dirty="0"/>
              <a:t>-1)</a:t>
            </a:r>
            <a:r>
              <a:rPr lang="en-US" sz="2100" i="1" dirty="0"/>
              <a:t>q </a:t>
            </a:r>
            <a:r>
              <a:rPr lang="en-US" sz="2100" dirty="0"/>
              <a:t>time units.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4969" y="166687"/>
            <a:ext cx="6041231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RR with Time Quantum = 20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28701"/>
            <a:ext cx="7329840" cy="3833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1500" dirty="0"/>
              <a:t>		</a:t>
            </a:r>
            <a:r>
              <a:rPr lang="en-US" sz="2400" u="sng" dirty="0"/>
              <a:t>Process</a:t>
            </a:r>
            <a:r>
              <a:rPr lang="en-US" sz="2400" dirty="0"/>
              <a:t>	</a:t>
            </a:r>
            <a:r>
              <a:rPr lang="en-US" sz="2400" u="sng" dirty="0"/>
              <a:t>Burst Time</a:t>
            </a:r>
          </a:p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2400" i="1" dirty="0"/>
              <a:t>		P</a:t>
            </a:r>
            <a:r>
              <a:rPr lang="en-US" sz="2400" i="1" baseline="-25000" dirty="0"/>
              <a:t>1	</a:t>
            </a:r>
            <a:r>
              <a:rPr lang="en-US" sz="2400" dirty="0"/>
              <a:t>53</a:t>
            </a:r>
          </a:p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i="1" baseline="-25000" dirty="0"/>
              <a:t>2	 </a:t>
            </a:r>
            <a:r>
              <a:rPr lang="en-US" sz="2400" dirty="0"/>
              <a:t>17</a:t>
            </a:r>
          </a:p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i="1" baseline="-25000" dirty="0"/>
              <a:t>3	</a:t>
            </a:r>
            <a:r>
              <a:rPr lang="en-US" sz="2400" dirty="0"/>
              <a:t>68</a:t>
            </a:r>
          </a:p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i="1" baseline="-25000" dirty="0"/>
              <a:t>4	 </a:t>
            </a:r>
            <a:r>
              <a:rPr lang="en-US" sz="2400" dirty="0"/>
              <a:t>24</a:t>
            </a:r>
          </a:p>
          <a:p>
            <a:pPr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  <a:tabLst>
                <a:tab pos="1666875" algn="ctr"/>
                <a:tab pos="2997994" algn="ctr"/>
              </a:tabLst>
            </a:pPr>
            <a:r>
              <a:rPr lang="en-US" sz="2400" dirty="0"/>
              <a:t>The Gantt chart is: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Typically, higher average turnaround than SJF, but better </a:t>
            </a:r>
            <a:r>
              <a:rPr lang="en-US" sz="2400" i="1" dirty="0"/>
              <a:t>response.</a:t>
            </a:r>
            <a:endParaRPr lang="en-US" sz="2400" dirty="0"/>
          </a:p>
        </p:txBody>
      </p:sp>
      <p:grpSp>
        <p:nvGrpSpPr>
          <p:cNvPr id="35846" name="Group 4"/>
          <p:cNvGrpSpPr>
            <a:grpSpLocks/>
          </p:cNvGrpSpPr>
          <p:nvPr/>
        </p:nvGrpSpPr>
        <p:grpSpPr bwMode="auto">
          <a:xfrm>
            <a:off x="3655770" y="3029865"/>
            <a:ext cx="4585098" cy="744140"/>
            <a:chOff x="1037" y="2640"/>
            <a:chExt cx="3851" cy="625"/>
          </a:xfrm>
        </p:grpSpPr>
        <p:grpSp>
          <p:nvGrpSpPr>
            <p:cNvPr id="35847" name="Group 5"/>
            <p:cNvGrpSpPr>
              <a:grpSpLocks/>
            </p:cNvGrpSpPr>
            <p:nvPr/>
          </p:nvGrpSpPr>
          <p:grpSpPr bwMode="auto">
            <a:xfrm>
              <a:off x="1152" y="2640"/>
              <a:ext cx="3552" cy="384"/>
              <a:chOff x="1152" y="2736"/>
              <a:chExt cx="2880" cy="288"/>
            </a:xfrm>
          </p:grpSpPr>
          <p:sp>
            <p:nvSpPr>
              <p:cNvPr id="35859" name="Rectangle 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1</a:t>
                </a:r>
                <a:endParaRPr lang="en-US" sz="1350">
                  <a:latin typeface="Helvetica" pitchFamily="-105" charset="0"/>
                </a:endParaRPr>
              </a:p>
            </p:txBody>
          </p:sp>
          <p:sp>
            <p:nvSpPr>
              <p:cNvPr id="35860" name="Rectangle 7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2</a:t>
                </a:r>
              </a:p>
            </p:txBody>
          </p:sp>
          <p:sp>
            <p:nvSpPr>
              <p:cNvPr id="35861" name="Rectangle 8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3</a:t>
                </a:r>
              </a:p>
            </p:txBody>
          </p:sp>
          <p:sp>
            <p:nvSpPr>
              <p:cNvPr id="35862" name="Rectangle 9"/>
              <p:cNvSpPr>
                <a:spLocks noChangeArrowheads="1"/>
              </p:cNvSpPr>
              <p:nvPr/>
            </p:nvSpPr>
            <p:spPr bwMode="auto">
              <a:xfrm>
                <a:off x="2016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4</a:t>
                </a:r>
              </a:p>
            </p:txBody>
          </p:sp>
          <p:sp>
            <p:nvSpPr>
              <p:cNvPr id="35863" name="Rectangle 10"/>
              <p:cNvSpPr>
                <a:spLocks noChangeArrowheads="1"/>
              </p:cNvSpPr>
              <p:nvPr/>
            </p:nvSpPr>
            <p:spPr bwMode="auto">
              <a:xfrm>
                <a:off x="2304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1</a:t>
                </a:r>
              </a:p>
            </p:txBody>
          </p:sp>
          <p:sp>
            <p:nvSpPr>
              <p:cNvPr id="35864" name="Rectangle 11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3</a:t>
                </a:r>
              </a:p>
            </p:txBody>
          </p:sp>
          <p:sp>
            <p:nvSpPr>
              <p:cNvPr id="35865" name="Rectangle 12"/>
              <p:cNvSpPr>
                <a:spLocks noChangeArrowheads="1"/>
              </p:cNvSpPr>
              <p:nvPr/>
            </p:nvSpPr>
            <p:spPr bwMode="auto">
              <a:xfrm>
                <a:off x="288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4</a:t>
                </a:r>
              </a:p>
            </p:txBody>
          </p:sp>
          <p:sp>
            <p:nvSpPr>
              <p:cNvPr id="35866" name="Rectangle 13"/>
              <p:cNvSpPr>
                <a:spLocks noChangeArrowheads="1"/>
              </p:cNvSpPr>
              <p:nvPr/>
            </p:nvSpPr>
            <p:spPr bwMode="auto">
              <a:xfrm>
                <a:off x="316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1</a:t>
                </a:r>
              </a:p>
            </p:txBody>
          </p:sp>
          <p:sp>
            <p:nvSpPr>
              <p:cNvPr id="35867" name="Rectangle 14"/>
              <p:cNvSpPr>
                <a:spLocks noChangeArrowheads="1"/>
              </p:cNvSpPr>
              <p:nvPr/>
            </p:nvSpPr>
            <p:spPr bwMode="auto">
              <a:xfrm>
                <a:off x="3456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3</a:t>
                </a:r>
              </a:p>
            </p:txBody>
          </p:sp>
          <p:sp>
            <p:nvSpPr>
              <p:cNvPr id="35868" name="Rectangle 15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05" charset="0"/>
                  </a:rPr>
                  <a:t>P</a:t>
                </a:r>
                <a:r>
                  <a:rPr lang="en-US" sz="1350" baseline="-25000">
                    <a:latin typeface="Helvetica" pitchFamily="-105" charset="0"/>
                  </a:rPr>
                  <a:t>3</a:t>
                </a:r>
              </a:p>
            </p:txBody>
          </p:sp>
        </p:grpSp>
        <p:sp>
          <p:nvSpPr>
            <p:cNvPr id="35848" name="Text Box 16"/>
            <p:cNvSpPr txBox="1">
              <a:spLocks noChangeArrowheads="1"/>
            </p:cNvSpPr>
            <p:nvPr/>
          </p:nvSpPr>
          <p:spPr bwMode="auto">
            <a:xfrm>
              <a:off x="1037" y="3013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0</a:t>
              </a:r>
            </a:p>
          </p:txBody>
        </p:sp>
        <p:sp>
          <p:nvSpPr>
            <p:cNvPr id="35849" name="Text Box 17"/>
            <p:cNvSpPr txBox="1">
              <a:spLocks noChangeArrowheads="1"/>
            </p:cNvSpPr>
            <p:nvPr/>
          </p:nvSpPr>
          <p:spPr bwMode="auto">
            <a:xfrm>
              <a:off x="1331" y="30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20</a:t>
              </a:r>
            </a:p>
          </p:txBody>
        </p:sp>
        <p:sp>
          <p:nvSpPr>
            <p:cNvPr id="35850" name="Text Box 18"/>
            <p:cNvSpPr txBox="1">
              <a:spLocks noChangeArrowheads="1"/>
            </p:cNvSpPr>
            <p:nvPr/>
          </p:nvSpPr>
          <p:spPr bwMode="auto">
            <a:xfrm>
              <a:off x="1667" y="30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37</a:t>
              </a:r>
            </a:p>
          </p:txBody>
        </p:sp>
        <p:sp>
          <p:nvSpPr>
            <p:cNvPr id="35851" name="Text Box 19"/>
            <p:cNvSpPr txBox="1">
              <a:spLocks noChangeArrowheads="1"/>
            </p:cNvSpPr>
            <p:nvPr/>
          </p:nvSpPr>
          <p:spPr bwMode="auto">
            <a:xfrm>
              <a:off x="2047" y="30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57</a:t>
              </a:r>
            </a:p>
          </p:txBody>
        </p:sp>
        <p:sp>
          <p:nvSpPr>
            <p:cNvPr id="35852" name="Text Box 20"/>
            <p:cNvSpPr txBox="1">
              <a:spLocks noChangeArrowheads="1"/>
            </p:cNvSpPr>
            <p:nvPr/>
          </p:nvSpPr>
          <p:spPr bwMode="auto">
            <a:xfrm>
              <a:off x="2435" y="30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77</a:t>
              </a:r>
            </a:p>
          </p:txBody>
        </p:sp>
        <p:sp>
          <p:nvSpPr>
            <p:cNvPr id="35853" name="Text Box 21"/>
            <p:cNvSpPr txBox="1">
              <a:spLocks noChangeArrowheads="1"/>
            </p:cNvSpPr>
            <p:nvPr/>
          </p:nvSpPr>
          <p:spPr bwMode="auto">
            <a:xfrm>
              <a:off x="2771" y="30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97</a:t>
              </a:r>
            </a:p>
          </p:txBody>
        </p:sp>
        <p:sp>
          <p:nvSpPr>
            <p:cNvPr id="35854" name="Text Box 22"/>
            <p:cNvSpPr txBox="1">
              <a:spLocks noChangeArrowheads="1"/>
            </p:cNvSpPr>
            <p:nvPr/>
          </p:nvSpPr>
          <p:spPr bwMode="auto">
            <a:xfrm>
              <a:off x="3073" y="3013"/>
              <a:ext cx="3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117</a:t>
              </a:r>
            </a:p>
          </p:txBody>
        </p:sp>
        <p:sp>
          <p:nvSpPr>
            <p:cNvPr id="35855" name="Text Box 23"/>
            <p:cNvSpPr txBox="1">
              <a:spLocks noChangeArrowheads="1"/>
            </p:cNvSpPr>
            <p:nvPr/>
          </p:nvSpPr>
          <p:spPr bwMode="auto">
            <a:xfrm>
              <a:off x="3451" y="3013"/>
              <a:ext cx="3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121</a:t>
              </a:r>
            </a:p>
          </p:txBody>
        </p:sp>
        <p:sp>
          <p:nvSpPr>
            <p:cNvPr id="35856" name="Text Box 24"/>
            <p:cNvSpPr txBox="1">
              <a:spLocks noChangeArrowheads="1"/>
            </p:cNvSpPr>
            <p:nvPr/>
          </p:nvSpPr>
          <p:spPr bwMode="auto">
            <a:xfrm>
              <a:off x="3787" y="3013"/>
              <a:ext cx="3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134</a:t>
              </a:r>
            </a:p>
          </p:txBody>
        </p:sp>
        <p:sp>
          <p:nvSpPr>
            <p:cNvPr id="35857" name="Text Box 25"/>
            <p:cNvSpPr txBox="1">
              <a:spLocks noChangeArrowheads="1"/>
            </p:cNvSpPr>
            <p:nvPr/>
          </p:nvSpPr>
          <p:spPr bwMode="auto">
            <a:xfrm>
              <a:off x="4155" y="3013"/>
              <a:ext cx="3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154</a:t>
              </a:r>
            </a:p>
          </p:txBody>
        </p:sp>
        <p:sp>
          <p:nvSpPr>
            <p:cNvPr id="35858" name="Text Box 26"/>
            <p:cNvSpPr txBox="1">
              <a:spLocks noChangeArrowheads="1"/>
            </p:cNvSpPr>
            <p:nvPr/>
          </p:nvSpPr>
          <p:spPr bwMode="auto">
            <a:xfrm>
              <a:off x="4491" y="3013"/>
              <a:ext cx="3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162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900" y="422435"/>
            <a:ext cx="5872163" cy="342900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Time Quantum and Context Switch Time</a:t>
            </a: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2" cstate="print"/>
          <a:srcRect l="33292" t="23140" r="28781" b="55464"/>
          <a:stretch>
            <a:fillRect/>
          </a:stretch>
        </p:blipFill>
        <p:spPr bwMode="auto">
          <a:xfrm>
            <a:off x="1670605" y="1350109"/>
            <a:ext cx="6427458" cy="290139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67515" y="4454014"/>
            <a:ext cx="6227602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Question:</a:t>
            </a:r>
            <a:r>
              <a:rPr lang="en-US" dirty="0"/>
              <a:t> What influences the choice of value for the quantum?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467" y="479822"/>
            <a:ext cx="6288881" cy="342900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Turnaround Time Varies with the Time Quantum</a:t>
            </a:r>
          </a:p>
        </p:txBody>
      </p:sp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2" cstate="print"/>
          <a:srcRect l="3073" t="676" r="2827" b="891"/>
          <a:stretch>
            <a:fillRect/>
          </a:stretch>
        </p:blipFill>
        <p:spPr bwMode="auto">
          <a:xfrm>
            <a:off x="2761060" y="1376363"/>
            <a:ext cx="4254220" cy="356001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A67A6-3512-427D-A64C-215F8FAE6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CPU Scheduling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A58A-1DB4-49D8-B2FA-60C62578C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last segment, we discussed the basic idea of CPU scheduling.</a:t>
            </a:r>
          </a:p>
          <a:p>
            <a:r>
              <a:rPr lang="en-US" dirty="0"/>
              <a:t>We’d like to arrange the execution of processes to gain maximum performance.</a:t>
            </a:r>
          </a:p>
          <a:p>
            <a:pPr lvl="1"/>
            <a:r>
              <a:rPr lang="en-US" dirty="0"/>
              <a:t>maximum throughput, utilization</a:t>
            </a:r>
          </a:p>
          <a:p>
            <a:pPr lvl="1"/>
            <a:r>
              <a:rPr lang="en-US" dirty="0"/>
              <a:t>minimum waiting time, turn-around time, response time …</a:t>
            </a:r>
          </a:p>
          <a:p>
            <a:r>
              <a:rPr lang="en-US" dirty="0"/>
              <a:t>In this segment, we will look at some algorithms aiming to achieve these goals.</a:t>
            </a:r>
          </a:p>
        </p:txBody>
      </p:sp>
    </p:spTree>
    <p:extLst>
      <p:ext uri="{BB962C8B-B14F-4D97-AF65-F5344CB8AC3E}">
        <p14:creationId xmlns:p14="http://schemas.microsoft.com/office/powerpoint/2010/main" val="382049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70247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Performance of RR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28685"/>
            <a:ext cx="7329840" cy="3780935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Effects of the quantum length </a:t>
            </a:r>
            <a:r>
              <a:rPr lang="en-US" i="1" dirty="0"/>
              <a:t>q</a:t>
            </a:r>
            <a:r>
              <a:rPr lang="en-US" dirty="0"/>
              <a:t>:</a:t>
            </a:r>
          </a:p>
          <a:p>
            <a:pPr lvl="1" eaLnBrk="1" hangingPunct="1"/>
            <a:r>
              <a:rPr lang="en-US" i="1" dirty="0"/>
              <a:t>q</a:t>
            </a:r>
            <a:r>
              <a:rPr lang="en-US" dirty="0"/>
              <a:t> large </a:t>
            </a:r>
            <a:r>
              <a:rPr lang="en-US" dirty="0">
                <a:sym typeface="Symbol" pitchFamily="-105" charset="2"/>
              </a:rPr>
              <a:t> FIFO.</a:t>
            </a:r>
          </a:p>
          <a:p>
            <a:pPr lvl="1" eaLnBrk="1" hangingPunct="1"/>
            <a:r>
              <a:rPr lang="en-US" i="1" dirty="0">
                <a:sym typeface="Symbol" pitchFamily="-105" charset="2"/>
              </a:rPr>
              <a:t>q </a:t>
            </a:r>
            <a:r>
              <a:rPr lang="en-US" dirty="0">
                <a:sym typeface="Symbol" pitchFamily="-105" charset="2"/>
              </a:rPr>
              <a:t>small  </a:t>
            </a:r>
            <a:r>
              <a:rPr lang="en-US" i="1" dirty="0">
                <a:sym typeface="Symbol" pitchFamily="-105" charset="2"/>
              </a:rPr>
              <a:t>q </a:t>
            </a:r>
            <a:r>
              <a:rPr lang="en-US" dirty="0">
                <a:sym typeface="Symbol" pitchFamily="-105" charset="2"/>
              </a:rPr>
              <a:t>must be large with respect to context switch, otherwise overhead is too high.</a:t>
            </a:r>
          </a:p>
          <a:p>
            <a:pPr lvl="1" eaLnBrk="1" hangingPunct="1"/>
            <a:r>
              <a:rPr lang="en-US" dirty="0">
                <a:sym typeface="Symbol" pitchFamily="-105" charset="2"/>
              </a:rPr>
              <a:t>If </a:t>
            </a:r>
            <a:r>
              <a:rPr lang="en-US" i="1" dirty="0">
                <a:sym typeface="Symbol" pitchFamily="-105" charset="2"/>
              </a:rPr>
              <a:t>q</a:t>
            </a:r>
            <a:r>
              <a:rPr lang="en-US" dirty="0">
                <a:sym typeface="Symbol" pitchFamily="-105" charset="2"/>
              </a:rPr>
              <a:t> is extremely small, and we ignore the context switch cost, the result is </a:t>
            </a:r>
            <a:r>
              <a:rPr lang="en-US" dirty="0">
                <a:solidFill>
                  <a:srgbClr val="FF0000"/>
                </a:solidFill>
                <a:sym typeface="Symbol" pitchFamily="-105" charset="2"/>
              </a:rPr>
              <a:t>processor sharing</a:t>
            </a:r>
            <a:r>
              <a:rPr lang="en-US" dirty="0">
                <a:sym typeface="Symbol" pitchFamily="-105" charset="2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Multilevel Queue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35844"/>
            <a:ext cx="7329840" cy="3979186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dirty="0"/>
              <a:t>Ready queue is partitioned into separate queues:</a:t>
            </a:r>
          </a:p>
          <a:p>
            <a:pPr lvl="1" eaLnBrk="1" hangingPunct="1"/>
            <a:r>
              <a:rPr lang="en-US" sz="1800" dirty="0"/>
              <a:t>foreground (interactive)</a:t>
            </a:r>
          </a:p>
          <a:p>
            <a:pPr lvl="1" eaLnBrk="1" hangingPunct="1"/>
            <a:r>
              <a:rPr lang="en-US" sz="1800" dirty="0"/>
              <a:t>background (batch)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Each queue has its own scheduling algorithm.</a:t>
            </a:r>
          </a:p>
          <a:p>
            <a:pPr lvl="1" eaLnBrk="1" hangingPunct="1"/>
            <a:r>
              <a:rPr lang="en-US" sz="1800" dirty="0"/>
              <a:t>foreground: RR</a:t>
            </a:r>
          </a:p>
          <a:p>
            <a:pPr lvl="1" eaLnBrk="1" hangingPunct="1"/>
            <a:r>
              <a:rPr lang="en-US" sz="1800" dirty="0"/>
              <a:t>background: FCFS</a:t>
            </a:r>
          </a:p>
          <a:p>
            <a:pPr lvl="1" eaLnBrk="1" hangingPunct="1">
              <a:buFontTx/>
              <a:buNone/>
            </a:pPr>
            <a:endParaRPr lang="en-US" sz="1800" dirty="0"/>
          </a:p>
          <a:p>
            <a:pPr eaLnBrk="1" hangingPunct="1"/>
            <a:r>
              <a:rPr lang="en-US" sz="2000" dirty="0"/>
              <a:t>Scheduling must be done between the queues:</a:t>
            </a:r>
          </a:p>
          <a:p>
            <a:pPr lvl="1" eaLnBrk="1" hangingPunct="1"/>
            <a:r>
              <a:rPr lang="en-US" sz="1800" dirty="0"/>
              <a:t>Fixed priority scheduling; (i.e., serve all from foreground then from background).  Possibility of starvation.</a:t>
            </a:r>
          </a:p>
          <a:p>
            <a:pPr lvl="1" eaLnBrk="1" hangingPunct="1"/>
            <a:r>
              <a:rPr lang="en-US" sz="1800" dirty="0"/>
              <a:t>Time slice – each queue gets a certain amount of CPU time which it can schedule amongst its processes; i.e., 80% to foreground in RR.</a:t>
            </a:r>
          </a:p>
          <a:p>
            <a:pPr lvl="1" eaLnBrk="1" hangingPunct="1"/>
            <a:r>
              <a:rPr lang="en-US" sz="1800" dirty="0"/>
              <a:t>20% to background in FCFS 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70" y="128470"/>
            <a:ext cx="8229600" cy="85725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Multilevel Queue Scheduling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2" cstate="print"/>
          <a:srcRect l="569" t="8675" r="571" b="9201"/>
          <a:stretch>
            <a:fillRect/>
          </a:stretch>
        </p:blipFill>
        <p:spPr bwMode="auto">
          <a:xfrm>
            <a:off x="1890803" y="1197405"/>
            <a:ext cx="5651333" cy="375637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Multilevel Feedback Queue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6" y="1197405"/>
            <a:ext cx="8246070" cy="3817625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A process can move between the various queues; aging can be implemented this way.</a:t>
            </a:r>
          </a:p>
          <a:p>
            <a:pPr eaLnBrk="1" hangingPunct="1">
              <a:buFontTx/>
              <a:buNone/>
            </a:pPr>
            <a:endParaRPr lang="en-US" sz="2400" dirty="0"/>
          </a:p>
          <a:p>
            <a:pPr eaLnBrk="1" hangingPunct="1"/>
            <a:r>
              <a:rPr lang="en-US" sz="2400" dirty="0"/>
              <a:t>Multilevel-feedback-queue scheduler defined by the following parameters:</a:t>
            </a:r>
          </a:p>
          <a:p>
            <a:pPr lvl="1" eaLnBrk="1" hangingPunct="1"/>
            <a:r>
              <a:rPr lang="en-US" sz="1800" dirty="0"/>
              <a:t>number of queues,</a:t>
            </a:r>
          </a:p>
          <a:p>
            <a:pPr lvl="1" eaLnBrk="1" hangingPunct="1"/>
            <a:r>
              <a:rPr lang="en-US" sz="1800" dirty="0"/>
              <a:t>scheduling algorithms for each queue,</a:t>
            </a:r>
          </a:p>
          <a:p>
            <a:pPr lvl="1" eaLnBrk="1" hangingPunct="1"/>
            <a:r>
              <a:rPr lang="en-US" sz="1800" dirty="0"/>
              <a:t>method used to determine when to upgrade a process,</a:t>
            </a:r>
          </a:p>
          <a:p>
            <a:pPr lvl="1" eaLnBrk="1" hangingPunct="1"/>
            <a:r>
              <a:rPr lang="en-US" sz="1800" dirty="0"/>
              <a:t>method used to determine when to demote a process,</a:t>
            </a:r>
          </a:p>
          <a:p>
            <a:pPr lvl="1" eaLnBrk="1" hangingPunct="1"/>
            <a:r>
              <a:rPr lang="en-US" sz="1800" dirty="0"/>
              <a:t>method used to determine which queue a process will enter when that process needs service.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6015" y="281175"/>
            <a:ext cx="5829300" cy="633413"/>
          </a:xfrm>
        </p:spPr>
        <p:txBody>
          <a:bodyPr>
            <a:noAutofit/>
          </a:bodyPr>
          <a:lstStyle/>
          <a:p>
            <a:r>
              <a:rPr lang="en-US" dirty="0"/>
              <a:t>Example of Multilevel Feedback Queue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Three queues: </a:t>
            </a:r>
          </a:p>
          <a:p>
            <a:pPr lvl="1" eaLnBrk="1" hangingPunct="1"/>
            <a:r>
              <a:rPr lang="en-US" sz="2000" i="1" dirty="0"/>
              <a:t>Q</a:t>
            </a:r>
            <a:r>
              <a:rPr lang="en-US" sz="2000" baseline="-25000" dirty="0"/>
              <a:t>0</a:t>
            </a:r>
            <a:r>
              <a:rPr lang="en-US" sz="2000" dirty="0"/>
              <a:t> – time quantum 8 milliseconds (</a:t>
            </a:r>
            <a:r>
              <a:rPr lang="en-US" sz="2000" dirty="0">
                <a:solidFill>
                  <a:srgbClr val="FF0000"/>
                </a:solidFill>
              </a:rPr>
              <a:t>most favorite queue</a:t>
            </a:r>
            <a:r>
              <a:rPr lang="en-US" sz="2000" dirty="0"/>
              <a:t>)</a:t>
            </a:r>
          </a:p>
          <a:p>
            <a:pPr lvl="1" eaLnBrk="1" hangingPunct="1"/>
            <a:r>
              <a:rPr lang="en-US" sz="2000" i="1" dirty="0"/>
              <a:t>Q</a:t>
            </a:r>
            <a:r>
              <a:rPr lang="en-US" sz="2000" baseline="-25000" dirty="0"/>
              <a:t>1</a:t>
            </a:r>
            <a:r>
              <a:rPr lang="en-US" sz="2000" dirty="0"/>
              <a:t> – time quantum 16 milliseconds</a:t>
            </a:r>
          </a:p>
          <a:p>
            <a:pPr lvl="1" eaLnBrk="1" hangingPunct="1"/>
            <a:r>
              <a:rPr lang="en-US" sz="2000" i="1" dirty="0"/>
              <a:t>Q</a:t>
            </a:r>
            <a:r>
              <a:rPr lang="en-US" sz="2000" baseline="-25000" dirty="0"/>
              <a:t>2</a:t>
            </a:r>
            <a:r>
              <a:rPr lang="en-US" sz="2000" dirty="0"/>
              <a:t> – FCFS (</a:t>
            </a:r>
            <a:r>
              <a:rPr lang="en-US" sz="2000" dirty="0">
                <a:solidFill>
                  <a:srgbClr val="00B050"/>
                </a:solidFill>
              </a:rPr>
              <a:t>least favorite queue</a:t>
            </a:r>
            <a:r>
              <a:rPr lang="en-US" sz="2000" dirty="0"/>
              <a:t>)</a:t>
            </a:r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eaLnBrk="1" hangingPunct="1"/>
            <a:r>
              <a:rPr lang="en-US" dirty="0"/>
              <a:t>Scheduling</a:t>
            </a:r>
          </a:p>
          <a:p>
            <a:pPr lvl="1" eaLnBrk="1" hangingPunct="1"/>
            <a:r>
              <a:rPr lang="en-US" sz="2000" dirty="0"/>
              <a:t>A new job enters queue </a:t>
            </a:r>
            <a:r>
              <a:rPr lang="en-US" sz="2000" i="1" dirty="0"/>
              <a:t>Q</a:t>
            </a:r>
            <a:r>
              <a:rPr lang="en-US" sz="2000" i="1" baseline="-25000" dirty="0"/>
              <a:t>0</a:t>
            </a:r>
            <a:r>
              <a:rPr lang="en-US" sz="2000" i="1" dirty="0"/>
              <a:t> </a:t>
            </a:r>
            <a:r>
              <a:rPr lang="en-US" sz="2000" dirty="0"/>
              <a:t>which is served</a:t>
            </a:r>
            <a:r>
              <a:rPr lang="en-US" sz="2000" i="1" dirty="0"/>
              <a:t> </a:t>
            </a:r>
            <a:r>
              <a:rPr lang="en-US" sz="2000" dirty="0"/>
              <a:t>FCFS. When it gains CPU, job receives 8 milliseconds.  If it does not finish in 8 milliseconds, job is moved to queue </a:t>
            </a:r>
            <a:r>
              <a:rPr lang="en-US" sz="2000" i="1" dirty="0"/>
              <a:t>Q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</a:p>
          <a:p>
            <a:pPr lvl="1" eaLnBrk="1" hangingPunct="1"/>
            <a:r>
              <a:rPr lang="en-US" sz="2000" dirty="0"/>
              <a:t>At </a:t>
            </a:r>
            <a:r>
              <a:rPr lang="en-US" sz="2000" i="1" dirty="0"/>
              <a:t>Q</a:t>
            </a:r>
            <a:r>
              <a:rPr lang="en-US" sz="2000" baseline="-25000" dirty="0"/>
              <a:t>1</a:t>
            </a:r>
            <a:r>
              <a:rPr lang="en-US" sz="2000" dirty="0"/>
              <a:t> job is again served FCFS and receives 16 additional milliseconds.  If it still does not complete, it is preempted and moved to queue </a:t>
            </a:r>
            <a:r>
              <a:rPr lang="en-US" sz="2000" i="1" dirty="0"/>
              <a:t>Q</a:t>
            </a:r>
            <a:r>
              <a:rPr lang="en-US" sz="2000" baseline="-25000" dirty="0"/>
              <a:t>2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Multilevel Feedback Queues</a:t>
            </a:r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2" cstate="print"/>
          <a:srcRect l="514" t="12209" r="537" b="12032"/>
          <a:stretch>
            <a:fillRect/>
          </a:stretch>
        </p:blipFill>
        <p:spPr bwMode="auto">
          <a:xfrm>
            <a:off x="1823310" y="1197405"/>
            <a:ext cx="5801730" cy="355382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166688"/>
            <a:ext cx="6255544" cy="55483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First-Come, First-Served (FCFS)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42988"/>
            <a:ext cx="7329839" cy="366663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r>
              <a:rPr lang="en-US" sz="1200" dirty="0"/>
              <a:t>		</a:t>
            </a:r>
            <a:r>
              <a:rPr lang="en-US" sz="2000" u="sng" dirty="0"/>
              <a:t>Process</a:t>
            </a:r>
            <a:r>
              <a:rPr lang="en-US" sz="2000" dirty="0"/>
              <a:t>	</a:t>
            </a:r>
            <a:r>
              <a:rPr lang="en-US" sz="2000" u="sng" dirty="0"/>
              <a:t>Burst Time	</a:t>
            </a:r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r>
              <a:rPr lang="en-US" sz="2000" dirty="0"/>
              <a:t>		</a:t>
            </a: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dirty="0"/>
              <a:t>	24</a:t>
            </a:r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r>
              <a:rPr lang="en-US" sz="2000" dirty="0"/>
              <a:t>		 </a:t>
            </a:r>
            <a:r>
              <a:rPr lang="en-US" sz="2000" i="1" dirty="0"/>
              <a:t>P</a:t>
            </a:r>
            <a:r>
              <a:rPr lang="en-US" sz="2000" i="1" baseline="-25000" dirty="0"/>
              <a:t>2</a:t>
            </a:r>
            <a:r>
              <a:rPr lang="en-US" sz="2000" dirty="0"/>
              <a:t> 	3</a:t>
            </a:r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r>
              <a:rPr lang="en-US" sz="2000" dirty="0"/>
              <a:t>		 </a:t>
            </a:r>
            <a:r>
              <a:rPr lang="en-US" sz="2000" i="1" dirty="0"/>
              <a:t>P</a:t>
            </a:r>
            <a:r>
              <a:rPr lang="en-US" sz="2000" i="1" baseline="-25000" dirty="0"/>
              <a:t>3	 </a:t>
            </a:r>
            <a:r>
              <a:rPr lang="en-US" sz="2000" dirty="0"/>
              <a:t>3</a:t>
            </a:r>
            <a:r>
              <a:rPr lang="en-US" sz="2000" i="1" baseline="-25000" dirty="0"/>
              <a:t> </a:t>
            </a:r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endParaRPr lang="en-US" sz="1350" i="1" baseline="-25000" dirty="0"/>
          </a:p>
          <a:p>
            <a:pPr>
              <a:lnSpc>
                <a:spcPct val="90000"/>
              </a:lnSpc>
              <a:tabLst>
                <a:tab pos="2274094" algn="ctr"/>
                <a:tab pos="3476625" algn="ctr"/>
              </a:tabLst>
            </a:pPr>
            <a:r>
              <a:rPr lang="en-US" sz="2000" dirty="0"/>
              <a:t>Suppose that the processes arrive in the order: </a:t>
            </a: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dirty="0"/>
              <a:t> , </a:t>
            </a:r>
            <a:r>
              <a:rPr lang="en-US" sz="2000" i="1" dirty="0"/>
              <a:t>P</a:t>
            </a:r>
            <a:r>
              <a:rPr lang="en-US" sz="2000" i="1" baseline="-25000" dirty="0"/>
              <a:t>2</a:t>
            </a:r>
            <a:r>
              <a:rPr lang="en-US" sz="2000" dirty="0"/>
              <a:t> , </a:t>
            </a:r>
            <a:r>
              <a:rPr lang="en-US" sz="2000" i="1" dirty="0"/>
              <a:t>P</a:t>
            </a:r>
            <a:r>
              <a:rPr lang="en-US" sz="2000" i="1" baseline="-25000" dirty="0"/>
              <a:t>3  </a:t>
            </a:r>
            <a:br>
              <a:rPr lang="en-US" sz="2000" i="1" baseline="-25000" dirty="0"/>
            </a:br>
            <a:r>
              <a:rPr lang="en-US" sz="2000" dirty="0"/>
              <a:t>The </a:t>
            </a:r>
            <a:r>
              <a:rPr lang="en-US" sz="2000" b="1" dirty="0">
                <a:solidFill>
                  <a:srgbClr val="FF0000"/>
                </a:solidFill>
              </a:rPr>
              <a:t>Gantt Chart</a:t>
            </a:r>
            <a:r>
              <a:rPr lang="en-US" sz="2000" dirty="0"/>
              <a:t> for the schedule is:</a:t>
            </a:r>
            <a:br>
              <a:rPr lang="en-US" sz="135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1200" dirty="0"/>
            </a:br>
            <a:endParaRPr lang="en-US" sz="1200" dirty="0"/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endParaRPr lang="en-US" sz="1200" dirty="0"/>
          </a:p>
          <a:p>
            <a:pPr>
              <a:lnSpc>
                <a:spcPct val="90000"/>
              </a:lnSpc>
              <a:buNone/>
              <a:tabLst>
                <a:tab pos="2274094" algn="ctr"/>
                <a:tab pos="3476625" algn="ctr"/>
              </a:tabLst>
            </a:pPr>
            <a:endParaRPr lang="en-US" sz="1200" dirty="0"/>
          </a:p>
          <a:p>
            <a:pPr>
              <a:lnSpc>
                <a:spcPct val="90000"/>
              </a:lnSpc>
              <a:tabLst>
                <a:tab pos="2274094" algn="ctr"/>
                <a:tab pos="3476625" algn="ctr"/>
              </a:tabLst>
            </a:pPr>
            <a:r>
              <a:rPr lang="en-US" sz="2000" dirty="0"/>
              <a:t>Waiting time for </a:t>
            </a: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dirty="0"/>
              <a:t>  = 0; </a:t>
            </a:r>
            <a:r>
              <a:rPr lang="en-US" sz="2000" i="1" dirty="0"/>
              <a:t>P</a:t>
            </a:r>
            <a:r>
              <a:rPr lang="en-US" sz="2000" i="1" baseline="-25000" dirty="0"/>
              <a:t>2</a:t>
            </a:r>
            <a:r>
              <a:rPr lang="en-US" sz="2000" dirty="0"/>
              <a:t>  = 24; </a:t>
            </a:r>
            <a:r>
              <a:rPr lang="en-US" sz="2000" i="1" dirty="0"/>
              <a:t>P</a:t>
            </a:r>
            <a:r>
              <a:rPr lang="en-US" sz="2000" i="1" baseline="-25000" dirty="0"/>
              <a:t>3 </a:t>
            </a:r>
            <a:r>
              <a:rPr lang="en-US" sz="2000" dirty="0"/>
              <a:t>= 27</a:t>
            </a:r>
          </a:p>
          <a:p>
            <a:pPr>
              <a:lnSpc>
                <a:spcPct val="90000"/>
              </a:lnSpc>
              <a:tabLst>
                <a:tab pos="2274094" algn="ctr"/>
                <a:tab pos="3476625" algn="ctr"/>
              </a:tabLst>
            </a:pPr>
            <a:r>
              <a:rPr lang="en-US" sz="2000" dirty="0"/>
              <a:t>Average waiting time:  (0 + 24 + 27)/3 = 17</a:t>
            </a:r>
          </a:p>
        </p:txBody>
      </p:sp>
      <p:grpSp>
        <p:nvGrpSpPr>
          <p:cNvPr id="26630" name="Group 4"/>
          <p:cNvGrpSpPr>
            <a:grpSpLocks/>
          </p:cNvGrpSpPr>
          <p:nvPr/>
        </p:nvGrpSpPr>
        <p:grpSpPr bwMode="auto">
          <a:xfrm>
            <a:off x="2465188" y="3029865"/>
            <a:ext cx="4213622" cy="858440"/>
            <a:chOff x="837" y="2688"/>
            <a:chExt cx="3539" cy="721"/>
          </a:xfrm>
        </p:grpSpPr>
        <p:sp>
          <p:nvSpPr>
            <p:cNvPr id="26631" name="Rectangle 5"/>
            <p:cNvSpPr>
              <a:spLocks noChangeArrowheads="1"/>
            </p:cNvSpPr>
            <p:nvPr/>
          </p:nvSpPr>
          <p:spPr bwMode="auto">
            <a:xfrm>
              <a:off x="960" y="2688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32" name="Text Box 6"/>
            <p:cNvSpPr txBox="1">
              <a:spLocks noChangeArrowheads="1"/>
            </p:cNvSpPr>
            <p:nvPr/>
          </p:nvSpPr>
          <p:spPr bwMode="auto">
            <a:xfrm>
              <a:off x="1756" y="2725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1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6633" name="Text Box 7"/>
            <p:cNvSpPr txBox="1">
              <a:spLocks noChangeArrowheads="1"/>
            </p:cNvSpPr>
            <p:nvPr/>
          </p:nvSpPr>
          <p:spPr bwMode="auto">
            <a:xfrm>
              <a:off x="3244" y="2725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2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6634" name="Text Box 8"/>
            <p:cNvSpPr txBox="1">
              <a:spLocks noChangeArrowheads="1"/>
            </p:cNvSpPr>
            <p:nvPr/>
          </p:nvSpPr>
          <p:spPr bwMode="auto">
            <a:xfrm>
              <a:off x="3820" y="2725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3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6635" name="Line 9"/>
            <p:cNvSpPr>
              <a:spLocks noChangeShapeType="1"/>
            </p:cNvSpPr>
            <p:nvPr/>
          </p:nvSpPr>
          <p:spPr bwMode="auto">
            <a:xfrm>
              <a:off x="96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36" name="Line 10"/>
            <p:cNvSpPr>
              <a:spLocks noChangeShapeType="1"/>
            </p:cNvSpPr>
            <p:nvPr/>
          </p:nvSpPr>
          <p:spPr bwMode="auto">
            <a:xfrm>
              <a:off x="42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3072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38" name="Line 12"/>
            <p:cNvSpPr>
              <a:spLocks noChangeShapeType="1"/>
            </p:cNvSpPr>
            <p:nvPr/>
          </p:nvSpPr>
          <p:spPr bwMode="auto">
            <a:xfrm>
              <a:off x="3648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39" name="Line 13"/>
            <p:cNvSpPr>
              <a:spLocks noChangeShapeType="1"/>
            </p:cNvSpPr>
            <p:nvPr/>
          </p:nvSpPr>
          <p:spPr bwMode="auto">
            <a:xfrm>
              <a:off x="30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>
              <a:off x="364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641" name="Text Box 15"/>
            <p:cNvSpPr txBox="1">
              <a:spLocks noChangeArrowheads="1"/>
            </p:cNvSpPr>
            <p:nvPr/>
          </p:nvSpPr>
          <p:spPr bwMode="auto">
            <a:xfrm>
              <a:off x="2907" y="3157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24</a:t>
              </a:r>
            </a:p>
          </p:txBody>
        </p:sp>
        <p:sp>
          <p:nvSpPr>
            <p:cNvPr id="26642" name="Text Box 16"/>
            <p:cNvSpPr txBox="1">
              <a:spLocks noChangeArrowheads="1"/>
            </p:cNvSpPr>
            <p:nvPr/>
          </p:nvSpPr>
          <p:spPr bwMode="auto">
            <a:xfrm>
              <a:off x="3483" y="3157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27</a:t>
              </a:r>
            </a:p>
          </p:txBody>
        </p:sp>
        <p:sp>
          <p:nvSpPr>
            <p:cNvPr id="26643" name="Text Box 17"/>
            <p:cNvSpPr txBox="1">
              <a:spLocks noChangeArrowheads="1"/>
            </p:cNvSpPr>
            <p:nvPr/>
          </p:nvSpPr>
          <p:spPr bwMode="auto">
            <a:xfrm>
              <a:off x="4059" y="3157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30</a:t>
              </a:r>
            </a:p>
          </p:txBody>
        </p:sp>
        <p:sp>
          <p:nvSpPr>
            <p:cNvPr id="26644" name="Text Box 18"/>
            <p:cNvSpPr txBox="1">
              <a:spLocks noChangeArrowheads="1"/>
            </p:cNvSpPr>
            <p:nvPr/>
          </p:nvSpPr>
          <p:spPr bwMode="auto">
            <a:xfrm>
              <a:off x="837" y="3157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Issues with FCFS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44700"/>
            <a:ext cx="7329840" cy="3817625"/>
          </a:xfrm>
        </p:spPr>
        <p:txBody>
          <a:bodyPr>
            <a:normAutofit lnSpcReduction="10000"/>
          </a:bodyPr>
          <a:lstStyle/>
          <a:p>
            <a:pPr>
              <a:buNone/>
              <a:tabLst>
                <a:tab pos="2738438" algn="ctr"/>
              </a:tabLst>
            </a:pPr>
            <a:r>
              <a:rPr lang="en-US" sz="2000" dirty="0"/>
              <a:t>Suppose that the processes arrive in the order</a:t>
            </a:r>
          </a:p>
          <a:p>
            <a:pPr>
              <a:buNone/>
              <a:tabLst>
                <a:tab pos="2738438" algn="ctr"/>
              </a:tabLst>
            </a:pPr>
            <a:r>
              <a:rPr lang="en-US" sz="2000" dirty="0"/>
              <a:t>		 </a:t>
            </a:r>
            <a:r>
              <a:rPr lang="en-US" sz="2000" i="1" dirty="0"/>
              <a:t>P</a:t>
            </a:r>
            <a:r>
              <a:rPr lang="en-US" sz="2000" i="1" baseline="-25000" dirty="0"/>
              <a:t>2</a:t>
            </a:r>
            <a:r>
              <a:rPr lang="en-US" sz="2000" dirty="0"/>
              <a:t> , </a:t>
            </a:r>
            <a:r>
              <a:rPr lang="en-US" sz="2000" i="1" dirty="0"/>
              <a:t>P</a:t>
            </a:r>
            <a:r>
              <a:rPr lang="en-US" sz="2000" i="1" baseline="-25000" dirty="0"/>
              <a:t>3</a:t>
            </a:r>
            <a:r>
              <a:rPr lang="en-US" sz="2000" dirty="0"/>
              <a:t> , </a:t>
            </a: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dirty="0"/>
              <a:t> </a:t>
            </a:r>
          </a:p>
          <a:p>
            <a:pPr>
              <a:tabLst>
                <a:tab pos="2738438" algn="ctr"/>
              </a:tabLst>
            </a:pPr>
            <a:r>
              <a:rPr lang="en-US" sz="2000" dirty="0"/>
              <a:t>The Gantt chart for the schedule is:</a:t>
            </a:r>
            <a:br>
              <a:rPr lang="en-US" sz="1350" dirty="0"/>
            </a:br>
            <a:endParaRPr lang="en-US" sz="1350" dirty="0"/>
          </a:p>
          <a:p>
            <a:pPr>
              <a:tabLst>
                <a:tab pos="2738438" algn="ctr"/>
              </a:tabLst>
            </a:pPr>
            <a:endParaRPr lang="en-US" sz="1350" dirty="0"/>
          </a:p>
          <a:p>
            <a:pPr>
              <a:tabLst>
                <a:tab pos="2738438" algn="ctr"/>
              </a:tabLst>
            </a:pPr>
            <a:endParaRPr lang="en-US" sz="1350" dirty="0"/>
          </a:p>
          <a:p>
            <a:pPr>
              <a:tabLst>
                <a:tab pos="2738438" algn="ctr"/>
              </a:tabLst>
            </a:pPr>
            <a:endParaRPr lang="en-US" sz="1350" dirty="0"/>
          </a:p>
          <a:p>
            <a:pPr>
              <a:buNone/>
              <a:tabLst>
                <a:tab pos="2738438" algn="ctr"/>
              </a:tabLst>
            </a:pPr>
            <a:endParaRPr lang="en-US" sz="1350" dirty="0"/>
          </a:p>
          <a:p>
            <a:pPr>
              <a:tabLst>
                <a:tab pos="2738438" algn="ctr"/>
              </a:tabLst>
            </a:pPr>
            <a:r>
              <a:rPr lang="en-US" sz="2000" dirty="0"/>
              <a:t>Waiting time for </a:t>
            </a:r>
            <a:r>
              <a:rPr lang="en-US" sz="2000" i="1" dirty="0"/>
              <a:t>P</a:t>
            </a:r>
            <a:r>
              <a:rPr lang="en-US" sz="2000" i="1" baseline="-25000" dirty="0"/>
              <a:t>1 </a:t>
            </a:r>
            <a:r>
              <a:rPr lang="en-US" sz="2000" i="1" dirty="0"/>
              <a:t>=</a:t>
            </a:r>
            <a:r>
              <a:rPr lang="en-US" sz="2000" dirty="0"/>
              <a:t> 6</a:t>
            </a:r>
            <a:r>
              <a:rPr lang="en-US" sz="2000" i="1" dirty="0"/>
              <a:t>;</a:t>
            </a:r>
            <a:r>
              <a:rPr lang="en-US" sz="2000" i="1" baseline="-25000" dirty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2</a:t>
            </a:r>
            <a:r>
              <a:rPr lang="en-US" sz="2000" dirty="0"/>
              <a:t> = 0</a:t>
            </a:r>
            <a:r>
              <a:rPr lang="en-US" sz="2000" i="1" baseline="-25000" dirty="0"/>
              <a:t>; </a:t>
            </a:r>
            <a:r>
              <a:rPr lang="en-US" sz="2000" i="1" dirty="0"/>
              <a:t>P</a:t>
            </a:r>
            <a:r>
              <a:rPr lang="en-US" sz="2000" i="1" baseline="-25000" dirty="0"/>
              <a:t>3 </a:t>
            </a:r>
            <a:r>
              <a:rPr lang="en-US" sz="2000" i="1" dirty="0"/>
              <a:t>= </a:t>
            </a:r>
            <a:r>
              <a:rPr lang="en-US" sz="2000" dirty="0"/>
              <a:t>3</a:t>
            </a:r>
            <a:endParaRPr lang="en-US" sz="2000" i="1" dirty="0"/>
          </a:p>
          <a:p>
            <a:pPr>
              <a:tabLst>
                <a:tab pos="2738438" algn="ctr"/>
              </a:tabLst>
            </a:pPr>
            <a:r>
              <a:rPr lang="en-US" sz="2000" dirty="0"/>
              <a:t>Average waiting time:   (6 + 0 + 3)/3 = 3</a:t>
            </a:r>
          </a:p>
          <a:p>
            <a:pPr>
              <a:tabLst>
                <a:tab pos="2738438" algn="ctr"/>
              </a:tabLst>
            </a:pPr>
            <a:r>
              <a:rPr lang="en-US" sz="2000" dirty="0"/>
              <a:t>Much better than previous case.</a:t>
            </a:r>
          </a:p>
          <a:p>
            <a:pPr>
              <a:tabLst>
                <a:tab pos="2738438" algn="ctr"/>
              </a:tabLst>
            </a:pPr>
            <a:r>
              <a:rPr lang="en-US" sz="2000" i="1" dirty="0"/>
              <a:t>Convoy effect:</a:t>
            </a:r>
            <a:r>
              <a:rPr lang="en-US" sz="2000" dirty="0"/>
              <a:t> all process are stuck waiting until a long process terminates. </a:t>
            </a:r>
          </a:p>
        </p:txBody>
      </p:sp>
      <p:grpSp>
        <p:nvGrpSpPr>
          <p:cNvPr id="27654" name="Group 4"/>
          <p:cNvGrpSpPr>
            <a:grpSpLocks/>
          </p:cNvGrpSpPr>
          <p:nvPr/>
        </p:nvGrpSpPr>
        <p:grpSpPr bwMode="auto">
          <a:xfrm>
            <a:off x="3350360" y="2266340"/>
            <a:ext cx="4227909" cy="858440"/>
            <a:chOff x="833" y="1650"/>
            <a:chExt cx="3551" cy="721"/>
          </a:xfrm>
        </p:grpSpPr>
        <p:sp>
          <p:nvSpPr>
            <p:cNvPr id="27655" name="Rectangle 5"/>
            <p:cNvSpPr>
              <a:spLocks noChangeArrowheads="1"/>
            </p:cNvSpPr>
            <p:nvPr/>
          </p:nvSpPr>
          <p:spPr bwMode="auto">
            <a:xfrm flipH="1">
              <a:off x="948" y="1650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56" name="Text Box 6"/>
            <p:cNvSpPr txBox="1">
              <a:spLocks noChangeArrowheads="1"/>
            </p:cNvSpPr>
            <p:nvPr/>
          </p:nvSpPr>
          <p:spPr bwMode="auto">
            <a:xfrm flipH="1">
              <a:off x="3159" y="1687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1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7657" name="Text Box 7"/>
            <p:cNvSpPr txBox="1">
              <a:spLocks noChangeArrowheads="1"/>
            </p:cNvSpPr>
            <p:nvPr/>
          </p:nvSpPr>
          <p:spPr bwMode="auto">
            <a:xfrm flipH="1">
              <a:off x="1671" y="1687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3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7658" name="Text Box 8"/>
            <p:cNvSpPr txBox="1">
              <a:spLocks noChangeArrowheads="1"/>
            </p:cNvSpPr>
            <p:nvPr/>
          </p:nvSpPr>
          <p:spPr bwMode="auto">
            <a:xfrm flipH="1">
              <a:off x="1095" y="1687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2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7659" name="Line 9"/>
            <p:cNvSpPr>
              <a:spLocks noChangeShapeType="1"/>
            </p:cNvSpPr>
            <p:nvPr/>
          </p:nvSpPr>
          <p:spPr bwMode="auto">
            <a:xfrm flipH="1">
              <a:off x="4260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0" name="Line 10"/>
            <p:cNvSpPr>
              <a:spLocks noChangeShapeType="1"/>
            </p:cNvSpPr>
            <p:nvPr/>
          </p:nvSpPr>
          <p:spPr bwMode="auto">
            <a:xfrm flipH="1">
              <a:off x="948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1" name="Line 11"/>
            <p:cNvSpPr>
              <a:spLocks noChangeShapeType="1"/>
            </p:cNvSpPr>
            <p:nvPr/>
          </p:nvSpPr>
          <p:spPr bwMode="auto">
            <a:xfrm flipH="1">
              <a:off x="2148" y="165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2" name="Line 12"/>
            <p:cNvSpPr>
              <a:spLocks noChangeShapeType="1"/>
            </p:cNvSpPr>
            <p:nvPr/>
          </p:nvSpPr>
          <p:spPr bwMode="auto">
            <a:xfrm flipH="1">
              <a:off x="1572" y="165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3" name="Line 13"/>
            <p:cNvSpPr>
              <a:spLocks noChangeShapeType="1"/>
            </p:cNvSpPr>
            <p:nvPr/>
          </p:nvSpPr>
          <p:spPr bwMode="auto">
            <a:xfrm flipH="1">
              <a:off x="2148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4" name="Line 14"/>
            <p:cNvSpPr>
              <a:spLocks noChangeShapeType="1"/>
            </p:cNvSpPr>
            <p:nvPr/>
          </p:nvSpPr>
          <p:spPr bwMode="auto">
            <a:xfrm flipH="1">
              <a:off x="1572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665" name="Text Box 15"/>
            <p:cNvSpPr txBox="1">
              <a:spLocks noChangeArrowheads="1"/>
            </p:cNvSpPr>
            <p:nvPr/>
          </p:nvSpPr>
          <p:spPr bwMode="auto">
            <a:xfrm flipH="1">
              <a:off x="2037" y="2119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6</a:t>
              </a:r>
            </a:p>
          </p:txBody>
        </p:sp>
        <p:sp>
          <p:nvSpPr>
            <p:cNvPr id="27666" name="Text Box 16"/>
            <p:cNvSpPr txBox="1">
              <a:spLocks noChangeArrowheads="1"/>
            </p:cNvSpPr>
            <p:nvPr/>
          </p:nvSpPr>
          <p:spPr bwMode="auto">
            <a:xfrm flipH="1">
              <a:off x="1461" y="2119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3</a:t>
              </a:r>
            </a:p>
          </p:txBody>
        </p:sp>
        <p:sp>
          <p:nvSpPr>
            <p:cNvPr id="27667" name="Text Box 17"/>
            <p:cNvSpPr txBox="1">
              <a:spLocks noChangeArrowheads="1"/>
            </p:cNvSpPr>
            <p:nvPr/>
          </p:nvSpPr>
          <p:spPr bwMode="auto">
            <a:xfrm flipH="1">
              <a:off x="4067" y="2119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30</a:t>
              </a:r>
            </a:p>
          </p:txBody>
        </p:sp>
        <p:sp>
          <p:nvSpPr>
            <p:cNvPr id="27668" name="Text Box 18"/>
            <p:cNvSpPr txBox="1">
              <a:spLocks noChangeArrowheads="1"/>
            </p:cNvSpPr>
            <p:nvPr/>
          </p:nvSpPr>
          <p:spPr bwMode="auto">
            <a:xfrm flipH="1">
              <a:off x="833" y="2119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dirty="0">
                  <a:latin typeface="Helvetica" pitchFamily="-105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0241"/>
            <a:ext cx="6172200" cy="857250"/>
          </a:xfrm>
        </p:spPr>
        <p:txBody>
          <a:bodyPr/>
          <a:lstStyle/>
          <a:p>
            <a:r>
              <a:rPr lang="en-US" dirty="0"/>
              <a:t>Shortest-Job-First (SJF)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21531"/>
            <a:ext cx="7329840" cy="3429974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/>
              <a:t>Associate with each process the length of its next CPU burst.  Use these lengths to schedule the process with the shortest time.</a:t>
            </a:r>
          </a:p>
          <a:p>
            <a:pPr eaLnBrk="1" hangingPunct="1"/>
            <a:r>
              <a:rPr lang="en-US" sz="2400" dirty="0"/>
              <a:t>Two schemes: </a:t>
            </a:r>
          </a:p>
          <a:p>
            <a:pPr lvl="1" eaLnBrk="1" hangingPunct="1"/>
            <a:r>
              <a:rPr lang="en-US" sz="1800" b="1" dirty="0"/>
              <a:t>Non-preemptive</a:t>
            </a:r>
            <a:r>
              <a:rPr lang="en-US" sz="1800" dirty="0"/>
              <a:t> – once CPU given to a process it cannot be preempted until completing its CPU burst.</a:t>
            </a:r>
          </a:p>
          <a:p>
            <a:pPr lvl="1" eaLnBrk="1" hangingPunct="1"/>
            <a:r>
              <a:rPr lang="en-US" sz="1800" b="1" dirty="0"/>
              <a:t>Preemptive</a:t>
            </a:r>
            <a:r>
              <a:rPr lang="en-US" sz="1800" dirty="0"/>
              <a:t> – if a new process arrives with CPU burst length less than remaining time of current executing process, preempt.  This scheme is know as the Shortest-Remaining-Time-First (SRTF).</a:t>
            </a:r>
          </a:p>
          <a:p>
            <a:pPr eaLnBrk="1" hangingPunct="1"/>
            <a:r>
              <a:rPr lang="en-US" sz="2400" dirty="0"/>
              <a:t>SJF is </a:t>
            </a:r>
            <a:r>
              <a:rPr lang="en-US" sz="2400" b="1" dirty="0">
                <a:solidFill>
                  <a:srgbClr val="FF0000"/>
                </a:solidFill>
              </a:rPr>
              <a:t>optimal</a:t>
            </a:r>
            <a:r>
              <a:rPr lang="en-US" sz="2400" dirty="0"/>
              <a:t> – gives minimum average waiting time for a given set of processes.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843457" y="4404210"/>
            <a:ext cx="7505453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/>
              <a:t>Question:</a:t>
            </a:r>
            <a:r>
              <a:rPr lang="en-US" dirty="0"/>
              <a:t> Is this practical? How can one determine the length of a CPU-burst?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891995"/>
            <a:ext cx="7329840" cy="3970330"/>
          </a:xfrm>
        </p:spPr>
        <p:txBody>
          <a:bodyPr>
            <a:normAutofit fontScale="92500" lnSpcReduction="10000"/>
          </a:bodyPr>
          <a:lstStyle/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200" dirty="0"/>
              <a:t>		</a:t>
            </a:r>
            <a:r>
              <a:rPr lang="en-US" sz="1900" u="sng" dirty="0"/>
              <a:t>Process	Arrival Time</a:t>
            </a:r>
            <a:r>
              <a:rPr lang="en-US" sz="1900" dirty="0"/>
              <a:t>	</a:t>
            </a:r>
            <a:r>
              <a:rPr lang="en-US" sz="1900" u="sng" dirty="0"/>
              <a:t>Burst Time</a:t>
            </a:r>
            <a:endParaRPr lang="en-US" sz="1900" dirty="0"/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		</a:t>
            </a:r>
            <a:r>
              <a:rPr lang="en-US" sz="1900" i="1" dirty="0"/>
              <a:t>P</a:t>
            </a:r>
            <a:r>
              <a:rPr lang="en-US" sz="1900" i="1" baseline="-25000" dirty="0"/>
              <a:t>1</a:t>
            </a:r>
            <a:r>
              <a:rPr lang="en-US" sz="1900" dirty="0"/>
              <a:t>	0	7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		 </a:t>
            </a:r>
            <a:r>
              <a:rPr lang="en-US" sz="1900" i="1" dirty="0"/>
              <a:t>P</a:t>
            </a:r>
            <a:r>
              <a:rPr lang="en-US" sz="1900" i="1" baseline="-25000" dirty="0"/>
              <a:t>2	</a:t>
            </a:r>
            <a:r>
              <a:rPr lang="en-US" sz="1900" dirty="0"/>
              <a:t>2	4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		 </a:t>
            </a:r>
            <a:r>
              <a:rPr lang="en-US" sz="1900" i="1" dirty="0"/>
              <a:t>P</a:t>
            </a:r>
            <a:r>
              <a:rPr lang="en-US" sz="1900" i="1" baseline="-25000" dirty="0"/>
              <a:t>3</a:t>
            </a:r>
            <a:r>
              <a:rPr lang="en-US" sz="1900" dirty="0"/>
              <a:t>	4	1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		 </a:t>
            </a:r>
            <a:r>
              <a:rPr lang="en-US" sz="1900" i="1" dirty="0"/>
              <a:t>P</a:t>
            </a:r>
            <a:r>
              <a:rPr lang="en-US" sz="1900" i="1" baseline="-25000" dirty="0"/>
              <a:t>4</a:t>
            </a:r>
            <a:r>
              <a:rPr lang="en-US" sz="1900" dirty="0"/>
              <a:t>	5	4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SJF (non-preemptive)</a:t>
            </a:r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endParaRPr lang="en-US" sz="19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900" dirty="0"/>
              <a:t>Average waiting time = (0 + 6 + 3 + 7)/4 = 4</a:t>
            </a:r>
            <a:endParaRPr lang="en-US" sz="1900" i="1" baseline="-25000" dirty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Non-Preemptive SJF</a:t>
            </a:r>
          </a:p>
        </p:txBody>
      </p:sp>
      <p:grpSp>
        <p:nvGrpSpPr>
          <p:cNvPr id="29702" name="Group 4"/>
          <p:cNvGrpSpPr>
            <a:grpSpLocks/>
          </p:cNvGrpSpPr>
          <p:nvPr/>
        </p:nvGrpSpPr>
        <p:grpSpPr bwMode="auto">
          <a:xfrm>
            <a:off x="2591991" y="3084269"/>
            <a:ext cx="4227909" cy="858440"/>
            <a:chOff x="845" y="2325"/>
            <a:chExt cx="3551" cy="721"/>
          </a:xfrm>
        </p:grpSpPr>
        <p:sp>
          <p:nvSpPr>
            <p:cNvPr id="29703" name="Rectangle 5"/>
            <p:cNvSpPr>
              <a:spLocks noChangeArrowheads="1"/>
            </p:cNvSpPr>
            <p:nvPr/>
          </p:nvSpPr>
          <p:spPr bwMode="auto">
            <a:xfrm flipH="1">
              <a:off x="960" y="2325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04" name="Text Box 6"/>
            <p:cNvSpPr txBox="1">
              <a:spLocks noChangeArrowheads="1"/>
            </p:cNvSpPr>
            <p:nvPr/>
          </p:nvSpPr>
          <p:spPr bwMode="auto">
            <a:xfrm flipH="1">
              <a:off x="1372" y="2362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1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9705" name="Text Box 7"/>
            <p:cNvSpPr txBox="1">
              <a:spLocks noChangeArrowheads="1"/>
            </p:cNvSpPr>
            <p:nvPr/>
          </p:nvSpPr>
          <p:spPr bwMode="auto">
            <a:xfrm flipH="1">
              <a:off x="2380" y="2362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3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9706" name="Text Box 8"/>
            <p:cNvSpPr txBox="1">
              <a:spLocks noChangeArrowheads="1"/>
            </p:cNvSpPr>
            <p:nvPr/>
          </p:nvSpPr>
          <p:spPr bwMode="auto">
            <a:xfrm flipH="1">
              <a:off x="2956" y="2362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2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9707" name="Line 9"/>
            <p:cNvSpPr>
              <a:spLocks noChangeShapeType="1"/>
            </p:cNvSpPr>
            <p:nvPr/>
          </p:nvSpPr>
          <p:spPr bwMode="auto">
            <a:xfrm flipH="1">
              <a:off x="4272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08" name="Line 10"/>
            <p:cNvSpPr>
              <a:spLocks noChangeShapeType="1"/>
            </p:cNvSpPr>
            <p:nvPr/>
          </p:nvSpPr>
          <p:spPr bwMode="auto">
            <a:xfrm flipH="1">
              <a:off x="960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09" name="Line 11"/>
            <p:cNvSpPr>
              <a:spLocks noChangeShapeType="1"/>
            </p:cNvSpPr>
            <p:nvPr/>
          </p:nvSpPr>
          <p:spPr bwMode="auto">
            <a:xfrm flipH="1">
              <a:off x="2688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10" name="Line 12"/>
            <p:cNvSpPr>
              <a:spLocks noChangeShapeType="1"/>
            </p:cNvSpPr>
            <p:nvPr/>
          </p:nvSpPr>
          <p:spPr bwMode="auto">
            <a:xfrm flipH="1">
              <a:off x="2400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11" name="Line 13"/>
            <p:cNvSpPr>
              <a:spLocks noChangeShapeType="1"/>
            </p:cNvSpPr>
            <p:nvPr/>
          </p:nvSpPr>
          <p:spPr bwMode="auto">
            <a:xfrm flipH="1">
              <a:off x="2400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12" name="Line 14"/>
            <p:cNvSpPr>
              <a:spLocks noChangeShapeType="1"/>
            </p:cNvSpPr>
            <p:nvPr/>
          </p:nvSpPr>
          <p:spPr bwMode="auto">
            <a:xfrm flipH="1">
              <a:off x="139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13" name="Text Box 15"/>
            <p:cNvSpPr txBox="1">
              <a:spLocks noChangeArrowheads="1"/>
            </p:cNvSpPr>
            <p:nvPr/>
          </p:nvSpPr>
          <p:spPr bwMode="auto">
            <a:xfrm flipH="1">
              <a:off x="2285" y="2794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7</a:t>
              </a:r>
            </a:p>
          </p:txBody>
        </p:sp>
        <p:sp>
          <p:nvSpPr>
            <p:cNvPr id="29714" name="Text Box 16"/>
            <p:cNvSpPr txBox="1">
              <a:spLocks noChangeArrowheads="1"/>
            </p:cNvSpPr>
            <p:nvPr/>
          </p:nvSpPr>
          <p:spPr bwMode="auto">
            <a:xfrm flipH="1">
              <a:off x="1473" y="2794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3</a:t>
              </a:r>
            </a:p>
          </p:txBody>
        </p:sp>
        <p:sp>
          <p:nvSpPr>
            <p:cNvPr id="29715" name="Text Box 17"/>
            <p:cNvSpPr txBox="1">
              <a:spLocks noChangeArrowheads="1"/>
            </p:cNvSpPr>
            <p:nvPr/>
          </p:nvSpPr>
          <p:spPr bwMode="auto">
            <a:xfrm flipH="1">
              <a:off x="4079" y="2794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16</a:t>
              </a:r>
            </a:p>
          </p:txBody>
        </p:sp>
        <p:sp>
          <p:nvSpPr>
            <p:cNvPr id="29716" name="Text Box 18"/>
            <p:cNvSpPr txBox="1">
              <a:spLocks noChangeArrowheads="1"/>
            </p:cNvSpPr>
            <p:nvPr/>
          </p:nvSpPr>
          <p:spPr bwMode="auto">
            <a:xfrm flipH="1">
              <a:off x="845" y="2794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0</a:t>
              </a:r>
            </a:p>
          </p:txBody>
        </p:sp>
        <p:sp>
          <p:nvSpPr>
            <p:cNvPr id="29717" name="Text Box 19"/>
            <p:cNvSpPr txBox="1">
              <a:spLocks noChangeArrowheads="1"/>
            </p:cNvSpPr>
            <p:nvPr/>
          </p:nvSpPr>
          <p:spPr bwMode="auto">
            <a:xfrm flipH="1">
              <a:off x="3676" y="2362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4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29718" name="Line 20"/>
            <p:cNvSpPr>
              <a:spLocks noChangeShapeType="1"/>
            </p:cNvSpPr>
            <p:nvPr/>
          </p:nvSpPr>
          <p:spPr bwMode="auto">
            <a:xfrm flipH="1">
              <a:off x="3456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19" name="Line 21"/>
            <p:cNvSpPr>
              <a:spLocks noChangeShapeType="1"/>
            </p:cNvSpPr>
            <p:nvPr/>
          </p:nvSpPr>
          <p:spPr bwMode="auto">
            <a:xfrm flipH="1">
              <a:off x="115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0" name="Line 22"/>
            <p:cNvSpPr>
              <a:spLocks noChangeShapeType="1"/>
            </p:cNvSpPr>
            <p:nvPr/>
          </p:nvSpPr>
          <p:spPr bwMode="auto">
            <a:xfrm flipH="1">
              <a:off x="163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1" name="Line 23"/>
            <p:cNvSpPr>
              <a:spLocks noChangeShapeType="1"/>
            </p:cNvSpPr>
            <p:nvPr/>
          </p:nvSpPr>
          <p:spPr bwMode="auto">
            <a:xfrm flipH="1">
              <a:off x="187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2" name="Line 24"/>
            <p:cNvSpPr>
              <a:spLocks noChangeShapeType="1"/>
            </p:cNvSpPr>
            <p:nvPr/>
          </p:nvSpPr>
          <p:spPr bwMode="auto">
            <a:xfrm flipH="1">
              <a:off x="2064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3" name="Line 25"/>
            <p:cNvSpPr>
              <a:spLocks noChangeShapeType="1"/>
            </p:cNvSpPr>
            <p:nvPr/>
          </p:nvSpPr>
          <p:spPr bwMode="auto">
            <a:xfrm flipH="1">
              <a:off x="2256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4" name="Line 26"/>
            <p:cNvSpPr>
              <a:spLocks noChangeShapeType="1"/>
            </p:cNvSpPr>
            <p:nvPr/>
          </p:nvSpPr>
          <p:spPr bwMode="auto">
            <a:xfrm flipH="1">
              <a:off x="2688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5" name="Text Box 27"/>
            <p:cNvSpPr txBox="1">
              <a:spLocks noChangeArrowheads="1"/>
            </p:cNvSpPr>
            <p:nvPr/>
          </p:nvSpPr>
          <p:spPr bwMode="auto">
            <a:xfrm flipH="1">
              <a:off x="2573" y="2794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8</a:t>
              </a:r>
            </a:p>
          </p:txBody>
        </p:sp>
        <p:sp>
          <p:nvSpPr>
            <p:cNvPr id="29726" name="Line 28"/>
            <p:cNvSpPr>
              <a:spLocks noChangeShapeType="1"/>
            </p:cNvSpPr>
            <p:nvPr/>
          </p:nvSpPr>
          <p:spPr bwMode="auto">
            <a:xfrm flipH="1">
              <a:off x="2928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7" name="Line 29"/>
            <p:cNvSpPr>
              <a:spLocks noChangeShapeType="1"/>
            </p:cNvSpPr>
            <p:nvPr/>
          </p:nvSpPr>
          <p:spPr bwMode="auto">
            <a:xfrm flipH="1">
              <a:off x="3120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8" name="Line 30"/>
            <p:cNvSpPr>
              <a:spLocks noChangeShapeType="1"/>
            </p:cNvSpPr>
            <p:nvPr/>
          </p:nvSpPr>
          <p:spPr bwMode="auto">
            <a:xfrm flipH="1">
              <a:off x="331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29" name="Line 31"/>
            <p:cNvSpPr>
              <a:spLocks noChangeShapeType="1"/>
            </p:cNvSpPr>
            <p:nvPr/>
          </p:nvSpPr>
          <p:spPr bwMode="auto">
            <a:xfrm flipH="1">
              <a:off x="3456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30" name="Text Box 32"/>
            <p:cNvSpPr txBox="1">
              <a:spLocks noChangeArrowheads="1"/>
            </p:cNvSpPr>
            <p:nvPr/>
          </p:nvSpPr>
          <p:spPr bwMode="auto">
            <a:xfrm flipH="1">
              <a:off x="3291" y="2794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12</a:t>
              </a:r>
            </a:p>
          </p:txBody>
        </p:sp>
        <p:sp>
          <p:nvSpPr>
            <p:cNvPr id="29731" name="Line 33"/>
            <p:cNvSpPr>
              <a:spLocks noChangeShapeType="1"/>
            </p:cNvSpPr>
            <p:nvPr/>
          </p:nvSpPr>
          <p:spPr bwMode="auto">
            <a:xfrm flipH="1">
              <a:off x="3696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32" name="Line 34"/>
            <p:cNvSpPr>
              <a:spLocks noChangeShapeType="1"/>
            </p:cNvSpPr>
            <p:nvPr/>
          </p:nvSpPr>
          <p:spPr bwMode="auto">
            <a:xfrm flipH="1">
              <a:off x="3888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733" name="Line 35"/>
            <p:cNvSpPr>
              <a:spLocks noChangeShapeType="1"/>
            </p:cNvSpPr>
            <p:nvPr/>
          </p:nvSpPr>
          <p:spPr bwMode="auto">
            <a:xfrm flipH="1">
              <a:off x="4080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Preemptive SJF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44700"/>
            <a:ext cx="7329840" cy="3817625"/>
          </a:xfrm>
          <a:noFill/>
        </p:spPr>
        <p:txBody>
          <a:bodyPr>
            <a:normAutofit lnSpcReduction="10000"/>
          </a:bodyPr>
          <a:lstStyle/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350" dirty="0"/>
              <a:t>		</a:t>
            </a:r>
            <a:r>
              <a:rPr lang="en-US" sz="1800" u="sng" dirty="0"/>
              <a:t>Process	Arrival Time</a:t>
            </a:r>
            <a:r>
              <a:rPr lang="en-US" sz="1800" dirty="0"/>
              <a:t>	</a:t>
            </a:r>
            <a:r>
              <a:rPr lang="en-US" sz="1800" u="sng" dirty="0"/>
              <a:t>Burst Time</a:t>
            </a:r>
            <a:endParaRPr lang="en-US" sz="1800" dirty="0"/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i="1" baseline="-25000" dirty="0"/>
              <a:t>1</a:t>
            </a:r>
            <a:r>
              <a:rPr lang="en-US" sz="1800" dirty="0"/>
              <a:t>	0	7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2	</a:t>
            </a:r>
            <a:r>
              <a:rPr lang="en-US" sz="1800" dirty="0"/>
              <a:t>2	4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3</a:t>
            </a:r>
            <a:r>
              <a:rPr lang="en-US" sz="1800" dirty="0"/>
              <a:t>	4	1</a:t>
            </a:r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4</a:t>
            </a:r>
            <a:r>
              <a:rPr lang="en-US" sz="1800" dirty="0"/>
              <a:t>	5	4</a:t>
            </a:r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SJF (preemptive)</a:t>
            </a:r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8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8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8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endParaRPr lang="en-US" sz="1800" dirty="0"/>
          </a:p>
          <a:p>
            <a:pPr>
              <a:buNone/>
              <a:tabLst>
                <a:tab pos="1202531" algn="ctr"/>
                <a:tab pos="2440781" algn="ctr"/>
                <a:tab pos="3857625" algn="ctr"/>
              </a:tabLst>
            </a:pPr>
            <a:endParaRPr lang="en-US" sz="1800" dirty="0"/>
          </a:p>
          <a:p>
            <a:pPr>
              <a:tabLst>
                <a:tab pos="1202531" algn="ctr"/>
                <a:tab pos="2440781" algn="ctr"/>
                <a:tab pos="3857625" algn="ctr"/>
              </a:tabLst>
            </a:pPr>
            <a:r>
              <a:rPr lang="en-US" sz="1800" dirty="0"/>
              <a:t>Average waiting time = (9 + 1 + 0 +2)/4 = 3</a:t>
            </a:r>
            <a:endParaRPr lang="en-US" sz="1800" i="1" baseline="-25000" dirty="0"/>
          </a:p>
        </p:txBody>
      </p:sp>
      <p:grpSp>
        <p:nvGrpSpPr>
          <p:cNvPr id="30726" name="Group 4"/>
          <p:cNvGrpSpPr>
            <a:grpSpLocks/>
          </p:cNvGrpSpPr>
          <p:nvPr/>
        </p:nvGrpSpPr>
        <p:grpSpPr bwMode="auto">
          <a:xfrm>
            <a:off x="2434130" y="2953512"/>
            <a:ext cx="4489847" cy="915590"/>
            <a:chOff x="845" y="2364"/>
            <a:chExt cx="3771" cy="769"/>
          </a:xfrm>
        </p:grpSpPr>
        <p:sp>
          <p:nvSpPr>
            <p:cNvPr id="30727" name="Rectangle 5"/>
            <p:cNvSpPr>
              <a:spLocks noChangeArrowheads="1"/>
            </p:cNvSpPr>
            <p:nvPr/>
          </p:nvSpPr>
          <p:spPr bwMode="auto">
            <a:xfrm flipH="1">
              <a:off x="960" y="2373"/>
              <a:ext cx="350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28" name="Text Box 6"/>
            <p:cNvSpPr txBox="1">
              <a:spLocks noChangeArrowheads="1"/>
            </p:cNvSpPr>
            <p:nvPr/>
          </p:nvSpPr>
          <p:spPr bwMode="auto">
            <a:xfrm flipH="1">
              <a:off x="988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1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29" name="Text Box 7"/>
            <p:cNvSpPr txBox="1">
              <a:spLocks noChangeArrowheads="1"/>
            </p:cNvSpPr>
            <p:nvPr/>
          </p:nvSpPr>
          <p:spPr bwMode="auto">
            <a:xfrm flipH="1">
              <a:off x="1804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3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30" name="Text Box 8"/>
            <p:cNvSpPr txBox="1">
              <a:spLocks noChangeArrowheads="1"/>
            </p:cNvSpPr>
            <p:nvPr/>
          </p:nvSpPr>
          <p:spPr bwMode="auto">
            <a:xfrm flipH="1">
              <a:off x="1468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2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31" name="Line 9"/>
            <p:cNvSpPr>
              <a:spLocks noChangeShapeType="1"/>
            </p:cNvSpPr>
            <p:nvPr/>
          </p:nvSpPr>
          <p:spPr bwMode="auto">
            <a:xfrm flipH="1">
              <a:off x="4452" y="27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32" name="Line 10"/>
            <p:cNvSpPr>
              <a:spLocks noChangeShapeType="1"/>
            </p:cNvSpPr>
            <p:nvPr/>
          </p:nvSpPr>
          <p:spPr bwMode="auto">
            <a:xfrm flipH="1">
              <a:off x="960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33" name="Line 11"/>
            <p:cNvSpPr>
              <a:spLocks noChangeShapeType="1"/>
            </p:cNvSpPr>
            <p:nvPr/>
          </p:nvSpPr>
          <p:spPr bwMode="auto">
            <a:xfrm flipH="1">
              <a:off x="2688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34" name="Line 12"/>
            <p:cNvSpPr>
              <a:spLocks noChangeShapeType="1"/>
            </p:cNvSpPr>
            <p:nvPr/>
          </p:nvSpPr>
          <p:spPr bwMode="auto">
            <a:xfrm flipH="1">
              <a:off x="1344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35" name="Line 13"/>
            <p:cNvSpPr>
              <a:spLocks noChangeShapeType="1"/>
            </p:cNvSpPr>
            <p:nvPr/>
          </p:nvSpPr>
          <p:spPr bwMode="auto">
            <a:xfrm flipH="1">
              <a:off x="2400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36" name="Text Box 14"/>
            <p:cNvSpPr txBox="1">
              <a:spLocks noChangeArrowheads="1"/>
            </p:cNvSpPr>
            <p:nvPr/>
          </p:nvSpPr>
          <p:spPr bwMode="auto">
            <a:xfrm flipH="1">
              <a:off x="1709" y="2881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4</a:t>
              </a:r>
            </a:p>
          </p:txBody>
        </p:sp>
        <p:sp>
          <p:nvSpPr>
            <p:cNvPr id="30737" name="Text Box 15"/>
            <p:cNvSpPr txBox="1">
              <a:spLocks noChangeArrowheads="1"/>
            </p:cNvSpPr>
            <p:nvPr/>
          </p:nvSpPr>
          <p:spPr bwMode="auto">
            <a:xfrm flipH="1">
              <a:off x="1229" y="2881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2</a:t>
              </a:r>
            </a:p>
          </p:txBody>
        </p:sp>
        <p:sp>
          <p:nvSpPr>
            <p:cNvPr id="30738" name="Text Box 16"/>
            <p:cNvSpPr txBox="1">
              <a:spLocks noChangeArrowheads="1"/>
            </p:cNvSpPr>
            <p:nvPr/>
          </p:nvSpPr>
          <p:spPr bwMode="auto">
            <a:xfrm flipH="1">
              <a:off x="3297" y="2833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dirty="0">
                  <a:latin typeface="Helvetica" pitchFamily="-105" charset="0"/>
                </a:rPr>
                <a:t>11</a:t>
              </a:r>
            </a:p>
          </p:txBody>
        </p:sp>
        <p:sp>
          <p:nvSpPr>
            <p:cNvPr id="30739" name="Text Box 17"/>
            <p:cNvSpPr txBox="1">
              <a:spLocks noChangeArrowheads="1"/>
            </p:cNvSpPr>
            <p:nvPr/>
          </p:nvSpPr>
          <p:spPr bwMode="auto">
            <a:xfrm flipH="1">
              <a:off x="845" y="2842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0</a:t>
              </a:r>
            </a:p>
          </p:txBody>
        </p:sp>
        <p:sp>
          <p:nvSpPr>
            <p:cNvPr id="30740" name="Text Box 18"/>
            <p:cNvSpPr txBox="1">
              <a:spLocks noChangeArrowheads="1"/>
            </p:cNvSpPr>
            <p:nvPr/>
          </p:nvSpPr>
          <p:spPr bwMode="auto">
            <a:xfrm flipH="1">
              <a:off x="2956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4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41" name="Line 19"/>
            <p:cNvSpPr>
              <a:spLocks noChangeShapeType="1"/>
            </p:cNvSpPr>
            <p:nvPr/>
          </p:nvSpPr>
          <p:spPr bwMode="auto">
            <a:xfrm flipH="1">
              <a:off x="3456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2" name="Line 20"/>
            <p:cNvSpPr>
              <a:spLocks noChangeShapeType="1"/>
            </p:cNvSpPr>
            <p:nvPr/>
          </p:nvSpPr>
          <p:spPr bwMode="auto">
            <a:xfrm flipH="1">
              <a:off x="115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3" name="Line 21"/>
            <p:cNvSpPr>
              <a:spLocks noChangeShapeType="1"/>
            </p:cNvSpPr>
            <p:nvPr/>
          </p:nvSpPr>
          <p:spPr bwMode="auto">
            <a:xfrm flipH="1">
              <a:off x="163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4" name="Line 22"/>
            <p:cNvSpPr>
              <a:spLocks noChangeShapeType="1"/>
            </p:cNvSpPr>
            <p:nvPr/>
          </p:nvSpPr>
          <p:spPr bwMode="auto">
            <a:xfrm flipH="1">
              <a:off x="2688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5" name="Text Box 23"/>
            <p:cNvSpPr txBox="1">
              <a:spLocks noChangeArrowheads="1"/>
            </p:cNvSpPr>
            <p:nvPr/>
          </p:nvSpPr>
          <p:spPr bwMode="auto">
            <a:xfrm flipH="1">
              <a:off x="2045" y="2881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5</a:t>
              </a:r>
            </a:p>
          </p:txBody>
        </p:sp>
        <p:sp>
          <p:nvSpPr>
            <p:cNvPr id="30746" name="Line 24"/>
            <p:cNvSpPr>
              <a:spLocks noChangeShapeType="1"/>
            </p:cNvSpPr>
            <p:nvPr/>
          </p:nvSpPr>
          <p:spPr bwMode="auto">
            <a:xfrm flipH="1">
              <a:off x="2928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7" name="Line 25"/>
            <p:cNvSpPr>
              <a:spLocks noChangeShapeType="1"/>
            </p:cNvSpPr>
            <p:nvPr/>
          </p:nvSpPr>
          <p:spPr bwMode="auto">
            <a:xfrm flipH="1">
              <a:off x="3120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8" name="Line 26"/>
            <p:cNvSpPr>
              <a:spLocks noChangeShapeType="1"/>
            </p:cNvSpPr>
            <p:nvPr/>
          </p:nvSpPr>
          <p:spPr bwMode="auto">
            <a:xfrm flipH="1">
              <a:off x="331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49" name="Line 27"/>
            <p:cNvSpPr>
              <a:spLocks noChangeShapeType="1"/>
            </p:cNvSpPr>
            <p:nvPr/>
          </p:nvSpPr>
          <p:spPr bwMode="auto">
            <a:xfrm flipH="1">
              <a:off x="3456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0" name="Text Box 28"/>
            <p:cNvSpPr txBox="1">
              <a:spLocks noChangeArrowheads="1"/>
            </p:cNvSpPr>
            <p:nvPr/>
          </p:nvSpPr>
          <p:spPr bwMode="auto">
            <a:xfrm flipH="1">
              <a:off x="2573" y="2881"/>
              <a:ext cx="2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7</a:t>
              </a:r>
            </a:p>
          </p:txBody>
        </p:sp>
        <p:sp>
          <p:nvSpPr>
            <p:cNvPr id="30751" name="Line 29"/>
            <p:cNvSpPr>
              <a:spLocks noChangeShapeType="1"/>
            </p:cNvSpPr>
            <p:nvPr/>
          </p:nvSpPr>
          <p:spPr bwMode="auto">
            <a:xfrm flipH="1">
              <a:off x="3696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2" name="Line 30"/>
            <p:cNvSpPr>
              <a:spLocks noChangeShapeType="1"/>
            </p:cNvSpPr>
            <p:nvPr/>
          </p:nvSpPr>
          <p:spPr bwMode="auto">
            <a:xfrm flipH="1">
              <a:off x="3888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3" name="Line 31"/>
            <p:cNvSpPr>
              <a:spLocks noChangeShapeType="1"/>
            </p:cNvSpPr>
            <p:nvPr/>
          </p:nvSpPr>
          <p:spPr bwMode="auto">
            <a:xfrm flipH="1">
              <a:off x="4080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4" name="Line 32"/>
            <p:cNvSpPr>
              <a:spLocks noChangeShapeType="1"/>
            </p:cNvSpPr>
            <p:nvPr/>
          </p:nvSpPr>
          <p:spPr bwMode="auto">
            <a:xfrm flipH="1">
              <a:off x="1824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5" name="Line 33"/>
            <p:cNvSpPr>
              <a:spLocks noChangeShapeType="1"/>
            </p:cNvSpPr>
            <p:nvPr/>
          </p:nvSpPr>
          <p:spPr bwMode="auto">
            <a:xfrm flipH="1">
              <a:off x="2160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6" name="Text Box 34"/>
            <p:cNvSpPr txBox="1">
              <a:spLocks noChangeArrowheads="1"/>
            </p:cNvSpPr>
            <p:nvPr/>
          </p:nvSpPr>
          <p:spPr bwMode="auto">
            <a:xfrm flipH="1">
              <a:off x="2236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2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57" name="Text Box 35"/>
            <p:cNvSpPr txBox="1">
              <a:spLocks noChangeArrowheads="1"/>
            </p:cNvSpPr>
            <p:nvPr/>
          </p:nvSpPr>
          <p:spPr bwMode="auto">
            <a:xfrm flipH="1">
              <a:off x="3820" y="2401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P</a:t>
              </a:r>
              <a:r>
                <a:rPr lang="en-US" sz="1350" baseline="-25000">
                  <a:latin typeface="Helvetica" pitchFamily="-105" charset="0"/>
                </a:rPr>
                <a:t>1</a:t>
              </a:r>
              <a:endParaRPr lang="en-US" sz="1350">
                <a:latin typeface="Helvetica" pitchFamily="-105" charset="0"/>
              </a:endParaRPr>
            </a:p>
          </p:txBody>
        </p:sp>
        <p:sp>
          <p:nvSpPr>
            <p:cNvPr id="30758" name="Line 36"/>
            <p:cNvSpPr>
              <a:spLocks noChangeShapeType="1"/>
            </p:cNvSpPr>
            <p:nvPr/>
          </p:nvSpPr>
          <p:spPr bwMode="auto">
            <a:xfrm flipH="1">
              <a:off x="427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759" name="Text Box 37"/>
            <p:cNvSpPr txBox="1">
              <a:spLocks noChangeArrowheads="1"/>
            </p:cNvSpPr>
            <p:nvPr/>
          </p:nvSpPr>
          <p:spPr bwMode="auto">
            <a:xfrm flipH="1">
              <a:off x="4299" y="283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05" charset="0"/>
                </a:rPr>
                <a:t>16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>
          <a:xfrm>
            <a:off x="2374025" y="281175"/>
            <a:ext cx="5829300" cy="633413"/>
          </a:xfrm>
        </p:spPr>
        <p:txBody>
          <a:bodyPr>
            <a:noAutofit/>
          </a:bodyPr>
          <a:lstStyle/>
          <a:p>
            <a:r>
              <a:rPr lang="en-US" dirty="0"/>
              <a:t>Determining Length of Next CPU-Burst</a:t>
            </a:r>
          </a:p>
        </p:txBody>
      </p:sp>
      <p:sp>
        <p:nvSpPr>
          <p:cNvPr id="317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/>
              <a:t>We can only </a:t>
            </a:r>
            <a:r>
              <a:rPr lang="en-US" sz="2400" i="1" dirty="0">
                <a:solidFill>
                  <a:srgbClr val="FF0000"/>
                </a:solidFill>
              </a:rPr>
              <a:t>estimate</a:t>
            </a:r>
            <a:r>
              <a:rPr lang="en-US" sz="2400" dirty="0"/>
              <a:t> the length.</a:t>
            </a:r>
          </a:p>
          <a:p>
            <a:pPr eaLnBrk="1" hangingPunct="1"/>
            <a:r>
              <a:rPr lang="en-US" sz="2400" dirty="0"/>
              <a:t>This can be done by using the length of previous CPU bursts, using exponential averaging: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46" name="Object 4"/>
              <p:cNvSpPr txBox="1"/>
              <p:nvPr/>
            </p:nvSpPr>
            <p:spPr bwMode="auto">
              <a:xfrm>
                <a:off x="1670605" y="3654514"/>
                <a:ext cx="5906178" cy="146685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1.  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actual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lenght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CPU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burst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2.  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predicted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value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CPU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burst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at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time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3.  0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4. 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effect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value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746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0605" y="3654514"/>
                <a:ext cx="5906178" cy="14668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747" name="Object 5"/>
              <p:cNvSpPr txBox="1"/>
              <p:nvPr/>
            </p:nvSpPr>
            <p:spPr bwMode="auto">
              <a:xfrm>
                <a:off x="2663187" y="2591418"/>
                <a:ext cx="3817626" cy="72418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747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3187" y="2591418"/>
                <a:ext cx="3817626" cy="7241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2094" y="235744"/>
            <a:ext cx="6091238" cy="633413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Prediction of the Length of the Next CPU-Burst</a:t>
            </a:r>
          </a:p>
        </p:txBody>
      </p:sp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2" cstate="print"/>
          <a:srcRect l="2228" t="5756" r="1439" b="8324"/>
          <a:stretch>
            <a:fillRect/>
          </a:stretch>
        </p:blipFill>
        <p:spPr bwMode="auto">
          <a:xfrm>
            <a:off x="2059782" y="1050803"/>
            <a:ext cx="4942285" cy="330636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56375" y="4556915"/>
            <a:ext cx="3631250" cy="4001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The graph is shown when </a:t>
            </a:r>
            <a:r>
              <a:rPr lang="el-GR" sz="2000" dirty="0">
                <a:latin typeface="Calibri"/>
              </a:rPr>
              <a:t>α</a:t>
            </a:r>
            <a:r>
              <a:rPr lang="en-US" sz="2000" dirty="0">
                <a:latin typeface="Calibri"/>
              </a:rPr>
              <a:t> is 0.5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1536</Words>
  <Application>Microsoft Office PowerPoint</Application>
  <PresentationFormat>On-screen Show (16:9)</PresentationFormat>
  <Paragraphs>221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Courier New</vt:lpstr>
      <vt:lpstr>Helvetica</vt:lpstr>
      <vt:lpstr>Symbol</vt:lpstr>
      <vt:lpstr>Office Theme</vt:lpstr>
      <vt:lpstr>CSCI315 – Operating Systems Design Department of Computer Science Bucknell University</vt:lpstr>
      <vt:lpstr>CPU Scheduling Algorithms</vt:lpstr>
      <vt:lpstr>First-Come, First-Served (FCFS)</vt:lpstr>
      <vt:lpstr>Issues with FCFS</vt:lpstr>
      <vt:lpstr>Shortest-Job-First (SJF)</vt:lpstr>
      <vt:lpstr>Non-Preemptive SJF</vt:lpstr>
      <vt:lpstr>Preemptive SJF</vt:lpstr>
      <vt:lpstr>Determining Length of Next CPU-Burst</vt:lpstr>
      <vt:lpstr>Prediction of the Length of the Next CPU-Burst</vt:lpstr>
      <vt:lpstr>Example</vt:lpstr>
      <vt:lpstr>Example Computation</vt:lpstr>
      <vt:lpstr>Priority Scheduling</vt:lpstr>
      <vt:lpstr>Process Priority in Linux</vt:lpstr>
      <vt:lpstr>To check priority levels</vt:lpstr>
      <vt:lpstr>PowerPoint Presentation</vt:lpstr>
      <vt:lpstr>Round Robin (RR)</vt:lpstr>
      <vt:lpstr>RR with Time Quantum = 20</vt:lpstr>
      <vt:lpstr>Time Quantum and Context Switch Time</vt:lpstr>
      <vt:lpstr>Turnaround Time Varies with the Time Quantum</vt:lpstr>
      <vt:lpstr>Performance of RR</vt:lpstr>
      <vt:lpstr>Multilevel Queue</vt:lpstr>
      <vt:lpstr>Multilevel Queue Scheduling</vt:lpstr>
      <vt:lpstr>Multilevel Feedback Queue</vt:lpstr>
      <vt:lpstr>Example of Multilevel Feedback Queue</vt:lpstr>
      <vt:lpstr>Multilevel Feedback Queues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179</cp:revision>
  <dcterms:created xsi:type="dcterms:W3CDTF">2013-08-21T19:17:07Z</dcterms:created>
  <dcterms:modified xsi:type="dcterms:W3CDTF">2020-09-20T14:07:03Z</dcterms:modified>
</cp:coreProperties>
</file>