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91" r:id="rId2"/>
    <p:sldId id="362" r:id="rId3"/>
    <p:sldId id="405" r:id="rId4"/>
    <p:sldId id="417" r:id="rId5"/>
    <p:sldId id="365" r:id="rId6"/>
    <p:sldId id="411" r:id="rId7"/>
    <p:sldId id="412" r:id="rId8"/>
    <p:sldId id="413" r:id="rId9"/>
    <p:sldId id="364" r:id="rId10"/>
    <p:sldId id="414" r:id="rId11"/>
    <p:sldId id="363" r:id="rId12"/>
    <p:sldId id="367" r:id="rId13"/>
    <p:sldId id="407" r:id="rId14"/>
    <p:sldId id="408" r:id="rId15"/>
    <p:sldId id="368" r:id="rId16"/>
    <p:sldId id="369" r:id="rId17"/>
    <p:sldId id="371" r:id="rId18"/>
    <p:sldId id="415" r:id="rId19"/>
    <p:sldId id="416" r:id="rId20"/>
    <p:sldId id="374"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9202"/>
    <a:srgbClr val="00AACC"/>
    <a:srgbClr val="6C1A00"/>
    <a:srgbClr val="007033"/>
    <a:srgbClr val="5EEC3C"/>
    <a:srgbClr val="FFCC66"/>
    <a:srgbClr val="990099"/>
    <a:srgbClr val="CC0099"/>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78" y="-163"/>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8129B-D670-45A8-80B6-38E72459867A}" type="datetimeFigureOut">
              <a:rPr lang="en-US" smtClean="0"/>
              <a:pPr/>
              <a:t>9/27/2020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FFDEE-DC9A-4B34-B786-A450E1885E84}" type="slidenum">
              <a:rPr lang="en-US" smtClean="0"/>
              <a:pPr/>
              <a:t>‹#›</a:t>
            </a:fld>
            <a:endParaRPr lang="en-US"/>
          </a:p>
        </p:txBody>
      </p:sp>
    </p:spTree>
    <p:extLst>
      <p:ext uri="{BB962C8B-B14F-4D97-AF65-F5344CB8AC3E}">
        <p14:creationId xmlns:p14="http://schemas.microsoft.com/office/powerpoint/2010/main" val="24175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a:extLst>
              <a:ext uri="{FF2B5EF4-FFF2-40B4-BE49-F238E27FC236}">
                <a16:creationId xmlns:a16="http://schemas.microsoft.com/office/drawing/2014/main" id="{B15668DC-5037-408F-A18B-C49D8F3C4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1FFB914-7B67-4023-B91D-BDAED6184615}" type="slidenum">
              <a:rPr lang="en-US" altLang="en-US" smtClean="0">
                <a:latin typeface="Times New Roman" panose="02020603050405020304" pitchFamily="18" charset="0"/>
              </a:rPr>
              <a:pPr/>
              <a:t>2</a:t>
            </a:fld>
            <a:endParaRPr lang="en-US" altLang="en-US">
              <a:latin typeface="Times New Roman" panose="02020603050405020304" pitchFamily="18" charset="0"/>
            </a:endParaRPr>
          </a:p>
        </p:txBody>
      </p:sp>
      <p:sp>
        <p:nvSpPr>
          <p:cNvPr id="70658" name="Rectangle 2">
            <a:extLst>
              <a:ext uri="{FF2B5EF4-FFF2-40B4-BE49-F238E27FC236}">
                <a16:creationId xmlns:a16="http://schemas.microsoft.com/office/drawing/2014/main" id="{D01442BD-7C9F-4C09-95EC-24ABEFC4AF51}"/>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542FF4BC-BEAF-4FA5-A3D8-E000D2F815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a:extLst>
              <a:ext uri="{FF2B5EF4-FFF2-40B4-BE49-F238E27FC236}">
                <a16:creationId xmlns:a16="http://schemas.microsoft.com/office/drawing/2014/main" id="{1594E555-7502-473E-ADC7-7EEEF1FEF84C}"/>
              </a:ext>
            </a:extLst>
          </p:cNvPr>
          <p:cNvSpPr>
            <a:spLocks noGrp="1" noRot="1" noChangeAspect="1" noChangeArrowheads="1" noTextEdit="1"/>
          </p:cNvSpPr>
          <p:nvPr>
            <p:ph type="sldImg"/>
          </p:nvPr>
        </p:nvSpPr>
        <p:spPr>
          <a:ln/>
        </p:spPr>
      </p:sp>
      <p:sp>
        <p:nvSpPr>
          <p:cNvPr id="93186" name="Rectangle 3">
            <a:extLst>
              <a:ext uri="{FF2B5EF4-FFF2-40B4-BE49-F238E27FC236}">
                <a16:creationId xmlns:a16="http://schemas.microsoft.com/office/drawing/2014/main" id="{9969F21B-0452-4DCB-967A-6DE887A0EE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a:extLst>
              <a:ext uri="{FF2B5EF4-FFF2-40B4-BE49-F238E27FC236}">
                <a16:creationId xmlns:a16="http://schemas.microsoft.com/office/drawing/2014/main" id="{33CE3CE7-AC06-40D5-9C70-89C27A6093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4A844920-4587-41BB-A3CA-8E6E52C99E12}" type="slidenum">
              <a:rPr lang="en-US" altLang="en-US" smtClean="0">
                <a:latin typeface="Times New Roman" panose="02020603050405020304" pitchFamily="18" charset="0"/>
              </a:rPr>
              <a:pPr/>
              <a:t>17</a:t>
            </a:fld>
            <a:endParaRPr lang="en-US" altLang="en-US">
              <a:latin typeface="Times New Roman" panose="02020603050405020304" pitchFamily="18" charset="0"/>
            </a:endParaRPr>
          </a:p>
        </p:txBody>
      </p:sp>
      <p:sp>
        <p:nvSpPr>
          <p:cNvPr id="95234" name="Rectangle 2">
            <a:extLst>
              <a:ext uri="{FF2B5EF4-FFF2-40B4-BE49-F238E27FC236}">
                <a16:creationId xmlns:a16="http://schemas.microsoft.com/office/drawing/2014/main" id="{655DDA23-9478-4C39-A9F1-CD239EFF6C62}"/>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8C147644-C431-442F-B8E3-9F9A97EEB4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a:extLst>
              <a:ext uri="{FF2B5EF4-FFF2-40B4-BE49-F238E27FC236}">
                <a16:creationId xmlns:a16="http://schemas.microsoft.com/office/drawing/2014/main" id="{33CE3CE7-AC06-40D5-9C70-89C27A6093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4A844920-4587-41BB-A3CA-8E6E52C99E12}" type="slidenum">
              <a:rPr lang="en-US" altLang="en-US" smtClean="0">
                <a:latin typeface="Times New Roman" panose="02020603050405020304" pitchFamily="18" charset="0"/>
              </a:rPr>
              <a:pPr/>
              <a:t>18</a:t>
            </a:fld>
            <a:endParaRPr lang="en-US" altLang="en-US">
              <a:latin typeface="Times New Roman" panose="02020603050405020304" pitchFamily="18" charset="0"/>
            </a:endParaRPr>
          </a:p>
        </p:txBody>
      </p:sp>
      <p:sp>
        <p:nvSpPr>
          <p:cNvPr id="95234" name="Rectangle 2">
            <a:extLst>
              <a:ext uri="{FF2B5EF4-FFF2-40B4-BE49-F238E27FC236}">
                <a16:creationId xmlns:a16="http://schemas.microsoft.com/office/drawing/2014/main" id="{655DDA23-9478-4C39-A9F1-CD239EFF6C62}"/>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8C147644-C431-442F-B8E3-9F9A97EEB4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93143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a:extLst>
              <a:ext uri="{FF2B5EF4-FFF2-40B4-BE49-F238E27FC236}">
                <a16:creationId xmlns:a16="http://schemas.microsoft.com/office/drawing/2014/main" id="{8ABEC3AB-CB2F-422A-96FE-FE682CC7E9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26247B14-7B30-4914-8493-770C5D0217D9}" type="slidenum">
              <a:rPr lang="en-US" altLang="en-US" smtClean="0">
                <a:latin typeface="Times New Roman" panose="02020603050405020304" pitchFamily="18" charset="0"/>
              </a:rPr>
              <a:pPr/>
              <a:t>19</a:t>
            </a:fld>
            <a:endParaRPr lang="en-US" altLang="en-US">
              <a:latin typeface="Times New Roman" panose="02020603050405020304" pitchFamily="18" charset="0"/>
            </a:endParaRPr>
          </a:p>
        </p:txBody>
      </p:sp>
      <p:sp>
        <p:nvSpPr>
          <p:cNvPr id="99330" name="Rectangle 2">
            <a:extLst>
              <a:ext uri="{FF2B5EF4-FFF2-40B4-BE49-F238E27FC236}">
                <a16:creationId xmlns:a16="http://schemas.microsoft.com/office/drawing/2014/main" id="{C8100621-F24D-4E56-8558-0B896D93F8E1}"/>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E63E4EC3-C621-41A8-B24D-8BB333340A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4254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a:extLst>
              <a:ext uri="{FF2B5EF4-FFF2-40B4-BE49-F238E27FC236}">
                <a16:creationId xmlns:a16="http://schemas.microsoft.com/office/drawing/2014/main" id="{6F281DE9-7498-4090-B348-71231F97FD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DA0BAF53-828A-49F4-8077-26BB561564F9}" type="slidenum">
              <a:rPr lang="en-US" altLang="en-US" smtClean="0">
                <a:latin typeface="Times New Roman" panose="02020603050405020304" pitchFamily="18" charset="0"/>
              </a:rPr>
              <a:pPr/>
              <a:t>20</a:t>
            </a:fld>
            <a:endParaRPr lang="en-US" altLang="en-US">
              <a:latin typeface="Times New Roman" panose="02020603050405020304" pitchFamily="18" charset="0"/>
            </a:endParaRPr>
          </a:p>
        </p:txBody>
      </p:sp>
      <p:sp>
        <p:nvSpPr>
          <p:cNvPr id="101378" name="Rectangle 2">
            <a:extLst>
              <a:ext uri="{FF2B5EF4-FFF2-40B4-BE49-F238E27FC236}">
                <a16:creationId xmlns:a16="http://schemas.microsoft.com/office/drawing/2014/main" id="{6B68C51B-7F25-49DC-8F26-B5ECF0C025BA}"/>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E5863E4C-7BE6-4289-9CB8-26E477DE0E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E0397353-417D-41B7-9952-5281074BA3CD}"/>
              </a:ext>
            </a:extLst>
          </p:cNvPr>
          <p:cNvSpPr>
            <a:spLocks noGrp="1" noRot="1" noChangeAspect="1" noChangeArrowheads="1" noTextEdit="1"/>
          </p:cNvSpPr>
          <p:nvPr>
            <p:ph type="sldImg"/>
          </p:nvPr>
        </p:nvSpPr>
        <p:spPr>
          <a:ln/>
        </p:spPr>
      </p:sp>
      <p:sp>
        <p:nvSpPr>
          <p:cNvPr id="73730" name="Rectangle 3">
            <a:extLst>
              <a:ext uri="{FF2B5EF4-FFF2-40B4-BE49-F238E27FC236}">
                <a16:creationId xmlns:a16="http://schemas.microsoft.com/office/drawing/2014/main" id="{C82FBBC2-631F-44E5-A9AF-36CCDAF3F1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a:extLst>
              <a:ext uri="{FF2B5EF4-FFF2-40B4-BE49-F238E27FC236}">
                <a16:creationId xmlns:a16="http://schemas.microsoft.com/office/drawing/2014/main" id="{B15668DC-5037-408F-A18B-C49D8F3C4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1FFB914-7B67-4023-B91D-BDAED6184615}" type="slidenum">
              <a:rPr lang="en-US" altLang="en-US" smtClean="0">
                <a:latin typeface="Times New Roman" panose="02020603050405020304" pitchFamily="18" charset="0"/>
              </a:rPr>
              <a:pPr/>
              <a:t>6</a:t>
            </a:fld>
            <a:endParaRPr lang="en-US" altLang="en-US">
              <a:latin typeface="Times New Roman" panose="02020603050405020304" pitchFamily="18" charset="0"/>
            </a:endParaRPr>
          </a:p>
        </p:txBody>
      </p:sp>
      <p:sp>
        <p:nvSpPr>
          <p:cNvPr id="70658" name="Rectangle 2">
            <a:extLst>
              <a:ext uri="{FF2B5EF4-FFF2-40B4-BE49-F238E27FC236}">
                <a16:creationId xmlns:a16="http://schemas.microsoft.com/office/drawing/2014/main" id="{D01442BD-7C9F-4C09-95EC-24ABEFC4AF51}"/>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542FF4BC-BEAF-4FA5-A3D8-E000D2F815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09454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a:extLst>
              <a:ext uri="{FF2B5EF4-FFF2-40B4-BE49-F238E27FC236}">
                <a16:creationId xmlns:a16="http://schemas.microsoft.com/office/drawing/2014/main" id="{601D3384-8B05-485F-A2EF-9587B33F33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F3389D00-F0DB-4575-A202-8ED00A374984}" type="slidenum">
              <a:rPr lang="en-US" altLang="en-US" smtClean="0">
                <a:latin typeface="Times New Roman" panose="02020603050405020304" pitchFamily="18" charset="0"/>
              </a:rPr>
              <a:pPr/>
              <a:t>9</a:t>
            </a:fld>
            <a:endParaRPr lang="en-US" altLang="en-US">
              <a:latin typeface="Times New Roman" panose="02020603050405020304" pitchFamily="18" charset="0"/>
            </a:endParaRPr>
          </a:p>
        </p:txBody>
      </p:sp>
      <p:sp>
        <p:nvSpPr>
          <p:cNvPr id="79874" name="Rectangle 2">
            <a:extLst>
              <a:ext uri="{FF2B5EF4-FFF2-40B4-BE49-F238E27FC236}">
                <a16:creationId xmlns:a16="http://schemas.microsoft.com/office/drawing/2014/main" id="{7717566B-D582-4B91-9A71-0FBF1749F47A}"/>
              </a:ext>
            </a:extLst>
          </p:cNvPr>
          <p:cNvSpPr>
            <a:spLocks noGrp="1" noRot="1" noChangeAspect="1" noChangeArrowheads="1" noTextEdit="1"/>
          </p:cNvSpPr>
          <p:nvPr>
            <p:ph type="sldImg"/>
          </p:nvPr>
        </p:nvSpPr>
        <p:spPr>
          <a:ln/>
        </p:spPr>
      </p:sp>
      <p:sp>
        <p:nvSpPr>
          <p:cNvPr id="79875" name="Rectangle 3">
            <a:extLst>
              <a:ext uri="{FF2B5EF4-FFF2-40B4-BE49-F238E27FC236}">
                <a16:creationId xmlns:a16="http://schemas.microsoft.com/office/drawing/2014/main" id="{7C69C62F-2959-411E-8350-C197A5B2F6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a:extLst>
              <a:ext uri="{FF2B5EF4-FFF2-40B4-BE49-F238E27FC236}">
                <a16:creationId xmlns:a16="http://schemas.microsoft.com/office/drawing/2014/main" id="{9744F318-B901-4759-942A-94AE30C6E7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556A34F-CE26-48DF-BDB6-8512C2015D3A}" type="slidenum">
              <a:rPr lang="en-US" altLang="en-US" smtClean="0">
                <a:latin typeface="Times New Roman" panose="02020603050405020304" pitchFamily="18" charset="0"/>
              </a:rPr>
              <a:pPr/>
              <a:t>10</a:t>
            </a:fld>
            <a:endParaRPr lang="en-US" altLang="en-US">
              <a:latin typeface="Times New Roman" panose="02020603050405020304" pitchFamily="18" charset="0"/>
            </a:endParaRPr>
          </a:p>
        </p:txBody>
      </p:sp>
      <p:sp>
        <p:nvSpPr>
          <p:cNvPr id="81922" name="Rectangle 2">
            <a:extLst>
              <a:ext uri="{FF2B5EF4-FFF2-40B4-BE49-F238E27FC236}">
                <a16:creationId xmlns:a16="http://schemas.microsoft.com/office/drawing/2014/main" id="{5C86FCDC-1A33-4EE6-8446-8BE755FA9381}"/>
              </a:ext>
            </a:extLst>
          </p:cNvPr>
          <p:cNvSpPr>
            <a:spLocks noGrp="1" noRot="1" noChangeAspect="1" noChangeArrowheads="1" noTextEdit="1"/>
          </p:cNvSpPr>
          <p:nvPr>
            <p:ph type="sldImg"/>
          </p:nvPr>
        </p:nvSpPr>
        <p:spPr>
          <a:ln/>
        </p:spPr>
      </p:sp>
      <p:sp>
        <p:nvSpPr>
          <p:cNvPr id="81923" name="Rectangle 3">
            <a:extLst>
              <a:ext uri="{FF2B5EF4-FFF2-40B4-BE49-F238E27FC236}">
                <a16:creationId xmlns:a16="http://schemas.microsoft.com/office/drawing/2014/main" id="{2E8154DC-D491-430E-8E74-BCAA616BD2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a:extLst>
              <a:ext uri="{FF2B5EF4-FFF2-40B4-BE49-F238E27FC236}">
                <a16:creationId xmlns:a16="http://schemas.microsoft.com/office/drawing/2014/main" id="{DE094DDD-260E-455D-8EB0-8BB12FEAE4E8}"/>
              </a:ext>
            </a:extLst>
          </p:cNvPr>
          <p:cNvSpPr>
            <a:spLocks noGrp="1" noRot="1" noChangeAspect="1" noChangeArrowheads="1" noTextEdit="1"/>
          </p:cNvSpPr>
          <p:nvPr>
            <p:ph type="sldImg"/>
          </p:nvPr>
        </p:nvSpPr>
        <p:spPr>
          <a:ln/>
        </p:spPr>
      </p:sp>
      <p:sp>
        <p:nvSpPr>
          <p:cNvPr id="83970" name="Rectangle 3">
            <a:extLst>
              <a:ext uri="{FF2B5EF4-FFF2-40B4-BE49-F238E27FC236}">
                <a16:creationId xmlns:a16="http://schemas.microsoft.com/office/drawing/2014/main" id="{02F1DB9E-007C-446E-AB01-7ED8075C47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a:extLst>
              <a:ext uri="{FF2B5EF4-FFF2-40B4-BE49-F238E27FC236}">
                <a16:creationId xmlns:a16="http://schemas.microsoft.com/office/drawing/2014/main" id="{05EA5329-089A-4360-AE7B-2DA62D3B762B}"/>
              </a:ext>
            </a:extLst>
          </p:cNvPr>
          <p:cNvSpPr>
            <a:spLocks noGrp="1" noRot="1" noChangeAspect="1" noChangeArrowheads="1" noTextEdit="1"/>
          </p:cNvSpPr>
          <p:nvPr>
            <p:ph type="sldImg"/>
          </p:nvPr>
        </p:nvSpPr>
        <p:spPr>
          <a:ln/>
        </p:spPr>
      </p:sp>
      <p:sp>
        <p:nvSpPr>
          <p:cNvPr id="86018" name="Rectangle 3">
            <a:extLst>
              <a:ext uri="{FF2B5EF4-FFF2-40B4-BE49-F238E27FC236}">
                <a16:creationId xmlns:a16="http://schemas.microsoft.com/office/drawing/2014/main" id="{0CF6B92D-B96A-44DC-95AA-8E6B6A60E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a:extLst>
              <a:ext uri="{FF2B5EF4-FFF2-40B4-BE49-F238E27FC236}">
                <a16:creationId xmlns:a16="http://schemas.microsoft.com/office/drawing/2014/main" id="{437A72EC-432C-4C05-AF8F-5EBA2A9EC62C}"/>
              </a:ext>
            </a:extLst>
          </p:cNvPr>
          <p:cNvSpPr>
            <a:spLocks noGrp="1" noRot="1" noChangeAspect="1" noChangeArrowheads="1" noTextEdit="1"/>
          </p:cNvSpPr>
          <p:nvPr>
            <p:ph type="sldImg"/>
          </p:nvPr>
        </p:nvSpPr>
        <p:spPr>
          <a:ln/>
        </p:spPr>
      </p:sp>
      <p:sp>
        <p:nvSpPr>
          <p:cNvPr id="88066" name="Rectangle 3">
            <a:extLst>
              <a:ext uri="{FF2B5EF4-FFF2-40B4-BE49-F238E27FC236}">
                <a16:creationId xmlns:a16="http://schemas.microsoft.com/office/drawing/2014/main" id="{6BA80304-DFCF-44CB-B40E-CE4EDAC07C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a:extLst>
              <a:ext uri="{FF2B5EF4-FFF2-40B4-BE49-F238E27FC236}">
                <a16:creationId xmlns:a16="http://schemas.microsoft.com/office/drawing/2014/main" id="{E1F706CE-E2FD-455A-913B-ABCDDAF14B6D}"/>
              </a:ext>
            </a:extLst>
          </p:cNvPr>
          <p:cNvSpPr>
            <a:spLocks noGrp="1" noRot="1" noChangeAspect="1" noChangeArrowheads="1" noTextEdit="1"/>
          </p:cNvSpPr>
          <p:nvPr>
            <p:ph type="sldImg"/>
          </p:nvPr>
        </p:nvSpPr>
        <p:spPr>
          <a:ln/>
        </p:spPr>
      </p:sp>
      <p:sp>
        <p:nvSpPr>
          <p:cNvPr id="91138" name="Rectangle 3">
            <a:extLst>
              <a:ext uri="{FF2B5EF4-FFF2-40B4-BE49-F238E27FC236}">
                <a16:creationId xmlns:a16="http://schemas.microsoft.com/office/drawing/2014/main" id="{8C4D5169-BD41-41A8-A7DA-5865D7BE05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17900" y="1960930"/>
            <a:ext cx="7177135" cy="1985165"/>
          </a:xfrm>
          <a:noFill/>
          <a:effectLst>
            <a:outerShdw blurRad="50800" dist="38100" dir="2700000" algn="tl" rotWithShape="0">
              <a:prstClr val="black">
                <a:alpha val="40000"/>
              </a:prstClr>
            </a:outerShdw>
          </a:effectLst>
        </p:spPr>
        <p:txBody>
          <a:bodyPr>
            <a:normAutofit/>
          </a:bodyPr>
          <a:lstStyle>
            <a:lvl1pPr algn="r">
              <a:defRPr sz="3600">
                <a:solidFill>
                  <a:srgbClr val="007033"/>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517900" y="3946095"/>
            <a:ext cx="7177135" cy="763525"/>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9/27/2020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69" cy="763525"/>
          </a:xfrm>
        </p:spPr>
        <p:txBody>
          <a:bodyPr>
            <a:normAutofit/>
          </a:bodyPr>
          <a:lstStyle>
            <a:lvl1pPr algn="r">
              <a:defRPr sz="3600" baseline="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1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093365" cy="572644"/>
          </a:xfrm>
        </p:spPr>
        <p:txBody>
          <a:bodyPr>
            <a:normAutofit/>
          </a:bodyPr>
          <a:lstStyle>
            <a:lvl1pPr algn="l">
              <a:defRPr sz="360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044700"/>
            <a:ext cx="8093364" cy="3511061"/>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9/27/2020</a:t>
            </a:fld>
            <a:endParaRPr lang="en-US"/>
          </a:p>
        </p:txBody>
      </p:sp>
      <p:sp>
        <p:nvSpPr>
          <p:cNvPr id="6" name="Footer Placeholder 5"/>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6"/>
            <a:ext cx="8246069" cy="916230"/>
          </a:xfrm>
        </p:spPr>
        <p:txBody>
          <a:bodyPr>
            <a:normAutofit/>
          </a:bodyPr>
          <a:lstStyle>
            <a:lvl1pPr algn="r">
              <a:defRPr sz="3600" baseline="0">
                <a:solidFill>
                  <a:srgbClr val="5EEC3C"/>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35341"/>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35341"/>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9/27/2020</a:t>
            </a:fld>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
        <p:nvSpPr>
          <p:cNvPr id="10"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9/27/2020</a:t>
            </a:fld>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
        <p:nvSpPr>
          <p:cNvPr id="6"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9/27/2020</a:t>
            </a:fld>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
        <p:nvSpPr>
          <p:cNvPr id="5"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9/27/2020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9/27/2020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CFD6D7A0-E93F-41B3-989C-1EFD83334D05}"/>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drdobbs.com/development-and-optimization-techniques/212600040"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F8B02-092F-4F4F-B530-4AD7E61EF5C8}"/>
              </a:ext>
            </a:extLst>
          </p:cNvPr>
          <p:cNvSpPr>
            <a:spLocks noGrp="1"/>
          </p:cNvSpPr>
          <p:nvPr>
            <p:ph type="ctrTitle"/>
          </p:nvPr>
        </p:nvSpPr>
        <p:spPr>
          <a:xfrm>
            <a:off x="1670605" y="1044700"/>
            <a:ext cx="7177135" cy="1985165"/>
          </a:xfrm>
        </p:spPr>
        <p:txBody>
          <a:bodyPr>
            <a:noAutofit/>
          </a:bodyPr>
          <a:lstStyle/>
          <a:p>
            <a:r>
              <a:rPr lang="en" dirty="0"/>
              <a:t>CSCI315 – Oper</a:t>
            </a:r>
            <a:r>
              <a:rPr lang="en-US" dirty="0" err="1"/>
              <a:t>ating</a:t>
            </a:r>
            <a:r>
              <a:rPr lang="en-US" dirty="0"/>
              <a:t> Systems Design</a:t>
            </a:r>
            <a:br>
              <a:rPr lang="en-US" sz="3200" dirty="0"/>
            </a:br>
            <a:r>
              <a:rPr lang="en-US" sz="2400" dirty="0"/>
              <a:t>Department of Computer Science</a:t>
            </a:r>
            <a:br>
              <a:rPr lang="en-US" sz="2400" dirty="0"/>
            </a:br>
            <a:r>
              <a:rPr lang="en-US" sz="2400" dirty="0"/>
              <a:t>Bucknell University</a:t>
            </a:r>
          </a:p>
        </p:txBody>
      </p:sp>
      <p:sp>
        <p:nvSpPr>
          <p:cNvPr id="4" name="Rectangle 3">
            <a:extLst>
              <a:ext uri="{FF2B5EF4-FFF2-40B4-BE49-F238E27FC236}">
                <a16:creationId xmlns:a16="http://schemas.microsoft.com/office/drawing/2014/main" id="{A28328C8-1A0C-414A-8DD0-0CDA437799EA}"/>
              </a:ext>
            </a:extLst>
          </p:cNvPr>
          <p:cNvSpPr/>
          <p:nvPr/>
        </p:nvSpPr>
        <p:spPr>
          <a:xfrm>
            <a:off x="2128720" y="3875009"/>
            <a:ext cx="4123035" cy="954107"/>
          </a:xfrm>
          <a:prstGeom prst="rect">
            <a:avLst/>
          </a:prstGeom>
          <a:ln>
            <a:solidFill>
              <a:schemeClr val="accent1"/>
            </a:solidFill>
          </a:ln>
        </p:spPr>
        <p:txBody>
          <a:bodyPr wrap="square">
            <a:spAutoFit/>
          </a:bodyPr>
          <a:lstStyle/>
          <a:p>
            <a:pPr defTabSz="457200" hangingPunct="0"/>
            <a:r>
              <a:rPr lang="en-US" sz="1400" i="1" dirty="0">
                <a:solidFill>
                  <a:srgbClr val="000000"/>
                </a:solidFill>
                <a:ea typeface="Helvetica"/>
                <a:cs typeface="Helvetica"/>
                <a:sym typeface="Helvetica"/>
              </a:rPr>
              <a:t>This set of notes is based on notes from the textbook authors, as well as L. Felipe Perrone, Joshua </a:t>
            </a:r>
            <a:r>
              <a:rPr lang="en-US" sz="1400" i="1" dirty="0" err="1">
                <a:solidFill>
                  <a:srgbClr val="000000"/>
                </a:solidFill>
                <a:ea typeface="Helvetica"/>
                <a:cs typeface="Helvetica"/>
                <a:sym typeface="Helvetica"/>
              </a:rPr>
              <a:t>Stough</a:t>
            </a:r>
            <a:r>
              <a:rPr lang="en-US" sz="1400" i="1">
                <a:solidFill>
                  <a:srgbClr val="000000"/>
                </a:solidFill>
                <a:ea typeface="Helvetica"/>
                <a:cs typeface="Helvetica"/>
                <a:sym typeface="Helvetica"/>
              </a:rPr>
              <a:t>, </a:t>
            </a:r>
            <a:r>
              <a:rPr lang="en-US" sz="1400" i="1" dirty="0">
                <a:solidFill>
                  <a:srgbClr val="000000"/>
                </a:solidFill>
                <a:ea typeface="Helvetica"/>
                <a:cs typeface="Helvetica"/>
                <a:sym typeface="Helvetica"/>
              </a:rPr>
              <a:t>and other instructors.</a:t>
            </a:r>
          </a:p>
          <a:p>
            <a:pPr defTabSz="457200" hangingPunct="0"/>
            <a:r>
              <a:rPr lang="en-US" sz="1400" i="1" dirty="0">
                <a:solidFill>
                  <a:schemeClr val="bg1"/>
                </a:solidFill>
              </a:rPr>
              <a:t>Xiannong Meng, Fall 2020.</a:t>
            </a:r>
            <a:endParaRPr lang="en-US" sz="1400" i="1" dirty="0">
              <a:solidFill>
                <a:schemeClr val="bg1"/>
              </a:solidFill>
              <a:ea typeface="Helvetica"/>
              <a:cs typeface="Helvetica"/>
              <a:sym typeface="Helvetica"/>
            </a:endParaRPr>
          </a:p>
        </p:txBody>
      </p:sp>
      <p:sp>
        <p:nvSpPr>
          <p:cNvPr id="9" name="Shape 54">
            <a:extLst>
              <a:ext uri="{FF2B5EF4-FFF2-40B4-BE49-F238E27FC236}">
                <a16:creationId xmlns:a16="http://schemas.microsoft.com/office/drawing/2014/main" id="{1E49764E-1BC6-4C6E-984E-407B9DC3F4FD}"/>
              </a:ext>
            </a:extLst>
          </p:cNvPr>
          <p:cNvSpPr txBox="1"/>
          <p:nvPr/>
        </p:nvSpPr>
        <p:spPr>
          <a:xfrm>
            <a:off x="565724" y="3655640"/>
            <a:ext cx="1257586" cy="773367"/>
          </a:xfrm>
          <a:prstGeom prst="rect">
            <a:avLst/>
          </a:prstGeom>
          <a:noFill/>
          <a:ln>
            <a:noFill/>
          </a:ln>
        </p:spPr>
        <p:txBody>
          <a:bodyPr lIns="91425" tIns="91425" rIns="91425" bIns="91425" anchor="t" anchorCtr="0">
            <a:noAutofit/>
          </a:bodyPr>
          <a:lstStyle/>
          <a:p>
            <a:pPr lvl="0" rtl="0">
              <a:spcBef>
                <a:spcPts val="0"/>
              </a:spcBef>
              <a:buNone/>
            </a:pPr>
            <a:r>
              <a:rPr lang="en-US" b="1" dirty="0">
                <a:solidFill>
                  <a:srgbClr val="FF0000"/>
                </a:solidFill>
              </a:rPr>
              <a:t>C</a:t>
            </a:r>
            <a:r>
              <a:rPr lang="en" b="1" dirty="0">
                <a:solidFill>
                  <a:srgbClr val="FF0000"/>
                </a:solidFill>
              </a:rPr>
              <a:t>h 5.5, 5.6</a:t>
            </a:r>
          </a:p>
        </p:txBody>
      </p:sp>
      <p:sp>
        <p:nvSpPr>
          <p:cNvPr id="10" name="Shape 53">
            <a:extLst>
              <a:ext uri="{FF2B5EF4-FFF2-40B4-BE49-F238E27FC236}">
                <a16:creationId xmlns:a16="http://schemas.microsoft.com/office/drawing/2014/main" id="{8E0FCBEF-0C20-46DD-B452-264485A5D623}"/>
              </a:ext>
            </a:extLst>
          </p:cNvPr>
          <p:cNvSpPr txBox="1">
            <a:spLocks/>
          </p:cNvSpPr>
          <p:nvPr/>
        </p:nvSpPr>
        <p:spPr>
          <a:xfrm>
            <a:off x="685800" y="2840053"/>
            <a:ext cx="7772400" cy="784799"/>
          </a:xfrm>
          <a:prstGeom prst="rect">
            <a:avLst/>
          </a:prstGeom>
        </p:spPr>
        <p:txBody>
          <a:bodyPr vert="horz" lIns="93100" tIns="93100" rIns="93100" bIns="93100" rtlCol="0" anchor="t" anchorCtr="0">
            <a:noAutofit/>
          </a:bodyPr>
          <a:lstStyle>
            <a:lvl1pPr marL="0" indent="0" algn="r" defTabSz="914400" rtl="0" eaLnBrk="1" latinLnBrk="0" hangingPunct="1">
              <a:spcBef>
                <a:spcPct val="20000"/>
              </a:spcBef>
              <a:buFont typeface="Arial" pitchFamily="34" charset="0"/>
              <a:buNone/>
              <a:defRPr sz="2800" b="0" i="0" kern="1200">
                <a:solidFill>
                  <a:schemeClr val="bg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spcBef>
                <a:spcPts val="0"/>
              </a:spcBef>
              <a:buClr>
                <a:schemeClr val="dk1"/>
              </a:buClr>
              <a:buSzPct val="35483"/>
              <a:buFont typeface="Arial"/>
              <a:buNone/>
            </a:pPr>
            <a:r>
              <a:rPr lang="en-US" b="1" dirty="0"/>
              <a:t>Multi-Processor Scheduling and </a:t>
            </a:r>
          </a:p>
          <a:p>
            <a:pPr algn="ctr">
              <a:spcBef>
                <a:spcPts val="0"/>
              </a:spcBef>
              <a:buClr>
                <a:schemeClr val="dk1"/>
              </a:buClr>
              <a:buSzPct val="35483"/>
              <a:buFont typeface="Arial"/>
              <a:buNone/>
            </a:pPr>
            <a:r>
              <a:rPr lang="en-US" b="1" dirty="0"/>
              <a:t>Real-Time Scheduling</a:t>
            </a:r>
            <a:endParaRPr lang="en" b="1" dirty="0"/>
          </a:p>
        </p:txBody>
      </p:sp>
    </p:spTree>
    <p:extLst>
      <p:ext uri="{BB962C8B-B14F-4D97-AF65-F5344CB8AC3E}">
        <p14:creationId xmlns:p14="http://schemas.microsoft.com/office/powerpoint/2010/main" val="117204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a:extLst>
              <a:ext uri="{FF2B5EF4-FFF2-40B4-BE49-F238E27FC236}">
                <a16:creationId xmlns:a16="http://schemas.microsoft.com/office/drawing/2014/main" id="{4A39CD83-8114-4F93-99FA-773F54549A49}"/>
              </a:ext>
            </a:extLst>
          </p:cNvPr>
          <p:cNvSpPr>
            <a:spLocks noGrp="1" noChangeArrowheads="1"/>
          </p:cNvSpPr>
          <p:nvPr>
            <p:ph type="title"/>
          </p:nvPr>
        </p:nvSpPr>
        <p:spPr>
          <a:xfrm>
            <a:off x="907080" y="281175"/>
            <a:ext cx="7106288" cy="401874"/>
          </a:xfrm>
        </p:spPr>
        <p:txBody>
          <a:bodyPr>
            <a:noAutofit/>
          </a:bodyPr>
          <a:lstStyle/>
          <a:p>
            <a:r>
              <a:rPr lang="en-US" altLang="en-US" sz="3200" dirty="0"/>
              <a:t>Multiple-Processor Scheduling – Processor Affinity</a:t>
            </a:r>
          </a:p>
        </p:txBody>
      </p:sp>
      <p:sp>
        <p:nvSpPr>
          <p:cNvPr id="80898" name="Rectangle 3">
            <a:extLst>
              <a:ext uri="{FF2B5EF4-FFF2-40B4-BE49-F238E27FC236}">
                <a16:creationId xmlns:a16="http://schemas.microsoft.com/office/drawing/2014/main" id="{94EFBBBE-DEF2-46B3-983A-153F37FA81BA}"/>
              </a:ext>
            </a:extLst>
          </p:cNvPr>
          <p:cNvSpPr>
            <a:spLocks noGrp="1" noChangeArrowheads="1"/>
          </p:cNvSpPr>
          <p:nvPr>
            <p:ph type="body" idx="1"/>
          </p:nvPr>
        </p:nvSpPr>
        <p:spPr>
          <a:xfrm>
            <a:off x="907080" y="1084371"/>
            <a:ext cx="7329840" cy="4059129"/>
          </a:xfrm>
        </p:spPr>
        <p:txBody>
          <a:bodyPr>
            <a:normAutofit fontScale="77500" lnSpcReduction="20000"/>
          </a:bodyPr>
          <a:lstStyle/>
          <a:p>
            <a:r>
              <a:rPr lang="en-US" altLang="en-US" dirty="0"/>
              <a:t>When a thread has been running on one processor, the cache contents of that processor stores the memory accesses by that thread.</a:t>
            </a:r>
          </a:p>
          <a:p>
            <a:r>
              <a:rPr lang="en-US" altLang="en-US" dirty="0"/>
              <a:t>We refer to this as a thread having affinity for a processor (i.e., “processor affinity”)</a:t>
            </a:r>
          </a:p>
          <a:p>
            <a:r>
              <a:rPr lang="en-US" altLang="en-US" dirty="0"/>
              <a:t>Load balancing may affect processor affinity as a thread may be moved from one processor to another to balance loads, yet that thread loses the contents of what it had in the cache of the processor it was moved off of.</a:t>
            </a:r>
          </a:p>
          <a:p>
            <a:r>
              <a:rPr lang="en-US" altLang="en-US" b="1" dirty="0"/>
              <a:t>Soft affinity </a:t>
            </a:r>
            <a:r>
              <a:rPr lang="en-US" altLang="en-US" dirty="0"/>
              <a:t>– the operating system attempts to keep a thread running on the same processor, but no guarantees.</a:t>
            </a:r>
          </a:p>
          <a:p>
            <a:r>
              <a:rPr lang="en-US" altLang="en-US" b="1" dirty="0"/>
              <a:t>Hard affinity </a:t>
            </a:r>
            <a:r>
              <a:rPr lang="en-US" altLang="en-US" dirty="0"/>
              <a:t>– allows a process to specify a set of processors it may run on.</a:t>
            </a:r>
          </a:p>
          <a:p>
            <a:endParaRPr lang="en-US" altLang="en-US" sz="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a:extLst>
              <a:ext uri="{FF2B5EF4-FFF2-40B4-BE49-F238E27FC236}">
                <a16:creationId xmlns:a16="http://schemas.microsoft.com/office/drawing/2014/main" id="{FF506B49-8507-4B53-82D1-3323C7D17F8E}"/>
              </a:ext>
            </a:extLst>
          </p:cNvPr>
          <p:cNvSpPr>
            <a:spLocks noGrp="1"/>
          </p:cNvSpPr>
          <p:nvPr>
            <p:ph type="title"/>
          </p:nvPr>
        </p:nvSpPr>
        <p:spPr>
          <a:xfrm>
            <a:off x="1982391" y="68580"/>
            <a:ext cx="5675709" cy="490101"/>
          </a:xfrm>
        </p:spPr>
        <p:txBody>
          <a:bodyPr>
            <a:noAutofit/>
          </a:bodyPr>
          <a:lstStyle/>
          <a:p>
            <a:r>
              <a:rPr lang="en-US" altLang="en-US" dirty="0"/>
              <a:t>NUMA and CPU Scheduling</a:t>
            </a:r>
          </a:p>
        </p:txBody>
      </p:sp>
      <p:pic>
        <p:nvPicPr>
          <p:cNvPr id="82946" name="Picture 1" descr="6_09.pdf">
            <a:extLst>
              <a:ext uri="{FF2B5EF4-FFF2-40B4-BE49-F238E27FC236}">
                <a16:creationId xmlns:a16="http://schemas.microsoft.com/office/drawing/2014/main" id="{980E063E-45DD-4BA6-BC11-815B31E3F0B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92245" y="1960930"/>
            <a:ext cx="4515797" cy="2749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7" name="TextBox 1">
            <a:extLst>
              <a:ext uri="{FF2B5EF4-FFF2-40B4-BE49-F238E27FC236}">
                <a16:creationId xmlns:a16="http://schemas.microsoft.com/office/drawing/2014/main" id="{D8060294-AB44-4240-A269-8D0E3CF3A7C3}"/>
              </a:ext>
            </a:extLst>
          </p:cNvPr>
          <p:cNvSpPr txBox="1">
            <a:spLocks noChangeArrowheads="1"/>
          </p:cNvSpPr>
          <p:nvPr/>
        </p:nvSpPr>
        <p:spPr bwMode="auto">
          <a:xfrm>
            <a:off x="907080" y="787480"/>
            <a:ext cx="732984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5000"/>
              </a:spcBef>
              <a:buClr>
                <a:srgbClr val="993300"/>
              </a:buClr>
              <a:buSzPct val="90000"/>
              <a:buFont typeface="Monotype Sorts" pitchFamily="-84" charset="2"/>
              <a:buChar char="n"/>
              <a:defRPr kumimoji="1">
                <a:solidFill>
                  <a:schemeClr val="tx1"/>
                </a:solidFill>
                <a:latin typeface="Helvetica" panose="020B0604020202020204" pitchFamily="34" charset="0"/>
                <a:ea typeface="MS PGothic" panose="020B0600070205080204" pitchFamily="34" charset="-128"/>
                <a:cs typeface="MS PGothic" panose="020B0600070205080204" pitchFamily="34" charset="-128"/>
              </a:defRPr>
            </a:lvl1pPr>
            <a:lvl2pPr marL="742950" indent="-285750">
              <a:spcBef>
                <a:spcPct val="35000"/>
              </a:spcBef>
              <a:buClr>
                <a:srgbClr val="CC6600"/>
              </a:buClr>
              <a:buSzPct val="80000"/>
              <a:buFont typeface="Monotype Sorts" pitchFamily="-84" charset="2"/>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009900"/>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SzPct val="7500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spcBef>
                <a:spcPct val="0"/>
              </a:spcBef>
              <a:buClrTx/>
              <a:buSzTx/>
              <a:buFontTx/>
              <a:buNone/>
            </a:pPr>
            <a:r>
              <a:rPr kumimoji="0" lang="en-US" altLang="en-US" sz="2800" dirty="0">
                <a:latin typeface="+mn-lt"/>
              </a:rPr>
              <a:t>If the operating system is </a:t>
            </a:r>
            <a:r>
              <a:rPr kumimoji="0" lang="en-US" altLang="en-US" sz="2800" b="1" dirty="0">
                <a:latin typeface="+mn-lt"/>
              </a:rPr>
              <a:t>NUMA-aware</a:t>
            </a:r>
            <a:r>
              <a:rPr kumimoji="0" lang="en-US" altLang="en-US" sz="2800" dirty="0">
                <a:latin typeface="+mn-lt"/>
              </a:rPr>
              <a:t>, it will assign memory closes to the CPU the thread is running on. </a:t>
            </a:r>
          </a:p>
        </p:txBody>
      </p:sp>
      <p:sp>
        <p:nvSpPr>
          <p:cNvPr id="2" name="TextBox 1">
            <a:extLst>
              <a:ext uri="{FF2B5EF4-FFF2-40B4-BE49-F238E27FC236}">
                <a16:creationId xmlns:a16="http://schemas.microsoft.com/office/drawing/2014/main" id="{49713A80-FB6B-47D7-B1E2-741CB73D7EA8}"/>
              </a:ext>
            </a:extLst>
          </p:cNvPr>
          <p:cNvSpPr txBox="1"/>
          <p:nvPr/>
        </p:nvSpPr>
        <p:spPr>
          <a:xfrm>
            <a:off x="1059785" y="4799022"/>
            <a:ext cx="4260590" cy="369332"/>
          </a:xfrm>
          <a:prstGeom prst="rect">
            <a:avLst/>
          </a:prstGeom>
          <a:noFill/>
        </p:spPr>
        <p:txBody>
          <a:bodyPr wrap="none" rtlCol="0">
            <a:spAutoFit/>
          </a:bodyPr>
          <a:lstStyle/>
          <a:p>
            <a:r>
              <a:rPr lang="en-US" i="1" dirty="0"/>
              <a:t>NUMA: Non-uniform memory access (time)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a:extLst>
              <a:ext uri="{FF2B5EF4-FFF2-40B4-BE49-F238E27FC236}">
                <a16:creationId xmlns:a16="http://schemas.microsoft.com/office/drawing/2014/main" id="{B42CDA91-CA75-4216-8ED6-3B418AAF9D59}"/>
              </a:ext>
            </a:extLst>
          </p:cNvPr>
          <p:cNvSpPr>
            <a:spLocks noGrp="1"/>
          </p:cNvSpPr>
          <p:nvPr>
            <p:ph type="title"/>
          </p:nvPr>
        </p:nvSpPr>
        <p:spPr>
          <a:xfrm>
            <a:off x="1791891" y="105410"/>
            <a:ext cx="5866209" cy="432197"/>
          </a:xfrm>
        </p:spPr>
        <p:txBody>
          <a:bodyPr>
            <a:noAutofit/>
          </a:bodyPr>
          <a:lstStyle/>
          <a:p>
            <a:r>
              <a:rPr lang="en-US" altLang="en-US" dirty="0"/>
              <a:t>Real-Time CPU Scheduling</a:t>
            </a:r>
          </a:p>
        </p:txBody>
      </p:sp>
      <p:sp>
        <p:nvSpPr>
          <p:cNvPr id="84994" name="Content Placeholder 2">
            <a:extLst>
              <a:ext uri="{FF2B5EF4-FFF2-40B4-BE49-F238E27FC236}">
                <a16:creationId xmlns:a16="http://schemas.microsoft.com/office/drawing/2014/main" id="{6D35042C-FEBC-4B02-841F-FAC1FF000AE9}"/>
              </a:ext>
            </a:extLst>
          </p:cNvPr>
          <p:cNvSpPr>
            <a:spLocks noGrp="1"/>
          </p:cNvSpPr>
          <p:nvPr>
            <p:ph idx="1"/>
          </p:nvPr>
        </p:nvSpPr>
        <p:spPr>
          <a:xfrm>
            <a:off x="907080" y="754379"/>
            <a:ext cx="7329840" cy="4107945"/>
          </a:xfrm>
        </p:spPr>
        <p:txBody>
          <a:bodyPr>
            <a:normAutofit/>
          </a:bodyPr>
          <a:lstStyle/>
          <a:p>
            <a:r>
              <a:rPr lang="en-US" altLang="en-US" sz="3200" dirty="0"/>
              <a:t>Can present obvious challenges</a:t>
            </a:r>
          </a:p>
          <a:p>
            <a:r>
              <a:rPr lang="en-US" altLang="en-US" sz="3200" b="1" dirty="0">
                <a:solidFill>
                  <a:srgbClr val="006699"/>
                </a:solidFill>
                <a:latin typeface="+mj-lt"/>
              </a:rPr>
              <a:t>Soft real-time systems </a:t>
            </a:r>
            <a:r>
              <a:rPr lang="en-US" altLang="en-US" sz="3200" dirty="0"/>
              <a:t>– Critical real-time tasks have the highest priority, but no guarantee as to when tasks will be scheduled</a:t>
            </a:r>
          </a:p>
          <a:p>
            <a:r>
              <a:rPr lang="en-US" altLang="en-US" sz="3200" b="1" dirty="0">
                <a:solidFill>
                  <a:srgbClr val="006699"/>
                </a:solidFill>
                <a:latin typeface="+mj-lt"/>
              </a:rPr>
              <a:t>Hard real-time systems – task must be serviced by its deadline</a:t>
            </a:r>
            <a:endParaRPr lang="en-US" altLang="en-US" b="1" dirty="0">
              <a:solidFill>
                <a:srgbClr val="006699"/>
              </a:solidFill>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a:extLst>
              <a:ext uri="{FF2B5EF4-FFF2-40B4-BE49-F238E27FC236}">
                <a16:creationId xmlns:a16="http://schemas.microsoft.com/office/drawing/2014/main" id="{5465B525-CEEC-49C9-B033-5A403A5B5548}"/>
              </a:ext>
            </a:extLst>
          </p:cNvPr>
          <p:cNvSpPr>
            <a:spLocks noGrp="1"/>
          </p:cNvSpPr>
          <p:nvPr>
            <p:ph type="title"/>
          </p:nvPr>
        </p:nvSpPr>
        <p:spPr>
          <a:xfrm>
            <a:off x="1791891" y="90170"/>
            <a:ext cx="5866209" cy="432197"/>
          </a:xfrm>
        </p:spPr>
        <p:txBody>
          <a:bodyPr>
            <a:noAutofit/>
          </a:bodyPr>
          <a:lstStyle/>
          <a:p>
            <a:r>
              <a:rPr lang="en-US" altLang="en-US" dirty="0"/>
              <a:t>Real-Time CPU Scheduling</a:t>
            </a:r>
          </a:p>
        </p:txBody>
      </p:sp>
      <p:sp>
        <p:nvSpPr>
          <p:cNvPr id="87042" name="Content Placeholder 2">
            <a:extLst>
              <a:ext uri="{FF2B5EF4-FFF2-40B4-BE49-F238E27FC236}">
                <a16:creationId xmlns:a16="http://schemas.microsoft.com/office/drawing/2014/main" id="{F36B9134-1F9A-43F2-AE53-CEC7281025B7}"/>
              </a:ext>
            </a:extLst>
          </p:cNvPr>
          <p:cNvSpPr>
            <a:spLocks noGrp="1"/>
          </p:cNvSpPr>
          <p:nvPr>
            <p:ph idx="1"/>
          </p:nvPr>
        </p:nvSpPr>
        <p:spPr>
          <a:xfrm>
            <a:off x="907079" y="822960"/>
            <a:ext cx="3817625" cy="3886660"/>
          </a:xfrm>
        </p:spPr>
        <p:txBody>
          <a:bodyPr>
            <a:normAutofit fontScale="70000" lnSpcReduction="20000"/>
          </a:bodyPr>
          <a:lstStyle/>
          <a:p>
            <a:r>
              <a:rPr lang="en-US" altLang="en-US" dirty="0"/>
              <a:t>Event latency – the amount of time that elapses from when an event occurs to when it is serviced.</a:t>
            </a:r>
          </a:p>
          <a:p>
            <a:r>
              <a:rPr lang="en-US" altLang="en-US" dirty="0"/>
              <a:t>Two types of latencies affect performance</a:t>
            </a:r>
          </a:p>
          <a:p>
            <a:pPr lvl="1">
              <a:buFont typeface="Arial" panose="020B0604020202020204" pitchFamily="34" charset="0"/>
              <a:buAutoNum type="arabicPeriod"/>
            </a:pPr>
            <a:r>
              <a:rPr lang="en-US" altLang="en-US" dirty="0"/>
              <a:t> </a:t>
            </a:r>
            <a:r>
              <a:rPr lang="en-US" altLang="en-US" b="1" dirty="0"/>
              <a:t>Interrupt latency </a:t>
            </a:r>
            <a:r>
              <a:rPr lang="en-US" altLang="en-US" dirty="0"/>
              <a:t>– time from arrival of interrupt to start of routine that services interrupt</a:t>
            </a:r>
          </a:p>
          <a:p>
            <a:pPr lvl="1">
              <a:buFont typeface="Arial" panose="020B0604020202020204" pitchFamily="34" charset="0"/>
              <a:buAutoNum type="arabicPeriod"/>
            </a:pPr>
            <a:r>
              <a:rPr lang="en-US" altLang="en-US" dirty="0"/>
              <a:t> </a:t>
            </a:r>
            <a:r>
              <a:rPr lang="en-US" altLang="en-US" b="1" dirty="0"/>
              <a:t>Dispatch latency </a:t>
            </a:r>
            <a:r>
              <a:rPr lang="en-US" altLang="en-US" dirty="0"/>
              <a:t>– time for schedule to take current process off CPU and switch to another</a:t>
            </a:r>
          </a:p>
        </p:txBody>
      </p:sp>
      <p:pic>
        <p:nvPicPr>
          <p:cNvPr id="87043" name="Picture 1">
            <a:extLst>
              <a:ext uri="{FF2B5EF4-FFF2-40B4-BE49-F238E27FC236}">
                <a16:creationId xmlns:a16="http://schemas.microsoft.com/office/drawing/2014/main" id="{A386168D-0ECB-4C78-B843-BF56135FA5F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7410" y="1452657"/>
            <a:ext cx="3359510" cy="2238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a:extLst>
              <a:ext uri="{FF2B5EF4-FFF2-40B4-BE49-F238E27FC236}">
                <a16:creationId xmlns:a16="http://schemas.microsoft.com/office/drawing/2014/main" id="{34CD1F8D-2BA1-4930-8ADE-493EC0B780E9}"/>
              </a:ext>
            </a:extLst>
          </p:cNvPr>
          <p:cNvSpPr>
            <a:spLocks noGrp="1"/>
          </p:cNvSpPr>
          <p:nvPr>
            <p:ph type="title"/>
          </p:nvPr>
        </p:nvSpPr>
        <p:spPr>
          <a:xfrm>
            <a:off x="1452563" y="110993"/>
            <a:ext cx="6172200" cy="432197"/>
          </a:xfrm>
        </p:spPr>
        <p:txBody>
          <a:bodyPr>
            <a:normAutofit fontScale="90000"/>
          </a:bodyPr>
          <a:lstStyle/>
          <a:p>
            <a:br>
              <a:rPr lang="en-US" altLang="en-US" dirty="0"/>
            </a:br>
            <a:r>
              <a:rPr lang="en-US" altLang="en-US" sz="4000" dirty="0">
                <a:solidFill>
                  <a:srgbClr val="007033"/>
                </a:solidFill>
                <a:effectLst>
                  <a:outerShdw blurRad="50800" dist="38100" dir="2700000" algn="tl" rotWithShape="0">
                    <a:prstClr val="black">
                      <a:alpha val="40000"/>
                    </a:prstClr>
                  </a:outerShdw>
                </a:effectLst>
              </a:rPr>
              <a:t>Interrupt Latency</a:t>
            </a:r>
          </a:p>
        </p:txBody>
      </p:sp>
      <p:pic>
        <p:nvPicPr>
          <p:cNvPr id="89090" name="Picture 2">
            <a:extLst>
              <a:ext uri="{FF2B5EF4-FFF2-40B4-BE49-F238E27FC236}">
                <a16:creationId xmlns:a16="http://schemas.microsoft.com/office/drawing/2014/main" id="{09F5D776-FF63-4BAD-8786-299294C2A98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0605" y="1197405"/>
            <a:ext cx="3817625" cy="3604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563968B4-5E81-477D-9971-63E951B1D4FC}"/>
              </a:ext>
            </a:extLst>
          </p:cNvPr>
          <p:cNvSpPr txBox="1"/>
          <p:nvPr/>
        </p:nvSpPr>
        <p:spPr>
          <a:xfrm>
            <a:off x="5793640" y="2814869"/>
            <a:ext cx="2901395" cy="369332"/>
          </a:xfrm>
          <a:prstGeom prst="rect">
            <a:avLst/>
          </a:prstGeom>
          <a:noFill/>
          <a:ln w="12700">
            <a:solidFill>
              <a:srgbClr val="FF0000"/>
            </a:solidFill>
          </a:ln>
        </p:spPr>
        <p:txBody>
          <a:bodyPr wrap="square" rtlCol="0">
            <a:spAutoFit/>
          </a:bodyPr>
          <a:lstStyle/>
          <a:p>
            <a:r>
              <a:rPr lang="en-US" dirty="0">
                <a:solidFill>
                  <a:srgbClr val="FF0000"/>
                </a:solidFill>
              </a:rPr>
              <a:t>ISR: Interrupt service routine</a:t>
            </a:r>
          </a:p>
        </p:txBody>
      </p:sp>
      <p:cxnSp>
        <p:nvCxnSpPr>
          <p:cNvPr id="4" name="Straight Arrow Connector 3">
            <a:extLst>
              <a:ext uri="{FF2B5EF4-FFF2-40B4-BE49-F238E27FC236}">
                <a16:creationId xmlns:a16="http://schemas.microsoft.com/office/drawing/2014/main" id="{5A365AAA-7894-4E71-8A23-86C97952B0C1}"/>
              </a:ext>
            </a:extLst>
          </p:cNvPr>
          <p:cNvCxnSpPr>
            <a:stCxn id="2" idx="1"/>
          </p:cNvCxnSpPr>
          <p:nvPr/>
        </p:nvCxnSpPr>
        <p:spPr>
          <a:xfrm flipH="1">
            <a:off x="5030115" y="2999535"/>
            <a:ext cx="763525" cy="3357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a:extLst>
              <a:ext uri="{FF2B5EF4-FFF2-40B4-BE49-F238E27FC236}">
                <a16:creationId xmlns:a16="http://schemas.microsoft.com/office/drawing/2014/main" id="{AF98D939-2EF6-4D46-8A76-119BAF4701CB}"/>
              </a:ext>
            </a:extLst>
          </p:cNvPr>
          <p:cNvSpPr>
            <a:spLocks noGrp="1"/>
          </p:cNvSpPr>
          <p:nvPr>
            <p:ph type="title"/>
          </p:nvPr>
        </p:nvSpPr>
        <p:spPr>
          <a:xfrm>
            <a:off x="1823310" y="69476"/>
            <a:ext cx="5866210" cy="432197"/>
          </a:xfrm>
        </p:spPr>
        <p:txBody>
          <a:bodyPr>
            <a:normAutofit fontScale="90000"/>
          </a:bodyPr>
          <a:lstStyle/>
          <a:p>
            <a:pPr eaLnBrk="1" hangingPunct="1"/>
            <a:br>
              <a:rPr lang="en-US" altLang="en-US" dirty="0"/>
            </a:br>
            <a:r>
              <a:rPr lang="en-US" altLang="en-US" sz="4000" dirty="0"/>
              <a:t>Dispatch Latency</a:t>
            </a:r>
          </a:p>
        </p:txBody>
      </p:sp>
      <p:sp>
        <p:nvSpPr>
          <p:cNvPr id="90114" name="Content Placeholder 2">
            <a:extLst>
              <a:ext uri="{FF2B5EF4-FFF2-40B4-BE49-F238E27FC236}">
                <a16:creationId xmlns:a16="http://schemas.microsoft.com/office/drawing/2014/main" id="{A58C332A-91EF-45CE-B06A-911A62BC7AF8}"/>
              </a:ext>
            </a:extLst>
          </p:cNvPr>
          <p:cNvSpPr>
            <a:spLocks noGrp="1"/>
          </p:cNvSpPr>
          <p:nvPr>
            <p:ph idx="1"/>
          </p:nvPr>
        </p:nvSpPr>
        <p:spPr>
          <a:xfrm>
            <a:off x="907080" y="822960"/>
            <a:ext cx="3206805" cy="3886660"/>
          </a:xfrm>
        </p:spPr>
        <p:txBody>
          <a:bodyPr>
            <a:normAutofit fontScale="85000" lnSpcReduction="10000"/>
          </a:bodyPr>
          <a:lstStyle/>
          <a:p>
            <a:r>
              <a:rPr lang="en-US" altLang="en-US" dirty="0"/>
              <a:t>Conflict phase of dispatch latency:</a:t>
            </a:r>
          </a:p>
          <a:p>
            <a:pPr lvl="1">
              <a:buFont typeface="Arial" panose="020B0604020202020204" pitchFamily="34" charset="0"/>
              <a:buAutoNum type="arabicPeriod"/>
            </a:pPr>
            <a:r>
              <a:rPr lang="en-US" altLang="en-US" dirty="0"/>
              <a:t>Preemption of any process running in kernel mode</a:t>
            </a:r>
          </a:p>
          <a:p>
            <a:pPr lvl="1">
              <a:buFont typeface="Arial" panose="020B0604020202020204" pitchFamily="34" charset="0"/>
              <a:buAutoNum type="arabicPeriod"/>
            </a:pPr>
            <a:r>
              <a:rPr lang="en-US" altLang="en-US" dirty="0"/>
              <a:t>Release by low-priority process of resources needed by high-priority processes</a:t>
            </a:r>
          </a:p>
        </p:txBody>
      </p:sp>
      <p:pic>
        <p:nvPicPr>
          <p:cNvPr id="90115" name="Picture 1">
            <a:extLst>
              <a:ext uri="{FF2B5EF4-FFF2-40B4-BE49-F238E27FC236}">
                <a16:creationId xmlns:a16="http://schemas.microsoft.com/office/drawing/2014/main" id="{3801CEAC-B75F-4F94-8E21-EDC032D4C03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4071" y="1197405"/>
            <a:ext cx="3885554" cy="285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a:extLst>
              <a:ext uri="{FF2B5EF4-FFF2-40B4-BE49-F238E27FC236}">
                <a16:creationId xmlns:a16="http://schemas.microsoft.com/office/drawing/2014/main" id="{A8DF052A-4F64-4782-BAE2-89E732E5E749}"/>
              </a:ext>
            </a:extLst>
          </p:cNvPr>
          <p:cNvSpPr>
            <a:spLocks noGrp="1"/>
          </p:cNvSpPr>
          <p:nvPr>
            <p:ph type="title"/>
          </p:nvPr>
        </p:nvSpPr>
        <p:spPr>
          <a:xfrm>
            <a:off x="1791891" y="166370"/>
            <a:ext cx="5866209" cy="432197"/>
          </a:xfrm>
        </p:spPr>
        <p:txBody>
          <a:bodyPr>
            <a:noAutofit/>
          </a:bodyPr>
          <a:lstStyle/>
          <a:p>
            <a:r>
              <a:rPr lang="en-US" altLang="en-US" dirty="0"/>
              <a:t>Priority-based Scheduling</a:t>
            </a:r>
          </a:p>
        </p:txBody>
      </p:sp>
      <p:sp>
        <p:nvSpPr>
          <p:cNvPr id="92162" name="Content Placeholder 2">
            <a:extLst>
              <a:ext uri="{FF2B5EF4-FFF2-40B4-BE49-F238E27FC236}">
                <a16:creationId xmlns:a16="http://schemas.microsoft.com/office/drawing/2014/main" id="{F943F0CE-8844-419F-8310-ED97D4361784}"/>
              </a:ext>
            </a:extLst>
          </p:cNvPr>
          <p:cNvSpPr>
            <a:spLocks noGrp="1"/>
          </p:cNvSpPr>
          <p:nvPr>
            <p:ph idx="1"/>
          </p:nvPr>
        </p:nvSpPr>
        <p:spPr>
          <a:xfrm>
            <a:off x="601670" y="891995"/>
            <a:ext cx="7635250" cy="3660374"/>
          </a:xfrm>
        </p:spPr>
        <p:txBody>
          <a:bodyPr>
            <a:normAutofit fontScale="85000" lnSpcReduction="20000"/>
          </a:bodyPr>
          <a:lstStyle/>
          <a:p>
            <a:r>
              <a:rPr lang="en-US" altLang="en-US" dirty="0"/>
              <a:t>For real-time scheduling, scheduler must support preemptive, priority-based scheduling</a:t>
            </a:r>
          </a:p>
          <a:p>
            <a:pPr lvl="1"/>
            <a:r>
              <a:rPr lang="en-US" altLang="en-US" dirty="0"/>
              <a:t>But only guarantees soft real-time</a:t>
            </a:r>
          </a:p>
          <a:p>
            <a:r>
              <a:rPr lang="en-US" altLang="en-US" dirty="0"/>
              <a:t>For hard real-time must also provide ability to meet deadlines</a:t>
            </a:r>
          </a:p>
          <a:p>
            <a:r>
              <a:rPr lang="en-US" altLang="en-US" dirty="0"/>
              <a:t>Processes have new characteristics: </a:t>
            </a:r>
            <a:r>
              <a:rPr lang="en-US" altLang="en-US" b="1" dirty="0">
                <a:solidFill>
                  <a:srgbClr val="006699"/>
                </a:solidFill>
                <a:latin typeface="+mj-lt"/>
              </a:rPr>
              <a:t>periodic</a:t>
            </a:r>
            <a:r>
              <a:rPr lang="en-US" altLang="en-US" dirty="0"/>
              <a:t> ones require CPU at constant intervals</a:t>
            </a:r>
          </a:p>
          <a:p>
            <a:pPr lvl="1"/>
            <a:r>
              <a:rPr lang="en-US" altLang="en-US" dirty="0"/>
              <a:t>Has processing time </a:t>
            </a:r>
            <a:r>
              <a:rPr lang="en-US" altLang="en-US" i="1" dirty="0"/>
              <a:t>t</a:t>
            </a:r>
            <a:r>
              <a:rPr lang="en-US" altLang="en-US" dirty="0"/>
              <a:t>, deadline </a:t>
            </a:r>
            <a:r>
              <a:rPr lang="en-US" altLang="en-US" i="1" dirty="0"/>
              <a:t>d, </a:t>
            </a:r>
            <a:r>
              <a:rPr lang="en-US" altLang="en-US" dirty="0"/>
              <a:t>period </a:t>
            </a:r>
            <a:r>
              <a:rPr lang="en-US" altLang="en-US" i="1" dirty="0"/>
              <a:t>p</a:t>
            </a:r>
          </a:p>
          <a:p>
            <a:pPr lvl="1"/>
            <a:r>
              <a:rPr lang="en-US" altLang="en-US" dirty="0"/>
              <a:t>0 ≤ </a:t>
            </a:r>
            <a:r>
              <a:rPr lang="en-US" altLang="en-US" i="1" dirty="0"/>
              <a:t>t</a:t>
            </a:r>
            <a:r>
              <a:rPr lang="en-US" altLang="en-US" dirty="0"/>
              <a:t> ≤ </a:t>
            </a:r>
            <a:r>
              <a:rPr lang="en-US" altLang="en-US" i="1" dirty="0"/>
              <a:t>d</a:t>
            </a:r>
            <a:r>
              <a:rPr lang="en-US" altLang="en-US" dirty="0"/>
              <a:t> ≤ </a:t>
            </a:r>
            <a:r>
              <a:rPr lang="en-US" altLang="en-US" i="1" dirty="0"/>
              <a:t>p</a:t>
            </a:r>
          </a:p>
          <a:p>
            <a:pPr lvl="1"/>
            <a:r>
              <a:rPr lang="en-US" altLang="en-US" b="1" dirty="0">
                <a:solidFill>
                  <a:srgbClr val="006699"/>
                </a:solidFill>
                <a:latin typeface="+mj-lt"/>
              </a:rPr>
              <a:t>Rate</a:t>
            </a:r>
            <a:r>
              <a:rPr lang="en-US" altLang="en-US" dirty="0"/>
              <a:t> of periodic task is 1/</a:t>
            </a:r>
            <a:r>
              <a:rPr lang="en-US" altLang="en-US" i="1" dirty="0"/>
              <a:t>p</a:t>
            </a:r>
            <a:r>
              <a:rPr lang="en-US" altLang="en-US" dirty="0"/>
              <a:t> </a:t>
            </a:r>
          </a:p>
        </p:txBody>
      </p:sp>
      <p:pic>
        <p:nvPicPr>
          <p:cNvPr id="92163" name="Picture 1">
            <a:extLst>
              <a:ext uri="{FF2B5EF4-FFF2-40B4-BE49-F238E27FC236}">
                <a16:creationId xmlns:a16="http://schemas.microsoft.com/office/drawing/2014/main" id="{BE1F619D-A9E1-4A25-B1A3-6488B907BCA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7410" y="3747867"/>
            <a:ext cx="3989785" cy="1191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a:extLst>
              <a:ext uri="{FF2B5EF4-FFF2-40B4-BE49-F238E27FC236}">
                <a16:creationId xmlns:a16="http://schemas.microsoft.com/office/drawing/2014/main" id="{42531119-5041-4309-A1D2-A61710EC9D6D}"/>
              </a:ext>
            </a:extLst>
          </p:cNvPr>
          <p:cNvSpPr>
            <a:spLocks noGrp="1" noChangeArrowheads="1"/>
          </p:cNvSpPr>
          <p:nvPr>
            <p:ph type="title"/>
          </p:nvPr>
        </p:nvSpPr>
        <p:spPr>
          <a:xfrm>
            <a:off x="1800225" y="104788"/>
            <a:ext cx="5857875" cy="432197"/>
          </a:xfrm>
        </p:spPr>
        <p:txBody>
          <a:bodyPr>
            <a:noAutofit/>
          </a:bodyPr>
          <a:lstStyle/>
          <a:p>
            <a:r>
              <a:rPr lang="en-US" altLang="en-US" dirty="0"/>
              <a:t>Rate Monotonic Scheduling</a:t>
            </a:r>
          </a:p>
        </p:txBody>
      </p:sp>
      <p:sp>
        <p:nvSpPr>
          <p:cNvPr id="94210" name="Rectangle 4">
            <a:extLst>
              <a:ext uri="{FF2B5EF4-FFF2-40B4-BE49-F238E27FC236}">
                <a16:creationId xmlns:a16="http://schemas.microsoft.com/office/drawing/2014/main" id="{86CCC493-A11A-48CA-92C7-3F09C4E1E540}"/>
              </a:ext>
            </a:extLst>
          </p:cNvPr>
          <p:cNvSpPr>
            <a:spLocks noGrp="1" noChangeArrowheads="1"/>
          </p:cNvSpPr>
          <p:nvPr>
            <p:ph type="body" idx="1"/>
          </p:nvPr>
        </p:nvSpPr>
        <p:spPr>
          <a:xfrm>
            <a:off x="907080" y="798671"/>
            <a:ext cx="7329840" cy="3362325"/>
          </a:xfrm>
        </p:spPr>
        <p:txBody>
          <a:bodyPr/>
          <a:lstStyle/>
          <a:p>
            <a:r>
              <a:rPr lang="en-US" altLang="en-US" dirty="0"/>
              <a:t>A priority is assigned based on the inverse of its period</a:t>
            </a:r>
            <a:endParaRPr lang="en-US" altLang="en-US" sz="600" dirty="0"/>
          </a:p>
          <a:p>
            <a:r>
              <a:rPr lang="en-US" altLang="en-US" dirty="0"/>
              <a:t>Shorter periods = higher priority;</a:t>
            </a:r>
            <a:endParaRPr lang="en-US" altLang="en-US" sz="600" dirty="0"/>
          </a:p>
          <a:p>
            <a:r>
              <a:rPr lang="en-US" altLang="en-US" dirty="0"/>
              <a:t>Longer periods = lower priority</a:t>
            </a:r>
            <a:endParaRPr lang="en-US" altLang="en-US" sz="600" dirty="0"/>
          </a:p>
          <a:p>
            <a:r>
              <a:rPr lang="en-US" altLang="en-US" dirty="0"/>
              <a:t>P</a:t>
            </a:r>
            <a:r>
              <a:rPr lang="en-US" altLang="en-US" baseline="-25000" dirty="0"/>
              <a:t>1</a:t>
            </a:r>
            <a:r>
              <a:rPr lang="en-US" altLang="en-US" dirty="0"/>
              <a:t> is assigned a higher priority than P</a:t>
            </a:r>
            <a:r>
              <a:rPr lang="en-US" altLang="en-US" baseline="-25000" dirty="0"/>
              <a:t>2</a:t>
            </a:r>
            <a:r>
              <a:rPr lang="en-US" altLang="en-US" dirty="0"/>
              <a:t>.</a:t>
            </a:r>
            <a:br>
              <a:rPr lang="en-US" altLang="en-US" dirty="0"/>
            </a:br>
            <a:endParaRPr lang="en-US" altLang="en-US" dirty="0"/>
          </a:p>
        </p:txBody>
      </p:sp>
      <p:pic>
        <p:nvPicPr>
          <p:cNvPr id="94211" name="Picture 1">
            <a:extLst>
              <a:ext uri="{FF2B5EF4-FFF2-40B4-BE49-F238E27FC236}">
                <a16:creationId xmlns:a16="http://schemas.microsoft.com/office/drawing/2014/main" id="{C1D55E96-A69C-400E-95E2-E0087F3D2D8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9776" y="3511302"/>
            <a:ext cx="6498771" cy="980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a:extLst>
              <a:ext uri="{FF2B5EF4-FFF2-40B4-BE49-F238E27FC236}">
                <a16:creationId xmlns:a16="http://schemas.microsoft.com/office/drawing/2014/main" id="{42531119-5041-4309-A1D2-A61710EC9D6D}"/>
              </a:ext>
            </a:extLst>
          </p:cNvPr>
          <p:cNvSpPr>
            <a:spLocks noGrp="1" noChangeArrowheads="1"/>
          </p:cNvSpPr>
          <p:nvPr>
            <p:ph type="title"/>
          </p:nvPr>
        </p:nvSpPr>
        <p:spPr>
          <a:xfrm>
            <a:off x="892332" y="556320"/>
            <a:ext cx="7048200" cy="432197"/>
          </a:xfrm>
        </p:spPr>
        <p:txBody>
          <a:bodyPr>
            <a:noAutofit/>
          </a:bodyPr>
          <a:lstStyle/>
          <a:p>
            <a:r>
              <a:rPr lang="en-US" altLang="en-US" sz="3200" dirty="0"/>
              <a:t>Missed Deadlines with Rate Monotonic Scheduling</a:t>
            </a:r>
          </a:p>
        </p:txBody>
      </p:sp>
      <p:sp>
        <p:nvSpPr>
          <p:cNvPr id="94210" name="Rectangle 4">
            <a:extLst>
              <a:ext uri="{FF2B5EF4-FFF2-40B4-BE49-F238E27FC236}">
                <a16:creationId xmlns:a16="http://schemas.microsoft.com/office/drawing/2014/main" id="{86CCC493-A11A-48CA-92C7-3F09C4E1E540}"/>
              </a:ext>
            </a:extLst>
          </p:cNvPr>
          <p:cNvSpPr>
            <a:spLocks noGrp="1" noChangeArrowheads="1"/>
          </p:cNvSpPr>
          <p:nvPr>
            <p:ph type="body" idx="1"/>
          </p:nvPr>
        </p:nvSpPr>
        <p:spPr>
          <a:xfrm>
            <a:off x="907080" y="1350110"/>
            <a:ext cx="7329840" cy="3362325"/>
          </a:xfrm>
        </p:spPr>
        <p:txBody>
          <a:bodyPr/>
          <a:lstStyle/>
          <a:p>
            <a:r>
              <a:rPr kumimoji="0" lang="en-US" altLang="en-US" dirty="0"/>
              <a:t>Process </a:t>
            </a:r>
            <a:r>
              <a:rPr lang="en-US" altLang="en-US" dirty="0"/>
              <a:t>P</a:t>
            </a:r>
            <a:r>
              <a:rPr lang="en-US" altLang="en-US" baseline="-25000" dirty="0"/>
              <a:t>2</a:t>
            </a:r>
            <a:r>
              <a:rPr kumimoji="0" lang="en-US" altLang="en-US" dirty="0"/>
              <a:t> misses finishing its deadline at time 80</a:t>
            </a:r>
          </a:p>
          <a:p>
            <a:r>
              <a:rPr lang="en-US" altLang="en-US" dirty="0"/>
              <a:t>The figure illustrates the idea</a:t>
            </a:r>
            <a:br>
              <a:rPr lang="en-US" altLang="en-US" dirty="0"/>
            </a:br>
            <a:endParaRPr lang="en-US" altLang="en-US" dirty="0"/>
          </a:p>
        </p:txBody>
      </p:sp>
      <p:pic>
        <p:nvPicPr>
          <p:cNvPr id="5" name="Picture 1">
            <a:extLst>
              <a:ext uri="{FF2B5EF4-FFF2-40B4-BE49-F238E27FC236}">
                <a16:creationId xmlns:a16="http://schemas.microsoft.com/office/drawing/2014/main" id="{BB83E708-2FC4-46A5-9C6F-2E91ECBADAD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7900" y="3206294"/>
            <a:ext cx="6986805" cy="10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0558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a:extLst>
              <a:ext uri="{FF2B5EF4-FFF2-40B4-BE49-F238E27FC236}">
                <a16:creationId xmlns:a16="http://schemas.microsoft.com/office/drawing/2014/main" id="{7E974B58-615E-4568-9359-DE0D3DA7044C}"/>
              </a:ext>
            </a:extLst>
          </p:cNvPr>
          <p:cNvSpPr>
            <a:spLocks noGrp="1" noChangeArrowheads="1"/>
          </p:cNvSpPr>
          <p:nvPr>
            <p:ph type="title"/>
          </p:nvPr>
        </p:nvSpPr>
        <p:spPr>
          <a:xfrm>
            <a:off x="978669" y="383499"/>
            <a:ext cx="7076775" cy="428559"/>
          </a:xfrm>
        </p:spPr>
        <p:txBody>
          <a:bodyPr>
            <a:noAutofit/>
          </a:bodyPr>
          <a:lstStyle/>
          <a:p>
            <a:r>
              <a:rPr lang="en-US" altLang="en-US" sz="3200" dirty="0"/>
              <a:t>Earliest Deadline First Scheduling (EDF)</a:t>
            </a:r>
          </a:p>
        </p:txBody>
      </p:sp>
      <p:sp>
        <p:nvSpPr>
          <p:cNvPr id="98306" name="Rectangle 3">
            <a:extLst>
              <a:ext uri="{FF2B5EF4-FFF2-40B4-BE49-F238E27FC236}">
                <a16:creationId xmlns:a16="http://schemas.microsoft.com/office/drawing/2014/main" id="{1E9806D4-0F94-4F7D-8594-2BE3A814EC48}"/>
              </a:ext>
            </a:extLst>
          </p:cNvPr>
          <p:cNvSpPr>
            <a:spLocks noGrp="1" noChangeArrowheads="1"/>
          </p:cNvSpPr>
          <p:nvPr>
            <p:ph type="body" idx="1"/>
          </p:nvPr>
        </p:nvSpPr>
        <p:spPr>
          <a:xfrm>
            <a:off x="907080" y="942975"/>
            <a:ext cx="7329840" cy="3362325"/>
          </a:xfrm>
        </p:spPr>
        <p:txBody>
          <a:bodyPr/>
          <a:lstStyle/>
          <a:p>
            <a:r>
              <a:rPr lang="en-US" altLang="en-US" dirty="0"/>
              <a:t>Priorities are assigned according to deadlines:</a:t>
            </a:r>
          </a:p>
          <a:p>
            <a:pPr lvl="1"/>
            <a:r>
              <a:rPr lang="en-US" altLang="en-US" dirty="0"/>
              <a:t>The earlier the deadline, the higher the priority</a:t>
            </a:r>
          </a:p>
          <a:p>
            <a:pPr lvl="1"/>
            <a:r>
              <a:rPr lang="en-US" altLang="en-US" dirty="0"/>
              <a:t>The later the deadline, the lower the priority</a:t>
            </a:r>
          </a:p>
          <a:p>
            <a:r>
              <a:rPr lang="en-US" altLang="en-US" dirty="0"/>
              <a:t>The figure illustrates the idea</a:t>
            </a:r>
          </a:p>
        </p:txBody>
      </p:sp>
      <p:pic>
        <p:nvPicPr>
          <p:cNvPr id="98307" name="Picture 2">
            <a:extLst>
              <a:ext uri="{FF2B5EF4-FFF2-40B4-BE49-F238E27FC236}">
                <a16:creationId xmlns:a16="http://schemas.microsoft.com/office/drawing/2014/main" id="{AC134B2A-CFA7-4D4D-BCAE-C2564AE300F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4950" y="3976208"/>
            <a:ext cx="5039265" cy="783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978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BF0D8640-FCB0-4988-9C40-1D8E1028F211}"/>
              </a:ext>
            </a:extLst>
          </p:cNvPr>
          <p:cNvSpPr>
            <a:spLocks noGrp="1" noChangeArrowheads="1"/>
          </p:cNvSpPr>
          <p:nvPr>
            <p:ph type="title"/>
          </p:nvPr>
        </p:nvSpPr>
        <p:spPr>
          <a:xfrm>
            <a:off x="1865710" y="91440"/>
            <a:ext cx="6371210" cy="451419"/>
          </a:xfrm>
        </p:spPr>
        <p:txBody>
          <a:bodyPr>
            <a:noAutofit/>
          </a:bodyPr>
          <a:lstStyle/>
          <a:p>
            <a:pPr eaLnBrk="1" hangingPunct="1"/>
            <a:r>
              <a:rPr lang="en-US" altLang="en-US" dirty="0"/>
              <a:t>Multiple-Processor Scheduling</a:t>
            </a:r>
          </a:p>
        </p:txBody>
      </p:sp>
      <p:sp>
        <p:nvSpPr>
          <p:cNvPr id="69634" name="Rectangle 3">
            <a:extLst>
              <a:ext uri="{FF2B5EF4-FFF2-40B4-BE49-F238E27FC236}">
                <a16:creationId xmlns:a16="http://schemas.microsoft.com/office/drawing/2014/main" id="{2B71E613-2379-4021-8ED5-E283592561A9}"/>
              </a:ext>
            </a:extLst>
          </p:cNvPr>
          <p:cNvSpPr>
            <a:spLocks noGrp="1" noChangeArrowheads="1"/>
          </p:cNvSpPr>
          <p:nvPr>
            <p:ph type="body" idx="1"/>
          </p:nvPr>
        </p:nvSpPr>
        <p:spPr>
          <a:xfrm>
            <a:off x="907080" y="841773"/>
            <a:ext cx="7329840" cy="3606403"/>
          </a:xfrm>
        </p:spPr>
        <p:txBody>
          <a:bodyPr>
            <a:normAutofit fontScale="92500" lnSpcReduction="10000"/>
          </a:bodyPr>
          <a:lstStyle/>
          <a:p>
            <a:r>
              <a:rPr lang="en-US" altLang="en-US" dirty="0"/>
              <a:t>CPU scheduling more complex when multiple CPUs are available</a:t>
            </a:r>
          </a:p>
          <a:p>
            <a:r>
              <a:rPr lang="en-US" altLang="en-US" dirty="0"/>
              <a:t>Multiprocessor may be any one of the following architectures:</a:t>
            </a:r>
            <a:endParaRPr lang="en-US" altLang="en-US" sz="600" dirty="0"/>
          </a:p>
          <a:p>
            <a:pPr lvl="1"/>
            <a:r>
              <a:rPr lang="en-US" altLang="en-US" dirty="0"/>
              <a:t>Multicore CPUs</a:t>
            </a:r>
          </a:p>
          <a:p>
            <a:pPr lvl="1"/>
            <a:r>
              <a:rPr lang="en-US" altLang="en-US" dirty="0"/>
              <a:t>Multithreaded cores</a:t>
            </a:r>
          </a:p>
          <a:p>
            <a:pPr lvl="1"/>
            <a:r>
              <a:rPr lang="en-US" altLang="en-US" dirty="0"/>
              <a:t>NUMA (Non-uniform memory access) systems</a:t>
            </a:r>
          </a:p>
          <a:p>
            <a:pPr lvl="1"/>
            <a:r>
              <a:rPr lang="en-US" altLang="en-US" dirty="0"/>
              <a:t>Heterogeneous multiprocessing</a:t>
            </a:r>
          </a:p>
          <a:p>
            <a:pPr lvl="1"/>
            <a:endParaRPr lang="en-US" altLang="en-US" b="1" dirty="0">
              <a:solidFill>
                <a:srgbClr val="3366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a:extLst>
              <a:ext uri="{FF2B5EF4-FFF2-40B4-BE49-F238E27FC236}">
                <a16:creationId xmlns:a16="http://schemas.microsoft.com/office/drawing/2014/main" id="{459B5F4F-799A-48B7-A0B7-53ED0A70A794}"/>
              </a:ext>
            </a:extLst>
          </p:cNvPr>
          <p:cNvSpPr>
            <a:spLocks noGrp="1" noChangeArrowheads="1"/>
          </p:cNvSpPr>
          <p:nvPr>
            <p:ph type="title"/>
          </p:nvPr>
        </p:nvSpPr>
        <p:spPr>
          <a:xfrm>
            <a:off x="1844278" y="96004"/>
            <a:ext cx="5813822" cy="432197"/>
          </a:xfrm>
        </p:spPr>
        <p:txBody>
          <a:bodyPr>
            <a:noAutofit/>
          </a:bodyPr>
          <a:lstStyle/>
          <a:p>
            <a:r>
              <a:rPr lang="en-US" altLang="en-US" dirty="0"/>
              <a:t>Proportional Share Scheduling</a:t>
            </a:r>
          </a:p>
        </p:txBody>
      </p:sp>
      <p:sp>
        <p:nvSpPr>
          <p:cNvPr id="100354" name="Rectangle 3">
            <a:extLst>
              <a:ext uri="{FF2B5EF4-FFF2-40B4-BE49-F238E27FC236}">
                <a16:creationId xmlns:a16="http://schemas.microsoft.com/office/drawing/2014/main" id="{8CF6342D-B4EF-40C5-AE28-E1BC86249E94}"/>
              </a:ext>
            </a:extLst>
          </p:cNvPr>
          <p:cNvSpPr>
            <a:spLocks noGrp="1" noChangeArrowheads="1"/>
          </p:cNvSpPr>
          <p:nvPr>
            <p:ph type="body" idx="1"/>
          </p:nvPr>
        </p:nvSpPr>
        <p:spPr>
          <a:xfrm>
            <a:off x="907080" y="844392"/>
            <a:ext cx="7329840" cy="3712523"/>
          </a:xfrm>
        </p:spPr>
        <p:txBody>
          <a:bodyPr>
            <a:normAutofit/>
          </a:bodyPr>
          <a:lstStyle/>
          <a:p>
            <a:r>
              <a:rPr lang="en-US" altLang="en-US" sz="3200" i="1" dirty="0"/>
              <a:t>T</a:t>
            </a:r>
            <a:r>
              <a:rPr lang="en-US" altLang="en-US" sz="3200" dirty="0"/>
              <a:t> shares are allocated among all processes in the system</a:t>
            </a:r>
          </a:p>
          <a:p>
            <a:r>
              <a:rPr lang="en-US" altLang="en-US" sz="3200" dirty="0"/>
              <a:t>An application receives </a:t>
            </a:r>
            <a:r>
              <a:rPr lang="en-US" altLang="en-US" sz="3200" i="1" dirty="0"/>
              <a:t>N</a:t>
            </a:r>
            <a:r>
              <a:rPr lang="en-US" altLang="en-US" sz="3200" dirty="0"/>
              <a:t> shares where </a:t>
            </a:r>
            <a:r>
              <a:rPr lang="en-US" altLang="en-US" sz="3200" i="1" dirty="0"/>
              <a:t>N &lt; T</a:t>
            </a:r>
            <a:endParaRPr lang="en-US" altLang="en-US" sz="3200" dirty="0"/>
          </a:p>
          <a:p>
            <a:r>
              <a:rPr lang="en-US" altLang="en-US" sz="3200" dirty="0"/>
              <a:t>This ensures each application will receive </a:t>
            </a:r>
            <a:r>
              <a:rPr lang="en-US" altLang="en-US" sz="3200" b="1" i="1" dirty="0"/>
              <a:t>N</a:t>
            </a:r>
            <a:r>
              <a:rPr lang="en-US" altLang="en-US" sz="3200" i="1" dirty="0"/>
              <a:t> / T</a:t>
            </a:r>
            <a:r>
              <a:rPr lang="en-US" altLang="en-US" sz="3200" dirty="0"/>
              <a:t> of the total processor time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a:extLst>
              <a:ext uri="{FF2B5EF4-FFF2-40B4-BE49-F238E27FC236}">
                <a16:creationId xmlns:a16="http://schemas.microsoft.com/office/drawing/2014/main" id="{C7F1E55F-983C-47F8-ADBE-54E15FEFD9AB}"/>
              </a:ext>
            </a:extLst>
          </p:cNvPr>
          <p:cNvSpPr>
            <a:spLocks noGrp="1"/>
          </p:cNvSpPr>
          <p:nvPr>
            <p:ph type="title"/>
          </p:nvPr>
        </p:nvSpPr>
        <p:spPr>
          <a:xfrm>
            <a:off x="1813560" y="130291"/>
            <a:ext cx="6172200" cy="432197"/>
          </a:xfrm>
        </p:spPr>
        <p:txBody>
          <a:bodyPr>
            <a:noAutofit/>
          </a:bodyPr>
          <a:lstStyle/>
          <a:p>
            <a:r>
              <a:rPr lang="en-US" altLang="en-US" dirty="0"/>
              <a:t>Multiple-Processor Scheduling</a:t>
            </a:r>
          </a:p>
        </p:txBody>
      </p:sp>
      <p:sp>
        <p:nvSpPr>
          <p:cNvPr id="71682" name="Content Placeholder 2">
            <a:extLst>
              <a:ext uri="{FF2B5EF4-FFF2-40B4-BE49-F238E27FC236}">
                <a16:creationId xmlns:a16="http://schemas.microsoft.com/office/drawing/2014/main" id="{7A08C823-220F-4189-B103-BC03391E7F6B}"/>
              </a:ext>
            </a:extLst>
          </p:cNvPr>
          <p:cNvSpPr>
            <a:spLocks noGrp="1"/>
          </p:cNvSpPr>
          <p:nvPr>
            <p:ph idx="1"/>
          </p:nvPr>
        </p:nvSpPr>
        <p:spPr>
          <a:xfrm>
            <a:off x="448965" y="815642"/>
            <a:ext cx="8246070" cy="3512215"/>
          </a:xfrm>
        </p:spPr>
        <p:txBody>
          <a:bodyPr/>
          <a:lstStyle/>
          <a:p>
            <a:r>
              <a:rPr lang="en-US" altLang="en-US" dirty="0"/>
              <a:t>Symmetric multiprocessing (SMP) is where each processor is self scheduling.</a:t>
            </a:r>
          </a:p>
          <a:p>
            <a:r>
              <a:rPr lang="en-US" altLang="en-US" dirty="0"/>
              <a:t>All threads may be in a common ready queue (a)</a:t>
            </a:r>
          </a:p>
          <a:p>
            <a:r>
              <a:rPr lang="en-US" altLang="en-US" dirty="0"/>
              <a:t>Each processor may have its own private queue of threads (b)</a:t>
            </a:r>
          </a:p>
        </p:txBody>
      </p:sp>
      <p:pic>
        <p:nvPicPr>
          <p:cNvPr id="71683" name="Picture 3">
            <a:extLst>
              <a:ext uri="{FF2B5EF4-FFF2-40B4-BE49-F238E27FC236}">
                <a16:creationId xmlns:a16="http://schemas.microsoft.com/office/drawing/2014/main" id="{4F31D85D-3236-4616-BD79-8F32A1CE24E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8475" y="2924853"/>
            <a:ext cx="4036219" cy="2088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3FBAD1-7764-4FEE-ABA0-B336CB6A34A6}"/>
              </a:ext>
            </a:extLst>
          </p:cNvPr>
          <p:cNvSpPr>
            <a:spLocks noGrp="1"/>
          </p:cNvSpPr>
          <p:nvPr>
            <p:ph type="title"/>
          </p:nvPr>
        </p:nvSpPr>
        <p:spPr/>
        <p:txBody>
          <a:bodyPr/>
          <a:lstStyle/>
          <a:p>
            <a:pPr algn="r"/>
            <a:r>
              <a:rPr lang="en-US" sz="3600" dirty="0">
                <a:solidFill>
                  <a:srgbClr val="007033"/>
                </a:solidFill>
                <a:effectLst>
                  <a:outerShdw blurRad="50800" dist="38100" dir="2700000" algn="tl" rotWithShape="0">
                    <a:prstClr val="black">
                      <a:alpha val="40000"/>
                    </a:prstClr>
                  </a:outerShdw>
                </a:effectLst>
              </a:rPr>
              <a:t>Multi-core Processor Architecture</a:t>
            </a:r>
          </a:p>
        </p:txBody>
      </p:sp>
      <p:pic>
        <p:nvPicPr>
          <p:cNvPr id="1026" name="Picture 2" descr="http://twimgs.com/ddj/images/article/2008/0812/081227gointelmax1_f2.jpg">
            <a:extLst>
              <a:ext uri="{FF2B5EF4-FFF2-40B4-BE49-F238E27FC236}">
                <a16:creationId xmlns:a16="http://schemas.microsoft.com/office/drawing/2014/main" id="{1A668CE4-68F5-4110-8AB3-D398C4156E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051776"/>
            <a:ext cx="6096000" cy="35337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CA7116C-7093-4471-B47F-7C84CC7FCBC5}"/>
              </a:ext>
            </a:extLst>
          </p:cNvPr>
          <p:cNvSpPr/>
          <p:nvPr/>
        </p:nvSpPr>
        <p:spPr>
          <a:xfrm>
            <a:off x="1023667" y="4746083"/>
            <a:ext cx="7096665" cy="338554"/>
          </a:xfrm>
          <a:prstGeom prst="rect">
            <a:avLst/>
          </a:prstGeom>
        </p:spPr>
        <p:txBody>
          <a:bodyPr wrap="square">
            <a:spAutoFit/>
          </a:bodyPr>
          <a:lstStyle/>
          <a:p>
            <a:r>
              <a:rPr lang="en-US" sz="1600" dirty="0">
                <a:hlinkClick r:id="rId3"/>
              </a:rPr>
              <a:t>https://www.drdobbs.com/development-and-optimization-techniques/212600040</a:t>
            </a:r>
            <a:endParaRPr lang="en-US" sz="1600" dirty="0"/>
          </a:p>
        </p:txBody>
      </p:sp>
    </p:spTree>
    <p:extLst>
      <p:ext uri="{BB962C8B-B14F-4D97-AF65-F5344CB8AC3E}">
        <p14:creationId xmlns:p14="http://schemas.microsoft.com/office/powerpoint/2010/main" val="1897965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a:extLst>
              <a:ext uri="{FF2B5EF4-FFF2-40B4-BE49-F238E27FC236}">
                <a16:creationId xmlns:a16="http://schemas.microsoft.com/office/drawing/2014/main" id="{4EE83DAD-0182-4281-9CC2-965A55B66551}"/>
              </a:ext>
            </a:extLst>
          </p:cNvPr>
          <p:cNvSpPr>
            <a:spLocks noGrp="1"/>
          </p:cNvSpPr>
          <p:nvPr>
            <p:ph type="title"/>
          </p:nvPr>
        </p:nvSpPr>
        <p:spPr>
          <a:xfrm>
            <a:off x="2370711" y="237083"/>
            <a:ext cx="5866209" cy="431708"/>
          </a:xfrm>
        </p:spPr>
        <p:txBody>
          <a:bodyPr>
            <a:noAutofit/>
          </a:bodyPr>
          <a:lstStyle/>
          <a:p>
            <a:r>
              <a:rPr lang="en-US" altLang="en-US" dirty="0"/>
              <a:t>Multicore Processors</a:t>
            </a:r>
          </a:p>
        </p:txBody>
      </p:sp>
      <p:sp>
        <p:nvSpPr>
          <p:cNvPr id="72706" name="Content Placeholder 2">
            <a:extLst>
              <a:ext uri="{FF2B5EF4-FFF2-40B4-BE49-F238E27FC236}">
                <a16:creationId xmlns:a16="http://schemas.microsoft.com/office/drawing/2014/main" id="{AEEE112F-E1F9-4A4D-91F5-E4A039580C88}"/>
              </a:ext>
            </a:extLst>
          </p:cNvPr>
          <p:cNvSpPr>
            <a:spLocks noGrp="1"/>
          </p:cNvSpPr>
          <p:nvPr>
            <p:ph idx="1"/>
          </p:nvPr>
        </p:nvSpPr>
        <p:spPr>
          <a:xfrm>
            <a:off x="907080" y="765095"/>
            <a:ext cx="7329840" cy="4141321"/>
          </a:xfrm>
        </p:spPr>
        <p:txBody>
          <a:bodyPr>
            <a:normAutofit fontScale="92500" lnSpcReduction="20000"/>
          </a:bodyPr>
          <a:lstStyle/>
          <a:p>
            <a:r>
              <a:rPr lang="en-US" altLang="en-US" sz="3300" dirty="0"/>
              <a:t>Recent trend to place multiple processor cores on same physical chip</a:t>
            </a:r>
          </a:p>
          <a:p>
            <a:r>
              <a:rPr lang="en-US" altLang="en-US" sz="3300" dirty="0"/>
              <a:t>Faster and consumes less power</a:t>
            </a:r>
          </a:p>
          <a:p>
            <a:r>
              <a:rPr lang="en-US" altLang="en-US" sz="3300" dirty="0"/>
              <a:t>Multiple threads per core also growing</a:t>
            </a:r>
          </a:p>
          <a:p>
            <a:pPr lvl="1"/>
            <a:r>
              <a:rPr lang="en-US" altLang="en-US" sz="3300" dirty="0"/>
              <a:t>Takes advantage of memory stall to make progress on another thread while memory retrieve happens</a:t>
            </a:r>
          </a:p>
          <a:p>
            <a:pPr lvl="1"/>
            <a:endParaRPr lang="en-US" altLang="en-US" dirty="0"/>
          </a:p>
          <a:p>
            <a:pPr lvl="1">
              <a:buFont typeface="Monotype Sorts" pitchFamily="-84" charset="2"/>
              <a:buNone/>
            </a:pPr>
            <a:r>
              <a:rPr lang="en-US" altLang="en-US" dirty="0"/>
              <a:t> </a:t>
            </a:r>
          </a:p>
        </p:txBody>
      </p:sp>
      <p:pic>
        <p:nvPicPr>
          <p:cNvPr id="72707" name="Picture 1">
            <a:extLst>
              <a:ext uri="{FF2B5EF4-FFF2-40B4-BE49-F238E27FC236}">
                <a16:creationId xmlns:a16="http://schemas.microsoft.com/office/drawing/2014/main" id="{0F6CBE17-826B-42D1-8128-EDC6A8A7083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7655" y="3850392"/>
            <a:ext cx="4300174" cy="105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BF0D8640-FCB0-4988-9C40-1D8E1028F211}"/>
              </a:ext>
            </a:extLst>
          </p:cNvPr>
          <p:cNvSpPr>
            <a:spLocks noGrp="1" noChangeArrowheads="1"/>
          </p:cNvSpPr>
          <p:nvPr>
            <p:ph type="title"/>
          </p:nvPr>
        </p:nvSpPr>
        <p:spPr>
          <a:xfrm>
            <a:off x="1823310" y="417307"/>
            <a:ext cx="5792390" cy="451419"/>
          </a:xfrm>
        </p:spPr>
        <p:txBody>
          <a:bodyPr>
            <a:noAutofit/>
          </a:bodyPr>
          <a:lstStyle/>
          <a:p>
            <a:r>
              <a:rPr lang="en-US" altLang="en-US" dirty="0"/>
              <a:t>Multithreaded Multicore System</a:t>
            </a:r>
          </a:p>
        </p:txBody>
      </p:sp>
      <p:sp>
        <p:nvSpPr>
          <p:cNvPr id="69634" name="Rectangle 3">
            <a:extLst>
              <a:ext uri="{FF2B5EF4-FFF2-40B4-BE49-F238E27FC236}">
                <a16:creationId xmlns:a16="http://schemas.microsoft.com/office/drawing/2014/main" id="{2B71E613-2379-4021-8ED5-E283592561A9}"/>
              </a:ext>
            </a:extLst>
          </p:cNvPr>
          <p:cNvSpPr>
            <a:spLocks noGrp="1" noChangeArrowheads="1"/>
          </p:cNvSpPr>
          <p:nvPr>
            <p:ph type="body" idx="1"/>
          </p:nvPr>
        </p:nvSpPr>
        <p:spPr>
          <a:xfrm>
            <a:off x="907080" y="1350110"/>
            <a:ext cx="7329840" cy="2188092"/>
          </a:xfrm>
        </p:spPr>
        <p:txBody>
          <a:bodyPr/>
          <a:lstStyle/>
          <a:p>
            <a:r>
              <a:rPr kumimoji="0" lang="en-US" altLang="en-US" sz="3200" dirty="0"/>
              <a:t>Each core has &gt; 1 hardware threads. </a:t>
            </a:r>
          </a:p>
          <a:p>
            <a:r>
              <a:rPr kumimoji="0" lang="en-US" altLang="en-US" sz="3200" dirty="0"/>
              <a:t>If one thread has a memory stall, switch to another thread!</a:t>
            </a:r>
          </a:p>
          <a:p>
            <a:endParaRPr kumimoji="0" lang="en-US" altLang="en-US" dirty="0"/>
          </a:p>
          <a:p>
            <a:pPr>
              <a:spcBef>
                <a:spcPct val="0"/>
              </a:spcBef>
              <a:buClrTx/>
              <a:buSzTx/>
              <a:buFontTx/>
              <a:buNone/>
            </a:pPr>
            <a:endParaRPr kumimoji="0" lang="en-US" altLang="en-US" dirty="0"/>
          </a:p>
          <a:p>
            <a:endParaRPr lang="en-US" altLang="en-US" dirty="0"/>
          </a:p>
        </p:txBody>
      </p:sp>
      <p:pic>
        <p:nvPicPr>
          <p:cNvPr id="4" name="Picture 2">
            <a:extLst>
              <a:ext uri="{FF2B5EF4-FFF2-40B4-BE49-F238E27FC236}">
                <a16:creationId xmlns:a16="http://schemas.microsoft.com/office/drawing/2014/main" id="{5E06ED42-4179-4AE5-A555-4A875686258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39246" y="3640685"/>
            <a:ext cx="4445318" cy="1085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6828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a:extLst>
              <a:ext uri="{FF2B5EF4-FFF2-40B4-BE49-F238E27FC236}">
                <a16:creationId xmlns:a16="http://schemas.microsoft.com/office/drawing/2014/main" id="{A98C968A-AF4F-450D-BAED-792FA6118868}"/>
              </a:ext>
            </a:extLst>
          </p:cNvPr>
          <p:cNvSpPr>
            <a:spLocks noGrp="1"/>
          </p:cNvSpPr>
          <p:nvPr>
            <p:ph idx="1"/>
          </p:nvPr>
        </p:nvSpPr>
        <p:spPr>
          <a:xfrm>
            <a:off x="754375" y="1007983"/>
            <a:ext cx="3359510" cy="3854342"/>
          </a:xfrm>
        </p:spPr>
        <p:txBody>
          <a:bodyPr>
            <a:normAutofit fontScale="77500" lnSpcReduction="20000"/>
          </a:bodyPr>
          <a:lstStyle/>
          <a:p>
            <a:r>
              <a:rPr lang="en-US" altLang="en-US" b="1" dirty="0"/>
              <a:t>Chip-multithreading</a:t>
            </a:r>
            <a:r>
              <a:rPr lang="en-US" altLang="en-US" dirty="0"/>
              <a:t> (CMT) assigns each core multiple hardware threads. (Intel refers to this as </a:t>
            </a:r>
            <a:r>
              <a:rPr lang="en-US" altLang="en-US" b="1" dirty="0"/>
              <a:t>hyperthreading</a:t>
            </a:r>
            <a:r>
              <a:rPr lang="en-US" altLang="en-US" dirty="0"/>
              <a:t>.)</a:t>
            </a:r>
            <a:br>
              <a:rPr lang="en-US" altLang="en-US" dirty="0"/>
            </a:br>
            <a:br>
              <a:rPr lang="en-US" altLang="en-US" dirty="0"/>
            </a:br>
            <a:endParaRPr lang="en-US" altLang="en-US" dirty="0"/>
          </a:p>
          <a:p>
            <a:r>
              <a:rPr lang="en-US" altLang="en-US" dirty="0"/>
              <a:t>On a quad-core system with 2 hardware threads per core, the operating system sees 8 logical processors.</a:t>
            </a:r>
          </a:p>
          <a:p>
            <a:endParaRPr lang="en-US" altLang="en-US" dirty="0"/>
          </a:p>
        </p:txBody>
      </p:sp>
      <p:pic>
        <p:nvPicPr>
          <p:cNvPr id="76803" name="Picture 3">
            <a:extLst>
              <a:ext uri="{FF2B5EF4-FFF2-40B4-BE49-F238E27FC236}">
                <a16:creationId xmlns:a16="http://schemas.microsoft.com/office/drawing/2014/main" id="{DF01EFD5-3757-4F74-AA03-D72BD641811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044700"/>
            <a:ext cx="2463403" cy="3565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4B1BCE2B-FB82-4DE4-8AC5-8A0BF114B3D4}"/>
              </a:ext>
            </a:extLst>
          </p:cNvPr>
          <p:cNvSpPr>
            <a:spLocks noGrp="1"/>
          </p:cNvSpPr>
          <p:nvPr>
            <p:ph type="title"/>
          </p:nvPr>
        </p:nvSpPr>
        <p:spPr>
          <a:xfrm>
            <a:off x="1976015" y="281175"/>
            <a:ext cx="5668347" cy="432197"/>
          </a:xfrm>
        </p:spPr>
        <p:txBody>
          <a:bodyPr>
            <a:noAutofit/>
          </a:bodyPr>
          <a:lstStyle/>
          <a:p>
            <a:r>
              <a:rPr lang="en-US" altLang="en-US" sz="3200" dirty="0"/>
              <a:t>Multithreaded Multicore System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a:extLst>
              <a:ext uri="{FF2B5EF4-FFF2-40B4-BE49-F238E27FC236}">
                <a16:creationId xmlns:a16="http://schemas.microsoft.com/office/drawing/2014/main" id="{72A2F406-D6BE-4B79-BE65-E498FF964134}"/>
              </a:ext>
            </a:extLst>
          </p:cNvPr>
          <p:cNvSpPr>
            <a:spLocks noGrp="1"/>
          </p:cNvSpPr>
          <p:nvPr>
            <p:ph type="title"/>
          </p:nvPr>
        </p:nvSpPr>
        <p:spPr>
          <a:xfrm>
            <a:off x="1823310" y="281176"/>
            <a:ext cx="5857292" cy="432197"/>
          </a:xfrm>
        </p:spPr>
        <p:txBody>
          <a:bodyPr>
            <a:noAutofit/>
          </a:bodyPr>
          <a:lstStyle/>
          <a:p>
            <a:r>
              <a:rPr lang="en-US" altLang="en-US" sz="3200" dirty="0"/>
              <a:t>Multithreaded Multicore System</a:t>
            </a:r>
          </a:p>
        </p:txBody>
      </p:sp>
      <p:sp>
        <p:nvSpPr>
          <p:cNvPr id="77826" name="Content Placeholder 2">
            <a:extLst>
              <a:ext uri="{FF2B5EF4-FFF2-40B4-BE49-F238E27FC236}">
                <a16:creationId xmlns:a16="http://schemas.microsoft.com/office/drawing/2014/main" id="{1282DD5F-B7F7-4A28-B908-F260F89F83FA}"/>
              </a:ext>
            </a:extLst>
          </p:cNvPr>
          <p:cNvSpPr>
            <a:spLocks noGrp="1"/>
          </p:cNvSpPr>
          <p:nvPr>
            <p:ph idx="1"/>
          </p:nvPr>
        </p:nvSpPr>
        <p:spPr>
          <a:xfrm>
            <a:off x="754374" y="797489"/>
            <a:ext cx="4123036" cy="4064835"/>
          </a:xfrm>
        </p:spPr>
        <p:txBody>
          <a:bodyPr>
            <a:normAutofit fontScale="77500" lnSpcReduction="20000"/>
          </a:bodyPr>
          <a:lstStyle/>
          <a:p>
            <a:pPr>
              <a:lnSpc>
                <a:spcPct val="120000"/>
              </a:lnSpc>
            </a:pPr>
            <a:r>
              <a:rPr lang="en-US" altLang="en-US" sz="3400" dirty="0"/>
              <a:t>Two levels of scheduling:</a:t>
            </a:r>
            <a:endParaRPr lang="en-US" altLang="en-US" dirty="0"/>
          </a:p>
          <a:p>
            <a:pPr lvl="1">
              <a:lnSpc>
                <a:spcPct val="120000"/>
              </a:lnSpc>
              <a:buFont typeface="Arial" panose="020B0604020202020204" pitchFamily="34" charset="0"/>
              <a:buAutoNum type="arabicPeriod"/>
            </a:pPr>
            <a:r>
              <a:rPr lang="en-US" altLang="en-US" dirty="0"/>
              <a:t>The operating system deciding which software thread to run on a logical CPU</a:t>
            </a:r>
            <a:br>
              <a:rPr lang="en-US" altLang="en-US" dirty="0"/>
            </a:br>
            <a:endParaRPr lang="en-US" altLang="en-US" dirty="0"/>
          </a:p>
          <a:p>
            <a:pPr lvl="1">
              <a:lnSpc>
                <a:spcPct val="120000"/>
              </a:lnSpc>
              <a:buFont typeface="Arial" panose="020B0604020202020204" pitchFamily="34" charset="0"/>
              <a:buAutoNum type="arabicPeriod"/>
            </a:pPr>
            <a:r>
              <a:rPr lang="en-US" altLang="en-US" dirty="0"/>
              <a:t>How each core decides which hardware thread to run on the physical core.</a:t>
            </a:r>
          </a:p>
        </p:txBody>
      </p:sp>
      <p:pic>
        <p:nvPicPr>
          <p:cNvPr id="77827" name="Picture 4">
            <a:extLst>
              <a:ext uri="{FF2B5EF4-FFF2-40B4-BE49-F238E27FC236}">
                <a16:creationId xmlns:a16="http://schemas.microsoft.com/office/drawing/2014/main" id="{CDFC70F4-8A1C-480B-820D-DE1F116FFD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0115" y="1502815"/>
            <a:ext cx="3815953" cy="296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a:extLst>
              <a:ext uri="{FF2B5EF4-FFF2-40B4-BE49-F238E27FC236}">
                <a16:creationId xmlns:a16="http://schemas.microsoft.com/office/drawing/2014/main" id="{54839094-C3D3-496D-831C-D61F7F14A2B2}"/>
              </a:ext>
            </a:extLst>
          </p:cNvPr>
          <p:cNvSpPr>
            <a:spLocks noGrp="1" noChangeArrowheads="1"/>
          </p:cNvSpPr>
          <p:nvPr>
            <p:ph type="title"/>
          </p:nvPr>
        </p:nvSpPr>
        <p:spPr>
          <a:xfrm>
            <a:off x="907080" y="421131"/>
            <a:ext cx="7006703" cy="424734"/>
          </a:xfrm>
        </p:spPr>
        <p:txBody>
          <a:bodyPr>
            <a:noAutofit/>
          </a:bodyPr>
          <a:lstStyle/>
          <a:p>
            <a:r>
              <a:rPr lang="en-US" altLang="en-US" sz="3200" dirty="0"/>
              <a:t>Multiple-Processor Scheduling – Load Balancing</a:t>
            </a:r>
          </a:p>
        </p:txBody>
      </p:sp>
      <p:sp>
        <p:nvSpPr>
          <p:cNvPr id="78850" name="Rectangle 3">
            <a:extLst>
              <a:ext uri="{FF2B5EF4-FFF2-40B4-BE49-F238E27FC236}">
                <a16:creationId xmlns:a16="http://schemas.microsoft.com/office/drawing/2014/main" id="{820781A6-111F-4348-AA18-D0475B89840C}"/>
              </a:ext>
            </a:extLst>
          </p:cNvPr>
          <p:cNvSpPr>
            <a:spLocks noGrp="1" noChangeArrowheads="1"/>
          </p:cNvSpPr>
          <p:nvPr>
            <p:ph type="body" idx="1"/>
          </p:nvPr>
        </p:nvSpPr>
        <p:spPr>
          <a:xfrm>
            <a:off x="830727" y="1197405"/>
            <a:ext cx="7482545" cy="3524964"/>
          </a:xfrm>
        </p:spPr>
        <p:txBody>
          <a:bodyPr>
            <a:normAutofit fontScale="92500"/>
          </a:bodyPr>
          <a:lstStyle/>
          <a:p>
            <a:r>
              <a:rPr lang="en-US" altLang="en-US" dirty="0"/>
              <a:t>If SMP, need to keep all CPUs loaded for efficiency</a:t>
            </a:r>
          </a:p>
          <a:p>
            <a:r>
              <a:rPr lang="en-US" altLang="en-US" b="1" dirty="0">
                <a:solidFill>
                  <a:srgbClr val="006699"/>
                </a:solidFill>
                <a:latin typeface="+mj-lt"/>
              </a:rPr>
              <a:t>Load</a:t>
            </a:r>
            <a:r>
              <a:rPr lang="en-US" altLang="en-US" b="1" dirty="0">
                <a:solidFill>
                  <a:srgbClr val="3366FF"/>
                </a:solidFill>
              </a:rPr>
              <a:t> </a:t>
            </a:r>
            <a:r>
              <a:rPr lang="en-US" altLang="en-US" b="1" dirty="0">
                <a:solidFill>
                  <a:srgbClr val="006699"/>
                </a:solidFill>
                <a:latin typeface="+mj-lt"/>
              </a:rPr>
              <a:t>balancing</a:t>
            </a:r>
            <a:r>
              <a:rPr lang="en-US" altLang="en-US" b="1" dirty="0">
                <a:solidFill>
                  <a:srgbClr val="3366FF"/>
                </a:solidFill>
              </a:rPr>
              <a:t> </a:t>
            </a:r>
            <a:r>
              <a:rPr lang="en-US" altLang="en-US" dirty="0"/>
              <a:t>attempts to keep workload evenly distributed</a:t>
            </a:r>
          </a:p>
          <a:p>
            <a:r>
              <a:rPr lang="en-US" altLang="en-US" b="1" dirty="0">
                <a:solidFill>
                  <a:srgbClr val="006699"/>
                </a:solidFill>
                <a:latin typeface="+mj-lt"/>
              </a:rPr>
              <a:t>Push</a:t>
            </a:r>
            <a:r>
              <a:rPr lang="en-US" altLang="en-US" b="1" dirty="0">
                <a:solidFill>
                  <a:srgbClr val="3366FF"/>
                </a:solidFill>
              </a:rPr>
              <a:t> </a:t>
            </a:r>
            <a:r>
              <a:rPr lang="en-US" altLang="en-US" b="1" dirty="0">
                <a:solidFill>
                  <a:srgbClr val="006699"/>
                </a:solidFill>
                <a:latin typeface="+mj-lt"/>
              </a:rPr>
              <a:t>migration</a:t>
            </a:r>
            <a:r>
              <a:rPr lang="en-US" altLang="en-US" b="1" dirty="0">
                <a:solidFill>
                  <a:srgbClr val="3366FF"/>
                </a:solidFill>
              </a:rPr>
              <a:t> </a:t>
            </a:r>
            <a:r>
              <a:rPr lang="en-US" altLang="en-US" dirty="0"/>
              <a:t>– periodic task checks load on each processor, and if found pushes task from overloaded CPU to other CPUs</a:t>
            </a:r>
            <a:endParaRPr lang="en-US" altLang="en-US" b="1" dirty="0">
              <a:solidFill>
                <a:srgbClr val="3366FF"/>
              </a:solidFill>
            </a:endParaRPr>
          </a:p>
          <a:p>
            <a:r>
              <a:rPr lang="en-US" altLang="en-US" b="1" dirty="0">
                <a:solidFill>
                  <a:srgbClr val="006699"/>
                </a:solidFill>
                <a:latin typeface="+mj-lt"/>
              </a:rPr>
              <a:t>Pull</a:t>
            </a:r>
            <a:r>
              <a:rPr lang="en-US" altLang="en-US" b="1" dirty="0">
                <a:solidFill>
                  <a:srgbClr val="3366FF"/>
                </a:solidFill>
              </a:rPr>
              <a:t> </a:t>
            </a:r>
            <a:r>
              <a:rPr lang="en-US" altLang="en-US" b="1" dirty="0">
                <a:solidFill>
                  <a:srgbClr val="006699"/>
                </a:solidFill>
                <a:latin typeface="+mj-lt"/>
              </a:rPr>
              <a:t>migration</a:t>
            </a:r>
            <a:r>
              <a:rPr lang="en-US" altLang="en-US" b="1" dirty="0">
                <a:solidFill>
                  <a:srgbClr val="3366FF"/>
                </a:solidFill>
              </a:rPr>
              <a:t> </a:t>
            </a:r>
            <a:r>
              <a:rPr lang="en-US" altLang="en-US" dirty="0"/>
              <a:t>– idle processors pulls waiting task from busy processor</a:t>
            </a:r>
          </a:p>
          <a:p>
            <a:endParaRPr lang="en-US" altLang="en-US" sz="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1838</TotalTime>
  <Words>849</Words>
  <Application>Microsoft Office PowerPoint</Application>
  <PresentationFormat>On-screen Show (16:9)</PresentationFormat>
  <Paragraphs>99</Paragraphs>
  <Slides>20</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Monotype Sorts</vt:lpstr>
      <vt:lpstr>MS PGothic</vt:lpstr>
      <vt:lpstr>Arial</vt:lpstr>
      <vt:lpstr>Calibri</vt:lpstr>
      <vt:lpstr>Helvetica</vt:lpstr>
      <vt:lpstr>Times New Roman</vt:lpstr>
      <vt:lpstr>Office Theme</vt:lpstr>
      <vt:lpstr>CSCI315 – Operating Systems Design Department of Computer Science Bucknell University</vt:lpstr>
      <vt:lpstr>Multiple-Processor Scheduling</vt:lpstr>
      <vt:lpstr>Multiple-Processor Scheduling</vt:lpstr>
      <vt:lpstr>Multi-core Processor Architecture</vt:lpstr>
      <vt:lpstr>Multicore Processors</vt:lpstr>
      <vt:lpstr>Multithreaded Multicore System</vt:lpstr>
      <vt:lpstr>Multithreaded Multicore System</vt:lpstr>
      <vt:lpstr>Multithreaded Multicore System</vt:lpstr>
      <vt:lpstr>Multiple-Processor Scheduling – Load Balancing</vt:lpstr>
      <vt:lpstr>Multiple-Processor Scheduling – Processor Affinity</vt:lpstr>
      <vt:lpstr>NUMA and CPU Scheduling</vt:lpstr>
      <vt:lpstr>Real-Time CPU Scheduling</vt:lpstr>
      <vt:lpstr>Real-Time CPU Scheduling</vt:lpstr>
      <vt:lpstr> Interrupt Latency</vt:lpstr>
      <vt:lpstr> Dispatch Latency</vt:lpstr>
      <vt:lpstr>Priority-based Scheduling</vt:lpstr>
      <vt:lpstr>Rate Monotonic Scheduling</vt:lpstr>
      <vt:lpstr>Missed Deadlines with Rate Monotonic Scheduling</vt:lpstr>
      <vt:lpstr>Earliest Deadline First Scheduling (EDF)</vt:lpstr>
      <vt:lpstr>Proportional Share Scheduling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Xiannong  Meng</cp:lastModifiedBy>
  <cp:revision>174</cp:revision>
  <dcterms:created xsi:type="dcterms:W3CDTF">2013-08-21T19:17:07Z</dcterms:created>
  <dcterms:modified xsi:type="dcterms:W3CDTF">2020-09-27T13:48:20Z</dcterms:modified>
</cp:coreProperties>
</file>