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91" r:id="rId2"/>
    <p:sldId id="450" r:id="rId3"/>
    <p:sldId id="451" r:id="rId4"/>
    <p:sldId id="382" r:id="rId5"/>
    <p:sldId id="421" r:id="rId6"/>
    <p:sldId id="449" r:id="rId7"/>
    <p:sldId id="381" r:id="rId8"/>
    <p:sldId id="383" r:id="rId9"/>
    <p:sldId id="384" r:id="rId10"/>
    <p:sldId id="385" r:id="rId11"/>
    <p:sldId id="386" r:id="rId12"/>
    <p:sldId id="387" r:id="rId13"/>
    <p:sldId id="388" r:id="rId14"/>
    <p:sldId id="389" r:id="rId15"/>
    <p:sldId id="433" r:id="rId16"/>
    <p:sldId id="434" r:id="rId17"/>
    <p:sldId id="390" r:id="rId1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E9202"/>
    <a:srgbClr val="007033"/>
    <a:srgbClr val="00AACC"/>
    <a:srgbClr val="6C1A00"/>
    <a:srgbClr val="5EEC3C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78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75C266-ECEE-404F-AE90-B98F176AB49A}" type="slidenum">
              <a:rPr lang="en-US"/>
              <a:pPr/>
              <a:t>2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.bucknell.edu/~cs315/F2020/meng/code/deadlock/deadlock.c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26F8B02-092F-4F4F-B530-4AD7E61EF5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0605" y="1044700"/>
            <a:ext cx="7177135" cy="1985165"/>
          </a:xfrm>
        </p:spPr>
        <p:txBody>
          <a:bodyPr>
            <a:noAutofit/>
          </a:bodyPr>
          <a:lstStyle/>
          <a:p>
            <a:r>
              <a:rPr lang="en" dirty="0"/>
              <a:t>CSCI315 – Oper</a:t>
            </a:r>
            <a:r>
              <a:rPr lang="en-US" dirty="0" err="1"/>
              <a:t>ating</a:t>
            </a:r>
            <a:r>
              <a:rPr lang="en-US" dirty="0"/>
              <a:t> Systems Design</a:t>
            </a:r>
            <a:br>
              <a:rPr lang="en-US" sz="3200" dirty="0"/>
            </a:br>
            <a:r>
              <a:rPr lang="en-US" sz="2400" dirty="0"/>
              <a:t>Department of Computer Science</a:t>
            </a:r>
            <a:br>
              <a:rPr lang="en-US" sz="2400" dirty="0"/>
            </a:br>
            <a:r>
              <a:rPr lang="en-US" sz="2400" dirty="0"/>
              <a:t>Bucknell University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8328C8-1A0C-414A-8DD0-0CDA437799EA}"/>
              </a:ext>
            </a:extLst>
          </p:cNvPr>
          <p:cNvSpPr/>
          <p:nvPr/>
        </p:nvSpPr>
        <p:spPr>
          <a:xfrm>
            <a:off x="2128720" y="3875009"/>
            <a:ext cx="4123035" cy="95410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defTabSz="457200" hangingPunct="0"/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This set of notes is based on notes from the textbook authors, as well as L. Felipe Perrone, Joshua </a:t>
            </a:r>
            <a:r>
              <a:rPr lang="en-US" sz="1400" i="1" dirty="0" err="1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Stough</a:t>
            </a:r>
            <a:r>
              <a:rPr lang="en-US" sz="1400" i="1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, </a:t>
            </a:r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and other instructors.</a:t>
            </a:r>
          </a:p>
          <a:p>
            <a:pPr defTabSz="457200" hangingPunct="0"/>
            <a:r>
              <a:rPr lang="en-US" sz="1400" i="1" dirty="0">
                <a:solidFill>
                  <a:schemeClr val="bg1"/>
                </a:solidFill>
              </a:rPr>
              <a:t>Xiannong Meng, Fall 2020.</a:t>
            </a:r>
            <a:endParaRPr lang="en-US" sz="1400" i="1" dirty="0">
              <a:solidFill>
                <a:schemeClr val="bg1"/>
              </a:solidFill>
              <a:ea typeface="Helvetica"/>
              <a:cs typeface="Helvetica"/>
              <a:sym typeface="Helvetica"/>
            </a:endParaRPr>
          </a:p>
        </p:txBody>
      </p:sp>
      <p:sp>
        <p:nvSpPr>
          <p:cNvPr id="9" name="Shape 54">
            <a:extLst>
              <a:ext uri="{FF2B5EF4-FFF2-40B4-BE49-F238E27FC236}">
                <a16:creationId xmlns:a16="http://schemas.microsoft.com/office/drawing/2014/main" id="{1E49764E-1BC6-4C6E-984E-407B9DC3F4FD}"/>
              </a:ext>
            </a:extLst>
          </p:cNvPr>
          <p:cNvSpPr txBox="1"/>
          <p:nvPr/>
        </p:nvSpPr>
        <p:spPr>
          <a:xfrm>
            <a:off x="565723" y="3655640"/>
            <a:ext cx="1410291" cy="7733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" b="1" dirty="0">
                <a:solidFill>
                  <a:srgbClr val="FF0000"/>
                </a:solidFill>
              </a:rPr>
              <a:t>h 8.1 – 8.3</a:t>
            </a:r>
          </a:p>
        </p:txBody>
      </p:sp>
      <p:sp>
        <p:nvSpPr>
          <p:cNvPr id="10" name="Shape 53">
            <a:extLst>
              <a:ext uri="{FF2B5EF4-FFF2-40B4-BE49-F238E27FC236}">
                <a16:creationId xmlns:a16="http://schemas.microsoft.com/office/drawing/2014/main" id="{8E0FCBEF-0C20-46DD-B452-264485A5D623}"/>
              </a:ext>
            </a:extLst>
          </p:cNvPr>
          <p:cNvSpPr txBox="1">
            <a:spLocks/>
          </p:cNvSpPr>
          <p:nvPr/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vert="horz" lIns="93100" tIns="93100" rIns="93100" bIns="93100" rtlCol="0" anchor="t" anchorCtr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Clr>
                <a:schemeClr val="dk1"/>
              </a:buClr>
              <a:buSzPct val="35483"/>
              <a:buFont typeface="Arial"/>
              <a:buNone/>
            </a:pPr>
            <a:r>
              <a:rPr lang="en-US" b="1" dirty="0"/>
              <a:t>Introduction to Deadlock</a:t>
            </a:r>
            <a:endParaRPr lang="en" b="1" dirty="0"/>
          </a:p>
        </p:txBody>
      </p:sp>
    </p:spTree>
    <p:extLst>
      <p:ext uri="{BB962C8B-B14F-4D97-AF65-F5344CB8AC3E}">
        <p14:creationId xmlns:p14="http://schemas.microsoft.com/office/powerpoint/2010/main" val="1172042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Resource Allocation Graph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1960930"/>
            <a:ext cx="7329840" cy="2595985"/>
          </a:xfrm>
          <a:solidFill>
            <a:srgbClr val="CCFFFF"/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400" dirty="0"/>
              <a:t>The nodes in V can be of two types (partitions):</a:t>
            </a:r>
          </a:p>
          <a:p>
            <a:pPr lvl="1" eaLnBrk="1" hangingPunct="1"/>
            <a:r>
              <a:rPr lang="en-US" sz="1800" i="1" dirty="0"/>
              <a:t>P</a:t>
            </a:r>
            <a:r>
              <a:rPr lang="en-US" sz="1800" dirty="0"/>
              <a:t> = {</a:t>
            </a:r>
            <a:r>
              <a:rPr lang="en-US" sz="1800" i="1" dirty="0"/>
              <a:t>P</a:t>
            </a:r>
            <a:r>
              <a:rPr lang="en-US" sz="1800" baseline="-25000" dirty="0"/>
              <a:t>1</a:t>
            </a:r>
            <a:r>
              <a:rPr lang="en-US" sz="1800" dirty="0"/>
              <a:t>, </a:t>
            </a:r>
            <a:r>
              <a:rPr lang="en-US" sz="1800" i="1" dirty="0"/>
              <a:t>P</a:t>
            </a:r>
            <a:r>
              <a:rPr lang="en-US" sz="1800" baseline="-25000" dirty="0"/>
              <a:t>2</a:t>
            </a:r>
            <a:r>
              <a:rPr lang="en-US" sz="1800" dirty="0"/>
              <a:t>, …, </a:t>
            </a:r>
            <a:r>
              <a:rPr lang="en-US" sz="1800" i="1" dirty="0" err="1"/>
              <a:t>P</a:t>
            </a:r>
            <a:r>
              <a:rPr lang="en-US" sz="1800" i="1" baseline="-25000" dirty="0" err="1"/>
              <a:t>n</a:t>
            </a:r>
            <a:r>
              <a:rPr lang="en-US" sz="1800" dirty="0"/>
              <a:t>}, the set consisting of all the processes in the system.</a:t>
            </a:r>
            <a:br>
              <a:rPr lang="en-US" sz="1800" dirty="0"/>
            </a:br>
            <a:endParaRPr lang="en-US" sz="1800" dirty="0"/>
          </a:p>
          <a:p>
            <a:pPr lvl="1" eaLnBrk="1" hangingPunct="1"/>
            <a:r>
              <a:rPr lang="en-US" sz="1800" i="1" dirty="0"/>
              <a:t>R</a:t>
            </a:r>
            <a:r>
              <a:rPr lang="en-US" sz="1800" dirty="0"/>
              <a:t> = {</a:t>
            </a:r>
            <a:r>
              <a:rPr lang="en-US" sz="1800" i="1" dirty="0"/>
              <a:t>R</a:t>
            </a:r>
            <a:r>
              <a:rPr lang="en-US" sz="1800" baseline="-25000" dirty="0"/>
              <a:t>1</a:t>
            </a:r>
            <a:r>
              <a:rPr lang="en-US" sz="1800" dirty="0"/>
              <a:t>, </a:t>
            </a:r>
            <a:r>
              <a:rPr lang="en-US" sz="1800" i="1" dirty="0"/>
              <a:t>R</a:t>
            </a:r>
            <a:r>
              <a:rPr lang="en-US" sz="1800" baseline="-25000" dirty="0"/>
              <a:t>2</a:t>
            </a:r>
            <a:r>
              <a:rPr lang="en-US" sz="1800" dirty="0"/>
              <a:t>, …, </a:t>
            </a:r>
            <a:r>
              <a:rPr lang="en-US" sz="1800" i="1" dirty="0"/>
              <a:t>R</a:t>
            </a:r>
            <a:r>
              <a:rPr lang="en-US" sz="1800" i="1" baseline="-25000" dirty="0"/>
              <a:t>m</a:t>
            </a:r>
            <a:r>
              <a:rPr lang="en-US" sz="1800" dirty="0"/>
              <a:t>}, the set consisting of all resource types in the system.</a:t>
            </a:r>
          </a:p>
          <a:p>
            <a:pPr eaLnBrk="1" hangingPunct="1"/>
            <a:r>
              <a:rPr lang="en-US" sz="2400" dirty="0"/>
              <a:t>Request edge – directed edge </a:t>
            </a:r>
            <a:r>
              <a:rPr lang="en-US" sz="2400" i="1" dirty="0"/>
              <a:t>P</a:t>
            </a:r>
            <a:r>
              <a:rPr lang="en-US" sz="2400" baseline="-25000" dirty="0"/>
              <a:t>1 </a:t>
            </a:r>
            <a:r>
              <a:rPr lang="en-US" sz="2400" dirty="0">
                <a:sym typeface="Symbol" pitchFamily="-105" charset="2"/>
              </a:rPr>
              <a:t> </a:t>
            </a:r>
            <a:r>
              <a:rPr lang="en-US" sz="2400" i="1" dirty="0" err="1">
                <a:sym typeface="Symbol" pitchFamily="-105" charset="2"/>
              </a:rPr>
              <a:t>R</a:t>
            </a:r>
            <a:r>
              <a:rPr lang="en-US" sz="2400" i="1" baseline="-25000" dirty="0" err="1">
                <a:sym typeface="Symbol" pitchFamily="-105" charset="2"/>
              </a:rPr>
              <a:t>j</a:t>
            </a:r>
            <a:endParaRPr lang="en-US" sz="2400" i="1" dirty="0">
              <a:sym typeface="Symbol" pitchFamily="-105" charset="2"/>
            </a:endParaRPr>
          </a:p>
          <a:p>
            <a:pPr eaLnBrk="1" hangingPunct="1"/>
            <a:r>
              <a:rPr lang="en-US" sz="2400" dirty="0">
                <a:sym typeface="Symbol" pitchFamily="-105" charset="2"/>
              </a:rPr>
              <a:t>Assignment edge </a:t>
            </a:r>
            <a:r>
              <a:rPr lang="en-US" sz="2400" dirty="0"/>
              <a:t>– directed edge </a:t>
            </a:r>
            <a:r>
              <a:rPr lang="en-US" sz="2400" i="1" dirty="0" err="1"/>
              <a:t>R</a:t>
            </a:r>
            <a:r>
              <a:rPr lang="en-US" sz="2400" i="1" baseline="-25000" dirty="0" err="1"/>
              <a:t>j</a:t>
            </a:r>
            <a:r>
              <a:rPr lang="en-US" sz="2400" i="1" dirty="0"/>
              <a:t> </a:t>
            </a:r>
            <a:r>
              <a:rPr lang="en-US" sz="2400" dirty="0">
                <a:sym typeface="Symbol" pitchFamily="-105" charset="2"/>
              </a:rPr>
              <a:t> </a:t>
            </a:r>
            <a:r>
              <a:rPr lang="en-US" sz="2400" i="1" dirty="0">
                <a:sym typeface="Symbol" pitchFamily="-105" charset="2"/>
              </a:rPr>
              <a:t>P</a:t>
            </a:r>
            <a:r>
              <a:rPr lang="en-US" sz="2400" i="1" baseline="-25000" dirty="0">
                <a:sym typeface="Symbol" pitchFamily="-105" charset="2"/>
              </a:rPr>
              <a:t>i</a:t>
            </a:r>
            <a:endParaRPr lang="en-US" sz="2400" dirty="0">
              <a:sym typeface="Symbol" pitchFamily="-105" charset="2"/>
            </a:endParaRPr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3451980" y="1116822"/>
            <a:ext cx="2099549" cy="41549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100" b="1">
                <a:solidFill>
                  <a:srgbClr val="FF0000"/>
                </a:solidFill>
                <a:latin typeface="Helvetica" pitchFamily="-105" charset="0"/>
              </a:rPr>
              <a:t>Graph: G=(V,E)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Resource Allocation Graph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1116806"/>
            <a:ext cx="7329839" cy="3477816"/>
          </a:xfrm>
          <a:solidFill>
            <a:srgbClr val="FFFF99"/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1800" dirty="0"/>
              <a:t>Process</a:t>
            </a:r>
            <a:br>
              <a:rPr lang="en-US" sz="1800" dirty="0"/>
            </a:br>
            <a:br>
              <a:rPr lang="en-US" sz="1800" dirty="0"/>
            </a:br>
            <a:br>
              <a:rPr lang="en-US" sz="1800" dirty="0"/>
            </a:br>
            <a:endParaRPr lang="en-US" sz="1800" dirty="0"/>
          </a:p>
          <a:p>
            <a:pPr eaLnBrk="1" hangingPunct="1"/>
            <a:r>
              <a:rPr lang="en-US" sz="1800" dirty="0"/>
              <a:t>Resource Type with 4 instances</a:t>
            </a:r>
          </a:p>
          <a:p>
            <a:pPr eaLnBrk="1" hangingPunct="1">
              <a:buFontTx/>
              <a:buNone/>
            </a:pPr>
            <a:endParaRPr lang="en-US" sz="1800" dirty="0"/>
          </a:p>
          <a:p>
            <a:pPr eaLnBrk="1" hangingPunct="1"/>
            <a:endParaRPr lang="en-US" sz="1800" dirty="0"/>
          </a:p>
          <a:p>
            <a:pPr eaLnBrk="1" hangingPunct="1"/>
            <a:r>
              <a:rPr lang="en-US" sz="1800" i="1" dirty="0"/>
              <a:t>P</a:t>
            </a:r>
            <a:r>
              <a:rPr lang="en-US" sz="1800" i="1" baseline="-25000" dirty="0"/>
              <a:t>i</a:t>
            </a:r>
            <a:r>
              <a:rPr lang="en-US" sz="1800" i="1" dirty="0"/>
              <a:t> </a:t>
            </a:r>
            <a:r>
              <a:rPr lang="en-US" sz="1800" dirty="0"/>
              <a:t>requests instance of </a:t>
            </a:r>
            <a:r>
              <a:rPr lang="en-US" sz="1800" i="1" dirty="0" err="1"/>
              <a:t>R</a:t>
            </a:r>
            <a:r>
              <a:rPr lang="en-US" sz="1800" i="1" baseline="-25000" dirty="0" err="1"/>
              <a:t>j</a:t>
            </a:r>
            <a:endParaRPr lang="en-US" sz="1800" dirty="0"/>
          </a:p>
          <a:p>
            <a:pPr eaLnBrk="1" hangingPunct="1"/>
            <a:endParaRPr lang="en-US" sz="1800" dirty="0"/>
          </a:p>
          <a:p>
            <a:pPr eaLnBrk="1" hangingPunct="1">
              <a:buFontTx/>
              <a:buNone/>
            </a:pPr>
            <a:endParaRPr lang="en-US" sz="1800" dirty="0"/>
          </a:p>
          <a:p>
            <a:pPr eaLnBrk="1" hangingPunct="1"/>
            <a:r>
              <a:rPr lang="en-US" sz="1800" i="1" dirty="0"/>
              <a:t>P</a:t>
            </a:r>
            <a:r>
              <a:rPr lang="en-US" sz="1800" i="1" baseline="-25000" dirty="0"/>
              <a:t>i</a:t>
            </a:r>
            <a:r>
              <a:rPr lang="en-US" sz="1800" dirty="0"/>
              <a:t> is holding an instance of </a:t>
            </a:r>
            <a:r>
              <a:rPr lang="en-US" sz="1800" i="1" dirty="0" err="1"/>
              <a:t>R</a:t>
            </a:r>
            <a:r>
              <a:rPr lang="en-US" sz="1800" i="1" baseline="-25000" dirty="0" err="1"/>
              <a:t>j</a:t>
            </a:r>
            <a:endParaRPr lang="en-US" sz="1800" i="1" dirty="0"/>
          </a:p>
        </p:txBody>
      </p:sp>
      <p:sp>
        <p:nvSpPr>
          <p:cNvPr id="22534" name="Oval 4"/>
          <p:cNvSpPr>
            <a:spLocks noChangeArrowheads="1"/>
          </p:cNvSpPr>
          <p:nvPr/>
        </p:nvSpPr>
        <p:spPr bwMode="auto">
          <a:xfrm>
            <a:off x="5479256" y="1204913"/>
            <a:ext cx="371475" cy="381000"/>
          </a:xfrm>
          <a:prstGeom prst="ellipse">
            <a:avLst/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22535" name="Oval 5"/>
          <p:cNvSpPr>
            <a:spLocks noChangeArrowheads="1"/>
          </p:cNvSpPr>
          <p:nvPr/>
        </p:nvSpPr>
        <p:spPr bwMode="auto">
          <a:xfrm>
            <a:off x="5222081" y="3698081"/>
            <a:ext cx="371475" cy="381000"/>
          </a:xfrm>
          <a:prstGeom prst="ellipse">
            <a:avLst/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350" i="1" dirty="0">
                <a:latin typeface="Helvetica" pitchFamily="-105" charset="0"/>
              </a:rPr>
              <a:t>P</a:t>
            </a:r>
            <a:r>
              <a:rPr lang="en-US" sz="1350" i="1" baseline="-25000" dirty="0">
                <a:latin typeface="Helvetica" pitchFamily="-105" charset="0"/>
              </a:rPr>
              <a:t>i</a:t>
            </a:r>
            <a:endParaRPr lang="en-US" sz="1350" dirty="0">
              <a:latin typeface="Helvetica" pitchFamily="-105" charset="0"/>
            </a:endParaRPr>
          </a:p>
        </p:txBody>
      </p:sp>
      <p:sp>
        <p:nvSpPr>
          <p:cNvPr id="22536" name="Oval 6"/>
          <p:cNvSpPr>
            <a:spLocks noChangeArrowheads="1"/>
          </p:cNvSpPr>
          <p:nvPr/>
        </p:nvSpPr>
        <p:spPr bwMode="auto">
          <a:xfrm>
            <a:off x="5200650" y="2805113"/>
            <a:ext cx="371475" cy="381000"/>
          </a:xfrm>
          <a:prstGeom prst="ellipse">
            <a:avLst/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350" i="1">
                <a:latin typeface="Helvetica" pitchFamily="-105" charset="0"/>
              </a:rPr>
              <a:t>P</a:t>
            </a:r>
            <a:r>
              <a:rPr lang="en-US" sz="1350" i="1" baseline="-25000">
                <a:latin typeface="Helvetica" pitchFamily="-105" charset="0"/>
              </a:rPr>
              <a:t>i</a:t>
            </a:r>
            <a:endParaRPr lang="en-US" sz="1350" i="1">
              <a:latin typeface="Helvetica" pitchFamily="-105" charset="0"/>
            </a:endParaRPr>
          </a:p>
        </p:txBody>
      </p:sp>
      <p:grpSp>
        <p:nvGrpSpPr>
          <p:cNvPr id="22537" name="Group 7"/>
          <p:cNvGrpSpPr>
            <a:grpSpLocks/>
          </p:cNvGrpSpPr>
          <p:nvPr/>
        </p:nvGrpSpPr>
        <p:grpSpPr bwMode="auto">
          <a:xfrm>
            <a:off x="5517356" y="2026444"/>
            <a:ext cx="328613" cy="321469"/>
            <a:chOff x="2666" y="1966"/>
            <a:chExt cx="276" cy="264"/>
          </a:xfrm>
          <a:solidFill>
            <a:srgbClr val="FFC000"/>
          </a:solidFill>
        </p:grpSpPr>
        <p:sp>
          <p:nvSpPr>
            <p:cNvPr id="22554" name="Rectangle 8"/>
            <p:cNvSpPr>
              <a:spLocks noChangeArrowheads="1"/>
            </p:cNvSpPr>
            <p:nvPr/>
          </p:nvSpPr>
          <p:spPr bwMode="auto">
            <a:xfrm>
              <a:off x="2666" y="1966"/>
              <a:ext cx="276" cy="26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2555" name="Rectangle 9"/>
            <p:cNvSpPr>
              <a:spLocks noChangeArrowheads="1"/>
            </p:cNvSpPr>
            <p:nvPr/>
          </p:nvSpPr>
          <p:spPr bwMode="auto">
            <a:xfrm>
              <a:off x="2736" y="2026"/>
              <a:ext cx="47" cy="4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2556" name="Rectangle 10"/>
            <p:cNvSpPr>
              <a:spLocks noChangeArrowheads="1"/>
            </p:cNvSpPr>
            <p:nvPr/>
          </p:nvSpPr>
          <p:spPr bwMode="auto">
            <a:xfrm>
              <a:off x="2832" y="2026"/>
              <a:ext cx="47" cy="4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2557" name="Rectangle 11"/>
            <p:cNvSpPr>
              <a:spLocks noChangeArrowheads="1"/>
            </p:cNvSpPr>
            <p:nvPr/>
          </p:nvSpPr>
          <p:spPr bwMode="auto">
            <a:xfrm>
              <a:off x="2736" y="2108"/>
              <a:ext cx="47" cy="4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2558" name="Rectangle 12"/>
            <p:cNvSpPr>
              <a:spLocks noChangeArrowheads="1"/>
            </p:cNvSpPr>
            <p:nvPr/>
          </p:nvSpPr>
          <p:spPr bwMode="auto">
            <a:xfrm>
              <a:off x="2832" y="2108"/>
              <a:ext cx="47" cy="4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</p:grpSp>
      <p:grpSp>
        <p:nvGrpSpPr>
          <p:cNvPr id="22538" name="Group 13"/>
          <p:cNvGrpSpPr>
            <a:grpSpLocks/>
          </p:cNvGrpSpPr>
          <p:nvPr/>
        </p:nvGrpSpPr>
        <p:grpSpPr bwMode="auto">
          <a:xfrm>
            <a:off x="5824537" y="2855119"/>
            <a:ext cx="328613" cy="321469"/>
            <a:chOff x="2666" y="1966"/>
            <a:chExt cx="276" cy="264"/>
          </a:xfrm>
          <a:solidFill>
            <a:srgbClr val="FFCC66"/>
          </a:solidFill>
        </p:grpSpPr>
        <p:sp>
          <p:nvSpPr>
            <p:cNvPr id="22549" name="Rectangle 14"/>
            <p:cNvSpPr>
              <a:spLocks noChangeArrowheads="1"/>
            </p:cNvSpPr>
            <p:nvPr/>
          </p:nvSpPr>
          <p:spPr bwMode="auto">
            <a:xfrm>
              <a:off x="2666" y="1966"/>
              <a:ext cx="276" cy="26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2550" name="Rectangle 15"/>
            <p:cNvSpPr>
              <a:spLocks noChangeArrowheads="1"/>
            </p:cNvSpPr>
            <p:nvPr/>
          </p:nvSpPr>
          <p:spPr bwMode="auto">
            <a:xfrm>
              <a:off x="2736" y="2026"/>
              <a:ext cx="47" cy="4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2551" name="Rectangle 16"/>
            <p:cNvSpPr>
              <a:spLocks noChangeArrowheads="1"/>
            </p:cNvSpPr>
            <p:nvPr/>
          </p:nvSpPr>
          <p:spPr bwMode="auto">
            <a:xfrm>
              <a:off x="2832" y="2026"/>
              <a:ext cx="47" cy="4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2552" name="Rectangle 17"/>
            <p:cNvSpPr>
              <a:spLocks noChangeArrowheads="1"/>
            </p:cNvSpPr>
            <p:nvPr/>
          </p:nvSpPr>
          <p:spPr bwMode="auto">
            <a:xfrm>
              <a:off x="2736" y="2108"/>
              <a:ext cx="47" cy="4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2553" name="Rectangle 18"/>
            <p:cNvSpPr>
              <a:spLocks noChangeArrowheads="1"/>
            </p:cNvSpPr>
            <p:nvPr/>
          </p:nvSpPr>
          <p:spPr bwMode="auto">
            <a:xfrm>
              <a:off x="2832" y="2108"/>
              <a:ext cx="47" cy="4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</p:grpSp>
      <p:sp>
        <p:nvSpPr>
          <p:cNvPr id="22539" name="Line 19"/>
          <p:cNvSpPr>
            <a:spLocks noChangeShapeType="1"/>
          </p:cNvSpPr>
          <p:nvPr/>
        </p:nvSpPr>
        <p:spPr bwMode="auto">
          <a:xfrm>
            <a:off x="5579269" y="301466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22540" name="Text Box 20"/>
          <p:cNvSpPr txBox="1">
            <a:spLocks noChangeArrowheads="1"/>
          </p:cNvSpPr>
          <p:nvPr/>
        </p:nvSpPr>
        <p:spPr bwMode="auto">
          <a:xfrm>
            <a:off x="5845741" y="3159168"/>
            <a:ext cx="30168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050" i="1">
                <a:latin typeface="Helvetica" pitchFamily="-105" charset="0"/>
              </a:rPr>
              <a:t>R</a:t>
            </a:r>
            <a:r>
              <a:rPr lang="en-US" sz="1050" i="1" baseline="-25000">
                <a:latin typeface="Helvetica" pitchFamily="-105" charset="0"/>
              </a:rPr>
              <a:t>j</a:t>
            </a:r>
            <a:endParaRPr lang="en-US" sz="1050" i="1">
              <a:latin typeface="Helvetica" pitchFamily="-105" charset="0"/>
            </a:endParaRPr>
          </a:p>
        </p:txBody>
      </p:sp>
      <p:grpSp>
        <p:nvGrpSpPr>
          <p:cNvPr id="22541" name="Group 21"/>
          <p:cNvGrpSpPr>
            <a:grpSpLocks/>
          </p:cNvGrpSpPr>
          <p:nvPr/>
        </p:nvGrpSpPr>
        <p:grpSpPr bwMode="auto">
          <a:xfrm>
            <a:off x="5817394" y="3748088"/>
            <a:ext cx="328613" cy="321469"/>
            <a:chOff x="2666" y="1966"/>
            <a:chExt cx="276" cy="264"/>
          </a:xfrm>
          <a:solidFill>
            <a:srgbClr val="FFCC66"/>
          </a:solidFill>
        </p:grpSpPr>
        <p:sp>
          <p:nvSpPr>
            <p:cNvPr id="22544" name="Rectangle 22"/>
            <p:cNvSpPr>
              <a:spLocks noChangeArrowheads="1"/>
            </p:cNvSpPr>
            <p:nvPr/>
          </p:nvSpPr>
          <p:spPr bwMode="auto">
            <a:xfrm>
              <a:off x="2666" y="1966"/>
              <a:ext cx="276" cy="26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2545" name="Rectangle 23"/>
            <p:cNvSpPr>
              <a:spLocks noChangeArrowheads="1"/>
            </p:cNvSpPr>
            <p:nvPr/>
          </p:nvSpPr>
          <p:spPr bwMode="auto">
            <a:xfrm>
              <a:off x="2736" y="2026"/>
              <a:ext cx="47" cy="4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2546" name="Rectangle 24"/>
            <p:cNvSpPr>
              <a:spLocks noChangeArrowheads="1"/>
            </p:cNvSpPr>
            <p:nvPr/>
          </p:nvSpPr>
          <p:spPr bwMode="auto">
            <a:xfrm>
              <a:off x="2832" y="2026"/>
              <a:ext cx="47" cy="4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2547" name="Rectangle 25"/>
            <p:cNvSpPr>
              <a:spLocks noChangeArrowheads="1"/>
            </p:cNvSpPr>
            <p:nvPr/>
          </p:nvSpPr>
          <p:spPr bwMode="auto">
            <a:xfrm>
              <a:off x="2736" y="2108"/>
              <a:ext cx="47" cy="4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2548" name="Rectangle 26"/>
            <p:cNvSpPr>
              <a:spLocks noChangeArrowheads="1"/>
            </p:cNvSpPr>
            <p:nvPr/>
          </p:nvSpPr>
          <p:spPr bwMode="auto">
            <a:xfrm>
              <a:off x="2832" y="2108"/>
              <a:ext cx="47" cy="4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</p:grpSp>
      <p:sp>
        <p:nvSpPr>
          <p:cNvPr id="22542" name="Line 27"/>
          <p:cNvSpPr>
            <a:spLocks noChangeShapeType="1"/>
          </p:cNvSpPr>
          <p:nvPr/>
        </p:nvSpPr>
        <p:spPr bwMode="auto">
          <a:xfrm flipH="1">
            <a:off x="5572125" y="3862387"/>
            <a:ext cx="357188" cy="80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22543" name="Text Box 28"/>
          <p:cNvSpPr txBox="1">
            <a:spLocks noChangeArrowheads="1"/>
          </p:cNvSpPr>
          <p:nvPr/>
        </p:nvSpPr>
        <p:spPr bwMode="auto">
          <a:xfrm>
            <a:off x="5831453" y="4030705"/>
            <a:ext cx="30168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050" i="1">
                <a:latin typeface="Helvetica" pitchFamily="-105" charset="0"/>
              </a:rPr>
              <a:t>R</a:t>
            </a:r>
            <a:r>
              <a:rPr lang="en-US" sz="1050" i="1" baseline="-25000">
                <a:latin typeface="Helvetica" pitchFamily="-105" charset="0"/>
              </a:rPr>
              <a:t>j</a:t>
            </a:r>
            <a:endParaRPr lang="en-US" sz="1050" i="1">
              <a:latin typeface="Helvetica" pitchFamily="-105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1932385" y="464344"/>
            <a:ext cx="6304535" cy="342900"/>
          </a:xfrm>
        </p:spPr>
        <p:txBody>
          <a:bodyPr>
            <a:noAutofit/>
          </a:bodyPr>
          <a:lstStyle/>
          <a:p>
            <a:r>
              <a:rPr lang="en-US" sz="3200" dirty="0"/>
              <a:t>Example of a Resource Allocation Graph</a:t>
            </a:r>
          </a:p>
        </p:txBody>
      </p:sp>
      <p:pic>
        <p:nvPicPr>
          <p:cNvPr id="23557" name="Picture 3"/>
          <p:cNvPicPr>
            <a:picLocks noChangeAspect="1" noChangeArrowheads="1"/>
          </p:cNvPicPr>
          <p:nvPr/>
        </p:nvPicPr>
        <p:blipFill>
          <a:blip r:embed="rId2" cstate="print"/>
          <a:srcRect l="23022" t="844" r="23172" b="1031"/>
          <a:stretch>
            <a:fillRect/>
          </a:stretch>
        </p:blipFill>
        <p:spPr bwMode="auto">
          <a:xfrm>
            <a:off x="3582591" y="1244204"/>
            <a:ext cx="2275284" cy="3320653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643062" y="482204"/>
            <a:ext cx="6593857" cy="342900"/>
          </a:xfrm>
        </p:spPr>
        <p:txBody>
          <a:bodyPr>
            <a:noAutofit/>
          </a:bodyPr>
          <a:lstStyle/>
          <a:p>
            <a:pPr algn="r"/>
            <a:r>
              <a:rPr lang="en-US" sz="32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Resource Allocation Graph With A Deadlock</a:t>
            </a:r>
          </a:p>
        </p:txBody>
      </p:sp>
      <p:pic>
        <p:nvPicPr>
          <p:cNvPr id="24581" name="Picture 3"/>
          <p:cNvPicPr>
            <a:picLocks noChangeAspect="1" noChangeArrowheads="1"/>
          </p:cNvPicPr>
          <p:nvPr/>
        </p:nvPicPr>
        <p:blipFill>
          <a:blip r:embed="rId2" cstate="print"/>
          <a:srcRect l="23471" t="937" r="23172" b="1312"/>
          <a:stretch>
            <a:fillRect/>
          </a:stretch>
        </p:blipFill>
        <p:spPr bwMode="auto">
          <a:xfrm>
            <a:off x="3592116" y="1275160"/>
            <a:ext cx="2156222" cy="3158728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1556147" y="386954"/>
            <a:ext cx="5880497" cy="342900"/>
          </a:xfrm>
        </p:spPr>
        <p:txBody>
          <a:bodyPr>
            <a:noAutofit/>
          </a:bodyPr>
          <a:lstStyle/>
          <a:p>
            <a:pPr algn="r"/>
            <a:r>
              <a:rPr lang="en-US" sz="32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Resource Allocation Graph With A Cycle But No Deadlock</a:t>
            </a:r>
          </a:p>
        </p:txBody>
      </p:sp>
      <p:pic>
        <p:nvPicPr>
          <p:cNvPr id="25605" name="Picture 3"/>
          <p:cNvPicPr>
            <a:picLocks noChangeAspect="1" noChangeArrowheads="1"/>
          </p:cNvPicPr>
          <p:nvPr/>
        </p:nvPicPr>
        <p:blipFill>
          <a:blip r:embed="rId2" cstate="print"/>
          <a:srcRect l="19122" t="656" r="19122" b="656"/>
          <a:stretch>
            <a:fillRect/>
          </a:stretch>
        </p:blipFill>
        <p:spPr bwMode="auto">
          <a:xfrm>
            <a:off x="3288506" y="1107281"/>
            <a:ext cx="2692004" cy="3439716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1643063" y="482204"/>
            <a:ext cx="5966222" cy="342900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Resource Allocation Graph </a:t>
            </a:r>
            <a:br>
              <a:rPr lang="en-US" sz="32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32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Example 1</a:t>
            </a:r>
          </a:p>
        </p:txBody>
      </p:sp>
      <p:pic>
        <p:nvPicPr>
          <p:cNvPr id="26629" name="Picture 3"/>
          <p:cNvPicPr>
            <a:picLocks noChangeAspect="1" noChangeArrowheads="1"/>
          </p:cNvPicPr>
          <p:nvPr/>
        </p:nvPicPr>
        <p:blipFill>
          <a:blip r:embed="rId2" cstate="print"/>
          <a:srcRect l="23471" t="937" r="23172" b="1312"/>
          <a:stretch>
            <a:fillRect/>
          </a:stretch>
        </p:blipFill>
        <p:spPr bwMode="auto">
          <a:xfrm>
            <a:off x="3592116" y="1275160"/>
            <a:ext cx="2156222" cy="3158728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1556147" y="386954"/>
            <a:ext cx="5880497" cy="342900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Resource Allocation Graph </a:t>
            </a:r>
            <a:br>
              <a:rPr lang="en-US" sz="32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32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Example 2</a:t>
            </a:r>
          </a:p>
        </p:txBody>
      </p:sp>
      <p:pic>
        <p:nvPicPr>
          <p:cNvPr id="27653" name="Picture 3"/>
          <p:cNvPicPr>
            <a:picLocks noChangeAspect="1" noChangeArrowheads="1"/>
          </p:cNvPicPr>
          <p:nvPr/>
        </p:nvPicPr>
        <p:blipFill>
          <a:blip r:embed="rId2" cstate="print"/>
          <a:srcRect l="19122" t="656" r="19122" b="656"/>
          <a:stretch>
            <a:fillRect/>
          </a:stretch>
        </p:blipFill>
        <p:spPr bwMode="auto">
          <a:xfrm>
            <a:off x="3195637" y="1107281"/>
            <a:ext cx="2692004" cy="3439716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Basic Facts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85900" y="1121569"/>
            <a:ext cx="6172200" cy="3236119"/>
          </a:xfrm>
          <a:solidFill>
            <a:srgbClr val="CCFFCC"/>
          </a:solidFill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b="1">
                <a:solidFill>
                  <a:srgbClr val="FF0000"/>
                </a:solidFill>
              </a:rPr>
              <a:t>If graph contains no cycles</a:t>
            </a:r>
            <a:r>
              <a:rPr lang="en-US"/>
              <a:t> </a:t>
            </a:r>
            <a:r>
              <a:rPr lang="en-US">
                <a:sym typeface="Symbol" pitchFamily="-105" charset="2"/>
              </a:rPr>
              <a:t> no deadlock.</a:t>
            </a:r>
            <a:br>
              <a:rPr lang="en-US">
                <a:sym typeface="Symbol" pitchFamily="-105" charset="2"/>
              </a:rPr>
            </a:br>
            <a:endParaRPr lang="en-US">
              <a:sym typeface="Symbol" pitchFamily="-105" charset="2"/>
            </a:endParaRPr>
          </a:p>
          <a:p>
            <a:pPr eaLnBrk="1" hangingPunct="1"/>
            <a:r>
              <a:rPr lang="en-US" b="1">
                <a:solidFill>
                  <a:srgbClr val="FF0000"/>
                </a:solidFill>
                <a:sym typeface="Symbol" pitchFamily="-105" charset="2"/>
              </a:rPr>
              <a:t>If graph contains a cycle</a:t>
            </a:r>
            <a:r>
              <a:rPr lang="en-US">
                <a:sym typeface="Symbol" pitchFamily="-105" charset="2"/>
              </a:rPr>
              <a:t> </a:t>
            </a:r>
          </a:p>
          <a:p>
            <a:pPr lvl="1" eaLnBrk="1" hangingPunct="1"/>
            <a:r>
              <a:rPr lang="en-US">
                <a:sym typeface="Symbol" pitchFamily="-105" charset="2"/>
              </a:rPr>
              <a:t>if only one instance per resource type, then deadlock.</a:t>
            </a:r>
          </a:p>
          <a:p>
            <a:pPr lvl="1" eaLnBrk="1" hangingPunct="1"/>
            <a:r>
              <a:rPr lang="en-US">
                <a:sym typeface="Symbol" pitchFamily="-105" charset="2"/>
              </a:rPr>
              <a:t>if several instances per resource type, possibility of deadlock.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895475" y="208360"/>
            <a:ext cx="5762625" cy="43219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Potential Deadlock Example</a:t>
            </a:r>
          </a:p>
        </p:txBody>
      </p:sp>
      <p:sp>
        <p:nvSpPr>
          <p:cNvPr id="35842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115354" y="812109"/>
            <a:ext cx="3914761" cy="3896496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sz="105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/* thread one runs in this function */ </a:t>
            </a:r>
          </a:p>
          <a:p>
            <a:pPr marL="0" indent="0">
              <a:buNone/>
            </a:pPr>
            <a:r>
              <a:rPr lang="en-US" sz="105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void *</a:t>
            </a:r>
            <a:r>
              <a:rPr lang="en-US" sz="105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do_work_one</a:t>
            </a:r>
            <a:r>
              <a:rPr lang="en-US" sz="105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(void *</a:t>
            </a:r>
            <a:r>
              <a:rPr lang="en-US" sz="105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sz="105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105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825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 </a:t>
            </a:r>
            <a:endParaRPr lang="en-US" sz="105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5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05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pthread_mutex_lock</a:t>
            </a:r>
            <a:r>
              <a:rPr lang="en-US" sz="105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(&amp;</a:t>
            </a:r>
            <a:r>
              <a:rPr lang="en-US" sz="105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first_mutex</a:t>
            </a:r>
            <a:r>
              <a:rPr lang="en-US" sz="105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marL="0" indent="0">
              <a:buNone/>
            </a:pPr>
            <a:r>
              <a:rPr lang="en-US" sz="105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05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pthread_mutex_lock</a:t>
            </a:r>
            <a:r>
              <a:rPr lang="en-US" sz="105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(&amp;</a:t>
            </a:r>
            <a:r>
              <a:rPr lang="en-US" sz="105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second_mutex</a:t>
            </a:r>
            <a:r>
              <a:rPr lang="en-US" sz="105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marL="0" indent="0">
              <a:buNone/>
            </a:pPr>
            <a:r>
              <a:rPr lang="en-US" sz="105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/** * Do some work */</a:t>
            </a:r>
            <a:br>
              <a:rPr lang="en-US" sz="105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05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05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pthread_mutex_unlock</a:t>
            </a:r>
            <a:r>
              <a:rPr lang="en-US" sz="105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(&amp;</a:t>
            </a:r>
            <a:r>
              <a:rPr lang="en-US" sz="105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second_mutex</a:t>
            </a:r>
            <a:r>
              <a:rPr lang="en-US" sz="105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marL="0" indent="0">
              <a:buNone/>
            </a:pPr>
            <a:r>
              <a:rPr lang="en-US" sz="105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05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pthread_mutex_unlock</a:t>
            </a:r>
            <a:r>
              <a:rPr lang="en-US" sz="105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(&amp;</a:t>
            </a:r>
            <a:r>
              <a:rPr lang="en-US" sz="105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first_mutex</a:t>
            </a:r>
            <a:r>
              <a:rPr lang="en-US" sz="105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marL="0" indent="0">
              <a:buNone/>
            </a:pPr>
            <a:r>
              <a:rPr lang="en-US" sz="105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05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pthread_exit</a:t>
            </a:r>
            <a:r>
              <a:rPr lang="en-US" sz="105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(0); </a:t>
            </a:r>
          </a:p>
          <a:p>
            <a:pPr marL="0" indent="0">
              <a:buNone/>
            </a:pPr>
            <a:r>
              <a:rPr lang="en-US" sz="105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 </a:t>
            </a:r>
          </a:p>
          <a:p>
            <a:pPr marL="0" indent="0">
              <a:buNone/>
            </a:pPr>
            <a:r>
              <a:rPr lang="en-US" sz="105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/* thread two runs in this function */ </a:t>
            </a:r>
          </a:p>
          <a:p>
            <a:pPr marL="0" indent="0">
              <a:buNone/>
            </a:pPr>
            <a:r>
              <a:rPr lang="en-US" sz="105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void *</a:t>
            </a:r>
            <a:r>
              <a:rPr lang="en-US" sz="105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do_work_two</a:t>
            </a:r>
            <a:r>
              <a:rPr lang="en-US" sz="105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(void *</a:t>
            </a:r>
            <a:r>
              <a:rPr lang="en-US" sz="105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sz="105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105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825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 </a:t>
            </a:r>
            <a:endParaRPr lang="en-US" sz="105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5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05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pthread_mutex_lock</a:t>
            </a:r>
            <a:r>
              <a:rPr lang="en-US" sz="105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(&amp;</a:t>
            </a:r>
            <a:r>
              <a:rPr lang="en-US" sz="105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second_mutex</a:t>
            </a:r>
            <a:r>
              <a:rPr lang="en-US" sz="105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marL="0" indent="0">
              <a:buNone/>
            </a:pPr>
            <a:r>
              <a:rPr lang="en-US" sz="105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05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pthread_mutex_lock</a:t>
            </a:r>
            <a:r>
              <a:rPr lang="en-US" sz="105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(&amp;</a:t>
            </a:r>
            <a:r>
              <a:rPr lang="en-US" sz="105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first_mutex</a:t>
            </a:r>
            <a:r>
              <a:rPr lang="en-US" sz="105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marL="0" indent="0">
              <a:buNone/>
            </a:pPr>
            <a:r>
              <a:rPr lang="en-US" sz="105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/** * Do some work */</a:t>
            </a:r>
            <a:br>
              <a:rPr lang="en-US" sz="105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05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05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pthread_mutex_unlock</a:t>
            </a:r>
            <a:r>
              <a:rPr lang="en-US" sz="105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(&amp;</a:t>
            </a:r>
            <a:r>
              <a:rPr lang="en-US" sz="105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first_mutex</a:t>
            </a:r>
            <a:r>
              <a:rPr lang="en-US" sz="105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marL="0" indent="0">
              <a:buNone/>
            </a:pPr>
            <a:r>
              <a:rPr lang="en-US" sz="105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05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pthread_mutex_unlock</a:t>
            </a:r>
            <a:r>
              <a:rPr lang="en-US" sz="105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(&amp;</a:t>
            </a:r>
            <a:r>
              <a:rPr lang="en-US" sz="105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second_mutex</a:t>
            </a:r>
            <a:r>
              <a:rPr lang="en-US" sz="105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marL="0" indent="0">
              <a:buNone/>
            </a:pPr>
            <a:r>
              <a:rPr lang="en-US" sz="105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05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pthread_exit</a:t>
            </a:r>
            <a:r>
              <a:rPr lang="en-US" sz="105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(0); </a:t>
            </a:r>
          </a:p>
          <a:p>
            <a:pPr marL="0" indent="0">
              <a:buNone/>
            </a:pPr>
            <a:r>
              <a:rPr lang="en-US" sz="105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36803" y="4708605"/>
            <a:ext cx="5641994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hlinkClick r:id="rId3"/>
              </a:rPr>
              <a:t>http://www.eg.bucknell.edu/~cs315/F2020/meng/code/deadlock/deadlock.c</a:t>
            </a:r>
            <a:endParaRPr lang="en-US" sz="1350" dirty="0"/>
          </a:p>
          <a:p>
            <a:endParaRPr lang="en-US" sz="1350" dirty="0"/>
          </a:p>
        </p:txBody>
      </p:sp>
      <p:sp>
        <p:nvSpPr>
          <p:cNvPr id="5" name="TextBox 4"/>
          <p:cNvSpPr txBox="1"/>
          <p:nvPr/>
        </p:nvSpPr>
        <p:spPr>
          <a:xfrm>
            <a:off x="5657884" y="1880208"/>
            <a:ext cx="2768387" cy="258532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33"/>
                </a:solidFill>
              </a:rPr>
              <a:t>The code may not cause</a:t>
            </a:r>
          </a:p>
          <a:p>
            <a:r>
              <a:rPr lang="en-US" dirty="0">
                <a:solidFill>
                  <a:srgbClr val="007033"/>
                </a:solidFill>
              </a:rPr>
              <a:t>deadlock if one thread</a:t>
            </a:r>
          </a:p>
          <a:p>
            <a:r>
              <a:rPr lang="en-US" dirty="0">
                <a:solidFill>
                  <a:srgbClr val="007033"/>
                </a:solidFill>
              </a:rPr>
              <a:t>grabs both locks before the</a:t>
            </a:r>
          </a:p>
          <a:p>
            <a:r>
              <a:rPr lang="en-US" dirty="0">
                <a:solidFill>
                  <a:srgbClr val="007033"/>
                </a:solidFill>
              </a:rPr>
              <a:t>other.</a:t>
            </a:r>
          </a:p>
          <a:p>
            <a:endParaRPr lang="en-US" dirty="0">
              <a:solidFill>
                <a:srgbClr val="007033"/>
              </a:solidFill>
            </a:endParaRPr>
          </a:p>
          <a:p>
            <a:r>
              <a:rPr lang="en-US" dirty="0">
                <a:solidFill>
                  <a:srgbClr val="007033"/>
                </a:solidFill>
              </a:rPr>
              <a:t>If both threads hold on the</a:t>
            </a:r>
          </a:p>
          <a:p>
            <a:r>
              <a:rPr lang="en-US" dirty="0">
                <a:solidFill>
                  <a:srgbClr val="007033"/>
                </a:solidFill>
              </a:rPr>
              <a:t>one lock before trying</a:t>
            </a:r>
          </a:p>
          <a:p>
            <a:r>
              <a:rPr lang="en-US" dirty="0">
                <a:solidFill>
                  <a:srgbClr val="007033"/>
                </a:solidFill>
              </a:rPr>
              <a:t>the second lock, a deadlock</a:t>
            </a:r>
          </a:p>
          <a:p>
            <a:r>
              <a:rPr lang="en-US" dirty="0">
                <a:solidFill>
                  <a:srgbClr val="007033"/>
                </a:solidFill>
              </a:rPr>
              <a:t>is ensured.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57884" y="1029550"/>
            <a:ext cx="2579035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</a:rPr>
              <a:t>Why “potential”?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643F5-E52A-4C56-8F66-2C77C4CAF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Deadlock for Two Processes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9EAFEE4-95DE-4B7C-8C93-A6A310E5A894}"/>
              </a:ext>
            </a:extLst>
          </p:cNvPr>
          <p:cNvSpPr/>
          <p:nvPr/>
        </p:nvSpPr>
        <p:spPr>
          <a:xfrm>
            <a:off x="2739540" y="1943423"/>
            <a:ext cx="914400" cy="914400"/>
          </a:xfrm>
          <a:prstGeom prst="ellipse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P1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8547560-0985-4380-B095-4D6A207F6C44}"/>
              </a:ext>
            </a:extLst>
          </p:cNvPr>
          <p:cNvSpPr/>
          <p:nvPr/>
        </p:nvSpPr>
        <p:spPr>
          <a:xfrm>
            <a:off x="5335525" y="1943423"/>
            <a:ext cx="914400" cy="914400"/>
          </a:xfrm>
          <a:prstGeom prst="ellipse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E723589-B5C3-4812-871B-FE4E89B88B3D}"/>
              </a:ext>
            </a:extLst>
          </p:cNvPr>
          <p:cNvSpPr/>
          <p:nvPr/>
        </p:nvSpPr>
        <p:spPr>
          <a:xfrm>
            <a:off x="2739540" y="3487980"/>
            <a:ext cx="914400" cy="9144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mutex1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6F68196-D8DE-4C4E-B978-050DBB5112EB}"/>
              </a:ext>
            </a:extLst>
          </p:cNvPr>
          <p:cNvSpPr/>
          <p:nvPr/>
        </p:nvSpPr>
        <p:spPr>
          <a:xfrm>
            <a:off x="5335525" y="3487980"/>
            <a:ext cx="914400" cy="9144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mutex2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BCD6569-FF96-4857-9837-4507C7FA3037}"/>
              </a:ext>
            </a:extLst>
          </p:cNvPr>
          <p:cNvCxnSpPr>
            <a:stCxn id="4" idx="5"/>
          </p:cNvCxnSpPr>
          <p:nvPr/>
        </p:nvCxnSpPr>
        <p:spPr>
          <a:xfrm>
            <a:off x="3520029" y="2723912"/>
            <a:ext cx="1815496" cy="91677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963F59D-A782-43C9-A933-70053EC125E8}"/>
              </a:ext>
            </a:extLst>
          </p:cNvPr>
          <p:cNvCxnSpPr>
            <a:stCxn id="5" idx="3"/>
          </p:cNvCxnSpPr>
          <p:nvPr/>
        </p:nvCxnSpPr>
        <p:spPr>
          <a:xfrm flipH="1">
            <a:off x="3655770" y="2723912"/>
            <a:ext cx="1813666" cy="106947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F3239E1-4277-4DF5-B4DA-006F7FECFDFE}"/>
              </a:ext>
            </a:extLst>
          </p:cNvPr>
          <p:cNvCxnSpPr>
            <a:stCxn id="6" idx="0"/>
          </p:cNvCxnSpPr>
          <p:nvPr/>
        </p:nvCxnSpPr>
        <p:spPr>
          <a:xfrm flipV="1">
            <a:off x="3196740" y="2877160"/>
            <a:ext cx="0" cy="610820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4DA99FC-FD85-4C02-B316-8E7E98EEE5BB}"/>
              </a:ext>
            </a:extLst>
          </p:cNvPr>
          <p:cNvCxnSpPr/>
          <p:nvPr/>
        </p:nvCxnSpPr>
        <p:spPr>
          <a:xfrm flipV="1">
            <a:off x="5792725" y="2857823"/>
            <a:ext cx="0" cy="610820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BBD715A-7AC3-460B-B1A4-65975B257D2D}"/>
              </a:ext>
            </a:extLst>
          </p:cNvPr>
          <p:cNvSpPr txBox="1"/>
          <p:nvPr/>
        </p:nvSpPr>
        <p:spPr>
          <a:xfrm>
            <a:off x="2289280" y="1180160"/>
            <a:ext cx="18149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P1 requests M2</a:t>
            </a:r>
          </a:p>
          <a:p>
            <a:r>
              <a:rPr lang="en-US" dirty="0"/>
              <a:t>while holding M1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0237471-E92A-4339-A218-2B9D43859135}"/>
              </a:ext>
            </a:extLst>
          </p:cNvPr>
          <p:cNvSpPr txBox="1"/>
          <p:nvPr/>
        </p:nvSpPr>
        <p:spPr>
          <a:xfrm>
            <a:off x="4885265" y="1197387"/>
            <a:ext cx="18149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P2 requests M1</a:t>
            </a:r>
          </a:p>
          <a:p>
            <a:r>
              <a:rPr lang="en-US" dirty="0"/>
              <a:t>while holding M2</a:t>
            </a:r>
          </a:p>
        </p:txBody>
      </p:sp>
    </p:spTree>
    <p:extLst>
      <p:ext uri="{BB962C8B-B14F-4D97-AF65-F5344CB8AC3E}">
        <p14:creationId xmlns:p14="http://schemas.microsoft.com/office/powerpoint/2010/main" val="3011924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/>
              <a:t>Deadlock: Bridge Crossing Example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2573592"/>
            <a:ext cx="7329840" cy="2497725"/>
          </a:xfrm>
          <a:solidFill>
            <a:srgbClr val="FFFF99"/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400" dirty="0"/>
              <a:t>Traffic only in one direction at a time.</a:t>
            </a:r>
          </a:p>
          <a:p>
            <a:pPr eaLnBrk="1" hangingPunct="1"/>
            <a:r>
              <a:rPr lang="en-US" sz="2400" dirty="0"/>
              <a:t>Each section of a bridge can be viewed as a resource.</a:t>
            </a:r>
          </a:p>
          <a:p>
            <a:pPr eaLnBrk="1" hangingPunct="1"/>
            <a:r>
              <a:rPr lang="en-US" sz="2400" dirty="0"/>
              <a:t>If a deadlock occurs, it can be resolved if one car backs up (preempt resources and rollback).</a:t>
            </a:r>
          </a:p>
          <a:p>
            <a:pPr eaLnBrk="1" hangingPunct="1"/>
            <a:r>
              <a:rPr lang="en-US" sz="2400" dirty="0"/>
              <a:t>Several cars may have to be backed up if a deadlock occurs.</a:t>
            </a:r>
          </a:p>
        </p:txBody>
      </p:sp>
      <p:grpSp>
        <p:nvGrpSpPr>
          <p:cNvPr id="17414" name="Group 4"/>
          <p:cNvGrpSpPr>
            <a:grpSpLocks/>
          </p:cNvGrpSpPr>
          <p:nvPr/>
        </p:nvGrpSpPr>
        <p:grpSpPr bwMode="auto">
          <a:xfrm>
            <a:off x="2093119" y="1200149"/>
            <a:ext cx="5074866" cy="1218895"/>
            <a:chOff x="798" y="1008"/>
            <a:chExt cx="3954" cy="864"/>
          </a:xfrm>
        </p:grpSpPr>
        <p:grpSp>
          <p:nvGrpSpPr>
            <p:cNvPr id="17415" name="Group 5"/>
            <p:cNvGrpSpPr>
              <a:grpSpLocks/>
            </p:cNvGrpSpPr>
            <p:nvPr/>
          </p:nvGrpSpPr>
          <p:grpSpPr bwMode="auto">
            <a:xfrm>
              <a:off x="816" y="1008"/>
              <a:ext cx="3936" cy="240"/>
              <a:chOff x="672" y="1008"/>
              <a:chExt cx="3936" cy="240"/>
            </a:xfrm>
          </p:grpSpPr>
          <p:sp>
            <p:nvSpPr>
              <p:cNvPr id="17439" name="Line 6"/>
              <p:cNvSpPr>
                <a:spLocks noChangeShapeType="1"/>
              </p:cNvSpPr>
              <p:nvPr/>
            </p:nvSpPr>
            <p:spPr bwMode="auto">
              <a:xfrm>
                <a:off x="672" y="1008"/>
                <a:ext cx="11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350"/>
              </a:p>
            </p:txBody>
          </p:sp>
          <p:sp>
            <p:nvSpPr>
              <p:cNvPr id="17440" name="Line 7"/>
              <p:cNvSpPr>
                <a:spLocks noChangeShapeType="1"/>
              </p:cNvSpPr>
              <p:nvPr/>
            </p:nvSpPr>
            <p:spPr bwMode="auto">
              <a:xfrm>
                <a:off x="1824" y="1008"/>
                <a:ext cx="384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350"/>
              </a:p>
            </p:txBody>
          </p:sp>
          <p:sp>
            <p:nvSpPr>
              <p:cNvPr id="17441" name="Line 8"/>
              <p:cNvSpPr>
                <a:spLocks noChangeShapeType="1"/>
              </p:cNvSpPr>
              <p:nvPr/>
            </p:nvSpPr>
            <p:spPr bwMode="auto">
              <a:xfrm>
                <a:off x="2208" y="1248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350"/>
              </a:p>
            </p:txBody>
          </p:sp>
          <p:sp>
            <p:nvSpPr>
              <p:cNvPr id="17442" name="Line 9"/>
              <p:cNvSpPr>
                <a:spLocks noChangeShapeType="1"/>
              </p:cNvSpPr>
              <p:nvPr/>
            </p:nvSpPr>
            <p:spPr bwMode="auto">
              <a:xfrm flipV="1">
                <a:off x="3072" y="1026"/>
                <a:ext cx="384" cy="22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350"/>
              </a:p>
            </p:txBody>
          </p:sp>
          <p:sp>
            <p:nvSpPr>
              <p:cNvPr id="17443" name="Line 10"/>
              <p:cNvSpPr>
                <a:spLocks noChangeShapeType="1"/>
              </p:cNvSpPr>
              <p:nvPr/>
            </p:nvSpPr>
            <p:spPr bwMode="auto">
              <a:xfrm>
                <a:off x="3456" y="1020"/>
                <a:ext cx="11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350"/>
              </a:p>
            </p:txBody>
          </p:sp>
        </p:grpSp>
        <p:grpSp>
          <p:nvGrpSpPr>
            <p:cNvPr id="17416" name="Group 11"/>
            <p:cNvGrpSpPr>
              <a:grpSpLocks/>
            </p:cNvGrpSpPr>
            <p:nvPr/>
          </p:nvGrpSpPr>
          <p:grpSpPr bwMode="auto">
            <a:xfrm flipV="1">
              <a:off x="816" y="1632"/>
              <a:ext cx="3936" cy="240"/>
              <a:chOff x="672" y="1008"/>
              <a:chExt cx="3936" cy="240"/>
            </a:xfrm>
          </p:grpSpPr>
          <p:sp>
            <p:nvSpPr>
              <p:cNvPr id="17434" name="Line 12"/>
              <p:cNvSpPr>
                <a:spLocks noChangeShapeType="1"/>
              </p:cNvSpPr>
              <p:nvPr/>
            </p:nvSpPr>
            <p:spPr bwMode="auto">
              <a:xfrm>
                <a:off x="672" y="1008"/>
                <a:ext cx="11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350"/>
              </a:p>
            </p:txBody>
          </p:sp>
          <p:sp>
            <p:nvSpPr>
              <p:cNvPr id="17435" name="Line 13"/>
              <p:cNvSpPr>
                <a:spLocks noChangeShapeType="1"/>
              </p:cNvSpPr>
              <p:nvPr/>
            </p:nvSpPr>
            <p:spPr bwMode="auto">
              <a:xfrm>
                <a:off x="1824" y="1008"/>
                <a:ext cx="384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350"/>
              </a:p>
            </p:txBody>
          </p:sp>
          <p:sp>
            <p:nvSpPr>
              <p:cNvPr id="17436" name="Line 14"/>
              <p:cNvSpPr>
                <a:spLocks noChangeShapeType="1"/>
              </p:cNvSpPr>
              <p:nvPr/>
            </p:nvSpPr>
            <p:spPr bwMode="auto">
              <a:xfrm>
                <a:off x="2208" y="1248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350"/>
              </a:p>
            </p:txBody>
          </p:sp>
          <p:sp>
            <p:nvSpPr>
              <p:cNvPr id="17437" name="Line 15"/>
              <p:cNvSpPr>
                <a:spLocks noChangeShapeType="1"/>
              </p:cNvSpPr>
              <p:nvPr/>
            </p:nvSpPr>
            <p:spPr bwMode="auto">
              <a:xfrm flipV="1">
                <a:off x="3072" y="1026"/>
                <a:ext cx="384" cy="22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350"/>
              </a:p>
            </p:txBody>
          </p:sp>
          <p:sp>
            <p:nvSpPr>
              <p:cNvPr id="17438" name="Line 16"/>
              <p:cNvSpPr>
                <a:spLocks noChangeShapeType="1"/>
              </p:cNvSpPr>
              <p:nvPr/>
            </p:nvSpPr>
            <p:spPr bwMode="auto">
              <a:xfrm>
                <a:off x="3456" y="1020"/>
                <a:ext cx="11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350"/>
              </a:p>
            </p:txBody>
          </p:sp>
        </p:grpSp>
        <p:grpSp>
          <p:nvGrpSpPr>
            <p:cNvPr id="17417" name="Group 17"/>
            <p:cNvGrpSpPr>
              <a:grpSpLocks/>
            </p:cNvGrpSpPr>
            <p:nvPr/>
          </p:nvGrpSpPr>
          <p:grpSpPr bwMode="auto">
            <a:xfrm>
              <a:off x="1512" y="1614"/>
              <a:ext cx="288" cy="162"/>
              <a:chOff x="1056" y="1614"/>
              <a:chExt cx="288" cy="162"/>
            </a:xfrm>
          </p:grpSpPr>
          <p:sp>
            <p:nvSpPr>
              <p:cNvPr id="17432" name="Rectangle 18"/>
              <p:cNvSpPr>
                <a:spLocks noChangeArrowheads="1"/>
              </p:cNvSpPr>
              <p:nvPr/>
            </p:nvSpPr>
            <p:spPr bwMode="auto">
              <a:xfrm>
                <a:off x="1056" y="1614"/>
                <a:ext cx="288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350"/>
              </a:p>
            </p:txBody>
          </p:sp>
          <p:sp>
            <p:nvSpPr>
              <p:cNvPr id="17433" name="Rectangle 19"/>
              <p:cNvSpPr>
                <a:spLocks noChangeArrowheads="1"/>
              </p:cNvSpPr>
              <p:nvPr/>
            </p:nvSpPr>
            <p:spPr bwMode="auto">
              <a:xfrm>
                <a:off x="1206" y="1638"/>
                <a:ext cx="66" cy="11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350"/>
              </a:p>
            </p:txBody>
          </p:sp>
        </p:grpSp>
        <p:sp>
          <p:nvSpPr>
            <p:cNvPr id="17418" name="Line 20"/>
            <p:cNvSpPr>
              <a:spLocks noChangeShapeType="1"/>
            </p:cNvSpPr>
            <p:nvPr/>
          </p:nvSpPr>
          <p:spPr bwMode="auto">
            <a:xfrm>
              <a:off x="798" y="1428"/>
              <a:ext cx="1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17419" name="Line 21"/>
            <p:cNvSpPr>
              <a:spLocks noChangeShapeType="1"/>
            </p:cNvSpPr>
            <p:nvPr/>
          </p:nvSpPr>
          <p:spPr bwMode="auto">
            <a:xfrm>
              <a:off x="3444" y="1422"/>
              <a:ext cx="1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grpSp>
          <p:nvGrpSpPr>
            <p:cNvPr id="17420" name="Group 22"/>
            <p:cNvGrpSpPr>
              <a:grpSpLocks/>
            </p:cNvGrpSpPr>
            <p:nvPr/>
          </p:nvGrpSpPr>
          <p:grpSpPr bwMode="auto">
            <a:xfrm>
              <a:off x="2382" y="1344"/>
              <a:ext cx="288" cy="162"/>
              <a:chOff x="1056" y="1614"/>
              <a:chExt cx="288" cy="162"/>
            </a:xfrm>
          </p:grpSpPr>
          <p:sp>
            <p:nvSpPr>
              <p:cNvPr id="17430" name="Rectangle 23"/>
              <p:cNvSpPr>
                <a:spLocks noChangeArrowheads="1"/>
              </p:cNvSpPr>
              <p:nvPr/>
            </p:nvSpPr>
            <p:spPr bwMode="auto">
              <a:xfrm>
                <a:off x="1056" y="1614"/>
                <a:ext cx="288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350"/>
              </a:p>
            </p:txBody>
          </p:sp>
          <p:sp>
            <p:nvSpPr>
              <p:cNvPr id="17431" name="Rectangle 24"/>
              <p:cNvSpPr>
                <a:spLocks noChangeArrowheads="1"/>
              </p:cNvSpPr>
              <p:nvPr/>
            </p:nvSpPr>
            <p:spPr bwMode="auto">
              <a:xfrm>
                <a:off x="1206" y="1638"/>
                <a:ext cx="66" cy="11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350"/>
              </a:p>
            </p:txBody>
          </p:sp>
        </p:grpSp>
        <p:grpSp>
          <p:nvGrpSpPr>
            <p:cNvPr id="17421" name="Group 25"/>
            <p:cNvGrpSpPr>
              <a:grpSpLocks/>
            </p:cNvGrpSpPr>
            <p:nvPr/>
          </p:nvGrpSpPr>
          <p:grpSpPr bwMode="auto">
            <a:xfrm flipH="1">
              <a:off x="2838" y="1344"/>
              <a:ext cx="288" cy="162"/>
              <a:chOff x="1056" y="1614"/>
              <a:chExt cx="288" cy="162"/>
            </a:xfrm>
          </p:grpSpPr>
          <p:sp>
            <p:nvSpPr>
              <p:cNvPr id="17428" name="Rectangle 26"/>
              <p:cNvSpPr>
                <a:spLocks noChangeArrowheads="1"/>
              </p:cNvSpPr>
              <p:nvPr/>
            </p:nvSpPr>
            <p:spPr bwMode="auto">
              <a:xfrm>
                <a:off x="1056" y="1614"/>
                <a:ext cx="288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350"/>
              </a:p>
            </p:txBody>
          </p:sp>
          <p:sp>
            <p:nvSpPr>
              <p:cNvPr id="17429" name="Rectangle 27"/>
              <p:cNvSpPr>
                <a:spLocks noChangeArrowheads="1"/>
              </p:cNvSpPr>
              <p:nvPr/>
            </p:nvSpPr>
            <p:spPr bwMode="auto">
              <a:xfrm>
                <a:off x="1206" y="1638"/>
                <a:ext cx="66" cy="11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350"/>
              </a:p>
            </p:txBody>
          </p:sp>
        </p:grpSp>
        <p:grpSp>
          <p:nvGrpSpPr>
            <p:cNvPr id="17422" name="Group 28"/>
            <p:cNvGrpSpPr>
              <a:grpSpLocks/>
            </p:cNvGrpSpPr>
            <p:nvPr/>
          </p:nvGrpSpPr>
          <p:grpSpPr bwMode="auto">
            <a:xfrm flipH="1">
              <a:off x="3822" y="1140"/>
              <a:ext cx="288" cy="162"/>
              <a:chOff x="1056" y="1614"/>
              <a:chExt cx="288" cy="162"/>
            </a:xfrm>
          </p:grpSpPr>
          <p:sp>
            <p:nvSpPr>
              <p:cNvPr id="17426" name="Rectangle 29"/>
              <p:cNvSpPr>
                <a:spLocks noChangeArrowheads="1"/>
              </p:cNvSpPr>
              <p:nvPr/>
            </p:nvSpPr>
            <p:spPr bwMode="auto">
              <a:xfrm>
                <a:off x="1056" y="1614"/>
                <a:ext cx="288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350"/>
              </a:p>
            </p:txBody>
          </p:sp>
          <p:sp>
            <p:nvSpPr>
              <p:cNvPr id="17427" name="Rectangle 30"/>
              <p:cNvSpPr>
                <a:spLocks noChangeArrowheads="1"/>
              </p:cNvSpPr>
              <p:nvPr/>
            </p:nvSpPr>
            <p:spPr bwMode="auto">
              <a:xfrm>
                <a:off x="1206" y="1638"/>
                <a:ext cx="66" cy="11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350"/>
              </a:p>
            </p:txBody>
          </p:sp>
        </p:grpSp>
        <p:grpSp>
          <p:nvGrpSpPr>
            <p:cNvPr id="17423" name="Group 31"/>
            <p:cNvGrpSpPr>
              <a:grpSpLocks/>
            </p:cNvGrpSpPr>
            <p:nvPr/>
          </p:nvGrpSpPr>
          <p:grpSpPr bwMode="auto">
            <a:xfrm flipH="1">
              <a:off x="4248" y="1140"/>
              <a:ext cx="288" cy="162"/>
              <a:chOff x="1056" y="1614"/>
              <a:chExt cx="288" cy="162"/>
            </a:xfrm>
          </p:grpSpPr>
          <p:sp>
            <p:nvSpPr>
              <p:cNvPr id="17424" name="Rectangle 32"/>
              <p:cNvSpPr>
                <a:spLocks noChangeArrowheads="1"/>
              </p:cNvSpPr>
              <p:nvPr/>
            </p:nvSpPr>
            <p:spPr bwMode="auto">
              <a:xfrm>
                <a:off x="1056" y="1614"/>
                <a:ext cx="288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350"/>
              </a:p>
            </p:txBody>
          </p:sp>
          <p:sp>
            <p:nvSpPr>
              <p:cNvPr id="17425" name="Rectangle 33"/>
              <p:cNvSpPr>
                <a:spLocks noChangeArrowheads="1"/>
              </p:cNvSpPr>
              <p:nvPr/>
            </p:nvSpPr>
            <p:spPr bwMode="auto">
              <a:xfrm>
                <a:off x="1206" y="1638"/>
                <a:ext cx="66" cy="11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350"/>
              </a:p>
            </p:txBody>
          </p:sp>
        </p:grp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Deadlock: Dining-Philosophers Example</a:t>
            </a:r>
          </a:p>
        </p:txBody>
      </p:sp>
      <p:pic>
        <p:nvPicPr>
          <p:cNvPr id="18437" name="Picture 3"/>
          <p:cNvPicPr>
            <a:picLocks noChangeAspect="1" noChangeArrowheads="1"/>
          </p:cNvPicPr>
          <p:nvPr/>
        </p:nvPicPr>
        <p:blipFill>
          <a:blip r:embed="rId2" cstate="print"/>
          <a:srcRect l="9184" t="752" r="9151" b="710"/>
          <a:stretch>
            <a:fillRect/>
          </a:stretch>
        </p:blipFill>
        <p:spPr bwMode="auto">
          <a:xfrm>
            <a:off x="5564578" y="1350110"/>
            <a:ext cx="2977753" cy="2874169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</p:spPr>
      </p:pic>
      <p:sp>
        <p:nvSpPr>
          <p:cNvPr id="18438" name="Text Box 11"/>
          <p:cNvSpPr txBox="1">
            <a:spLocks noChangeArrowheads="1"/>
          </p:cNvSpPr>
          <p:nvPr/>
        </p:nvSpPr>
        <p:spPr bwMode="auto">
          <a:xfrm>
            <a:off x="754375" y="896183"/>
            <a:ext cx="4581151" cy="424731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All philosophers start out </a:t>
            </a:r>
            <a:r>
              <a:rPr lang="en-US" b="1" dirty="0"/>
              <a:t>hungry</a:t>
            </a:r>
            <a:r>
              <a:rPr lang="en-US" dirty="0"/>
              <a:t> and that they all pick up their left chopstick at the same time.</a:t>
            </a:r>
          </a:p>
          <a:p>
            <a:endParaRPr lang="en-US" dirty="0"/>
          </a:p>
          <a:p>
            <a:r>
              <a:rPr lang="en-US" dirty="0"/>
              <a:t>When a philosopher manages to get a chopstick, it is not released until a second chopstick is acquired and the philosopher has eaten his share.</a:t>
            </a:r>
          </a:p>
          <a:p>
            <a:endParaRPr lang="en-US" dirty="0"/>
          </a:p>
          <a:p>
            <a:r>
              <a:rPr lang="en-US" b="1" u="sng" dirty="0">
                <a:solidFill>
                  <a:srgbClr val="FF0000"/>
                </a:solidFill>
              </a:rPr>
              <a:t>Question:</a:t>
            </a:r>
            <a:r>
              <a:rPr lang="en-US" dirty="0"/>
              <a:t> Why did deadlock happen? Enumerate all the conditions that have to be satisfied for deadlock to occur.</a:t>
            </a:r>
          </a:p>
          <a:p>
            <a:endParaRPr lang="en-US" dirty="0"/>
          </a:p>
          <a:p>
            <a:r>
              <a:rPr lang="en-US" b="1" u="sng" dirty="0">
                <a:solidFill>
                  <a:srgbClr val="FF0000"/>
                </a:solidFill>
              </a:rPr>
              <a:t>Question:</a:t>
            </a:r>
            <a:r>
              <a:rPr lang="en-US" dirty="0"/>
              <a:t> What can be done to guarantee that deadlock won’t happen?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Traffic Deadlock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690622"/>
              </p:ext>
            </p:extLst>
          </p:nvPr>
        </p:nvGraphicFramePr>
        <p:xfrm>
          <a:off x="2299677" y="1197405"/>
          <a:ext cx="4544645" cy="3655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Acrobat Document" r:id="rId3" imgW="2581180" imgH="2076345" progId="AcroExch.Document.7">
                  <p:embed/>
                </p:oleObj>
              </mc:Choice>
              <mc:Fallback>
                <p:oleObj name="Acrobat Document" r:id="rId3" imgW="2581180" imgH="2076345" progId="AcroExch.Document.7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9677" y="1197405"/>
                        <a:ext cx="4544645" cy="36558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Concepts to discuss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32598" y="1410891"/>
            <a:ext cx="3840797" cy="339447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/>
              <a:t>Deadlock</a:t>
            </a:r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r>
              <a:rPr lang="en-US" dirty="0" err="1"/>
              <a:t>Livelock</a:t>
            </a:r>
            <a:endParaRPr lang="en-US" dirty="0"/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r>
              <a:rPr lang="en-US" dirty="0"/>
              <a:t>Spinlock vs. Blocking</a:t>
            </a:r>
          </a:p>
          <a:p>
            <a:pPr eaLnBrk="1" hangingPunct="1">
              <a:buFontTx/>
              <a:buNone/>
            </a:pPr>
            <a:endParaRPr lang="en-US" dirty="0"/>
          </a:p>
        </p:txBody>
      </p:sp>
      <p:sp>
        <p:nvSpPr>
          <p:cNvPr id="16390" name="AutoShape 4"/>
          <p:cNvSpPr>
            <a:spLocks noChangeArrowheads="1"/>
          </p:cNvSpPr>
          <p:nvPr/>
        </p:nvSpPr>
        <p:spPr bwMode="auto">
          <a:xfrm>
            <a:off x="2527698" y="1473994"/>
            <a:ext cx="978694" cy="339329"/>
          </a:xfrm>
          <a:prstGeom prst="rightArrow">
            <a:avLst>
              <a:gd name="adj1" fmla="val 50000"/>
              <a:gd name="adj2" fmla="val 7210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16391" name="AutoShape 5"/>
          <p:cNvSpPr>
            <a:spLocks noChangeArrowheads="1"/>
          </p:cNvSpPr>
          <p:nvPr/>
        </p:nvSpPr>
        <p:spPr bwMode="auto">
          <a:xfrm>
            <a:off x="2527698" y="2345531"/>
            <a:ext cx="978694" cy="339329"/>
          </a:xfrm>
          <a:prstGeom prst="rightArrow">
            <a:avLst>
              <a:gd name="adj1" fmla="val 50000"/>
              <a:gd name="adj2" fmla="val 72105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16392" name="AutoShape 6"/>
          <p:cNvSpPr>
            <a:spLocks noChangeArrowheads="1"/>
          </p:cNvSpPr>
          <p:nvPr/>
        </p:nvSpPr>
        <p:spPr bwMode="auto">
          <a:xfrm>
            <a:off x="2527698" y="3209925"/>
            <a:ext cx="978694" cy="339329"/>
          </a:xfrm>
          <a:prstGeom prst="rightArrow">
            <a:avLst>
              <a:gd name="adj1" fmla="val 50000"/>
              <a:gd name="adj2" fmla="val 721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35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 System Model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3200" dirty="0"/>
              <a:t>Resource types </a:t>
            </a:r>
            <a:r>
              <a:rPr lang="en-US" sz="3200" i="1" dirty="0"/>
              <a:t>R</a:t>
            </a:r>
            <a:r>
              <a:rPr lang="en-US" sz="3200" baseline="-25000" dirty="0"/>
              <a:t>1</a:t>
            </a:r>
            <a:r>
              <a:rPr lang="en-US" sz="3200" dirty="0"/>
              <a:t>, </a:t>
            </a:r>
            <a:r>
              <a:rPr lang="en-US" sz="3200" i="1" dirty="0"/>
              <a:t>R</a:t>
            </a:r>
            <a:r>
              <a:rPr lang="en-US" sz="3200" baseline="-25000" dirty="0"/>
              <a:t>2</a:t>
            </a:r>
            <a:r>
              <a:rPr lang="en-US" sz="3200" dirty="0"/>
              <a:t>, . . ., </a:t>
            </a:r>
            <a:r>
              <a:rPr lang="en-US" sz="3200" i="1" dirty="0"/>
              <a:t>R</a:t>
            </a:r>
            <a:r>
              <a:rPr lang="en-US" sz="3200" baseline="-25000" dirty="0"/>
              <a:t>m</a:t>
            </a:r>
          </a:p>
          <a:p>
            <a:pPr marL="814388" lvl="2">
              <a:buNone/>
            </a:pPr>
            <a:r>
              <a:rPr lang="en-US" sz="2800" i="1" dirty="0"/>
              <a:t>CPU cycles, memory space, I/O devices</a:t>
            </a:r>
          </a:p>
          <a:p>
            <a:pPr eaLnBrk="1" hangingPunct="1"/>
            <a:r>
              <a:rPr lang="en-US" sz="3200" dirty="0"/>
              <a:t>Each resource type </a:t>
            </a:r>
            <a:r>
              <a:rPr lang="en-US" sz="3200" i="1" dirty="0"/>
              <a:t>R</a:t>
            </a:r>
            <a:r>
              <a:rPr lang="en-US" sz="3200" baseline="-25000" dirty="0"/>
              <a:t>i</a:t>
            </a:r>
            <a:r>
              <a:rPr lang="en-US" sz="3200" dirty="0"/>
              <a:t> has </a:t>
            </a:r>
            <a:r>
              <a:rPr lang="en-US" sz="3200" i="1" dirty="0"/>
              <a:t>W</a:t>
            </a:r>
            <a:r>
              <a:rPr lang="en-US" sz="3200" baseline="-25000" dirty="0"/>
              <a:t>i</a:t>
            </a:r>
            <a:r>
              <a:rPr lang="en-US" sz="3200" dirty="0"/>
              <a:t> instances.</a:t>
            </a:r>
          </a:p>
          <a:p>
            <a:pPr eaLnBrk="1" hangingPunct="1"/>
            <a:r>
              <a:rPr lang="en-US" sz="3200" dirty="0"/>
              <a:t>Each process utilizes a resource as follows:</a:t>
            </a:r>
          </a:p>
          <a:p>
            <a:pPr lvl="1" eaLnBrk="1" hangingPunct="1"/>
            <a:r>
              <a:rPr lang="en-US" sz="3200" dirty="0"/>
              <a:t>request </a:t>
            </a:r>
          </a:p>
          <a:p>
            <a:pPr lvl="1" eaLnBrk="1" hangingPunct="1"/>
            <a:r>
              <a:rPr lang="en-US" sz="3200" dirty="0"/>
              <a:t>use </a:t>
            </a:r>
          </a:p>
          <a:p>
            <a:pPr lvl="1" eaLnBrk="1" hangingPunct="1"/>
            <a:r>
              <a:rPr lang="en-US" sz="3200" dirty="0"/>
              <a:t>release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Deadlock Characterization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4372" y="1502815"/>
            <a:ext cx="7212547" cy="3488343"/>
          </a:xfrm>
          <a:solidFill>
            <a:srgbClr val="CCFFFF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000" b="1" dirty="0">
                <a:solidFill>
                  <a:srgbClr val="FF0000"/>
                </a:solidFill>
              </a:rPr>
              <a:t>Mutual exclusion:</a:t>
            </a:r>
            <a:r>
              <a:rPr lang="en-US" sz="2000" dirty="0"/>
              <a:t>  only one process at a time can use a resource.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dirty="0">
                <a:solidFill>
                  <a:srgbClr val="FF0000"/>
                </a:solidFill>
              </a:rPr>
              <a:t>Hold and wait:</a:t>
            </a:r>
            <a:r>
              <a:rPr lang="en-US" sz="2000" dirty="0"/>
              <a:t>  a process holding at least one resource is waiting to acquire additional resources held by other processes.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dirty="0">
                <a:solidFill>
                  <a:srgbClr val="FF0000"/>
                </a:solidFill>
              </a:rPr>
              <a:t>No preemption:</a:t>
            </a:r>
            <a:r>
              <a:rPr lang="en-US" sz="2000" dirty="0"/>
              <a:t>  a resource can be released only voluntarily by the process holding it, after that process has completed its task.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dirty="0">
                <a:solidFill>
                  <a:srgbClr val="FF0000"/>
                </a:solidFill>
              </a:rPr>
              <a:t>Circular wait:</a:t>
            </a:r>
            <a:r>
              <a:rPr lang="en-US" sz="2000" dirty="0"/>
              <a:t>  there exists a set {</a:t>
            </a:r>
            <a:r>
              <a:rPr lang="en-US" sz="2000" i="1" dirty="0"/>
              <a:t>P</a:t>
            </a:r>
            <a:r>
              <a:rPr lang="en-US" sz="2000" baseline="-25000" dirty="0"/>
              <a:t>0</a:t>
            </a:r>
            <a:r>
              <a:rPr lang="en-US" sz="2000" dirty="0"/>
              <a:t>, </a:t>
            </a:r>
            <a:r>
              <a:rPr lang="en-US" sz="2000" i="1" dirty="0"/>
              <a:t>P</a:t>
            </a:r>
            <a:r>
              <a:rPr lang="en-US" sz="2000" baseline="-25000" dirty="0"/>
              <a:t>1</a:t>
            </a:r>
            <a:r>
              <a:rPr lang="en-US" sz="2000" dirty="0"/>
              <a:t>, …, </a:t>
            </a:r>
            <a:r>
              <a:rPr lang="en-US" sz="2000" i="1" dirty="0"/>
              <a:t>P</a:t>
            </a:r>
            <a:r>
              <a:rPr lang="en-US" sz="2000" baseline="-25000" dirty="0"/>
              <a:t>0</a:t>
            </a:r>
            <a:r>
              <a:rPr lang="en-US" sz="2000" dirty="0"/>
              <a:t>} of waiting processes such that </a:t>
            </a:r>
            <a:r>
              <a:rPr lang="en-US" sz="2000" i="1" dirty="0"/>
              <a:t>P</a:t>
            </a:r>
            <a:r>
              <a:rPr lang="en-US" sz="2000" baseline="-25000" dirty="0"/>
              <a:t>0 </a:t>
            </a:r>
            <a:r>
              <a:rPr lang="en-US" sz="2000" dirty="0"/>
              <a:t>is waiting for a resource that is held by </a:t>
            </a:r>
            <a:r>
              <a:rPr lang="en-US" sz="2000" i="1" dirty="0"/>
              <a:t>P</a:t>
            </a:r>
            <a:r>
              <a:rPr lang="en-US" sz="2000" baseline="-25000" dirty="0"/>
              <a:t>1</a:t>
            </a:r>
            <a:r>
              <a:rPr lang="en-US" sz="2000" dirty="0"/>
              <a:t>, </a:t>
            </a:r>
            <a:r>
              <a:rPr lang="en-US" sz="2000" i="1" dirty="0"/>
              <a:t>P</a:t>
            </a:r>
            <a:r>
              <a:rPr lang="en-US" sz="2000" baseline="-25000" dirty="0"/>
              <a:t>1</a:t>
            </a:r>
            <a:r>
              <a:rPr lang="en-US" sz="2000" dirty="0"/>
              <a:t> is waiting for a resource that is held by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i="1" dirty="0"/>
              <a:t>	P</a:t>
            </a:r>
            <a:r>
              <a:rPr lang="en-US" sz="2000" baseline="-25000" dirty="0"/>
              <a:t>2</a:t>
            </a:r>
            <a:r>
              <a:rPr lang="en-US" sz="2000" dirty="0"/>
              <a:t>, …, </a:t>
            </a:r>
            <a:r>
              <a:rPr lang="en-US" sz="2000" i="1" dirty="0" err="1"/>
              <a:t>P</a:t>
            </a:r>
            <a:r>
              <a:rPr lang="en-US" sz="2000" i="1" baseline="-25000" dirty="0" err="1"/>
              <a:t>n</a:t>
            </a:r>
            <a:r>
              <a:rPr lang="en-US" sz="2000" baseline="-25000" dirty="0"/>
              <a:t>–1</a:t>
            </a:r>
            <a:r>
              <a:rPr lang="en-US" sz="2000" dirty="0"/>
              <a:t> is waiting for a resource that is held by </a:t>
            </a:r>
            <a:br>
              <a:rPr lang="en-US" sz="2000" dirty="0"/>
            </a:br>
            <a:r>
              <a:rPr lang="en-US" sz="2000" i="1" dirty="0" err="1"/>
              <a:t>P</a:t>
            </a:r>
            <a:r>
              <a:rPr lang="en-US" sz="2000" baseline="-25000" dirty="0" err="1"/>
              <a:t>n</a:t>
            </a:r>
            <a:r>
              <a:rPr lang="en-US" sz="2000" dirty="0"/>
              <a:t>, and </a:t>
            </a:r>
            <a:r>
              <a:rPr lang="en-US" sz="2000" i="1" dirty="0" err="1"/>
              <a:t>P</a:t>
            </a:r>
            <a:r>
              <a:rPr lang="en-US" sz="2000" baseline="-25000" dirty="0" err="1"/>
              <a:t>n</a:t>
            </a:r>
            <a:r>
              <a:rPr lang="en-US" sz="2000" dirty="0"/>
              <a:t> is waiting for a resource that is held by </a:t>
            </a:r>
            <a:r>
              <a:rPr lang="en-US" sz="2000" i="1" dirty="0"/>
              <a:t>P</a:t>
            </a:r>
            <a:r>
              <a:rPr lang="en-US" sz="2000" baseline="-25000" dirty="0"/>
              <a:t>0</a:t>
            </a:r>
            <a:r>
              <a:rPr lang="en-US" sz="2000" dirty="0"/>
              <a:t>.</a:t>
            </a:r>
          </a:p>
        </p:txBody>
      </p:sp>
      <p:sp>
        <p:nvSpPr>
          <p:cNvPr id="20486" name="Text Box 4"/>
          <p:cNvSpPr txBox="1">
            <a:spLocks noChangeArrowheads="1"/>
          </p:cNvSpPr>
          <p:nvPr/>
        </p:nvSpPr>
        <p:spPr bwMode="auto">
          <a:xfrm>
            <a:off x="1024372" y="1021617"/>
            <a:ext cx="7059843" cy="36933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  <a:latin typeface="Helvetica" pitchFamily="-105" charset="0"/>
              </a:rPr>
              <a:t>Deadlock can arise if </a:t>
            </a:r>
            <a:r>
              <a:rPr lang="en-US" b="1" dirty="0">
                <a:latin typeface="Helvetica" pitchFamily="-105" charset="0"/>
              </a:rPr>
              <a:t>four</a:t>
            </a:r>
            <a:r>
              <a:rPr lang="en-US" b="1" dirty="0">
                <a:solidFill>
                  <a:srgbClr val="FF0000"/>
                </a:solidFill>
                <a:latin typeface="Helvetica" pitchFamily="-105" charset="0"/>
              </a:rPr>
              <a:t> conditions hold </a:t>
            </a:r>
            <a:r>
              <a:rPr lang="en-US" b="1" i="1" u="sng" dirty="0">
                <a:solidFill>
                  <a:srgbClr val="000000"/>
                </a:solidFill>
                <a:latin typeface="Helvetica" pitchFamily="-105" charset="0"/>
              </a:rPr>
              <a:t>simultaneously</a:t>
            </a:r>
            <a:r>
              <a:rPr lang="en-US" b="1" dirty="0">
                <a:solidFill>
                  <a:srgbClr val="FF0000"/>
                </a:solidFill>
                <a:latin typeface="Helvetica" pitchFamily="-105" charset="0"/>
              </a:rPr>
              <a:t>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1937</TotalTime>
  <Words>830</Words>
  <Application>Microsoft Office PowerPoint</Application>
  <PresentationFormat>On-screen Show (16:9)</PresentationFormat>
  <Paragraphs>108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Courier New</vt:lpstr>
      <vt:lpstr>Helvetica</vt:lpstr>
      <vt:lpstr>Symbol</vt:lpstr>
      <vt:lpstr>Times New Roman</vt:lpstr>
      <vt:lpstr>Office Theme</vt:lpstr>
      <vt:lpstr>Acrobat Document</vt:lpstr>
      <vt:lpstr>CSCI315 – Operating Systems Design Department of Computer Science Bucknell University</vt:lpstr>
      <vt:lpstr>Potential Deadlock Example</vt:lpstr>
      <vt:lpstr>Deadlock for Two Processes</vt:lpstr>
      <vt:lpstr>Deadlock: Bridge Crossing Example</vt:lpstr>
      <vt:lpstr>Deadlock: Dining-Philosophers Example</vt:lpstr>
      <vt:lpstr>Traffic Deadlock</vt:lpstr>
      <vt:lpstr>Concepts to discuss</vt:lpstr>
      <vt:lpstr>A System Model</vt:lpstr>
      <vt:lpstr>Deadlock Characterization</vt:lpstr>
      <vt:lpstr>Resource Allocation Graph</vt:lpstr>
      <vt:lpstr>Resource Allocation Graph</vt:lpstr>
      <vt:lpstr>Example of a Resource Allocation Graph</vt:lpstr>
      <vt:lpstr>Resource Allocation Graph With A Deadlock</vt:lpstr>
      <vt:lpstr>Resource Allocation Graph With A Cycle But No Deadlock</vt:lpstr>
      <vt:lpstr>Resource Allocation Graph  Example 1</vt:lpstr>
      <vt:lpstr>Resource Allocation Graph  Example 2</vt:lpstr>
      <vt:lpstr>Basic Facts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 Meng</cp:lastModifiedBy>
  <cp:revision>172</cp:revision>
  <dcterms:created xsi:type="dcterms:W3CDTF">2013-08-21T19:17:07Z</dcterms:created>
  <dcterms:modified xsi:type="dcterms:W3CDTF">2020-10-01T15:25:13Z</dcterms:modified>
</cp:coreProperties>
</file>