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91" r:id="rId2"/>
    <p:sldId id="392" r:id="rId3"/>
    <p:sldId id="452" r:id="rId4"/>
    <p:sldId id="393" r:id="rId5"/>
    <p:sldId id="394" r:id="rId6"/>
    <p:sldId id="450" r:id="rId7"/>
    <p:sldId id="435" r:id="rId8"/>
    <p:sldId id="436" r:id="rId9"/>
    <p:sldId id="451" r:id="rId10"/>
    <p:sldId id="437" r:id="rId11"/>
    <p:sldId id="422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128720" y="3875009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3" y="3655640"/>
            <a:ext cx="1257587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8.4-8.5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Handling Deadlocks</a:t>
            </a:r>
            <a:endParaRPr lang="en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8795BB-B3BC-4CB1-A6D0-7ACB1E9232E3}"/>
              </a:ext>
            </a:extLst>
          </p:cNvPr>
          <p:cNvSpPr txBox="1"/>
          <p:nvPr/>
        </p:nvSpPr>
        <p:spPr>
          <a:xfrm>
            <a:off x="6862575" y="4429007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online 1 of 2</a:t>
            </a:r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Facts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CC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/>
              <a:t>If a system is in a safe state there can be no</a:t>
            </a:r>
            <a:r>
              <a:rPr lang="en-US">
                <a:sym typeface="Symbol" pitchFamily="-105" charset="2"/>
              </a:rPr>
              <a:t> deadlock.</a:t>
            </a:r>
            <a:br>
              <a:rPr lang="en-US">
                <a:sym typeface="Symbol" pitchFamily="-105" charset="2"/>
              </a:rPr>
            </a:br>
            <a:endParaRPr lang="en-US">
              <a:sym typeface="Symbol" pitchFamily="-105" charset="2"/>
            </a:endParaRPr>
          </a:p>
          <a:p>
            <a:pPr eaLnBrk="1" hangingPunct="1"/>
            <a:r>
              <a:rPr lang="en-US">
                <a:sym typeface="Symbol" pitchFamily="-105" charset="2"/>
              </a:rPr>
              <a:t>If a system is in unsafe state, there exists the </a:t>
            </a:r>
            <a:r>
              <a:rPr lang="en-US" b="1" u="sng">
                <a:solidFill>
                  <a:srgbClr val="FF0000"/>
                </a:solidFill>
                <a:sym typeface="Symbol" pitchFamily="-105" charset="2"/>
              </a:rPr>
              <a:t>possibility</a:t>
            </a:r>
            <a:r>
              <a:rPr lang="en-US">
                <a:sym typeface="Symbol" pitchFamily="-105" charset="2"/>
              </a:rPr>
              <a:t> of deadlock.</a:t>
            </a:r>
            <a:br>
              <a:rPr lang="en-US">
                <a:sym typeface="Symbol" pitchFamily="-105" charset="2"/>
              </a:rPr>
            </a:br>
            <a:endParaRPr lang="en-US">
              <a:sym typeface="Symbol" pitchFamily="-105" charset="2"/>
            </a:endParaRPr>
          </a:p>
          <a:p>
            <a:pPr eaLnBrk="1" hangingPunct="1"/>
            <a:r>
              <a:rPr lang="en-US" b="1">
                <a:solidFill>
                  <a:srgbClr val="FF0000"/>
                </a:solidFill>
                <a:sym typeface="Symbol" pitchFamily="-105" charset="2"/>
              </a:rPr>
              <a:t>Avoidance</a:t>
            </a:r>
            <a:r>
              <a:rPr lang="en-US">
                <a:sym typeface="Symbol" pitchFamily="-105" charset="2"/>
              </a:rPr>
              <a:t> strategies  ensure that a system will never enter an unsafe state.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14"/>
          <p:cNvSpPr>
            <a:spLocks noChangeArrowheads="1"/>
          </p:cNvSpPr>
          <p:nvPr/>
        </p:nvSpPr>
        <p:spPr bwMode="auto">
          <a:xfrm>
            <a:off x="3106341" y="2614612"/>
            <a:ext cx="3300413" cy="1843088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35845" name="Rectangle 13"/>
          <p:cNvSpPr>
            <a:spLocks noChangeArrowheads="1"/>
          </p:cNvSpPr>
          <p:nvPr/>
        </p:nvSpPr>
        <p:spPr bwMode="auto">
          <a:xfrm>
            <a:off x="3106341" y="1053704"/>
            <a:ext cx="3300413" cy="156924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Safe, Unsafe, and  Deadlock States </a:t>
            </a:r>
          </a:p>
        </p:txBody>
      </p:sp>
      <p:sp>
        <p:nvSpPr>
          <p:cNvPr id="35847" name="Text Box 10"/>
          <p:cNvSpPr txBox="1">
            <a:spLocks noChangeArrowheads="1"/>
          </p:cNvSpPr>
          <p:nvPr/>
        </p:nvSpPr>
        <p:spPr bwMode="auto">
          <a:xfrm>
            <a:off x="5255419" y="3764756"/>
            <a:ext cx="64011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100" b="1"/>
              <a:t>safe</a:t>
            </a:r>
          </a:p>
        </p:txBody>
      </p:sp>
      <p:sp>
        <p:nvSpPr>
          <p:cNvPr id="35848" name="Text Box 11"/>
          <p:cNvSpPr txBox="1">
            <a:spLocks noChangeArrowheads="1"/>
          </p:cNvSpPr>
          <p:nvPr/>
        </p:nvSpPr>
        <p:spPr bwMode="auto">
          <a:xfrm>
            <a:off x="5186363" y="2115741"/>
            <a:ext cx="92865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100" b="1"/>
              <a:t>unsafe</a:t>
            </a:r>
          </a:p>
        </p:txBody>
      </p:sp>
      <p:sp>
        <p:nvSpPr>
          <p:cNvPr id="35849" name="Oval 12"/>
          <p:cNvSpPr>
            <a:spLocks noChangeArrowheads="1"/>
          </p:cNvSpPr>
          <p:nvPr/>
        </p:nvSpPr>
        <p:spPr bwMode="auto">
          <a:xfrm>
            <a:off x="3171826" y="1137047"/>
            <a:ext cx="1754981" cy="8810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deadlock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Methods for Handling Deadlocks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2691" y="1197405"/>
            <a:ext cx="6278617" cy="3275802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2100" dirty="0"/>
              <a:t>Ensure that the system will </a:t>
            </a:r>
            <a:r>
              <a:rPr lang="en-US" sz="2100" i="1" dirty="0"/>
              <a:t>never</a:t>
            </a:r>
            <a:r>
              <a:rPr lang="en-US" sz="2100" dirty="0"/>
              <a:t> enter a deadlock state. (</a:t>
            </a:r>
            <a:r>
              <a:rPr lang="en-US" sz="2100" i="1" dirty="0"/>
              <a:t>prevention</a:t>
            </a:r>
            <a:r>
              <a:rPr lang="en-US" sz="2100" dirty="0"/>
              <a:t> and </a:t>
            </a:r>
            <a:r>
              <a:rPr lang="en-US" sz="2100" i="1" dirty="0"/>
              <a:t>avoidance</a:t>
            </a:r>
            <a:r>
              <a:rPr lang="en-US" sz="2100" dirty="0"/>
              <a:t>)</a:t>
            </a:r>
            <a:br>
              <a:rPr lang="en-US" sz="2100" dirty="0"/>
            </a:br>
            <a:endParaRPr lang="en-US" sz="2100" dirty="0"/>
          </a:p>
          <a:p>
            <a:pPr eaLnBrk="1" hangingPunct="1"/>
            <a:r>
              <a:rPr lang="en-US" sz="2100" dirty="0"/>
              <a:t>Allow the system to enter a deadlock state and then recover. (</a:t>
            </a:r>
            <a:r>
              <a:rPr lang="en-US" sz="2100" i="1" dirty="0"/>
              <a:t>recover</a:t>
            </a:r>
            <a:r>
              <a:rPr lang="en-US" sz="2100" dirty="0"/>
              <a:t>)</a:t>
            </a:r>
            <a:br>
              <a:rPr lang="en-US" sz="2100" dirty="0"/>
            </a:br>
            <a:endParaRPr lang="en-US" sz="2100" dirty="0"/>
          </a:p>
          <a:p>
            <a:pPr eaLnBrk="1" hangingPunct="1"/>
            <a:r>
              <a:rPr lang="en-US" sz="2100" dirty="0"/>
              <a:t>Ignore the problem and pretend that deadlocks never occur in the system; used by most operating systems, including UNIX.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5F27B-C0E0-40CB-BC24-18F5257D2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CBAAC-A477-4BDB-BA3B-876541FF8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want to prevent the deadlocks from happening, we just need to break (or prevent) any one of the four necessary conditions.</a:t>
            </a:r>
          </a:p>
          <a:p>
            <a:pPr lvl="1"/>
            <a:r>
              <a:rPr lang="en-US" dirty="0"/>
              <a:t>Mutual exclusion</a:t>
            </a:r>
          </a:p>
          <a:p>
            <a:pPr lvl="1"/>
            <a:r>
              <a:rPr lang="en-US" dirty="0"/>
              <a:t>Hold and wait</a:t>
            </a:r>
          </a:p>
          <a:p>
            <a:pPr lvl="1"/>
            <a:r>
              <a:rPr lang="en-US" dirty="0"/>
              <a:t>Non-preemption</a:t>
            </a:r>
          </a:p>
          <a:p>
            <a:pPr lvl="1"/>
            <a:r>
              <a:rPr lang="en-US" dirty="0"/>
              <a:t>Circular wait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574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Deadlock Prevention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6028" y="1502815"/>
            <a:ext cx="7329840" cy="3475246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b="1" dirty="0"/>
              <a:t>Mutual Exclusion</a:t>
            </a:r>
            <a:r>
              <a:rPr lang="en-US" sz="2400" dirty="0"/>
              <a:t> – not required for sharable resources; must hold for non-sharable resources.</a:t>
            </a:r>
            <a:br>
              <a:rPr lang="en-US" sz="2400" dirty="0"/>
            </a:br>
            <a:endParaRPr lang="en-US" sz="2400" dirty="0"/>
          </a:p>
          <a:p>
            <a:pPr eaLnBrk="1" hangingPunct="1"/>
            <a:r>
              <a:rPr lang="en-US" sz="2400" b="1" dirty="0"/>
              <a:t>Hold and Wait</a:t>
            </a:r>
            <a:r>
              <a:rPr lang="en-US" sz="2400" dirty="0"/>
              <a:t> – must guarantee that whenever a process requests a resource, it does not hold any other resources.</a:t>
            </a:r>
          </a:p>
          <a:p>
            <a:pPr lvl="1" eaLnBrk="1" hangingPunct="1"/>
            <a:r>
              <a:rPr lang="en-US" sz="1800" dirty="0"/>
              <a:t>Require process to request and be allocated all its resources before it begins execution, or allow process to request resources only when the process has none.</a:t>
            </a:r>
          </a:p>
          <a:p>
            <a:pPr lvl="1" eaLnBrk="1" hangingPunct="1"/>
            <a:r>
              <a:rPr lang="en-US" sz="1800" dirty="0"/>
              <a:t>Low resource utilization; starvation possible.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846028" y="1066540"/>
            <a:ext cx="7329840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Helvetica" pitchFamily="-105" charset="0"/>
              </a:rPr>
              <a:t>To prevent deadlock, constrain the ways requests can be made.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13110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Deadlock Prevention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203654"/>
            <a:ext cx="7329840" cy="3811376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2000" b="1" dirty="0"/>
              <a:t>No Preemption</a:t>
            </a:r>
            <a:r>
              <a:rPr lang="en-US" sz="2000" dirty="0"/>
              <a:t> –</a:t>
            </a:r>
          </a:p>
          <a:p>
            <a:pPr lvl="1" eaLnBrk="1" hangingPunct="1"/>
            <a:r>
              <a:rPr lang="en-US" sz="1600" dirty="0"/>
              <a:t>If a process that is holding some resources requests another resource that cannot be immediately allocated to it, then all resources currently being held are released.</a:t>
            </a:r>
          </a:p>
          <a:p>
            <a:pPr lvl="1" eaLnBrk="1" hangingPunct="1"/>
            <a:r>
              <a:rPr lang="en-US" sz="1600" dirty="0"/>
              <a:t>Preempted resources are added to the list of resources for which the process is waiting.</a:t>
            </a:r>
          </a:p>
          <a:p>
            <a:pPr lvl="1" eaLnBrk="1" hangingPunct="1"/>
            <a:r>
              <a:rPr lang="en-US" sz="1600" dirty="0"/>
              <a:t>Process will be restarted only when it can regain its old resources, as well as the new ones that it is requesting.</a:t>
            </a:r>
            <a:br>
              <a:rPr lang="en-US" sz="1600" dirty="0"/>
            </a:br>
            <a:endParaRPr lang="en-US" sz="1600" dirty="0"/>
          </a:p>
          <a:p>
            <a:pPr eaLnBrk="1" hangingPunct="1"/>
            <a:r>
              <a:rPr lang="en-US" sz="2000" b="1" dirty="0"/>
              <a:t>Circular Wait</a:t>
            </a:r>
            <a:r>
              <a:rPr lang="en-US" sz="2000" dirty="0"/>
              <a:t> – impose a total ordering of all resource types, and require that each process requests resources in an increasing order of enumeration.</a:t>
            </a:r>
          </a:p>
          <a:p>
            <a:pPr lvl="1" eaLnBrk="1" hangingPunct="1"/>
            <a:endParaRPr lang="en-US" sz="1500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4B01AE78-5749-486A-8343-17D2B7586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080" y="834322"/>
            <a:ext cx="7329840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Helvetica" pitchFamily="-105" charset="0"/>
              </a:rPr>
              <a:t>To prevent deadlock, constrain the ways requests can be made.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and Avoidance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974342"/>
            <a:ext cx="7329840" cy="373527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deadlock prevention, we try to break one of the four necessary conditions for deadlock.</a:t>
            </a:r>
          </a:p>
          <a:p>
            <a:pPr lvl="1"/>
            <a:r>
              <a:rPr lang="en-US" dirty="0"/>
              <a:t>Doing so doesn’t require any extra knowledge, we just examine the current status of the resources and requests to make a decision and take actions</a:t>
            </a:r>
          </a:p>
          <a:p>
            <a:r>
              <a:rPr lang="en-US" dirty="0"/>
              <a:t>If extra knowledge is available, or extra constrains are allowed, we can avoid the deadlocks.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7331" y="134541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Deadlock Avoidance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79" y="1382315"/>
            <a:ext cx="7344643" cy="3480009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000" dirty="0"/>
              <a:t>The simplest and most useful model requires that each process declare the </a:t>
            </a:r>
            <a:r>
              <a:rPr lang="en-US" sz="2000" i="1" dirty="0"/>
              <a:t>maximum number</a:t>
            </a:r>
            <a:r>
              <a:rPr lang="en-US" sz="2000" dirty="0"/>
              <a:t> of resources of each type that it may need.</a:t>
            </a:r>
            <a:br>
              <a:rPr lang="en-US" sz="2000" dirty="0"/>
            </a:br>
            <a:endParaRPr lang="en-US" sz="2000" dirty="0"/>
          </a:p>
          <a:p>
            <a:pPr eaLnBrk="1" hangingPunct="1"/>
            <a:r>
              <a:rPr lang="en-US" sz="2000" dirty="0"/>
              <a:t>The deadlock-avoidance algorithm dynamically examines the resource-allocation state to ensure that there can never be a circular-wait condition.</a:t>
            </a:r>
            <a:br>
              <a:rPr lang="en-US" sz="2000" dirty="0"/>
            </a:br>
            <a:endParaRPr lang="en-US" sz="2000" dirty="0"/>
          </a:p>
          <a:p>
            <a:pPr eaLnBrk="1" hangingPunct="1"/>
            <a:r>
              <a:rPr lang="en-US" sz="2000" dirty="0"/>
              <a:t>Resource-allocation </a:t>
            </a:r>
            <a:r>
              <a:rPr lang="en-US" sz="2000" i="1" dirty="0"/>
              <a:t>state</a:t>
            </a:r>
            <a:r>
              <a:rPr lang="en-US" sz="2000" dirty="0"/>
              <a:t> is defined by the number of available and allocated resources, and the maximum demands of the processes.</a:t>
            </a: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907080" y="1020337"/>
            <a:ext cx="7344642" cy="40011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Helvetica" pitchFamily="-105" charset="0"/>
              </a:rPr>
              <a:t>The system has additional </a:t>
            </a:r>
            <a:r>
              <a:rPr lang="en-US" sz="2000" b="1" i="1" u="sng" dirty="0">
                <a:solidFill>
                  <a:srgbClr val="FF0000"/>
                </a:solidFill>
                <a:latin typeface="Helvetica" pitchFamily="-105" charset="0"/>
              </a:rPr>
              <a:t>a priori</a:t>
            </a:r>
            <a:r>
              <a:rPr lang="en-US" sz="2000" b="1" i="1" dirty="0">
                <a:solidFill>
                  <a:srgbClr val="FF0000"/>
                </a:solidFill>
                <a:latin typeface="Helvetica" pitchFamily="-105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Helvetica" pitchFamily="-105" charset="0"/>
              </a:rPr>
              <a:t>information.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3097"/>
            <a:ext cx="6172200" cy="857250"/>
          </a:xfrm>
        </p:spPr>
        <p:txBody>
          <a:bodyPr/>
          <a:lstStyle/>
          <a:p>
            <a:pPr eaLnBrk="1" hangingPunct="1"/>
            <a:r>
              <a:rPr lang="en-US" dirty="0"/>
              <a:t>Safe States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790574"/>
            <a:ext cx="7329840" cy="3919045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sz="1800" dirty="0"/>
              <a:t>Sequence </a:t>
            </a:r>
            <a:r>
              <a:rPr lang="en-US" sz="1800" b="1" dirty="0">
                <a:solidFill>
                  <a:srgbClr val="FF0000"/>
                </a:solidFill>
              </a:rPr>
              <a:t>&lt;</a:t>
            </a:r>
            <a:r>
              <a:rPr lang="en-US" sz="1800" b="1" i="1" dirty="0">
                <a:solidFill>
                  <a:srgbClr val="FF0000"/>
                </a:solidFill>
              </a:rPr>
              <a:t>P</a:t>
            </a:r>
            <a:r>
              <a:rPr lang="en-US" sz="1800" b="1" baseline="-25000" dirty="0">
                <a:solidFill>
                  <a:srgbClr val="FF0000"/>
                </a:solidFill>
              </a:rPr>
              <a:t>1</a:t>
            </a:r>
            <a:r>
              <a:rPr lang="en-US" sz="1800" b="1" dirty="0">
                <a:solidFill>
                  <a:srgbClr val="FF0000"/>
                </a:solidFill>
              </a:rPr>
              <a:t>, </a:t>
            </a:r>
            <a:r>
              <a:rPr lang="en-US" sz="1800" b="1" i="1" dirty="0">
                <a:solidFill>
                  <a:srgbClr val="FF0000"/>
                </a:solidFill>
              </a:rPr>
              <a:t>P</a:t>
            </a:r>
            <a:r>
              <a:rPr lang="en-US" sz="1800" b="1" baseline="-25000" dirty="0">
                <a:solidFill>
                  <a:srgbClr val="FF0000"/>
                </a:solidFill>
              </a:rPr>
              <a:t>2</a:t>
            </a:r>
            <a:r>
              <a:rPr lang="en-US" sz="1800" b="1" dirty="0">
                <a:solidFill>
                  <a:srgbClr val="FF0000"/>
                </a:solidFill>
              </a:rPr>
              <a:t>, …, </a:t>
            </a:r>
            <a:r>
              <a:rPr lang="en-US" sz="1800" b="1" i="1" dirty="0" err="1">
                <a:solidFill>
                  <a:srgbClr val="FF0000"/>
                </a:solidFill>
              </a:rPr>
              <a:t>P</a:t>
            </a:r>
            <a:r>
              <a:rPr lang="en-US" sz="1800" b="1" baseline="-25000" dirty="0" err="1">
                <a:solidFill>
                  <a:srgbClr val="FF0000"/>
                </a:solidFill>
              </a:rPr>
              <a:t>n</a:t>
            </a:r>
            <a:r>
              <a:rPr lang="en-US" sz="1800" b="1" dirty="0">
                <a:solidFill>
                  <a:srgbClr val="FF0000"/>
                </a:solidFill>
              </a:rPr>
              <a:t>&gt;</a:t>
            </a:r>
            <a:r>
              <a:rPr lang="en-US" sz="1800" dirty="0"/>
              <a:t> is </a:t>
            </a:r>
            <a:r>
              <a:rPr lang="en-US" sz="1800" b="1" i="1" u="sng" dirty="0">
                <a:solidFill>
                  <a:srgbClr val="FF0000"/>
                </a:solidFill>
              </a:rPr>
              <a:t>safe</a:t>
            </a:r>
            <a:r>
              <a:rPr lang="en-US" sz="1800" dirty="0"/>
              <a:t> if for each </a:t>
            </a:r>
            <a:r>
              <a:rPr lang="en-US" sz="1800" i="1" dirty="0"/>
              <a:t>P</a:t>
            </a:r>
            <a:r>
              <a:rPr lang="en-US" sz="1800" baseline="-25000" dirty="0"/>
              <a:t>i</a:t>
            </a:r>
            <a:r>
              <a:rPr lang="en-US" sz="1800" dirty="0"/>
              <a:t>, the resources that </a:t>
            </a:r>
            <a:r>
              <a:rPr lang="en-US" sz="1800" i="1" dirty="0"/>
              <a:t>P</a:t>
            </a:r>
            <a:r>
              <a:rPr lang="en-US" sz="1800" baseline="-25000" dirty="0"/>
              <a:t>i</a:t>
            </a:r>
            <a:r>
              <a:rPr lang="en-US" sz="1800" dirty="0"/>
              <a:t> can still request can be satisfied by currently available resources plus the resources held by all the </a:t>
            </a:r>
            <a:r>
              <a:rPr lang="en-US" sz="1800" i="1" dirty="0" err="1"/>
              <a:t>P</a:t>
            </a:r>
            <a:r>
              <a:rPr lang="en-US" sz="1800" baseline="-25000" dirty="0" err="1"/>
              <a:t>j</a:t>
            </a:r>
            <a:r>
              <a:rPr lang="en-US" sz="1800" dirty="0"/>
              <a:t>, with j &lt; </a:t>
            </a:r>
            <a:r>
              <a:rPr lang="en-US" sz="1800" dirty="0" err="1"/>
              <a:t>i</a:t>
            </a:r>
            <a:r>
              <a:rPr lang="en-US" sz="1800" dirty="0"/>
              <a:t>.</a:t>
            </a:r>
          </a:p>
          <a:p>
            <a:pPr lvl="1" eaLnBrk="1" hangingPunct="1"/>
            <a:r>
              <a:rPr lang="en-US" sz="1600" dirty="0"/>
              <a:t>If </a:t>
            </a:r>
            <a:r>
              <a:rPr lang="en-US" sz="1600" i="1" dirty="0"/>
              <a:t>P</a:t>
            </a:r>
            <a:r>
              <a:rPr lang="en-US" sz="1600" i="1" baseline="-25000" dirty="0"/>
              <a:t>i</a:t>
            </a:r>
            <a:r>
              <a:rPr lang="en-US" sz="1600" dirty="0"/>
              <a:t> resource needs are not immediately available, then </a:t>
            </a:r>
            <a:r>
              <a:rPr lang="en-US" sz="1600" i="1" dirty="0"/>
              <a:t>P</a:t>
            </a:r>
            <a:r>
              <a:rPr lang="en-US" sz="1600" i="1" baseline="-25000" dirty="0"/>
              <a:t>i</a:t>
            </a:r>
            <a:r>
              <a:rPr lang="en-US" sz="1600" dirty="0"/>
              <a:t> can wait until all </a:t>
            </a:r>
            <a:r>
              <a:rPr lang="en-US" sz="1600" i="1" dirty="0" err="1"/>
              <a:t>P</a:t>
            </a:r>
            <a:r>
              <a:rPr lang="en-US" sz="1600" i="1" baseline="-25000" dirty="0" err="1"/>
              <a:t>j</a:t>
            </a:r>
            <a:r>
              <a:rPr lang="en-US" sz="1600" i="1" dirty="0"/>
              <a:t> </a:t>
            </a:r>
            <a:r>
              <a:rPr lang="en-US" sz="1600" dirty="0"/>
              <a:t>have finished.</a:t>
            </a:r>
          </a:p>
          <a:p>
            <a:pPr lvl="1" eaLnBrk="1" hangingPunct="1"/>
            <a:r>
              <a:rPr lang="en-US" sz="1600" dirty="0"/>
              <a:t>When </a:t>
            </a:r>
            <a:r>
              <a:rPr lang="en-US" sz="1600" i="1" dirty="0" err="1"/>
              <a:t>P</a:t>
            </a:r>
            <a:r>
              <a:rPr lang="en-US" sz="1600" i="1" baseline="-25000" dirty="0" err="1"/>
              <a:t>j</a:t>
            </a:r>
            <a:r>
              <a:rPr lang="en-US" sz="1600" dirty="0"/>
              <a:t> is finished, </a:t>
            </a:r>
            <a:r>
              <a:rPr lang="en-US" sz="1600" i="1" dirty="0"/>
              <a:t>P</a:t>
            </a:r>
            <a:r>
              <a:rPr lang="en-US" sz="1600" i="1" baseline="-25000" dirty="0"/>
              <a:t>i</a:t>
            </a:r>
            <a:r>
              <a:rPr lang="en-US" sz="1600" dirty="0"/>
              <a:t> can obtain needed resources, execute, return allocated resources, and terminate. </a:t>
            </a:r>
          </a:p>
          <a:p>
            <a:pPr lvl="1" eaLnBrk="1" hangingPunct="1"/>
            <a:r>
              <a:rPr lang="en-US" sz="1600" dirty="0"/>
              <a:t>When </a:t>
            </a:r>
            <a:r>
              <a:rPr lang="en-US" sz="1600" i="1" dirty="0"/>
              <a:t>P</a:t>
            </a:r>
            <a:r>
              <a:rPr lang="en-US" sz="1600" i="1" baseline="-25000" dirty="0"/>
              <a:t>i</a:t>
            </a:r>
            <a:r>
              <a:rPr lang="en-US" sz="1600" dirty="0"/>
              <a:t> terminates, </a:t>
            </a:r>
            <a:r>
              <a:rPr lang="en-US" sz="1600" i="1" dirty="0"/>
              <a:t>P</a:t>
            </a:r>
            <a:r>
              <a:rPr lang="en-US" sz="1600" i="1" baseline="-25000" dirty="0"/>
              <a:t>i</a:t>
            </a:r>
            <a:r>
              <a:rPr lang="en-US" sz="1600" baseline="-25000" dirty="0"/>
              <a:t>+1</a:t>
            </a:r>
            <a:r>
              <a:rPr lang="en-US" sz="1600" dirty="0"/>
              <a:t> can obtain its needed resources, and so on. </a:t>
            </a:r>
          </a:p>
          <a:p>
            <a:pPr lvl="1" eaLnBrk="1" hangingPunct="1"/>
            <a:endParaRPr lang="en-US" sz="1600" dirty="0"/>
          </a:p>
          <a:p>
            <a:pPr eaLnBrk="1" hangingPunct="1"/>
            <a:r>
              <a:rPr lang="en-US" sz="1800" dirty="0"/>
              <a:t>The system is in a</a:t>
            </a:r>
            <a:r>
              <a:rPr lang="en-US" sz="1800" b="1" dirty="0"/>
              <a:t> </a:t>
            </a:r>
            <a:r>
              <a:rPr lang="en-US" sz="1800" b="1" i="1" u="sng" dirty="0">
                <a:solidFill>
                  <a:srgbClr val="FF0000"/>
                </a:solidFill>
              </a:rPr>
              <a:t>safe state</a:t>
            </a:r>
            <a:r>
              <a:rPr lang="en-US" sz="1800" dirty="0"/>
              <a:t> if there exists a </a:t>
            </a:r>
            <a:r>
              <a:rPr lang="en-US" sz="1800" dirty="0">
                <a:solidFill>
                  <a:srgbClr val="FF0000"/>
                </a:solidFill>
              </a:rPr>
              <a:t>safe sequence </a:t>
            </a:r>
            <a:r>
              <a:rPr lang="en-US" sz="1800" dirty="0"/>
              <a:t>for all processes.</a:t>
            </a:r>
          </a:p>
          <a:p>
            <a:pPr eaLnBrk="1" hangingPunct="1"/>
            <a:r>
              <a:rPr lang="en-US" sz="1800" dirty="0"/>
              <a:t>When a process requests an available resource, the system must decide if immediate allocation leaves the system in a </a:t>
            </a:r>
            <a:r>
              <a:rPr lang="en-US" sz="1800" b="1" dirty="0">
                <a:solidFill>
                  <a:srgbClr val="FF0000"/>
                </a:solidFill>
              </a:rPr>
              <a:t>safe state</a:t>
            </a:r>
            <a:r>
              <a:rPr lang="en-US" sz="1800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Safe Sequence and State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079365"/>
              </p:ext>
            </p:extLst>
          </p:nvPr>
        </p:nvGraphicFramePr>
        <p:xfrm>
          <a:off x="1209331" y="1976069"/>
          <a:ext cx="3820784" cy="1359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9801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Maximum Needs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Allocated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801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801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801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694265"/>
              </p:ext>
            </p:extLst>
          </p:nvPr>
        </p:nvGraphicFramePr>
        <p:xfrm>
          <a:off x="5664806" y="2007869"/>
          <a:ext cx="1961294" cy="1021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4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099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Total Count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998">
                <a:tc>
                  <a:txBody>
                    <a:bodyPr/>
                    <a:lstStyle/>
                    <a:p>
                      <a:r>
                        <a:rPr lang="en-US" sz="1800" dirty="0"/>
                        <a:t>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17900" y="1352679"/>
            <a:ext cx="2896177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Table: Resource allocation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11302" y="1369431"/>
            <a:ext cx="2431820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Table: Total resources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70040" y="3885346"/>
            <a:ext cx="46571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Safe sequence 1: [ &lt;p1,2&gt;, &lt;p0, 5&gt;, &lt;p2,3&gt;]</a:t>
            </a:r>
          </a:p>
          <a:p>
            <a:r>
              <a:rPr lang="en-US" sz="2000" dirty="0"/>
              <a:t>Safe sequence 2: [ &lt;p2,3&gt;, &lt;p0, 5&gt;, &lt;p1,2&gt;]</a:t>
            </a:r>
          </a:p>
          <a:p>
            <a:r>
              <a:rPr lang="en-US" sz="2000" dirty="0"/>
              <a:t>More safe sequences?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BEF0FC-9520-4252-BCC4-10BF543BF878}"/>
              </a:ext>
            </a:extLst>
          </p:cNvPr>
          <p:cNvSpPr txBox="1"/>
          <p:nvPr/>
        </p:nvSpPr>
        <p:spPr>
          <a:xfrm>
            <a:off x="4084375" y="3528596"/>
            <a:ext cx="189148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total allocated is 9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2B28077-9BB1-4EDA-B5FC-39F475C8AE52}"/>
              </a:ext>
            </a:extLst>
          </p:cNvPr>
          <p:cNvSpPr/>
          <p:nvPr/>
        </p:nvSpPr>
        <p:spPr>
          <a:xfrm>
            <a:off x="4040511" y="2363003"/>
            <a:ext cx="458115" cy="9162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4CCA27C-0F44-4B0F-83CF-EC0D39879F7C}"/>
              </a:ext>
            </a:extLst>
          </p:cNvPr>
          <p:cNvCxnSpPr>
            <a:stCxn id="3" idx="0"/>
            <a:endCxn id="4" idx="5"/>
          </p:cNvCxnSpPr>
          <p:nvPr/>
        </p:nvCxnSpPr>
        <p:spPr>
          <a:xfrm flipH="1" flipV="1">
            <a:off x="4431537" y="3145053"/>
            <a:ext cx="598578" cy="3835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0FD66BC-6F60-4D21-91C9-64110AC7F85C}"/>
              </a:ext>
            </a:extLst>
          </p:cNvPr>
          <p:cNvSpPr txBox="1"/>
          <p:nvPr/>
        </p:nvSpPr>
        <p:spPr>
          <a:xfrm>
            <a:off x="6895478" y="3401181"/>
            <a:ext cx="130054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 remaining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9DCD9BD-3139-4E61-BE24-BB6A0B6BE51E}"/>
              </a:ext>
            </a:extLst>
          </p:cNvPr>
          <p:cNvSpPr/>
          <p:nvPr/>
        </p:nvSpPr>
        <p:spPr>
          <a:xfrm>
            <a:off x="6645453" y="2563851"/>
            <a:ext cx="458115" cy="305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A3B91FE-4255-4996-BCBF-6187FA23DE48}"/>
              </a:ext>
            </a:extLst>
          </p:cNvPr>
          <p:cNvCxnSpPr>
            <a:stCxn id="12" idx="0"/>
          </p:cNvCxnSpPr>
          <p:nvPr/>
        </p:nvCxnSpPr>
        <p:spPr>
          <a:xfrm flipH="1" flipV="1">
            <a:off x="7015280" y="2869261"/>
            <a:ext cx="530473" cy="5319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761</Words>
  <Application>Microsoft Office PowerPoint</Application>
  <PresentationFormat>On-screen Show (16:9)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</vt:lpstr>
      <vt:lpstr>Symbol</vt:lpstr>
      <vt:lpstr>Office Theme</vt:lpstr>
      <vt:lpstr>CSCI315 – Operating Systems Design Department of Computer Science Bucknell University</vt:lpstr>
      <vt:lpstr>Methods for Handling Deadlocks</vt:lpstr>
      <vt:lpstr>Deadlock Prevention</vt:lpstr>
      <vt:lpstr>Deadlock Prevention</vt:lpstr>
      <vt:lpstr>Deadlock Prevention</vt:lpstr>
      <vt:lpstr>Prevention and Avoidance</vt:lpstr>
      <vt:lpstr>Deadlock Avoidance</vt:lpstr>
      <vt:lpstr>Safe States</vt:lpstr>
      <vt:lpstr>Safe Sequence and State Example</vt:lpstr>
      <vt:lpstr>Basic Facts</vt:lpstr>
      <vt:lpstr>Safe, Unsafe, and  Deadlock States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178</cp:revision>
  <dcterms:created xsi:type="dcterms:W3CDTF">2013-08-21T19:17:07Z</dcterms:created>
  <dcterms:modified xsi:type="dcterms:W3CDTF">2020-10-03T20:22:38Z</dcterms:modified>
</cp:coreProperties>
</file>