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91" r:id="rId2"/>
    <p:sldId id="257" r:id="rId3"/>
    <p:sldId id="392" r:id="rId4"/>
    <p:sldId id="259" r:id="rId5"/>
    <p:sldId id="258" r:id="rId6"/>
    <p:sldId id="260" r:id="rId7"/>
    <p:sldId id="261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393" r:id="rId19"/>
    <p:sldId id="279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6f55828e3f_1_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g6f55828e3f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6f55828e3f_1_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g6f55828e3f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6f55828e3f_1_5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g6f55828e3f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6f55828e3f_1_9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g6f55828e3f_1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6f55828e3f_1_15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g6f55828e3f_1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6f55828e3f_1_22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g6f55828e3f_1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6f55828e3f_1_22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g6f55828e3f_1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58627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6f55828e3f_1_30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g6f55828e3f_1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6f55828e3f_1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g6f55828e3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342900" lvl="0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028700" lvl="2" indent="-2571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1714500" lvl="4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463966" y="4683919"/>
            <a:ext cx="312068" cy="22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4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281425" y="3951953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410291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9.1-9.2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Introduction to Memory Management</a:t>
            </a:r>
          </a:p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Memory Labs Overview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"/>
          <p:cNvSpPr txBox="1">
            <a:spLocks noGrp="1"/>
          </p:cNvSpPr>
          <p:nvPr>
            <p:ph type="title"/>
          </p:nvPr>
        </p:nvSpPr>
        <p:spPr>
          <a:xfrm>
            <a:off x="1485900" y="1"/>
            <a:ext cx="6751020" cy="126920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Dynamic Storage-Allocation Problem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4" name="Google Shape;254;p19"/>
          <p:cNvSpPr txBox="1">
            <a:spLocks noGrp="1"/>
          </p:cNvSpPr>
          <p:nvPr>
            <p:ph type="body" idx="1"/>
          </p:nvPr>
        </p:nvSpPr>
        <p:spPr>
          <a:xfrm>
            <a:off x="834253" y="1718116"/>
            <a:ext cx="7329840" cy="2533389"/>
          </a:xfrm>
          <a:prstGeom prst="rect">
            <a:avLst/>
          </a:prstGeom>
          <a:solidFill>
            <a:srgbClr val="FFFDA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23361" indent="-192881">
              <a:spcBef>
                <a:spcPts val="0"/>
              </a:spcBef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FF2600"/>
                </a:solidFill>
              </a:rPr>
              <a:t>First-fit</a:t>
            </a:r>
            <a:r>
              <a:rPr lang="en-US" sz="2400" dirty="0">
                <a:solidFill>
                  <a:srgbClr val="FF2600"/>
                </a:solidFill>
              </a:rPr>
              <a:t>:</a:t>
            </a:r>
            <a:r>
              <a:rPr lang="en-US" sz="2400" dirty="0"/>
              <a:t>  Allocate the </a:t>
            </a:r>
            <a:r>
              <a:rPr lang="en-US" sz="2400" i="1" dirty="0"/>
              <a:t>first</a:t>
            </a:r>
            <a:r>
              <a:rPr lang="en-US" sz="2400" dirty="0"/>
              <a:t> hole that is big enough.</a:t>
            </a:r>
            <a:endParaRPr sz="4000" dirty="0"/>
          </a:p>
          <a:p>
            <a:pPr marL="223361" indent="-192881"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FF2600"/>
                </a:solidFill>
              </a:rPr>
              <a:t>Best-fit</a:t>
            </a:r>
            <a:r>
              <a:rPr lang="en-US" sz="2400" dirty="0">
                <a:solidFill>
                  <a:srgbClr val="FF2600"/>
                </a:solidFill>
              </a:rPr>
              <a:t>:</a:t>
            </a:r>
            <a:r>
              <a:rPr lang="en-US" sz="2400" dirty="0"/>
              <a:t>  Allocate the </a:t>
            </a:r>
            <a:r>
              <a:rPr lang="en-US" sz="2400" i="1" dirty="0"/>
              <a:t>smallest</a:t>
            </a:r>
            <a:r>
              <a:rPr lang="en-US" sz="2400" dirty="0"/>
              <a:t> hole that is big enough; must search entire list, unless ordered by size.  Produces the smallest leftover hole.</a:t>
            </a:r>
            <a:endParaRPr sz="4000" dirty="0"/>
          </a:p>
          <a:p>
            <a:pPr marL="223361" indent="-192881"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FF2600"/>
                </a:solidFill>
              </a:rPr>
              <a:t>Worst-fit</a:t>
            </a:r>
            <a:r>
              <a:rPr lang="en-US" sz="2400" dirty="0">
                <a:solidFill>
                  <a:srgbClr val="FF2600"/>
                </a:solidFill>
              </a:rPr>
              <a:t>:</a:t>
            </a:r>
            <a:r>
              <a:rPr lang="en-US" sz="2400" dirty="0"/>
              <a:t>  Allocate the </a:t>
            </a:r>
            <a:r>
              <a:rPr lang="en-US" sz="2400" i="1" dirty="0"/>
              <a:t>largest</a:t>
            </a:r>
            <a:r>
              <a:rPr lang="en-US" sz="2400" dirty="0"/>
              <a:t> hole; must also search entire list.  Produces the largest leftover hole.</a:t>
            </a:r>
            <a:endParaRPr sz="4000" dirty="0"/>
          </a:p>
        </p:txBody>
      </p:sp>
      <p:sp>
        <p:nvSpPr>
          <p:cNvPr id="255" name="Google Shape;255;p19"/>
          <p:cNvSpPr/>
          <p:nvPr/>
        </p:nvSpPr>
        <p:spPr>
          <a:xfrm>
            <a:off x="834253" y="1262063"/>
            <a:ext cx="7249961" cy="304875"/>
          </a:xfrm>
          <a:prstGeom prst="rect">
            <a:avLst/>
          </a:prstGeom>
          <a:solidFill>
            <a:srgbClr val="D4FB79"/>
          </a:solidFill>
          <a:ln>
            <a:solidFill>
              <a:srgbClr val="000000"/>
            </a:solidFill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000"/>
            </a:pPr>
            <a:r>
              <a:rPr lang="en-US" sz="2000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to satisfy a request of size </a:t>
            </a:r>
            <a:r>
              <a:rPr lang="en-US" sz="2000" i="1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from a list of free holes.</a:t>
            </a:r>
            <a:endParaRPr dirty="0"/>
          </a:p>
        </p:txBody>
      </p:sp>
      <p:sp>
        <p:nvSpPr>
          <p:cNvPr id="256" name="Google Shape;256;p19"/>
          <p:cNvSpPr/>
          <p:nvPr/>
        </p:nvSpPr>
        <p:spPr>
          <a:xfrm>
            <a:off x="834252" y="4404210"/>
            <a:ext cx="7402668" cy="533475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000"/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First-fit and best-fit better than worst-fit in terms of speed and storage utilization.</a:t>
            </a:r>
            <a:endParaRPr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"/>
          <p:cNvSpPr txBox="1">
            <a:spLocks noGrp="1"/>
          </p:cNvSpPr>
          <p:nvPr>
            <p:ph type="title"/>
          </p:nvPr>
        </p:nvSpPr>
        <p:spPr>
          <a:xfrm>
            <a:off x="1485900" y="1738033"/>
            <a:ext cx="6172200" cy="16674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buClr>
                <a:srgbClr val="941100"/>
              </a:buClr>
              <a:buSzPts val="4400"/>
            </a:pPr>
            <a:r>
              <a:rPr lang="en-US">
                <a:solidFill>
                  <a:srgbClr val="941100"/>
                </a:solidFill>
              </a:rPr>
              <a:t>Sidebar:</a:t>
            </a:r>
            <a:endParaRPr/>
          </a:p>
          <a:p>
            <a:pPr marL="30479">
              <a:buSzPts val="4400"/>
            </a:pPr>
            <a:r>
              <a:rPr lang="en-US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Memory Labs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1"/>
          <p:cNvSpPr txBox="1">
            <a:spLocks noGrp="1"/>
          </p:cNvSpPr>
          <p:nvPr>
            <p:ph type="title"/>
          </p:nvPr>
        </p:nvSpPr>
        <p:spPr>
          <a:xfrm>
            <a:off x="1485900" y="-73820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A Custom Memory Allocator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2" name="Google Shape;272;p21"/>
          <p:cNvSpPr txBox="1"/>
          <p:nvPr/>
        </p:nvSpPr>
        <p:spPr>
          <a:xfrm>
            <a:off x="1540643" y="2222531"/>
            <a:ext cx="4246875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C21B03"/>
              </a:buClr>
              <a:buSzPts val="2800"/>
            </a:pPr>
            <a:r>
              <a:rPr lang="en-US" sz="2100" b="1">
                <a:solidFill>
                  <a:srgbClr val="C21B03"/>
                </a:solidFill>
                <a:latin typeface="Courier"/>
                <a:ea typeface="Courier"/>
                <a:cs typeface="Courier"/>
                <a:sym typeface="Courier"/>
              </a:rPr>
              <a:t>void *allocate (int size);</a:t>
            </a:r>
            <a:endParaRPr sz="1350"/>
          </a:p>
        </p:txBody>
      </p:sp>
      <p:sp>
        <p:nvSpPr>
          <p:cNvPr id="273" name="Google Shape;273;p21"/>
          <p:cNvSpPr txBox="1"/>
          <p:nvPr/>
        </p:nvSpPr>
        <p:spPr>
          <a:xfrm>
            <a:off x="1540643" y="2860706"/>
            <a:ext cx="4246875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C21B03"/>
              </a:buClr>
              <a:buSzPts val="2800"/>
            </a:pPr>
            <a:r>
              <a:rPr lang="en-US" sz="2100" b="1">
                <a:solidFill>
                  <a:srgbClr val="C21B03"/>
                </a:solidFill>
                <a:latin typeface="Courier"/>
                <a:ea typeface="Courier"/>
                <a:cs typeface="Courier"/>
                <a:sym typeface="Courier"/>
              </a:rPr>
              <a:t>void deallocate (void *p);</a:t>
            </a:r>
            <a:endParaRPr sz="135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B5AF4C1-6B58-4611-B120-C2D62B305939}"/>
              </a:ext>
            </a:extLst>
          </p:cNvPr>
          <p:cNvGrpSpPr/>
          <p:nvPr/>
        </p:nvGrpSpPr>
        <p:grpSpPr>
          <a:xfrm>
            <a:off x="5867717" y="891995"/>
            <a:ext cx="2516299" cy="4159947"/>
            <a:chOff x="5867717" y="891995"/>
            <a:chExt cx="2516299" cy="4159947"/>
          </a:xfrm>
        </p:grpSpPr>
        <p:sp>
          <p:nvSpPr>
            <p:cNvPr id="267" name="Google Shape;267;p21"/>
            <p:cNvSpPr txBox="1"/>
            <p:nvPr/>
          </p:nvSpPr>
          <p:spPr>
            <a:xfrm>
              <a:off x="6490612" y="2366962"/>
              <a:ext cx="1167473" cy="580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2800"/>
              </a:pPr>
              <a:r>
                <a:rPr lang="en-US" sz="2100" dirty="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M bytes</a:t>
              </a:r>
              <a:endParaRPr sz="13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algn="ctr">
                <a:buClr>
                  <a:srgbClr val="000000"/>
                </a:buClr>
                <a:buSzPts val="1800"/>
              </a:pPr>
              <a:r>
                <a:rPr lang="en-US" sz="1350" dirty="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(contiguous)</a:t>
              </a:r>
              <a:endParaRPr sz="1350" dirty="0"/>
            </a:p>
          </p:txBody>
        </p:sp>
        <p:cxnSp>
          <p:nvCxnSpPr>
            <p:cNvPr id="268" name="Google Shape;268;p21"/>
            <p:cNvCxnSpPr/>
            <p:nvPr/>
          </p:nvCxnSpPr>
          <p:spPr>
            <a:xfrm rot="10800000">
              <a:off x="6953250" y="1071375"/>
              <a:ext cx="0" cy="1290825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cxnSp>
          <p:nvCxnSpPr>
            <p:cNvPr id="269" name="Google Shape;269;p21"/>
            <p:cNvCxnSpPr/>
            <p:nvPr/>
          </p:nvCxnSpPr>
          <p:spPr>
            <a:xfrm>
              <a:off x="6334124" y="1076325"/>
              <a:ext cx="1238175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  <p:cxnSp>
          <p:nvCxnSpPr>
            <p:cNvPr id="270" name="Google Shape;270;p21"/>
            <p:cNvCxnSpPr/>
            <p:nvPr/>
          </p:nvCxnSpPr>
          <p:spPr>
            <a:xfrm>
              <a:off x="6334125" y="4867276"/>
              <a:ext cx="1238175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  <p:cxnSp>
          <p:nvCxnSpPr>
            <p:cNvPr id="271" name="Google Shape;271;p21"/>
            <p:cNvCxnSpPr/>
            <p:nvPr/>
          </p:nvCxnSpPr>
          <p:spPr>
            <a:xfrm>
              <a:off x="6981824" y="2990850"/>
              <a:ext cx="0" cy="1864125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graphicFrame>
          <p:nvGraphicFramePr>
            <p:cNvPr id="274" name="Google Shape;274;p21"/>
            <p:cNvGraphicFramePr/>
            <p:nvPr>
              <p:extLst>
                <p:ext uri="{D42A27DB-BD31-4B8C-83A1-F6EECF244321}">
                  <p14:modId xmlns:p14="http://schemas.microsoft.com/office/powerpoint/2010/main" val="1766644377"/>
                </p:ext>
              </p:extLst>
            </p:nvPr>
          </p:nvGraphicFramePr>
          <p:xfrm>
            <a:off x="5867717" y="1057255"/>
            <a:ext cx="395306" cy="3778648"/>
          </p:xfrm>
          <a:graphic>
            <a:graphicData uri="http://schemas.openxmlformats.org/drawingml/2006/table">
              <a:tbl>
                <a:tblPr>
                  <a:noFill/>
                </a:tblPr>
                <a:tblGrid>
                  <a:gridCol w="39530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 dirty="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 dirty="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</a:tbl>
            </a:graphicData>
          </a:graphic>
        </p:graphicFrame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7DEBFAB-91A1-4B89-B34E-AD3565E5D105}"/>
                </a:ext>
              </a:extLst>
            </p:cNvPr>
            <p:cNvSpPr txBox="1"/>
            <p:nvPr/>
          </p:nvSpPr>
          <p:spPr>
            <a:xfrm>
              <a:off x="7778805" y="46826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3FB8D05-3524-402F-A614-917AA16AA3C3}"/>
                </a:ext>
              </a:extLst>
            </p:cNvPr>
            <p:cNvSpPr txBox="1"/>
            <p:nvPr/>
          </p:nvSpPr>
          <p:spPr>
            <a:xfrm>
              <a:off x="7708831" y="891995"/>
              <a:ext cx="6751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 - 1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2"/>
          <p:cNvSpPr txBox="1"/>
          <p:nvPr/>
        </p:nvSpPr>
        <p:spPr>
          <a:xfrm>
            <a:off x="1212490" y="188944"/>
            <a:ext cx="1043930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free list</a:t>
            </a:r>
            <a:endParaRPr sz="1350" dirty="0"/>
          </a:p>
        </p:txBody>
      </p:sp>
      <p:sp>
        <p:nvSpPr>
          <p:cNvPr id="286" name="Google Shape;286;p22"/>
          <p:cNvSpPr txBox="1"/>
          <p:nvPr/>
        </p:nvSpPr>
        <p:spPr>
          <a:xfrm>
            <a:off x="1272418" y="3020774"/>
            <a:ext cx="1612652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allocated list</a:t>
            </a:r>
            <a:endParaRPr sz="1350" dirty="0"/>
          </a:p>
        </p:txBody>
      </p:sp>
      <p:sp>
        <p:nvSpPr>
          <p:cNvPr id="287" name="Google Shape;287;p22"/>
          <p:cNvSpPr/>
          <p:nvPr/>
        </p:nvSpPr>
        <p:spPr>
          <a:xfrm>
            <a:off x="1933500" y="1382667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90" name="Google Shape;290;p22"/>
          <p:cNvCxnSpPr/>
          <p:nvPr/>
        </p:nvCxnSpPr>
        <p:spPr>
          <a:xfrm>
            <a:off x="1718057" y="3904352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291" name="Google Shape;291;p22"/>
          <p:cNvCxnSpPr/>
          <p:nvPr/>
        </p:nvCxnSpPr>
        <p:spPr>
          <a:xfrm flipH="1">
            <a:off x="2091810" y="3906610"/>
            <a:ext cx="157050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292" name="Google Shape;292;p22"/>
          <p:cNvSpPr txBox="1"/>
          <p:nvPr/>
        </p:nvSpPr>
        <p:spPr>
          <a:xfrm>
            <a:off x="1751819" y="4256777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293" name="Google Shape;293;p22"/>
          <p:cNvSpPr txBox="1"/>
          <p:nvPr/>
        </p:nvSpPr>
        <p:spPr>
          <a:xfrm>
            <a:off x="1456544" y="3647177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 dirty="0"/>
          </a:p>
        </p:txBody>
      </p:sp>
      <p:sp>
        <p:nvSpPr>
          <p:cNvPr id="294" name="Google Shape;294;p22"/>
          <p:cNvSpPr txBox="1"/>
          <p:nvPr/>
        </p:nvSpPr>
        <p:spPr>
          <a:xfrm>
            <a:off x="2085194" y="3647177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tail</a:t>
            </a:r>
            <a:endParaRPr sz="1350"/>
          </a:p>
        </p:txBody>
      </p:sp>
      <p:cxnSp>
        <p:nvCxnSpPr>
          <p:cNvPr id="295" name="Google Shape;295;p22"/>
          <p:cNvCxnSpPr/>
          <p:nvPr/>
        </p:nvCxnSpPr>
        <p:spPr>
          <a:xfrm>
            <a:off x="1975009" y="993392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296" name="Google Shape;296;p22"/>
          <p:cNvCxnSpPr/>
          <p:nvPr/>
        </p:nvCxnSpPr>
        <p:spPr>
          <a:xfrm flipH="1">
            <a:off x="2348762" y="995650"/>
            <a:ext cx="157050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297" name="Google Shape;297;p22"/>
          <p:cNvSpPr txBox="1"/>
          <p:nvPr/>
        </p:nvSpPr>
        <p:spPr>
          <a:xfrm>
            <a:off x="1713495" y="736217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 dirty="0"/>
          </a:p>
        </p:txBody>
      </p:sp>
      <p:sp>
        <p:nvSpPr>
          <p:cNvPr id="298" name="Google Shape;298;p22"/>
          <p:cNvSpPr txBox="1"/>
          <p:nvPr/>
        </p:nvSpPr>
        <p:spPr>
          <a:xfrm>
            <a:off x="2342145" y="736217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tail</a:t>
            </a:r>
            <a:endParaRPr sz="1350"/>
          </a:p>
        </p:txBody>
      </p:sp>
      <p:sp>
        <p:nvSpPr>
          <p:cNvPr id="299" name="Google Shape;299;p22"/>
          <p:cNvSpPr/>
          <p:nvPr/>
        </p:nvSpPr>
        <p:spPr>
          <a:xfrm>
            <a:off x="2513322" y="1666711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00" name="Google Shape;300;p22"/>
          <p:cNvSpPr txBox="1"/>
          <p:nvPr/>
        </p:nvSpPr>
        <p:spPr>
          <a:xfrm>
            <a:off x="2733154" y="2016287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301" name="Google Shape;301;p22"/>
          <p:cNvSpPr/>
          <p:nvPr/>
        </p:nvSpPr>
        <p:spPr>
          <a:xfrm>
            <a:off x="1627497" y="1666711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02" name="Google Shape;302;p22"/>
          <p:cNvSpPr txBox="1"/>
          <p:nvPr/>
        </p:nvSpPr>
        <p:spPr>
          <a:xfrm>
            <a:off x="1272418" y="2016287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303" name="Google Shape;303;p22"/>
          <p:cNvCxnSpPr/>
          <p:nvPr/>
        </p:nvCxnSpPr>
        <p:spPr>
          <a:xfrm>
            <a:off x="2226662" y="1956123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04" name="Google Shape;304;p22"/>
          <p:cNvSpPr txBox="1"/>
          <p:nvPr/>
        </p:nvSpPr>
        <p:spPr>
          <a:xfrm>
            <a:off x="2539305" y="1400064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305" name="Google Shape;305;p22"/>
          <p:cNvSpPr txBox="1"/>
          <p:nvPr/>
        </p:nvSpPr>
        <p:spPr>
          <a:xfrm>
            <a:off x="1456358" y="1400064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306" name="Google Shape;306;p22"/>
          <p:cNvSpPr txBox="1"/>
          <p:nvPr/>
        </p:nvSpPr>
        <p:spPr>
          <a:xfrm>
            <a:off x="2215939" y="1902308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307" name="Google Shape;307;p22"/>
          <p:cNvSpPr txBox="1"/>
          <p:nvPr/>
        </p:nvSpPr>
        <p:spPr>
          <a:xfrm>
            <a:off x="2133116" y="2408030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308" name="Google Shape;308;p22"/>
          <p:cNvSpPr txBox="1"/>
          <p:nvPr/>
        </p:nvSpPr>
        <p:spPr>
          <a:xfrm>
            <a:off x="2109431" y="1523161"/>
            <a:ext cx="2344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</a:t>
            </a:r>
            <a:endParaRPr sz="1350"/>
          </a:p>
        </p:txBody>
      </p:sp>
      <p:sp>
        <p:nvSpPr>
          <p:cNvPr id="309" name="Google Shape;309;p22"/>
          <p:cNvSpPr txBox="1"/>
          <p:nvPr/>
        </p:nvSpPr>
        <p:spPr>
          <a:xfrm>
            <a:off x="3856180" y="1771650"/>
            <a:ext cx="15309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7000"/>
            </a:pPr>
            <a:r>
              <a:rPr lang="en-US" sz="4000" dirty="0">
                <a:solidFill>
                  <a:srgbClr val="941100"/>
                </a:solidFill>
                <a:latin typeface="Gill Sans"/>
                <a:ea typeface="Gill Sans"/>
                <a:cs typeface="Gill Sans"/>
                <a:sym typeface="Gill Sans"/>
              </a:rPr>
              <a:t>Initial</a:t>
            </a:r>
            <a:br>
              <a:rPr lang="en-US" sz="4000" dirty="0">
                <a:solidFill>
                  <a:srgbClr val="941100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en-US" sz="4000" dirty="0">
                <a:solidFill>
                  <a:srgbClr val="941100"/>
                </a:solidFill>
                <a:latin typeface="Gill Sans"/>
                <a:ea typeface="Gill Sans"/>
                <a:cs typeface="Gill Sans"/>
                <a:sym typeface="Gill Sans"/>
              </a:rPr>
              <a:t>State</a:t>
            </a:r>
            <a:endParaRPr sz="4000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7067518-EEB7-4AE3-897A-DF24B6F714A8}"/>
              </a:ext>
            </a:extLst>
          </p:cNvPr>
          <p:cNvGrpSpPr/>
          <p:nvPr/>
        </p:nvGrpSpPr>
        <p:grpSpPr>
          <a:xfrm>
            <a:off x="6309888" y="981980"/>
            <a:ext cx="2516299" cy="4159947"/>
            <a:chOff x="5867717" y="891995"/>
            <a:chExt cx="2516299" cy="4159947"/>
          </a:xfrm>
        </p:grpSpPr>
        <p:sp>
          <p:nvSpPr>
            <p:cNvPr id="34" name="Google Shape;267;p21">
              <a:extLst>
                <a:ext uri="{FF2B5EF4-FFF2-40B4-BE49-F238E27FC236}">
                  <a16:creationId xmlns:a16="http://schemas.microsoft.com/office/drawing/2014/main" id="{7711CCC3-F65D-45C7-975A-F51237FE3F11}"/>
                </a:ext>
              </a:extLst>
            </p:cNvPr>
            <p:cNvSpPr txBox="1"/>
            <p:nvPr/>
          </p:nvSpPr>
          <p:spPr>
            <a:xfrm>
              <a:off x="6490612" y="2366962"/>
              <a:ext cx="1167473" cy="580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2800"/>
              </a:pPr>
              <a:r>
                <a:rPr lang="en-US" sz="2100" dirty="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M bytes</a:t>
              </a:r>
              <a:endParaRPr sz="13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algn="ctr">
                <a:buClr>
                  <a:srgbClr val="000000"/>
                </a:buClr>
                <a:buSzPts val="1800"/>
              </a:pPr>
              <a:r>
                <a:rPr lang="en-US" sz="1350" dirty="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(contiguous)</a:t>
              </a:r>
              <a:endParaRPr sz="1350" dirty="0"/>
            </a:p>
          </p:txBody>
        </p:sp>
        <p:cxnSp>
          <p:nvCxnSpPr>
            <p:cNvPr id="35" name="Google Shape;268;p21">
              <a:extLst>
                <a:ext uri="{FF2B5EF4-FFF2-40B4-BE49-F238E27FC236}">
                  <a16:creationId xmlns:a16="http://schemas.microsoft.com/office/drawing/2014/main" id="{E10652C0-29DF-4C6B-B96C-FCC2425454C4}"/>
                </a:ext>
              </a:extLst>
            </p:cNvPr>
            <p:cNvCxnSpPr/>
            <p:nvPr/>
          </p:nvCxnSpPr>
          <p:spPr>
            <a:xfrm rot="10800000">
              <a:off x="6953250" y="1071375"/>
              <a:ext cx="0" cy="1290825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cxnSp>
          <p:nvCxnSpPr>
            <p:cNvPr id="36" name="Google Shape;269;p21">
              <a:extLst>
                <a:ext uri="{FF2B5EF4-FFF2-40B4-BE49-F238E27FC236}">
                  <a16:creationId xmlns:a16="http://schemas.microsoft.com/office/drawing/2014/main" id="{C8C55E19-0E18-42FF-94A2-789290FBBFAD}"/>
                </a:ext>
              </a:extLst>
            </p:cNvPr>
            <p:cNvCxnSpPr/>
            <p:nvPr/>
          </p:nvCxnSpPr>
          <p:spPr>
            <a:xfrm>
              <a:off x="6334124" y="1076325"/>
              <a:ext cx="1238175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  <p:cxnSp>
          <p:nvCxnSpPr>
            <p:cNvPr id="37" name="Google Shape;270;p21">
              <a:extLst>
                <a:ext uri="{FF2B5EF4-FFF2-40B4-BE49-F238E27FC236}">
                  <a16:creationId xmlns:a16="http://schemas.microsoft.com/office/drawing/2014/main" id="{1C39B013-A1D1-480D-9709-C99CC185CF9A}"/>
                </a:ext>
              </a:extLst>
            </p:cNvPr>
            <p:cNvCxnSpPr/>
            <p:nvPr/>
          </p:nvCxnSpPr>
          <p:spPr>
            <a:xfrm>
              <a:off x="6334125" y="4867276"/>
              <a:ext cx="1238175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  <p:cxnSp>
          <p:nvCxnSpPr>
            <p:cNvPr id="38" name="Google Shape;271;p21">
              <a:extLst>
                <a:ext uri="{FF2B5EF4-FFF2-40B4-BE49-F238E27FC236}">
                  <a16:creationId xmlns:a16="http://schemas.microsoft.com/office/drawing/2014/main" id="{ACC73AC2-0C18-4B4A-B279-91A7D4E95BCD}"/>
                </a:ext>
              </a:extLst>
            </p:cNvPr>
            <p:cNvCxnSpPr/>
            <p:nvPr/>
          </p:nvCxnSpPr>
          <p:spPr>
            <a:xfrm>
              <a:off x="6981824" y="2990850"/>
              <a:ext cx="0" cy="1864125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graphicFrame>
          <p:nvGraphicFramePr>
            <p:cNvPr id="39" name="Google Shape;274;p21">
              <a:extLst>
                <a:ext uri="{FF2B5EF4-FFF2-40B4-BE49-F238E27FC236}">
                  <a16:creationId xmlns:a16="http://schemas.microsoft.com/office/drawing/2014/main" id="{BC60AC0C-98C2-45BD-AE3B-CCED0CDE4E6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32778332"/>
                </p:ext>
              </p:extLst>
            </p:nvPr>
          </p:nvGraphicFramePr>
          <p:xfrm>
            <a:off x="5867717" y="1057255"/>
            <a:ext cx="395306" cy="3778648"/>
          </p:xfrm>
          <a:graphic>
            <a:graphicData uri="http://schemas.openxmlformats.org/drawingml/2006/table">
              <a:tbl>
                <a:tblPr>
                  <a:noFill/>
                </a:tblPr>
                <a:tblGrid>
                  <a:gridCol w="39530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 dirty="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/>
                      </a:p>
                    </a:txBody>
                    <a:tcPr marL="68569" marR="68569" marT="68569" marB="68569"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472331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400" dirty="0"/>
                      </a:p>
                    </a:txBody>
                    <a:tcPr marL="68569" marR="68569" marT="68569" marB="68569"/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</a:tbl>
            </a:graphicData>
          </a:graphic>
        </p:graphicFrame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BC5EED8-C783-4DC5-91FD-2A374807AD1E}"/>
                </a:ext>
              </a:extLst>
            </p:cNvPr>
            <p:cNvSpPr txBox="1"/>
            <p:nvPr/>
          </p:nvSpPr>
          <p:spPr>
            <a:xfrm>
              <a:off x="7778805" y="46826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B215834-1E3C-4640-A7B1-9A23873697D1}"/>
                </a:ext>
              </a:extLst>
            </p:cNvPr>
            <p:cNvSpPr txBox="1"/>
            <p:nvPr/>
          </p:nvSpPr>
          <p:spPr>
            <a:xfrm>
              <a:off x="7708831" y="891995"/>
              <a:ext cx="6751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 - 1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05E0CD6-8BE8-4AD5-B0FD-31D5A19C4CBA}"/>
              </a:ext>
            </a:extLst>
          </p:cNvPr>
          <p:cNvSpPr txBox="1"/>
          <p:nvPr/>
        </p:nvSpPr>
        <p:spPr>
          <a:xfrm>
            <a:off x="2931432" y="116531"/>
            <a:ext cx="4023474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 bytes are obtained through </a:t>
            </a:r>
            <a:r>
              <a:rPr lang="en-US" sz="1600" b="1" dirty="0"/>
              <a:t>malloc</a:t>
            </a:r>
            <a:r>
              <a:rPr lang="en-US" sz="1600" dirty="0"/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M</a:t>
            </a:r>
            <a:r>
              <a:rPr lang="en-US" sz="1600" dirty="0"/>
              <a:t> is the size of the initial free block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data</a:t>
            </a:r>
            <a:r>
              <a:rPr lang="en-US" sz="1600" dirty="0"/>
              <a:t> points to the first available address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3"/>
          <p:cNvSpPr txBox="1"/>
          <p:nvPr/>
        </p:nvSpPr>
        <p:spPr>
          <a:xfrm>
            <a:off x="6652350" y="2129322"/>
            <a:ext cx="782457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M-100</a:t>
            </a:r>
            <a:endParaRPr sz="1350" dirty="0"/>
          </a:p>
        </p:txBody>
      </p:sp>
      <p:cxnSp>
        <p:nvCxnSpPr>
          <p:cNvPr id="315" name="Google Shape;315;p23"/>
          <p:cNvCxnSpPr/>
          <p:nvPr/>
        </p:nvCxnSpPr>
        <p:spPr>
          <a:xfrm rot="10800000">
            <a:off x="6953212" y="735024"/>
            <a:ext cx="0" cy="12908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316" name="Google Shape;316;p23"/>
          <p:cNvCxnSpPr/>
          <p:nvPr/>
        </p:nvCxnSpPr>
        <p:spPr>
          <a:xfrm>
            <a:off x="6263315" y="706217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317" name="Google Shape;317;p23"/>
          <p:cNvCxnSpPr/>
          <p:nvPr/>
        </p:nvCxnSpPr>
        <p:spPr>
          <a:xfrm>
            <a:off x="6263315" y="3904272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318" name="Google Shape;318;p23"/>
          <p:cNvCxnSpPr/>
          <p:nvPr/>
        </p:nvCxnSpPr>
        <p:spPr>
          <a:xfrm>
            <a:off x="7034668" y="2519397"/>
            <a:ext cx="0" cy="138487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19" name="Google Shape;319;p23"/>
          <p:cNvSpPr/>
          <p:nvPr/>
        </p:nvSpPr>
        <p:spPr>
          <a:xfrm>
            <a:off x="5920406" y="699149"/>
            <a:ext cx="333900" cy="3802275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chemeClr val="tx1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0" name="Google Shape;320;p23"/>
          <p:cNvSpPr txBox="1"/>
          <p:nvPr/>
        </p:nvSpPr>
        <p:spPr>
          <a:xfrm>
            <a:off x="1428043" y="188944"/>
            <a:ext cx="681310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free</a:t>
            </a:r>
            <a:endParaRPr sz="1350" dirty="0"/>
          </a:p>
        </p:txBody>
      </p:sp>
      <p:sp>
        <p:nvSpPr>
          <p:cNvPr id="321" name="Google Shape;321;p23"/>
          <p:cNvSpPr txBox="1"/>
          <p:nvPr/>
        </p:nvSpPr>
        <p:spPr>
          <a:xfrm>
            <a:off x="1461604" y="2650757"/>
            <a:ext cx="1205910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allocated</a:t>
            </a:r>
            <a:endParaRPr sz="1350" dirty="0"/>
          </a:p>
        </p:txBody>
      </p:sp>
      <p:sp>
        <p:nvSpPr>
          <p:cNvPr id="322" name="Google Shape;322;p23"/>
          <p:cNvSpPr/>
          <p:nvPr/>
        </p:nvSpPr>
        <p:spPr>
          <a:xfrm>
            <a:off x="1933500" y="1239792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3" name="Google Shape;323;p23"/>
          <p:cNvSpPr txBox="1"/>
          <p:nvPr/>
        </p:nvSpPr>
        <p:spPr>
          <a:xfrm>
            <a:off x="7914776" y="4298948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324" name="Google Shape;324;p23"/>
          <p:cNvSpPr txBox="1"/>
          <p:nvPr/>
        </p:nvSpPr>
        <p:spPr>
          <a:xfrm>
            <a:off x="7626100" y="598179"/>
            <a:ext cx="594493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</a:t>
            </a:r>
            <a:endParaRPr sz="1350" dirty="0"/>
          </a:p>
        </p:txBody>
      </p:sp>
      <p:cxnSp>
        <p:nvCxnSpPr>
          <p:cNvPr id="325" name="Google Shape;325;p23"/>
          <p:cNvCxnSpPr/>
          <p:nvPr/>
        </p:nvCxnSpPr>
        <p:spPr>
          <a:xfrm>
            <a:off x="2013332" y="3353754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326" name="Google Shape;326;p23"/>
          <p:cNvCxnSpPr/>
          <p:nvPr/>
        </p:nvCxnSpPr>
        <p:spPr>
          <a:xfrm flipH="1">
            <a:off x="2387085" y="3356012"/>
            <a:ext cx="157050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27" name="Google Shape;327;p23"/>
          <p:cNvSpPr txBox="1"/>
          <p:nvPr/>
        </p:nvSpPr>
        <p:spPr>
          <a:xfrm>
            <a:off x="1751819" y="3096579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sp>
        <p:nvSpPr>
          <p:cNvPr id="328" name="Google Shape;328;p23"/>
          <p:cNvSpPr txBox="1"/>
          <p:nvPr/>
        </p:nvSpPr>
        <p:spPr>
          <a:xfrm>
            <a:off x="2380469" y="3096579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tail</a:t>
            </a:r>
            <a:endParaRPr sz="1350"/>
          </a:p>
        </p:txBody>
      </p:sp>
      <p:cxnSp>
        <p:nvCxnSpPr>
          <p:cNvPr id="329" name="Google Shape;329;p23"/>
          <p:cNvCxnSpPr/>
          <p:nvPr/>
        </p:nvCxnSpPr>
        <p:spPr>
          <a:xfrm>
            <a:off x="1975009" y="850517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330" name="Google Shape;330;p23"/>
          <p:cNvCxnSpPr/>
          <p:nvPr/>
        </p:nvCxnSpPr>
        <p:spPr>
          <a:xfrm flipH="1">
            <a:off x="2348762" y="852775"/>
            <a:ext cx="157050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31" name="Google Shape;331;p23"/>
          <p:cNvSpPr txBox="1"/>
          <p:nvPr/>
        </p:nvSpPr>
        <p:spPr>
          <a:xfrm>
            <a:off x="1713495" y="59334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sp>
        <p:nvSpPr>
          <p:cNvPr id="332" name="Google Shape;332;p23"/>
          <p:cNvSpPr txBox="1"/>
          <p:nvPr/>
        </p:nvSpPr>
        <p:spPr>
          <a:xfrm>
            <a:off x="2342145" y="59334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tail</a:t>
            </a:r>
            <a:endParaRPr sz="1350"/>
          </a:p>
        </p:txBody>
      </p:sp>
      <p:sp>
        <p:nvSpPr>
          <p:cNvPr id="333" name="Google Shape;333;p23"/>
          <p:cNvSpPr/>
          <p:nvPr/>
        </p:nvSpPr>
        <p:spPr>
          <a:xfrm>
            <a:off x="2513322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4" name="Google Shape;334;p23"/>
          <p:cNvSpPr txBox="1"/>
          <p:nvPr/>
        </p:nvSpPr>
        <p:spPr>
          <a:xfrm>
            <a:off x="2733154" y="187341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335" name="Google Shape;335;p23"/>
          <p:cNvSpPr/>
          <p:nvPr/>
        </p:nvSpPr>
        <p:spPr>
          <a:xfrm>
            <a:off x="1627497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6" name="Google Shape;336;p23"/>
          <p:cNvSpPr txBox="1"/>
          <p:nvPr/>
        </p:nvSpPr>
        <p:spPr>
          <a:xfrm>
            <a:off x="1272418" y="187341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337" name="Google Shape;337;p23"/>
          <p:cNvCxnSpPr/>
          <p:nvPr/>
        </p:nvCxnSpPr>
        <p:spPr>
          <a:xfrm>
            <a:off x="2226662" y="1813248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38" name="Google Shape;338;p23"/>
          <p:cNvSpPr txBox="1"/>
          <p:nvPr/>
        </p:nvSpPr>
        <p:spPr>
          <a:xfrm>
            <a:off x="2539305" y="1257189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339" name="Google Shape;339;p23"/>
          <p:cNvSpPr txBox="1"/>
          <p:nvPr/>
        </p:nvSpPr>
        <p:spPr>
          <a:xfrm>
            <a:off x="1456358" y="1257189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340" name="Google Shape;340;p23"/>
          <p:cNvSpPr txBox="1"/>
          <p:nvPr/>
        </p:nvSpPr>
        <p:spPr>
          <a:xfrm>
            <a:off x="2215939" y="1759433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341" name="Google Shape;341;p23"/>
          <p:cNvSpPr txBox="1"/>
          <p:nvPr/>
        </p:nvSpPr>
        <p:spPr>
          <a:xfrm>
            <a:off x="2037866" y="2265155"/>
            <a:ext cx="501438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 dirty="0"/>
          </a:p>
        </p:txBody>
      </p:sp>
      <p:sp>
        <p:nvSpPr>
          <p:cNvPr id="342" name="Google Shape;342;p23"/>
          <p:cNvSpPr txBox="1"/>
          <p:nvPr/>
        </p:nvSpPr>
        <p:spPr>
          <a:xfrm>
            <a:off x="1935767" y="1380286"/>
            <a:ext cx="5818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M-100</a:t>
            </a:r>
            <a:endParaRPr sz="1350"/>
          </a:p>
        </p:txBody>
      </p:sp>
      <p:sp>
        <p:nvSpPr>
          <p:cNvPr id="343" name="Google Shape;343;p23"/>
          <p:cNvSpPr txBox="1"/>
          <p:nvPr/>
        </p:nvSpPr>
        <p:spPr>
          <a:xfrm>
            <a:off x="3009680" y="379406"/>
            <a:ext cx="2584286" cy="285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C21B03"/>
              </a:buClr>
              <a:buSzPts val="1800"/>
            </a:pPr>
            <a:r>
              <a:rPr lang="en-US" sz="1400" b="1" dirty="0">
                <a:solidFill>
                  <a:srgbClr val="C21B03"/>
                </a:solidFill>
                <a:latin typeface="Courier"/>
                <a:ea typeface="Courier"/>
                <a:cs typeface="Courier"/>
                <a:sym typeface="Courier"/>
              </a:rPr>
              <a:t>ptr1 = allocate(100);</a:t>
            </a:r>
            <a:endParaRPr sz="1400" dirty="0"/>
          </a:p>
        </p:txBody>
      </p:sp>
      <p:sp>
        <p:nvSpPr>
          <p:cNvPr id="344" name="Google Shape;344;p23"/>
          <p:cNvSpPr/>
          <p:nvPr/>
        </p:nvSpPr>
        <p:spPr>
          <a:xfrm>
            <a:off x="2004987" y="3721169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5" name="Google Shape;345;p23"/>
          <p:cNvSpPr/>
          <p:nvPr/>
        </p:nvSpPr>
        <p:spPr>
          <a:xfrm>
            <a:off x="2584809" y="4005213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6" name="Google Shape;346;p23"/>
          <p:cNvSpPr txBox="1"/>
          <p:nvPr/>
        </p:nvSpPr>
        <p:spPr>
          <a:xfrm>
            <a:off x="2804641" y="4354788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347" name="Google Shape;347;p23"/>
          <p:cNvSpPr/>
          <p:nvPr/>
        </p:nvSpPr>
        <p:spPr>
          <a:xfrm>
            <a:off x="1698984" y="4005213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8" name="Google Shape;348;p23"/>
          <p:cNvSpPr txBox="1"/>
          <p:nvPr/>
        </p:nvSpPr>
        <p:spPr>
          <a:xfrm>
            <a:off x="1343906" y="4354788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349" name="Google Shape;349;p23"/>
          <p:cNvCxnSpPr/>
          <p:nvPr/>
        </p:nvCxnSpPr>
        <p:spPr>
          <a:xfrm>
            <a:off x="2298149" y="4294625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50" name="Google Shape;350;p23"/>
          <p:cNvSpPr txBox="1"/>
          <p:nvPr/>
        </p:nvSpPr>
        <p:spPr>
          <a:xfrm>
            <a:off x="2287426" y="4240810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351" name="Google Shape;351;p23"/>
          <p:cNvSpPr txBox="1"/>
          <p:nvPr/>
        </p:nvSpPr>
        <p:spPr>
          <a:xfrm>
            <a:off x="2706042" y="3833816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352" name="Google Shape;352;p23"/>
          <p:cNvSpPr txBox="1"/>
          <p:nvPr/>
        </p:nvSpPr>
        <p:spPr>
          <a:xfrm>
            <a:off x="2204603" y="4719637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353" name="Google Shape;353;p23"/>
          <p:cNvSpPr txBox="1"/>
          <p:nvPr/>
        </p:nvSpPr>
        <p:spPr>
          <a:xfrm>
            <a:off x="2109353" y="3861662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200" dirty="0"/>
          </a:p>
        </p:txBody>
      </p:sp>
      <p:cxnSp>
        <p:nvCxnSpPr>
          <p:cNvPr id="354" name="Google Shape;354;p23"/>
          <p:cNvCxnSpPr/>
          <p:nvPr/>
        </p:nvCxnSpPr>
        <p:spPr>
          <a:xfrm>
            <a:off x="5916362" y="3904272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355" name="Google Shape;355;p23"/>
          <p:cNvSpPr txBox="1"/>
          <p:nvPr/>
        </p:nvSpPr>
        <p:spPr>
          <a:xfrm>
            <a:off x="7737609" y="3756672"/>
            <a:ext cx="535234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 dirty="0"/>
          </a:p>
        </p:txBody>
      </p:sp>
      <p:sp>
        <p:nvSpPr>
          <p:cNvPr id="356" name="Google Shape;356;p23"/>
          <p:cNvSpPr txBox="1"/>
          <p:nvPr/>
        </p:nvSpPr>
        <p:spPr>
          <a:xfrm>
            <a:off x="7838276" y="3954010"/>
            <a:ext cx="333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99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357" name="Google Shape;357;p23"/>
          <p:cNvSpPr txBox="1"/>
          <p:nvPr/>
        </p:nvSpPr>
        <p:spPr>
          <a:xfrm>
            <a:off x="1561834" y="3775685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DEABC3-4D71-49B2-895B-B00BC57970EF}"/>
              </a:ext>
            </a:extLst>
          </p:cNvPr>
          <p:cNvSpPr/>
          <p:nvPr/>
        </p:nvSpPr>
        <p:spPr>
          <a:xfrm>
            <a:off x="5911397" y="3904272"/>
            <a:ext cx="349901" cy="5936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Google Shape;317;p23">
            <a:extLst>
              <a:ext uri="{FF2B5EF4-FFF2-40B4-BE49-F238E27FC236}">
                <a16:creationId xmlns:a16="http://schemas.microsoft.com/office/drawing/2014/main" id="{91B3D2EF-8106-4D33-A1FC-3BEC70CF92F5}"/>
              </a:ext>
            </a:extLst>
          </p:cNvPr>
          <p:cNvCxnSpPr/>
          <p:nvPr/>
        </p:nvCxnSpPr>
        <p:spPr>
          <a:xfrm>
            <a:off x="6263315" y="4497971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2" name="Google Shape;362;p24"/>
          <p:cNvCxnSpPr/>
          <p:nvPr/>
        </p:nvCxnSpPr>
        <p:spPr>
          <a:xfrm rot="10800000">
            <a:off x="6953250" y="1071376"/>
            <a:ext cx="0" cy="12908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363" name="Google Shape;363;p24"/>
          <p:cNvCxnSpPr/>
          <p:nvPr/>
        </p:nvCxnSpPr>
        <p:spPr>
          <a:xfrm>
            <a:off x="6334125" y="1076326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364" name="Google Shape;364;p24"/>
          <p:cNvCxnSpPr/>
          <p:nvPr/>
        </p:nvCxnSpPr>
        <p:spPr>
          <a:xfrm>
            <a:off x="6306075" y="3861662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365" name="Google Shape;365;p24"/>
          <p:cNvCxnSpPr/>
          <p:nvPr/>
        </p:nvCxnSpPr>
        <p:spPr>
          <a:xfrm>
            <a:off x="6953250" y="2761412"/>
            <a:ext cx="0" cy="110025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66" name="Google Shape;366;p24"/>
          <p:cNvSpPr/>
          <p:nvPr/>
        </p:nvSpPr>
        <p:spPr>
          <a:xfrm>
            <a:off x="5972175" y="1067849"/>
            <a:ext cx="333900" cy="3802275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7" name="Google Shape;367;p24"/>
          <p:cNvSpPr txBox="1"/>
          <p:nvPr/>
        </p:nvSpPr>
        <p:spPr>
          <a:xfrm>
            <a:off x="1428043" y="188944"/>
            <a:ext cx="776560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free</a:t>
            </a:r>
            <a:endParaRPr sz="1350" dirty="0"/>
          </a:p>
        </p:txBody>
      </p:sp>
      <p:sp>
        <p:nvSpPr>
          <p:cNvPr id="368" name="Google Shape;368;p24"/>
          <p:cNvSpPr txBox="1"/>
          <p:nvPr/>
        </p:nvSpPr>
        <p:spPr>
          <a:xfrm>
            <a:off x="1461604" y="2650757"/>
            <a:ext cx="1205910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allocated</a:t>
            </a:r>
            <a:endParaRPr sz="1350" dirty="0"/>
          </a:p>
        </p:txBody>
      </p:sp>
      <p:sp>
        <p:nvSpPr>
          <p:cNvPr id="369" name="Google Shape;369;p24"/>
          <p:cNvSpPr/>
          <p:nvPr/>
        </p:nvSpPr>
        <p:spPr>
          <a:xfrm>
            <a:off x="1933500" y="1239792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0" name="Google Shape;370;p24"/>
          <p:cNvSpPr txBox="1"/>
          <p:nvPr/>
        </p:nvSpPr>
        <p:spPr>
          <a:xfrm>
            <a:off x="7713088" y="4756937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371" name="Google Shape;371;p24"/>
          <p:cNvSpPr txBox="1"/>
          <p:nvPr/>
        </p:nvSpPr>
        <p:spPr>
          <a:xfrm>
            <a:off x="7596924" y="928687"/>
            <a:ext cx="487289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</a:t>
            </a:r>
            <a:endParaRPr sz="1350" dirty="0"/>
          </a:p>
        </p:txBody>
      </p:sp>
      <p:cxnSp>
        <p:nvCxnSpPr>
          <p:cNvPr id="372" name="Google Shape;372;p24"/>
          <p:cNvCxnSpPr/>
          <p:nvPr/>
        </p:nvCxnSpPr>
        <p:spPr>
          <a:xfrm>
            <a:off x="2013332" y="3353754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73" name="Google Shape;373;p24"/>
          <p:cNvSpPr txBox="1"/>
          <p:nvPr/>
        </p:nvSpPr>
        <p:spPr>
          <a:xfrm>
            <a:off x="1751819" y="3096579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grpSp>
        <p:nvGrpSpPr>
          <p:cNvPr id="374" name="Google Shape;374;p24"/>
          <p:cNvGrpSpPr/>
          <p:nvPr/>
        </p:nvGrpSpPr>
        <p:grpSpPr>
          <a:xfrm>
            <a:off x="3547319" y="3109488"/>
            <a:ext cx="542925" cy="636758"/>
            <a:chOff x="1649958" y="4128772"/>
            <a:chExt cx="723900" cy="849010"/>
          </a:xfrm>
        </p:grpSpPr>
        <p:cxnSp>
          <p:nvCxnSpPr>
            <p:cNvPr id="375" name="Google Shape;375;p24"/>
            <p:cNvCxnSpPr/>
            <p:nvPr/>
          </p:nvCxnSpPr>
          <p:spPr>
            <a:xfrm flipH="1">
              <a:off x="1658780" y="4474682"/>
              <a:ext cx="209400" cy="5031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sp>
          <p:nvSpPr>
            <p:cNvPr id="376" name="Google Shape;376;p24"/>
            <p:cNvSpPr txBox="1"/>
            <p:nvPr/>
          </p:nvSpPr>
          <p:spPr>
            <a:xfrm>
              <a:off x="1649958" y="4128772"/>
              <a:ext cx="7239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2000"/>
              </a:pPr>
              <a:r>
                <a:rPr lang="en-US" sz="1500" b="1">
                  <a:solidFill>
                    <a:srgbClr val="000000"/>
                  </a:solidFill>
                  <a:latin typeface="Courier"/>
                  <a:ea typeface="Courier"/>
                  <a:cs typeface="Courier"/>
                  <a:sym typeface="Courier"/>
                </a:rPr>
                <a:t>tail</a:t>
              </a:r>
              <a:endParaRPr sz="1350"/>
            </a:p>
          </p:txBody>
        </p:sp>
      </p:grpSp>
      <p:cxnSp>
        <p:nvCxnSpPr>
          <p:cNvPr id="377" name="Google Shape;377;p24"/>
          <p:cNvCxnSpPr/>
          <p:nvPr/>
        </p:nvCxnSpPr>
        <p:spPr>
          <a:xfrm>
            <a:off x="1975009" y="850517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378" name="Google Shape;378;p24"/>
          <p:cNvCxnSpPr/>
          <p:nvPr/>
        </p:nvCxnSpPr>
        <p:spPr>
          <a:xfrm flipH="1">
            <a:off x="2348762" y="852775"/>
            <a:ext cx="157050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79" name="Google Shape;379;p24"/>
          <p:cNvSpPr txBox="1"/>
          <p:nvPr/>
        </p:nvSpPr>
        <p:spPr>
          <a:xfrm>
            <a:off x="1713495" y="59334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sp>
        <p:nvSpPr>
          <p:cNvPr id="380" name="Google Shape;380;p24"/>
          <p:cNvSpPr txBox="1"/>
          <p:nvPr/>
        </p:nvSpPr>
        <p:spPr>
          <a:xfrm>
            <a:off x="2342145" y="59334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tail</a:t>
            </a:r>
            <a:endParaRPr sz="1350"/>
          </a:p>
        </p:txBody>
      </p:sp>
      <p:sp>
        <p:nvSpPr>
          <p:cNvPr id="381" name="Google Shape;381;p24"/>
          <p:cNvSpPr/>
          <p:nvPr/>
        </p:nvSpPr>
        <p:spPr>
          <a:xfrm>
            <a:off x="2513322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2" name="Google Shape;382;p24"/>
          <p:cNvSpPr txBox="1"/>
          <p:nvPr/>
        </p:nvSpPr>
        <p:spPr>
          <a:xfrm>
            <a:off x="2733154" y="187341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383" name="Google Shape;383;p24"/>
          <p:cNvSpPr/>
          <p:nvPr/>
        </p:nvSpPr>
        <p:spPr>
          <a:xfrm>
            <a:off x="1627497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4" name="Google Shape;384;p24"/>
          <p:cNvSpPr txBox="1"/>
          <p:nvPr/>
        </p:nvSpPr>
        <p:spPr>
          <a:xfrm>
            <a:off x="1272418" y="187341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385" name="Google Shape;385;p24"/>
          <p:cNvCxnSpPr/>
          <p:nvPr/>
        </p:nvCxnSpPr>
        <p:spPr>
          <a:xfrm>
            <a:off x="2226662" y="1813248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86" name="Google Shape;386;p24"/>
          <p:cNvSpPr txBox="1"/>
          <p:nvPr/>
        </p:nvSpPr>
        <p:spPr>
          <a:xfrm>
            <a:off x="2539305" y="1257189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387" name="Google Shape;387;p24"/>
          <p:cNvSpPr txBox="1"/>
          <p:nvPr/>
        </p:nvSpPr>
        <p:spPr>
          <a:xfrm>
            <a:off x="1456358" y="1257189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388" name="Google Shape;388;p24"/>
          <p:cNvSpPr txBox="1"/>
          <p:nvPr/>
        </p:nvSpPr>
        <p:spPr>
          <a:xfrm>
            <a:off x="2215939" y="1759433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389" name="Google Shape;389;p24"/>
          <p:cNvSpPr txBox="1"/>
          <p:nvPr/>
        </p:nvSpPr>
        <p:spPr>
          <a:xfrm>
            <a:off x="1968461" y="2250954"/>
            <a:ext cx="537351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150</a:t>
            </a:r>
            <a:endParaRPr sz="1350" dirty="0"/>
          </a:p>
        </p:txBody>
      </p:sp>
      <p:sp>
        <p:nvSpPr>
          <p:cNvPr id="390" name="Google Shape;390;p24"/>
          <p:cNvSpPr txBox="1"/>
          <p:nvPr/>
        </p:nvSpPr>
        <p:spPr>
          <a:xfrm>
            <a:off x="1935767" y="1380286"/>
            <a:ext cx="5818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M-150</a:t>
            </a:r>
            <a:endParaRPr sz="1350"/>
          </a:p>
        </p:txBody>
      </p:sp>
      <p:sp>
        <p:nvSpPr>
          <p:cNvPr id="391" name="Google Shape;391;p24"/>
          <p:cNvSpPr txBox="1"/>
          <p:nvPr/>
        </p:nvSpPr>
        <p:spPr>
          <a:xfrm>
            <a:off x="3176328" y="340962"/>
            <a:ext cx="2311901" cy="285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C21B03"/>
              </a:buClr>
              <a:buSzPts val="1800"/>
            </a:pPr>
            <a:r>
              <a:rPr lang="en-US" sz="1400" b="1" dirty="0">
                <a:solidFill>
                  <a:srgbClr val="C21B03"/>
                </a:solidFill>
                <a:latin typeface="Courier"/>
                <a:ea typeface="Courier"/>
                <a:cs typeface="Courier"/>
                <a:sym typeface="Courier"/>
              </a:rPr>
              <a:t>ptr2 = allocate(50);</a:t>
            </a:r>
            <a:endParaRPr sz="1400" dirty="0"/>
          </a:p>
        </p:txBody>
      </p:sp>
      <p:sp>
        <p:nvSpPr>
          <p:cNvPr id="392" name="Google Shape;392;p24"/>
          <p:cNvSpPr/>
          <p:nvPr/>
        </p:nvSpPr>
        <p:spPr>
          <a:xfrm>
            <a:off x="2004987" y="3721169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3" name="Google Shape;393;p24"/>
          <p:cNvSpPr txBox="1"/>
          <p:nvPr/>
        </p:nvSpPr>
        <p:spPr>
          <a:xfrm>
            <a:off x="3931787" y="4354788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394" name="Google Shape;394;p24"/>
          <p:cNvSpPr/>
          <p:nvPr/>
        </p:nvSpPr>
        <p:spPr>
          <a:xfrm>
            <a:off x="1698984" y="4005213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5" name="Google Shape;395;p24"/>
          <p:cNvSpPr txBox="1"/>
          <p:nvPr/>
        </p:nvSpPr>
        <p:spPr>
          <a:xfrm>
            <a:off x="1343906" y="4354788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396" name="Google Shape;396;p24"/>
          <p:cNvCxnSpPr/>
          <p:nvPr/>
        </p:nvCxnSpPr>
        <p:spPr>
          <a:xfrm>
            <a:off x="2298149" y="4294625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397" name="Google Shape;397;p24"/>
          <p:cNvSpPr txBox="1"/>
          <p:nvPr/>
        </p:nvSpPr>
        <p:spPr>
          <a:xfrm>
            <a:off x="2287426" y="4240810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398" name="Google Shape;398;p24"/>
          <p:cNvSpPr txBox="1"/>
          <p:nvPr/>
        </p:nvSpPr>
        <p:spPr>
          <a:xfrm>
            <a:off x="2539305" y="360448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399" name="Google Shape;399;p24"/>
          <p:cNvSpPr txBox="1"/>
          <p:nvPr/>
        </p:nvSpPr>
        <p:spPr>
          <a:xfrm>
            <a:off x="2204603" y="4719637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400" name="Google Shape;400;p24"/>
          <p:cNvSpPr txBox="1"/>
          <p:nvPr/>
        </p:nvSpPr>
        <p:spPr>
          <a:xfrm>
            <a:off x="2109353" y="3861662"/>
            <a:ext cx="416926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 dirty="0"/>
          </a:p>
        </p:txBody>
      </p:sp>
      <p:cxnSp>
        <p:nvCxnSpPr>
          <p:cNvPr id="401" name="Google Shape;401;p24"/>
          <p:cNvCxnSpPr/>
          <p:nvPr/>
        </p:nvCxnSpPr>
        <p:spPr>
          <a:xfrm>
            <a:off x="5971709" y="4369397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03" name="Google Shape;403;p24"/>
          <p:cNvSpPr txBox="1"/>
          <p:nvPr/>
        </p:nvSpPr>
        <p:spPr>
          <a:xfrm>
            <a:off x="7644427" y="4314137"/>
            <a:ext cx="371474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99</a:t>
            </a:r>
            <a:endParaRPr sz="1350" dirty="0">
              <a:solidFill>
                <a:srgbClr val="FF0000"/>
              </a:solidFill>
            </a:endParaRPr>
          </a:p>
        </p:txBody>
      </p:sp>
      <p:cxnSp>
        <p:nvCxnSpPr>
          <p:cNvPr id="404" name="Google Shape;404;p24"/>
          <p:cNvCxnSpPr/>
          <p:nvPr/>
        </p:nvCxnSpPr>
        <p:spPr>
          <a:xfrm>
            <a:off x="5971709" y="3861662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05" name="Google Shape;405;p24"/>
          <p:cNvSpPr txBox="1"/>
          <p:nvPr/>
        </p:nvSpPr>
        <p:spPr>
          <a:xfrm>
            <a:off x="7465824" y="3839856"/>
            <a:ext cx="621371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149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407" name="Google Shape;407;p24"/>
          <p:cNvSpPr/>
          <p:nvPr/>
        </p:nvSpPr>
        <p:spPr>
          <a:xfrm>
            <a:off x="3119029" y="3723716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8" name="Google Shape;408;p24"/>
          <p:cNvSpPr/>
          <p:nvPr/>
        </p:nvSpPr>
        <p:spPr>
          <a:xfrm>
            <a:off x="3698768" y="4037618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09" name="Google Shape;409;p24"/>
          <p:cNvCxnSpPr/>
          <p:nvPr/>
        </p:nvCxnSpPr>
        <p:spPr>
          <a:xfrm>
            <a:off x="3412190" y="4297172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10" name="Google Shape;410;p24"/>
          <p:cNvSpPr txBox="1"/>
          <p:nvPr/>
        </p:nvSpPr>
        <p:spPr>
          <a:xfrm>
            <a:off x="3401468" y="424335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411" name="Google Shape;411;p24"/>
          <p:cNvSpPr txBox="1"/>
          <p:nvPr/>
        </p:nvSpPr>
        <p:spPr>
          <a:xfrm>
            <a:off x="3820001" y="3866221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412" name="Google Shape;412;p24"/>
          <p:cNvSpPr txBox="1"/>
          <p:nvPr/>
        </p:nvSpPr>
        <p:spPr>
          <a:xfrm>
            <a:off x="3223394" y="4722185"/>
            <a:ext cx="4515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 dirty="0"/>
          </a:p>
        </p:txBody>
      </p:sp>
      <p:sp>
        <p:nvSpPr>
          <p:cNvPr id="413" name="Google Shape;413;p24"/>
          <p:cNvSpPr txBox="1"/>
          <p:nvPr/>
        </p:nvSpPr>
        <p:spPr>
          <a:xfrm>
            <a:off x="3271018" y="3861662"/>
            <a:ext cx="389079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50</a:t>
            </a:r>
            <a:endParaRPr sz="1350"/>
          </a:p>
        </p:txBody>
      </p:sp>
      <p:cxnSp>
        <p:nvCxnSpPr>
          <p:cNvPr id="414" name="Google Shape;414;p24"/>
          <p:cNvCxnSpPr/>
          <p:nvPr/>
        </p:nvCxnSpPr>
        <p:spPr>
          <a:xfrm>
            <a:off x="2577515" y="3821094"/>
            <a:ext cx="545400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415" name="Google Shape;415;p24"/>
          <p:cNvCxnSpPr/>
          <p:nvPr/>
        </p:nvCxnSpPr>
        <p:spPr>
          <a:xfrm rot="10800000">
            <a:off x="2575219" y="4124279"/>
            <a:ext cx="540225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16" name="Google Shape;416;p24"/>
          <p:cNvSpPr txBox="1"/>
          <p:nvPr/>
        </p:nvSpPr>
        <p:spPr>
          <a:xfrm>
            <a:off x="1561834" y="3775685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417" name="Google Shape;417;p24"/>
          <p:cNvSpPr txBox="1"/>
          <p:nvPr/>
        </p:nvSpPr>
        <p:spPr>
          <a:xfrm>
            <a:off x="2702539" y="389023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418" name="Google Shape;418;p24"/>
          <p:cNvSpPr txBox="1"/>
          <p:nvPr/>
        </p:nvSpPr>
        <p:spPr>
          <a:xfrm>
            <a:off x="6561984" y="2463294"/>
            <a:ext cx="78245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M-150</a:t>
            </a:r>
            <a:endParaRPr sz="1350" dirty="0"/>
          </a:p>
        </p:txBody>
      </p:sp>
      <p:cxnSp>
        <p:nvCxnSpPr>
          <p:cNvPr id="59" name="Google Shape;364;p24">
            <a:extLst>
              <a:ext uri="{FF2B5EF4-FFF2-40B4-BE49-F238E27FC236}">
                <a16:creationId xmlns:a16="http://schemas.microsoft.com/office/drawing/2014/main" id="{D8729A7D-243D-43CE-AA87-A5049A0AFDD2}"/>
              </a:ext>
            </a:extLst>
          </p:cNvPr>
          <p:cNvCxnSpPr/>
          <p:nvPr/>
        </p:nvCxnSpPr>
        <p:spPr>
          <a:xfrm>
            <a:off x="6302963" y="4371898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60" name="Google Shape;364;p24">
            <a:extLst>
              <a:ext uri="{FF2B5EF4-FFF2-40B4-BE49-F238E27FC236}">
                <a16:creationId xmlns:a16="http://schemas.microsoft.com/office/drawing/2014/main" id="{6E1E6C4A-81C2-4D5E-83D3-6CF1EB00C57A}"/>
              </a:ext>
            </a:extLst>
          </p:cNvPr>
          <p:cNvCxnSpPr/>
          <p:nvPr/>
        </p:nvCxnSpPr>
        <p:spPr>
          <a:xfrm>
            <a:off x="6315302" y="4870124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C27DD867-34ED-416B-8651-25E9BE93380B}"/>
              </a:ext>
            </a:extLst>
          </p:cNvPr>
          <p:cNvSpPr/>
          <p:nvPr/>
        </p:nvSpPr>
        <p:spPr>
          <a:xfrm>
            <a:off x="5971709" y="3861662"/>
            <a:ext cx="323832" cy="4931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8E3656-199B-4030-A748-DB9CE7885D3F}"/>
              </a:ext>
            </a:extLst>
          </p:cNvPr>
          <p:cNvSpPr/>
          <p:nvPr/>
        </p:nvSpPr>
        <p:spPr>
          <a:xfrm>
            <a:off x="5971709" y="4369397"/>
            <a:ext cx="323832" cy="5077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8AA53-C8FC-46B0-A1A5-8265C492E8BC}"/>
              </a:ext>
            </a:extLst>
          </p:cNvPr>
          <p:cNvSpPr txBox="1"/>
          <p:nvPr/>
        </p:nvSpPr>
        <p:spPr>
          <a:xfrm>
            <a:off x="5902792" y="3962351"/>
            <a:ext cx="461665" cy="3263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003A-9C92-4568-A782-2E1340B4CBD3}"/>
              </a:ext>
            </a:extLst>
          </p:cNvPr>
          <p:cNvSpPr txBox="1"/>
          <p:nvPr/>
        </p:nvSpPr>
        <p:spPr>
          <a:xfrm>
            <a:off x="5924950" y="4389410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67" name="Google Shape;355;p23">
            <a:extLst>
              <a:ext uri="{FF2B5EF4-FFF2-40B4-BE49-F238E27FC236}">
                <a16:creationId xmlns:a16="http://schemas.microsoft.com/office/drawing/2014/main" id="{35293BA0-39BD-4CD6-B978-5EC46D8AF071}"/>
              </a:ext>
            </a:extLst>
          </p:cNvPr>
          <p:cNvSpPr txBox="1"/>
          <p:nvPr/>
        </p:nvSpPr>
        <p:spPr>
          <a:xfrm>
            <a:off x="7480667" y="3628085"/>
            <a:ext cx="535234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150</a:t>
            </a:r>
            <a:endParaRPr sz="135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3" name="Google Shape;423;p25"/>
          <p:cNvCxnSpPr/>
          <p:nvPr/>
        </p:nvCxnSpPr>
        <p:spPr>
          <a:xfrm rot="10800000">
            <a:off x="7560026" y="1044700"/>
            <a:ext cx="0" cy="12908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424" name="Google Shape;424;p25"/>
          <p:cNvCxnSpPr/>
          <p:nvPr/>
        </p:nvCxnSpPr>
        <p:spPr>
          <a:xfrm>
            <a:off x="6940938" y="1044700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425" name="Google Shape;425;p25"/>
          <p:cNvCxnSpPr/>
          <p:nvPr/>
        </p:nvCxnSpPr>
        <p:spPr>
          <a:xfrm>
            <a:off x="6932776" y="3093118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426" name="Google Shape;426;p25"/>
          <p:cNvCxnSpPr/>
          <p:nvPr/>
        </p:nvCxnSpPr>
        <p:spPr>
          <a:xfrm>
            <a:off x="7560024" y="2720159"/>
            <a:ext cx="0" cy="38295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27" name="Google Shape;427;p25"/>
          <p:cNvSpPr/>
          <p:nvPr/>
        </p:nvSpPr>
        <p:spPr>
          <a:xfrm>
            <a:off x="6584750" y="1038597"/>
            <a:ext cx="333900" cy="3802275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28" name="Google Shape;428;p25"/>
          <p:cNvSpPr txBox="1"/>
          <p:nvPr/>
        </p:nvSpPr>
        <p:spPr>
          <a:xfrm>
            <a:off x="1428043" y="188944"/>
            <a:ext cx="750214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free</a:t>
            </a:r>
            <a:endParaRPr sz="1350" dirty="0"/>
          </a:p>
        </p:txBody>
      </p:sp>
      <p:sp>
        <p:nvSpPr>
          <p:cNvPr id="429" name="Google Shape;429;p25"/>
          <p:cNvSpPr txBox="1"/>
          <p:nvPr/>
        </p:nvSpPr>
        <p:spPr>
          <a:xfrm>
            <a:off x="1461604" y="2650757"/>
            <a:ext cx="1271550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allocated</a:t>
            </a:r>
            <a:endParaRPr sz="1350" dirty="0"/>
          </a:p>
        </p:txBody>
      </p:sp>
      <p:sp>
        <p:nvSpPr>
          <p:cNvPr id="430" name="Google Shape;430;p25"/>
          <p:cNvSpPr/>
          <p:nvPr/>
        </p:nvSpPr>
        <p:spPr>
          <a:xfrm>
            <a:off x="1933500" y="1239792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1" name="Google Shape;431;p25"/>
          <p:cNvSpPr txBox="1"/>
          <p:nvPr/>
        </p:nvSpPr>
        <p:spPr>
          <a:xfrm>
            <a:off x="8453229" y="4667190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432" name="Google Shape;432;p25"/>
          <p:cNvSpPr txBox="1"/>
          <p:nvPr/>
        </p:nvSpPr>
        <p:spPr>
          <a:xfrm>
            <a:off x="8191425" y="891579"/>
            <a:ext cx="639996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</a:t>
            </a:r>
            <a:endParaRPr sz="1350" dirty="0"/>
          </a:p>
        </p:txBody>
      </p:sp>
      <p:cxnSp>
        <p:nvCxnSpPr>
          <p:cNvPr id="433" name="Google Shape;433;p25"/>
          <p:cNvCxnSpPr/>
          <p:nvPr/>
        </p:nvCxnSpPr>
        <p:spPr>
          <a:xfrm>
            <a:off x="2013332" y="3353754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34" name="Google Shape;434;p25"/>
          <p:cNvSpPr txBox="1"/>
          <p:nvPr/>
        </p:nvSpPr>
        <p:spPr>
          <a:xfrm>
            <a:off x="1751819" y="3096579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grpSp>
        <p:nvGrpSpPr>
          <p:cNvPr id="435" name="Google Shape;435;p25"/>
          <p:cNvGrpSpPr/>
          <p:nvPr/>
        </p:nvGrpSpPr>
        <p:grpSpPr>
          <a:xfrm>
            <a:off x="4640069" y="3128885"/>
            <a:ext cx="542925" cy="636758"/>
            <a:chOff x="1649958" y="4128772"/>
            <a:chExt cx="723900" cy="849010"/>
          </a:xfrm>
        </p:grpSpPr>
        <p:cxnSp>
          <p:nvCxnSpPr>
            <p:cNvPr id="436" name="Google Shape;436;p25"/>
            <p:cNvCxnSpPr/>
            <p:nvPr/>
          </p:nvCxnSpPr>
          <p:spPr>
            <a:xfrm flipH="1">
              <a:off x="1658780" y="4474682"/>
              <a:ext cx="209400" cy="5031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sp>
          <p:nvSpPr>
            <p:cNvPr id="437" name="Google Shape;437;p25"/>
            <p:cNvSpPr txBox="1"/>
            <p:nvPr/>
          </p:nvSpPr>
          <p:spPr>
            <a:xfrm>
              <a:off x="1649958" y="4128772"/>
              <a:ext cx="7239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2000"/>
              </a:pPr>
              <a:r>
                <a:rPr lang="en-US" sz="1500" b="1">
                  <a:solidFill>
                    <a:srgbClr val="000000"/>
                  </a:solidFill>
                  <a:latin typeface="Courier"/>
                  <a:ea typeface="Courier"/>
                  <a:cs typeface="Courier"/>
                  <a:sym typeface="Courier"/>
                </a:rPr>
                <a:t>tail</a:t>
              </a:r>
              <a:endParaRPr sz="1350"/>
            </a:p>
          </p:txBody>
        </p:sp>
      </p:grpSp>
      <p:cxnSp>
        <p:nvCxnSpPr>
          <p:cNvPr id="438" name="Google Shape;438;p25"/>
          <p:cNvCxnSpPr/>
          <p:nvPr/>
        </p:nvCxnSpPr>
        <p:spPr>
          <a:xfrm>
            <a:off x="1975009" y="850517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439" name="Google Shape;439;p25"/>
          <p:cNvCxnSpPr/>
          <p:nvPr/>
        </p:nvCxnSpPr>
        <p:spPr>
          <a:xfrm flipH="1">
            <a:off x="2348762" y="852775"/>
            <a:ext cx="157050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40" name="Google Shape;440;p25"/>
          <p:cNvSpPr txBox="1"/>
          <p:nvPr/>
        </p:nvSpPr>
        <p:spPr>
          <a:xfrm>
            <a:off x="1713495" y="59334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sp>
        <p:nvSpPr>
          <p:cNvPr id="441" name="Google Shape;441;p25"/>
          <p:cNvSpPr txBox="1"/>
          <p:nvPr/>
        </p:nvSpPr>
        <p:spPr>
          <a:xfrm>
            <a:off x="2342145" y="59334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tail</a:t>
            </a:r>
            <a:endParaRPr sz="1350"/>
          </a:p>
        </p:txBody>
      </p:sp>
      <p:sp>
        <p:nvSpPr>
          <p:cNvPr id="442" name="Google Shape;442;p25"/>
          <p:cNvSpPr/>
          <p:nvPr/>
        </p:nvSpPr>
        <p:spPr>
          <a:xfrm>
            <a:off x="2513322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3" name="Google Shape;443;p25"/>
          <p:cNvSpPr txBox="1"/>
          <p:nvPr/>
        </p:nvSpPr>
        <p:spPr>
          <a:xfrm>
            <a:off x="2733154" y="187341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444" name="Google Shape;444;p25"/>
          <p:cNvSpPr/>
          <p:nvPr/>
        </p:nvSpPr>
        <p:spPr>
          <a:xfrm>
            <a:off x="1627497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5" name="Google Shape;445;p25"/>
          <p:cNvSpPr txBox="1"/>
          <p:nvPr/>
        </p:nvSpPr>
        <p:spPr>
          <a:xfrm>
            <a:off x="1272418" y="187341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446" name="Google Shape;446;p25"/>
          <p:cNvCxnSpPr/>
          <p:nvPr/>
        </p:nvCxnSpPr>
        <p:spPr>
          <a:xfrm>
            <a:off x="2226662" y="1813248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47" name="Google Shape;447;p25"/>
          <p:cNvSpPr txBox="1"/>
          <p:nvPr/>
        </p:nvSpPr>
        <p:spPr>
          <a:xfrm>
            <a:off x="2539305" y="1257189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448" name="Google Shape;448;p25"/>
          <p:cNvSpPr txBox="1"/>
          <p:nvPr/>
        </p:nvSpPr>
        <p:spPr>
          <a:xfrm>
            <a:off x="1456358" y="1257189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449" name="Google Shape;449;p25"/>
          <p:cNvSpPr txBox="1"/>
          <p:nvPr/>
        </p:nvSpPr>
        <p:spPr>
          <a:xfrm>
            <a:off x="2215939" y="1759433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450" name="Google Shape;450;p25"/>
          <p:cNvSpPr txBox="1"/>
          <p:nvPr/>
        </p:nvSpPr>
        <p:spPr>
          <a:xfrm>
            <a:off x="1954961" y="2258028"/>
            <a:ext cx="537351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latin typeface="Gill Sans"/>
                <a:ea typeface="Gill Sans"/>
                <a:cs typeface="Gill Sans"/>
                <a:sym typeface="Gill Sans"/>
              </a:rPr>
              <a:t>350</a:t>
            </a:r>
            <a:endParaRPr sz="1350" dirty="0"/>
          </a:p>
        </p:txBody>
      </p:sp>
      <p:sp>
        <p:nvSpPr>
          <p:cNvPr id="451" name="Google Shape;451;p25"/>
          <p:cNvSpPr txBox="1"/>
          <p:nvPr/>
        </p:nvSpPr>
        <p:spPr>
          <a:xfrm>
            <a:off x="1935767" y="1380286"/>
            <a:ext cx="5818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M-3</a:t>
            </a: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5</a:t>
            </a: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452" name="Google Shape;452;p25"/>
          <p:cNvSpPr txBox="1"/>
          <p:nvPr/>
        </p:nvSpPr>
        <p:spPr>
          <a:xfrm>
            <a:off x="3504157" y="774178"/>
            <a:ext cx="2394701" cy="285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C21B03"/>
              </a:buClr>
              <a:buSzPts val="1800"/>
            </a:pPr>
            <a:r>
              <a:rPr lang="en-US" sz="1400" b="1" dirty="0">
                <a:solidFill>
                  <a:srgbClr val="C21B03"/>
                </a:solidFill>
                <a:latin typeface="Courier"/>
                <a:ea typeface="Courier"/>
                <a:cs typeface="Courier"/>
                <a:sym typeface="Courier"/>
              </a:rPr>
              <a:t>ptr3 = allocate(200);</a:t>
            </a:r>
            <a:endParaRPr sz="1400" dirty="0"/>
          </a:p>
        </p:txBody>
      </p:sp>
      <p:sp>
        <p:nvSpPr>
          <p:cNvPr id="453" name="Google Shape;453;p25"/>
          <p:cNvSpPr/>
          <p:nvPr/>
        </p:nvSpPr>
        <p:spPr>
          <a:xfrm>
            <a:off x="2004987" y="3721169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54" name="Google Shape;454;p25"/>
          <p:cNvSpPr txBox="1"/>
          <p:nvPr/>
        </p:nvSpPr>
        <p:spPr>
          <a:xfrm>
            <a:off x="5076977" y="4332693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455" name="Google Shape;455;p25"/>
          <p:cNvSpPr/>
          <p:nvPr/>
        </p:nvSpPr>
        <p:spPr>
          <a:xfrm>
            <a:off x="1698984" y="4005213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56" name="Google Shape;456;p25"/>
          <p:cNvSpPr txBox="1"/>
          <p:nvPr/>
        </p:nvSpPr>
        <p:spPr>
          <a:xfrm>
            <a:off x="1343906" y="4354788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457" name="Google Shape;457;p25"/>
          <p:cNvCxnSpPr/>
          <p:nvPr/>
        </p:nvCxnSpPr>
        <p:spPr>
          <a:xfrm>
            <a:off x="2298149" y="4294625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58" name="Google Shape;458;p25"/>
          <p:cNvSpPr txBox="1"/>
          <p:nvPr/>
        </p:nvSpPr>
        <p:spPr>
          <a:xfrm>
            <a:off x="2287426" y="4240810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459" name="Google Shape;459;p25"/>
          <p:cNvSpPr txBox="1"/>
          <p:nvPr/>
        </p:nvSpPr>
        <p:spPr>
          <a:xfrm>
            <a:off x="2539305" y="360448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460" name="Google Shape;460;p25"/>
          <p:cNvSpPr txBox="1"/>
          <p:nvPr/>
        </p:nvSpPr>
        <p:spPr>
          <a:xfrm>
            <a:off x="2204603" y="4719637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461" name="Google Shape;461;p25"/>
          <p:cNvSpPr txBox="1"/>
          <p:nvPr/>
        </p:nvSpPr>
        <p:spPr>
          <a:xfrm>
            <a:off x="2109353" y="3861662"/>
            <a:ext cx="418266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/>
          </a:p>
        </p:txBody>
      </p:sp>
      <p:cxnSp>
        <p:nvCxnSpPr>
          <p:cNvPr id="462" name="Google Shape;462;p25"/>
          <p:cNvCxnSpPr/>
          <p:nvPr/>
        </p:nvCxnSpPr>
        <p:spPr>
          <a:xfrm>
            <a:off x="6583850" y="4340005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64" name="Google Shape;464;p25"/>
          <p:cNvSpPr txBox="1"/>
          <p:nvPr/>
        </p:nvSpPr>
        <p:spPr>
          <a:xfrm>
            <a:off x="8329276" y="4328189"/>
            <a:ext cx="460718" cy="257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99</a:t>
            </a:r>
            <a:endParaRPr sz="1350" dirty="0">
              <a:solidFill>
                <a:srgbClr val="FF0000"/>
              </a:solidFill>
            </a:endParaRPr>
          </a:p>
        </p:txBody>
      </p:sp>
      <p:cxnSp>
        <p:nvCxnSpPr>
          <p:cNvPr id="465" name="Google Shape;465;p25"/>
          <p:cNvCxnSpPr/>
          <p:nvPr/>
        </p:nvCxnSpPr>
        <p:spPr>
          <a:xfrm>
            <a:off x="6557165" y="3844089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66" name="Google Shape;466;p25"/>
          <p:cNvSpPr txBox="1"/>
          <p:nvPr/>
        </p:nvSpPr>
        <p:spPr>
          <a:xfrm>
            <a:off x="8307036" y="3864228"/>
            <a:ext cx="408773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sym typeface="Gill Sans"/>
              </a:rPr>
              <a:t>149</a:t>
            </a:r>
            <a:endParaRPr sz="1500" dirty="0">
              <a:solidFill>
                <a:srgbClr val="FF0000"/>
              </a:solidFill>
              <a:latin typeface="Gill Sans"/>
            </a:endParaRPr>
          </a:p>
        </p:txBody>
      </p:sp>
      <p:sp>
        <p:nvSpPr>
          <p:cNvPr id="468" name="Google Shape;468;p25"/>
          <p:cNvSpPr/>
          <p:nvPr/>
        </p:nvSpPr>
        <p:spPr>
          <a:xfrm>
            <a:off x="3119029" y="3723716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69" name="Google Shape;469;p25"/>
          <p:cNvSpPr/>
          <p:nvPr/>
        </p:nvSpPr>
        <p:spPr>
          <a:xfrm>
            <a:off x="4843960" y="4015523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70" name="Google Shape;470;p25"/>
          <p:cNvCxnSpPr/>
          <p:nvPr/>
        </p:nvCxnSpPr>
        <p:spPr>
          <a:xfrm>
            <a:off x="3412190" y="4297172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71" name="Google Shape;471;p25"/>
          <p:cNvSpPr txBox="1"/>
          <p:nvPr/>
        </p:nvSpPr>
        <p:spPr>
          <a:xfrm>
            <a:off x="3401468" y="424335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472" name="Google Shape;472;p25"/>
          <p:cNvSpPr txBox="1"/>
          <p:nvPr/>
        </p:nvSpPr>
        <p:spPr>
          <a:xfrm>
            <a:off x="4965192" y="3844126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473" name="Google Shape;473;p25"/>
          <p:cNvSpPr txBox="1"/>
          <p:nvPr/>
        </p:nvSpPr>
        <p:spPr>
          <a:xfrm>
            <a:off x="3223394" y="4722185"/>
            <a:ext cx="449382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 dirty="0"/>
          </a:p>
        </p:txBody>
      </p:sp>
      <p:sp>
        <p:nvSpPr>
          <p:cNvPr id="474" name="Google Shape;474;p25"/>
          <p:cNvSpPr txBox="1"/>
          <p:nvPr/>
        </p:nvSpPr>
        <p:spPr>
          <a:xfrm>
            <a:off x="3271019" y="3861662"/>
            <a:ext cx="308514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50</a:t>
            </a:r>
            <a:endParaRPr sz="1350"/>
          </a:p>
        </p:txBody>
      </p:sp>
      <p:cxnSp>
        <p:nvCxnSpPr>
          <p:cNvPr id="475" name="Google Shape;475;p25"/>
          <p:cNvCxnSpPr/>
          <p:nvPr/>
        </p:nvCxnSpPr>
        <p:spPr>
          <a:xfrm>
            <a:off x="2577515" y="3821094"/>
            <a:ext cx="545400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476" name="Google Shape;476;p25"/>
          <p:cNvCxnSpPr/>
          <p:nvPr/>
        </p:nvCxnSpPr>
        <p:spPr>
          <a:xfrm rot="10800000">
            <a:off x="2575219" y="4124279"/>
            <a:ext cx="540225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77" name="Google Shape;477;p25"/>
          <p:cNvSpPr txBox="1"/>
          <p:nvPr/>
        </p:nvSpPr>
        <p:spPr>
          <a:xfrm>
            <a:off x="1561834" y="3775685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478" name="Google Shape;478;p25"/>
          <p:cNvSpPr txBox="1"/>
          <p:nvPr/>
        </p:nvSpPr>
        <p:spPr>
          <a:xfrm>
            <a:off x="2702539" y="389023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479" name="Google Shape;479;p25"/>
          <p:cNvSpPr/>
          <p:nvPr/>
        </p:nvSpPr>
        <p:spPr>
          <a:xfrm>
            <a:off x="4258610" y="3730694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80" name="Google Shape;480;p25"/>
          <p:cNvSpPr txBox="1"/>
          <p:nvPr/>
        </p:nvSpPr>
        <p:spPr>
          <a:xfrm>
            <a:off x="3672780" y="360448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cxnSp>
        <p:nvCxnSpPr>
          <p:cNvPr id="481" name="Google Shape;481;p25"/>
          <p:cNvCxnSpPr/>
          <p:nvPr/>
        </p:nvCxnSpPr>
        <p:spPr>
          <a:xfrm>
            <a:off x="3710990" y="3821094"/>
            <a:ext cx="545400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482" name="Google Shape;482;p25"/>
          <p:cNvCxnSpPr/>
          <p:nvPr/>
        </p:nvCxnSpPr>
        <p:spPr>
          <a:xfrm rot="10800000">
            <a:off x="3708694" y="4124279"/>
            <a:ext cx="540225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83" name="Google Shape;483;p25"/>
          <p:cNvSpPr txBox="1"/>
          <p:nvPr/>
        </p:nvSpPr>
        <p:spPr>
          <a:xfrm>
            <a:off x="3836014" y="389023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484" name="Google Shape;484;p25"/>
          <p:cNvSpPr txBox="1"/>
          <p:nvPr/>
        </p:nvSpPr>
        <p:spPr>
          <a:xfrm>
            <a:off x="4358821" y="3861662"/>
            <a:ext cx="412306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latin typeface="Gill Sans"/>
                <a:ea typeface="Gill Sans"/>
                <a:cs typeface="Gill Sans"/>
                <a:sym typeface="Gill Sans"/>
              </a:rPr>
              <a:t>200</a:t>
            </a:r>
            <a:endParaRPr sz="1350" dirty="0"/>
          </a:p>
        </p:txBody>
      </p:sp>
      <p:cxnSp>
        <p:nvCxnSpPr>
          <p:cNvPr id="485" name="Google Shape;485;p25"/>
          <p:cNvCxnSpPr/>
          <p:nvPr/>
        </p:nvCxnSpPr>
        <p:spPr>
          <a:xfrm>
            <a:off x="4555190" y="4306697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486" name="Google Shape;486;p25"/>
          <p:cNvSpPr txBox="1"/>
          <p:nvPr/>
        </p:nvSpPr>
        <p:spPr>
          <a:xfrm>
            <a:off x="4544468" y="4252882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487" name="Google Shape;487;p25"/>
          <p:cNvSpPr txBox="1"/>
          <p:nvPr/>
        </p:nvSpPr>
        <p:spPr>
          <a:xfrm>
            <a:off x="4366394" y="4731710"/>
            <a:ext cx="404733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5</a:t>
            </a: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cxnSp>
        <p:nvCxnSpPr>
          <p:cNvPr id="489" name="Google Shape;489;p25"/>
          <p:cNvCxnSpPr/>
          <p:nvPr/>
        </p:nvCxnSpPr>
        <p:spPr>
          <a:xfrm>
            <a:off x="6597976" y="3096579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90" name="Google Shape;490;p25"/>
          <p:cNvSpPr txBox="1"/>
          <p:nvPr/>
        </p:nvSpPr>
        <p:spPr>
          <a:xfrm>
            <a:off x="8281878" y="3093118"/>
            <a:ext cx="556761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349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491" name="Google Shape;491;p25"/>
          <p:cNvSpPr txBox="1"/>
          <p:nvPr/>
        </p:nvSpPr>
        <p:spPr>
          <a:xfrm>
            <a:off x="7168799" y="2424150"/>
            <a:ext cx="782451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M-3</a:t>
            </a:r>
            <a:r>
              <a:rPr lang="en-US" sz="1500" dirty="0">
                <a:latin typeface="Gill Sans"/>
                <a:ea typeface="Gill Sans"/>
                <a:cs typeface="Gill Sans"/>
                <a:sym typeface="Gill Sans"/>
              </a:rPr>
              <a:t>5</a:t>
            </a: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 dirty="0"/>
          </a:p>
        </p:txBody>
      </p:sp>
      <p:cxnSp>
        <p:nvCxnSpPr>
          <p:cNvPr id="71" name="Google Shape;425;p25">
            <a:extLst>
              <a:ext uri="{FF2B5EF4-FFF2-40B4-BE49-F238E27FC236}">
                <a16:creationId xmlns:a16="http://schemas.microsoft.com/office/drawing/2014/main" id="{93B702EC-25B7-4587-B7E1-D810E5C78EAE}"/>
              </a:ext>
            </a:extLst>
          </p:cNvPr>
          <p:cNvCxnSpPr/>
          <p:nvPr/>
        </p:nvCxnSpPr>
        <p:spPr>
          <a:xfrm>
            <a:off x="6918650" y="3844089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2" name="Google Shape;425;p25">
            <a:extLst>
              <a:ext uri="{FF2B5EF4-FFF2-40B4-BE49-F238E27FC236}">
                <a16:creationId xmlns:a16="http://schemas.microsoft.com/office/drawing/2014/main" id="{F4D50A95-219D-4FF5-BC85-9352B4562C19}"/>
              </a:ext>
            </a:extLst>
          </p:cNvPr>
          <p:cNvCxnSpPr/>
          <p:nvPr/>
        </p:nvCxnSpPr>
        <p:spPr>
          <a:xfrm>
            <a:off x="6929182" y="4340005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3" name="Google Shape;425;p25">
            <a:extLst>
              <a:ext uri="{FF2B5EF4-FFF2-40B4-BE49-F238E27FC236}">
                <a16:creationId xmlns:a16="http://schemas.microsoft.com/office/drawing/2014/main" id="{B57A488B-8E29-4000-9AAD-BC2819A8577A}"/>
              </a:ext>
            </a:extLst>
          </p:cNvPr>
          <p:cNvCxnSpPr/>
          <p:nvPr/>
        </p:nvCxnSpPr>
        <p:spPr>
          <a:xfrm>
            <a:off x="6929181" y="4816245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F177554-D584-4E61-BFC9-40E18B70517E}"/>
              </a:ext>
            </a:extLst>
          </p:cNvPr>
          <p:cNvSpPr/>
          <p:nvPr/>
        </p:nvSpPr>
        <p:spPr>
          <a:xfrm>
            <a:off x="6594960" y="3114046"/>
            <a:ext cx="333899" cy="7200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3A487A7-AC46-47A5-98D6-A7C242018533}"/>
              </a:ext>
            </a:extLst>
          </p:cNvPr>
          <p:cNvSpPr/>
          <p:nvPr/>
        </p:nvSpPr>
        <p:spPr>
          <a:xfrm>
            <a:off x="6585651" y="3839283"/>
            <a:ext cx="333899" cy="5007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22DEE14-620A-4F2E-82ED-E9C3292298B7}"/>
              </a:ext>
            </a:extLst>
          </p:cNvPr>
          <p:cNvSpPr/>
          <p:nvPr/>
        </p:nvSpPr>
        <p:spPr>
          <a:xfrm>
            <a:off x="6584751" y="4351428"/>
            <a:ext cx="333899" cy="4651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Google Shape;490;p25">
            <a:extLst>
              <a:ext uri="{FF2B5EF4-FFF2-40B4-BE49-F238E27FC236}">
                <a16:creationId xmlns:a16="http://schemas.microsoft.com/office/drawing/2014/main" id="{F12F8F15-C065-4070-96A9-6516D26DD520}"/>
              </a:ext>
            </a:extLst>
          </p:cNvPr>
          <p:cNvSpPr txBox="1"/>
          <p:nvPr/>
        </p:nvSpPr>
        <p:spPr>
          <a:xfrm>
            <a:off x="8292087" y="2833685"/>
            <a:ext cx="556761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latin typeface="Gill Sans"/>
                <a:ea typeface="Gill Sans"/>
                <a:cs typeface="Gill Sans"/>
                <a:sym typeface="Gill Sans"/>
              </a:rPr>
              <a:t>350</a:t>
            </a:r>
            <a:endParaRPr sz="135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25C4EC4-F0D6-4119-B847-F7522E70F7F3}"/>
              </a:ext>
            </a:extLst>
          </p:cNvPr>
          <p:cNvSpPr txBox="1"/>
          <p:nvPr/>
        </p:nvSpPr>
        <p:spPr>
          <a:xfrm>
            <a:off x="6543944" y="3934573"/>
            <a:ext cx="461665" cy="3263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5C8BB33-83AA-49E0-A936-B95E70FDC848}"/>
              </a:ext>
            </a:extLst>
          </p:cNvPr>
          <p:cNvSpPr txBox="1"/>
          <p:nvPr/>
        </p:nvSpPr>
        <p:spPr>
          <a:xfrm>
            <a:off x="6520417" y="4382406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324B500-6758-4C21-866D-4480013F3653}"/>
              </a:ext>
            </a:extLst>
          </p:cNvPr>
          <p:cNvSpPr txBox="1"/>
          <p:nvPr/>
        </p:nvSpPr>
        <p:spPr>
          <a:xfrm>
            <a:off x="6531076" y="3305408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200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6" name="Google Shape;496;p26"/>
          <p:cNvCxnSpPr/>
          <p:nvPr/>
        </p:nvCxnSpPr>
        <p:spPr>
          <a:xfrm rot="10800000">
            <a:off x="6953250" y="1071376"/>
            <a:ext cx="0" cy="12908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497" name="Google Shape;497;p26"/>
          <p:cNvCxnSpPr/>
          <p:nvPr/>
        </p:nvCxnSpPr>
        <p:spPr>
          <a:xfrm>
            <a:off x="6334125" y="1076326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498" name="Google Shape;498;p26"/>
          <p:cNvCxnSpPr/>
          <p:nvPr/>
        </p:nvCxnSpPr>
        <p:spPr>
          <a:xfrm>
            <a:off x="6321851" y="3165596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499" name="Google Shape;499;p26"/>
          <p:cNvCxnSpPr/>
          <p:nvPr/>
        </p:nvCxnSpPr>
        <p:spPr>
          <a:xfrm>
            <a:off x="6981825" y="2762250"/>
            <a:ext cx="0" cy="38295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00" name="Google Shape;500;p26"/>
          <p:cNvSpPr/>
          <p:nvPr/>
        </p:nvSpPr>
        <p:spPr>
          <a:xfrm>
            <a:off x="5972175" y="1067849"/>
            <a:ext cx="333900" cy="3802275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01" name="Google Shape;501;p26"/>
          <p:cNvSpPr txBox="1"/>
          <p:nvPr/>
        </p:nvSpPr>
        <p:spPr>
          <a:xfrm>
            <a:off x="1428043" y="188944"/>
            <a:ext cx="828377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free</a:t>
            </a:r>
            <a:endParaRPr sz="1350" dirty="0"/>
          </a:p>
        </p:txBody>
      </p:sp>
      <p:sp>
        <p:nvSpPr>
          <p:cNvPr id="502" name="Google Shape;502;p26"/>
          <p:cNvSpPr txBox="1"/>
          <p:nvPr/>
        </p:nvSpPr>
        <p:spPr>
          <a:xfrm>
            <a:off x="1461604" y="2650757"/>
            <a:ext cx="1205910" cy="38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1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allocated</a:t>
            </a:r>
            <a:endParaRPr sz="1350" dirty="0"/>
          </a:p>
        </p:txBody>
      </p:sp>
      <p:sp>
        <p:nvSpPr>
          <p:cNvPr id="503" name="Google Shape;503;p26"/>
          <p:cNvSpPr/>
          <p:nvPr/>
        </p:nvSpPr>
        <p:spPr>
          <a:xfrm>
            <a:off x="1933500" y="1239792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04" name="Google Shape;504;p26"/>
          <p:cNvSpPr txBox="1"/>
          <p:nvPr/>
        </p:nvSpPr>
        <p:spPr>
          <a:xfrm>
            <a:off x="5715227" y="4719637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505" name="Google Shape;505;p26"/>
          <p:cNvSpPr txBox="1"/>
          <p:nvPr/>
        </p:nvSpPr>
        <p:spPr>
          <a:xfrm>
            <a:off x="7596924" y="928687"/>
            <a:ext cx="54292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</a:t>
            </a:r>
            <a:endParaRPr sz="1350" dirty="0"/>
          </a:p>
        </p:txBody>
      </p:sp>
      <p:cxnSp>
        <p:nvCxnSpPr>
          <p:cNvPr id="506" name="Google Shape;506;p26"/>
          <p:cNvCxnSpPr/>
          <p:nvPr/>
        </p:nvCxnSpPr>
        <p:spPr>
          <a:xfrm>
            <a:off x="2013332" y="3353754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07" name="Google Shape;507;p26"/>
          <p:cNvSpPr txBox="1"/>
          <p:nvPr/>
        </p:nvSpPr>
        <p:spPr>
          <a:xfrm>
            <a:off x="1751819" y="3096579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grpSp>
        <p:nvGrpSpPr>
          <p:cNvPr id="508" name="Google Shape;508;p26"/>
          <p:cNvGrpSpPr/>
          <p:nvPr/>
        </p:nvGrpSpPr>
        <p:grpSpPr>
          <a:xfrm>
            <a:off x="3539200" y="3122885"/>
            <a:ext cx="542925" cy="636758"/>
            <a:chOff x="1649958" y="4128772"/>
            <a:chExt cx="723900" cy="849010"/>
          </a:xfrm>
        </p:grpSpPr>
        <p:cxnSp>
          <p:nvCxnSpPr>
            <p:cNvPr id="509" name="Google Shape;509;p26"/>
            <p:cNvCxnSpPr/>
            <p:nvPr/>
          </p:nvCxnSpPr>
          <p:spPr>
            <a:xfrm flipH="1">
              <a:off x="1658780" y="4474682"/>
              <a:ext cx="209400" cy="5031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sp>
          <p:nvSpPr>
            <p:cNvPr id="510" name="Google Shape;510;p26"/>
            <p:cNvSpPr txBox="1"/>
            <p:nvPr/>
          </p:nvSpPr>
          <p:spPr>
            <a:xfrm>
              <a:off x="1649958" y="4128772"/>
              <a:ext cx="7239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2000"/>
              </a:pPr>
              <a:r>
                <a:rPr lang="en-US" sz="1500" b="1">
                  <a:solidFill>
                    <a:srgbClr val="000000"/>
                  </a:solidFill>
                  <a:latin typeface="Courier"/>
                  <a:ea typeface="Courier"/>
                  <a:cs typeface="Courier"/>
                  <a:sym typeface="Courier"/>
                </a:rPr>
                <a:t>tail</a:t>
              </a:r>
              <a:endParaRPr sz="1350"/>
            </a:p>
          </p:txBody>
        </p:sp>
      </p:grpSp>
      <p:cxnSp>
        <p:nvCxnSpPr>
          <p:cNvPr id="511" name="Google Shape;511;p26"/>
          <p:cNvCxnSpPr/>
          <p:nvPr/>
        </p:nvCxnSpPr>
        <p:spPr>
          <a:xfrm>
            <a:off x="1975009" y="850517"/>
            <a:ext cx="164925" cy="3773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12" name="Google Shape;512;p26"/>
          <p:cNvSpPr txBox="1"/>
          <p:nvPr/>
        </p:nvSpPr>
        <p:spPr>
          <a:xfrm>
            <a:off x="1713495" y="59334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head</a:t>
            </a:r>
            <a:endParaRPr sz="1350"/>
          </a:p>
        </p:txBody>
      </p:sp>
      <p:grpSp>
        <p:nvGrpSpPr>
          <p:cNvPr id="513" name="Google Shape;513;p26"/>
          <p:cNvGrpSpPr/>
          <p:nvPr/>
        </p:nvGrpSpPr>
        <p:grpSpPr>
          <a:xfrm>
            <a:off x="3470126" y="648326"/>
            <a:ext cx="542925" cy="636758"/>
            <a:chOff x="1598860" y="791123"/>
            <a:chExt cx="723900" cy="849010"/>
          </a:xfrm>
        </p:grpSpPr>
        <p:cxnSp>
          <p:nvCxnSpPr>
            <p:cNvPr id="514" name="Google Shape;514;p26"/>
            <p:cNvCxnSpPr/>
            <p:nvPr/>
          </p:nvCxnSpPr>
          <p:spPr>
            <a:xfrm flipH="1">
              <a:off x="1607683" y="1137033"/>
              <a:ext cx="209400" cy="5031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stealth" w="med" len="med"/>
            </a:ln>
          </p:spPr>
        </p:cxnSp>
        <p:sp>
          <p:nvSpPr>
            <p:cNvPr id="515" name="Google Shape;515;p26"/>
            <p:cNvSpPr txBox="1"/>
            <p:nvPr/>
          </p:nvSpPr>
          <p:spPr>
            <a:xfrm>
              <a:off x="1598860" y="791123"/>
              <a:ext cx="7239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2000"/>
              </a:pPr>
              <a:r>
                <a:rPr lang="en-US" sz="1500" b="1">
                  <a:solidFill>
                    <a:srgbClr val="000000"/>
                  </a:solidFill>
                  <a:latin typeface="Courier"/>
                  <a:ea typeface="Courier"/>
                  <a:cs typeface="Courier"/>
                  <a:sym typeface="Courier"/>
                </a:rPr>
                <a:t>tail</a:t>
              </a:r>
              <a:endParaRPr sz="1350"/>
            </a:p>
          </p:txBody>
        </p:sp>
      </p:grpSp>
      <p:sp>
        <p:nvSpPr>
          <p:cNvPr id="516" name="Google Shape;516;p26"/>
          <p:cNvSpPr/>
          <p:nvPr/>
        </p:nvSpPr>
        <p:spPr>
          <a:xfrm>
            <a:off x="3646715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17" name="Google Shape;517;p26"/>
          <p:cNvSpPr txBox="1"/>
          <p:nvPr/>
        </p:nvSpPr>
        <p:spPr>
          <a:xfrm>
            <a:off x="3842462" y="1901849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518" name="Google Shape;518;p26"/>
          <p:cNvSpPr/>
          <p:nvPr/>
        </p:nvSpPr>
        <p:spPr>
          <a:xfrm>
            <a:off x="1627497" y="1523836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19" name="Google Shape;519;p26"/>
          <p:cNvSpPr txBox="1"/>
          <p:nvPr/>
        </p:nvSpPr>
        <p:spPr>
          <a:xfrm>
            <a:off x="1272418" y="1873412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520" name="Google Shape;520;p26"/>
          <p:cNvCxnSpPr/>
          <p:nvPr/>
        </p:nvCxnSpPr>
        <p:spPr>
          <a:xfrm>
            <a:off x="2226662" y="1813248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21" name="Google Shape;521;p26"/>
          <p:cNvSpPr txBox="1"/>
          <p:nvPr/>
        </p:nvSpPr>
        <p:spPr>
          <a:xfrm>
            <a:off x="2513198" y="1161260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522" name="Google Shape;522;p26"/>
          <p:cNvSpPr txBox="1"/>
          <p:nvPr/>
        </p:nvSpPr>
        <p:spPr>
          <a:xfrm>
            <a:off x="1456358" y="1257189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523" name="Google Shape;523;p26"/>
          <p:cNvSpPr txBox="1"/>
          <p:nvPr/>
        </p:nvSpPr>
        <p:spPr>
          <a:xfrm>
            <a:off x="2215939" y="1759433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524" name="Google Shape;524;p26"/>
          <p:cNvSpPr txBox="1"/>
          <p:nvPr/>
        </p:nvSpPr>
        <p:spPr>
          <a:xfrm>
            <a:off x="2037866" y="2265155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3</a:t>
            </a: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50</a:t>
            </a:r>
            <a:endParaRPr sz="1350"/>
          </a:p>
        </p:txBody>
      </p:sp>
      <p:sp>
        <p:nvSpPr>
          <p:cNvPr id="525" name="Google Shape;525;p26"/>
          <p:cNvSpPr txBox="1"/>
          <p:nvPr/>
        </p:nvSpPr>
        <p:spPr>
          <a:xfrm>
            <a:off x="1935767" y="1380286"/>
            <a:ext cx="5818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M-3</a:t>
            </a: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5</a:t>
            </a: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526" name="Google Shape;526;p26"/>
          <p:cNvSpPr txBox="1"/>
          <p:nvPr/>
        </p:nvSpPr>
        <p:spPr>
          <a:xfrm>
            <a:off x="3729375" y="316443"/>
            <a:ext cx="2013002" cy="285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C21B03"/>
              </a:buClr>
              <a:buSzPts val="1800"/>
            </a:pPr>
            <a:r>
              <a:rPr lang="en-US" sz="1400" b="1" dirty="0">
                <a:solidFill>
                  <a:srgbClr val="C21B03"/>
                </a:solidFill>
                <a:latin typeface="Courier"/>
                <a:sym typeface="Courier"/>
              </a:rPr>
              <a:t>deallocate(ptr2);</a:t>
            </a:r>
            <a:endParaRPr sz="1400" b="1" dirty="0">
              <a:solidFill>
                <a:srgbClr val="C21B03"/>
              </a:solidFill>
              <a:latin typeface="Courier"/>
            </a:endParaRPr>
          </a:p>
        </p:txBody>
      </p:sp>
      <p:sp>
        <p:nvSpPr>
          <p:cNvPr id="527" name="Google Shape;527;p26"/>
          <p:cNvSpPr/>
          <p:nvPr/>
        </p:nvSpPr>
        <p:spPr>
          <a:xfrm>
            <a:off x="2004987" y="3721169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28" name="Google Shape;528;p26"/>
          <p:cNvSpPr txBox="1"/>
          <p:nvPr/>
        </p:nvSpPr>
        <p:spPr>
          <a:xfrm>
            <a:off x="3945480" y="4323168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sp>
        <p:nvSpPr>
          <p:cNvPr id="529" name="Google Shape;529;p26"/>
          <p:cNvSpPr/>
          <p:nvPr/>
        </p:nvSpPr>
        <p:spPr>
          <a:xfrm>
            <a:off x="1698984" y="4005213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21600" y="827"/>
                </a:moveTo>
                <a:cubicBezTo>
                  <a:pt x="10320" y="-2383"/>
                  <a:pt x="3120" y="3747"/>
                  <a:pt x="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30" name="Google Shape;530;p26"/>
          <p:cNvSpPr txBox="1"/>
          <p:nvPr/>
        </p:nvSpPr>
        <p:spPr>
          <a:xfrm>
            <a:off x="1343906" y="4354788"/>
            <a:ext cx="5429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941100"/>
              </a:buClr>
              <a:buSzPts val="2000"/>
            </a:pPr>
            <a:r>
              <a:rPr lang="en-US" sz="1500" b="1">
                <a:solidFill>
                  <a:srgbClr val="941100"/>
                </a:solidFill>
                <a:latin typeface="Courier"/>
                <a:ea typeface="Courier"/>
                <a:cs typeface="Courier"/>
                <a:sym typeface="Courier"/>
              </a:rPr>
              <a:t>NULL</a:t>
            </a:r>
            <a:endParaRPr sz="1350"/>
          </a:p>
        </p:txBody>
      </p:sp>
      <p:cxnSp>
        <p:nvCxnSpPr>
          <p:cNvPr id="531" name="Google Shape;531;p26"/>
          <p:cNvCxnSpPr/>
          <p:nvPr/>
        </p:nvCxnSpPr>
        <p:spPr>
          <a:xfrm>
            <a:off x="2298149" y="4294625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32" name="Google Shape;532;p26"/>
          <p:cNvSpPr txBox="1"/>
          <p:nvPr/>
        </p:nvSpPr>
        <p:spPr>
          <a:xfrm>
            <a:off x="2287426" y="4240810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533" name="Google Shape;533;p26"/>
          <p:cNvSpPr txBox="1"/>
          <p:nvPr/>
        </p:nvSpPr>
        <p:spPr>
          <a:xfrm>
            <a:off x="2539305" y="360448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sp>
        <p:nvSpPr>
          <p:cNvPr id="534" name="Google Shape;534;p26"/>
          <p:cNvSpPr txBox="1"/>
          <p:nvPr/>
        </p:nvSpPr>
        <p:spPr>
          <a:xfrm>
            <a:off x="2204603" y="4719637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535" name="Google Shape;535;p26"/>
          <p:cNvSpPr txBox="1"/>
          <p:nvPr/>
        </p:nvSpPr>
        <p:spPr>
          <a:xfrm>
            <a:off x="2109353" y="3861662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/>
          </a:p>
        </p:txBody>
      </p:sp>
      <p:cxnSp>
        <p:nvCxnSpPr>
          <p:cNvPr id="536" name="Google Shape;536;p26"/>
          <p:cNvCxnSpPr/>
          <p:nvPr/>
        </p:nvCxnSpPr>
        <p:spPr>
          <a:xfrm>
            <a:off x="5971709" y="4369397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38" name="Google Shape;538;p26"/>
          <p:cNvSpPr txBox="1"/>
          <p:nvPr/>
        </p:nvSpPr>
        <p:spPr>
          <a:xfrm>
            <a:off x="5667602" y="4317010"/>
            <a:ext cx="2763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99</a:t>
            </a:r>
            <a:endParaRPr sz="1350"/>
          </a:p>
        </p:txBody>
      </p:sp>
      <p:cxnSp>
        <p:nvCxnSpPr>
          <p:cNvPr id="539" name="Google Shape;539;p26"/>
          <p:cNvCxnSpPr/>
          <p:nvPr/>
        </p:nvCxnSpPr>
        <p:spPr>
          <a:xfrm>
            <a:off x="5971709" y="4121747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40" name="Google Shape;540;p26"/>
          <p:cNvSpPr txBox="1"/>
          <p:nvPr/>
        </p:nvSpPr>
        <p:spPr>
          <a:xfrm>
            <a:off x="5581877" y="4074122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149</a:t>
            </a:r>
            <a:endParaRPr sz="1350"/>
          </a:p>
        </p:txBody>
      </p:sp>
      <p:sp>
        <p:nvSpPr>
          <p:cNvPr id="541" name="Google Shape;541;p26"/>
          <p:cNvSpPr/>
          <p:nvPr/>
        </p:nvSpPr>
        <p:spPr>
          <a:xfrm>
            <a:off x="3712463" y="4005998"/>
            <a:ext cx="312498" cy="423158"/>
          </a:xfrm>
          <a:custGeom>
            <a:avLst/>
            <a:gdLst/>
            <a:ahLst/>
            <a:cxnLst/>
            <a:rect l="l" t="t" r="r" b="b"/>
            <a:pathLst>
              <a:path w="21600" h="19217" extrusionOk="0">
                <a:moveTo>
                  <a:pt x="0" y="827"/>
                </a:moveTo>
                <a:cubicBezTo>
                  <a:pt x="11280" y="-2383"/>
                  <a:pt x="18480" y="3747"/>
                  <a:pt x="21600" y="19217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42" name="Google Shape;542;p26"/>
          <p:cNvSpPr txBox="1"/>
          <p:nvPr/>
        </p:nvSpPr>
        <p:spPr>
          <a:xfrm>
            <a:off x="3710570" y="3768484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cxnSp>
        <p:nvCxnSpPr>
          <p:cNvPr id="543" name="Google Shape;543;p26"/>
          <p:cNvCxnSpPr/>
          <p:nvPr/>
        </p:nvCxnSpPr>
        <p:spPr>
          <a:xfrm>
            <a:off x="2577515" y="3821094"/>
            <a:ext cx="545400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44" name="Google Shape;544;p26"/>
          <p:cNvSpPr txBox="1"/>
          <p:nvPr/>
        </p:nvSpPr>
        <p:spPr>
          <a:xfrm>
            <a:off x="1561834" y="3775685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545" name="Google Shape;545;p26"/>
          <p:cNvSpPr/>
          <p:nvPr/>
        </p:nvSpPr>
        <p:spPr>
          <a:xfrm>
            <a:off x="3127112" y="3721169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46" name="Google Shape;546;p26"/>
          <p:cNvSpPr/>
          <p:nvPr/>
        </p:nvSpPr>
        <p:spPr>
          <a:xfrm>
            <a:off x="3059388" y="1268230"/>
            <a:ext cx="580275" cy="5762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47" name="Google Shape;547;p26"/>
          <p:cNvCxnSpPr/>
          <p:nvPr/>
        </p:nvCxnSpPr>
        <p:spPr>
          <a:xfrm>
            <a:off x="3352548" y="1841686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48" name="Google Shape;548;p26"/>
          <p:cNvSpPr txBox="1"/>
          <p:nvPr/>
        </p:nvSpPr>
        <p:spPr>
          <a:xfrm>
            <a:off x="3341826" y="1787870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549" name="Google Shape;549;p26"/>
          <p:cNvSpPr txBox="1"/>
          <p:nvPr/>
        </p:nvSpPr>
        <p:spPr>
          <a:xfrm>
            <a:off x="3163754" y="2264151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100</a:t>
            </a:r>
            <a:endParaRPr sz="1350"/>
          </a:p>
        </p:txBody>
      </p:sp>
      <p:sp>
        <p:nvSpPr>
          <p:cNvPr id="550" name="Google Shape;550;p26"/>
          <p:cNvSpPr txBox="1"/>
          <p:nvPr/>
        </p:nvSpPr>
        <p:spPr>
          <a:xfrm>
            <a:off x="3211379" y="1406177"/>
            <a:ext cx="3037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50</a:t>
            </a:r>
            <a:endParaRPr sz="1350"/>
          </a:p>
        </p:txBody>
      </p:sp>
      <p:cxnSp>
        <p:nvCxnSpPr>
          <p:cNvPr id="551" name="Google Shape;551;p26"/>
          <p:cNvCxnSpPr/>
          <p:nvPr/>
        </p:nvCxnSpPr>
        <p:spPr>
          <a:xfrm rot="10800000">
            <a:off x="2515578" y="1668793"/>
            <a:ext cx="540225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52" name="Google Shape;552;p26"/>
          <p:cNvSpPr txBox="1"/>
          <p:nvPr/>
        </p:nvSpPr>
        <p:spPr>
          <a:xfrm>
            <a:off x="2642898" y="1434752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553" name="Google Shape;553;p26"/>
          <p:cNvSpPr txBox="1"/>
          <p:nvPr/>
        </p:nvSpPr>
        <p:spPr>
          <a:xfrm>
            <a:off x="3648951" y="131299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next</a:t>
            </a:r>
            <a:endParaRPr sz="1350"/>
          </a:p>
        </p:txBody>
      </p:sp>
      <p:cxnSp>
        <p:nvCxnSpPr>
          <p:cNvPr id="554" name="Google Shape;554;p26"/>
          <p:cNvCxnSpPr/>
          <p:nvPr/>
        </p:nvCxnSpPr>
        <p:spPr>
          <a:xfrm rot="10800000">
            <a:off x="2577197" y="4114754"/>
            <a:ext cx="540225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55" name="Google Shape;555;p26"/>
          <p:cNvSpPr txBox="1"/>
          <p:nvPr/>
        </p:nvSpPr>
        <p:spPr>
          <a:xfrm>
            <a:off x="2704517" y="3880712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prev</a:t>
            </a:r>
            <a:endParaRPr sz="1350"/>
          </a:p>
        </p:txBody>
      </p:sp>
      <p:sp>
        <p:nvSpPr>
          <p:cNvPr id="556" name="Google Shape;556;p26"/>
          <p:cNvSpPr txBox="1"/>
          <p:nvPr/>
        </p:nvSpPr>
        <p:spPr>
          <a:xfrm>
            <a:off x="3227324" y="3852137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200</a:t>
            </a:r>
            <a:endParaRPr sz="1350"/>
          </a:p>
        </p:txBody>
      </p:sp>
      <p:cxnSp>
        <p:nvCxnSpPr>
          <p:cNvPr id="557" name="Google Shape;557;p26"/>
          <p:cNvCxnSpPr/>
          <p:nvPr/>
        </p:nvCxnSpPr>
        <p:spPr>
          <a:xfrm>
            <a:off x="3423692" y="4297172"/>
            <a:ext cx="0" cy="42750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58" name="Google Shape;558;p26"/>
          <p:cNvSpPr txBox="1"/>
          <p:nvPr/>
        </p:nvSpPr>
        <p:spPr>
          <a:xfrm>
            <a:off x="3412970" y="4243357"/>
            <a:ext cx="4515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data</a:t>
            </a:r>
            <a:endParaRPr sz="1350"/>
          </a:p>
        </p:txBody>
      </p:sp>
      <p:sp>
        <p:nvSpPr>
          <p:cNvPr id="559" name="Google Shape;559;p26"/>
          <p:cNvSpPr txBox="1"/>
          <p:nvPr/>
        </p:nvSpPr>
        <p:spPr>
          <a:xfrm>
            <a:off x="3234898" y="4722185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5</a:t>
            </a: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cxnSp>
        <p:nvCxnSpPr>
          <p:cNvPr id="561" name="Google Shape;561;p26"/>
          <p:cNvCxnSpPr/>
          <p:nvPr/>
        </p:nvCxnSpPr>
        <p:spPr>
          <a:xfrm>
            <a:off x="5966858" y="3165596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62" name="Google Shape;562;p26"/>
          <p:cNvSpPr txBox="1"/>
          <p:nvPr/>
        </p:nvSpPr>
        <p:spPr>
          <a:xfrm>
            <a:off x="5589579" y="3017958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349</a:t>
            </a:r>
            <a:endParaRPr sz="1350"/>
          </a:p>
        </p:txBody>
      </p:sp>
      <p:sp>
        <p:nvSpPr>
          <p:cNvPr id="563" name="Google Shape;563;p26"/>
          <p:cNvSpPr txBox="1"/>
          <p:nvPr/>
        </p:nvSpPr>
        <p:spPr>
          <a:xfrm>
            <a:off x="6690931" y="2452687"/>
            <a:ext cx="5818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M-3</a:t>
            </a: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5</a:t>
            </a: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cxnSp>
        <p:nvCxnSpPr>
          <p:cNvPr id="564" name="Google Shape;564;p26"/>
          <p:cNvCxnSpPr/>
          <p:nvPr/>
        </p:nvCxnSpPr>
        <p:spPr>
          <a:xfrm>
            <a:off x="6321851" y="4121748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565" name="Google Shape;565;p26"/>
          <p:cNvCxnSpPr/>
          <p:nvPr/>
        </p:nvCxnSpPr>
        <p:spPr>
          <a:xfrm>
            <a:off x="6321851" y="4369398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66" name="Google Shape;566;p26"/>
          <p:cNvSpPr txBox="1"/>
          <p:nvPr/>
        </p:nvSpPr>
        <p:spPr>
          <a:xfrm>
            <a:off x="7019617" y="4105166"/>
            <a:ext cx="2763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50</a:t>
            </a:r>
            <a:endParaRPr sz="1350"/>
          </a:p>
        </p:txBody>
      </p:sp>
      <p:cxnSp>
        <p:nvCxnSpPr>
          <p:cNvPr id="567" name="Google Shape;567;p26"/>
          <p:cNvCxnSpPr/>
          <p:nvPr/>
        </p:nvCxnSpPr>
        <p:spPr>
          <a:xfrm>
            <a:off x="6961683" y="4146576"/>
            <a:ext cx="0" cy="2124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568" name="Google Shape;568;p26"/>
          <p:cNvCxnSpPr/>
          <p:nvPr/>
        </p:nvCxnSpPr>
        <p:spPr>
          <a:xfrm>
            <a:off x="2535616" y="1385777"/>
            <a:ext cx="545400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6A7DB4D5-A76A-4F2D-B251-F6A97E279BF8}"/>
              </a:ext>
            </a:extLst>
          </p:cNvPr>
          <p:cNvSpPr/>
          <p:nvPr/>
        </p:nvSpPr>
        <p:spPr>
          <a:xfrm>
            <a:off x="5980297" y="3165599"/>
            <a:ext cx="312498" cy="9395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F33D61A-5326-486D-BC5C-D048F9666617}"/>
              </a:ext>
            </a:extLst>
          </p:cNvPr>
          <p:cNvSpPr/>
          <p:nvPr/>
        </p:nvSpPr>
        <p:spPr>
          <a:xfrm>
            <a:off x="5988175" y="4375387"/>
            <a:ext cx="312498" cy="4736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E0AA8F-1C90-4F77-9D76-081D94C4CE8C}"/>
              </a:ext>
            </a:extLst>
          </p:cNvPr>
          <p:cNvSpPr txBox="1"/>
          <p:nvPr/>
        </p:nvSpPr>
        <p:spPr>
          <a:xfrm>
            <a:off x="5903425" y="3367995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200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BFCA4E-DAA6-4E9B-BA2E-8308BF3D1718}"/>
              </a:ext>
            </a:extLst>
          </p:cNvPr>
          <p:cNvSpPr txBox="1"/>
          <p:nvPr/>
        </p:nvSpPr>
        <p:spPr>
          <a:xfrm>
            <a:off x="5911469" y="4371944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6" name="Google Shape;496;p26"/>
          <p:cNvCxnSpPr/>
          <p:nvPr/>
        </p:nvCxnSpPr>
        <p:spPr>
          <a:xfrm rot="10800000">
            <a:off x="6953250" y="1071376"/>
            <a:ext cx="0" cy="1290825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cxnSp>
        <p:nvCxnSpPr>
          <p:cNvPr id="497" name="Google Shape;497;p26"/>
          <p:cNvCxnSpPr/>
          <p:nvPr/>
        </p:nvCxnSpPr>
        <p:spPr>
          <a:xfrm>
            <a:off x="6334125" y="1076326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498" name="Google Shape;498;p26"/>
          <p:cNvCxnSpPr/>
          <p:nvPr/>
        </p:nvCxnSpPr>
        <p:spPr>
          <a:xfrm>
            <a:off x="6321851" y="3165596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499" name="Google Shape;499;p26"/>
          <p:cNvCxnSpPr/>
          <p:nvPr/>
        </p:nvCxnSpPr>
        <p:spPr>
          <a:xfrm>
            <a:off x="6981825" y="2762250"/>
            <a:ext cx="0" cy="38295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stealth" w="med" len="med"/>
          </a:ln>
        </p:spPr>
      </p:cxnSp>
      <p:sp>
        <p:nvSpPr>
          <p:cNvPr id="500" name="Google Shape;500;p26"/>
          <p:cNvSpPr/>
          <p:nvPr/>
        </p:nvSpPr>
        <p:spPr>
          <a:xfrm>
            <a:off x="5972175" y="1067849"/>
            <a:ext cx="333900" cy="3802275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04" name="Google Shape;504;p26"/>
          <p:cNvSpPr txBox="1"/>
          <p:nvPr/>
        </p:nvSpPr>
        <p:spPr>
          <a:xfrm>
            <a:off x="5715227" y="4719637"/>
            <a:ext cx="1809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sp>
        <p:nvSpPr>
          <p:cNvPr id="505" name="Google Shape;505;p26"/>
          <p:cNvSpPr txBox="1"/>
          <p:nvPr/>
        </p:nvSpPr>
        <p:spPr>
          <a:xfrm>
            <a:off x="7596924" y="928687"/>
            <a:ext cx="54292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M-1</a:t>
            </a:r>
            <a:endParaRPr sz="1350" dirty="0"/>
          </a:p>
        </p:txBody>
      </p:sp>
      <p:sp>
        <p:nvSpPr>
          <p:cNvPr id="526" name="Google Shape;526;p26"/>
          <p:cNvSpPr txBox="1"/>
          <p:nvPr/>
        </p:nvSpPr>
        <p:spPr>
          <a:xfrm>
            <a:off x="3440359" y="388415"/>
            <a:ext cx="2369675" cy="285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C21B03"/>
              </a:buClr>
              <a:buSzPts val="1800"/>
            </a:pPr>
            <a:r>
              <a:rPr lang="en-US" sz="1400" b="1" dirty="0">
                <a:solidFill>
                  <a:srgbClr val="C21B03"/>
                </a:solidFill>
                <a:latin typeface="Courier"/>
                <a:sym typeface="Courier"/>
              </a:rPr>
              <a:t>ptr4 = allocate(40);</a:t>
            </a:r>
            <a:endParaRPr sz="1400" b="1" dirty="0">
              <a:solidFill>
                <a:srgbClr val="C21B03"/>
              </a:solidFill>
              <a:latin typeface="Courier"/>
            </a:endParaRPr>
          </a:p>
        </p:txBody>
      </p:sp>
      <p:cxnSp>
        <p:nvCxnSpPr>
          <p:cNvPr id="536" name="Google Shape;536;p26"/>
          <p:cNvCxnSpPr/>
          <p:nvPr/>
        </p:nvCxnSpPr>
        <p:spPr>
          <a:xfrm>
            <a:off x="5971709" y="4369397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38" name="Google Shape;538;p26"/>
          <p:cNvSpPr txBox="1"/>
          <p:nvPr/>
        </p:nvSpPr>
        <p:spPr>
          <a:xfrm>
            <a:off x="5667602" y="4317010"/>
            <a:ext cx="2763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99</a:t>
            </a:r>
            <a:endParaRPr sz="1350"/>
          </a:p>
        </p:txBody>
      </p:sp>
      <p:cxnSp>
        <p:nvCxnSpPr>
          <p:cNvPr id="539" name="Google Shape;539;p26"/>
          <p:cNvCxnSpPr/>
          <p:nvPr/>
        </p:nvCxnSpPr>
        <p:spPr>
          <a:xfrm>
            <a:off x="5971709" y="4121747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40" name="Google Shape;540;p26"/>
          <p:cNvSpPr txBox="1"/>
          <p:nvPr/>
        </p:nvSpPr>
        <p:spPr>
          <a:xfrm>
            <a:off x="5581877" y="4074122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149</a:t>
            </a:r>
            <a:endParaRPr sz="1350"/>
          </a:p>
        </p:txBody>
      </p:sp>
      <p:cxnSp>
        <p:nvCxnSpPr>
          <p:cNvPr id="561" name="Google Shape;561;p26"/>
          <p:cNvCxnSpPr/>
          <p:nvPr/>
        </p:nvCxnSpPr>
        <p:spPr>
          <a:xfrm>
            <a:off x="5966858" y="3165596"/>
            <a:ext cx="3348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62" name="Google Shape;562;p26"/>
          <p:cNvSpPr txBox="1"/>
          <p:nvPr/>
        </p:nvSpPr>
        <p:spPr>
          <a:xfrm>
            <a:off x="5589579" y="3017958"/>
            <a:ext cx="371475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349</a:t>
            </a:r>
            <a:endParaRPr sz="1350"/>
          </a:p>
        </p:txBody>
      </p:sp>
      <p:sp>
        <p:nvSpPr>
          <p:cNvPr id="563" name="Google Shape;563;p26"/>
          <p:cNvSpPr txBox="1"/>
          <p:nvPr/>
        </p:nvSpPr>
        <p:spPr>
          <a:xfrm>
            <a:off x="6690931" y="2452687"/>
            <a:ext cx="58185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M-3</a:t>
            </a:r>
            <a:r>
              <a:rPr lang="en-US" sz="1500">
                <a:latin typeface="Gill Sans"/>
                <a:ea typeface="Gill Sans"/>
                <a:cs typeface="Gill Sans"/>
                <a:sym typeface="Gill Sans"/>
              </a:rPr>
              <a:t>5</a:t>
            </a: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/>
          </a:p>
        </p:txBody>
      </p:sp>
      <p:cxnSp>
        <p:nvCxnSpPr>
          <p:cNvPr id="564" name="Google Shape;564;p26"/>
          <p:cNvCxnSpPr/>
          <p:nvPr/>
        </p:nvCxnSpPr>
        <p:spPr>
          <a:xfrm>
            <a:off x="6321851" y="4121748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565" name="Google Shape;565;p26"/>
          <p:cNvCxnSpPr/>
          <p:nvPr/>
        </p:nvCxnSpPr>
        <p:spPr>
          <a:xfrm>
            <a:off x="6321851" y="4369398"/>
            <a:ext cx="123817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66" name="Google Shape;566;p26"/>
          <p:cNvSpPr txBox="1"/>
          <p:nvPr/>
        </p:nvSpPr>
        <p:spPr>
          <a:xfrm>
            <a:off x="7019617" y="4105166"/>
            <a:ext cx="2763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50</a:t>
            </a:r>
            <a:endParaRPr sz="1350"/>
          </a:p>
        </p:txBody>
      </p:sp>
      <p:cxnSp>
        <p:nvCxnSpPr>
          <p:cNvPr id="567" name="Google Shape;567;p26"/>
          <p:cNvCxnSpPr/>
          <p:nvPr/>
        </p:nvCxnSpPr>
        <p:spPr>
          <a:xfrm>
            <a:off x="6961683" y="4146576"/>
            <a:ext cx="0" cy="2124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6A7DB4D5-A76A-4F2D-B251-F6A97E279BF8}"/>
              </a:ext>
            </a:extLst>
          </p:cNvPr>
          <p:cNvSpPr/>
          <p:nvPr/>
        </p:nvSpPr>
        <p:spPr>
          <a:xfrm>
            <a:off x="5980297" y="3165599"/>
            <a:ext cx="312498" cy="9395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F33D61A-5326-486D-BC5C-D048F9666617}"/>
              </a:ext>
            </a:extLst>
          </p:cNvPr>
          <p:cNvSpPr/>
          <p:nvPr/>
        </p:nvSpPr>
        <p:spPr>
          <a:xfrm>
            <a:off x="5988175" y="4375387"/>
            <a:ext cx="312498" cy="4736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E0AA8F-1C90-4F77-9D76-081D94C4CE8C}"/>
              </a:ext>
            </a:extLst>
          </p:cNvPr>
          <p:cNvSpPr txBox="1"/>
          <p:nvPr/>
        </p:nvSpPr>
        <p:spPr>
          <a:xfrm>
            <a:off x="5903425" y="3367995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200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BFCA4E-DAA6-4E9B-BA2E-8308BF3D1718}"/>
              </a:ext>
            </a:extLst>
          </p:cNvPr>
          <p:cNvSpPr txBox="1"/>
          <p:nvPr/>
        </p:nvSpPr>
        <p:spPr>
          <a:xfrm>
            <a:off x="5911469" y="4371944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77" name="Google Shape;500;p26">
            <a:extLst>
              <a:ext uri="{FF2B5EF4-FFF2-40B4-BE49-F238E27FC236}">
                <a16:creationId xmlns:a16="http://schemas.microsoft.com/office/drawing/2014/main" id="{34F170E0-8A2E-420A-8B46-2F175133D20C}"/>
              </a:ext>
            </a:extLst>
          </p:cNvPr>
          <p:cNvSpPr/>
          <p:nvPr/>
        </p:nvSpPr>
        <p:spPr>
          <a:xfrm>
            <a:off x="3808475" y="1076287"/>
            <a:ext cx="333900" cy="3802275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8" name="Google Shape;500;p26">
            <a:extLst>
              <a:ext uri="{FF2B5EF4-FFF2-40B4-BE49-F238E27FC236}">
                <a16:creationId xmlns:a16="http://schemas.microsoft.com/office/drawing/2014/main" id="{FF0DF6E8-A010-46D4-87E5-F3DD3FD42AC1}"/>
              </a:ext>
            </a:extLst>
          </p:cNvPr>
          <p:cNvSpPr/>
          <p:nvPr/>
        </p:nvSpPr>
        <p:spPr>
          <a:xfrm>
            <a:off x="1417024" y="1116820"/>
            <a:ext cx="333900" cy="3802275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B17ACED-DC60-47B0-9CE0-F34384B2EF21}"/>
              </a:ext>
            </a:extLst>
          </p:cNvPr>
          <p:cNvSpPr/>
          <p:nvPr/>
        </p:nvSpPr>
        <p:spPr>
          <a:xfrm>
            <a:off x="3819176" y="3145200"/>
            <a:ext cx="312498" cy="9395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72DAD11-07A2-4D7D-A002-AB41D3060355}"/>
              </a:ext>
            </a:extLst>
          </p:cNvPr>
          <p:cNvSpPr/>
          <p:nvPr/>
        </p:nvSpPr>
        <p:spPr>
          <a:xfrm>
            <a:off x="1427725" y="3134555"/>
            <a:ext cx="312498" cy="9395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8F6A3E5-3581-4EF8-B507-7DC2B01D73A0}"/>
              </a:ext>
            </a:extLst>
          </p:cNvPr>
          <p:cNvSpPr txBox="1"/>
          <p:nvPr/>
        </p:nvSpPr>
        <p:spPr>
          <a:xfrm>
            <a:off x="3744592" y="3367995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200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9E5422E-56C9-4BAA-A28A-445D0782F3AA}"/>
              </a:ext>
            </a:extLst>
          </p:cNvPr>
          <p:cNvSpPr txBox="1"/>
          <p:nvPr/>
        </p:nvSpPr>
        <p:spPr>
          <a:xfrm>
            <a:off x="1353141" y="3313158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200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6495DF7-C905-4A48-8246-2B135B9B007C}"/>
              </a:ext>
            </a:extLst>
          </p:cNvPr>
          <p:cNvSpPr/>
          <p:nvPr/>
        </p:nvSpPr>
        <p:spPr>
          <a:xfrm>
            <a:off x="3819176" y="4404916"/>
            <a:ext cx="312498" cy="4736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A031B05-B1F3-4D15-8C4E-6F65DFBA0EA5}"/>
              </a:ext>
            </a:extLst>
          </p:cNvPr>
          <p:cNvSpPr txBox="1"/>
          <p:nvPr/>
        </p:nvSpPr>
        <p:spPr>
          <a:xfrm>
            <a:off x="3744592" y="4423846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3D2191C-B257-4DE5-BF92-BAED9C7A39DF}"/>
              </a:ext>
            </a:extLst>
          </p:cNvPr>
          <p:cNvSpPr/>
          <p:nvPr/>
        </p:nvSpPr>
        <p:spPr>
          <a:xfrm>
            <a:off x="1411622" y="4427103"/>
            <a:ext cx="312498" cy="4736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C8E0627-4597-4303-A551-0D7CE33FC5E7}"/>
              </a:ext>
            </a:extLst>
          </p:cNvPr>
          <p:cNvSpPr txBox="1"/>
          <p:nvPr/>
        </p:nvSpPr>
        <p:spPr>
          <a:xfrm>
            <a:off x="1346339" y="4433699"/>
            <a:ext cx="461665" cy="4433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C84C10-F041-4159-BE6E-1C743BB658DE}"/>
              </a:ext>
            </a:extLst>
          </p:cNvPr>
          <p:cNvSpPr txBox="1"/>
          <p:nvPr/>
        </p:nvSpPr>
        <p:spPr>
          <a:xfrm>
            <a:off x="296260" y="1655520"/>
            <a:ext cx="87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First-fit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E7EC33-C929-46B1-9B2C-73DBC58413A9}"/>
              </a:ext>
            </a:extLst>
          </p:cNvPr>
          <p:cNvSpPr/>
          <p:nvPr/>
        </p:nvSpPr>
        <p:spPr>
          <a:xfrm>
            <a:off x="1411622" y="4641739"/>
            <a:ext cx="320795" cy="2620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D35B5DC-B071-4FC3-88B4-32136F39653A}"/>
              </a:ext>
            </a:extLst>
          </p:cNvPr>
          <p:cNvSpPr/>
          <p:nvPr/>
        </p:nvSpPr>
        <p:spPr>
          <a:xfrm>
            <a:off x="3804462" y="4148613"/>
            <a:ext cx="327212" cy="26206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05FB03D-5E21-4E52-991B-E9C17B7AD721}"/>
              </a:ext>
            </a:extLst>
          </p:cNvPr>
          <p:cNvSpPr txBox="1"/>
          <p:nvPr/>
        </p:nvSpPr>
        <p:spPr>
          <a:xfrm>
            <a:off x="2413963" y="1669888"/>
            <a:ext cx="879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Best-fit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CB70EC9-9A91-4467-BCBA-792709A1AB13}"/>
              </a:ext>
            </a:extLst>
          </p:cNvPr>
          <p:cNvSpPr txBox="1"/>
          <p:nvPr/>
        </p:nvSpPr>
        <p:spPr>
          <a:xfrm>
            <a:off x="4583196" y="1669888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Worst-fit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FA18FDC-E922-4857-A0DA-A9FB6DD4B5BC}"/>
              </a:ext>
            </a:extLst>
          </p:cNvPr>
          <p:cNvSpPr/>
          <p:nvPr/>
        </p:nvSpPr>
        <p:spPr>
          <a:xfrm>
            <a:off x="5979877" y="2891728"/>
            <a:ext cx="327212" cy="2620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82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27"/>
          <p:cNvSpPr txBox="1">
            <a:spLocks noGrp="1"/>
          </p:cNvSpPr>
          <p:nvPr>
            <p:ph type="title"/>
          </p:nvPr>
        </p:nvSpPr>
        <p:spPr>
          <a:xfrm>
            <a:off x="1485900" y="1738033"/>
            <a:ext cx="6172200" cy="16674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Clr>
                <a:srgbClr val="941100"/>
              </a:buClr>
              <a:buSzPts val="4400"/>
            </a:pPr>
            <a:r>
              <a:rPr lang="en-US">
                <a:solidFill>
                  <a:srgbClr val="941100"/>
                </a:solidFill>
              </a:rPr>
              <a:t>End of Sidebar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907080" y="69055"/>
            <a:ext cx="732984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Background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907080" y="1044700"/>
            <a:ext cx="7329840" cy="3814880"/>
          </a:xfrm>
          <a:prstGeom prst="rect">
            <a:avLst/>
          </a:prstGeom>
          <a:solidFill>
            <a:srgbClr val="D4FE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800"/>
              <a:buFont typeface="Arial"/>
              <a:buChar char="•"/>
            </a:pPr>
            <a:r>
              <a:rPr lang="en-US" sz="2400" dirty="0"/>
              <a:t>Source programs such as a C program must be compiled and linked with library to form an executable.</a:t>
            </a:r>
          </a:p>
          <a:p>
            <a:pPr marL="30480" indent="0">
              <a:spcBef>
                <a:spcPts val="0"/>
              </a:spcBef>
              <a:buSzPts val="2800"/>
              <a:buNone/>
            </a:pPr>
            <a:endParaRPr lang="en-US" sz="2400" dirty="0"/>
          </a:p>
          <a:p>
            <a:pPr marL="287655">
              <a:spcBef>
                <a:spcPts val="0"/>
              </a:spcBef>
              <a:buSzPts val="2800"/>
              <a:buFont typeface="Arial"/>
              <a:buChar char="•"/>
            </a:pPr>
            <a:r>
              <a:rPr lang="en-US" sz="2400" dirty="0"/>
              <a:t>An executable program must be brought from disk into memory and placed within a process for it to be run.</a:t>
            </a:r>
          </a:p>
          <a:p>
            <a:pPr marL="287655">
              <a:spcBef>
                <a:spcPts val="0"/>
              </a:spcBef>
              <a:buSzPts val="2800"/>
              <a:buFont typeface="Arial"/>
              <a:buChar char="•"/>
            </a:pPr>
            <a:endParaRPr sz="3600" dirty="0">
              <a:latin typeface="MS PGothic"/>
              <a:ea typeface="MS PGothic"/>
              <a:cs typeface="MS PGothic"/>
              <a:sym typeface="MS PGothic"/>
            </a:endParaRPr>
          </a:p>
          <a:p>
            <a:pPr marL="255508" indent="-225028">
              <a:buClr>
                <a:srgbClr val="FF2600"/>
              </a:buClr>
              <a:buSzPts val="2800"/>
              <a:buFont typeface="Arial"/>
              <a:buChar char="•"/>
            </a:pPr>
            <a:r>
              <a:rPr lang="en-US" sz="2400" b="1" i="1" dirty="0">
                <a:solidFill>
                  <a:srgbClr val="FF2600"/>
                </a:solidFill>
              </a:rPr>
              <a:t>Waiting queue</a:t>
            </a:r>
            <a:r>
              <a:rPr lang="en-US" sz="2400" dirty="0"/>
              <a:t> – collection of processes on the disk that are waiting to be brought into memory to run the program.</a:t>
            </a:r>
            <a:endParaRPr sz="2400" dirty="0"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B43A-521D-4604-A912-8264A0724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View of Memory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B165EA-6F11-4A21-9D4E-BF0F82CCB185}"/>
              </a:ext>
            </a:extLst>
          </p:cNvPr>
          <p:cNvSpPr txBox="1"/>
          <p:nvPr/>
        </p:nvSpPr>
        <p:spPr>
          <a:xfrm>
            <a:off x="893144" y="1063229"/>
            <a:ext cx="3206805" cy="304698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We learned from CSCI 206, memory can be viewed as an array of words, each with its address.</a:t>
            </a:r>
          </a:p>
          <a:p>
            <a:endParaRPr lang="en-US" sz="2400" dirty="0"/>
          </a:p>
          <a:p>
            <a:r>
              <a:rPr lang="en-US" sz="2400" dirty="0"/>
              <a:t>Addresses can be in bytes or words.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2641AD-2209-467A-BB7F-418CE3EE5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705804"/>
              </p:ext>
            </p:extLst>
          </p:nvPr>
        </p:nvGraphicFramePr>
        <p:xfrm>
          <a:off x="5640935" y="1197405"/>
          <a:ext cx="106893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935">
                  <a:extLst>
                    <a:ext uri="{9D8B030D-6E8A-4147-A177-3AD203B41FA5}">
                      <a16:colId xmlns:a16="http://schemas.microsoft.com/office/drawing/2014/main" val="2239808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560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278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433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6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954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89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078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5046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128E9C2-66D5-4E6C-9E97-C9CE529689F2}"/>
              </a:ext>
            </a:extLst>
          </p:cNvPr>
          <p:cNvSpPr txBox="1"/>
          <p:nvPr/>
        </p:nvSpPr>
        <p:spPr>
          <a:xfrm>
            <a:off x="5030115" y="3825571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0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603736-7A73-4FDF-BEC7-5D2E90B9202C}"/>
              </a:ext>
            </a:extLst>
          </p:cNvPr>
          <p:cNvSpPr txBox="1"/>
          <p:nvPr/>
        </p:nvSpPr>
        <p:spPr>
          <a:xfrm>
            <a:off x="5030115" y="3487017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B3049D-7003-4654-8821-F9F65FE40F15}"/>
              </a:ext>
            </a:extLst>
          </p:cNvPr>
          <p:cNvSpPr txBox="1"/>
          <p:nvPr/>
        </p:nvSpPr>
        <p:spPr>
          <a:xfrm>
            <a:off x="5030115" y="3148463"/>
            <a:ext cx="28886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C7CA49-0A8B-4C28-BCAC-37C12FAE6C78}"/>
              </a:ext>
            </a:extLst>
          </p:cNvPr>
          <p:cNvSpPr txBox="1"/>
          <p:nvPr/>
        </p:nvSpPr>
        <p:spPr>
          <a:xfrm>
            <a:off x="5030115" y="1232506"/>
            <a:ext cx="45878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n-1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857F8D-E3FF-4DA6-A0BD-461CE72FBFB9}"/>
              </a:ext>
            </a:extLst>
          </p:cNvPr>
          <p:cNvSpPr txBox="1"/>
          <p:nvPr/>
        </p:nvSpPr>
        <p:spPr>
          <a:xfrm>
            <a:off x="5027230" y="2070259"/>
            <a:ext cx="461665" cy="4097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……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C80CF9-48A2-4086-BC7A-6360CA09718A}"/>
              </a:ext>
            </a:extLst>
          </p:cNvPr>
          <p:cNvSpPr txBox="1"/>
          <p:nvPr/>
        </p:nvSpPr>
        <p:spPr>
          <a:xfrm>
            <a:off x="3321392" y="4363610"/>
            <a:ext cx="1584986" cy="369332"/>
          </a:xfrm>
          <a:prstGeom prst="rect">
            <a:avLst/>
          </a:prstGeom>
          <a:solidFill>
            <a:schemeClr val="accent1">
              <a:tint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byte addresses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4D5B06D-7653-403A-BED1-BA4B5297AC98}"/>
              </a:ext>
            </a:extLst>
          </p:cNvPr>
          <p:cNvCxnSpPr/>
          <p:nvPr/>
        </p:nvCxnSpPr>
        <p:spPr>
          <a:xfrm flipV="1">
            <a:off x="4113885" y="3946095"/>
            <a:ext cx="792493" cy="4175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Brace 13">
            <a:extLst>
              <a:ext uri="{FF2B5EF4-FFF2-40B4-BE49-F238E27FC236}">
                <a16:creationId xmlns:a16="http://schemas.microsoft.com/office/drawing/2014/main" id="{F0CF9851-1368-49D8-BEAF-F05CE78D4C50}"/>
              </a:ext>
            </a:extLst>
          </p:cNvPr>
          <p:cNvSpPr/>
          <p:nvPr/>
        </p:nvSpPr>
        <p:spPr>
          <a:xfrm>
            <a:off x="6862575" y="1197405"/>
            <a:ext cx="1374345" cy="296672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B389F1-06CB-4C15-A32C-F30EBF806A17}"/>
              </a:ext>
            </a:extLst>
          </p:cNvPr>
          <p:cNvSpPr txBox="1"/>
          <p:nvPr/>
        </p:nvSpPr>
        <p:spPr>
          <a:xfrm>
            <a:off x="8084215" y="1736514"/>
            <a:ext cx="976101" cy="369332"/>
          </a:xfrm>
          <a:prstGeom prst="rect">
            <a:avLst/>
          </a:prstGeom>
          <a:solidFill>
            <a:schemeClr val="accent1">
              <a:tint val="4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memory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3E22320-F211-46E8-9CDF-6715824C5502}"/>
              </a:ext>
            </a:extLst>
          </p:cNvPr>
          <p:cNvCxnSpPr>
            <a:stCxn id="15" idx="2"/>
          </p:cNvCxnSpPr>
          <p:nvPr/>
        </p:nvCxnSpPr>
        <p:spPr>
          <a:xfrm flipH="1">
            <a:off x="8084215" y="2105846"/>
            <a:ext cx="488051" cy="4659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94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456134" y="-42863"/>
            <a:ext cx="6172200" cy="8572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Processing of a User Program 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" name="Google Shape;51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6798" y="652988"/>
            <a:ext cx="2642252" cy="4362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564481" y="0"/>
            <a:ext cx="6672439" cy="13049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Binding of Instructions and </a:t>
            </a:r>
            <a:b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MS PGothic"/>
              </a:rPr>
            </a:b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to Memory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83267" y="2266340"/>
            <a:ext cx="7377465" cy="2694385"/>
          </a:xfrm>
          <a:prstGeom prst="rect">
            <a:avLst/>
          </a:prstGeom>
          <a:solidFill>
            <a:srgbClr val="FFFDA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23361" indent="-192881">
              <a:spcBef>
                <a:spcPts val="0"/>
              </a:spcBef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1800" b="1" dirty="0">
                <a:solidFill>
                  <a:srgbClr val="FF2600"/>
                </a:solidFill>
              </a:rPr>
              <a:t>Compile time</a:t>
            </a:r>
            <a:r>
              <a:rPr lang="en-US" sz="1800" dirty="0">
                <a:solidFill>
                  <a:srgbClr val="FF2600"/>
                </a:solidFill>
              </a:rPr>
              <a:t>:</a:t>
            </a:r>
            <a:r>
              <a:rPr lang="en-US" sz="1800" dirty="0"/>
              <a:t>  If memory location known a priori, absolute code can be generated; must recompile code if starting location changes.</a:t>
            </a:r>
            <a:endParaRPr dirty="0"/>
          </a:p>
          <a:p>
            <a:pPr marL="223361" indent="-192881"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1800" b="1" dirty="0">
                <a:solidFill>
                  <a:srgbClr val="FF2600"/>
                </a:solidFill>
              </a:rPr>
              <a:t>Load time</a:t>
            </a:r>
            <a:r>
              <a:rPr lang="en-US" sz="1800" dirty="0">
                <a:solidFill>
                  <a:srgbClr val="FF2600"/>
                </a:solidFill>
              </a:rPr>
              <a:t>:</a:t>
            </a:r>
            <a:r>
              <a:rPr lang="en-US" sz="1800" dirty="0"/>
              <a:t>  Must generate </a:t>
            </a:r>
            <a:r>
              <a:rPr lang="en-US" sz="1800" i="1" dirty="0"/>
              <a:t>relocatable</a:t>
            </a:r>
            <a:r>
              <a:rPr lang="en-US" sz="1800" dirty="0"/>
              <a:t> code if memory location is not known at compile time.</a:t>
            </a:r>
            <a:endParaRPr dirty="0"/>
          </a:p>
          <a:p>
            <a:pPr marL="223361" indent="-192881"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1800" b="1" dirty="0">
                <a:solidFill>
                  <a:srgbClr val="FF2600"/>
                </a:solidFill>
              </a:rPr>
              <a:t>Execution time</a:t>
            </a:r>
            <a:r>
              <a:rPr lang="en-US" sz="1800" dirty="0">
                <a:solidFill>
                  <a:srgbClr val="FF2600"/>
                </a:solidFill>
              </a:rPr>
              <a:t>:</a:t>
            </a:r>
            <a:r>
              <a:rPr lang="en-US" sz="1800" dirty="0"/>
              <a:t>  Binding delayed until run time if the process can be moved during its execution from one memory segment to another.  Need hardware support for address maps (e.g., </a:t>
            </a:r>
            <a:r>
              <a:rPr lang="en-US" sz="1800" i="1" dirty="0"/>
              <a:t>base</a:t>
            </a:r>
            <a:r>
              <a:rPr lang="en-US" sz="1800" dirty="0"/>
              <a:t> and </a:t>
            </a:r>
            <a:r>
              <a:rPr lang="en-US" sz="1800" i="1" dirty="0"/>
              <a:t>limit registers</a:t>
            </a:r>
            <a:r>
              <a:rPr lang="en-US" sz="1800" dirty="0"/>
              <a:t>). </a:t>
            </a:r>
            <a:endParaRPr dirty="0"/>
          </a:p>
        </p:txBody>
      </p:sp>
      <p:sp>
        <p:nvSpPr>
          <p:cNvPr id="43" name="Google Shape;43;p6"/>
          <p:cNvSpPr/>
          <p:nvPr/>
        </p:nvSpPr>
        <p:spPr>
          <a:xfrm>
            <a:off x="907080" y="1304925"/>
            <a:ext cx="7329839" cy="6560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000"/>
            </a:pPr>
            <a:r>
              <a:rPr lang="en-US" sz="2000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Address binding of instructions and data to memory addresses can happen at three different stages: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1485900" y="16669"/>
            <a:ext cx="6751020" cy="99536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vs. Physical Address Space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1"/>
          </p:nvPr>
        </p:nvSpPr>
        <p:spPr>
          <a:xfrm>
            <a:off x="907080" y="1012032"/>
            <a:ext cx="7329840" cy="4002998"/>
          </a:xfrm>
          <a:prstGeom prst="rect">
            <a:avLst/>
          </a:prstGeom>
          <a:solidFill>
            <a:srgbClr val="D4FB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23361" indent="-192881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400" dirty="0"/>
              <a:t>The concept of a </a:t>
            </a:r>
            <a:r>
              <a:rPr lang="en-US" sz="2400" b="1" i="1" dirty="0">
                <a:solidFill>
                  <a:srgbClr val="FF2600"/>
                </a:solidFill>
              </a:rPr>
              <a:t>logical address space</a:t>
            </a:r>
            <a:r>
              <a:rPr lang="en-US" sz="2400" dirty="0"/>
              <a:t> that is bound to a separate </a:t>
            </a:r>
            <a:r>
              <a:rPr lang="en-US" sz="2400" b="1" i="1" dirty="0">
                <a:solidFill>
                  <a:srgbClr val="FF2600"/>
                </a:solidFill>
              </a:rPr>
              <a:t>physical</a:t>
            </a:r>
            <a:r>
              <a:rPr lang="en-US" sz="2400" b="1" dirty="0">
                <a:solidFill>
                  <a:srgbClr val="FF2600"/>
                </a:solidFill>
              </a:rPr>
              <a:t> </a:t>
            </a:r>
            <a:r>
              <a:rPr lang="en-US" sz="2400" b="1" i="1" dirty="0">
                <a:solidFill>
                  <a:srgbClr val="FF2600"/>
                </a:solidFill>
              </a:rPr>
              <a:t>address space</a:t>
            </a:r>
            <a:r>
              <a:rPr lang="en-US" sz="2400" dirty="0"/>
              <a:t> is central to proper memory management.</a:t>
            </a:r>
            <a:endParaRPr sz="4000" dirty="0"/>
          </a:p>
          <a:p>
            <a:pPr marL="287655">
              <a:buSzPts val="2400"/>
              <a:buNone/>
            </a:pPr>
            <a:endParaRPr sz="2400" dirty="0"/>
          </a:p>
          <a:p>
            <a:pPr marL="526460" lvl="1" indent="-153080">
              <a:buClr>
                <a:srgbClr val="FF2600"/>
              </a:buClr>
              <a:buSzPts val="2000"/>
              <a:buFont typeface="Arial"/>
              <a:buChar char="–"/>
            </a:pPr>
            <a:r>
              <a:rPr lang="en-US" sz="1800" b="1" dirty="0">
                <a:solidFill>
                  <a:srgbClr val="FF2600"/>
                </a:solidFill>
              </a:rPr>
              <a:t>Logical address</a:t>
            </a:r>
            <a:r>
              <a:rPr lang="en-US" sz="1800" dirty="0"/>
              <a:t> – generated by the CPU; also referred to as </a:t>
            </a:r>
            <a:r>
              <a:rPr lang="en-US" sz="1800" i="1" dirty="0"/>
              <a:t>virtual address</a:t>
            </a:r>
            <a:r>
              <a:rPr lang="en-US" sz="1800" dirty="0"/>
              <a:t>.</a:t>
            </a:r>
            <a:endParaRPr sz="3600" dirty="0"/>
          </a:p>
          <a:p>
            <a:pPr marL="526460" lvl="1" indent="-153080">
              <a:buClr>
                <a:srgbClr val="FF2600"/>
              </a:buClr>
              <a:buSzPts val="2000"/>
              <a:buFont typeface="Arial"/>
              <a:buChar char="–"/>
            </a:pPr>
            <a:r>
              <a:rPr lang="en-US" sz="1800" b="1" dirty="0">
                <a:solidFill>
                  <a:srgbClr val="FF2600"/>
                </a:solidFill>
              </a:rPr>
              <a:t>Physical address</a:t>
            </a:r>
            <a:r>
              <a:rPr lang="en-US" sz="1800" dirty="0"/>
              <a:t> – address seen by the memory unit.</a:t>
            </a:r>
            <a:br>
              <a:rPr lang="en-US" sz="1800" dirty="0">
                <a:latin typeface="MS PGothic"/>
                <a:ea typeface="MS PGothic"/>
                <a:cs typeface="MS PGothic"/>
                <a:sym typeface="MS PGothic"/>
              </a:rPr>
            </a:br>
            <a:endParaRPr lang="en-US" sz="1800" dirty="0">
              <a:latin typeface="MS PGothic"/>
              <a:ea typeface="MS PGothic"/>
              <a:cs typeface="MS PGothic"/>
              <a:sym typeface="MS PGothic"/>
            </a:endParaRPr>
          </a:p>
          <a:p>
            <a:pPr marL="373380" indent="-342900">
              <a:buClr>
                <a:schemeClr val="tx1"/>
              </a:buClr>
              <a:buSzPts val="2000"/>
            </a:pPr>
            <a:r>
              <a:rPr lang="en-US" sz="2200" dirty="0">
                <a:latin typeface="MS PGothic"/>
                <a:ea typeface="MS PGothic"/>
                <a:cs typeface="MS PGothic"/>
                <a:sym typeface="MS PGothic"/>
              </a:rPr>
              <a:t>Logical addresses must be mapped onto physical addresses when the program is loaded into memory for execution.</a:t>
            </a:r>
            <a:endParaRPr sz="2200" dirty="0"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1485900" y="1"/>
            <a:ext cx="6751020" cy="126920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Memory-Management Unit (</a:t>
            </a: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MMU</a:t>
            </a: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)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907080" y="1371600"/>
            <a:ext cx="7329840" cy="3228975"/>
          </a:xfrm>
          <a:prstGeom prst="rect">
            <a:avLst/>
          </a:prstGeom>
          <a:solidFill>
            <a:srgbClr val="D4FE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55508" indent="-225028">
              <a:spcBef>
                <a:spcPts val="0"/>
              </a:spcBef>
              <a:buSzPts val="2800"/>
              <a:buFont typeface="Arial"/>
              <a:buChar char="•"/>
            </a:pPr>
            <a:r>
              <a:rPr lang="en-US" sz="2100" dirty="0"/>
              <a:t>Hardware device that maps virtual to physical address.</a:t>
            </a:r>
            <a:br>
              <a:rPr lang="en-US" sz="2100" dirty="0">
                <a:latin typeface="MS PGothic"/>
                <a:ea typeface="MS PGothic"/>
                <a:cs typeface="MS PGothic"/>
                <a:sym typeface="MS PGothic"/>
              </a:rPr>
            </a:br>
            <a:endParaRPr sz="2100" dirty="0">
              <a:latin typeface="MS PGothic"/>
              <a:ea typeface="MS PGothic"/>
              <a:cs typeface="MS PGothic"/>
              <a:sym typeface="MS PGothic"/>
            </a:endParaRPr>
          </a:p>
          <a:p>
            <a:pPr marL="255508" indent="-225028">
              <a:buSzPts val="2800"/>
              <a:buFont typeface="Arial"/>
              <a:buChar char="•"/>
            </a:pPr>
            <a:r>
              <a:rPr lang="en-US" sz="2100" dirty="0"/>
              <a:t>In MMU scheme, the value in the relocation register is added to every address generated by a user process at the time it is sent to memory.</a:t>
            </a:r>
            <a:br>
              <a:rPr lang="en-US" sz="2100" dirty="0">
                <a:latin typeface="MS PGothic"/>
                <a:ea typeface="MS PGothic"/>
                <a:cs typeface="MS PGothic"/>
                <a:sym typeface="MS PGothic"/>
              </a:rPr>
            </a:br>
            <a:endParaRPr sz="2100" dirty="0">
              <a:latin typeface="MS PGothic"/>
              <a:ea typeface="MS PGothic"/>
              <a:cs typeface="MS PGothic"/>
              <a:sym typeface="MS PGothic"/>
            </a:endParaRPr>
          </a:p>
          <a:p>
            <a:pPr marL="255508" indent="-225028">
              <a:buSzPts val="2800"/>
              <a:buFont typeface="Arial"/>
              <a:buChar char="•"/>
            </a:pPr>
            <a:r>
              <a:rPr lang="en-US" sz="2100" dirty="0"/>
              <a:t>The user program deals with </a:t>
            </a:r>
            <a:r>
              <a:rPr lang="en-US" sz="2100" i="1" dirty="0"/>
              <a:t>logical</a:t>
            </a:r>
            <a:r>
              <a:rPr lang="en-US" sz="2100" dirty="0"/>
              <a:t> addresses; it never sees the </a:t>
            </a:r>
            <a:r>
              <a:rPr lang="en-US" sz="2100" i="1" dirty="0"/>
              <a:t>real</a:t>
            </a:r>
            <a:r>
              <a:rPr lang="en-US" sz="2100" dirty="0"/>
              <a:t> physical addresses.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75102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Contiguous Allocation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" name="Google Shape;198;p17"/>
          <p:cNvSpPr txBox="1">
            <a:spLocks noGrp="1"/>
          </p:cNvSpPr>
          <p:nvPr>
            <p:ph type="body" idx="1"/>
          </p:nvPr>
        </p:nvSpPr>
        <p:spPr>
          <a:xfrm>
            <a:off x="907080" y="1200150"/>
            <a:ext cx="7329840" cy="3509470"/>
          </a:xfrm>
          <a:prstGeom prst="rect">
            <a:avLst/>
          </a:prstGeom>
          <a:solidFill>
            <a:srgbClr val="FFFDA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400" dirty="0"/>
              <a:t>Main memory usually is in two partitions:</a:t>
            </a:r>
            <a:endParaRPr sz="40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800" dirty="0"/>
              <a:t>Resident operating system, usually held in low memory with interrupt vector.</a:t>
            </a:r>
            <a:endParaRPr sz="36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800" dirty="0"/>
              <a:t>User processes then held in high memory.</a:t>
            </a:r>
            <a:endParaRPr sz="3600" dirty="0">
              <a:latin typeface="MS PGothic"/>
              <a:ea typeface="MS PGothic"/>
              <a:cs typeface="MS PGothic"/>
              <a:sym typeface="MS PGothic"/>
            </a:endParaRPr>
          </a:p>
          <a:p>
            <a:pPr marL="287655">
              <a:buSzPts val="2400"/>
              <a:buFont typeface="Arial"/>
              <a:buChar char="•"/>
            </a:pPr>
            <a:r>
              <a:rPr lang="en-US" sz="2400" dirty="0"/>
              <a:t>Single-partition allocation</a:t>
            </a:r>
            <a:endParaRPr sz="40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800" dirty="0"/>
              <a:t>Relocation-register scheme used to protect user processes from each other, and from changing operating-system code and data.</a:t>
            </a:r>
            <a:endParaRPr sz="36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800" dirty="0"/>
              <a:t>Relocation-register contains value of smallest physical address; limit register contains range of logical addresses – each logical address must be less than the limit register. </a:t>
            </a:r>
            <a:endParaRPr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"/>
          <p:cNvSpPr txBox="1">
            <a:spLocks noGrp="1"/>
          </p:cNvSpPr>
          <p:nvPr>
            <p:ph type="title"/>
          </p:nvPr>
        </p:nvSpPr>
        <p:spPr>
          <a:xfrm>
            <a:off x="1485900" y="205978"/>
            <a:ext cx="6751020" cy="85725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Contiguous Allocation</a:t>
            </a:r>
            <a:endParaRPr sz="36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" name="Google Shape;206;p18"/>
          <p:cNvSpPr txBox="1">
            <a:spLocks noGrp="1"/>
          </p:cNvSpPr>
          <p:nvPr>
            <p:ph type="body" idx="1"/>
          </p:nvPr>
        </p:nvSpPr>
        <p:spPr>
          <a:xfrm>
            <a:off x="1150197" y="960790"/>
            <a:ext cx="7300072" cy="221622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400" dirty="0"/>
              <a:t>Multiple-partition allocation</a:t>
            </a:r>
            <a:endParaRPr sz="4000" dirty="0"/>
          </a:p>
          <a:p>
            <a:pPr marL="526460" lvl="1" indent="-153080">
              <a:buSzPts val="2000"/>
              <a:buFont typeface="Arial"/>
              <a:buChar char="–"/>
            </a:pPr>
            <a:r>
              <a:rPr lang="en-US" sz="1800" i="1" dirty="0"/>
              <a:t>Hole</a:t>
            </a:r>
            <a:r>
              <a:rPr lang="en-US" sz="1800" dirty="0"/>
              <a:t> – block of available memory; holes of various size are scattered throughout memory.</a:t>
            </a:r>
            <a:endParaRPr sz="36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800" dirty="0"/>
              <a:t>When a process arrives, it is allocated memory from a hole large enough to accommodate it.</a:t>
            </a:r>
            <a:endParaRPr sz="36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800" dirty="0"/>
              <a:t>Operating system maintains information about:</a:t>
            </a:r>
            <a:br>
              <a:rPr lang="en-US" sz="3600" dirty="0">
                <a:latin typeface="MS PGothic"/>
                <a:ea typeface="MS PGothic"/>
                <a:cs typeface="MS PGothic"/>
                <a:sym typeface="MS PGothic"/>
              </a:rPr>
            </a:br>
            <a:r>
              <a:rPr lang="en-US" sz="1800" dirty="0"/>
              <a:t>a) allocated partitions    b) free partitions (hole)</a:t>
            </a:r>
            <a:endParaRPr sz="3600" dirty="0"/>
          </a:p>
        </p:txBody>
      </p:sp>
      <p:grpSp>
        <p:nvGrpSpPr>
          <p:cNvPr id="207" name="Google Shape;207;p18"/>
          <p:cNvGrpSpPr/>
          <p:nvPr/>
        </p:nvGrpSpPr>
        <p:grpSpPr>
          <a:xfrm>
            <a:off x="1936392" y="3335275"/>
            <a:ext cx="5300984" cy="1662509"/>
            <a:chOff x="1104900" y="3983975"/>
            <a:chExt cx="7067979" cy="2216678"/>
          </a:xfrm>
        </p:grpSpPr>
        <p:sp>
          <p:nvSpPr>
            <p:cNvPr id="208" name="Google Shape;208;p18"/>
            <p:cNvSpPr/>
            <p:nvPr/>
          </p:nvSpPr>
          <p:spPr>
            <a:xfrm>
              <a:off x="1104900" y="3990553"/>
              <a:ext cx="1218600" cy="22101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9" name="Google Shape;209;p18"/>
            <p:cNvCxnSpPr/>
            <p:nvPr/>
          </p:nvCxnSpPr>
          <p:spPr>
            <a:xfrm>
              <a:off x="1104900" y="4367146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0" name="Google Shape;210;p18"/>
            <p:cNvCxnSpPr/>
            <p:nvPr/>
          </p:nvCxnSpPr>
          <p:spPr>
            <a:xfrm>
              <a:off x="1104900" y="4793074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1" name="Google Shape;211;p18"/>
            <p:cNvCxnSpPr/>
            <p:nvPr/>
          </p:nvCxnSpPr>
          <p:spPr>
            <a:xfrm>
              <a:off x="1104900" y="5758401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12" name="Google Shape;212;p18"/>
            <p:cNvSpPr/>
            <p:nvPr/>
          </p:nvSpPr>
          <p:spPr>
            <a:xfrm>
              <a:off x="1452358" y="3983975"/>
              <a:ext cx="439200" cy="32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OS</a:t>
              </a:r>
              <a:endParaRPr sz="1350"/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1145521" y="4424704"/>
              <a:ext cx="1150800" cy="328800"/>
            </a:xfrm>
            <a:prstGeom prst="rect">
              <a:avLst/>
            </a:prstGeom>
            <a:solidFill>
              <a:srgbClr val="D4FDD5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5</a:t>
              </a:r>
              <a:endParaRPr sz="1350"/>
            </a:p>
          </p:txBody>
        </p:sp>
        <p:sp>
          <p:nvSpPr>
            <p:cNvPr id="214" name="Google Shape;214;p18"/>
            <p:cNvSpPr/>
            <p:nvPr/>
          </p:nvSpPr>
          <p:spPr>
            <a:xfrm>
              <a:off x="1135366" y="5131843"/>
              <a:ext cx="1150800" cy="328800"/>
            </a:xfrm>
            <a:prstGeom prst="rect">
              <a:avLst/>
            </a:prstGeom>
            <a:solidFill>
              <a:srgbClr val="FFFB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8</a:t>
              </a:r>
              <a:endParaRPr sz="1350"/>
            </a:p>
          </p:txBody>
        </p:sp>
        <p:sp>
          <p:nvSpPr>
            <p:cNvPr id="215" name="Google Shape;215;p18"/>
            <p:cNvSpPr/>
            <p:nvPr/>
          </p:nvSpPr>
          <p:spPr>
            <a:xfrm>
              <a:off x="1155676" y="5848850"/>
              <a:ext cx="1150800" cy="328800"/>
            </a:xfrm>
            <a:prstGeom prst="rect">
              <a:avLst/>
            </a:prstGeom>
            <a:solidFill>
              <a:srgbClr val="FFD5A9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2</a:t>
              </a:r>
              <a:endParaRPr sz="1350"/>
            </a:p>
          </p:txBody>
        </p:sp>
        <p:sp>
          <p:nvSpPr>
            <p:cNvPr id="216" name="Google Shape;216;p18"/>
            <p:cNvSpPr/>
            <p:nvPr/>
          </p:nvSpPr>
          <p:spPr>
            <a:xfrm>
              <a:off x="3054693" y="3990553"/>
              <a:ext cx="1218600" cy="22101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7" name="Google Shape;217;p18"/>
            <p:cNvCxnSpPr/>
            <p:nvPr/>
          </p:nvCxnSpPr>
          <p:spPr>
            <a:xfrm>
              <a:off x="3054693" y="4367146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8" name="Google Shape;218;p18"/>
            <p:cNvCxnSpPr/>
            <p:nvPr/>
          </p:nvCxnSpPr>
          <p:spPr>
            <a:xfrm>
              <a:off x="3054693" y="4793074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9" name="Google Shape;219;p18"/>
            <p:cNvCxnSpPr/>
            <p:nvPr/>
          </p:nvCxnSpPr>
          <p:spPr>
            <a:xfrm>
              <a:off x="3054693" y="5758401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20" name="Google Shape;220;p18"/>
            <p:cNvSpPr/>
            <p:nvPr/>
          </p:nvSpPr>
          <p:spPr>
            <a:xfrm>
              <a:off x="3402151" y="3983975"/>
              <a:ext cx="439200" cy="32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OS</a:t>
              </a:r>
              <a:endParaRPr sz="1350"/>
            </a:p>
          </p:txBody>
        </p:sp>
        <p:sp>
          <p:nvSpPr>
            <p:cNvPr id="221" name="Google Shape;221;p18"/>
            <p:cNvSpPr/>
            <p:nvPr/>
          </p:nvSpPr>
          <p:spPr>
            <a:xfrm>
              <a:off x="3095314" y="4424704"/>
              <a:ext cx="1150800" cy="328800"/>
            </a:xfrm>
            <a:prstGeom prst="rect">
              <a:avLst/>
            </a:prstGeom>
            <a:solidFill>
              <a:srgbClr val="D4FDD5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5</a:t>
              </a:r>
              <a:endParaRPr sz="1350"/>
            </a:p>
          </p:txBody>
        </p:sp>
        <p:sp>
          <p:nvSpPr>
            <p:cNvPr id="222" name="Google Shape;222;p18"/>
            <p:cNvSpPr/>
            <p:nvPr/>
          </p:nvSpPr>
          <p:spPr>
            <a:xfrm>
              <a:off x="3105469" y="5862006"/>
              <a:ext cx="1150800" cy="328800"/>
            </a:xfrm>
            <a:prstGeom prst="rect">
              <a:avLst/>
            </a:prstGeom>
            <a:solidFill>
              <a:srgbClr val="FFD5A9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2</a:t>
              </a:r>
              <a:endParaRPr sz="1350"/>
            </a:p>
          </p:txBody>
        </p:sp>
        <p:sp>
          <p:nvSpPr>
            <p:cNvPr id="223" name="Google Shape;223;p18"/>
            <p:cNvSpPr/>
            <p:nvPr/>
          </p:nvSpPr>
          <p:spPr>
            <a:xfrm>
              <a:off x="5004486" y="3990553"/>
              <a:ext cx="1218600" cy="22101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4" name="Google Shape;224;p18"/>
            <p:cNvCxnSpPr/>
            <p:nvPr/>
          </p:nvCxnSpPr>
          <p:spPr>
            <a:xfrm>
              <a:off x="5004486" y="4367146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5" name="Google Shape;225;p18"/>
            <p:cNvCxnSpPr/>
            <p:nvPr/>
          </p:nvCxnSpPr>
          <p:spPr>
            <a:xfrm>
              <a:off x="5004486" y="4793074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6" name="Google Shape;226;p18"/>
            <p:cNvCxnSpPr/>
            <p:nvPr/>
          </p:nvCxnSpPr>
          <p:spPr>
            <a:xfrm>
              <a:off x="5004486" y="5758401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27" name="Google Shape;227;p18"/>
            <p:cNvSpPr/>
            <p:nvPr/>
          </p:nvSpPr>
          <p:spPr>
            <a:xfrm>
              <a:off x="5351944" y="3983975"/>
              <a:ext cx="439200" cy="32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OS</a:t>
              </a:r>
              <a:endParaRPr sz="1350"/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5024797" y="4414837"/>
              <a:ext cx="1150800" cy="328800"/>
            </a:xfrm>
            <a:prstGeom prst="rect">
              <a:avLst/>
            </a:prstGeom>
            <a:solidFill>
              <a:srgbClr val="D4FDD5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5</a:t>
              </a:r>
              <a:endParaRPr sz="1350"/>
            </a:p>
          </p:txBody>
        </p:sp>
        <p:sp>
          <p:nvSpPr>
            <p:cNvPr id="229" name="Google Shape;229;p18"/>
            <p:cNvSpPr/>
            <p:nvPr/>
          </p:nvSpPr>
          <p:spPr>
            <a:xfrm>
              <a:off x="5045107" y="5858717"/>
              <a:ext cx="1150800" cy="328800"/>
            </a:xfrm>
            <a:prstGeom prst="rect">
              <a:avLst/>
            </a:prstGeom>
            <a:solidFill>
              <a:srgbClr val="FFD5A9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2</a:t>
              </a:r>
              <a:endParaRPr sz="1350"/>
            </a:p>
          </p:txBody>
        </p:sp>
        <p:sp>
          <p:nvSpPr>
            <p:cNvPr id="230" name="Google Shape;230;p18"/>
            <p:cNvSpPr/>
            <p:nvPr/>
          </p:nvSpPr>
          <p:spPr>
            <a:xfrm>
              <a:off x="6954279" y="3990553"/>
              <a:ext cx="1218600" cy="22101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1" name="Google Shape;231;p18"/>
            <p:cNvCxnSpPr/>
            <p:nvPr/>
          </p:nvCxnSpPr>
          <p:spPr>
            <a:xfrm>
              <a:off x="6954279" y="4367146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32" name="Google Shape;232;p18"/>
            <p:cNvCxnSpPr/>
            <p:nvPr/>
          </p:nvCxnSpPr>
          <p:spPr>
            <a:xfrm>
              <a:off x="6954279" y="4793074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33" name="Google Shape;233;p18"/>
            <p:cNvCxnSpPr/>
            <p:nvPr/>
          </p:nvCxnSpPr>
          <p:spPr>
            <a:xfrm>
              <a:off x="6954279" y="5758401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34" name="Google Shape;234;p18"/>
            <p:cNvSpPr/>
            <p:nvPr/>
          </p:nvSpPr>
          <p:spPr>
            <a:xfrm>
              <a:off x="7301737" y="3983975"/>
              <a:ext cx="439200" cy="32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OS</a:t>
              </a:r>
              <a:endParaRPr sz="1350"/>
            </a:p>
          </p:txBody>
        </p:sp>
        <p:sp>
          <p:nvSpPr>
            <p:cNvPr id="235" name="Google Shape;235;p18"/>
            <p:cNvSpPr/>
            <p:nvPr/>
          </p:nvSpPr>
          <p:spPr>
            <a:xfrm>
              <a:off x="6994900" y="4414837"/>
              <a:ext cx="1150800" cy="328800"/>
            </a:xfrm>
            <a:prstGeom prst="rect">
              <a:avLst/>
            </a:prstGeom>
            <a:solidFill>
              <a:srgbClr val="D4FDD5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5</a:t>
              </a:r>
              <a:endParaRPr sz="1350"/>
            </a:p>
          </p:txBody>
        </p:sp>
        <p:sp>
          <p:nvSpPr>
            <p:cNvPr id="236" name="Google Shape;236;p18"/>
            <p:cNvSpPr/>
            <p:nvPr/>
          </p:nvSpPr>
          <p:spPr>
            <a:xfrm>
              <a:off x="6994900" y="4802941"/>
              <a:ext cx="1150800" cy="328800"/>
            </a:xfrm>
            <a:prstGeom prst="rect">
              <a:avLst/>
            </a:prstGeom>
            <a:solidFill>
              <a:srgbClr val="D4FB79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9</a:t>
              </a:r>
              <a:endParaRPr sz="1350"/>
            </a:p>
          </p:txBody>
        </p:sp>
        <p:sp>
          <p:nvSpPr>
            <p:cNvPr id="237" name="Google Shape;237;p18"/>
            <p:cNvSpPr/>
            <p:nvPr/>
          </p:nvSpPr>
          <p:spPr>
            <a:xfrm>
              <a:off x="6994900" y="5848850"/>
              <a:ext cx="1150800" cy="328800"/>
            </a:xfrm>
            <a:prstGeom prst="rect">
              <a:avLst/>
            </a:prstGeom>
            <a:solidFill>
              <a:srgbClr val="FFD5A9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2</a:t>
              </a:r>
              <a:endParaRPr sz="1350"/>
            </a:p>
          </p:txBody>
        </p:sp>
        <p:sp>
          <p:nvSpPr>
            <p:cNvPr id="238" name="Google Shape;238;p18"/>
            <p:cNvSpPr/>
            <p:nvPr/>
          </p:nvSpPr>
          <p:spPr>
            <a:xfrm>
              <a:off x="3054693" y="4779918"/>
              <a:ext cx="1218600" cy="1026300"/>
            </a:xfrm>
            <a:prstGeom prst="rect">
              <a:avLst/>
            </a:prstGeom>
            <a:solidFill>
              <a:srgbClr val="E4E4E4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8"/>
            <p:cNvSpPr/>
            <p:nvPr/>
          </p:nvSpPr>
          <p:spPr>
            <a:xfrm>
              <a:off x="5004486" y="5174601"/>
              <a:ext cx="1218600" cy="631500"/>
            </a:xfrm>
            <a:prstGeom prst="rect">
              <a:avLst/>
            </a:prstGeom>
            <a:solidFill>
              <a:srgbClr val="E4E4E4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8"/>
            <p:cNvSpPr/>
            <p:nvPr/>
          </p:nvSpPr>
          <p:spPr>
            <a:xfrm>
              <a:off x="5034952" y="4812808"/>
              <a:ext cx="1150800" cy="328800"/>
            </a:xfrm>
            <a:prstGeom prst="rect">
              <a:avLst/>
            </a:prstGeom>
            <a:solidFill>
              <a:srgbClr val="D4FB79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9</a:t>
              </a:r>
              <a:endParaRPr sz="1350"/>
            </a:p>
          </p:txBody>
        </p:sp>
        <p:sp>
          <p:nvSpPr>
            <p:cNvPr id="241" name="Google Shape;241;p18"/>
            <p:cNvSpPr/>
            <p:nvPr/>
          </p:nvSpPr>
          <p:spPr>
            <a:xfrm>
              <a:off x="6954279" y="5490347"/>
              <a:ext cx="1218600" cy="315600"/>
            </a:xfrm>
            <a:prstGeom prst="rect">
              <a:avLst/>
            </a:prstGeom>
            <a:solidFill>
              <a:srgbClr val="E4E4E4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42" name="Google Shape;242;p18"/>
            <p:cNvCxnSpPr/>
            <p:nvPr/>
          </p:nvCxnSpPr>
          <p:spPr>
            <a:xfrm>
              <a:off x="6954279" y="5128554"/>
              <a:ext cx="1218600" cy="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43" name="Google Shape;243;p18"/>
            <p:cNvSpPr/>
            <p:nvPr/>
          </p:nvSpPr>
          <p:spPr>
            <a:xfrm>
              <a:off x="6994900" y="5158155"/>
              <a:ext cx="1150800" cy="328800"/>
            </a:xfrm>
            <a:prstGeom prst="rect">
              <a:avLst/>
            </a:prstGeom>
            <a:solidFill>
              <a:srgbClr val="A8D6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 algn="ctr">
                <a:buClr>
                  <a:srgbClr val="000000"/>
                </a:buClr>
                <a:buSzPts val="1400"/>
              </a:pPr>
              <a:r>
                <a:rPr lang="en-US" sz="105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process 10</a:t>
              </a:r>
              <a:endParaRPr sz="1350"/>
            </a:p>
          </p:txBody>
        </p:sp>
        <p:sp>
          <p:nvSpPr>
            <p:cNvPr id="244" name="Google Shape;244;p18"/>
            <p:cNvSpPr/>
            <p:nvPr/>
          </p:nvSpPr>
          <p:spPr>
            <a:xfrm>
              <a:off x="2404762" y="5174601"/>
              <a:ext cx="568800" cy="23670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8"/>
            <p:cNvSpPr/>
            <p:nvPr/>
          </p:nvSpPr>
          <p:spPr>
            <a:xfrm>
              <a:off x="4354555" y="5174601"/>
              <a:ext cx="568800" cy="23670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8"/>
            <p:cNvSpPr/>
            <p:nvPr/>
          </p:nvSpPr>
          <p:spPr>
            <a:xfrm>
              <a:off x="6304348" y="5174601"/>
              <a:ext cx="568800" cy="23670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</TotalTime>
  <Words>926</Words>
  <Application>Microsoft Office PowerPoint</Application>
  <PresentationFormat>On-screen Show (16:9)</PresentationFormat>
  <Paragraphs>263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Courier</vt:lpstr>
      <vt:lpstr>Gill Sans</vt:lpstr>
      <vt:lpstr>Helvetica Neue</vt:lpstr>
      <vt:lpstr>MS PGothic</vt:lpstr>
      <vt:lpstr>Arial</vt:lpstr>
      <vt:lpstr>Calibri</vt:lpstr>
      <vt:lpstr>Helvetica</vt:lpstr>
      <vt:lpstr>Office Theme</vt:lpstr>
      <vt:lpstr>CSCI315 – Operating Systems Design Department of Computer Science Bucknell University</vt:lpstr>
      <vt:lpstr>Background</vt:lpstr>
      <vt:lpstr>Logical View of Memory </vt:lpstr>
      <vt:lpstr>Processing of a User Program </vt:lpstr>
      <vt:lpstr>Binding of Instructions and  Data to Memory</vt:lpstr>
      <vt:lpstr>Logical vs. Physical Address Space</vt:lpstr>
      <vt:lpstr>Memory-Management Unit (MMU)</vt:lpstr>
      <vt:lpstr>Contiguous Allocation</vt:lpstr>
      <vt:lpstr>Contiguous Allocation</vt:lpstr>
      <vt:lpstr>Dynamic Storage-Allocation Problem</vt:lpstr>
      <vt:lpstr>Sidebar: The Memory Labs</vt:lpstr>
      <vt:lpstr>A Custom Memory Allocator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Sidebar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191</cp:revision>
  <dcterms:created xsi:type="dcterms:W3CDTF">2013-08-21T19:17:07Z</dcterms:created>
  <dcterms:modified xsi:type="dcterms:W3CDTF">2020-10-12T14:40:28Z</dcterms:modified>
</cp:coreProperties>
</file>