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1" r:id="rId2"/>
    <p:sldId id="270" r:id="rId3"/>
    <p:sldId id="335" r:id="rId4"/>
    <p:sldId id="262" r:id="rId5"/>
    <p:sldId id="263" r:id="rId6"/>
    <p:sldId id="264" r:id="rId7"/>
    <p:sldId id="265" r:id="rId8"/>
    <p:sldId id="352" r:id="rId9"/>
    <p:sldId id="392" r:id="rId10"/>
    <p:sldId id="353" r:id="rId11"/>
    <p:sldId id="360" r:id="rId12"/>
    <p:sldId id="361" r:id="rId13"/>
    <p:sldId id="362" r:id="rId14"/>
    <p:sldId id="363" r:id="rId15"/>
    <p:sldId id="419" r:id="rId16"/>
    <p:sldId id="365" r:id="rId17"/>
    <p:sldId id="366" r:id="rId18"/>
    <p:sldId id="367" r:id="rId19"/>
    <p:sldId id="400" r:id="rId20"/>
    <p:sldId id="368" r:id="rId21"/>
    <p:sldId id="36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58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27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0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16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99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69055"/>
            <a:ext cx="8229600" cy="11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42900" lvl="0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463966" y="4683919"/>
            <a:ext cx="312068" cy="22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ghC55ZDKDBXLFHMH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ifferencebetween.net/technology/difference-between-internal-fragmentation-and-external-fragment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6F8B02-092F-4F4F-B530-4AD7E61EF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605" y="1044700"/>
            <a:ext cx="7177135" cy="1985165"/>
          </a:xfrm>
        </p:spPr>
        <p:txBody>
          <a:bodyPr>
            <a:noAutofit/>
          </a:bodyPr>
          <a:lstStyle/>
          <a:p>
            <a:r>
              <a:rPr lang="en" dirty="0"/>
              <a:t>CSCI315 – Oper</a:t>
            </a:r>
            <a:r>
              <a:rPr lang="en-US" dirty="0" err="1"/>
              <a:t>ating</a:t>
            </a:r>
            <a:r>
              <a:rPr lang="en-US" dirty="0"/>
              <a:t> Systems Design</a:t>
            </a:r>
            <a:br>
              <a:rPr lang="en-US" sz="3200" dirty="0"/>
            </a:br>
            <a:r>
              <a:rPr lang="en-US" sz="2400" dirty="0"/>
              <a:t>Department of Computer Science</a:t>
            </a:r>
            <a:br>
              <a:rPr lang="en-US" sz="2400" dirty="0"/>
            </a:br>
            <a:r>
              <a:rPr lang="en-US" sz="2400" dirty="0"/>
              <a:t>Bucknell University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8328C8-1A0C-414A-8DD0-0CDA437799EA}"/>
              </a:ext>
            </a:extLst>
          </p:cNvPr>
          <p:cNvSpPr/>
          <p:nvPr/>
        </p:nvSpPr>
        <p:spPr>
          <a:xfrm>
            <a:off x="2128720" y="3875009"/>
            <a:ext cx="4123035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457200" hangingPunct="0"/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Perrone, Joshua </a:t>
            </a:r>
            <a:r>
              <a:rPr lang="en-US" sz="1400" i="1" dirty="0" err="1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Stough</a:t>
            </a:r>
            <a:r>
              <a:rPr lang="en-US" sz="1400" i="1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, </a:t>
            </a:r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and other instructors.</a:t>
            </a:r>
          </a:p>
          <a:p>
            <a:pPr defTabSz="457200" hangingPunct="0"/>
            <a:r>
              <a:rPr lang="en-US" sz="1400" i="1" dirty="0">
                <a:solidFill>
                  <a:schemeClr val="bg1"/>
                </a:solidFill>
              </a:rPr>
              <a:t>Xiannong Meng, Fall 2020.</a:t>
            </a:r>
            <a:endParaRPr lang="en-US" sz="14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1E49764E-1BC6-4C6E-984E-407B9DC3F4FD}"/>
              </a:ext>
            </a:extLst>
          </p:cNvPr>
          <p:cNvSpPr txBox="1"/>
          <p:nvPr/>
        </p:nvSpPr>
        <p:spPr>
          <a:xfrm>
            <a:off x="457317" y="3883740"/>
            <a:ext cx="1257587" cy="773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" b="1" dirty="0">
                <a:solidFill>
                  <a:srgbClr val="FF0000"/>
                </a:solidFill>
              </a:rPr>
              <a:t>h 9.2-9.3</a:t>
            </a:r>
          </a:p>
        </p:txBody>
      </p:sp>
      <p:sp>
        <p:nvSpPr>
          <p:cNvPr id="10" name="Shape 53">
            <a:extLst>
              <a:ext uri="{FF2B5EF4-FFF2-40B4-BE49-F238E27FC236}">
                <a16:creationId xmlns:a16="http://schemas.microsoft.com/office/drawing/2014/main" id="{8E0FCBEF-0C20-46DD-B452-264485A5D623}"/>
              </a:ext>
            </a:extLst>
          </p:cNvPr>
          <p:cNvSpPr txBox="1">
            <a:spLocks/>
          </p:cNvSpPr>
          <p:nvPr/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vert="horz" lIns="93100" tIns="93100" rIns="93100" bIns="9310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b="1" dirty="0"/>
              <a:t>Memory Management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b="1" dirty="0"/>
              <a:t>Contiguous Allocation and Introduction to Paging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7204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86370"/>
            <a:ext cx="6172200" cy="432197"/>
          </a:xfrm>
        </p:spPr>
        <p:txBody>
          <a:bodyPr>
            <a:noAutofit/>
          </a:bodyPr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80" y="865584"/>
            <a:ext cx="7329840" cy="384403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pPr lvl="1"/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(e.g., hard disks) has same fragmentation problems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77285"/>
            <a:ext cx="6172200" cy="432197"/>
          </a:xfrm>
        </p:spPr>
        <p:txBody>
          <a:bodyPr>
            <a:noAutofit/>
          </a:bodyPr>
          <a:lstStyle/>
          <a:p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229" y="846535"/>
            <a:ext cx="7419278" cy="401579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sz="2000" dirty="0"/>
              <a:t>Avoids external fragmentation</a:t>
            </a:r>
          </a:p>
          <a:p>
            <a:r>
              <a:rPr lang="en-US" altLang="en-US" sz="2000" dirty="0"/>
              <a:t>Divide physical memory into fixed-sized blocks called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Size </a:t>
            </a:r>
            <a:r>
              <a:rPr lang="en-US" altLang="en-US" sz="2000" dirty="0"/>
              <a:t>is power of 2, between 512 bytes and 16 Mbytes</a:t>
            </a:r>
            <a:endParaRPr lang="en-US" altLang="en-US" sz="700" dirty="0"/>
          </a:p>
          <a:p>
            <a:r>
              <a:rPr lang="en-US" altLang="en-US" sz="2000" dirty="0"/>
              <a:t>Divide logical memory into blocks of same size called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sz="2000" dirty="0"/>
              <a:t>Keep track of all free frames</a:t>
            </a:r>
            <a:endParaRPr lang="en-US" altLang="en-US" sz="700" dirty="0"/>
          </a:p>
          <a:p>
            <a:r>
              <a:rPr lang="en-US" altLang="en-US" sz="2000" dirty="0"/>
              <a:t>To run a program of size </a:t>
            </a:r>
            <a:r>
              <a:rPr lang="en-US" altLang="en-US" sz="2000" b="1" i="1" dirty="0"/>
              <a:t>N</a:t>
            </a:r>
            <a:r>
              <a:rPr lang="en-US" altLang="en-US" sz="2000" i="1" dirty="0"/>
              <a:t> </a:t>
            </a:r>
            <a:r>
              <a:rPr lang="en-US" altLang="en-US" sz="2000" dirty="0"/>
              <a:t>pages, need to find </a:t>
            </a:r>
            <a:r>
              <a:rPr lang="en-US" altLang="en-US" sz="2000" b="1" i="1" dirty="0"/>
              <a:t>N</a:t>
            </a:r>
            <a:r>
              <a:rPr lang="en-US" altLang="en-US" sz="2000" dirty="0"/>
              <a:t> free frames and load program</a:t>
            </a:r>
            <a:endParaRPr lang="en-US" altLang="en-US" sz="700" dirty="0"/>
          </a:p>
          <a:p>
            <a:r>
              <a:rPr lang="en-US" altLang="en-US" sz="2000" dirty="0"/>
              <a:t>Set up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000" dirty="0"/>
              <a:t> to translate logical to physical addresses</a:t>
            </a:r>
            <a:endParaRPr lang="en-US" alt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7603" y="177285"/>
            <a:ext cx="5880497" cy="432197"/>
          </a:xfrm>
        </p:spPr>
        <p:txBody>
          <a:bodyPr>
            <a:noAutofit/>
          </a:bodyPr>
          <a:lstStyle/>
          <a:p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713372"/>
            <a:ext cx="7329840" cy="425284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3429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 </a:t>
            </a:r>
            <a:r>
              <a:rPr lang="en-US" altLang="en-US" dirty="0"/>
              <a:t>assuming the address has </a:t>
            </a:r>
            <a:r>
              <a:rPr lang="en-US" altLang="en-US" b="1" dirty="0"/>
              <a:t>m</a:t>
            </a:r>
            <a:r>
              <a:rPr lang="en-US" altLang="en-US" dirty="0"/>
              <a:t> bits.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2853238"/>
            <a:ext cx="3054100" cy="112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4975" y="167469"/>
            <a:ext cx="5953125" cy="432197"/>
          </a:xfrm>
        </p:spPr>
        <p:txBody>
          <a:bodyPr>
            <a:noAutofit/>
          </a:bodyPr>
          <a:lstStyle/>
          <a:p>
            <a:pPr algn="r"/>
            <a:r>
              <a:rPr lang="en-US" alt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70" y="1198363"/>
            <a:ext cx="5926729" cy="329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3310" y="365260"/>
            <a:ext cx="6172200" cy="483394"/>
          </a:xfrm>
        </p:spPr>
        <p:txBody>
          <a:bodyPr>
            <a:noAutofit/>
          </a:bodyPr>
          <a:lstStyle/>
          <a:p>
            <a:pPr algn="r"/>
            <a:r>
              <a:rPr lang="en-US" altLang="en-US" sz="32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Paging Model of Logical and  Physical 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83" y="1502815"/>
            <a:ext cx="3704034" cy="345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13" y="174467"/>
            <a:ext cx="6172200" cy="43219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1" y="891995"/>
            <a:ext cx="3664920" cy="3615928"/>
          </a:xfrm>
        </p:spPr>
        <p:txBody>
          <a:bodyPr/>
          <a:lstStyle/>
          <a:p>
            <a:r>
              <a:rPr lang="en-US" altLang="en-US" dirty="0"/>
              <a:t>Logical address:  n = 2 and  m = 4. 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7971"/>
            <a:ext cx="3206805" cy="39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310" y="281175"/>
            <a:ext cx="6413609" cy="477441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Paging – Example of internal fragmentation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80" y="1044699"/>
            <a:ext cx="7329839" cy="397033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Page size = 2,048 bytes</a:t>
            </a:r>
          </a:p>
          <a:p>
            <a:r>
              <a:rPr lang="en-US" altLang="en-US" dirty="0"/>
              <a:t>Process size = 72,766 bytes</a:t>
            </a:r>
          </a:p>
          <a:p>
            <a:r>
              <a:rPr lang="en-US" altLang="en-US" dirty="0"/>
              <a:t>35 pages + 1,086 bytes</a:t>
            </a:r>
          </a:p>
          <a:p>
            <a:r>
              <a:rPr lang="en-US" altLang="en-US" dirty="0"/>
              <a:t>Internal fragmentation of 2,048 - 1,086 = 962 bytes</a:t>
            </a:r>
          </a:p>
          <a:p>
            <a:r>
              <a:rPr lang="en-US" altLang="en-US" dirty="0"/>
              <a:t>Worst case fragmentation = 1 frame – 1 byte</a:t>
            </a:r>
          </a:p>
          <a:p>
            <a:r>
              <a:rPr lang="en-US" altLang="en-US" dirty="0"/>
              <a:t>On average fragmentation = 1 / 2 frame size</a:t>
            </a:r>
          </a:p>
          <a:p>
            <a:r>
              <a:rPr lang="en-US" altLang="en-US" dirty="0"/>
              <a:t>So small frame sizes desirable?</a:t>
            </a:r>
          </a:p>
          <a:p>
            <a:r>
              <a:rPr lang="en-US" altLang="en-US" dirty="0"/>
              <a:t>But each page table entry takes memory to track</a:t>
            </a:r>
          </a:p>
          <a:p>
            <a:r>
              <a:rPr lang="en-US" altLang="en-US" dirty="0"/>
              <a:t>Page sizes growing over time with larger memory capacity</a:t>
            </a:r>
          </a:p>
          <a:p>
            <a:pPr lvl="1"/>
            <a:r>
              <a:rPr lang="en-US" altLang="en-US" sz="2600" dirty="0"/>
              <a:t>Solaris supports two page sizes – 8 KB and 4 MB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77285"/>
            <a:ext cx="6172200" cy="432197"/>
          </a:xfrm>
        </p:spPr>
        <p:txBody>
          <a:bodyPr>
            <a:noAutofit/>
          </a:bodyPr>
          <a:lstStyle/>
          <a:p>
            <a:pPr algn="r"/>
            <a:r>
              <a:rPr lang="en-US" alt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874" y="4614459"/>
            <a:ext cx="1427307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9" rIns="68576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50" dirty="0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821" y="4614459"/>
            <a:ext cx="1283035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9" rIns="68576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50" dirty="0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747764"/>
            <a:ext cx="5191970" cy="37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7585" y="176821"/>
            <a:ext cx="6172200" cy="432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59631"/>
            <a:ext cx="7329840" cy="4002694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Page table is kept in main memory</a:t>
            </a:r>
          </a:p>
          <a:p>
            <a:pPr lvl="1"/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dirty="0"/>
              <a:t>(</a:t>
            </a:r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sz="2200" dirty="0"/>
              <a:t>)</a:t>
            </a:r>
            <a:r>
              <a:rPr lang="en-US" altLang="en-US" sz="2200" dirty="0">
                <a:solidFill>
                  <a:srgbClr val="3366FF"/>
                </a:solidFill>
              </a:rPr>
              <a:t> </a:t>
            </a:r>
            <a:r>
              <a:rPr lang="en-US" altLang="en-US" sz="2200" dirty="0"/>
              <a:t>points to the page table</a:t>
            </a:r>
          </a:p>
          <a:p>
            <a:pPr lvl="1"/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dirty="0"/>
              <a:t>(</a:t>
            </a:r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sz="2200" dirty="0"/>
              <a:t>)</a:t>
            </a:r>
            <a:r>
              <a:rPr lang="en-US" altLang="en-US" sz="2200" dirty="0">
                <a:solidFill>
                  <a:srgbClr val="3366FF"/>
                </a:solidFill>
              </a:rPr>
              <a:t> </a:t>
            </a:r>
            <a:r>
              <a:rPr lang="en-US" altLang="en-US" sz="2200" dirty="0"/>
              <a:t>indicates size of the page table</a:t>
            </a:r>
          </a:p>
          <a:p>
            <a:r>
              <a:rPr lang="en-US" altLang="en-US" sz="2400" dirty="0"/>
              <a:t>In this scheme every data/instruction access requires two memory accesses</a:t>
            </a:r>
          </a:p>
          <a:p>
            <a:pPr lvl="1"/>
            <a:r>
              <a:rPr lang="en-US" altLang="en-US" sz="2200" dirty="0"/>
              <a:t>One for the page table and one for the data / instruction</a:t>
            </a:r>
          </a:p>
          <a:p>
            <a:r>
              <a:rPr lang="en-US" altLang="en-US" sz="2400" dirty="0"/>
              <a:t>The two-memory access problem can be solved by the use of a special fast-lookup hardware cache called 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sz="2400" dirty="0"/>
              <a:t>) (also called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sz="2400" dirty="0"/>
              <a:t>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1885" y="167005"/>
            <a:ext cx="6270171" cy="432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59631"/>
            <a:ext cx="7329840" cy="400269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from memory into the TLB for faster access next time</a:t>
            </a:r>
          </a:p>
          <a:p>
            <a:pPr lvl="1"/>
            <a:r>
              <a:rPr lang="en-US" altLang="en-US" dirty="0"/>
              <a:t>Replacement policies must be considered</a:t>
            </a:r>
          </a:p>
          <a:p>
            <a:pPr lvl="1"/>
            <a:r>
              <a:rPr lang="en-US" altLang="en-US" dirty="0"/>
              <a:t>Some entries can be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permanent fast access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751020" cy="8572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algn="r"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Contiguous Allocation</a:t>
            </a:r>
            <a:endParaRPr sz="3600" dirty="0">
              <a:solidFill>
                <a:srgbClr val="00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907080" y="960790"/>
            <a:ext cx="7543189" cy="14492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87655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400" dirty="0"/>
              <a:t>Multiple-partition allocation: Programs are put into various parts of the memory. But each program occupies a </a:t>
            </a:r>
            <a:r>
              <a:rPr lang="en-US" sz="2400" b="1" dirty="0"/>
              <a:t>contiguous</a:t>
            </a:r>
            <a:r>
              <a:rPr lang="en-US" sz="2400" dirty="0"/>
              <a:t> part of the memory.</a:t>
            </a:r>
            <a:endParaRPr sz="4000" dirty="0"/>
          </a:p>
        </p:txBody>
      </p:sp>
      <p:grpSp>
        <p:nvGrpSpPr>
          <p:cNvPr id="207" name="Google Shape;207;p18"/>
          <p:cNvGrpSpPr/>
          <p:nvPr/>
        </p:nvGrpSpPr>
        <p:grpSpPr>
          <a:xfrm>
            <a:off x="1670604" y="2570016"/>
            <a:ext cx="6260905" cy="1834194"/>
            <a:chOff x="1104900" y="3983975"/>
            <a:chExt cx="7067979" cy="2216678"/>
          </a:xfrm>
        </p:grpSpPr>
        <p:sp>
          <p:nvSpPr>
            <p:cNvPr id="208" name="Google Shape;208;p18"/>
            <p:cNvSpPr/>
            <p:nvPr/>
          </p:nvSpPr>
          <p:spPr>
            <a:xfrm>
              <a:off x="1104900" y="3990553"/>
              <a:ext cx="1218600" cy="2210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9" name="Google Shape;209;p18"/>
            <p:cNvCxnSpPr/>
            <p:nvPr/>
          </p:nvCxnSpPr>
          <p:spPr>
            <a:xfrm>
              <a:off x="1104900" y="4367146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18"/>
            <p:cNvCxnSpPr/>
            <p:nvPr/>
          </p:nvCxnSpPr>
          <p:spPr>
            <a:xfrm>
              <a:off x="1104900" y="4793074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" name="Google Shape;211;p18"/>
            <p:cNvCxnSpPr/>
            <p:nvPr/>
          </p:nvCxnSpPr>
          <p:spPr>
            <a:xfrm>
              <a:off x="1104900" y="5758401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" name="Google Shape;212;p18"/>
            <p:cNvSpPr/>
            <p:nvPr/>
          </p:nvSpPr>
          <p:spPr>
            <a:xfrm>
              <a:off x="1452358" y="3983975"/>
              <a:ext cx="4392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OS</a:t>
              </a:r>
              <a:endParaRPr sz="1350"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1145521" y="4424704"/>
              <a:ext cx="1150800" cy="328800"/>
            </a:xfrm>
            <a:prstGeom prst="rect">
              <a:avLst/>
            </a:prstGeom>
            <a:solidFill>
              <a:srgbClr val="D4FDD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5</a:t>
              </a:r>
              <a:endParaRPr sz="1350"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1135366" y="5131843"/>
              <a:ext cx="1150800" cy="3288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8</a:t>
              </a:r>
              <a:endParaRPr sz="1350"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1155676" y="5848850"/>
              <a:ext cx="1150800" cy="328800"/>
            </a:xfrm>
            <a:prstGeom prst="rect">
              <a:avLst/>
            </a:prstGeom>
            <a:solidFill>
              <a:srgbClr val="FFD5A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2</a:t>
              </a:r>
              <a:endParaRPr sz="1350"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3054693" y="3990553"/>
              <a:ext cx="1218600" cy="2210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7" name="Google Shape;217;p18"/>
            <p:cNvCxnSpPr/>
            <p:nvPr/>
          </p:nvCxnSpPr>
          <p:spPr>
            <a:xfrm>
              <a:off x="3054693" y="4367146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18"/>
            <p:cNvCxnSpPr/>
            <p:nvPr/>
          </p:nvCxnSpPr>
          <p:spPr>
            <a:xfrm>
              <a:off x="3054693" y="4793074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18"/>
            <p:cNvCxnSpPr/>
            <p:nvPr/>
          </p:nvCxnSpPr>
          <p:spPr>
            <a:xfrm>
              <a:off x="3054693" y="5758401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0" name="Google Shape;220;p18"/>
            <p:cNvSpPr/>
            <p:nvPr/>
          </p:nvSpPr>
          <p:spPr>
            <a:xfrm>
              <a:off x="3402151" y="3983975"/>
              <a:ext cx="4392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OS</a:t>
              </a:r>
              <a:endParaRPr sz="1350"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095314" y="4424704"/>
              <a:ext cx="1150800" cy="328800"/>
            </a:xfrm>
            <a:prstGeom prst="rect">
              <a:avLst/>
            </a:prstGeom>
            <a:solidFill>
              <a:srgbClr val="D4FDD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5</a:t>
              </a:r>
              <a:endParaRPr sz="1350"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3105469" y="5862006"/>
              <a:ext cx="1150800" cy="328800"/>
            </a:xfrm>
            <a:prstGeom prst="rect">
              <a:avLst/>
            </a:prstGeom>
            <a:solidFill>
              <a:srgbClr val="FFD5A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2</a:t>
              </a:r>
              <a:endParaRPr sz="1350"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5004486" y="3990553"/>
              <a:ext cx="1218600" cy="2210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" name="Google Shape;224;p18"/>
            <p:cNvCxnSpPr/>
            <p:nvPr/>
          </p:nvCxnSpPr>
          <p:spPr>
            <a:xfrm>
              <a:off x="5004486" y="4367146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8"/>
            <p:cNvCxnSpPr/>
            <p:nvPr/>
          </p:nvCxnSpPr>
          <p:spPr>
            <a:xfrm>
              <a:off x="5004486" y="4793074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18"/>
            <p:cNvCxnSpPr/>
            <p:nvPr/>
          </p:nvCxnSpPr>
          <p:spPr>
            <a:xfrm>
              <a:off x="5004486" y="5758401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7" name="Google Shape;227;p18"/>
            <p:cNvSpPr/>
            <p:nvPr/>
          </p:nvSpPr>
          <p:spPr>
            <a:xfrm>
              <a:off x="5351944" y="3983975"/>
              <a:ext cx="4392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OS</a:t>
              </a:r>
              <a:endParaRPr sz="1350"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5024797" y="4414837"/>
              <a:ext cx="1150800" cy="328800"/>
            </a:xfrm>
            <a:prstGeom prst="rect">
              <a:avLst/>
            </a:prstGeom>
            <a:solidFill>
              <a:srgbClr val="D4FDD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5</a:t>
              </a:r>
              <a:endParaRPr sz="1350"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045107" y="5858717"/>
              <a:ext cx="1150800" cy="328800"/>
            </a:xfrm>
            <a:prstGeom prst="rect">
              <a:avLst/>
            </a:prstGeom>
            <a:solidFill>
              <a:srgbClr val="FFD5A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2</a:t>
              </a:r>
              <a:endParaRPr sz="1350"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54279" y="3990553"/>
              <a:ext cx="1218600" cy="2210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" name="Google Shape;231;p18"/>
            <p:cNvCxnSpPr/>
            <p:nvPr/>
          </p:nvCxnSpPr>
          <p:spPr>
            <a:xfrm>
              <a:off x="6954279" y="4367146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18"/>
            <p:cNvCxnSpPr/>
            <p:nvPr/>
          </p:nvCxnSpPr>
          <p:spPr>
            <a:xfrm>
              <a:off x="6954279" y="4793074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18"/>
            <p:cNvCxnSpPr/>
            <p:nvPr/>
          </p:nvCxnSpPr>
          <p:spPr>
            <a:xfrm>
              <a:off x="6954279" y="5758401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4" name="Google Shape;234;p18"/>
            <p:cNvSpPr/>
            <p:nvPr/>
          </p:nvSpPr>
          <p:spPr>
            <a:xfrm>
              <a:off x="7301737" y="3983975"/>
              <a:ext cx="4392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OS</a:t>
              </a:r>
              <a:endParaRPr sz="1350"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6994900" y="4414837"/>
              <a:ext cx="1150800" cy="328800"/>
            </a:xfrm>
            <a:prstGeom prst="rect">
              <a:avLst/>
            </a:prstGeom>
            <a:solidFill>
              <a:srgbClr val="D4FDD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5</a:t>
              </a:r>
              <a:endParaRPr sz="1350"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994900" y="4802941"/>
              <a:ext cx="1150800" cy="328800"/>
            </a:xfrm>
            <a:prstGeom prst="rect">
              <a:avLst/>
            </a:prstGeom>
            <a:solidFill>
              <a:srgbClr val="D4FB7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9</a:t>
              </a:r>
              <a:endParaRPr sz="1350"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6994900" y="5848850"/>
              <a:ext cx="1150800" cy="328800"/>
            </a:xfrm>
            <a:prstGeom prst="rect">
              <a:avLst/>
            </a:prstGeom>
            <a:solidFill>
              <a:srgbClr val="FFD5A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2</a:t>
              </a:r>
              <a:endParaRPr sz="1350"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3054693" y="4779918"/>
              <a:ext cx="1218600" cy="1026300"/>
            </a:xfrm>
            <a:prstGeom prst="rect">
              <a:avLst/>
            </a:prstGeom>
            <a:solidFill>
              <a:srgbClr val="E4E4E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5004486" y="5174601"/>
              <a:ext cx="1218600" cy="631500"/>
            </a:xfrm>
            <a:prstGeom prst="rect">
              <a:avLst/>
            </a:prstGeom>
            <a:solidFill>
              <a:srgbClr val="E4E4E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5034952" y="4812808"/>
              <a:ext cx="1150800" cy="328800"/>
            </a:xfrm>
            <a:prstGeom prst="rect">
              <a:avLst/>
            </a:prstGeom>
            <a:solidFill>
              <a:srgbClr val="D4FB7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9</a:t>
              </a:r>
              <a:endParaRPr sz="1350"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954279" y="5490347"/>
              <a:ext cx="1218600" cy="315600"/>
            </a:xfrm>
            <a:prstGeom prst="rect">
              <a:avLst/>
            </a:prstGeom>
            <a:solidFill>
              <a:srgbClr val="E4E4E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2" name="Google Shape;242;p18"/>
            <p:cNvCxnSpPr/>
            <p:nvPr/>
          </p:nvCxnSpPr>
          <p:spPr>
            <a:xfrm>
              <a:off x="6954279" y="5128554"/>
              <a:ext cx="12186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3" name="Google Shape;243;p18"/>
            <p:cNvSpPr/>
            <p:nvPr/>
          </p:nvSpPr>
          <p:spPr>
            <a:xfrm>
              <a:off x="6994900" y="5158155"/>
              <a:ext cx="1150800" cy="328800"/>
            </a:xfrm>
            <a:prstGeom prst="rect">
              <a:avLst/>
            </a:prstGeom>
            <a:solidFill>
              <a:srgbClr val="A8D6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process 10</a:t>
              </a:r>
              <a:endParaRPr sz="1350"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2404762" y="5174601"/>
              <a:ext cx="568800" cy="2367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354555" y="5174601"/>
              <a:ext cx="568800" cy="2367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304348" y="5174601"/>
              <a:ext cx="568800" cy="2367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74004"/>
            <a:ext cx="6172200" cy="432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9786" y="908447"/>
            <a:ext cx="7177134" cy="380117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470297" lvl="1"/>
            <a:r>
              <a:rPr lang="en-US" altLang="en-US" dirty="0"/>
              <a:t>If </a:t>
            </a:r>
            <a:r>
              <a:rPr lang="en-US" altLang="en-US" b="1" dirty="0"/>
              <a:t>p</a:t>
            </a:r>
            <a:r>
              <a:rPr lang="en-US" altLang="en-US" dirty="0"/>
              <a:t> is in associative register, retrieve the frame # </a:t>
            </a:r>
            <a:r>
              <a:rPr lang="en-US" altLang="en-US" b="1" dirty="0"/>
              <a:t>f </a:t>
            </a:r>
            <a:r>
              <a:rPr lang="en-US" altLang="en-US" dirty="0"/>
              <a:t>from TLB</a:t>
            </a:r>
          </a:p>
          <a:p>
            <a:pPr marL="470297" lvl="1"/>
            <a:r>
              <a:rPr lang="en-US" altLang="en-US" dirty="0"/>
              <a:t>Otherwise get frame # from page table in memory</a:t>
            </a:r>
          </a:p>
          <a:p>
            <a:pPr marL="470297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1502815"/>
            <a:ext cx="2207419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9713" y="178912"/>
            <a:ext cx="6172200" cy="43219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Paging Hardware With TLB</a:t>
            </a:r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88" y="1044700"/>
            <a:ext cx="5147623" cy="389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1928" y="168514"/>
            <a:ext cx="6297697" cy="43219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900478"/>
            <a:ext cx="7329840" cy="126801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Need to censure that a process can access only access those addresses in it address space.</a:t>
            </a:r>
          </a:p>
          <a:p>
            <a:r>
              <a:rPr lang="en-US" altLang="en-US" dirty="0"/>
              <a:t>We can provide this protection by using  a pair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dirty="0"/>
              <a:t> define the logical address space of a process.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58" y="2294612"/>
            <a:ext cx="2848084" cy="27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593056" y="88106"/>
            <a:ext cx="6643864" cy="1111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 algn="r"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relocation using a relocation register</a:t>
            </a:r>
            <a:endParaRPr sz="3600" dirty="0">
              <a:solidFill>
                <a:srgbClr val="00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" name="Google Shape;75;p10"/>
          <p:cNvGrpSpPr/>
          <p:nvPr/>
        </p:nvGrpSpPr>
        <p:grpSpPr>
          <a:xfrm>
            <a:off x="1481335" y="1344431"/>
            <a:ext cx="6181340" cy="3107728"/>
            <a:chOff x="117925" y="1782749"/>
            <a:chExt cx="8241786" cy="4143637"/>
          </a:xfrm>
        </p:grpSpPr>
        <p:grpSp>
          <p:nvGrpSpPr>
            <p:cNvPr id="76" name="Google Shape;76;p10"/>
            <p:cNvGrpSpPr/>
            <p:nvPr/>
          </p:nvGrpSpPr>
          <p:grpSpPr>
            <a:xfrm>
              <a:off x="117925" y="3461757"/>
              <a:ext cx="1045348" cy="799410"/>
              <a:chOff x="0" y="0"/>
              <a:chExt cx="944563" cy="744538"/>
            </a:xfrm>
          </p:grpSpPr>
          <p:sp>
            <p:nvSpPr>
              <p:cNvPr id="77" name="Google Shape;77;p10"/>
              <p:cNvSpPr/>
              <p:nvPr/>
            </p:nvSpPr>
            <p:spPr>
              <a:xfrm>
                <a:off x="0" y="0"/>
                <a:ext cx="944563" cy="744538"/>
              </a:xfrm>
              <a:prstGeom prst="rect">
                <a:avLst/>
              </a:prstGeom>
              <a:solidFill>
                <a:srgbClr val="C6E6E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>
                  <a:buClr>
                    <a:srgbClr val="000000"/>
                  </a:buClr>
                  <a:buSzPts val="24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0"/>
              <p:cNvSpPr/>
              <p:nvPr/>
            </p:nvSpPr>
            <p:spPr>
              <a:xfrm>
                <a:off x="153486" y="191858"/>
                <a:ext cx="637591" cy="360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 algn="ctr">
                  <a:buClr>
                    <a:srgbClr val="000000"/>
                  </a:buClr>
                  <a:buSzPts val="1800"/>
                </a:pPr>
                <a:r>
                  <a:rPr lang="en-US" sz="1400" b="1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CPU</a:t>
                </a:r>
                <a:endParaRPr sz="1400" dirty="0"/>
              </a:p>
            </p:txBody>
          </p:sp>
        </p:grpSp>
        <p:sp>
          <p:nvSpPr>
            <p:cNvPr id="79" name="Google Shape;79;p10"/>
            <p:cNvSpPr/>
            <p:nvPr/>
          </p:nvSpPr>
          <p:spPr>
            <a:xfrm>
              <a:off x="3053788" y="2144119"/>
              <a:ext cx="1846500" cy="292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0"/>
            <p:cNvGrpSpPr/>
            <p:nvPr/>
          </p:nvGrpSpPr>
          <p:grpSpPr>
            <a:xfrm>
              <a:off x="3431532" y="2798431"/>
              <a:ext cx="1101568" cy="387415"/>
              <a:chOff x="0" y="0"/>
              <a:chExt cx="995363" cy="360822"/>
            </a:xfrm>
          </p:grpSpPr>
          <p:sp>
            <p:nvSpPr>
              <p:cNvPr id="81" name="Google Shape;81;p10"/>
              <p:cNvSpPr/>
              <p:nvPr/>
            </p:nvSpPr>
            <p:spPr>
              <a:xfrm>
                <a:off x="0" y="229"/>
                <a:ext cx="995363" cy="360363"/>
              </a:xfrm>
              <a:prstGeom prst="rect">
                <a:avLst/>
              </a:prstGeom>
              <a:solidFill>
                <a:srgbClr val="FFFED5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>
                  <a:buClr>
                    <a:srgbClr val="000000"/>
                  </a:buClr>
                  <a:buSzPts val="24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0"/>
              <p:cNvSpPr/>
              <p:nvPr/>
            </p:nvSpPr>
            <p:spPr>
              <a:xfrm>
                <a:off x="102370" y="0"/>
                <a:ext cx="790623" cy="360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 algn="ctr">
                  <a:buClr>
                    <a:srgbClr val="000000"/>
                  </a:buClr>
                  <a:buSzPts val="1800"/>
                </a:pPr>
                <a:r>
                  <a:rPr lang="en-US" sz="135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14000</a:t>
                </a:r>
                <a:endParaRPr sz="1350"/>
              </a:p>
            </p:txBody>
          </p:sp>
        </p:grpSp>
        <p:sp>
          <p:nvSpPr>
            <p:cNvPr id="83" name="Google Shape;83;p10"/>
            <p:cNvSpPr/>
            <p:nvPr/>
          </p:nvSpPr>
          <p:spPr>
            <a:xfrm>
              <a:off x="3385708" y="2128779"/>
              <a:ext cx="12090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600"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relocation</a:t>
              </a:r>
              <a:endParaRPr sz="1350"/>
            </a:p>
            <a:p>
              <a:pPr marL="30479" marR="30479" algn="ctr">
                <a:buClr>
                  <a:srgbClr val="000000"/>
                </a:buClr>
                <a:buSzPts val="1600"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register</a:t>
              </a:r>
              <a:endParaRPr sz="1350"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3626554" y="3509485"/>
              <a:ext cx="686943" cy="697141"/>
              <a:chOff x="0" y="0"/>
              <a:chExt cx="620713" cy="649288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0" y="0"/>
                <a:ext cx="620713" cy="649288"/>
              </a:xfrm>
              <a:prstGeom prst="ellipse">
                <a:avLst/>
              </a:prstGeom>
              <a:solidFill>
                <a:srgbClr val="FFFED5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>
                  <a:buClr>
                    <a:srgbClr val="000000"/>
                  </a:buClr>
                  <a:buSzPts val="24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>
                <a:off x="156932" y="113729"/>
                <a:ext cx="306849" cy="421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29962" marR="29962" algn="ctr">
                  <a:buClr>
                    <a:srgbClr val="000000"/>
                  </a:buClr>
                  <a:buSzPts val="2400"/>
                </a:pPr>
                <a:r>
                  <a:rPr lang="en-US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1350"/>
              </a:p>
            </p:txBody>
          </p:sp>
        </p:grpSp>
        <p:sp>
          <p:nvSpPr>
            <p:cNvPr id="87" name="Google Shape;87;p10"/>
            <p:cNvSpPr/>
            <p:nvPr/>
          </p:nvSpPr>
          <p:spPr>
            <a:xfrm>
              <a:off x="3586143" y="4716325"/>
              <a:ext cx="7758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1800"/>
              </a:pPr>
              <a:r>
                <a:rPr lang="en-US" sz="13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MMU</a:t>
              </a:r>
              <a:endParaRPr sz="1350"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1168581" y="3858428"/>
              <a:ext cx="2452680" cy="25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89" name="Google Shape;89;p10"/>
            <p:cNvGrpSpPr/>
            <p:nvPr/>
          </p:nvGrpSpPr>
          <p:grpSpPr>
            <a:xfrm>
              <a:off x="6569443" y="1782749"/>
              <a:ext cx="1790268" cy="4143637"/>
              <a:chOff x="0" y="0"/>
              <a:chExt cx="1617663" cy="3859213"/>
            </a:xfrm>
          </p:grpSpPr>
          <p:sp>
            <p:nvSpPr>
              <p:cNvPr id="90" name="Google Shape;90;p10"/>
              <p:cNvSpPr/>
              <p:nvPr/>
            </p:nvSpPr>
            <p:spPr>
              <a:xfrm>
                <a:off x="0" y="0"/>
                <a:ext cx="1617663" cy="3859213"/>
              </a:xfrm>
              <a:prstGeom prst="rect">
                <a:avLst/>
              </a:prstGeom>
              <a:solidFill>
                <a:srgbClr val="D4FDD5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>
                  <a:buClr>
                    <a:srgbClr val="000000"/>
                  </a:buClr>
                  <a:buSzPts val="24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0"/>
              <p:cNvSpPr/>
              <p:nvPr/>
            </p:nvSpPr>
            <p:spPr>
              <a:xfrm>
                <a:off x="318586" y="1749195"/>
                <a:ext cx="980491" cy="360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 algn="ctr">
                  <a:buClr>
                    <a:srgbClr val="000000"/>
                  </a:buClr>
                  <a:buSzPts val="1800"/>
                </a:pPr>
                <a:r>
                  <a:rPr lang="en-US" sz="135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memory</a:t>
                </a:r>
                <a:endParaRPr sz="1350"/>
              </a:p>
            </p:txBody>
          </p:sp>
        </p:grpSp>
        <p:sp>
          <p:nvSpPr>
            <p:cNvPr id="92" name="Google Shape;92;p10"/>
            <p:cNvSpPr/>
            <p:nvPr/>
          </p:nvSpPr>
          <p:spPr>
            <a:xfrm>
              <a:off x="4318790" y="3855539"/>
              <a:ext cx="2245374" cy="2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648318" y="3211184"/>
              <a:ext cx="1071600" cy="6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logical</a:t>
              </a:r>
              <a:endParaRPr sz="1350" dirty="0"/>
            </a:p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address</a:t>
              </a:r>
              <a:endParaRPr sz="1350" dirty="0"/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5137661" y="3221411"/>
              <a:ext cx="1155900" cy="6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sz="1350"/>
            </a:p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address</a:t>
              </a:r>
              <a:endParaRPr sz="1350"/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1783513" y="4003812"/>
              <a:ext cx="5937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346</a:t>
              </a:r>
              <a:endParaRPr sz="1350"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188481" y="4003812"/>
              <a:ext cx="8751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14346</a:t>
              </a:r>
              <a:endParaRPr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45BDD8-42F6-4009-ABAE-507CAD09BBCB}"/>
              </a:ext>
            </a:extLst>
          </p:cNvPr>
          <p:cNvSpPr txBox="1"/>
          <p:nvPr/>
        </p:nvSpPr>
        <p:spPr>
          <a:xfrm>
            <a:off x="1178603" y="4564996"/>
            <a:ext cx="6955109" cy="369332"/>
          </a:xfrm>
          <a:prstGeom prst="rect">
            <a:avLst/>
          </a:prstGeom>
          <a:solidFill>
            <a:srgbClr val="D4FB7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an example of how to convert a logical address to a physical one.</a:t>
            </a:r>
          </a:p>
        </p:txBody>
      </p:sp>
    </p:spTree>
    <p:extLst>
      <p:ext uri="{BB962C8B-B14F-4D97-AF65-F5344CB8AC3E}">
        <p14:creationId xmlns:p14="http://schemas.microsoft.com/office/powerpoint/2010/main" val="319956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A19401-479A-426E-8691-E9EDA1FA8DBB}"/>
              </a:ext>
            </a:extLst>
          </p:cNvPr>
          <p:cNvSpPr/>
          <p:nvPr/>
        </p:nvSpPr>
        <p:spPr>
          <a:xfrm>
            <a:off x="676795" y="3677314"/>
            <a:ext cx="2378552" cy="12262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1C1C93-C533-4435-8A1E-646482C4A07B}"/>
              </a:ext>
            </a:extLst>
          </p:cNvPr>
          <p:cNvSpPr/>
          <p:nvPr/>
        </p:nvSpPr>
        <p:spPr>
          <a:xfrm>
            <a:off x="402452" y="708807"/>
            <a:ext cx="2290576" cy="12265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1505497" y="352099"/>
            <a:ext cx="6727207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algn="r">
              <a:buSzPts val="3600"/>
            </a:pPr>
            <a:r>
              <a:rPr lang="en-US" sz="3600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Support for Relocation and Limit Registers</a:t>
            </a:r>
            <a:br>
              <a:rPr lang="en-US" dirty="0">
                <a:latin typeface="MS PGothic"/>
                <a:ea typeface="MS PGothic"/>
                <a:cs typeface="MS PGothic"/>
                <a:sym typeface="MS PGothic"/>
              </a:rPr>
            </a:br>
            <a:endParaRPr dirty="0"/>
          </a:p>
        </p:txBody>
      </p:sp>
      <p:grpSp>
        <p:nvGrpSpPr>
          <p:cNvPr id="104" name="Google Shape;104;p11"/>
          <p:cNvGrpSpPr/>
          <p:nvPr/>
        </p:nvGrpSpPr>
        <p:grpSpPr>
          <a:xfrm>
            <a:off x="1440086" y="1502815"/>
            <a:ext cx="6263828" cy="3167518"/>
            <a:chOff x="836612" y="1870075"/>
            <a:chExt cx="7446965" cy="3895726"/>
          </a:xfrm>
        </p:grpSpPr>
        <p:grpSp>
          <p:nvGrpSpPr>
            <p:cNvPr id="105" name="Google Shape;105;p11"/>
            <p:cNvGrpSpPr/>
            <p:nvPr/>
          </p:nvGrpSpPr>
          <p:grpSpPr>
            <a:xfrm>
              <a:off x="836612" y="3470275"/>
              <a:ext cx="944564" cy="744539"/>
              <a:chOff x="0" y="0"/>
              <a:chExt cx="944563" cy="744538"/>
            </a:xfrm>
          </p:grpSpPr>
          <p:sp>
            <p:nvSpPr>
              <p:cNvPr id="106" name="Google Shape;106;p11"/>
              <p:cNvSpPr/>
              <p:nvPr/>
            </p:nvSpPr>
            <p:spPr>
              <a:xfrm>
                <a:off x="0" y="0"/>
                <a:ext cx="944563" cy="744538"/>
              </a:xfrm>
              <a:prstGeom prst="rect">
                <a:avLst/>
              </a:prstGeom>
              <a:solidFill>
                <a:srgbClr val="C6E6E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>
                  <a:buClr>
                    <a:srgbClr val="000000"/>
                  </a:buClr>
                  <a:buSzPts val="24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1"/>
              <p:cNvSpPr/>
              <p:nvPr/>
            </p:nvSpPr>
            <p:spPr>
              <a:xfrm>
                <a:off x="153486" y="191858"/>
                <a:ext cx="637591" cy="360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 algn="ctr">
                  <a:buClr>
                    <a:srgbClr val="000000"/>
                  </a:buClr>
                  <a:buSzPts val="1800"/>
                </a:pPr>
                <a:r>
                  <a:rPr lang="en-US" sz="135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CPU</a:t>
                </a:r>
                <a:endParaRPr sz="1350"/>
              </a:p>
            </p:txBody>
          </p:sp>
        </p:grpSp>
        <p:sp>
          <p:nvSpPr>
            <p:cNvPr id="108" name="Google Shape;108;p11"/>
            <p:cNvSpPr/>
            <p:nvPr/>
          </p:nvSpPr>
          <p:spPr>
            <a:xfrm>
              <a:off x="1785937" y="3841914"/>
              <a:ext cx="1265232" cy="4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09" name="Google Shape;109;p11"/>
            <p:cNvGrpSpPr/>
            <p:nvPr/>
          </p:nvGrpSpPr>
          <p:grpSpPr>
            <a:xfrm>
              <a:off x="6665912" y="1906587"/>
              <a:ext cx="1617665" cy="3859214"/>
              <a:chOff x="0" y="0"/>
              <a:chExt cx="1617663" cy="3859213"/>
            </a:xfrm>
          </p:grpSpPr>
          <p:sp>
            <p:nvSpPr>
              <p:cNvPr id="110" name="Google Shape;110;p11"/>
              <p:cNvSpPr/>
              <p:nvPr/>
            </p:nvSpPr>
            <p:spPr>
              <a:xfrm>
                <a:off x="0" y="0"/>
                <a:ext cx="1617663" cy="3859213"/>
              </a:xfrm>
              <a:prstGeom prst="rect">
                <a:avLst/>
              </a:prstGeom>
              <a:solidFill>
                <a:srgbClr val="D4FDD5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>
                  <a:buClr>
                    <a:srgbClr val="000000"/>
                  </a:buClr>
                  <a:buSzPts val="24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>
                <a:off x="318586" y="1749195"/>
                <a:ext cx="980491" cy="360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 algn="ctr">
                  <a:buClr>
                    <a:srgbClr val="000000"/>
                  </a:buClr>
                  <a:buSzPts val="1800"/>
                </a:pPr>
                <a:r>
                  <a:rPr lang="en-US"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memory</a:t>
                </a:r>
                <a:endParaRPr sz="1350" dirty="0"/>
              </a:p>
            </p:txBody>
          </p:sp>
        </p:grpSp>
        <p:sp>
          <p:nvSpPr>
            <p:cNvPr id="112" name="Google Shape;112;p11"/>
            <p:cNvSpPr/>
            <p:nvPr/>
          </p:nvSpPr>
          <p:spPr>
            <a:xfrm>
              <a:off x="5180012" y="3836696"/>
              <a:ext cx="1481138" cy="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1832726" y="3287711"/>
              <a:ext cx="929011" cy="508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logical</a:t>
              </a:r>
              <a:endParaRPr sz="1600" dirty="0"/>
            </a:p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address</a:t>
              </a:r>
              <a:endParaRPr sz="1600" dirty="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5469453" y="3325812"/>
              <a:ext cx="846694" cy="508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sz="1200" dirty="0"/>
            </a:p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address</a:t>
              </a:r>
              <a:endParaRPr sz="1200" dirty="0"/>
            </a:p>
          </p:txBody>
        </p:sp>
        <p:grpSp>
          <p:nvGrpSpPr>
            <p:cNvPr id="115" name="Google Shape;115;p11"/>
            <p:cNvGrpSpPr/>
            <p:nvPr/>
          </p:nvGrpSpPr>
          <p:grpSpPr>
            <a:xfrm>
              <a:off x="3055937" y="3470275"/>
              <a:ext cx="904876" cy="742950"/>
              <a:chOff x="0" y="0"/>
              <a:chExt cx="904875" cy="742950"/>
            </a:xfrm>
          </p:grpSpPr>
          <p:sp>
            <p:nvSpPr>
              <p:cNvPr id="116" name="Google Shape;116;p11"/>
              <p:cNvSpPr/>
              <p:nvPr/>
            </p:nvSpPr>
            <p:spPr>
              <a:xfrm>
                <a:off x="0" y="0"/>
                <a:ext cx="904875" cy="742950"/>
              </a:xfrm>
              <a:prstGeom prst="diamond">
                <a:avLst/>
              </a:prstGeom>
              <a:solidFill>
                <a:srgbClr val="FFFDA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>
                  <a:buClr>
                    <a:srgbClr val="000000"/>
                  </a:buClr>
                  <a:buSzPts val="24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>
                <a:off x="303748" y="160560"/>
                <a:ext cx="297379" cy="421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22860" marR="22860" algn="ctr">
                  <a:buClr>
                    <a:srgbClr val="000000"/>
                  </a:buClr>
                  <a:buSzPts val="2400"/>
                </a:pPr>
                <a:r>
                  <a:rPr lang="en-US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&lt;</a:t>
                </a:r>
                <a:endParaRPr sz="1350"/>
              </a:p>
            </p:txBody>
          </p:sp>
        </p:grpSp>
        <p:grpSp>
          <p:nvGrpSpPr>
            <p:cNvPr id="118" name="Google Shape;118;p11"/>
            <p:cNvGrpSpPr/>
            <p:nvPr/>
          </p:nvGrpSpPr>
          <p:grpSpPr>
            <a:xfrm>
              <a:off x="4633912" y="3567112"/>
              <a:ext cx="541339" cy="541339"/>
              <a:chOff x="0" y="0"/>
              <a:chExt cx="541338" cy="541338"/>
            </a:xfrm>
          </p:grpSpPr>
          <p:sp>
            <p:nvSpPr>
              <p:cNvPr id="119" name="Google Shape;119;p11"/>
              <p:cNvSpPr/>
              <p:nvPr/>
            </p:nvSpPr>
            <p:spPr>
              <a:xfrm>
                <a:off x="0" y="0"/>
                <a:ext cx="541338" cy="541338"/>
              </a:xfrm>
              <a:prstGeom prst="ellipse">
                <a:avLst/>
              </a:prstGeom>
              <a:solidFill>
                <a:srgbClr val="FFFDA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30479" marR="30479">
                  <a:buClr>
                    <a:srgbClr val="000000"/>
                  </a:buClr>
                  <a:buSzPts val="24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>
                <a:off x="102411" y="35185"/>
                <a:ext cx="336515" cy="470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29962" marR="29962" algn="ctr">
                  <a:buClr>
                    <a:srgbClr val="000000"/>
                  </a:buClr>
                  <a:buSzPts val="2800"/>
                </a:pPr>
                <a:r>
                  <a:rPr lang="en-US" sz="21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1350"/>
              </a:p>
            </p:txBody>
          </p:sp>
        </p:grpSp>
        <p:sp>
          <p:nvSpPr>
            <p:cNvPr id="121" name="Google Shape;121;p11"/>
            <p:cNvSpPr/>
            <p:nvPr/>
          </p:nvSpPr>
          <p:spPr>
            <a:xfrm>
              <a:off x="3965402" y="3838564"/>
              <a:ext cx="663750" cy="18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4420915" y="1870075"/>
              <a:ext cx="984795" cy="533400"/>
            </a:xfrm>
            <a:prstGeom prst="rect">
              <a:avLst/>
            </a:prstGeom>
            <a:solidFill>
              <a:srgbClr val="FFFB00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relocation</a:t>
              </a:r>
              <a:endParaRPr sz="1350"/>
            </a:p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register</a:t>
              </a:r>
              <a:endParaRPr sz="1350"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4905995" y="2408237"/>
              <a:ext cx="5924" cy="1154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3126532" y="1870075"/>
              <a:ext cx="773211" cy="533400"/>
            </a:xfrm>
            <a:prstGeom prst="rect">
              <a:avLst/>
            </a:prstGeom>
            <a:solidFill>
              <a:srgbClr val="FFFB00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limit</a:t>
              </a:r>
              <a:endParaRPr sz="1350"/>
            </a:p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register</a:t>
              </a:r>
              <a:endParaRPr sz="1350"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3509425" y="2408237"/>
              <a:ext cx="2955" cy="10572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3930705" y="3418162"/>
              <a:ext cx="518550" cy="30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dirty="0"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3622462" y="4373309"/>
              <a:ext cx="474532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4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350" dirty="0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3186112" y="4976812"/>
              <a:ext cx="1616076" cy="508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14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trap;</a:t>
              </a:r>
              <a:endParaRPr sz="1200" dirty="0"/>
            </a:p>
            <a:p>
              <a:pPr marL="30479" marR="30479">
                <a:buClr>
                  <a:srgbClr val="000000"/>
                </a:buClr>
                <a:buSzPts val="14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addressing error</a:t>
              </a:r>
              <a:endParaRPr sz="1200" dirty="0"/>
            </a:p>
          </p:txBody>
        </p:sp>
        <p:cxnSp>
          <p:nvCxnSpPr>
            <p:cNvPr id="129" name="Google Shape;129;p11"/>
            <p:cNvCxnSpPr/>
            <p:nvPr/>
          </p:nvCxnSpPr>
          <p:spPr>
            <a:xfrm>
              <a:off x="3508375" y="4213225"/>
              <a:ext cx="1588" cy="75565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118572-6E99-4A74-899A-E369D870F229}"/>
              </a:ext>
            </a:extLst>
          </p:cNvPr>
          <p:cNvSpPr txBox="1"/>
          <p:nvPr/>
        </p:nvSpPr>
        <p:spPr>
          <a:xfrm>
            <a:off x="545627" y="745139"/>
            <a:ext cx="2193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CPU must check every memory access generated in user mode to be sure it is between base and limit for that user.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8E91F2-479E-44FF-94ED-D62028DF1406}"/>
              </a:ext>
            </a:extLst>
          </p:cNvPr>
          <p:cNvSpPr txBox="1"/>
          <p:nvPr/>
        </p:nvSpPr>
        <p:spPr>
          <a:xfrm>
            <a:off x="741723" y="3677314"/>
            <a:ext cx="2290576" cy="1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Logical address ranges from 0 to n-1, so the condition logical address &lt; limit guarantees validity of the address</a:t>
            </a:r>
          </a:p>
        </p:txBody>
      </p:sp>
    </p:spTree>
    <p:extLst>
      <p:ext uri="{BB962C8B-B14F-4D97-AF65-F5344CB8AC3E}">
        <p14:creationId xmlns:p14="http://schemas.microsoft.com/office/powerpoint/2010/main" val="84749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title"/>
          </p:nvPr>
        </p:nvSpPr>
        <p:spPr>
          <a:xfrm>
            <a:off x="1485900" y="1"/>
            <a:ext cx="6172200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algn="r"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Dynamic Loading</a:t>
            </a:r>
            <a:endParaRPr sz="3600" dirty="0">
              <a:solidFill>
                <a:srgbClr val="00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Google Shape;137;p12"/>
          <p:cNvSpPr txBox="1">
            <a:spLocks noGrp="1"/>
          </p:cNvSpPr>
          <p:nvPr>
            <p:ph type="body" idx="1"/>
          </p:nvPr>
        </p:nvSpPr>
        <p:spPr>
          <a:xfrm>
            <a:off x="907080" y="1314449"/>
            <a:ext cx="7329840" cy="3242465"/>
          </a:xfrm>
          <a:prstGeom prst="rect">
            <a:avLst/>
          </a:prstGeom>
          <a:solidFill>
            <a:srgbClr val="FFFED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87655">
              <a:spcBef>
                <a:spcPts val="0"/>
              </a:spcBef>
              <a:buSzPts val="2800"/>
              <a:buFont typeface="Arial"/>
              <a:buChar char="•"/>
            </a:pPr>
            <a:r>
              <a:rPr lang="en-US" sz="2400" dirty="0"/>
              <a:t>Routine is not loaded until it is called.</a:t>
            </a:r>
            <a:endParaRPr sz="3600" dirty="0"/>
          </a:p>
          <a:p>
            <a:pPr marL="287655">
              <a:buSzPts val="2800"/>
              <a:buFont typeface="Arial"/>
              <a:buChar char="•"/>
            </a:pPr>
            <a:r>
              <a:rPr lang="en-US" sz="2400" dirty="0"/>
              <a:t>Better memory-space utilization; unused routine is never loaded.</a:t>
            </a:r>
            <a:endParaRPr sz="3600" dirty="0"/>
          </a:p>
          <a:p>
            <a:pPr marL="287655">
              <a:buSzPts val="2800"/>
              <a:buFont typeface="Arial"/>
              <a:buChar char="•"/>
            </a:pPr>
            <a:r>
              <a:rPr lang="en-US" sz="2400" dirty="0"/>
              <a:t>Useful when large amounts of code are needed to handle infrequently occurring cases.</a:t>
            </a:r>
            <a:endParaRPr sz="3600" dirty="0"/>
          </a:p>
          <a:p>
            <a:pPr marL="287655">
              <a:buSzPts val="2800"/>
              <a:buFont typeface="Arial"/>
              <a:buChar char="•"/>
            </a:pPr>
            <a:r>
              <a:rPr lang="en-US" sz="2400" dirty="0"/>
              <a:t>No special support from the operating system is required implemented through program design.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58983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1485900" y="11907"/>
            <a:ext cx="6172200" cy="1245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algn="r"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Dynamic Linking</a:t>
            </a:r>
            <a:endParaRPr sz="3600" dirty="0">
              <a:solidFill>
                <a:srgbClr val="00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Google Shape;145;p13"/>
          <p:cNvSpPr txBox="1">
            <a:spLocks noGrp="1"/>
          </p:cNvSpPr>
          <p:nvPr>
            <p:ph type="body" idx="1"/>
          </p:nvPr>
        </p:nvSpPr>
        <p:spPr>
          <a:xfrm>
            <a:off x="907080" y="1257300"/>
            <a:ext cx="7329840" cy="3452320"/>
          </a:xfrm>
          <a:prstGeom prst="rect">
            <a:avLst/>
          </a:prstGeom>
          <a:solidFill>
            <a:srgbClr val="FFFED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5508" indent="-225028">
              <a:spcBef>
                <a:spcPts val="0"/>
              </a:spcBef>
              <a:buSzPts val="2800"/>
              <a:buFont typeface="Arial"/>
              <a:buChar char="•"/>
            </a:pPr>
            <a:r>
              <a:rPr lang="en-US" sz="2400" dirty="0"/>
              <a:t>Linking postponed until execution time.</a:t>
            </a:r>
            <a:endParaRPr sz="3600" dirty="0"/>
          </a:p>
          <a:p>
            <a:pPr marL="255508" indent="-225028">
              <a:buSzPts val="2800"/>
              <a:buFont typeface="Arial"/>
              <a:buChar char="•"/>
            </a:pPr>
            <a:r>
              <a:rPr lang="en-US" sz="2400" dirty="0"/>
              <a:t>Small piece of code, </a:t>
            </a:r>
            <a:r>
              <a:rPr lang="en-US" sz="2400" i="1" dirty="0"/>
              <a:t>stub</a:t>
            </a:r>
            <a:r>
              <a:rPr lang="en-US" sz="2400" dirty="0"/>
              <a:t>, used to locate the appropriate memory-resident library routine.</a:t>
            </a:r>
            <a:endParaRPr sz="3600" dirty="0"/>
          </a:p>
          <a:p>
            <a:pPr marL="287655">
              <a:buSzPts val="2800"/>
              <a:buFont typeface="Arial"/>
              <a:buChar char="•"/>
            </a:pPr>
            <a:r>
              <a:rPr lang="en-US" sz="2400" dirty="0"/>
              <a:t>Stub replaces itself with the address of the routine, and executes the routine.</a:t>
            </a:r>
            <a:endParaRPr sz="3600" dirty="0"/>
          </a:p>
          <a:p>
            <a:pPr marL="287655">
              <a:buSzPts val="2800"/>
              <a:buFont typeface="Arial"/>
              <a:buChar char="•"/>
            </a:pPr>
            <a:r>
              <a:rPr lang="en-US" sz="2400" dirty="0"/>
              <a:t>Operating system needed to check if routine is in process’s memory address space.</a:t>
            </a:r>
            <a:endParaRPr sz="3600" dirty="0"/>
          </a:p>
          <a:p>
            <a:pPr marL="287655">
              <a:buSzPts val="2800"/>
              <a:buFont typeface="Arial"/>
              <a:buChar char="•"/>
            </a:pPr>
            <a:r>
              <a:rPr lang="en-US" sz="2400" dirty="0"/>
              <a:t>Dynamic linking is particularly useful for libraries.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08333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748" y="177285"/>
            <a:ext cx="5873353" cy="43219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35819"/>
            <a:ext cx="7329840" cy="374927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total memory space exists to satisfy a request, but it is not contiguous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dirty="0"/>
              <a:t>First fit analysis reveals that given </a:t>
            </a:r>
            <a:r>
              <a:rPr lang="en-US" altLang="en-US" i="1" dirty="0"/>
              <a:t>N</a:t>
            </a:r>
            <a:r>
              <a:rPr lang="en-US" altLang="en-US" dirty="0"/>
              <a:t> blocks allocated, 0.5 </a:t>
            </a:r>
            <a:r>
              <a:rPr lang="en-US" altLang="en-US" i="1" dirty="0"/>
              <a:t>N</a:t>
            </a:r>
            <a:r>
              <a:rPr lang="en-US" altLang="en-US" dirty="0"/>
              <a:t> blocks lost to fragmentation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</a:rPr>
              <a:t>50-percent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</a:rPr>
              <a:t>rule: </a:t>
            </a:r>
            <a:r>
              <a:rPr lang="en-US" altLang="en-US" dirty="0"/>
              <a:t>“1/3 may be unusable”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E4C91-85F7-4011-A0FF-E3CDA32D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External and Internal Fragmentation</a:t>
            </a:r>
          </a:p>
        </p:txBody>
      </p:sp>
      <p:pic>
        <p:nvPicPr>
          <p:cNvPr id="1026" name="Picture 2" descr="Difference Between Internal Fragmentation and External Fragmentation |  Difference Between">
            <a:extLst>
              <a:ext uri="{FF2B5EF4-FFF2-40B4-BE49-F238E27FC236}">
                <a16:creationId xmlns:a16="http://schemas.microsoft.com/office/drawing/2014/main" id="{C4766BA8-5A04-4283-9B7B-B8DAE4E6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1197405"/>
            <a:ext cx="48768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0CA4E-587F-4E54-B710-D3F0E671A387}"/>
              </a:ext>
            </a:extLst>
          </p:cNvPr>
          <p:cNvSpPr txBox="1"/>
          <p:nvPr/>
        </p:nvSpPr>
        <p:spPr>
          <a:xfrm>
            <a:off x="1991091" y="3585954"/>
            <a:ext cx="484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https://images.app.goo.gl/ghC55ZDKDBXLFHMH6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31CA8-E671-486E-A444-E20CEBE773E5}"/>
              </a:ext>
            </a:extLst>
          </p:cNvPr>
          <p:cNvSpPr txBox="1"/>
          <p:nvPr/>
        </p:nvSpPr>
        <p:spPr>
          <a:xfrm>
            <a:off x="1670605" y="4058519"/>
            <a:ext cx="65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http://www.differencebetween.net/technology/difference-between-internal-fragmentation-and-external-fragmentation/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8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1051</Words>
  <Application>Microsoft Office PowerPoint</Application>
  <PresentationFormat>On-screen Show (16:9)</PresentationFormat>
  <Paragraphs>159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Monotype Sorts</vt:lpstr>
      <vt:lpstr>MS PGothic</vt:lpstr>
      <vt:lpstr>Arial</vt:lpstr>
      <vt:lpstr>Calibri</vt:lpstr>
      <vt:lpstr>Gill Sans</vt:lpstr>
      <vt:lpstr>Helvetica</vt:lpstr>
      <vt:lpstr>Helvetica Neue</vt:lpstr>
      <vt:lpstr>Times New Roman</vt:lpstr>
      <vt:lpstr>Office Theme</vt:lpstr>
      <vt:lpstr>CSCI315 – Operating Systems Design Department of Computer Science Bucknell University</vt:lpstr>
      <vt:lpstr>Contiguous Allocation</vt:lpstr>
      <vt:lpstr>Protection</vt:lpstr>
      <vt:lpstr>Dynamic relocation using a relocation register</vt:lpstr>
      <vt:lpstr>Hardware Support for Relocation and Limit Registers </vt:lpstr>
      <vt:lpstr>Dynamic Loading</vt:lpstr>
      <vt:lpstr>Dynamic Linking</vt:lpstr>
      <vt:lpstr>Fragmentation</vt:lpstr>
      <vt:lpstr>External and Internal Fragmentation</vt:lpstr>
      <vt:lpstr>Fragmentation (Cont.)</vt:lpstr>
      <vt:lpstr>Paging</vt:lpstr>
      <vt:lpstr>Address Translation Scheme</vt:lpstr>
      <vt:lpstr>Paging Hardware</vt:lpstr>
      <vt:lpstr>Paging Model of Logical and  Physical Memory</vt:lpstr>
      <vt:lpstr>Paging Example </vt:lpstr>
      <vt:lpstr>Paging – Example of internal fragmentation</vt:lpstr>
      <vt:lpstr>Free Frames</vt:lpstr>
      <vt:lpstr>Implementation of Page Table</vt:lpstr>
      <vt:lpstr>Translation Look-Aside Buffer </vt:lpstr>
      <vt:lpstr>Hardware</vt:lpstr>
      <vt:lpstr>Paging Hardware With TLB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178</cp:revision>
  <dcterms:created xsi:type="dcterms:W3CDTF">2013-08-21T19:17:07Z</dcterms:created>
  <dcterms:modified xsi:type="dcterms:W3CDTF">2020-10-11T13:34:45Z</dcterms:modified>
</cp:coreProperties>
</file>