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91" r:id="rId2"/>
    <p:sldId id="292" r:id="rId3"/>
    <p:sldId id="293" r:id="rId4"/>
    <p:sldId id="294" r:id="rId5"/>
    <p:sldId id="392" r:id="rId6"/>
    <p:sldId id="393" r:id="rId7"/>
    <p:sldId id="295" r:id="rId8"/>
    <p:sldId id="296" r:id="rId9"/>
    <p:sldId id="297" r:id="rId10"/>
    <p:sldId id="298" r:id="rId11"/>
    <p:sldId id="29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33"/>
    <a:srgbClr val="FE9202"/>
    <a:srgbClr val="00AACC"/>
    <a:srgbClr val="6C1A00"/>
    <a:srgbClr val="5EEC3C"/>
    <a:srgbClr val="FFCC66"/>
    <a:srgbClr val="990099"/>
    <a:srgbClr val="CC0099"/>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78" y="5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8129B-D670-45A8-80B6-38E72459867A}" type="datetimeFigureOut">
              <a:rPr lang="en-US" smtClean="0"/>
              <a:pPr/>
              <a:t>10/10/2020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FFDEE-DC9A-4B34-B786-A450E1885E84}" type="slidenum">
              <a:rPr lang="en-US" smtClean="0"/>
              <a:pPr/>
              <a:t>‹#›</a:t>
            </a:fld>
            <a:endParaRPr lang="en-US"/>
          </a:p>
        </p:txBody>
      </p:sp>
    </p:spTree>
    <p:extLst>
      <p:ext uri="{BB962C8B-B14F-4D97-AF65-F5344CB8AC3E}">
        <p14:creationId xmlns:p14="http://schemas.microsoft.com/office/powerpoint/2010/main" val="241752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7"/>
        <p:cNvGrpSpPr/>
        <p:nvPr/>
      </p:nvGrpSpPr>
      <p:grpSpPr>
        <a:xfrm>
          <a:off x="0" y="0"/>
          <a:ext cx="0" cy="0"/>
          <a:chOff x="0" y="0"/>
          <a:chExt cx="0" cy="0"/>
        </a:xfrm>
      </p:grpSpPr>
      <p:sp>
        <p:nvSpPr>
          <p:cNvPr id="698" name="Google Shape;698;p3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9" name="Google Shape;699;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8"/>
        <p:cNvGrpSpPr/>
        <p:nvPr/>
      </p:nvGrpSpPr>
      <p:grpSpPr>
        <a:xfrm>
          <a:off x="0" y="0"/>
          <a:ext cx="0" cy="0"/>
          <a:chOff x="0" y="0"/>
          <a:chExt cx="0" cy="0"/>
        </a:xfrm>
      </p:grpSpPr>
      <p:sp>
        <p:nvSpPr>
          <p:cNvPr id="779" name="Google Shape;779;p3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0" name="Google Shape;780;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p3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7" name="Google Shape;707;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3"/>
        <p:cNvGrpSpPr/>
        <p:nvPr/>
      </p:nvGrpSpPr>
      <p:grpSpPr>
        <a:xfrm>
          <a:off x="0" y="0"/>
          <a:ext cx="0" cy="0"/>
          <a:chOff x="0" y="0"/>
          <a:chExt cx="0" cy="0"/>
        </a:xfrm>
      </p:grpSpPr>
      <p:sp>
        <p:nvSpPr>
          <p:cNvPr id="714" name="Google Shape;714;p3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5" name="Google Shape;715;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3"/>
        <p:cNvGrpSpPr/>
        <p:nvPr/>
      </p:nvGrpSpPr>
      <p:grpSpPr>
        <a:xfrm>
          <a:off x="0" y="0"/>
          <a:ext cx="0" cy="0"/>
          <a:chOff x="0" y="0"/>
          <a:chExt cx="0" cy="0"/>
        </a:xfrm>
      </p:grpSpPr>
      <p:sp>
        <p:nvSpPr>
          <p:cNvPr id="714" name="Google Shape;714;p3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5" name="Google Shape;715;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3814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3"/>
        <p:cNvGrpSpPr/>
        <p:nvPr/>
      </p:nvGrpSpPr>
      <p:grpSpPr>
        <a:xfrm>
          <a:off x="0" y="0"/>
          <a:ext cx="0" cy="0"/>
          <a:chOff x="0" y="0"/>
          <a:chExt cx="0" cy="0"/>
        </a:xfrm>
      </p:grpSpPr>
      <p:sp>
        <p:nvSpPr>
          <p:cNvPr id="714" name="Google Shape;714;p3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5" name="Google Shape;715;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4756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1"/>
        <p:cNvGrpSpPr/>
        <p:nvPr/>
      </p:nvGrpSpPr>
      <p:grpSpPr>
        <a:xfrm>
          <a:off x="0" y="0"/>
          <a:ext cx="0" cy="0"/>
          <a:chOff x="0" y="0"/>
          <a:chExt cx="0" cy="0"/>
        </a:xfrm>
      </p:grpSpPr>
      <p:sp>
        <p:nvSpPr>
          <p:cNvPr id="722" name="Google Shape;722;p3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3" name="Google Shape;723;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1"/>
        <p:cNvGrpSpPr/>
        <p:nvPr/>
      </p:nvGrpSpPr>
      <p:grpSpPr>
        <a:xfrm>
          <a:off x="0" y="0"/>
          <a:ext cx="0" cy="0"/>
          <a:chOff x="0" y="0"/>
          <a:chExt cx="0" cy="0"/>
        </a:xfrm>
      </p:grpSpPr>
      <p:sp>
        <p:nvSpPr>
          <p:cNvPr id="742" name="Google Shape;742;p3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3" name="Google Shape;743;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p3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1" name="Google Shape;751;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9"/>
        <p:cNvGrpSpPr/>
        <p:nvPr/>
      </p:nvGrpSpPr>
      <p:grpSpPr>
        <a:xfrm>
          <a:off x="0" y="0"/>
          <a:ext cx="0" cy="0"/>
          <a:chOff x="0" y="0"/>
          <a:chExt cx="0" cy="0"/>
        </a:xfrm>
      </p:grpSpPr>
      <p:sp>
        <p:nvSpPr>
          <p:cNvPr id="770" name="Google Shape;770;p3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1" name="Google Shape;771;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17900" y="1960930"/>
            <a:ext cx="7177135" cy="1985165"/>
          </a:xfrm>
          <a:noFill/>
          <a:effectLst>
            <a:outerShdw blurRad="50800" dist="38100" dir="2700000" algn="tl" rotWithShape="0">
              <a:prstClr val="black">
                <a:alpha val="40000"/>
              </a:prstClr>
            </a:outerShdw>
          </a:effectLst>
        </p:spPr>
        <p:txBody>
          <a:bodyPr>
            <a:normAutofit/>
          </a:bodyPr>
          <a:lstStyle>
            <a:lvl1pPr algn="r">
              <a:defRPr sz="3600">
                <a:solidFill>
                  <a:srgbClr val="007033"/>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517900" y="3946095"/>
            <a:ext cx="7177135" cy="763525"/>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mp; Bullets">
  <p:cSld name="Title &amp; Bullets">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57200" y="69055"/>
            <a:ext cx="8229600" cy="1131095"/>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5" name="Google Shape;15;p3"/>
          <p:cNvSpPr txBox="1">
            <a:spLocks noGrp="1"/>
          </p:cNvSpPr>
          <p:nvPr>
            <p:ph type="body" idx="1"/>
          </p:nvPr>
        </p:nvSpPr>
        <p:spPr>
          <a:xfrm>
            <a:off x="457200" y="1200150"/>
            <a:ext cx="8229600" cy="3943350"/>
          </a:xfrm>
          <a:prstGeom prst="rect">
            <a:avLst/>
          </a:prstGeom>
          <a:noFill/>
          <a:ln>
            <a:noFill/>
          </a:ln>
        </p:spPr>
        <p:txBody>
          <a:bodyPr spcFirstLastPara="1" wrap="square" lIns="50800" tIns="50800" rIns="50800" bIns="50800" anchor="t" anchorCtr="0">
            <a:noAutofit/>
          </a:bodyPr>
          <a:lstStyle>
            <a:lvl1pPr marL="342900" lvl="0" indent="-257175" algn="l">
              <a:lnSpc>
                <a:spcPct val="100000"/>
              </a:lnSpc>
              <a:spcBef>
                <a:spcPts val="525"/>
              </a:spcBef>
              <a:spcAft>
                <a:spcPts val="0"/>
              </a:spcAft>
              <a:buClr>
                <a:srgbClr val="000000"/>
              </a:buClr>
              <a:buSzPts val="1800"/>
              <a:buChar char="•"/>
              <a:defRPr/>
            </a:lvl1pPr>
            <a:lvl2pPr marL="685800" lvl="1" indent="-257175" algn="l">
              <a:lnSpc>
                <a:spcPct val="100000"/>
              </a:lnSpc>
              <a:spcBef>
                <a:spcPts val="450"/>
              </a:spcBef>
              <a:spcAft>
                <a:spcPts val="0"/>
              </a:spcAft>
              <a:buClr>
                <a:srgbClr val="000000"/>
              </a:buClr>
              <a:buSzPts val="1800"/>
              <a:buChar char="–"/>
              <a:defRPr/>
            </a:lvl2pPr>
            <a:lvl3pPr marL="1028700" lvl="2" indent="-257175" algn="l">
              <a:lnSpc>
                <a:spcPct val="100000"/>
              </a:lnSpc>
              <a:spcBef>
                <a:spcPts val="375"/>
              </a:spcBef>
              <a:spcAft>
                <a:spcPts val="0"/>
              </a:spcAft>
              <a:buClr>
                <a:srgbClr val="000000"/>
              </a:buClr>
              <a:buSzPts val="1800"/>
              <a:buChar char="•"/>
              <a:defRPr/>
            </a:lvl3pPr>
            <a:lvl4pPr marL="1371600" lvl="3" indent="-257175" algn="l">
              <a:lnSpc>
                <a:spcPct val="100000"/>
              </a:lnSpc>
              <a:spcBef>
                <a:spcPts val="300"/>
              </a:spcBef>
              <a:spcAft>
                <a:spcPts val="0"/>
              </a:spcAft>
              <a:buClr>
                <a:srgbClr val="000000"/>
              </a:buClr>
              <a:buSzPts val="1800"/>
              <a:buChar char="–"/>
              <a:defRPr/>
            </a:lvl4pPr>
            <a:lvl5pPr marL="1714500" lvl="4" indent="-257175" algn="l">
              <a:lnSpc>
                <a:spcPct val="100000"/>
              </a:lnSpc>
              <a:spcBef>
                <a:spcPts val="300"/>
              </a:spcBef>
              <a:spcAft>
                <a:spcPts val="0"/>
              </a:spcAft>
              <a:buClr>
                <a:srgbClr val="000000"/>
              </a:buClr>
              <a:buSzPts val="1800"/>
              <a:buChar char="»"/>
              <a:defRPr/>
            </a:lvl5pPr>
            <a:lvl6pPr marL="2057400" lvl="5" indent="-257175" algn="l">
              <a:lnSpc>
                <a:spcPct val="100000"/>
              </a:lnSpc>
              <a:spcBef>
                <a:spcPts val="525"/>
              </a:spcBef>
              <a:spcAft>
                <a:spcPts val="0"/>
              </a:spcAft>
              <a:buClr>
                <a:srgbClr val="000000"/>
              </a:buClr>
              <a:buSzPts val="1800"/>
              <a:buChar char="•"/>
              <a:defRPr/>
            </a:lvl6pPr>
            <a:lvl7pPr marL="2400300" lvl="6" indent="-257175" algn="l">
              <a:lnSpc>
                <a:spcPct val="100000"/>
              </a:lnSpc>
              <a:spcBef>
                <a:spcPts val="525"/>
              </a:spcBef>
              <a:spcAft>
                <a:spcPts val="0"/>
              </a:spcAft>
              <a:buClr>
                <a:srgbClr val="000000"/>
              </a:buClr>
              <a:buSzPts val="1800"/>
              <a:buChar char="•"/>
              <a:defRPr/>
            </a:lvl7pPr>
            <a:lvl8pPr marL="2743200" lvl="7" indent="-257175" algn="l">
              <a:lnSpc>
                <a:spcPct val="100000"/>
              </a:lnSpc>
              <a:spcBef>
                <a:spcPts val="525"/>
              </a:spcBef>
              <a:spcAft>
                <a:spcPts val="0"/>
              </a:spcAft>
              <a:buClr>
                <a:srgbClr val="000000"/>
              </a:buClr>
              <a:buSzPts val="1800"/>
              <a:buChar char="•"/>
              <a:defRPr/>
            </a:lvl8pPr>
            <a:lvl9pPr marL="3086100" lvl="8" indent="-257175" algn="l">
              <a:lnSpc>
                <a:spcPct val="100000"/>
              </a:lnSpc>
              <a:spcBef>
                <a:spcPts val="525"/>
              </a:spcBef>
              <a:spcAft>
                <a:spcPts val="0"/>
              </a:spcAft>
              <a:buClr>
                <a:srgbClr val="000000"/>
              </a:buClr>
              <a:buSzPts val="1800"/>
              <a:buChar char="•"/>
              <a:defRPr/>
            </a:lvl9pPr>
          </a:lstStyle>
          <a:p>
            <a:endParaRPr/>
          </a:p>
        </p:txBody>
      </p:sp>
      <p:sp>
        <p:nvSpPr>
          <p:cNvPr id="16" name="Google Shape;16;p3"/>
          <p:cNvSpPr txBox="1">
            <a:spLocks noGrp="1"/>
          </p:cNvSpPr>
          <p:nvPr>
            <p:ph type="sldNum" idx="12"/>
          </p:nvPr>
        </p:nvSpPr>
        <p:spPr>
          <a:xfrm>
            <a:off x="7463966" y="4683919"/>
            <a:ext cx="312068" cy="224238"/>
          </a:xfrm>
          <a:prstGeom prst="rect">
            <a:avLst/>
          </a:prstGeom>
          <a:noFill/>
          <a:ln>
            <a:noFill/>
          </a:ln>
        </p:spPr>
        <p:txBody>
          <a:bodyPr spcFirstLastPara="1" wrap="square" lIns="50800" tIns="50800" rIns="50800" bIns="50800" anchor="t" anchorCtr="0">
            <a:noAutofit/>
          </a:bodyPr>
          <a:lstStyle>
            <a:lvl1pPr marL="0" lvl="0"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1pPr>
            <a:lvl2pPr marL="0" lvl="1"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2pPr>
            <a:lvl3pPr marL="0" lvl="2"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3pPr>
            <a:lvl4pPr marL="0" lvl="3"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4pPr>
            <a:lvl5pPr marL="0" lvl="4"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5pPr>
            <a:lvl6pPr marL="0" lvl="5"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6pPr>
            <a:lvl7pPr marL="0" lvl="6"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7pPr>
            <a:lvl8pPr marL="0" lvl="7"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8pPr>
            <a:lvl9pPr marL="0" lvl="8" indent="0" algn="ctr">
              <a:lnSpc>
                <a:spcPct val="100000"/>
              </a:lnSpc>
              <a:spcBef>
                <a:spcPts val="0"/>
              </a:spcBef>
              <a:spcAft>
                <a:spcPts val="0"/>
              </a:spcAft>
              <a:buClr>
                <a:srgbClr val="000000"/>
              </a:buClr>
              <a:buSzPts val="1400"/>
              <a:buFont typeface="Arial"/>
              <a:buNone/>
              <a:defRPr sz="1050">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98103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69" cy="763525"/>
          </a:xfrm>
        </p:spPr>
        <p:txBody>
          <a:bodyPr>
            <a:normAutofit/>
          </a:bodyPr>
          <a:lstStyle>
            <a:lvl1pPr algn="r">
              <a:defRPr sz="3600" baseline="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51221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093365" cy="572644"/>
          </a:xfrm>
        </p:spPr>
        <p:txBody>
          <a:bodyPr>
            <a:normAutofit/>
          </a:bodyPr>
          <a:lstStyle>
            <a:lvl1pPr algn="l">
              <a:defRPr sz="3600">
                <a:solidFill>
                  <a:srgbClr val="00703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044700"/>
            <a:ext cx="8093364" cy="3511061"/>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5" name="Footer Placeholder 4"/>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6" name="Footer Placeholder 5"/>
          <p:cNvSpPr>
            <a:spLocks noGrp="1"/>
          </p:cNvSpPr>
          <p:nvPr>
            <p:ph type="ftr" sz="quarter" idx="11"/>
          </p:nvPr>
        </p:nvSpPr>
        <p:spPr/>
        <p:txBody>
          <a:bodyPr/>
          <a:lstStyle>
            <a:lvl1pPr>
              <a:defRPr>
                <a:solidFill>
                  <a:srgbClr val="6C1A00"/>
                </a:solidFill>
              </a:defRPr>
            </a:lvl1pPr>
          </a:lstStyle>
          <a:p>
            <a:r>
              <a:rPr lang="en-US" dirty="0"/>
              <a:t>CompEd2019, Chengdu, China</a:t>
            </a:r>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6"/>
            <a:ext cx="8246069" cy="916230"/>
          </a:xfrm>
        </p:spPr>
        <p:txBody>
          <a:bodyPr>
            <a:normAutofit/>
          </a:bodyPr>
          <a:lstStyle>
            <a:lvl1pPr algn="r">
              <a:defRPr sz="3600" baseline="0">
                <a:solidFill>
                  <a:srgbClr val="5EEC3C"/>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35341"/>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35341"/>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
        <p:nvSpPr>
          <p:cNvPr id="10"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
        <p:nvSpPr>
          <p:cNvPr id="6"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
        <p:nvSpPr>
          <p:cNvPr id="5"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10/10/2020</a:t>
            </a:fld>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
        <p:nvSpPr>
          <p:cNvPr id="8" name="Footer Placeholder 5"/>
          <p:cNvSpPr>
            <a:spLocks noGrp="1"/>
          </p:cNvSpPr>
          <p:nvPr>
            <p:ph type="ftr" sz="quarter" idx="11"/>
          </p:nvPr>
        </p:nvSpPr>
        <p:spPr>
          <a:xfrm>
            <a:off x="3124200" y="4767263"/>
            <a:ext cx="2895600" cy="273844"/>
          </a:xfrm>
        </p:spPr>
        <p:txBody>
          <a:bodyPr/>
          <a:lstStyle>
            <a:lvl1pPr>
              <a:defRPr>
                <a:solidFill>
                  <a:srgbClr val="6C1A00"/>
                </a:solidFill>
              </a:defRPr>
            </a:lvl1pPr>
          </a:lstStyle>
          <a:p>
            <a:r>
              <a:rPr lang="en-US" dirty="0"/>
              <a:t>CompEd2019, Chengdu, China</a:t>
            </a:r>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10/10/2020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CFD6D7A0-E93F-41B3-989C-1EFD83334D05}"/>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6F8B02-092F-4F4F-B530-4AD7E61EF5C8}"/>
              </a:ext>
            </a:extLst>
          </p:cNvPr>
          <p:cNvSpPr>
            <a:spLocks noGrp="1"/>
          </p:cNvSpPr>
          <p:nvPr>
            <p:ph type="ctrTitle"/>
          </p:nvPr>
        </p:nvSpPr>
        <p:spPr>
          <a:xfrm>
            <a:off x="1670605" y="1044700"/>
            <a:ext cx="7177135" cy="1985165"/>
          </a:xfrm>
        </p:spPr>
        <p:txBody>
          <a:bodyPr>
            <a:noAutofit/>
          </a:bodyPr>
          <a:lstStyle/>
          <a:p>
            <a:r>
              <a:rPr lang="en" dirty="0"/>
              <a:t>CSCI315 – Oper</a:t>
            </a:r>
            <a:r>
              <a:rPr lang="en-US" dirty="0" err="1"/>
              <a:t>ating</a:t>
            </a:r>
            <a:r>
              <a:rPr lang="en-US" dirty="0"/>
              <a:t> Systems Design</a:t>
            </a:r>
            <a:br>
              <a:rPr lang="en-US" sz="3200" dirty="0"/>
            </a:br>
            <a:r>
              <a:rPr lang="en-US" sz="2400" dirty="0"/>
              <a:t>Department of Computer Science</a:t>
            </a:r>
            <a:br>
              <a:rPr lang="en-US" sz="2400" dirty="0"/>
            </a:br>
            <a:r>
              <a:rPr lang="en-US" sz="2400" dirty="0"/>
              <a:t>Bucknell University</a:t>
            </a:r>
          </a:p>
        </p:txBody>
      </p:sp>
      <p:sp>
        <p:nvSpPr>
          <p:cNvPr id="4" name="Rectangle 3">
            <a:extLst>
              <a:ext uri="{FF2B5EF4-FFF2-40B4-BE49-F238E27FC236}">
                <a16:creationId xmlns:a16="http://schemas.microsoft.com/office/drawing/2014/main" id="{A28328C8-1A0C-414A-8DD0-0CDA437799EA}"/>
              </a:ext>
            </a:extLst>
          </p:cNvPr>
          <p:cNvSpPr/>
          <p:nvPr/>
        </p:nvSpPr>
        <p:spPr>
          <a:xfrm>
            <a:off x="2128720" y="3875009"/>
            <a:ext cx="4123035" cy="954107"/>
          </a:xfrm>
          <a:prstGeom prst="rect">
            <a:avLst/>
          </a:prstGeom>
          <a:ln>
            <a:solidFill>
              <a:schemeClr val="accent1"/>
            </a:solidFill>
          </a:ln>
        </p:spPr>
        <p:txBody>
          <a:bodyPr wrap="square">
            <a:spAutoFit/>
          </a:bodyPr>
          <a:lstStyle/>
          <a:p>
            <a:pPr defTabSz="457200" hangingPunct="0"/>
            <a:r>
              <a:rPr lang="en-US" sz="1400" i="1" dirty="0">
                <a:solidFill>
                  <a:srgbClr val="000000"/>
                </a:solidFill>
                <a:ea typeface="Helvetica"/>
                <a:cs typeface="Helvetica"/>
                <a:sym typeface="Helvetica"/>
              </a:rPr>
              <a:t>This set of notes is based on notes from the textbook authors, as well as L. Felipe Perrone, Joshua </a:t>
            </a:r>
            <a:r>
              <a:rPr lang="en-US" sz="1400" i="1" dirty="0" err="1">
                <a:solidFill>
                  <a:srgbClr val="000000"/>
                </a:solidFill>
                <a:ea typeface="Helvetica"/>
                <a:cs typeface="Helvetica"/>
                <a:sym typeface="Helvetica"/>
              </a:rPr>
              <a:t>Stough</a:t>
            </a:r>
            <a:r>
              <a:rPr lang="en-US" sz="1400" i="1">
                <a:solidFill>
                  <a:srgbClr val="000000"/>
                </a:solidFill>
                <a:ea typeface="Helvetica"/>
                <a:cs typeface="Helvetica"/>
                <a:sym typeface="Helvetica"/>
              </a:rPr>
              <a:t>, </a:t>
            </a:r>
            <a:r>
              <a:rPr lang="en-US" sz="1400" i="1" dirty="0">
                <a:solidFill>
                  <a:srgbClr val="000000"/>
                </a:solidFill>
                <a:ea typeface="Helvetica"/>
                <a:cs typeface="Helvetica"/>
                <a:sym typeface="Helvetica"/>
              </a:rPr>
              <a:t>and other instructors.</a:t>
            </a:r>
          </a:p>
          <a:p>
            <a:pPr defTabSz="457200" hangingPunct="0"/>
            <a:r>
              <a:rPr lang="en-US" sz="1400" i="1" dirty="0">
                <a:solidFill>
                  <a:schemeClr val="bg1"/>
                </a:solidFill>
              </a:rPr>
              <a:t>Xiannong Meng, Fall 2020.</a:t>
            </a:r>
            <a:endParaRPr lang="en-US" sz="1400" i="1" dirty="0">
              <a:solidFill>
                <a:schemeClr val="bg1"/>
              </a:solidFill>
              <a:ea typeface="Helvetica"/>
              <a:cs typeface="Helvetica"/>
              <a:sym typeface="Helvetica"/>
            </a:endParaRPr>
          </a:p>
        </p:txBody>
      </p:sp>
      <p:sp>
        <p:nvSpPr>
          <p:cNvPr id="9" name="Shape 54">
            <a:extLst>
              <a:ext uri="{FF2B5EF4-FFF2-40B4-BE49-F238E27FC236}">
                <a16:creationId xmlns:a16="http://schemas.microsoft.com/office/drawing/2014/main" id="{1E49764E-1BC6-4C6E-984E-407B9DC3F4FD}"/>
              </a:ext>
            </a:extLst>
          </p:cNvPr>
          <p:cNvSpPr txBox="1"/>
          <p:nvPr/>
        </p:nvSpPr>
        <p:spPr>
          <a:xfrm>
            <a:off x="565723" y="3655640"/>
            <a:ext cx="1410291" cy="773367"/>
          </a:xfrm>
          <a:prstGeom prst="rect">
            <a:avLst/>
          </a:prstGeom>
          <a:noFill/>
          <a:ln>
            <a:noFill/>
          </a:ln>
        </p:spPr>
        <p:txBody>
          <a:bodyPr lIns="91425" tIns="91425" rIns="91425" bIns="91425" anchor="t" anchorCtr="0">
            <a:noAutofit/>
          </a:bodyPr>
          <a:lstStyle/>
          <a:p>
            <a:pPr lvl="0" rtl="0">
              <a:spcBef>
                <a:spcPts val="0"/>
              </a:spcBef>
              <a:buNone/>
            </a:pPr>
            <a:r>
              <a:rPr lang="en-US" b="1" dirty="0">
                <a:solidFill>
                  <a:srgbClr val="FF0000"/>
                </a:solidFill>
              </a:rPr>
              <a:t>C</a:t>
            </a:r>
            <a:r>
              <a:rPr lang="en" b="1" dirty="0">
                <a:solidFill>
                  <a:srgbClr val="FF0000"/>
                </a:solidFill>
              </a:rPr>
              <a:t>h 9.4 – 9.5</a:t>
            </a:r>
          </a:p>
        </p:txBody>
      </p:sp>
      <p:sp>
        <p:nvSpPr>
          <p:cNvPr id="10" name="Shape 53">
            <a:extLst>
              <a:ext uri="{FF2B5EF4-FFF2-40B4-BE49-F238E27FC236}">
                <a16:creationId xmlns:a16="http://schemas.microsoft.com/office/drawing/2014/main" id="{8E0FCBEF-0C20-46DD-B452-264485A5D623}"/>
              </a:ext>
            </a:extLst>
          </p:cNvPr>
          <p:cNvSpPr txBox="1">
            <a:spLocks/>
          </p:cNvSpPr>
          <p:nvPr/>
        </p:nvSpPr>
        <p:spPr>
          <a:xfrm>
            <a:off x="685800" y="2840053"/>
            <a:ext cx="7772400" cy="784799"/>
          </a:xfrm>
          <a:prstGeom prst="rect">
            <a:avLst/>
          </a:prstGeom>
        </p:spPr>
        <p:txBody>
          <a:bodyPr vert="horz" lIns="93100" tIns="93100" rIns="93100" bIns="93100" rtlCol="0" anchor="t" anchorCtr="0">
            <a:noAutofit/>
          </a:bodyPr>
          <a:lstStyle>
            <a:lvl1pPr marL="0" indent="0" algn="r" defTabSz="914400" rtl="0" eaLnBrk="1" latinLnBrk="0" hangingPunct="1">
              <a:spcBef>
                <a:spcPct val="20000"/>
              </a:spcBef>
              <a:buFont typeface="Arial" pitchFamily="34" charset="0"/>
              <a:buNone/>
              <a:defRPr sz="2800" b="0" i="0" kern="1200">
                <a:solidFill>
                  <a:schemeClr val="bg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spcBef>
                <a:spcPts val="0"/>
              </a:spcBef>
              <a:buClr>
                <a:schemeClr val="dk1"/>
              </a:buClr>
              <a:buSzPct val="35483"/>
              <a:buFont typeface="Arial"/>
              <a:buNone/>
            </a:pPr>
            <a:r>
              <a:rPr lang="en-US" b="1" dirty="0"/>
              <a:t>Memory Management: Paging 2</a:t>
            </a:r>
            <a:endParaRPr lang="en" b="1" dirty="0"/>
          </a:p>
        </p:txBody>
      </p:sp>
    </p:spTree>
    <p:extLst>
      <p:ext uri="{BB962C8B-B14F-4D97-AF65-F5344CB8AC3E}">
        <p14:creationId xmlns:p14="http://schemas.microsoft.com/office/powerpoint/2010/main" val="117204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2"/>
        <p:cNvGrpSpPr/>
        <p:nvPr/>
      </p:nvGrpSpPr>
      <p:grpSpPr>
        <a:xfrm>
          <a:off x="0" y="0"/>
          <a:ext cx="0" cy="0"/>
          <a:chOff x="0" y="0"/>
          <a:chExt cx="0" cy="0"/>
        </a:xfrm>
      </p:grpSpPr>
      <p:sp>
        <p:nvSpPr>
          <p:cNvPr id="775" name="Google Shape;775;p46"/>
          <p:cNvSpPr txBox="1">
            <a:spLocks noGrp="1"/>
          </p:cNvSpPr>
          <p:nvPr>
            <p:ph type="title"/>
          </p:nvPr>
        </p:nvSpPr>
        <p:spPr>
          <a:xfrm>
            <a:off x="1485900" y="-140495"/>
            <a:ext cx="6172200" cy="1131095"/>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Address Translation</a:t>
            </a:r>
            <a:endParaRPr sz="3600" dirty="0">
              <a:solidFill>
                <a:srgbClr val="007033"/>
              </a:solidFill>
              <a:effectLst>
                <a:outerShdw blurRad="38100" dist="38100" dir="2700000" algn="tl">
                  <a:srgbClr val="000000">
                    <a:alpha val="43137"/>
                  </a:srgbClr>
                </a:outerShdw>
              </a:effectLst>
              <a:latin typeface="Arial"/>
              <a:cs typeface="Arial"/>
            </a:endParaRPr>
          </a:p>
        </p:txBody>
      </p:sp>
      <p:pic>
        <p:nvPicPr>
          <p:cNvPr id="776" name="Google Shape;776;p46"/>
          <p:cNvPicPr preferRelativeResize="0"/>
          <p:nvPr/>
        </p:nvPicPr>
        <p:blipFill rotWithShape="1">
          <a:blip r:embed="rId3">
            <a:alphaModFix/>
          </a:blip>
          <a:srcRect/>
          <a:stretch/>
        </p:blipFill>
        <p:spPr>
          <a:xfrm>
            <a:off x="1690687" y="891995"/>
            <a:ext cx="5762626" cy="2295526"/>
          </a:xfrm>
          <a:prstGeom prst="rect">
            <a:avLst/>
          </a:prstGeom>
          <a:noFill/>
          <a:ln>
            <a:noFill/>
          </a:ln>
        </p:spPr>
      </p:pic>
      <p:sp>
        <p:nvSpPr>
          <p:cNvPr id="777" name="Google Shape;777;p46"/>
          <p:cNvSpPr/>
          <p:nvPr/>
        </p:nvSpPr>
        <p:spPr>
          <a:xfrm>
            <a:off x="1690687" y="3932925"/>
            <a:ext cx="5762626" cy="574172"/>
          </a:xfrm>
          <a:prstGeom prst="rect">
            <a:avLst/>
          </a:prstGeom>
          <a:noFill/>
          <a:ln>
            <a:noFill/>
          </a:ln>
        </p:spPr>
        <p:txBody>
          <a:bodyPr spcFirstLastPara="1" wrap="square" lIns="38100" tIns="38100" rIns="38100" bIns="38100" anchor="t" anchorCtr="0">
            <a:noAutofit/>
          </a:bodyPr>
          <a:lstStyle/>
          <a:p>
            <a:pPr marL="30479" marR="30479">
              <a:buClr>
                <a:srgbClr val="E32400"/>
              </a:buClr>
              <a:buSzPts val="1800"/>
            </a:pPr>
            <a:r>
              <a:rPr lang="en-US" sz="2400" dirty="0">
                <a:solidFill>
                  <a:srgbClr val="E32400"/>
                </a:solidFill>
                <a:latin typeface="Arial"/>
                <a:ea typeface="Arial"/>
                <a:cs typeface="Arial"/>
                <a:sym typeface="Arial"/>
              </a:rPr>
              <a:t>aggregates all the pages that together make up the page table</a:t>
            </a:r>
            <a:endParaRP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81"/>
        <p:cNvGrpSpPr/>
        <p:nvPr/>
      </p:nvGrpSpPr>
      <p:grpSpPr>
        <a:xfrm>
          <a:off x="0" y="0"/>
          <a:ext cx="0" cy="0"/>
          <a:chOff x="0" y="0"/>
          <a:chExt cx="0" cy="0"/>
        </a:xfrm>
      </p:grpSpPr>
      <p:sp>
        <p:nvSpPr>
          <p:cNvPr id="784" name="Google Shape;784;p47"/>
          <p:cNvSpPr txBox="1">
            <a:spLocks noGrp="1"/>
          </p:cNvSpPr>
          <p:nvPr>
            <p:ph type="title"/>
          </p:nvPr>
        </p:nvSpPr>
        <p:spPr>
          <a:xfrm>
            <a:off x="1485900" y="11907"/>
            <a:ext cx="6172200" cy="1016794"/>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Two-Level Paging Example</a:t>
            </a:r>
            <a:endParaRPr sz="3600" dirty="0">
              <a:solidFill>
                <a:srgbClr val="007033"/>
              </a:solidFill>
              <a:effectLst>
                <a:outerShdw blurRad="38100" dist="38100" dir="2700000" algn="tl">
                  <a:srgbClr val="000000">
                    <a:alpha val="43137"/>
                  </a:srgbClr>
                </a:outerShdw>
              </a:effectLst>
              <a:latin typeface="Arial"/>
              <a:cs typeface="Arial"/>
            </a:endParaRPr>
          </a:p>
        </p:txBody>
      </p:sp>
      <p:sp>
        <p:nvSpPr>
          <p:cNvPr id="785" name="Google Shape;785;p47"/>
          <p:cNvSpPr txBox="1">
            <a:spLocks noGrp="1"/>
          </p:cNvSpPr>
          <p:nvPr>
            <p:ph type="body" idx="1"/>
          </p:nvPr>
        </p:nvSpPr>
        <p:spPr>
          <a:xfrm>
            <a:off x="907080" y="1028701"/>
            <a:ext cx="7329839" cy="3833624"/>
          </a:xfrm>
          <a:prstGeom prst="rect">
            <a:avLst/>
          </a:prstGeom>
          <a:solidFill>
            <a:srgbClr val="FFFDA9"/>
          </a:solidFill>
          <a:ln w="9525" cap="flat" cmpd="sng">
            <a:solidFill>
              <a:srgbClr val="000000"/>
            </a:solidFill>
            <a:prstDash val="solid"/>
            <a:round/>
            <a:headEnd type="none" w="sm" len="sm"/>
            <a:tailEnd type="none" w="sm" len="sm"/>
          </a:ln>
          <a:effectLst>
            <a:outerShdw blurRad="127000" dist="76200" dir="2700000" rotWithShape="0">
              <a:srgbClr val="000000">
                <a:alpha val="74901"/>
              </a:srgbClr>
            </a:outerShdw>
          </a:effectLst>
        </p:spPr>
        <p:txBody>
          <a:bodyPr spcFirstLastPara="1" vert="horz" wrap="square" lIns="38100" tIns="38100" rIns="38100" bIns="38100" rtlCol="0" anchor="t" anchorCtr="0">
            <a:noAutofit/>
          </a:bodyPr>
          <a:lstStyle/>
          <a:p>
            <a:pPr marL="287655">
              <a:lnSpc>
                <a:spcPct val="90000"/>
              </a:lnSpc>
              <a:spcBef>
                <a:spcPts val="0"/>
              </a:spcBef>
              <a:buFont typeface="Arial"/>
              <a:buChar char="•"/>
            </a:pPr>
            <a:r>
              <a:rPr lang="en-US" sz="1800" dirty="0"/>
              <a:t>A logical address (on 32-bit machine with 4K page size) is divided into:</a:t>
            </a:r>
            <a:endParaRPr sz="4400" dirty="0"/>
          </a:p>
          <a:p>
            <a:pPr marL="501968" lvl="1" indent="-214313">
              <a:lnSpc>
                <a:spcPct val="90000"/>
              </a:lnSpc>
              <a:buSzPts val="1600"/>
              <a:buFont typeface="Arial"/>
              <a:buChar char="–"/>
            </a:pPr>
            <a:r>
              <a:rPr lang="en-US" sz="1800" dirty="0"/>
              <a:t>a page number consisting of 20 bits.</a:t>
            </a:r>
            <a:endParaRPr sz="4000" dirty="0"/>
          </a:p>
          <a:p>
            <a:pPr marL="501968" lvl="1" indent="-214313">
              <a:lnSpc>
                <a:spcPct val="90000"/>
              </a:lnSpc>
              <a:buSzPts val="1600"/>
              <a:buFont typeface="Arial"/>
              <a:buChar char="–"/>
            </a:pPr>
            <a:r>
              <a:rPr lang="en-US" sz="1800" dirty="0"/>
              <a:t>a page offset consisting of 12 bits.</a:t>
            </a:r>
            <a:endParaRPr sz="4000" dirty="0"/>
          </a:p>
          <a:p>
            <a:pPr marL="287655">
              <a:lnSpc>
                <a:spcPct val="90000"/>
              </a:lnSpc>
              <a:buFont typeface="Arial"/>
              <a:buChar char="•"/>
            </a:pPr>
            <a:r>
              <a:rPr lang="en-US" sz="1800" dirty="0"/>
              <a:t>Since the page table is paged, the page number is further divided into:</a:t>
            </a:r>
            <a:endParaRPr sz="4400" dirty="0"/>
          </a:p>
          <a:p>
            <a:pPr marL="501968" lvl="1" indent="-214313">
              <a:lnSpc>
                <a:spcPct val="90000"/>
              </a:lnSpc>
              <a:buSzPts val="1600"/>
              <a:buFont typeface="Arial"/>
              <a:buChar char="–"/>
            </a:pPr>
            <a:r>
              <a:rPr lang="en-US" sz="1800" dirty="0"/>
              <a:t>a 10-bit page number. </a:t>
            </a:r>
            <a:endParaRPr sz="4000" dirty="0"/>
          </a:p>
          <a:p>
            <a:pPr marL="501968" lvl="1" indent="-214313">
              <a:lnSpc>
                <a:spcPct val="90000"/>
              </a:lnSpc>
              <a:buSzPts val="1600"/>
              <a:buFont typeface="Arial"/>
              <a:buChar char="–"/>
            </a:pPr>
            <a:r>
              <a:rPr lang="en-US" sz="1800" dirty="0"/>
              <a:t>a 10-bit page offset.</a:t>
            </a:r>
            <a:endParaRPr sz="4000" dirty="0"/>
          </a:p>
          <a:p>
            <a:pPr marL="175141" indent="-144661">
              <a:lnSpc>
                <a:spcPct val="90000"/>
              </a:lnSpc>
              <a:buFont typeface="Arial"/>
              <a:buChar char="•"/>
            </a:pPr>
            <a:r>
              <a:rPr lang="en-US" sz="1800" dirty="0"/>
              <a:t>Thus, a logical address is as follows:</a:t>
            </a:r>
            <a:br>
              <a:rPr lang="en-US" sz="1800" dirty="0">
                <a:latin typeface="MS PGothic"/>
                <a:ea typeface="MS PGothic"/>
                <a:cs typeface="MS PGothic"/>
                <a:sym typeface="MS PGothic"/>
              </a:rPr>
            </a:br>
            <a:br>
              <a:rPr lang="en-US" sz="1800" dirty="0">
                <a:latin typeface="MS PGothic"/>
                <a:ea typeface="MS PGothic"/>
                <a:cs typeface="MS PGothic"/>
                <a:sym typeface="MS PGothic"/>
              </a:rPr>
            </a:br>
            <a:br>
              <a:rPr lang="en-US" sz="1800" dirty="0">
                <a:latin typeface="MS PGothic"/>
                <a:ea typeface="MS PGothic"/>
                <a:cs typeface="MS PGothic"/>
                <a:sym typeface="MS PGothic"/>
              </a:rPr>
            </a:br>
            <a:br>
              <a:rPr lang="en-US" sz="1800" dirty="0">
                <a:latin typeface="MS PGothic"/>
                <a:ea typeface="MS PGothic"/>
                <a:cs typeface="MS PGothic"/>
                <a:sym typeface="MS PGothic"/>
              </a:rPr>
            </a:br>
            <a:r>
              <a:rPr lang="en-US" sz="1800" dirty="0"/>
              <a:t>where</a:t>
            </a:r>
            <a:r>
              <a:rPr lang="en-US" sz="1800" i="1" dirty="0"/>
              <a:t> p</a:t>
            </a:r>
            <a:r>
              <a:rPr lang="en-US" sz="1800" i="1" baseline="-25000" dirty="0"/>
              <a:t>1</a:t>
            </a:r>
            <a:r>
              <a:rPr lang="en-US" sz="1800" dirty="0"/>
              <a:t> is an index into the outer page table, and </a:t>
            </a:r>
            <a:r>
              <a:rPr lang="en-US" sz="1800" i="1" dirty="0"/>
              <a:t>p</a:t>
            </a:r>
            <a:r>
              <a:rPr lang="en-US" sz="1800" i="1" baseline="-25000" dirty="0"/>
              <a:t>2</a:t>
            </a:r>
            <a:r>
              <a:rPr lang="en-US" sz="1800" dirty="0"/>
              <a:t> is the displacement within the page of the outer page table.</a:t>
            </a:r>
            <a:endParaRPr sz="4400" dirty="0"/>
          </a:p>
        </p:txBody>
      </p:sp>
      <p:grpSp>
        <p:nvGrpSpPr>
          <p:cNvPr id="6" name="Group 5">
            <a:extLst>
              <a:ext uri="{FF2B5EF4-FFF2-40B4-BE49-F238E27FC236}">
                <a16:creationId xmlns:a16="http://schemas.microsoft.com/office/drawing/2014/main" id="{D7B2FF73-7197-42F0-AA8C-031092CAFEDD}"/>
              </a:ext>
            </a:extLst>
          </p:cNvPr>
          <p:cNvGrpSpPr/>
          <p:nvPr/>
        </p:nvGrpSpPr>
        <p:grpSpPr>
          <a:xfrm>
            <a:off x="4693608" y="2936724"/>
            <a:ext cx="2879937" cy="947523"/>
            <a:chOff x="4693608" y="2936724"/>
            <a:chExt cx="2879937" cy="947523"/>
          </a:xfrm>
        </p:grpSpPr>
        <p:grpSp>
          <p:nvGrpSpPr>
            <p:cNvPr id="2" name="Group 1">
              <a:extLst>
                <a:ext uri="{FF2B5EF4-FFF2-40B4-BE49-F238E27FC236}">
                  <a16:creationId xmlns:a16="http://schemas.microsoft.com/office/drawing/2014/main" id="{24703B07-FFB0-4013-B716-BB52289B0128}"/>
                </a:ext>
              </a:extLst>
            </p:cNvPr>
            <p:cNvGrpSpPr/>
            <p:nvPr/>
          </p:nvGrpSpPr>
          <p:grpSpPr>
            <a:xfrm>
              <a:off x="4693608" y="2936724"/>
              <a:ext cx="2879937" cy="947523"/>
              <a:chOff x="3177917" y="2649731"/>
              <a:chExt cx="2879937" cy="947523"/>
            </a:xfrm>
          </p:grpSpPr>
          <p:sp>
            <p:nvSpPr>
              <p:cNvPr id="786" name="Google Shape;786;p47"/>
              <p:cNvSpPr/>
              <p:nvPr/>
            </p:nvSpPr>
            <p:spPr>
              <a:xfrm>
                <a:off x="3179204" y="2943884"/>
                <a:ext cx="2878650" cy="3294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89" name="Google Shape;789;p47"/>
              <p:cNvSpPr/>
              <p:nvPr/>
            </p:nvSpPr>
            <p:spPr>
              <a:xfrm>
                <a:off x="3177917" y="2649731"/>
                <a:ext cx="1474200" cy="286425"/>
              </a:xfrm>
              <a:prstGeom prst="rect">
                <a:avLst/>
              </a:prstGeom>
              <a:noFill/>
              <a:ln>
                <a:noFill/>
              </a:ln>
            </p:spPr>
            <p:txBody>
              <a:bodyPr spcFirstLastPara="1" wrap="square" lIns="38100" tIns="38100" rIns="38100" bIns="38100" anchor="ctr" anchorCtr="0">
                <a:noAutofit/>
              </a:bodyPr>
              <a:lstStyle/>
              <a:p>
                <a:pPr marL="30479" marR="30479" algn="ctr">
                  <a:buClr>
                    <a:srgbClr val="000000"/>
                  </a:buClr>
                  <a:buSzPts val="1800"/>
                </a:pPr>
                <a:r>
                  <a:rPr lang="en-US" sz="1350" b="1">
                    <a:solidFill>
                      <a:srgbClr val="000000"/>
                    </a:solidFill>
                    <a:latin typeface="Helvetica Neue"/>
                    <a:ea typeface="Helvetica Neue"/>
                    <a:cs typeface="Helvetica Neue"/>
                    <a:sym typeface="Helvetica Neue"/>
                  </a:rPr>
                  <a:t>page number</a:t>
                </a:r>
                <a:endParaRPr sz="1350"/>
              </a:p>
            </p:txBody>
          </p:sp>
          <p:sp>
            <p:nvSpPr>
              <p:cNvPr id="790" name="Google Shape;790;p47"/>
              <p:cNvSpPr/>
              <p:nvPr/>
            </p:nvSpPr>
            <p:spPr>
              <a:xfrm>
                <a:off x="4711494" y="2652118"/>
                <a:ext cx="1274175" cy="286425"/>
              </a:xfrm>
              <a:prstGeom prst="rect">
                <a:avLst/>
              </a:prstGeom>
              <a:noFill/>
              <a:ln>
                <a:noFill/>
              </a:ln>
            </p:spPr>
            <p:txBody>
              <a:bodyPr spcFirstLastPara="1" wrap="square" lIns="38100" tIns="38100" rIns="38100" bIns="38100" anchor="ctr" anchorCtr="0">
                <a:noAutofit/>
              </a:bodyPr>
              <a:lstStyle/>
              <a:p>
                <a:pPr marL="30479" marR="30479" algn="ctr">
                  <a:buClr>
                    <a:srgbClr val="000000"/>
                  </a:buClr>
                  <a:buSzPts val="1800"/>
                </a:pPr>
                <a:r>
                  <a:rPr lang="en-US" sz="1350" b="1">
                    <a:solidFill>
                      <a:srgbClr val="000000"/>
                    </a:solidFill>
                    <a:latin typeface="Helvetica Neue"/>
                    <a:ea typeface="Helvetica Neue"/>
                    <a:cs typeface="Helvetica Neue"/>
                    <a:sym typeface="Helvetica Neue"/>
                  </a:rPr>
                  <a:t>page offset</a:t>
                </a:r>
                <a:endParaRPr sz="1350"/>
              </a:p>
            </p:txBody>
          </p:sp>
          <p:sp>
            <p:nvSpPr>
              <p:cNvPr id="791" name="Google Shape;791;p47"/>
              <p:cNvSpPr/>
              <p:nvPr/>
            </p:nvSpPr>
            <p:spPr>
              <a:xfrm>
                <a:off x="3386660" y="2939707"/>
                <a:ext cx="339975" cy="324675"/>
              </a:xfrm>
              <a:prstGeom prst="rect">
                <a:avLst/>
              </a:prstGeom>
              <a:noFill/>
              <a:ln>
                <a:noFill/>
              </a:ln>
            </p:spPr>
            <p:txBody>
              <a:bodyPr spcFirstLastPara="1" wrap="square" lIns="38100" tIns="38100" rIns="38100" bIns="38100" anchor="ctr" anchorCtr="0">
                <a:noAutofit/>
              </a:bodyPr>
              <a:lstStyle/>
              <a:p>
                <a:pPr marL="30479" marR="30479" algn="ctr">
                  <a:buClr>
                    <a:srgbClr val="000000"/>
                  </a:buClr>
                  <a:buSzPts val="1800"/>
                </a:pPr>
                <a:r>
                  <a:rPr lang="en-US" sz="1350" i="1">
                    <a:latin typeface="Helvetica Neue"/>
                    <a:ea typeface="Helvetica Neue"/>
                    <a:cs typeface="Helvetica Neue"/>
                    <a:sym typeface="Helvetica Neue"/>
                  </a:rPr>
                  <a:t>p</a:t>
                </a:r>
                <a:r>
                  <a:rPr lang="en-US" sz="1350" baseline="-25000">
                    <a:solidFill>
                      <a:srgbClr val="000000"/>
                    </a:solidFill>
                    <a:latin typeface="Helvetica Neue"/>
                    <a:ea typeface="Helvetica Neue"/>
                    <a:cs typeface="Helvetica Neue"/>
                    <a:sym typeface="Helvetica Neue"/>
                  </a:rPr>
                  <a:t>1</a:t>
                </a:r>
                <a:endParaRPr sz="1350"/>
              </a:p>
            </p:txBody>
          </p:sp>
          <p:sp>
            <p:nvSpPr>
              <p:cNvPr id="792" name="Google Shape;792;p47"/>
              <p:cNvSpPr/>
              <p:nvPr/>
            </p:nvSpPr>
            <p:spPr>
              <a:xfrm>
                <a:off x="4128410" y="2933741"/>
                <a:ext cx="339975" cy="324675"/>
              </a:xfrm>
              <a:prstGeom prst="rect">
                <a:avLst/>
              </a:prstGeom>
              <a:noFill/>
              <a:ln>
                <a:noFill/>
              </a:ln>
            </p:spPr>
            <p:txBody>
              <a:bodyPr spcFirstLastPara="1" wrap="square" lIns="38100" tIns="38100" rIns="38100" bIns="38100" anchor="ctr" anchorCtr="0">
                <a:noAutofit/>
              </a:bodyPr>
              <a:lstStyle/>
              <a:p>
                <a:pPr marL="30479" marR="30479" algn="ctr">
                  <a:buClr>
                    <a:srgbClr val="000000"/>
                  </a:buClr>
                  <a:buSzPts val="1800"/>
                </a:pPr>
                <a:r>
                  <a:rPr lang="en-US" sz="1350" i="1">
                    <a:solidFill>
                      <a:srgbClr val="000000"/>
                    </a:solidFill>
                    <a:latin typeface="Helvetica Neue"/>
                    <a:ea typeface="Helvetica Neue"/>
                    <a:cs typeface="Helvetica Neue"/>
                    <a:sym typeface="Helvetica Neue"/>
                  </a:rPr>
                  <a:t>p</a:t>
                </a:r>
                <a:r>
                  <a:rPr lang="en-US" sz="1350" baseline="-25000">
                    <a:solidFill>
                      <a:srgbClr val="000000"/>
                    </a:solidFill>
                    <a:latin typeface="Helvetica Neue"/>
                    <a:ea typeface="Helvetica Neue"/>
                    <a:cs typeface="Helvetica Neue"/>
                    <a:sym typeface="Helvetica Neue"/>
                  </a:rPr>
                  <a:t>2</a:t>
                </a:r>
                <a:endParaRPr sz="1350"/>
              </a:p>
            </p:txBody>
          </p:sp>
          <p:sp>
            <p:nvSpPr>
              <p:cNvPr id="793" name="Google Shape;793;p47"/>
              <p:cNvSpPr/>
              <p:nvPr/>
            </p:nvSpPr>
            <p:spPr>
              <a:xfrm>
                <a:off x="5055884" y="2981473"/>
                <a:ext cx="261450" cy="286425"/>
              </a:xfrm>
              <a:prstGeom prst="rect">
                <a:avLst/>
              </a:prstGeom>
              <a:noFill/>
              <a:ln>
                <a:noFill/>
              </a:ln>
            </p:spPr>
            <p:txBody>
              <a:bodyPr spcFirstLastPara="1" wrap="square" lIns="38100" tIns="38100" rIns="38100" bIns="38100" anchor="ctr" anchorCtr="0">
                <a:noAutofit/>
              </a:bodyPr>
              <a:lstStyle/>
              <a:p>
                <a:pPr marL="30479" marR="30479" algn="ctr">
                  <a:buClr>
                    <a:srgbClr val="000000"/>
                  </a:buClr>
                  <a:buSzPts val="1800"/>
                </a:pPr>
                <a:r>
                  <a:rPr lang="en-US" sz="1350" i="1">
                    <a:solidFill>
                      <a:srgbClr val="000000"/>
                    </a:solidFill>
                    <a:latin typeface="Helvetica Neue"/>
                    <a:ea typeface="Helvetica Neue"/>
                    <a:cs typeface="Helvetica Neue"/>
                    <a:sym typeface="Helvetica Neue"/>
                  </a:rPr>
                  <a:t>d</a:t>
                </a:r>
                <a:endParaRPr sz="1350"/>
              </a:p>
            </p:txBody>
          </p:sp>
          <p:sp>
            <p:nvSpPr>
              <p:cNvPr id="794" name="Google Shape;794;p47"/>
              <p:cNvSpPr/>
              <p:nvPr/>
            </p:nvSpPr>
            <p:spPr>
              <a:xfrm>
                <a:off x="3414680" y="3303668"/>
                <a:ext cx="423900" cy="286425"/>
              </a:xfrm>
              <a:prstGeom prst="rect">
                <a:avLst/>
              </a:prstGeom>
              <a:noFill/>
              <a:ln>
                <a:noFill/>
              </a:ln>
            </p:spPr>
            <p:txBody>
              <a:bodyPr spcFirstLastPara="1" wrap="square" lIns="38100" tIns="38100" rIns="38100" bIns="38100" anchor="ctr" anchorCtr="0">
                <a:noAutofit/>
              </a:bodyPr>
              <a:lstStyle/>
              <a:p>
                <a:pPr marL="30479" marR="30479" algn="ctr">
                  <a:buClr>
                    <a:srgbClr val="FF2600"/>
                  </a:buClr>
                  <a:buSzPts val="1800"/>
                </a:pPr>
                <a:r>
                  <a:rPr lang="en-US" sz="1350" b="1">
                    <a:solidFill>
                      <a:srgbClr val="FF2600"/>
                    </a:solidFill>
                    <a:latin typeface="Helvetica Neue"/>
                    <a:ea typeface="Helvetica Neue"/>
                    <a:cs typeface="Helvetica Neue"/>
                    <a:sym typeface="Helvetica Neue"/>
                  </a:rPr>
                  <a:t>10</a:t>
                </a:r>
                <a:endParaRPr sz="1350"/>
              </a:p>
            </p:txBody>
          </p:sp>
          <p:sp>
            <p:nvSpPr>
              <p:cNvPr id="795" name="Google Shape;795;p47"/>
              <p:cNvSpPr/>
              <p:nvPr/>
            </p:nvSpPr>
            <p:spPr>
              <a:xfrm>
                <a:off x="4076956" y="3303668"/>
                <a:ext cx="423900" cy="286425"/>
              </a:xfrm>
              <a:prstGeom prst="rect">
                <a:avLst/>
              </a:prstGeom>
              <a:noFill/>
              <a:ln>
                <a:noFill/>
              </a:ln>
            </p:spPr>
            <p:txBody>
              <a:bodyPr spcFirstLastPara="1" wrap="square" lIns="38100" tIns="38100" rIns="38100" bIns="38100" anchor="ctr" anchorCtr="0">
                <a:noAutofit/>
              </a:bodyPr>
              <a:lstStyle/>
              <a:p>
                <a:pPr marL="30479" marR="30479" algn="ctr">
                  <a:buClr>
                    <a:srgbClr val="FF2600"/>
                  </a:buClr>
                  <a:buSzPts val="1800"/>
                </a:pPr>
                <a:r>
                  <a:rPr lang="en-US" sz="1350" b="1">
                    <a:solidFill>
                      <a:srgbClr val="FF2600"/>
                    </a:solidFill>
                    <a:latin typeface="Helvetica Neue"/>
                    <a:ea typeface="Helvetica Neue"/>
                    <a:cs typeface="Helvetica Neue"/>
                    <a:sym typeface="Helvetica Neue"/>
                  </a:rPr>
                  <a:t>10</a:t>
                </a:r>
                <a:endParaRPr sz="1350"/>
              </a:p>
            </p:txBody>
          </p:sp>
          <p:sp>
            <p:nvSpPr>
              <p:cNvPr id="796" name="Google Shape;796;p47"/>
              <p:cNvSpPr/>
              <p:nvPr/>
            </p:nvSpPr>
            <p:spPr>
              <a:xfrm>
                <a:off x="5065955" y="3310829"/>
                <a:ext cx="423900" cy="286425"/>
              </a:xfrm>
              <a:prstGeom prst="rect">
                <a:avLst/>
              </a:prstGeom>
              <a:noFill/>
              <a:ln>
                <a:noFill/>
              </a:ln>
            </p:spPr>
            <p:txBody>
              <a:bodyPr spcFirstLastPara="1" wrap="square" lIns="38100" tIns="38100" rIns="38100" bIns="38100" anchor="ctr" anchorCtr="0">
                <a:noAutofit/>
              </a:bodyPr>
              <a:lstStyle/>
              <a:p>
                <a:pPr marL="30479" marR="30479" algn="ctr">
                  <a:buClr>
                    <a:srgbClr val="FF2600"/>
                  </a:buClr>
                  <a:buSzPts val="1800"/>
                </a:pPr>
                <a:r>
                  <a:rPr lang="en-US" sz="1350" b="1">
                    <a:solidFill>
                      <a:srgbClr val="FF2600"/>
                    </a:solidFill>
                    <a:latin typeface="Helvetica Neue"/>
                    <a:ea typeface="Helvetica Neue"/>
                    <a:cs typeface="Helvetica Neue"/>
                    <a:sym typeface="Helvetica Neue"/>
                  </a:rPr>
                  <a:t>12</a:t>
                </a:r>
                <a:endParaRPr sz="1350"/>
              </a:p>
            </p:txBody>
          </p:sp>
        </p:grpSp>
        <p:cxnSp>
          <p:nvCxnSpPr>
            <p:cNvPr id="5" name="Straight Connector 4">
              <a:extLst>
                <a:ext uri="{FF2B5EF4-FFF2-40B4-BE49-F238E27FC236}">
                  <a16:creationId xmlns:a16="http://schemas.microsoft.com/office/drawing/2014/main" id="{5F4B4DB8-A1E0-42A6-974F-0890B9C07114}"/>
                </a:ext>
              </a:extLst>
            </p:cNvPr>
            <p:cNvCxnSpPr/>
            <p:nvPr/>
          </p:nvCxnSpPr>
          <p:spPr>
            <a:xfrm>
              <a:off x="5430708" y="3230877"/>
              <a:ext cx="0" cy="3240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5A1F8F-98B6-4E08-813F-13CE154BCC7D}"/>
                </a:ext>
              </a:extLst>
            </p:cNvPr>
            <p:cNvCxnSpPr/>
            <p:nvPr/>
          </p:nvCxnSpPr>
          <p:spPr>
            <a:xfrm>
              <a:off x="6228028" y="3230877"/>
              <a:ext cx="0" cy="324014"/>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0"/>
        <p:cNvGrpSpPr/>
        <p:nvPr/>
      </p:nvGrpSpPr>
      <p:grpSpPr>
        <a:xfrm>
          <a:off x="0" y="0"/>
          <a:ext cx="0" cy="0"/>
          <a:chOff x="0" y="0"/>
          <a:chExt cx="0" cy="0"/>
        </a:xfrm>
      </p:grpSpPr>
      <p:sp>
        <p:nvSpPr>
          <p:cNvPr id="703" name="Google Shape;703;p40"/>
          <p:cNvSpPr txBox="1">
            <a:spLocks noGrp="1"/>
          </p:cNvSpPr>
          <p:nvPr>
            <p:ph type="title"/>
          </p:nvPr>
        </p:nvSpPr>
        <p:spPr>
          <a:xfrm>
            <a:off x="1485900" y="69055"/>
            <a:ext cx="6172200" cy="1131095"/>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ea typeface="Arial"/>
                <a:cs typeface="Arial"/>
                <a:sym typeface="Arial"/>
              </a:rPr>
              <a:t>Memory Protection</a:t>
            </a:r>
            <a:endParaRPr sz="4800" dirty="0">
              <a:solidFill>
                <a:srgbClr val="007033"/>
              </a:solidFill>
              <a:effectLst>
                <a:outerShdw blurRad="38100" dist="38100" dir="2700000" algn="tl">
                  <a:srgbClr val="000000">
                    <a:alpha val="43137"/>
                  </a:srgbClr>
                </a:outerShdw>
              </a:effectLst>
            </a:endParaRPr>
          </a:p>
        </p:txBody>
      </p:sp>
      <p:sp>
        <p:nvSpPr>
          <p:cNvPr id="704" name="Google Shape;704;p40"/>
          <p:cNvSpPr txBox="1">
            <a:spLocks noGrp="1"/>
          </p:cNvSpPr>
          <p:nvPr>
            <p:ph type="body" idx="1"/>
          </p:nvPr>
        </p:nvSpPr>
        <p:spPr>
          <a:xfrm>
            <a:off x="907080" y="1200150"/>
            <a:ext cx="7329840" cy="3662175"/>
          </a:xfrm>
          <a:prstGeom prst="rect">
            <a:avLst/>
          </a:prstGeom>
          <a:solidFill>
            <a:srgbClr val="CBEDFF"/>
          </a:solidFill>
          <a:ln w="9525" cap="flat" cmpd="sng">
            <a:solidFill>
              <a:srgbClr val="000000"/>
            </a:solidFill>
            <a:prstDash val="solid"/>
            <a:round/>
            <a:headEnd type="none" w="sm" len="sm"/>
            <a:tailEnd type="none" w="sm" len="sm"/>
          </a:ln>
          <a:effectLst>
            <a:outerShdw blurRad="127000" dist="76200" dir="2700000" rotWithShape="0">
              <a:srgbClr val="000000">
                <a:alpha val="74901"/>
              </a:srgbClr>
            </a:outerShdw>
          </a:effectLst>
        </p:spPr>
        <p:txBody>
          <a:bodyPr spcFirstLastPara="1" vert="horz" wrap="square" lIns="38100" tIns="38100" rIns="38100" bIns="38100" rtlCol="0" anchor="t" anchorCtr="0">
            <a:noAutofit/>
          </a:bodyPr>
          <a:lstStyle/>
          <a:p>
            <a:pPr marL="287655">
              <a:spcBef>
                <a:spcPts val="0"/>
              </a:spcBef>
              <a:buSzPts val="2800"/>
              <a:buFont typeface="Arial"/>
              <a:buChar char="•"/>
            </a:pPr>
            <a:r>
              <a:rPr lang="en-US" sz="2400" dirty="0"/>
              <a:t>Memory protection implemented by associating </a:t>
            </a:r>
            <a:r>
              <a:rPr lang="en-US" sz="2400" dirty="0">
                <a:solidFill>
                  <a:srgbClr val="E32400"/>
                </a:solidFill>
              </a:rPr>
              <a:t>protection bits</a:t>
            </a:r>
            <a:r>
              <a:rPr lang="en-US" sz="2400" dirty="0"/>
              <a:t> with each frame.</a:t>
            </a:r>
            <a:br>
              <a:rPr lang="en-US" dirty="0">
                <a:latin typeface="MS PGothic"/>
                <a:ea typeface="MS PGothic"/>
                <a:cs typeface="MS PGothic"/>
                <a:sym typeface="MS PGothic"/>
              </a:rPr>
            </a:br>
            <a:endParaRPr dirty="0">
              <a:latin typeface="MS PGothic"/>
              <a:ea typeface="MS PGothic"/>
              <a:cs typeface="MS PGothic"/>
              <a:sym typeface="MS PGothic"/>
            </a:endParaRPr>
          </a:p>
          <a:p>
            <a:pPr marL="255508" indent="-225028">
              <a:buSzPts val="2800"/>
              <a:buFont typeface="Arial"/>
              <a:buChar char="•"/>
            </a:pPr>
            <a:r>
              <a:rPr lang="en-US" sz="2400" i="1" dirty="0">
                <a:solidFill>
                  <a:srgbClr val="E32400"/>
                </a:solidFill>
              </a:rPr>
              <a:t>Valid-invalid</a:t>
            </a:r>
            <a:r>
              <a:rPr lang="en-US" sz="2400" dirty="0">
                <a:solidFill>
                  <a:srgbClr val="E32400"/>
                </a:solidFill>
              </a:rPr>
              <a:t> bit</a:t>
            </a:r>
            <a:r>
              <a:rPr lang="en-US" sz="2400" dirty="0"/>
              <a:t> attached to each entry in the page table:</a:t>
            </a:r>
            <a:endParaRPr sz="2400" dirty="0"/>
          </a:p>
          <a:p>
            <a:pPr marL="587693" lvl="1" indent="-214313">
              <a:buSzPts val="2400"/>
              <a:buFont typeface="Arial"/>
              <a:buChar char="–"/>
            </a:pPr>
            <a:r>
              <a:rPr lang="en-US" sz="2000" dirty="0"/>
              <a:t>“</a:t>
            </a:r>
            <a:r>
              <a:rPr lang="en-US" sz="2000" dirty="0">
                <a:solidFill>
                  <a:srgbClr val="E32400"/>
                </a:solidFill>
              </a:rPr>
              <a:t>valid</a:t>
            </a:r>
            <a:r>
              <a:rPr lang="en-US" sz="2000" dirty="0"/>
              <a:t>” indicates that the associated page is in the process’ logical address space, and is thus a legal page.</a:t>
            </a:r>
            <a:endParaRPr sz="2000" dirty="0"/>
          </a:p>
          <a:p>
            <a:pPr marL="587693" lvl="1" indent="-214313">
              <a:buSzPts val="2400"/>
              <a:buFont typeface="Arial"/>
              <a:buChar char="–"/>
            </a:pPr>
            <a:r>
              <a:rPr lang="en-US" sz="2000" dirty="0"/>
              <a:t>“</a:t>
            </a:r>
            <a:r>
              <a:rPr lang="en-US" sz="2000" dirty="0">
                <a:solidFill>
                  <a:srgbClr val="E32400"/>
                </a:solidFill>
              </a:rPr>
              <a:t>invalid</a:t>
            </a:r>
            <a:r>
              <a:rPr lang="en-US" sz="2000" dirty="0"/>
              <a:t>” indicates that the page is not in the process’ logical address space.</a:t>
            </a:r>
            <a:endParaRP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pic>
        <p:nvPicPr>
          <p:cNvPr id="712" name="Google Shape;712;p41"/>
          <p:cNvPicPr preferRelativeResize="0"/>
          <p:nvPr/>
        </p:nvPicPr>
        <p:blipFill rotWithShape="1">
          <a:blip r:embed="rId3">
            <a:alphaModFix/>
          </a:blip>
          <a:srcRect/>
          <a:stretch/>
        </p:blipFill>
        <p:spPr>
          <a:xfrm>
            <a:off x="1823310" y="739290"/>
            <a:ext cx="5497380" cy="4063145"/>
          </a:xfrm>
          <a:prstGeom prst="rect">
            <a:avLst/>
          </a:prstGeom>
          <a:noFill/>
          <a:ln>
            <a:noFill/>
          </a:ln>
        </p:spPr>
      </p:pic>
      <p:sp>
        <p:nvSpPr>
          <p:cNvPr id="711" name="Google Shape;711;p41"/>
          <p:cNvSpPr txBox="1">
            <a:spLocks noGrp="1"/>
          </p:cNvSpPr>
          <p:nvPr>
            <p:ph type="title"/>
          </p:nvPr>
        </p:nvSpPr>
        <p:spPr>
          <a:xfrm>
            <a:off x="1485900" y="-140495"/>
            <a:ext cx="6172200" cy="1131095"/>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Valid Bit</a:t>
            </a:r>
            <a:endParaRPr sz="3600" dirty="0">
              <a:solidFill>
                <a:srgbClr val="007033"/>
              </a:solidFill>
              <a:effectLst>
                <a:outerShdw blurRad="38100" dist="38100" dir="2700000" algn="tl">
                  <a:srgbClr val="000000">
                    <a:alpha val="43137"/>
                  </a:srgbClr>
                </a:outerShdw>
              </a:effectLst>
              <a:latin typeface="Arial"/>
              <a:cs typeface="Arial"/>
            </a:endParaRPr>
          </a:p>
        </p:txBody>
      </p:sp>
      <p:sp>
        <p:nvSpPr>
          <p:cNvPr id="2" name="Oval 1">
            <a:extLst>
              <a:ext uri="{FF2B5EF4-FFF2-40B4-BE49-F238E27FC236}">
                <a16:creationId xmlns:a16="http://schemas.microsoft.com/office/drawing/2014/main" id="{6ABC768B-901F-4318-8E7E-DCCDC05FA206}"/>
              </a:ext>
            </a:extLst>
          </p:cNvPr>
          <p:cNvSpPr/>
          <p:nvPr/>
        </p:nvSpPr>
        <p:spPr>
          <a:xfrm>
            <a:off x="4877410" y="1627134"/>
            <a:ext cx="1374345" cy="3337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A7249C5-FBF7-4622-A467-B3EDD690C9A2}"/>
              </a:ext>
            </a:extLst>
          </p:cNvPr>
          <p:cNvSpPr txBox="1"/>
          <p:nvPr/>
        </p:nvSpPr>
        <p:spPr>
          <a:xfrm>
            <a:off x="7626100" y="1139577"/>
            <a:ext cx="1160702" cy="369332"/>
          </a:xfrm>
          <a:prstGeom prst="rect">
            <a:avLst/>
          </a:prstGeom>
          <a:noFill/>
          <a:ln>
            <a:solidFill>
              <a:srgbClr val="FF0000"/>
            </a:solidFill>
          </a:ln>
        </p:spPr>
        <p:txBody>
          <a:bodyPr wrap="none" rtlCol="0">
            <a:spAutoFit/>
          </a:bodyPr>
          <a:lstStyle/>
          <a:p>
            <a:r>
              <a:rPr lang="en-US" dirty="0">
                <a:solidFill>
                  <a:srgbClr val="FF0000"/>
                </a:solidFill>
              </a:rPr>
              <a:t>1 bit value</a:t>
            </a:r>
          </a:p>
        </p:txBody>
      </p:sp>
      <p:cxnSp>
        <p:nvCxnSpPr>
          <p:cNvPr id="5" name="Straight Arrow Connector 4">
            <a:extLst>
              <a:ext uri="{FF2B5EF4-FFF2-40B4-BE49-F238E27FC236}">
                <a16:creationId xmlns:a16="http://schemas.microsoft.com/office/drawing/2014/main" id="{48417423-CF24-4448-8BD3-38E3CA187DA2}"/>
              </a:ext>
            </a:extLst>
          </p:cNvPr>
          <p:cNvCxnSpPr>
            <a:stCxn id="3" idx="1"/>
            <a:endCxn id="2" idx="7"/>
          </p:cNvCxnSpPr>
          <p:nvPr/>
        </p:nvCxnSpPr>
        <p:spPr>
          <a:xfrm flipH="1">
            <a:off x="6050487" y="1324243"/>
            <a:ext cx="1575613" cy="3517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9" name="Google Shape;719;p42"/>
          <p:cNvSpPr txBox="1">
            <a:spLocks noGrp="1"/>
          </p:cNvSpPr>
          <p:nvPr>
            <p:ph type="title"/>
          </p:nvPr>
        </p:nvSpPr>
        <p:spPr>
          <a:xfrm>
            <a:off x="1485900" y="133351"/>
            <a:ext cx="6172200" cy="1002506"/>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Effective Access Time</a:t>
            </a:r>
            <a:endParaRPr sz="3600" dirty="0">
              <a:solidFill>
                <a:srgbClr val="007033"/>
              </a:solidFill>
              <a:effectLst>
                <a:outerShdw blurRad="38100" dist="38100" dir="2700000" algn="tl">
                  <a:srgbClr val="000000">
                    <a:alpha val="43137"/>
                  </a:srgbClr>
                </a:outerShdw>
              </a:effectLst>
              <a:latin typeface="Arial"/>
              <a:cs typeface="Arial"/>
            </a:endParaRPr>
          </a:p>
        </p:txBody>
      </p:sp>
      <p:sp>
        <p:nvSpPr>
          <p:cNvPr id="720" name="Google Shape;720;p42"/>
          <p:cNvSpPr txBox="1">
            <a:spLocks noGrp="1"/>
          </p:cNvSpPr>
          <p:nvPr>
            <p:ph type="body" idx="1"/>
          </p:nvPr>
        </p:nvSpPr>
        <p:spPr>
          <a:xfrm>
            <a:off x="907080" y="1002506"/>
            <a:ext cx="7329840" cy="3859819"/>
          </a:xfrm>
          <a:prstGeom prst="rect">
            <a:avLst/>
          </a:prstGeom>
          <a:solidFill>
            <a:srgbClr val="FBFED3"/>
          </a:solidFill>
          <a:ln w="9525" cap="flat" cmpd="sng">
            <a:solidFill>
              <a:srgbClr val="000000"/>
            </a:solidFill>
            <a:prstDash val="solid"/>
            <a:round/>
            <a:headEnd type="none" w="sm" len="sm"/>
            <a:tailEnd type="none" w="sm" len="sm"/>
          </a:ln>
          <a:effectLst>
            <a:outerShdw blurRad="127000" dist="76200" dir="2700000" rotWithShape="0">
              <a:srgbClr val="000000">
                <a:alpha val="74901"/>
              </a:srgbClr>
            </a:outerShdw>
          </a:effectLst>
        </p:spPr>
        <p:txBody>
          <a:bodyPr spcFirstLastPara="1" vert="horz" wrap="square" lIns="38100" tIns="38100" rIns="38100" bIns="38100" rtlCol="0" anchor="t" anchorCtr="0">
            <a:noAutofit/>
          </a:bodyPr>
          <a:lstStyle/>
          <a:p>
            <a:pPr marL="255508" indent="-225028">
              <a:spcBef>
                <a:spcPts val="0"/>
              </a:spcBef>
              <a:buClr>
                <a:srgbClr val="FF2600"/>
              </a:buClr>
              <a:buSzPts val="2800"/>
              <a:buFont typeface="Arial"/>
              <a:buChar char="•"/>
            </a:pPr>
            <a:r>
              <a:rPr lang="en-US" sz="2400" b="1" dirty="0">
                <a:solidFill>
                  <a:srgbClr val="FF2600"/>
                </a:solidFill>
              </a:rPr>
              <a:t>Associative Lookup</a:t>
            </a:r>
            <a:r>
              <a:rPr lang="en-US" sz="2400" dirty="0"/>
              <a:t> = </a:t>
            </a:r>
            <a:r>
              <a:rPr lang="en-US" sz="2400" dirty="0">
                <a:latin typeface="Noto Sans Symbols"/>
                <a:ea typeface="Noto Sans Symbols"/>
                <a:cs typeface="Noto Sans Symbols"/>
                <a:sym typeface="Noto Sans Symbols"/>
              </a:rPr>
              <a:t>ε</a:t>
            </a:r>
            <a:r>
              <a:rPr lang="en-US" sz="2400" dirty="0"/>
              <a:t> time unit (e.g., nanosecond)</a:t>
            </a:r>
            <a:endParaRPr sz="2400" dirty="0"/>
          </a:p>
          <a:p>
            <a:pPr marL="287655">
              <a:buSzPts val="2800"/>
              <a:buFont typeface="Arial"/>
              <a:buChar char="•"/>
            </a:pPr>
            <a:r>
              <a:rPr lang="en-US" sz="2400" dirty="0"/>
              <a:t>Assume memory cycle time is </a:t>
            </a:r>
            <a:r>
              <a:rPr lang="en-US" sz="2400" b="1" dirty="0"/>
              <a:t>t</a:t>
            </a:r>
            <a:r>
              <a:rPr lang="en-US" sz="2400" dirty="0"/>
              <a:t> nanosecond</a:t>
            </a:r>
            <a:endParaRPr sz="2400" dirty="0"/>
          </a:p>
          <a:p>
            <a:pPr marL="255508" indent="-225028">
              <a:buClr>
                <a:srgbClr val="FF2600"/>
              </a:buClr>
              <a:buSzPts val="2800"/>
              <a:buFont typeface="Arial"/>
              <a:buChar char="•"/>
            </a:pPr>
            <a:r>
              <a:rPr lang="en-US" sz="2400" b="1" dirty="0">
                <a:solidFill>
                  <a:srgbClr val="FF2600"/>
                </a:solidFill>
              </a:rPr>
              <a:t>Hit ratio</a:t>
            </a:r>
            <a:r>
              <a:rPr lang="en-US" sz="2400" dirty="0"/>
              <a:t> – percentage of times that a page number is found in the associative registers; ratio related to number of associative registers.</a:t>
            </a:r>
            <a:endParaRPr sz="2400" dirty="0"/>
          </a:p>
          <a:p>
            <a:pPr marL="287655">
              <a:buSzPts val="2800"/>
              <a:buFont typeface="Arial"/>
              <a:buChar char="•"/>
            </a:pPr>
            <a:r>
              <a:rPr lang="en-US" sz="2400" dirty="0"/>
              <a:t>Hit ratio = </a:t>
            </a:r>
            <a:r>
              <a:rPr lang="en-US" sz="2400" dirty="0">
                <a:latin typeface="Noto Sans Symbols"/>
                <a:ea typeface="Noto Sans Symbols"/>
                <a:cs typeface="Noto Sans Symbols"/>
                <a:sym typeface="Noto Sans Symbols"/>
              </a:rPr>
              <a:t>α</a:t>
            </a:r>
            <a:endParaRPr sz="2400" dirty="0"/>
          </a:p>
          <a:p>
            <a:pPr marL="287655">
              <a:buClr>
                <a:srgbClr val="FF2600"/>
              </a:buClr>
              <a:buSzPts val="2800"/>
              <a:buFont typeface="Arial"/>
              <a:buChar char="•"/>
            </a:pPr>
            <a:r>
              <a:rPr lang="en-US" sz="2400" b="1" dirty="0">
                <a:solidFill>
                  <a:srgbClr val="FF2600"/>
                </a:solidFill>
              </a:rPr>
              <a:t>Effective Access Time (EAT)</a:t>
            </a:r>
            <a:endParaRPr sz="2400" dirty="0"/>
          </a:p>
          <a:p>
            <a:pPr marL="287655">
              <a:buSzPts val="2800"/>
              <a:buNone/>
            </a:pPr>
            <a:r>
              <a:rPr lang="en-US" sz="2400" dirty="0"/>
              <a:t>		EAT = (</a:t>
            </a:r>
            <a:r>
              <a:rPr lang="en-US" sz="2400" b="1" dirty="0"/>
              <a:t>t</a:t>
            </a:r>
            <a:r>
              <a:rPr lang="en-US" sz="2400" dirty="0"/>
              <a:t> + </a:t>
            </a:r>
            <a:r>
              <a:rPr lang="en-US" sz="2400" dirty="0">
                <a:latin typeface="Noto Sans Symbols"/>
                <a:ea typeface="Noto Sans Symbols"/>
                <a:cs typeface="Noto Sans Symbols"/>
                <a:sym typeface="Noto Sans Symbols"/>
              </a:rPr>
              <a:t>ε</a:t>
            </a:r>
            <a:r>
              <a:rPr lang="en-US" sz="2400" dirty="0"/>
              <a:t>) </a:t>
            </a:r>
            <a:r>
              <a:rPr lang="en-US" sz="2400" dirty="0">
                <a:latin typeface="Noto Sans Symbols"/>
                <a:ea typeface="Noto Sans Symbols"/>
                <a:cs typeface="Noto Sans Symbols"/>
                <a:sym typeface="Noto Sans Symbols"/>
              </a:rPr>
              <a:t>α</a:t>
            </a:r>
            <a:r>
              <a:rPr lang="en-US" sz="2400" dirty="0"/>
              <a:t> + (2</a:t>
            </a:r>
            <a:r>
              <a:rPr lang="en-US" sz="2400" b="1" dirty="0"/>
              <a:t>t</a:t>
            </a:r>
            <a:r>
              <a:rPr lang="en-US" sz="2400" dirty="0"/>
              <a:t> + </a:t>
            </a:r>
            <a:r>
              <a:rPr lang="en-US" sz="2400" dirty="0">
                <a:latin typeface="Noto Sans Symbols"/>
                <a:ea typeface="Noto Sans Symbols"/>
                <a:cs typeface="Noto Sans Symbols"/>
                <a:sym typeface="Noto Sans Symbols"/>
              </a:rPr>
              <a:t>ε</a:t>
            </a:r>
            <a:r>
              <a:rPr lang="en-US" sz="2400" dirty="0"/>
              <a:t>)(1 – </a:t>
            </a:r>
            <a:r>
              <a:rPr lang="en-US" sz="2400" dirty="0">
                <a:latin typeface="Noto Sans Symbols"/>
                <a:ea typeface="Noto Sans Symbols"/>
                <a:cs typeface="Noto Sans Symbols"/>
                <a:sym typeface="Noto Sans Symbols"/>
              </a:rPr>
              <a:t>α</a:t>
            </a:r>
            <a:r>
              <a:rPr lang="en-US" sz="2400" dirty="0"/>
              <a:t>)</a:t>
            </a:r>
            <a:endParaRPr sz="2400" dirty="0"/>
          </a:p>
          <a:p>
            <a:pPr marL="287655">
              <a:buSzPts val="2800"/>
              <a:buNone/>
            </a:pPr>
            <a:r>
              <a:rPr lang="en-US" sz="2400" dirty="0"/>
              <a:t>			</a:t>
            </a:r>
            <a:endParaRPr sz="2400" dirty="0"/>
          </a:p>
        </p:txBody>
      </p:sp>
      <p:sp>
        <p:nvSpPr>
          <p:cNvPr id="2" name="Oval 1">
            <a:extLst>
              <a:ext uri="{FF2B5EF4-FFF2-40B4-BE49-F238E27FC236}">
                <a16:creationId xmlns:a16="http://schemas.microsoft.com/office/drawing/2014/main" id="{9170FF5F-6BE7-4875-A145-9382D1BC8467}"/>
              </a:ext>
            </a:extLst>
          </p:cNvPr>
          <p:cNvSpPr/>
          <p:nvPr/>
        </p:nvSpPr>
        <p:spPr>
          <a:xfrm>
            <a:off x="3808475" y="3911936"/>
            <a:ext cx="458115" cy="4581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C64901B-9B5F-407B-9323-2B1539AB4502}"/>
              </a:ext>
            </a:extLst>
          </p:cNvPr>
          <p:cNvSpPr txBox="1"/>
          <p:nvPr/>
        </p:nvSpPr>
        <p:spPr>
          <a:xfrm>
            <a:off x="6404460" y="3029865"/>
            <a:ext cx="848822" cy="369332"/>
          </a:xfrm>
          <a:prstGeom prst="rect">
            <a:avLst/>
          </a:prstGeom>
          <a:noFill/>
          <a:ln>
            <a:solidFill>
              <a:srgbClr val="FF0000"/>
            </a:solidFill>
          </a:ln>
        </p:spPr>
        <p:txBody>
          <a:bodyPr wrap="none" rtlCol="0">
            <a:spAutoFit/>
          </a:bodyPr>
          <a:lstStyle/>
          <a:p>
            <a:r>
              <a:rPr lang="en-US" dirty="0">
                <a:solidFill>
                  <a:srgbClr val="FF0000"/>
                </a:solidFill>
              </a:rPr>
              <a:t>why 2?</a:t>
            </a:r>
          </a:p>
        </p:txBody>
      </p:sp>
      <p:cxnSp>
        <p:nvCxnSpPr>
          <p:cNvPr id="5" name="Straight Arrow Connector 4">
            <a:extLst>
              <a:ext uri="{FF2B5EF4-FFF2-40B4-BE49-F238E27FC236}">
                <a16:creationId xmlns:a16="http://schemas.microsoft.com/office/drawing/2014/main" id="{57B29E32-88BB-4D94-BF72-3C883778AB17}"/>
              </a:ext>
            </a:extLst>
          </p:cNvPr>
          <p:cNvCxnSpPr/>
          <p:nvPr/>
        </p:nvCxnSpPr>
        <p:spPr>
          <a:xfrm flipH="1">
            <a:off x="4266590" y="3182570"/>
            <a:ext cx="2137870" cy="7635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9" name="Google Shape;719;p42"/>
          <p:cNvSpPr txBox="1">
            <a:spLocks noGrp="1"/>
          </p:cNvSpPr>
          <p:nvPr>
            <p:ph type="title"/>
          </p:nvPr>
        </p:nvSpPr>
        <p:spPr>
          <a:xfrm>
            <a:off x="1485900" y="133351"/>
            <a:ext cx="6172200" cy="1002506"/>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Effective Access Time</a:t>
            </a:r>
            <a:endParaRPr sz="3600" dirty="0">
              <a:solidFill>
                <a:srgbClr val="007033"/>
              </a:solidFill>
              <a:effectLst>
                <a:outerShdw blurRad="38100" dist="38100" dir="2700000" algn="tl">
                  <a:srgbClr val="000000">
                    <a:alpha val="43137"/>
                  </a:srgbClr>
                </a:outerShdw>
              </a:effectLst>
              <a:latin typeface="Arial"/>
              <a:cs typeface="Arial"/>
            </a:endParaRPr>
          </a:p>
        </p:txBody>
      </p:sp>
      <p:sp>
        <p:nvSpPr>
          <p:cNvPr id="720" name="Google Shape;720;p42"/>
          <p:cNvSpPr txBox="1">
            <a:spLocks noGrp="1"/>
          </p:cNvSpPr>
          <p:nvPr>
            <p:ph type="body" idx="1"/>
          </p:nvPr>
        </p:nvSpPr>
        <p:spPr>
          <a:xfrm>
            <a:off x="907080" y="1002506"/>
            <a:ext cx="7329840" cy="3859819"/>
          </a:xfrm>
          <a:prstGeom prst="rect">
            <a:avLst/>
          </a:prstGeom>
          <a:solidFill>
            <a:srgbClr val="FBFED3"/>
          </a:solidFill>
          <a:ln w="9525" cap="flat" cmpd="sng">
            <a:solidFill>
              <a:srgbClr val="000000"/>
            </a:solidFill>
            <a:prstDash val="solid"/>
            <a:round/>
            <a:headEnd type="none" w="sm" len="sm"/>
            <a:tailEnd type="none" w="sm" len="sm"/>
          </a:ln>
          <a:effectLst>
            <a:outerShdw blurRad="127000" dist="76200" dir="2700000" rotWithShape="0">
              <a:srgbClr val="000000">
                <a:alpha val="74901"/>
              </a:srgbClr>
            </a:outerShdw>
          </a:effectLst>
        </p:spPr>
        <p:txBody>
          <a:bodyPr spcFirstLastPara="1" vert="horz" wrap="square" lIns="38100" tIns="38100" rIns="38100" bIns="38100" rtlCol="0" anchor="t" anchorCtr="0">
            <a:noAutofit/>
          </a:bodyPr>
          <a:lstStyle/>
          <a:p>
            <a:pPr marL="287655">
              <a:buClr>
                <a:srgbClr val="FF2600"/>
              </a:buClr>
              <a:buSzPts val="2800"/>
              <a:buFont typeface="Arial"/>
              <a:buChar char="•"/>
            </a:pPr>
            <a:r>
              <a:rPr lang="en-US" sz="2400" b="1" dirty="0">
                <a:solidFill>
                  <a:srgbClr val="FF2600"/>
                </a:solidFill>
              </a:rPr>
              <a:t>Effective Access Time (EAT)</a:t>
            </a:r>
            <a:endParaRPr sz="2400" dirty="0"/>
          </a:p>
          <a:p>
            <a:pPr marL="287655">
              <a:buSzPts val="2800"/>
              <a:buNone/>
            </a:pPr>
            <a:r>
              <a:rPr lang="en-US" sz="2400" dirty="0"/>
              <a:t>		EAT = (</a:t>
            </a:r>
            <a:r>
              <a:rPr lang="en-US" sz="2400" b="1" dirty="0"/>
              <a:t>t</a:t>
            </a:r>
            <a:r>
              <a:rPr lang="en-US" sz="2400" dirty="0"/>
              <a:t> + </a:t>
            </a:r>
            <a:r>
              <a:rPr lang="en-US" sz="2400" dirty="0">
                <a:latin typeface="Noto Sans Symbols"/>
                <a:ea typeface="Noto Sans Symbols"/>
                <a:cs typeface="Noto Sans Symbols"/>
                <a:sym typeface="Noto Sans Symbols"/>
              </a:rPr>
              <a:t>ε</a:t>
            </a:r>
            <a:r>
              <a:rPr lang="en-US" sz="2400" dirty="0"/>
              <a:t>) </a:t>
            </a:r>
            <a:r>
              <a:rPr lang="en-US" sz="2400" dirty="0">
                <a:latin typeface="Noto Sans Symbols"/>
                <a:ea typeface="Noto Sans Symbols"/>
                <a:cs typeface="Noto Sans Symbols"/>
                <a:sym typeface="Noto Sans Symbols"/>
              </a:rPr>
              <a:t>α</a:t>
            </a:r>
            <a:r>
              <a:rPr lang="en-US" sz="2400" dirty="0"/>
              <a:t> + (2</a:t>
            </a:r>
            <a:r>
              <a:rPr lang="en-US" sz="2400" b="1" dirty="0"/>
              <a:t>t</a:t>
            </a:r>
            <a:r>
              <a:rPr lang="en-US" sz="2400" dirty="0"/>
              <a:t> + </a:t>
            </a:r>
            <a:r>
              <a:rPr lang="en-US" sz="2400" dirty="0">
                <a:latin typeface="Noto Sans Symbols"/>
                <a:ea typeface="Noto Sans Symbols"/>
                <a:cs typeface="Noto Sans Symbols"/>
                <a:sym typeface="Noto Sans Symbols"/>
              </a:rPr>
              <a:t>ε</a:t>
            </a:r>
            <a:r>
              <a:rPr lang="en-US" sz="2400" dirty="0"/>
              <a:t>)(1 – </a:t>
            </a:r>
            <a:r>
              <a:rPr lang="en-US" sz="2400" dirty="0">
                <a:latin typeface="Noto Sans Symbols"/>
                <a:ea typeface="Noto Sans Symbols"/>
                <a:cs typeface="Noto Sans Symbols"/>
                <a:sym typeface="Noto Sans Symbols"/>
              </a:rPr>
              <a:t>α</a:t>
            </a:r>
            <a:r>
              <a:rPr lang="en-US" sz="2400" dirty="0"/>
              <a:t>)</a:t>
            </a:r>
            <a:endParaRPr sz="2400" dirty="0"/>
          </a:p>
          <a:p>
            <a:pPr marL="287655">
              <a:buSzPts val="2800"/>
              <a:buNone/>
            </a:pPr>
            <a:r>
              <a:rPr lang="en-US" sz="2400" dirty="0"/>
              <a:t>			</a:t>
            </a:r>
            <a:endParaRPr lang="en-US" sz="2400" dirty="0">
              <a:latin typeface="Noto Sans Symbols"/>
              <a:sym typeface="Noto Sans Symbols"/>
            </a:endParaRPr>
          </a:p>
          <a:p>
            <a:pPr marL="373380" indent="-342900">
              <a:buSzPts val="2800"/>
            </a:pPr>
            <a:r>
              <a:rPr lang="en-US" sz="2400" dirty="0">
                <a:latin typeface="Noto Sans Symbols"/>
                <a:sym typeface="Noto Sans Symbols"/>
              </a:rPr>
              <a:t>First access to memory is to load the page table entry when it is not in the TLB (cache). The second access actually reads the data or instruction from the memory.</a:t>
            </a:r>
            <a:endParaRPr sz="2400" dirty="0"/>
          </a:p>
        </p:txBody>
      </p:sp>
      <p:sp>
        <p:nvSpPr>
          <p:cNvPr id="2" name="Oval 1">
            <a:extLst>
              <a:ext uri="{FF2B5EF4-FFF2-40B4-BE49-F238E27FC236}">
                <a16:creationId xmlns:a16="http://schemas.microsoft.com/office/drawing/2014/main" id="{9170FF5F-6BE7-4875-A145-9382D1BC8467}"/>
              </a:ext>
            </a:extLst>
          </p:cNvPr>
          <p:cNvSpPr/>
          <p:nvPr/>
        </p:nvSpPr>
        <p:spPr>
          <a:xfrm>
            <a:off x="3808475" y="1513803"/>
            <a:ext cx="458115" cy="4581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C64901B-9B5F-407B-9323-2B1539AB4502}"/>
              </a:ext>
            </a:extLst>
          </p:cNvPr>
          <p:cNvSpPr txBox="1"/>
          <p:nvPr/>
        </p:nvSpPr>
        <p:spPr>
          <a:xfrm>
            <a:off x="6387953" y="1144471"/>
            <a:ext cx="848822" cy="369332"/>
          </a:xfrm>
          <a:prstGeom prst="rect">
            <a:avLst/>
          </a:prstGeom>
          <a:noFill/>
          <a:ln>
            <a:solidFill>
              <a:srgbClr val="FF0000"/>
            </a:solidFill>
          </a:ln>
        </p:spPr>
        <p:txBody>
          <a:bodyPr wrap="none" rtlCol="0">
            <a:spAutoFit/>
          </a:bodyPr>
          <a:lstStyle/>
          <a:p>
            <a:r>
              <a:rPr lang="en-US" dirty="0">
                <a:solidFill>
                  <a:srgbClr val="FF0000"/>
                </a:solidFill>
              </a:rPr>
              <a:t>why 2?</a:t>
            </a:r>
          </a:p>
        </p:txBody>
      </p:sp>
      <p:cxnSp>
        <p:nvCxnSpPr>
          <p:cNvPr id="6" name="Straight Arrow Connector 5">
            <a:extLst>
              <a:ext uri="{FF2B5EF4-FFF2-40B4-BE49-F238E27FC236}">
                <a16:creationId xmlns:a16="http://schemas.microsoft.com/office/drawing/2014/main" id="{84CA5435-7469-49C7-B08B-5A194144322D}"/>
              </a:ext>
            </a:extLst>
          </p:cNvPr>
          <p:cNvCxnSpPr>
            <a:stCxn id="3" idx="1"/>
          </p:cNvCxnSpPr>
          <p:nvPr/>
        </p:nvCxnSpPr>
        <p:spPr>
          <a:xfrm flipH="1">
            <a:off x="4266590" y="1329137"/>
            <a:ext cx="2121363" cy="32638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162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9" name="Google Shape;719;p42"/>
          <p:cNvSpPr txBox="1">
            <a:spLocks noGrp="1"/>
          </p:cNvSpPr>
          <p:nvPr>
            <p:ph type="title"/>
          </p:nvPr>
        </p:nvSpPr>
        <p:spPr>
          <a:xfrm>
            <a:off x="1485900" y="133351"/>
            <a:ext cx="6172200" cy="1002506"/>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200" dirty="0">
                <a:solidFill>
                  <a:srgbClr val="007033"/>
                </a:solidFill>
                <a:effectLst>
                  <a:outerShdw blurRad="38100" dist="38100" dir="2700000" algn="tl">
                    <a:srgbClr val="000000">
                      <a:alpha val="43137"/>
                    </a:srgbClr>
                  </a:outerShdw>
                </a:effectLst>
                <a:latin typeface="Arial"/>
                <a:cs typeface="Arial"/>
                <a:sym typeface="Arial"/>
              </a:rPr>
              <a:t>Effective Access Time Example</a:t>
            </a:r>
            <a:endParaRPr sz="3200" dirty="0">
              <a:solidFill>
                <a:srgbClr val="007033"/>
              </a:solidFill>
              <a:effectLst>
                <a:outerShdw blurRad="38100" dist="38100" dir="2700000" algn="tl">
                  <a:srgbClr val="000000">
                    <a:alpha val="43137"/>
                  </a:srgbClr>
                </a:outerShdw>
              </a:effectLst>
              <a:latin typeface="Arial"/>
              <a:cs typeface="Arial"/>
            </a:endParaRPr>
          </a:p>
        </p:txBody>
      </p:sp>
      <p:sp>
        <p:nvSpPr>
          <p:cNvPr id="720" name="Google Shape;720;p42"/>
          <p:cNvSpPr txBox="1">
            <a:spLocks noGrp="1"/>
          </p:cNvSpPr>
          <p:nvPr>
            <p:ph type="body" idx="1"/>
          </p:nvPr>
        </p:nvSpPr>
        <p:spPr>
          <a:xfrm>
            <a:off x="830727" y="1044700"/>
            <a:ext cx="7482545" cy="3859819"/>
          </a:xfrm>
          <a:prstGeom prst="rect">
            <a:avLst/>
          </a:prstGeom>
          <a:solidFill>
            <a:srgbClr val="FBFED3"/>
          </a:solidFill>
          <a:ln w="9525" cap="flat" cmpd="sng">
            <a:solidFill>
              <a:srgbClr val="000000"/>
            </a:solidFill>
            <a:prstDash val="solid"/>
            <a:round/>
            <a:headEnd type="none" w="sm" len="sm"/>
            <a:tailEnd type="none" w="sm" len="sm"/>
          </a:ln>
          <a:effectLst>
            <a:outerShdw blurRad="127000" dist="76200" dir="2700000" rotWithShape="0">
              <a:srgbClr val="000000">
                <a:alpha val="74901"/>
              </a:srgbClr>
            </a:outerShdw>
          </a:effectLst>
        </p:spPr>
        <p:txBody>
          <a:bodyPr spcFirstLastPara="1" vert="horz" wrap="square" lIns="38100" tIns="38100" rIns="38100" bIns="38100" rtlCol="0" anchor="t" anchorCtr="0">
            <a:noAutofit/>
          </a:bodyPr>
          <a:lstStyle/>
          <a:p>
            <a:pPr marL="287655">
              <a:buClr>
                <a:srgbClr val="FF2600"/>
              </a:buClr>
              <a:buSzPts val="2800"/>
              <a:buFont typeface="Arial"/>
              <a:buChar char="•"/>
            </a:pPr>
            <a:r>
              <a:rPr lang="en-US" sz="2400" b="1" dirty="0">
                <a:solidFill>
                  <a:srgbClr val="FF2600"/>
                </a:solidFill>
              </a:rPr>
              <a:t>Effective Access Time (EAT)</a:t>
            </a:r>
            <a:endParaRPr sz="2400" dirty="0"/>
          </a:p>
          <a:p>
            <a:pPr marL="287655">
              <a:buSzPts val="2800"/>
              <a:buNone/>
            </a:pPr>
            <a:r>
              <a:rPr lang="en-US" sz="2400" dirty="0"/>
              <a:t>		EAT = (</a:t>
            </a:r>
            <a:r>
              <a:rPr lang="en-US" sz="2400" b="1" dirty="0"/>
              <a:t>t</a:t>
            </a:r>
            <a:r>
              <a:rPr lang="en-US" sz="2400" dirty="0"/>
              <a:t> + </a:t>
            </a:r>
            <a:r>
              <a:rPr lang="en-US" sz="2400" dirty="0">
                <a:latin typeface="Noto Sans Symbols"/>
                <a:ea typeface="Noto Sans Symbols"/>
                <a:cs typeface="Noto Sans Symbols"/>
                <a:sym typeface="Noto Sans Symbols"/>
              </a:rPr>
              <a:t>ε</a:t>
            </a:r>
            <a:r>
              <a:rPr lang="en-US" sz="2400" dirty="0"/>
              <a:t>) </a:t>
            </a:r>
            <a:r>
              <a:rPr lang="en-US" sz="2400" dirty="0">
                <a:latin typeface="Noto Sans Symbols"/>
                <a:ea typeface="Noto Sans Symbols"/>
                <a:cs typeface="Noto Sans Symbols"/>
                <a:sym typeface="Noto Sans Symbols"/>
              </a:rPr>
              <a:t>α</a:t>
            </a:r>
            <a:r>
              <a:rPr lang="en-US" sz="2400" dirty="0"/>
              <a:t> + (2</a:t>
            </a:r>
            <a:r>
              <a:rPr lang="en-US" sz="2400" b="1" dirty="0"/>
              <a:t>t</a:t>
            </a:r>
            <a:r>
              <a:rPr lang="en-US" sz="2400" dirty="0"/>
              <a:t> + </a:t>
            </a:r>
            <a:r>
              <a:rPr lang="en-US" sz="2400" dirty="0">
                <a:latin typeface="Noto Sans Symbols"/>
                <a:ea typeface="Noto Sans Symbols"/>
                <a:cs typeface="Noto Sans Symbols"/>
                <a:sym typeface="Noto Sans Symbols"/>
              </a:rPr>
              <a:t>ε</a:t>
            </a:r>
            <a:r>
              <a:rPr lang="en-US" sz="2400" dirty="0"/>
              <a:t>)(1 – </a:t>
            </a:r>
            <a:r>
              <a:rPr lang="en-US" sz="2400" dirty="0">
                <a:latin typeface="Noto Sans Symbols"/>
                <a:ea typeface="Noto Sans Symbols"/>
                <a:cs typeface="Noto Sans Symbols"/>
                <a:sym typeface="Noto Sans Symbols"/>
              </a:rPr>
              <a:t>α</a:t>
            </a:r>
            <a:r>
              <a:rPr lang="en-US" sz="2400" dirty="0"/>
              <a:t>)</a:t>
            </a:r>
            <a:endParaRPr sz="2400" dirty="0"/>
          </a:p>
          <a:p>
            <a:pPr marL="287655">
              <a:buSzPts val="2800"/>
              <a:buNone/>
            </a:pPr>
            <a:r>
              <a:rPr lang="en-US" sz="2400" dirty="0"/>
              <a:t>			</a:t>
            </a:r>
          </a:p>
          <a:p>
            <a:pPr marL="373380" indent="-342900">
              <a:buSzPts val="2800"/>
            </a:pPr>
            <a:r>
              <a:rPr lang="en-US" sz="2400" dirty="0">
                <a:latin typeface="Noto Sans Symbols"/>
                <a:ea typeface="Noto Sans Symbols"/>
                <a:cs typeface="Noto Sans Symbols"/>
                <a:sym typeface="Noto Sans Symbols"/>
              </a:rPr>
              <a:t>Assume α = 0.8 (80 percent hit ratio for PTL entries)</a:t>
            </a:r>
          </a:p>
          <a:p>
            <a:pPr marL="373380" indent="-342900">
              <a:buSzPts val="2800"/>
            </a:pPr>
            <a:r>
              <a:rPr lang="en-US" sz="2400" dirty="0">
                <a:latin typeface="Noto Sans Symbols"/>
                <a:ea typeface="Noto Sans Symbols"/>
                <a:cs typeface="Noto Sans Symbols"/>
                <a:sym typeface="Noto Sans Symbols"/>
              </a:rPr>
              <a:t>ε = 1 ns, t = 20 ns</a:t>
            </a:r>
          </a:p>
          <a:p>
            <a:pPr marL="373380" indent="-342900">
              <a:buSzPts val="2800"/>
            </a:pPr>
            <a:r>
              <a:rPr lang="en-US" sz="2400" dirty="0">
                <a:latin typeface="Noto Sans Symbols"/>
                <a:ea typeface="Noto Sans Symbols"/>
                <a:cs typeface="Noto Sans Symbols"/>
                <a:sym typeface="Noto Sans Symbols"/>
              </a:rPr>
              <a:t>EAT = (20+1)*0.80 + (2*20 +1)*0.20 = 25 ns</a:t>
            </a:r>
          </a:p>
          <a:p>
            <a:pPr marL="373380" indent="-342900">
              <a:buSzPts val="2800"/>
            </a:pPr>
            <a:r>
              <a:rPr lang="en-US" sz="2400" dirty="0">
                <a:latin typeface="Noto Sans Symbols"/>
                <a:ea typeface="Noto Sans Symbols"/>
                <a:cs typeface="Noto Sans Symbols"/>
                <a:sym typeface="Noto Sans Symbols"/>
              </a:rPr>
              <a:t>If α = 0.99, EAT = (20+1)*0.99 + (2*20 +1)*0.01 = 21.2 ns</a:t>
            </a:r>
          </a:p>
          <a:p>
            <a:pPr marL="287655">
              <a:buSzPts val="2800"/>
              <a:buNone/>
            </a:pPr>
            <a:endParaRPr lang="en-US" sz="2400" dirty="0">
              <a:latin typeface="Noto Sans Symbols"/>
              <a:sym typeface="Noto Sans Symbols"/>
            </a:endParaRPr>
          </a:p>
        </p:txBody>
      </p:sp>
    </p:spTree>
    <p:extLst>
      <p:ext uri="{BB962C8B-B14F-4D97-AF65-F5344CB8AC3E}">
        <p14:creationId xmlns:p14="http://schemas.microsoft.com/office/powerpoint/2010/main" val="4068458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4"/>
        <p:cNvGrpSpPr/>
        <p:nvPr/>
      </p:nvGrpSpPr>
      <p:grpSpPr>
        <a:xfrm>
          <a:off x="0" y="0"/>
          <a:ext cx="0" cy="0"/>
          <a:chOff x="0" y="0"/>
          <a:chExt cx="0" cy="0"/>
        </a:xfrm>
      </p:grpSpPr>
      <p:sp>
        <p:nvSpPr>
          <p:cNvPr id="727" name="Google Shape;727;p43"/>
          <p:cNvSpPr txBox="1">
            <a:spLocks noGrp="1"/>
          </p:cNvSpPr>
          <p:nvPr>
            <p:ph type="title"/>
          </p:nvPr>
        </p:nvSpPr>
        <p:spPr>
          <a:xfrm>
            <a:off x="1485900" y="-161925"/>
            <a:ext cx="6172200" cy="1131095"/>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Added Benefit: </a:t>
            </a:r>
            <a:r>
              <a:rPr lang="en-US" sz="3600" dirty="0">
                <a:solidFill>
                  <a:srgbClr val="007033"/>
                </a:solidFill>
                <a:effectLst>
                  <a:outerShdw blurRad="38100" dist="38100" dir="2700000" algn="tl">
                    <a:srgbClr val="000000">
                      <a:alpha val="43137"/>
                    </a:srgbClr>
                  </a:outerShdw>
                </a:effectLst>
                <a:latin typeface="Arial"/>
                <a:cs typeface="Arial"/>
              </a:rPr>
              <a:t>shared pages</a:t>
            </a:r>
            <a:endParaRPr sz="3600" dirty="0">
              <a:solidFill>
                <a:srgbClr val="007033"/>
              </a:solidFill>
              <a:effectLst>
                <a:outerShdw blurRad="38100" dist="38100" dir="2700000" algn="tl">
                  <a:srgbClr val="000000">
                    <a:alpha val="43137"/>
                  </a:srgbClr>
                </a:outerShdw>
              </a:effectLst>
              <a:latin typeface="Arial"/>
              <a:cs typeface="Arial"/>
            </a:endParaRPr>
          </a:p>
        </p:txBody>
      </p:sp>
      <p:pic>
        <p:nvPicPr>
          <p:cNvPr id="728" name="Google Shape;728;p43"/>
          <p:cNvPicPr preferRelativeResize="0"/>
          <p:nvPr/>
        </p:nvPicPr>
        <p:blipFill rotWithShape="1">
          <a:blip r:embed="rId3">
            <a:alphaModFix/>
          </a:blip>
          <a:srcRect/>
          <a:stretch/>
        </p:blipFill>
        <p:spPr>
          <a:xfrm>
            <a:off x="2373742" y="1038840"/>
            <a:ext cx="4625115" cy="3690445"/>
          </a:xfrm>
          <a:prstGeom prst="rect">
            <a:avLst/>
          </a:prstGeom>
          <a:noFill/>
          <a:ln>
            <a:noFill/>
          </a:ln>
        </p:spPr>
      </p:pic>
      <p:sp>
        <p:nvSpPr>
          <p:cNvPr id="729" name="Google Shape;729;p43"/>
          <p:cNvSpPr/>
          <p:nvPr/>
        </p:nvSpPr>
        <p:spPr>
          <a:xfrm>
            <a:off x="2514600" y="1084007"/>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0" name="Google Shape;730;p43"/>
          <p:cNvSpPr/>
          <p:nvPr/>
        </p:nvSpPr>
        <p:spPr>
          <a:xfrm>
            <a:off x="2524125" y="1407320"/>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1" name="Google Shape;731;p43"/>
          <p:cNvSpPr/>
          <p:nvPr/>
        </p:nvSpPr>
        <p:spPr>
          <a:xfrm>
            <a:off x="2524125" y="1731232"/>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2" name="Google Shape;732;p43"/>
          <p:cNvSpPr/>
          <p:nvPr/>
        </p:nvSpPr>
        <p:spPr>
          <a:xfrm>
            <a:off x="2533650" y="3318925"/>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3" name="Google Shape;733;p43"/>
          <p:cNvSpPr/>
          <p:nvPr/>
        </p:nvSpPr>
        <p:spPr>
          <a:xfrm>
            <a:off x="2514600" y="3627934"/>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4" name="Google Shape;734;p43"/>
          <p:cNvSpPr/>
          <p:nvPr/>
        </p:nvSpPr>
        <p:spPr>
          <a:xfrm>
            <a:off x="2524125" y="3917217"/>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5" name="Google Shape;735;p43"/>
          <p:cNvSpPr/>
          <p:nvPr/>
        </p:nvSpPr>
        <p:spPr>
          <a:xfrm>
            <a:off x="4295465" y="2199046"/>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6" name="Google Shape;736;p43"/>
          <p:cNvSpPr/>
          <p:nvPr/>
        </p:nvSpPr>
        <p:spPr>
          <a:xfrm>
            <a:off x="4295465" y="2512220"/>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7" name="Google Shape;737;p43"/>
          <p:cNvSpPr/>
          <p:nvPr/>
        </p:nvSpPr>
        <p:spPr>
          <a:xfrm>
            <a:off x="4262282" y="2805881"/>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8" name="Google Shape;738;p43"/>
          <p:cNvSpPr/>
          <p:nvPr/>
        </p:nvSpPr>
        <p:spPr>
          <a:xfrm>
            <a:off x="6445788" y="2311425"/>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39" name="Google Shape;739;p43"/>
          <p:cNvSpPr/>
          <p:nvPr/>
        </p:nvSpPr>
        <p:spPr>
          <a:xfrm>
            <a:off x="6445788" y="2011810"/>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40" name="Google Shape;740;p43"/>
          <p:cNvSpPr/>
          <p:nvPr/>
        </p:nvSpPr>
        <p:spPr>
          <a:xfrm>
            <a:off x="6445788" y="2910656"/>
            <a:ext cx="457200" cy="209550"/>
          </a:xfrm>
          <a:prstGeom prst="ellipse">
            <a:avLst/>
          </a:prstGeom>
          <a:noFill/>
          <a:ln w="25400" cap="flat" cmpd="sng">
            <a:solidFill>
              <a:srgbClr val="FF26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4"/>
        <p:cNvGrpSpPr/>
        <p:nvPr/>
      </p:nvGrpSpPr>
      <p:grpSpPr>
        <a:xfrm>
          <a:off x="0" y="0"/>
          <a:ext cx="0" cy="0"/>
          <a:chOff x="0" y="0"/>
          <a:chExt cx="0" cy="0"/>
        </a:xfrm>
      </p:grpSpPr>
      <p:sp>
        <p:nvSpPr>
          <p:cNvPr id="747" name="Google Shape;747;p44"/>
          <p:cNvSpPr txBox="1">
            <a:spLocks noGrp="1"/>
          </p:cNvSpPr>
          <p:nvPr>
            <p:ph type="title"/>
          </p:nvPr>
        </p:nvSpPr>
        <p:spPr>
          <a:xfrm>
            <a:off x="1485900" y="69055"/>
            <a:ext cx="6172200" cy="1131095"/>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Shared Pages</a:t>
            </a:r>
            <a:endParaRPr sz="3600" dirty="0">
              <a:solidFill>
                <a:srgbClr val="007033"/>
              </a:solidFill>
              <a:effectLst>
                <a:outerShdw blurRad="38100" dist="38100" dir="2700000" algn="tl">
                  <a:srgbClr val="000000">
                    <a:alpha val="43137"/>
                  </a:srgbClr>
                </a:outerShdw>
              </a:effectLst>
              <a:latin typeface="Arial"/>
              <a:cs typeface="Arial"/>
            </a:endParaRPr>
          </a:p>
        </p:txBody>
      </p:sp>
      <p:sp>
        <p:nvSpPr>
          <p:cNvPr id="748" name="Google Shape;748;p44"/>
          <p:cNvSpPr txBox="1">
            <a:spLocks noGrp="1"/>
          </p:cNvSpPr>
          <p:nvPr>
            <p:ph type="body" idx="1"/>
          </p:nvPr>
        </p:nvSpPr>
        <p:spPr>
          <a:xfrm>
            <a:off x="907080" y="1200150"/>
            <a:ext cx="7329840" cy="3662175"/>
          </a:xfrm>
          <a:prstGeom prst="rect">
            <a:avLst/>
          </a:prstGeom>
          <a:solidFill>
            <a:srgbClr val="D1F1FF"/>
          </a:solidFill>
          <a:ln w="9525" cap="flat" cmpd="sng">
            <a:solidFill>
              <a:srgbClr val="000000"/>
            </a:solidFill>
            <a:prstDash val="solid"/>
            <a:round/>
            <a:headEnd type="none" w="sm" len="sm"/>
            <a:tailEnd type="none" w="sm" len="sm"/>
          </a:ln>
          <a:effectLst>
            <a:outerShdw blurRad="127000" dist="76200" dir="2700000" rotWithShape="0">
              <a:srgbClr val="000000">
                <a:alpha val="74901"/>
              </a:srgbClr>
            </a:outerShdw>
          </a:effectLst>
        </p:spPr>
        <p:txBody>
          <a:bodyPr spcFirstLastPara="1" vert="horz" wrap="square" lIns="38100" tIns="38100" rIns="38100" bIns="38100" rtlCol="0" anchor="t" anchorCtr="0">
            <a:noAutofit/>
          </a:bodyPr>
          <a:lstStyle/>
          <a:p>
            <a:pPr marL="287655">
              <a:spcBef>
                <a:spcPts val="0"/>
              </a:spcBef>
              <a:buSzPts val="2400"/>
              <a:buFont typeface="Arial"/>
              <a:buChar char="•"/>
            </a:pPr>
            <a:r>
              <a:rPr lang="en-US" sz="2400" dirty="0"/>
              <a:t>Shared code</a:t>
            </a:r>
            <a:endParaRPr sz="4000" dirty="0"/>
          </a:p>
          <a:p>
            <a:pPr marL="587693" lvl="1" indent="-214313">
              <a:buSzPts val="2000"/>
              <a:buFont typeface="Arial"/>
              <a:buChar char="–"/>
            </a:pPr>
            <a:r>
              <a:rPr lang="en-US" sz="1800" dirty="0"/>
              <a:t>One copy of read-only (reentrant) code shared among processes (i.e., text editors, compilers, window systems). </a:t>
            </a:r>
            <a:endParaRPr sz="3600" dirty="0"/>
          </a:p>
          <a:p>
            <a:pPr marL="587693" lvl="1" indent="-214313">
              <a:buSzPts val="2000"/>
              <a:buFont typeface="Arial"/>
              <a:buChar char="–"/>
            </a:pPr>
            <a:r>
              <a:rPr lang="en-US" sz="1800" dirty="0"/>
              <a:t>Shared code must appear in same location in the logical address space of all processes.</a:t>
            </a:r>
            <a:br>
              <a:rPr lang="en-US" sz="3600" dirty="0">
                <a:latin typeface="MS PGothic"/>
                <a:ea typeface="MS PGothic"/>
                <a:cs typeface="MS PGothic"/>
                <a:sym typeface="MS PGothic"/>
              </a:rPr>
            </a:br>
            <a:endParaRPr sz="3600" dirty="0">
              <a:latin typeface="MS PGothic"/>
              <a:ea typeface="MS PGothic"/>
              <a:cs typeface="MS PGothic"/>
              <a:sym typeface="MS PGothic"/>
            </a:endParaRPr>
          </a:p>
          <a:p>
            <a:pPr marL="287655">
              <a:buSzPts val="2400"/>
              <a:buFont typeface="Arial"/>
              <a:buChar char="•"/>
            </a:pPr>
            <a:r>
              <a:rPr lang="en-US" sz="2400" dirty="0"/>
              <a:t>Private code and data </a:t>
            </a:r>
            <a:endParaRPr sz="4000" dirty="0"/>
          </a:p>
          <a:p>
            <a:pPr marL="587693" lvl="1" indent="-214313">
              <a:buSzPts val="2000"/>
              <a:buFont typeface="Arial"/>
              <a:buChar char="–"/>
            </a:pPr>
            <a:r>
              <a:rPr lang="en-US" sz="1800" dirty="0"/>
              <a:t>Each process keeps a separate copy of the code and data.</a:t>
            </a:r>
            <a:endParaRPr sz="3600" dirty="0"/>
          </a:p>
          <a:p>
            <a:pPr marL="587693" lvl="1" indent="-214313">
              <a:buSzPts val="2000"/>
              <a:buFont typeface="Arial"/>
              <a:buChar char="–"/>
            </a:pPr>
            <a:r>
              <a:rPr lang="en-US" sz="1800" dirty="0"/>
              <a:t>The pages for the private code and data can appear anywhere in the logical address space.</a:t>
            </a:r>
            <a:endParaRP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5" name="Google Shape;755;p45"/>
          <p:cNvSpPr txBox="1">
            <a:spLocks noGrp="1"/>
          </p:cNvSpPr>
          <p:nvPr>
            <p:ph type="title"/>
          </p:nvPr>
        </p:nvSpPr>
        <p:spPr>
          <a:xfrm>
            <a:off x="1485900" y="-140495"/>
            <a:ext cx="6172200" cy="1131095"/>
          </a:xfrm>
          <a:prstGeom prst="rect">
            <a:avLst/>
          </a:prstGeom>
          <a:noFill/>
          <a:ln>
            <a:noFill/>
          </a:ln>
        </p:spPr>
        <p:txBody>
          <a:bodyPr spcFirstLastPara="1" vert="horz" wrap="square" lIns="38100" tIns="38100" rIns="38100" bIns="38100" rtlCol="0" anchor="ctr" anchorCtr="0">
            <a:noAutofit/>
          </a:bodyPr>
          <a:lstStyle/>
          <a:p>
            <a:pPr marL="30479" algn="r">
              <a:buSzPts val="4400"/>
            </a:pPr>
            <a:r>
              <a:rPr lang="en-US" sz="3600" dirty="0">
                <a:solidFill>
                  <a:srgbClr val="007033"/>
                </a:solidFill>
                <a:effectLst>
                  <a:outerShdw blurRad="38100" dist="38100" dir="2700000" algn="tl">
                    <a:srgbClr val="000000">
                      <a:alpha val="43137"/>
                    </a:srgbClr>
                  </a:outerShdw>
                </a:effectLst>
                <a:latin typeface="Arial"/>
                <a:cs typeface="Arial"/>
                <a:sym typeface="Arial"/>
              </a:rPr>
              <a:t>Large Page Table?</a:t>
            </a:r>
            <a:endParaRPr sz="3600" dirty="0">
              <a:solidFill>
                <a:srgbClr val="007033"/>
              </a:solidFill>
              <a:effectLst>
                <a:outerShdw blurRad="38100" dist="38100" dir="2700000" algn="tl">
                  <a:srgbClr val="000000">
                    <a:alpha val="43137"/>
                  </a:srgbClr>
                </a:outerShdw>
              </a:effectLst>
              <a:latin typeface="Arial"/>
              <a:cs typeface="Arial"/>
            </a:endParaRPr>
          </a:p>
        </p:txBody>
      </p:sp>
      <p:sp>
        <p:nvSpPr>
          <p:cNvPr id="756" name="Google Shape;756;p45"/>
          <p:cNvSpPr txBox="1">
            <a:spLocks noGrp="1"/>
          </p:cNvSpPr>
          <p:nvPr>
            <p:ph type="body" idx="1"/>
          </p:nvPr>
        </p:nvSpPr>
        <p:spPr>
          <a:xfrm>
            <a:off x="751345" y="794306"/>
            <a:ext cx="3515245" cy="2981267"/>
          </a:xfrm>
          <a:prstGeom prst="rect">
            <a:avLst/>
          </a:prstGeom>
          <a:solidFill>
            <a:srgbClr val="FFC000"/>
          </a:solidFill>
          <a:ln>
            <a:noFill/>
          </a:ln>
        </p:spPr>
        <p:txBody>
          <a:bodyPr spcFirstLastPara="1" vert="horz" wrap="square" lIns="47625" tIns="47625" rIns="47625" bIns="47625" rtlCol="0" anchor="t" anchorCtr="0">
            <a:noAutofit/>
          </a:bodyPr>
          <a:lstStyle/>
          <a:p>
            <a:pPr marL="0" marR="50342" indent="-105440">
              <a:spcBef>
                <a:spcPts val="0"/>
              </a:spcBef>
              <a:buSzPts val="2214"/>
              <a:buFont typeface="Arial"/>
              <a:buChar char="•"/>
            </a:pPr>
            <a:r>
              <a:rPr lang="en-US" sz="1350" dirty="0"/>
              <a:t> </a:t>
            </a:r>
            <a:r>
              <a:rPr lang="en-US" sz="2400" dirty="0"/>
              <a:t>Break up the </a:t>
            </a:r>
            <a:r>
              <a:rPr lang="en-US" sz="2400" dirty="0">
                <a:solidFill>
                  <a:srgbClr val="E32400"/>
                </a:solidFill>
              </a:rPr>
              <a:t>logical address space</a:t>
            </a:r>
            <a:r>
              <a:rPr lang="en-US" sz="2400" dirty="0"/>
              <a:t> into multiple page tables</a:t>
            </a:r>
            <a:endParaRPr sz="2400" dirty="0"/>
          </a:p>
          <a:p>
            <a:pPr marL="0" marR="50342" indent="-105440">
              <a:spcBef>
                <a:spcPts val="1200"/>
              </a:spcBef>
              <a:buSzPts val="2214"/>
              <a:buFont typeface="Arial"/>
              <a:buChar char="•"/>
            </a:pPr>
            <a:r>
              <a:rPr lang="en-US" sz="2400" dirty="0"/>
              <a:t> A simple technique is a two-level page table</a:t>
            </a:r>
            <a:endParaRPr sz="2400" dirty="0"/>
          </a:p>
          <a:p>
            <a:pPr marL="0" marR="50342" indent="-105440">
              <a:spcBef>
                <a:spcPts val="1200"/>
              </a:spcBef>
              <a:buSzPts val="2214"/>
              <a:buFont typeface="Arial"/>
              <a:buChar char="•"/>
            </a:pPr>
            <a:r>
              <a:rPr lang="en-US" sz="2400" dirty="0"/>
              <a:t> The page table is broken into pages</a:t>
            </a:r>
            <a:endParaRPr sz="2400" dirty="0"/>
          </a:p>
        </p:txBody>
      </p:sp>
      <p:pic>
        <p:nvPicPr>
          <p:cNvPr id="757" name="Google Shape;757;p45"/>
          <p:cNvPicPr preferRelativeResize="0"/>
          <p:nvPr/>
        </p:nvPicPr>
        <p:blipFill rotWithShape="1">
          <a:blip r:embed="rId3">
            <a:alphaModFix/>
          </a:blip>
          <a:srcRect/>
          <a:stretch/>
        </p:blipFill>
        <p:spPr>
          <a:xfrm>
            <a:off x="4735054" y="760750"/>
            <a:ext cx="3657601" cy="3724276"/>
          </a:xfrm>
          <a:prstGeom prst="rect">
            <a:avLst/>
          </a:prstGeom>
          <a:noFill/>
          <a:ln>
            <a:noFill/>
          </a:ln>
        </p:spPr>
      </p:pic>
      <p:grpSp>
        <p:nvGrpSpPr>
          <p:cNvPr id="3" name="Group 2">
            <a:extLst>
              <a:ext uri="{FF2B5EF4-FFF2-40B4-BE49-F238E27FC236}">
                <a16:creationId xmlns:a16="http://schemas.microsoft.com/office/drawing/2014/main" id="{822147B5-F06B-44F5-8F4B-481814B4BD7E}"/>
              </a:ext>
            </a:extLst>
          </p:cNvPr>
          <p:cNvGrpSpPr/>
          <p:nvPr/>
        </p:nvGrpSpPr>
        <p:grpSpPr>
          <a:xfrm>
            <a:off x="692943" y="3891827"/>
            <a:ext cx="3879759" cy="1232700"/>
            <a:chOff x="692943" y="3891827"/>
            <a:chExt cx="3879759" cy="1232700"/>
          </a:xfrm>
        </p:grpSpPr>
        <p:cxnSp>
          <p:nvCxnSpPr>
            <p:cNvPr id="763" name="Google Shape;763;p45"/>
            <p:cNvCxnSpPr/>
            <p:nvPr/>
          </p:nvCxnSpPr>
          <p:spPr>
            <a:xfrm rot="10800000" flipH="1">
              <a:off x="2743902" y="4240635"/>
              <a:ext cx="1828800" cy="4"/>
            </a:xfrm>
            <a:prstGeom prst="straightConnector1">
              <a:avLst/>
            </a:prstGeom>
            <a:noFill/>
            <a:ln w="25400" cap="flat" cmpd="sng">
              <a:solidFill>
                <a:srgbClr val="000000"/>
              </a:solidFill>
              <a:prstDash val="solid"/>
              <a:round/>
              <a:headEnd type="stealth" w="med" len="med"/>
              <a:tailEnd type="stealth" w="med" len="med"/>
            </a:ln>
          </p:spPr>
        </p:cxnSp>
        <p:grpSp>
          <p:nvGrpSpPr>
            <p:cNvPr id="2" name="Group 1">
              <a:extLst>
                <a:ext uri="{FF2B5EF4-FFF2-40B4-BE49-F238E27FC236}">
                  <a16:creationId xmlns:a16="http://schemas.microsoft.com/office/drawing/2014/main" id="{53756E58-73D3-4341-A5F2-81FA93676509}"/>
                </a:ext>
              </a:extLst>
            </p:cNvPr>
            <p:cNvGrpSpPr/>
            <p:nvPr/>
          </p:nvGrpSpPr>
          <p:grpSpPr>
            <a:xfrm>
              <a:off x="692943" y="3891827"/>
              <a:ext cx="3857625" cy="1232700"/>
              <a:chOff x="1209675" y="3438525"/>
              <a:chExt cx="3857625" cy="1232700"/>
            </a:xfrm>
          </p:grpSpPr>
          <p:sp>
            <p:nvSpPr>
              <p:cNvPr id="759" name="Google Shape;759;p45"/>
              <p:cNvSpPr/>
              <p:nvPr/>
            </p:nvSpPr>
            <p:spPr>
              <a:xfrm>
                <a:off x="1209675" y="3886200"/>
                <a:ext cx="3848100" cy="323850"/>
              </a:xfrm>
              <a:prstGeom prst="rect">
                <a:avLst/>
              </a:prstGeom>
              <a:solidFill>
                <a:srgbClr val="FFFC79"/>
              </a:solidFill>
              <a:ln w="9525" cap="flat" cmpd="sng">
                <a:solidFill>
                  <a:srgbClr val="000000"/>
                </a:solidFill>
                <a:prstDash val="solid"/>
                <a:round/>
                <a:headEnd type="none" w="sm" len="sm"/>
                <a:tailEnd type="none" w="sm" len="sm"/>
              </a:ln>
            </p:spPr>
            <p:txBody>
              <a:bodyPr spcFirstLastPara="1" wrap="square" lIns="38100" tIns="38100" rIns="38100" bIns="38100" anchor="ctr" anchorCtr="0">
                <a:noAutofit/>
              </a:bodyPr>
              <a:lstStyle/>
              <a:p>
                <a:pPr marL="30479" marR="30479">
                  <a:buClr>
                    <a:srgbClr val="000000"/>
                  </a:buClr>
                  <a:buSzPts val="2400"/>
                </a:pPr>
                <a:endParaRPr>
                  <a:solidFill>
                    <a:srgbClr val="000000"/>
                  </a:solidFill>
                  <a:latin typeface="Arial"/>
                  <a:ea typeface="Arial"/>
                  <a:cs typeface="Arial"/>
                  <a:sym typeface="Arial"/>
                </a:endParaRPr>
              </a:p>
            </p:txBody>
          </p:sp>
          <p:sp>
            <p:nvSpPr>
              <p:cNvPr id="760" name="Google Shape;760;p45"/>
              <p:cNvSpPr/>
              <p:nvPr/>
            </p:nvSpPr>
            <p:spPr>
              <a:xfrm>
                <a:off x="1238250" y="3924300"/>
                <a:ext cx="1057275" cy="238125"/>
              </a:xfrm>
              <a:prstGeom prst="rect">
                <a:avLst/>
              </a:prstGeom>
              <a:solidFill>
                <a:srgbClr val="76D6FF"/>
              </a:solidFill>
              <a:ln w="9525" cap="flat" cmpd="sng">
                <a:solidFill>
                  <a:srgbClr val="000000"/>
                </a:solidFill>
                <a:prstDash val="solid"/>
                <a:round/>
                <a:headEnd type="none" w="sm" len="sm"/>
                <a:tailEnd type="none" w="sm" len="sm"/>
              </a:ln>
            </p:spPr>
            <p:txBody>
              <a:bodyPr spcFirstLastPara="1" wrap="square" lIns="38100" tIns="38100" rIns="38100" bIns="38100" anchor="ctr" anchorCtr="0">
                <a:noAutofit/>
              </a:bodyPr>
              <a:lstStyle/>
              <a:p>
                <a:pPr marL="30479" marR="30479" algn="ctr">
                  <a:buClr>
                    <a:srgbClr val="000000"/>
                  </a:buClr>
                  <a:buSzPts val="1600"/>
                </a:pPr>
                <a:r>
                  <a:rPr lang="en-US" sz="1200">
                    <a:solidFill>
                      <a:srgbClr val="000000"/>
                    </a:solidFill>
                    <a:latin typeface="Arial"/>
                    <a:ea typeface="Arial"/>
                    <a:cs typeface="Arial"/>
                    <a:sym typeface="Arial"/>
                  </a:rPr>
                  <a:t>P</a:t>
                </a:r>
                <a:r>
                  <a:rPr lang="en-US" sz="1200" baseline="-25000">
                    <a:solidFill>
                      <a:srgbClr val="000000"/>
                    </a:solidFill>
                    <a:latin typeface="Arial"/>
                    <a:ea typeface="Arial"/>
                    <a:cs typeface="Arial"/>
                    <a:sym typeface="Arial"/>
                  </a:rPr>
                  <a:t>1</a:t>
                </a:r>
                <a:endParaRPr sz="1350"/>
              </a:p>
            </p:txBody>
          </p:sp>
          <p:sp>
            <p:nvSpPr>
              <p:cNvPr id="761" name="Google Shape;761;p45"/>
              <p:cNvSpPr/>
              <p:nvPr/>
            </p:nvSpPr>
            <p:spPr>
              <a:xfrm>
                <a:off x="3238500" y="3924300"/>
                <a:ext cx="1790700" cy="238125"/>
              </a:xfrm>
              <a:prstGeom prst="rect">
                <a:avLst/>
              </a:prstGeom>
              <a:solidFill>
                <a:srgbClr val="76D6FF"/>
              </a:solidFill>
              <a:ln w="9525" cap="flat" cmpd="sng">
                <a:solidFill>
                  <a:srgbClr val="000000"/>
                </a:solidFill>
                <a:prstDash val="solid"/>
                <a:round/>
                <a:headEnd type="none" w="sm" len="sm"/>
                <a:tailEnd type="none" w="sm" len="sm"/>
              </a:ln>
            </p:spPr>
            <p:txBody>
              <a:bodyPr spcFirstLastPara="1" wrap="square" lIns="38100" tIns="38100" rIns="38100" bIns="38100" anchor="ctr" anchorCtr="0">
                <a:noAutofit/>
              </a:bodyPr>
              <a:lstStyle/>
              <a:p>
                <a:pPr marL="30479" marR="30479" algn="ctr">
                  <a:buClr>
                    <a:srgbClr val="000000"/>
                  </a:buClr>
                  <a:buSzPts val="1600"/>
                </a:pPr>
                <a:r>
                  <a:rPr lang="en-US" sz="1200">
                    <a:solidFill>
                      <a:srgbClr val="000000"/>
                    </a:solidFill>
                    <a:latin typeface="Arial"/>
                    <a:ea typeface="Arial"/>
                    <a:cs typeface="Arial"/>
                    <a:sym typeface="Arial"/>
                  </a:rPr>
                  <a:t>page offset</a:t>
                </a:r>
                <a:endParaRPr sz="1350"/>
              </a:p>
            </p:txBody>
          </p:sp>
          <p:cxnSp>
            <p:nvCxnSpPr>
              <p:cNvPr id="762" name="Google Shape;762;p45"/>
              <p:cNvCxnSpPr/>
              <p:nvPr/>
            </p:nvCxnSpPr>
            <p:spPr>
              <a:xfrm>
                <a:off x="1238250" y="3790950"/>
                <a:ext cx="1971675" cy="1"/>
              </a:xfrm>
              <a:prstGeom prst="straightConnector1">
                <a:avLst/>
              </a:prstGeom>
              <a:noFill/>
              <a:ln w="25400" cap="flat" cmpd="sng">
                <a:solidFill>
                  <a:srgbClr val="000000"/>
                </a:solidFill>
                <a:prstDash val="solid"/>
                <a:round/>
                <a:headEnd type="stealth" w="med" len="med"/>
                <a:tailEnd type="stealth" w="med" len="med"/>
              </a:ln>
            </p:spPr>
          </p:cxnSp>
          <p:cxnSp>
            <p:nvCxnSpPr>
              <p:cNvPr id="764" name="Google Shape;764;p45"/>
              <p:cNvCxnSpPr/>
              <p:nvPr/>
            </p:nvCxnSpPr>
            <p:spPr>
              <a:xfrm rot="10800000" flipH="1">
                <a:off x="1238250" y="4343391"/>
                <a:ext cx="3829050" cy="10"/>
              </a:xfrm>
              <a:prstGeom prst="straightConnector1">
                <a:avLst/>
              </a:prstGeom>
              <a:noFill/>
              <a:ln w="25400" cap="flat" cmpd="sng">
                <a:solidFill>
                  <a:srgbClr val="000000"/>
                </a:solidFill>
                <a:prstDash val="solid"/>
                <a:round/>
                <a:headEnd type="stealth" w="med" len="med"/>
                <a:tailEnd type="stealth" w="med" len="med"/>
              </a:ln>
            </p:spPr>
          </p:cxnSp>
          <p:sp>
            <p:nvSpPr>
              <p:cNvPr id="765" name="Google Shape;765;p45"/>
              <p:cNvSpPr/>
              <p:nvPr/>
            </p:nvSpPr>
            <p:spPr>
              <a:xfrm>
                <a:off x="2554818" y="4400550"/>
                <a:ext cx="838125" cy="270675"/>
              </a:xfrm>
              <a:prstGeom prst="rect">
                <a:avLst/>
              </a:prstGeom>
              <a:noFill/>
              <a:ln>
                <a:noFill/>
              </a:ln>
            </p:spPr>
            <p:txBody>
              <a:bodyPr spcFirstLastPara="1" wrap="square" lIns="38100" tIns="38100" rIns="38100" bIns="38100" anchor="t" anchorCtr="0">
                <a:noAutofit/>
              </a:bodyPr>
              <a:lstStyle/>
              <a:p>
                <a:pPr marL="30479" marR="30479">
                  <a:buClr>
                    <a:srgbClr val="000000"/>
                  </a:buClr>
                  <a:buSzPts val="1800"/>
                </a:pPr>
                <a:r>
                  <a:rPr lang="en-US" sz="1350" i="1">
                    <a:solidFill>
                      <a:srgbClr val="000000"/>
                    </a:solidFill>
                    <a:latin typeface="Arial"/>
                    <a:ea typeface="Arial"/>
                    <a:cs typeface="Arial"/>
                    <a:sym typeface="Arial"/>
                  </a:rPr>
                  <a:t>L</a:t>
                </a:r>
                <a:r>
                  <a:rPr lang="en-US" sz="1350">
                    <a:solidFill>
                      <a:srgbClr val="000000"/>
                    </a:solidFill>
                    <a:latin typeface="Arial"/>
                    <a:ea typeface="Arial"/>
                    <a:cs typeface="Arial"/>
                    <a:sym typeface="Arial"/>
                  </a:rPr>
                  <a:t> bits</a:t>
                </a:r>
                <a:endParaRPr sz="1350"/>
              </a:p>
            </p:txBody>
          </p:sp>
          <p:sp>
            <p:nvSpPr>
              <p:cNvPr id="766" name="Google Shape;766;p45"/>
              <p:cNvSpPr/>
              <p:nvPr/>
            </p:nvSpPr>
            <p:spPr>
              <a:xfrm>
                <a:off x="3790950" y="3438525"/>
                <a:ext cx="838125" cy="270675"/>
              </a:xfrm>
              <a:prstGeom prst="rect">
                <a:avLst/>
              </a:prstGeom>
              <a:noFill/>
              <a:ln>
                <a:noFill/>
              </a:ln>
            </p:spPr>
            <p:txBody>
              <a:bodyPr spcFirstLastPara="1" wrap="square" lIns="38100" tIns="38100" rIns="38100" bIns="38100" anchor="t" anchorCtr="0">
                <a:noAutofit/>
              </a:bodyPr>
              <a:lstStyle/>
              <a:p>
                <a:pPr marL="30479" marR="30479">
                  <a:buClr>
                    <a:srgbClr val="000000"/>
                  </a:buClr>
                  <a:buSzPts val="1800"/>
                </a:pPr>
                <a:r>
                  <a:rPr lang="en-US" sz="1350" i="1">
                    <a:solidFill>
                      <a:srgbClr val="000000"/>
                    </a:solidFill>
                    <a:latin typeface="Arial"/>
                    <a:ea typeface="Arial"/>
                    <a:cs typeface="Arial"/>
                    <a:sym typeface="Arial"/>
                  </a:rPr>
                  <a:t>n</a:t>
                </a:r>
                <a:r>
                  <a:rPr lang="en-US" sz="1350">
                    <a:solidFill>
                      <a:srgbClr val="000000"/>
                    </a:solidFill>
                    <a:latin typeface="Arial"/>
                    <a:ea typeface="Arial"/>
                    <a:cs typeface="Arial"/>
                    <a:sym typeface="Arial"/>
                  </a:rPr>
                  <a:t> bits</a:t>
                </a:r>
                <a:endParaRPr sz="1350"/>
              </a:p>
            </p:txBody>
          </p:sp>
          <p:sp>
            <p:nvSpPr>
              <p:cNvPr id="767" name="Google Shape;767;p45"/>
              <p:cNvSpPr/>
              <p:nvPr/>
            </p:nvSpPr>
            <p:spPr>
              <a:xfrm>
                <a:off x="1209675" y="3438525"/>
                <a:ext cx="2581200" cy="270675"/>
              </a:xfrm>
              <a:prstGeom prst="rect">
                <a:avLst/>
              </a:prstGeom>
              <a:noFill/>
              <a:ln>
                <a:noFill/>
              </a:ln>
            </p:spPr>
            <p:txBody>
              <a:bodyPr spcFirstLastPara="1" wrap="square" lIns="38100" tIns="38100" rIns="38100" bIns="38100" anchor="t" anchorCtr="0">
                <a:noAutofit/>
              </a:bodyPr>
              <a:lstStyle/>
              <a:p>
                <a:pPr marL="30479" marR="30479">
                  <a:buClr>
                    <a:srgbClr val="000000"/>
                  </a:buClr>
                  <a:buSzPts val="1800"/>
                </a:pPr>
                <a:r>
                  <a:rPr lang="en-US" sz="1350" i="1">
                    <a:solidFill>
                      <a:srgbClr val="000000"/>
                    </a:solidFill>
                    <a:latin typeface="Arial"/>
                    <a:ea typeface="Arial"/>
                    <a:cs typeface="Arial"/>
                    <a:sym typeface="Arial"/>
                  </a:rPr>
                  <a:t>page number: </a:t>
                </a:r>
                <a:r>
                  <a:rPr lang="en-US" sz="1200">
                    <a:solidFill>
                      <a:srgbClr val="000000"/>
                    </a:solidFill>
                    <a:latin typeface="Arial"/>
                    <a:ea typeface="Arial"/>
                    <a:cs typeface="Arial"/>
                    <a:sym typeface="Arial"/>
                  </a:rPr>
                  <a:t>P</a:t>
                </a:r>
                <a:r>
                  <a:rPr lang="en-US" sz="1200" baseline="-25000">
                    <a:solidFill>
                      <a:srgbClr val="000000"/>
                    </a:solidFill>
                    <a:latin typeface="Arial"/>
                    <a:ea typeface="Arial"/>
                    <a:cs typeface="Arial"/>
                    <a:sym typeface="Arial"/>
                  </a:rPr>
                  <a:t>1</a:t>
                </a:r>
                <a:r>
                  <a:rPr lang="en-US" sz="1350">
                    <a:solidFill>
                      <a:srgbClr val="000000"/>
                    </a:solidFill>
                    <a:latin typeface="Arial"/>
                    <a:ea typeface="Arial"/>
                    <a:cs typeface="Arial"/>
                    <a:sym typeface="Arial"/>
                  </a:rPr>
                  <a:t> + </a:t>
                </a:r>
                <a:r>
                  <a:rPr lang="en-US" sz="1200">
                    <a:solidFill>
                      <a:srgbClr val="000000"/>
                    </a:solidFill>
                    <a:latin typeface="Arial"/>
                    <a:ea typeface="Arial"/>
                    <a:cs typeface="Arial"/>
                    <a:sym typeface="Arial"/>
                  </a:rPr>
                  <a:t>P</a:t>
                </a:r>
                <a:r>
                  <a:rPr lang="en-US" sz="1200" baseline="-25000">
                    <a:solidFill>
                      <a:srgbClr val="000000"/>
                    </a:solidFill>
                    <a:latin typeface="Arial"/>
                    <a:ea typeface="Arial"/>
                    <a:cs typeface="Arial"/>
                    <a:sym typeface="Arial"/>
                  </a:rPr>
                  <a:t>2 </a:t>
                </a:r>
                <a:r>
                  <a:rPr lang="en-US" sz="1350">
                    <a:solidFill>
                      <a:srgbClr val="000000"/>
                    </a:solidFill>
                    <a:latin typeface="Arial"/>
                    <a:ea typeface="Arial"/>
                    <a:cs typeface="Arial"/>
                    <a:sym typeface="Arial"/>
                  </a:rPr>
                  <a:t>bits</a:t>
                </a:r>
                <a:endParaRPr sz="1350"/>
              </a:p>
            </p:txBody>
          </p:sp>
          <p:sp>
            <p:nvSpPr>
              <p:cNvPr id="768" name="Google Shape;768;p45"/>
              <p:cNvSpPr/>
              <p:nvPr/>
            </p:nvSpPr>
            <p:spPr>
              <a:xfrm>
                <a:off x="2352675" y="3924300"/>
                <a:ext cx="838200" cy="238125"/>
              </a:xfrm>
              <a:prstGeom prst="rect">
                <a:avLst/>
              </a:prstGeom>
              <a:solidFill>
                <a:srgbClr val="76D6FF"/>
              </a:solidFill>
              <a:ln w="9525" cap="flat" cmpd="sng">
                <a:solidFill>
                  <a:srgbClr val="000000"/>
                </a:solidFill>
                <a:prstDash val="solid"/>
                <a:round/>
                <a:headEnd type="none" w="sm" len="sm"/>
                <a:tailEnd type="none" w="sm" len="sm"/>
              </a:ln>
            </p:spPr>
            <p:txBody>
              <a:bodyPr spcFirstLastPara="1" wrap="square" lIns="38100" tIns="38100" rIns="38100" bIns="38100" anchor="ctr" anchorCtr="0">
                <a:noAutofit/>
              </a:bodyPr>
              <a:lstStyle/>
              <a:p>
                <a:pPr marL="30479" marR="30479" algn="ctr">
                  <a:buClr>
                    <a:srgbClr val="000000"/>
                  </a:buClr>
                  <a:buSzPts val="1600"/>
                </a:pPr>
                <a:r>
                  <a:rPr lang="en-US" sz="1200">
                    <a:solidFill>
                      <a:srgbClr val="000000"/>
                    </a:solidFill>
                    <a:latin typeface="Arial"/>
                    <a:ea typeface="Arial"/>
                    <a:cs typeface="Arial"/>
                    <a:sym typeface="Arial"/>
                  </a:rPr>
                  <a:t>P</a:t>
                </a:r>
                <a:r>
                  <a:rPr lang="en-US" sz="1200" baseline="-25000">
                    <a:solidFill>
                      <a:srgbClr val="000000"/>
                    </a:solidFill>
                    <a:latin typeface="Arial"/>
                    <a:ea typeface="Arial"/>
                    <a:cs typeface="Arial"/>
                    <a:sym typeface="Arial"/>
                  </a:rPr>
                  <a:t>2</a:t>
                </a:r>
                <a:endParaRPr sz="1350"/>
              </a:p>
            </p:txBody>
          </p:sp>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3164</TotalTime>
  <Words>625</Words>
  <Application>Microsoft Office PowerPoint</Application>
  <PresentationFormat>On-screen Show (16:9)</PresentationFormat>
  <Paragraphs>71</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PGothic</vt:lpstr>
      <vt:lpstr>Noto Sans Symbols</vt:lpstr>
      <vt:lpstr>Arial</vt:lpstr>
      <vt:lpstr>Calibri</vt:lpstr>
      <vt:lpstr>Helvetica</vt:lpstr>
      <vt:lpstr>Helvetica Neue</vt:lpstr>
      <vt:lpstr>Office Theme</vt:lpstr>
      <vt:lpstr>CSCI315 – Operating Systems Design Department of Computer Science Bucknell University</vt:lpstr>
      <vt:lpstr>Memory Protection</vt:lpstr>
      <vt:lpstr>Valid Bit</vt:lpstr>
      <vt:lpstr>Effective Access Time</vt:lpstr>
      <vt:lpstr>Effective Access Time</vt:lpstr>
      <vt:lpstr>Effective Access Time Example</vt:lpstr>
      <vt:lpstr>Added Benefit: shared pages</vt:lpstr>
      <vt:lpstr>Shared Pages</vt:lpstr>
      <vt:lpstr>Large Page Table?</vt:lpstr>
      <vt:lpstr>Address Translation</vt:lpstr>
      <vt:lpstr>Two-Level Paging Example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Xiannong  Meng</cp:lastModifiedBy>
  <cp:revision>177</cp:revision>
  <dcterms:created xsi:type="dcterms:W3CDTF">2013-08-21T19:17:07Z</dcterms:created>
  <dcterms:modified xsi:type="dcterms:W3CDTF">2020-10-11T13:44:26Z</dcterms:modified>
</cp:coreProperties>
</file>