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1" r:id="rId2"/>
    <p:sldId id="382" r:id="rId3"/>
    <p:sldId id="383" r:id="rId4"/>
    <p:sldId id="447" r:id="rId5"/>
    <p:sldId id="384" r:id="rId6"/>
    <p:sldId id="385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2" r:id="rId18"/>
    <p:sldId id="441" r:id="rId19"/>
    <p:sldId id="443" r:id="rId20"/>
    <p:sldId id="444" r:id="rId21"/>
    <p:sldId id="445" r:id="rId22"/>
    <p:sldId id="44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2" y="-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6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6F8B02-092F-4F4F-B530-4AD7E61EF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605" y="1044700"/>
            <a:ext cx="7177135" cy="1985165"/>
          </a:xfrm>
        </p:spPr>
        <p:txBody>
          <a:bodyPr>
            <a:noAutofit/>
          </a:bodyPr>
          <a:lstStyle/>
          <a:p>
            <a:r>
              <a:rPr lang="en" dirty="0"/>
              <a:t>CSCI315 – Oper</a:t>
            </a:r>
            <a:r>
              <a:rPr lang="en-US" dirty="0" err="1"/>
              <a:t>ating</a:t>
            </a:r>
            <a:r>
              <a:rPr lang="en-US" dirty="0"/>
              <a:t> Systems Design</a:t>
            </a:r>
            <a:br>
              <a:rPr lang="en-US" sz="3200" dirty="0"/>
            </a:br>
            <a:r>
              <a:rPr lang="en-US" sz="2400" dirty="0"/>
              <a:t>Department of Computer Science</a:t>
            </a:r>
            <a:br>
              <a:rPr lang="en-US" sz="2400" dirty="0"/>
            </a:br>
            <a:r>
              <a:rPr lang="en-US" sz="2400" dirty="0"/>
              <a:t>Bucknell University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8328C8-1A0C-414A-8DD0-0CDA437799EA}"/>
              </a:ext>
            </a:extLst>
          </p:cNvPr>
          <p:cNvSpPr/>
          <p:nvPr/>
        </p:nvSpPr>
        <p:spPr>
          <a:xfrm>
            <a:off x="2128720" y="3875009"/>
            <a:ext cx="412303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Perrone, Joshua </a:t>
            </a:r>
            <a:r>
              <a:rPr lang="en-US" sz="1400" i="1" dirty="0" err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Stough</a:t>
            </a:r>
            <a:r>
              <a:rPr lang="en-US" sz="1400" i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54">
            <a:extLst>
              <a:ext uri="{FF2B5EF4-FFF2-40B4-BE49-F238E27FC236}">
                <a16:creationId xmlns:a16="http://schemas.microsoft.com/office/drawing/2014/main" id="{1E49764E-1BC6-4C6E-984E-407B9DC3F4FD}"/>
              </a:ext>
            </a:extLst>
          </p:cNvPr>
          <p:cNvSpPr txBox="1"/>
          <p:nvPr/>
        </p:nvSpPr>
        <p:spPr>
          <a:xfrm>
            <a:off x="565723" y="3655640"/>
            <a:ext cx="1257587" cy="773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FF0000"/>
                </a:solidFill>
              </a:rPr>
              <a:t>h 9.5-9.7</a:t>
            </a:r>
          </a:p>
        </p:txBody>
      </p:sp>
      <p:sp>
        <p:nvSpPr>
          <p:cNvPr id="10" name="Shape 53">
            <a:extLst>
              <a:ext uri="{FF2B5EF4-FFF2-40B4-BE49-F238E27FC236}">
                <a16:creationId xmlns:a16="http://schemas.microsoft.com/office/drawing/2014/main" id="{8E0FCBEF-0C20-46DD-B452-264485A5D623}"/>
              </a:ext>
            </a:extLst>
          </p:cNvPr>
          <p:cNvSpPr txBox="1">
            <a:spLocks/>
          </p:cNvSpPr>
          <p:nvPr/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vert="horz" lIns="93100" tIns="93100" rIns="93100" bIns="9310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b="1" dirty="0"/>
              <a:t>Paging: Other Issues and Examples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7204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463" y="181002"/>
            <a:ext cx="6028135" cy="43219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0" y="834628"/>
            <a:ext cx="7329840" cy="412787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Time can be reduced if reducing the size of memory swapped – by knowing how much memory really being used.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107" y="174004"/>
            <a:ext cx="5726906" cy="43219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0" y="870347"/>
            <a:ext cx="7329840" cy="3991978"/>
          </a:xfrm>
        </p:spPr>
        <p:txBody>
          <a:bodyPr>
            <a:normAutofit lnSpcReduction="10000"/>
          </a:bodyPr>
          <a:lstStyle/>
          <a:p>
            <a:r>
              <a:rPr lang="en-US" altLang="en-US" sz="3200" dirty="0"/>
              <a:t>Other constraints on swapping</a:t>
            </a:r>
          </a:p>
          <a:p>
            <a:pPr lvl="1"/>
            <a:r>
              <a:rPr lang="en-US" altLang="en-US" sz="3200" dirty="0"/>
              <a:t>Pending I/O – can’t swap out as I/O would occur to wrong process</a:t>
            </a:r>
          </a:p>
          <a:p>
            <a:r>
              <a:rPr lang="en-US" altLang="en-US" sz="3200" dirty="0"/>
              <a:t>Standard swapping not used in modern operating systems</a:t>
            </a:r>
          </a:p>
          <a:p>
            <a:pPr lvl="1"/>
            <a:r>
              <a:rPr lang="en-US" altLang="en-US" sz="3200" dirty="0"/>
              <a:t>But modified version common</a:t>
            </a:r>
          </a:p>
          <a:p>
            <a:pPr lvl="2"/>
            <a:r>
              <a:rPr lang="en-US" altLang="en-US" sz="2800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3" y="174004"/>
            <a:ext cx="6172200" cy="432197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80" y="795336"/>
            <a:ext cx="7329840" cy="417415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400" dirty="0"/>
              <a:t>Not typically supported</a:t>
            </a:r>
          </a:p>
          <a:p>
            <a:r>
              <a:rPr lang="en-US" altLang="en-US" sz="2400" dirty="0"/>
              <a:t>Mobil OSes are more flash memory based</a:t>
            </a:r>
          </a:p>
          <a:p>
            <a:pPr lvl="1"/>
            <a:r>
              <a:rPr lang="en-US" altLang="en-US" sz="2200" dirty="0"/>
              <a:t>Small amount of space</a:t>
            </a:r>
          </a:p>
          <a:p>
            <a:pPr lvl="1"/>
            <a:r>
              <a:rPr lang="en-US" altLang="en-US" sz="2200" dirty="0"/>
              <a:t>Limited number of write cycles</a:t>
            </a:r>
          </a:p>
          <a:p>
            <a:pPr lvl="1"/>
            <a:r>
              <a:rPr lang="en-US" altLang="en-US" sz="2200" dirty="0"/>
              <a:t>Poor throughput between flash memory and CPU on mobile platform</a:t>
            </a:r>
          </a:p>
          <a:p>
            <a:r>
              <a:rPr lang="en-US" altLang="en-US" sz="2400" dirty="0"/>
              <a:t>Instead use other methods to free memory if low</a:t>
            </a:r>
          </a:p>
          <a:p>
            <a:pPr lvl="1"/>
            <a:r>
              <a:rPr lang="en-US" altLang="en-US" sz="2400" dirty="0"/>
              <a:t>iOS </a:t>
            </a:r>
            <a:r>
              <a:rPr lang="en-US" altLang="en-US" sz="2400" b="1" i="1" dirty="0"/>
              <a:t>asks</a:t>
            </a:r>
            <a:r>
              <a:rPr lang="en-US" altLang="en-US" sz="2400" dirty="0"/>
              <a:t> apps to voluntarily relinquish allocated memory</a:t>
            </a:r>
          </a:p>
          <a:p>
            <a:pPr lvl="2"/>
            <a:r>
              <a:rPr lang="en-US" altLang="en-US" sz="1800" dirty="0"/>
              <a:t>Read-only data thrown out and reloaded from flash if needed</a:t>
            </a:r>
          </a:p>
          <a:p>
            <a:pPr lvl="2"/>
            <a:r>
              <a:rPr lang="en-US" altLang="en-US" sz="1800" dirty="0"/>
              <a:t>Failure to free can result in termination</a:t>
            </a:r>
          </a:p>
          <a:p>
            <a:pPr lvl="1"/>
            <a:r>
              <a:rPr lang="en-US" altLang="en-US" sz="2400" dirty="0"/>
              <a:t>Android terminates apps if low free memory, but first writes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sz="2400" dirty="0"/>
              <a:t> to flash for fast restart</a:t>
            </a:r>
          </a:p>
          <a:p>
            <a:pPr lvl="1"/>
            <a:r>
              <a:rPr lang="en-US" altLang="en-US" sz="2400" dirty="0"/>
              <a:t>Both OSes support swapping paging as shown next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73" y="178912"/>
            <a:ext cx="5901928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18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891995"/>
            <a:ext cx="4034230" cy="37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503090-FAFB-4937-90E3-A93037A58701}"/>
              </a:ext>
            </a:extLst>
          </p:cNvPr>
          <p:cNvSpPr txBox="1"/>
          <p:nvPr/>
        </p:nvSpPr>
        <p:spPr>
          <a:xfrm>
            <a:off x="6557165" y="1197405"/>
            <a:ext cx="183246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swapping pages as necessary, rather than the entire process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0F430C-1112-416D-ABF9-FABCBD3271A1}"/>
              </a:ext>
            </a:extLst>
          </p:cNvPr>
          <p:cNvCxnSpPr>
            <a:stCxn id="2" idx="1"/>
          </p:cNvCxnSpPr>
          <p:nvPr/>
        </p:nvCxnSpPr>
        <p:spPr>
          <a:xfrm flipH="1">
            <a:off x="5786112" y="1797570"/>
            <a:ext cx="771053" cy="316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6812" y="170141"/>
            <a:ext cx="5907007" cy="43219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925116"/>
            <a:ext cx="7329840" cy="3398044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4291" y="174004"/>
            <a:ext cx="5705475" cy="43219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91995"/>
            <a:ext cx="7329840" cy="397033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 (max for 32 bits)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7807" y="173737"/>
            <a:ext cx="6109850" cy="43219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992589"/>
            <a:ext cx="7329840" cy="386973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CPU generates logical address, a </a:t>
            </a:r>
            <a:r>
              <a:rPr lang="en-US" altLang="en-US" b="1" dirty="0"/>
              <a:t>selector</a:t>
            </a:r>
            <a:r>
              <a:rPr lang="en-US" altLang="en-US" dirty="0"/>
              <a:t> and an </a:t>
            </a:r>
            <a:r>
              <a:rPr lang="en-US" altLang="en-US" b="1" dirty="0"/>
              <a:t>offset</a:t>
            </a:r>
            <a:r>
              <a:rPr lang="en-US" altLang="en-US" dirty="0"/>
              <a:t>.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642938" lvl="2" indent="0"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2">
              <a:defRPr/>
            </a:pPr>
            <a:r>
              <a:rPr lang="en-US" altLang="en-US" dirty="0"/>
              <a:t>s: segment number</a:t>
            </a:r>
          </a:p>
          <a:p>
            <a:pPr lvl="2">
              <a:defRPr/>
            </a:pPr>
            <a:r>
              <a:rPr lang="en-US" altLang="en-US" dirty="0"/>
              <a:t>g: whether the segment is in the GDT or LDT</a:t>
            </a:r>
          </a:p>
          <a:p>
            <a:pPr lvl="2">
              <a:defRPr/>
            </a:pPr>
            <a:r>
              <a:rPr lang="en-US" altLang="en-US" dirty="0"/>
              <a:t>p: protection information</a:t>
            </a:r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2724455"/>
            <a:ext cx="2224577" cy="7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9541" y="176821"/>
            <a:ext cx="5618559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34" y="1502815"/>
            <a:ext cx="5320532" cy="32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9CBD3B-35D6-4DAB-BFFE-63AD34DB9AF7}"/>
              </a:ext>
            </a:extLst>
          </p:cNvPr>
          <p:cNvSpPr txBox="1"/>
          <p:nvPr/>
        </p:nvSpPr>
        <p:spPr>
          <a:xfrm>
            <a:off x="3647324" y="92601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 bit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783C07A-738C-4EA3-BCB7-3C43CBE0A470}"/>
              </a:ext>
            </a:extLst>
          </p:cNvPr>
          <p:cNvSpPr/>
          <p:nvPr/>
        </p:nvSpPr>
        <p:spPr>
          <a:xfrm rot="-5400000">
            <a:off x="3954198" y="789449"/>
            <a:ext cx="109528" cy="1011793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9B920-F12B-493E-BF90-F1F071647CC7}"/>
              </a:ext>
            </a:extLst>
          </p:cNvPr>
          <p:cNvSpPr txBox="1"/>
          <p:nvPr/>
        </p:nvSpPr>
        <p:spPr>
          <a:xfrm>
            <a:off x="5488230" y="89199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 bit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EBE6D25-8CEB-45F4-93CA-0020FBFECA68}"/>
              </a:ext>
            </a:extLst>
          </p:cNvPr>
          <p:cNvSpPr/>
          <p:nvPr/>
        </p:nvSpPr>
        <p:spPr>
          <a:xfrm rot="-5400000">
            <a:off x="5841967" y="-40192"/>
            <a:ext cx="138416" cy="2642187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1972" y="141441"/>
            <a:ext cx="5753100" cy="464344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3539008" y="2571750"/>
            <a:ext cx="4873332" cy="10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02" y="1350110"/>
            <a:ext cx="5219039" cy="69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395E5-D24F-40F6-9A7B-65343310B628}"/>
              </a:ext>
            </a:extLst>
          </p:cNvPr>
          <p:cNvSpPr txBox="1"/>
          <p:nvPr/>
        </p:nvSpPr>
        <p:spPr>
          <a:xfrm>
            <a:off x="754375" y="2419045"/>
            <a:ext cx="2443281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IA-32 allows a page size either 4 KB or 4 MB. For a 4 KB page, 2-level paging is used. Example shown on the right.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F9F57D2-14D4-4242-966C-8A6EE28275C5}"/>
              </a:ext>
            </a:extLst>
          </p:cNvPr>
          <p:cNvSpPr/>
          <p:nvPr/>
        </p:nvSpPr>
        <p:spPr>
          <a:xfrm rot="5400000">
            <a:off x="7319318" y="2940026"/>
            <a:ext cx="155448" cy="198516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DD52A-29FB-446A-A451-C012E9D04450}"/>
              </a:ext>
            </a:extLst>
          </p:cNvPr>
          <p:cNvSpPr txBox="1"/>
          <p:nvPr/>
        </p:nvSpPr>
        <p:spPr>
          <a:xfrm>
            <a:off x="6709870" y="4248761"/>
            <a:ext cx="151188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 bit for 4 KB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73" y="178912"/>
            <a:ext cx="5901928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34" y="953661"/>
            <a:ext cx="3957450" cy="386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0F4A-F49E-4E50-9EB3-E7277A70D792}"/>
              </a:ext>
            </a:extLst>
          </p:cNvPr>
          <p:cNvSpPr txBox="1"/>
          <p:nvPr/>
        </p:nvSpPr>
        <p:spPr>
          <a:xfrm>
            <a:off x="907080" y="1960930"/>
            <a:ext cx="24432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Two-level paging system in IA-32.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10-bit page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10-bit page table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7603" y="167005"/>
            <a:ext cx="5880497" cy="4321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56060"/>
            <a:ext cx="7329840" cy="385356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Common in address spaces &gt; 32 bits</a:t>
            </a:r>
          </a:p>
          <a:p>
            <a:r>
              <a:rPr lang="en-US" altLang="en-US" sz="2400" dirty="0"/>
              <a:t>The virtual page number is hashed into a page table</a:t>
            </a:r>
          </a:p>
          <a:p>
            <a:pPr lvl="1"/>
            <a:r>
              <a:rPr lang="en-US" altLang="en-US" sz="2400" dirty="0"/>
              <a:t>This page table contains a chain of elements hashing to the same location</a:t>
            </a:r>
          </a:p>
          <a:p>
            <a:r>
              <a:rPr lang="en-US" altLang="en-US" sz="2400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sz="2400" dirty="0"/>
              <a:t>Virtual page numbers are compared in this chain searching for a match</a:t>
            </a:r>
          </a:p>
          <a:p>
            <a:pPr lvl="1"/>
            <a:r>
              <a:rPr lang="en-US" altLang="en-US" sz="2400" dirty="0"/>
              <a:t>If a match is found, the corresponding physical frame is extracted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3432" y="174731"/>
            <a:ext cx="5901928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2995903"/>
            <a:ext cx="4618434" cy="19728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80" y="831055"/>
            <a:ext cx="7329840" cy="189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6" tIns="24003" rIns="48006" bIns="24003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14313" indent="-214313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dirty="0">
                <a:latin typeface="Helvetica" panose="020B0604020202020204" pitchFamily="34" charset="0"/>
              </a:rPr>
              <a:t>(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sz="1600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sz="1600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350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4246" y="183820"/>
            <a:ext cx="5901928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80" y="841772"/>
            <a:ext cx="7329839" cy="27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6" tIns="24003" rIns="48006" bIns="24003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2000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7" y="3946095"/>
            <a:ext cx="7549683" cy="7635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8079" y="178912"/>
            <a:ext cx="5901928" cy="432197"/>
          </a:xfrm>
        </p:spPr>
        <p:txBody>
          <a:bodyPr>
            <a:noAutofit/>
          </a:bodyPr>
          <a:lstStyle/>
          <a:p>
            <a:pPr algn="r"/>
            <a:r>
              <a:rPr lang="en-US" altLang="en-US" sz="32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65" y="739289"/>
            <a:ext cx="4581150" cy="412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6" tIns="24003" rIns="48006" bIns="24003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775096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775096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775096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2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044700"/>
            <a:ext cx="3764510" cy="27486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77285"/>
            <a:ext cx="6172200" cy="43219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Hashed Page Table</a:t>
            </a: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34" y="1044700"/>
            <a:ext cx="5973331" cy="34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7603" y="167005"/>
            <a:ext cx="5880497" cy="43219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Clustered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56060"/>
            <a:ext cx="7329840" cy="3853560"/>
          </a:xfrm>
        </p:spPr>
        <p:txBody>
          <a:bodyPr>
            <a:normAutofit/>
          </a:bodyPr>
          <a:lstStyle/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  <p:extLst>
      <p:ext uri="{BB962C8B-B14F-4D97-AF65-F5344CB8AC3E}">
        <p14:creationId xmlns:p14="http://schemas.microsoft.com/office/powerpoint/2010/main" val="268659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170287"/>
            <a:ext cx="6172200" cy="432197"/>
          </a:xfrm>
        </p:spPr>
        <p:txBody>
          <a:bodyPr>
            <a:noAutofit/>
          </a:bodyPr>
          <a:lstStyle/>
          <a:p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64394"/>
            <a:ext cx="7329840" cy="399793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Rather than each process having a page table and keeping track of all possible logical pages, track all physical pages</a:t>
            </a:r>
          </a:p>
          <a:p>
            <a:r>
              <a:rPr lang="en-US" altLang="en-US" sz="2000" dirty="0"/>
              <a:t>One entry for each real page (frame) of memory</a:t>
            </a:r>
          </a:p>
          <a:p>
            <a:r>
              <a:rPr lang="en-US" altLang="en-US" sz="2000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sz="2000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sz="2000" dirty="0"/>
              <a:t>Use hash table to limit the search to one — or at most a few — page-table entries</a:t>
            </a:r>
          </a:p>
          <a:p>
            <a:pPr lvl="1"/>
            <a:r>
              <a:rPr lang="en-US" altLang="en-US" sz="2000" dirty="0"/>
              <a:t>TLB can accelerate access</a:t>
            </a:r>
          </a:p>
          <a:p>
            <a:r>
              <a:rPr lang="en-US" altLang="en-US" sz="2000" dirty="0"/>
              <a:t>But how to implement shared memory?</a:t>
            </a:r>
          </a:p>
          <a:p>
            <a:pPr lvl="1"/>
            <a:r>
              <a:rPr lang="en-US" altLang="en-US" sz="2000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2137" y="178912"/>
            <a:ext cx="5843588" cy="43219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Inverted Page Table Architecture</a:t>
            </a:r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80" y="1044700"/>
            <a:ext cx="5427640" cy="37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9713" y="173276"/>
            <a:ext cx="6172200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41771"/>
            <a:ext cx="7329840" cy="402055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000" dirty="0"/>
              <a:t>A process can be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sz="2000" dirty="0"/>
              <a:t> temporarily out of memory to a backing store, and then brought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sz="2000" dirty="0"/>
              <a:t> into memory for continued execution</a:t>
            </a:r>
          </a:p>
          <a:p>
            <a:pPr lvl="1"/>
            <a:r>
              <a:rPr lang="en-US" altLang="en-US" sz="1900" dirty="0"/>
              <a:t>Total physical memory space of processes can exceed physical memory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sz="2000" b="1" dirty="0">
                <a:solidFill>
                  <a:srgbClr val="3366FF"/>
                </a:solidFill>
              </a:rPr>
              <a:t>,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sz="2000" dirty="0"/>
              <a:t>Major part of swap time is transfer time; total transfer time is directly proportional to the amount of memory swapped</a:t>
            </a:r>
          </a:p>
          <a:p>
            <a:r>
              <a:rPr lang="en-US" altLang="en-US" sz="2000" dirty="0"/>
              <a:t>System maintains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9713" y="178912"/>
            <a:ext cx="6172200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080" y="826294"/>
            <a:ext cx="7329840" cy="388332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6173" y="171913"/>
            <a:ext cx="5901928" cy="432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18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04" y="1044700"/>
            <a:ext cx="4954191" cy="37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</TotalTime>
  <Words>1229</Words>
  <Application>Microsoft Office PowerPoint</Application>
  <PresentationFormat>On-screen Show (16:9)</PresentationFormat>
  <Paragraphs>143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Monotype Sorts</vt:lpstr>
      <vt:lpstr>MS PGothic</vt:lpstr>
      <vt:lpstr>Arial</vt:lpstr>
      <vt:lpstr>Calibri</vt:lpstr>
      <vt:lpstr>Helvetica</vt:lpstr>
      <vt:lpstr>Times New Roman</vt:lpstr>
      <vt:lpstr>Wingdings</vt:lpstr>
      <vt:lpstr>Office Theme</vt:lpstr>
      <vt:lpstr>CSCI315 – Operating Systems Design Department of Computer Science Bucknell University</vt:lpstr>
      <vt:lpstr>Hashed Page Tables</vt:lpstr>
      <vt:lpstr>Hashed Page Table</vt:lpstr>
      <vt:lpstr>Clustered Page Tables</vt:lpstr>
      <vt:lpstr>Inverted Page Table</vt:lpstr>
      <vt:lpstr>Inverted Page Table Architecture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Intel IA-32 Segmentation</vt:lpstr>
      <vt:lpstr>Logical to Physical Address Translation in IA-32</vt:lpstr>
      <vt:lpstr>Intel IA-32 Paging Architecture</vt:lpstr>
      <vt:lpstr>Intel IA-32 Page Address Extensions</vt:lpstr>
      <vt:lpstr>Intel x86-64</vt:lpstr>
      <vt:lpstr>Example: ARM Architecture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176</cp:revision>
  <dcterms:created xsi:type="dcterms:W3CDTF">2013-08-21T19:17:07Z</dcterms:created>
  <dcterms:modified xsi:type="dcterms:W3CDTF">2020-10-11T18:30:49Z</dcterms:modified>
</cp:coreProperties>
</file>