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91" r:id="rId2"/>
    <p:sldId id="522" r:id="rId3"/>
    <p:sldId id="523" r:id="rId4"/>
    <p:sldId id="466" r:id="rId5"/>
    <p:sldId id="514" r:id="rId6"/>
    <p:sldId id="468" r:id="rId7"/>
    <p:sldId id="469" r:id="rId8"/>
    <p:sldId id="470" r:id="rId9"/>
    <p:sldId id="515" r:id="rId10"/>
    <p:sldId id="472" r:id="rId11"/>
    <p:sldId id="516" r:id="rId12"/>
    <p:sldId id="479" r:id="rId13"/>
    <p:sldId id="482" r:id="rId14"/>
    <p:sldId id="357" r:id="rId15"/>
    <p:sldId id="481" r:id="rId16"/>
    <p:sldId id="517" r:id="rId17"/>
    <p:sldId id="518" r:id="rId18"/>
    <p:sldId id="480" r:id="rId19"/>
    <p:sldId id="519" r:id="rId20"/>
    <p:sldId id="520" r:id="rId21"/>
    <p:sldId id="521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93CDDD"/>
    <a:srgbClr val="FE9202"/>
    <a:srgbClr val="00AACC"/>
    <a:srgbClr val="6C1A00"/>
    <a:srgbClr val="007033"/>
    <a:srgbClr val="5EEC3C"/>
    <a:srgbClr val="FFCC66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58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86950-9F6D-4036-9E09-AFFB8F1CB43F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B5F8B-96B0-4E6C-9857-2774F3C07A19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97D402-E7D2-4F9F-A2A1-13287BEACEEE}" type="slidenum">
              <a:rPr lang="en-US"/>
              <a:pPr/>
              <a:t>11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8047A01C-D4F1-483C-95F6-D9DE64F05F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9C2251A-E27D-4976-912A-372946474BDD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377D733F-0F22-4399-A6D3-B09E70F2D1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6FF7E3D3-1282-4112-B6EE-171A10838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23B5BA-E56A-4BAF-A413-891D6141DF3C}" type="slidenum">
              <a:rPr lang="en-US"/>
              <a:pPr/>
              <a:t>19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17AC79-C0AD-4C43-988F-76C66E9A97E2}" type="slidenum">
              <a:rPr lang="en-US"/>
              <a:pPr/>
              <a:t>21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oftwareengineering.stackexchange.com/questions/334528/what-is-the-meaning-of-the-90-10-rule-of-program-optimizatio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448965" y="3655641"/>
            <a:ext cx="1527049" cy="4431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10.1 – 10.2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Introduction to Virtual Memory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Page Fault and Its Handling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74205"/>
            <a:ext cx="7329839" cy="3788120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/>
              <a:t>For any reference to a page, the very first reference will trap to OS </a:t>
            </a:r>
            <a:r>
              <a:rPr lang="en-US" sz="2400" dirty="0">
                <a:sym typeface="Symbol" pitchFamily="18" charset="2"/>
              </a:rPr>
              <a:t> page fault.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400" dirty="0">
              <a:sym typeface="Symbol" pitchFamily="18" charset="2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>
                <a:sym typeface="Symbol" pitchFamily="18" charset="2"/>
              </a:rPr>
              <a:t>OS looks at page table and page limit table to decide: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If it was an invalid reference (address out of bound) </a:t>
            </a:r>
            <a:r>
              <a:rPr lang="en-US" sz="2100" dirty="0">
                <a:sym typeface="Symbol" pitchFamily="18" charset="2"/>
              </a:rPr>
              <a:t> abort.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sym typeface="Symbol" pitchFamily="18" charset="2"/>
              </a:rPr>
              <a:t>If it was a reference to a page that is not in memory, continue.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200" dirty="0">
              <a:sym typeface="Symbol" pitchFamily="18" charset="2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>
                <a:sym typeface="Symbol" pitchFamily="18" charset="2"/>
              </a:rPr>
              <a:t>Get an empty frame from the free-list.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400" dirty="0">
              <a:sym typeface="Symbol" pitchFamily="18" charset="2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>
                <a:sym typeface="Symbol" pitchFamily="18" charset="2"/>
              </a:rPr>
              <a:t>Bring the page content from disk into frame.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400" dirty="0">
              <a:sym typeface="Symbol" pitchFamily="18" charset="2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>
                <a:sym typeface="Symbol" pitchFamily="18" charset="2"/>
              </a:rPr>
              <a:t>Update the page table and make valid bit = 1.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400" dirty="0">
              <a:sym typeface="Symbol" pitchFamily="18" charset="2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>
                <a:sym typeface="Symbol" pitchFamily="18" charset="2"/>
              </a:rPr>
              <a:t>Restart the instruction that caused the page fault</a:t>
            </a:r>
            <a:r>
              <a:rPr lang="en-US" sz="2100" dirty="0">
                <a:sym typeface="Symbol" pitchFamily="18" charset="2"/>
              </a:rPr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2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661319" y="208063"/>
            <a:ext cx="5996781" cy="432197"/>
          </a:xfrm>
        </p:spPr>
        <p:txBody>
          <a:bodyPr>
            <a:no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Steps in Handling a Page Fault</a:t>
            </a:r>
          </a:p>
        </p:txBody>
      </p:sp>
      <p:pic>
        <p:nvPicPr>
          <p:cNvPr id="30722" name="Picture 4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2637" y="739290"/>
            <a:ext cx="4758725" cy="397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91679"/>
            <a:ext cx="61722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No free frame: now what?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21557"/>
            <a:ext cx="7329840" cy="3535358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2400" b="1" u="sng" dirty="0">
                <a:solidFill>
                  <a:srgbClr val="FF0000"/>
                </a:solidFill>
              </a:rPr>
              <a:t>Page replacement:</a:t>
            </a:r>
            <a:r>
              <a:rPr lang="en-US" sz="2400" dirty="0"/>
              <a:t> Are all those pages in memory being referenced? Choose one to swap back out to disk and make room to load a new page.</a:t>
            </a:r>
          </a:p>
          <a:p>
            <a:pPr lvl="1" eaLnBrk="1" hangingPunct="1"/>
            <a:r>
              <a:rPr lang="en-US" sz="2000" b="1" dirty="0">
                <a:solidFill>
                  <a:srgbClr val="FF0000"/>
                </a:solidFill>
              </a:rPr>
              <a:t>Algorithm:</a:t>
            </a:r>
            <a:r>
              <a:rPr lang="en-US" sz="2000" dirty="0"/>
              <a:t> How you choose a victim.</a:t>
            </a:r>
          </a:p>
          <a:p>
            <a:pPr lvl="1" eaLnBrk="1" hangingPunct="1"/>
            <a:r>
              <a:rPr lang="en-US" sz="2000" b="1" dirty="0">
                <a:solidFill>
                  <a:srgbClr val="FF0000"/>
                </a:solidFill>
              </a:rPr>
              <a:t>Performance:</a:t>
            </a:r>
            <a:r>
              <a:rPr lang="en-US" sz="2000" dirty="0"/>
              <a:t> Want an algorithm that will result in </a:t>
            </a:r>
            <a:r>
              <a:rPr lang="en-US" sz="2000" b="1" dirty="0"/>
              <a:t>minimum</a:t>
            </a:r>
            <a:r>
              <a:rPr lang="en-US" sz="2000" dirty="0"/>
              <a:t> number of page faults.</a:t>
            </a:r>
            <a:br>
              <a:rPr lang="en-US" sz="2000" dirty="0"/>
            </a:br>
            <a:endParaRPr lang="en-US" sz="2000" dirty="0"/>
          </a:p>
          <a:p>
            <a:pPr eaLnBrk="1" hangingPunct="1"/>
            <a:r>
              <a:rPr lang="en-US" sz="2400" dirty="0"/>
              <a:t>Side effect: The same page may be brought in and out of memory several times.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Need For Page Replacement</a:t>
            </a:r>
          </a:p>
        </p:txBody>
      </p:sp>
      <p:pic>
        <p:nvPicPr>
          <p:cNvPr id="6" name="Picture 5" descr="B:\os-book\os10-dir\Slides-WORK-area\Figures-dir\ch10\JPG-dir\10_09.jpg">
            <a:extLst>
              <a:ext uri="{FF2B5EF4-FFF2-40B4-BE49-F238E27FC236}">
                <a16:creationId xmlns:a16="http://schemas.microsoft.com/office/drawing/2014/main" id="{74BEFCE0-4636-4163-8B0B-DF7F5FF02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750" y="1032391"/>
            <a:ext cx="5974500" cy="388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A23D0E3-2B35-4747-8B9E-6B7BFD7D4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75645" y="178621"/>
            <a:ext cx="5705475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Basic Page Replacement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6D9B5FA-26B2-48A5-8A7B-413D74146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41772"/>
            <a:ext cx="7329840" cy="3867848"/>
          </a:xfrm>
          <a:solidFill>
            <a:srgbClr val="CCFFFF"/>
          </a:solidFill>
        </p:spPr>
        <p:txBody>
          <a:bodyPr>
            <a:normAutofit fontScale="85000" lnSpcReduction="10000"/>
          </a:bodyPr>
          <a:lstStyle/>
          <a:p>
            <a:pPr marL="284560" indent="-284560">
              <a:buFont typeface="Monotype Sorts" pitchFamily="-84" charset="2"/>
              <a:buAutoNum type="arabicPeriod"/>
            </a:pPr>
            <a:r>
              <a:rPr lang="en-US" altLang="en-US" sz="2400" dirty="0"/>
              <a:t>Find the location of the desired page on disk</a:t>
            </a:r>
          </a:p>
          <a:p>
            <a:pPr marL="284560" indent="-284560">
              <a:buFont typeface="Monotype Sorts" pitchFamily="-84" charset="2"/>
              <a:buAutoNum type="arabicPeriod"/>
            </a:pPr>
            <a:r>
              <a:rPr lang="en-US" altLang="en-US" sz="2400" dirty="0"/>
              <a:t>Find a free frame:</a:t>
            </a:r>
            <a:br>
              <a:rPr lang="en-US" altLang="en-US" sz="2400" dirty="0"/>
            </a:br>
            <a:r>
              <a:rPr lang="en-US" altLang="en-US" sz="2400" dirty="0"/>
              <a:t>   -  If there is a free frame, use it</a:t>
            </a:r>
            <a:br>
              <a:rPr lang="en-US" altLang="en-US" sz="2400" dirty="0"/>
            </a:br>
            <a:r>
              <a:rPr lang="en-US" altLang="en-US" sz="2400" dirty="0"/>
              <a:t>   -  If there is no free frame, use a page replacement algorithm to select a </a:t>
            </a:r>
            <a:r>
              <a:rPr lang="en-US" altLang="en-US" sz="2400" b="1" dirty="0">
                <a:solidFill>
                  <a:srgbClr val="C00000"/>
                </a:solidFill>
              </a:rPr>
              <a:t>victim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>
                <a:solidFill>
                  <a:srgbClr val="C00000"/>
                </a:solidFill>
              </a:rPr>
              <a:t>frame</a:t>
            </a:r>
            <a:br>
              <a:rPr lang="en-US" altLang="en-US" sz="2400" b="1" dirty="0">
                <a:solidFill>
                  <a:srgbClr val="3366FF"/>
                </a:solidFill>
              </a:rPr>
            </a:br>
            <a:r>
              <a:rPr lang="en-US" altLang="en-US" sz="2400" b="1" dirty="0">
                <a:solidFill>
                  <a:srgbClr val="3366FF"/>
                </a:solidFill>
              </a:rPr>
              <a:t>   </a:t>
            </a:r>
            <a:r>
              <a:rPr lang="en-US" altLang="en-US" sz="2400" dirty="0"/>
              <a:t>-</a:t>
            </a:r>
            <a:r>
              <a:rPr lang="en-US" altLang="en-US" sz="2400" b="1" dirty="0"/>
              <a:t>  </a:t>
            </a:r>
            <a:r>
              <a:rPr lang="en-US" altLang="en-US" sz="2400" dirty="0"/>
              <a:t>Write victim frame to disk if dirty</a:t>
            </a:r>
          </a:p>
          <a:p>
            <a:pPr marL="284560" indent="-284560">
              <a:buFont typeface="Monotype Sorts" pitchFamily="-84" charset="2"/>
              <a:buAutoNum type="arabicPeriod"/>
            </a:pPr>
            <a:r>
              <a:rPr lang="en-US" altLang="en-US" sz="2400" dirty="0"/>
              <a:t>Bring  the desired page into the (newly) free frame; update the page and frame tables</a:t>
            </a:r>
          </a:p>
          <a:p>
            <a:pPr marL="284560" indent="-284560">
              <a:buFont typeface="Monotype Sorts" pitchFamily="-84" charset="2"/>
              <a:buAutoNum type="arabicPeriod"/>
            </a:pPr>
            <a:r>
              <a:rPr lang="en-US" altLang="en-US" sz="2400" dirty="0"/>
              <a:t>Continue the process by restarting the instruction that caused the trap</a:t>
            </a:r>
          </a:p>
          <a:p>
            <a:pPr marL="284560" indent="-284560">
              <a:buNone/>
            </a:pPr>
            <a:r>
              <a:rPr lang="en-US" altLang="en-US" sz="2400" dirty="0"/>
              <a:t> </a:t>
            </a:r>
          </a:p>
          <a:p>
            <a:pPr marL="284560" indent="-284560">
              <a:buNone/>
            </a:pPr>
            <a:r>
              <a:rPr lang="en-US" altLang="en-US" sz="2400" dirty="0"/>
              <a:t>Note now potentially 2 page transfers for page fault – increasing EAT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Page Replacement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00150"/>
            <a:ext cx="7329840" cy="350947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US" sz="2400" dirty="0"/>
              <a:t>Prevent over-allocation of memory by modifying page-fault service routine to include page replacement.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dirty="0"/>
              <a:t>Use </a:t>
            </a:r>
            <a:r>
              <a:rPr lang="en-US" sz="2400" b="1" i="1" dirty="0">
                <a:solidFill>
                  <a:srgbClr val="FF0000"/>
                </a:solidFill>
              </a:rPr>
              <a:t>modify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i="1" dirty="0">
                <a:solidFill>
                  <a:srgbClr val="FF0000"/>
                </a:solidFill>
              </a:rPr>
              <a:t>dirty</a:t>
            </a:r>
            <a:r>
              <a:rPr lang="en-US" sz="2400" b="1" dirty="0">
                <a:solidFill>
                  <a:srgbClr val="FF0000"/>
                </a:solidFill>
              </a:rPr>
              <a:t>) </a:t>
            </a:r>
            <a:r>
              <a:rPr lang="en-US" sz="2400" b="1" i="1" dirty="0">
                <a:solidFill>
                  <a:srgbClr val="FF0000"/>
                </a:solidFill>
              </a:rPr>
              <a:t>bit</a:t>
            </a:r>
            <a:r>
              <a:rPr lang="en-US" sz="2400" dirty="0"/>
              <a:t> to reduce overhead of page transfers – only modified pages are written to disk.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dirty="0"/>
              <a:t>Page replacement completes separation between logical memory and physical memory – large virtual memory can be provided on a smaller physical memory.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Aspects of Demand Paging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907080" y="1032885"/>
            <a:ext cx="7329840" cy="3829439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r>
              <a:rPr lang="en-US" sz="2400" dirty="0"/>
              <a:t>Extreme case – start process with </a:t>
            </a:r>
            <a:r>
              <a:rPr lang="en-US" sz="2400" i="1" dirty="0"/>
              <a:t>no</a:t>
            </a:r>
            <a:r>
              <a:rPr lang="en-US" sz="2400" dirty="0"/>
              <a:t> pages in memory</a:t>
            </a:r>
          </a:p>
          <a:p>
            <a:pPr lvl="1"/>
            <a:r>
              <a:rPr lang="en-US" sz="1800" dirty="0"/>
              <a:t>OS sets instruction pointer to first instruction of process, non-memory-resident -&gt; page fault</a:t>
            </a:r>
          </a:p>
          <a:p>
            <a:pPr lvl="1"/>
            <a:r>
              <a:rPr lang="en-US" sz="1800" dirty="0"/>
              <a:t>And for every other process pages on first access</a:t>
            </a:r>
          </a:p>
          <a:p>
            <a:pPr lvl="1"/>
            <a:r>
              <a:rPr lang="en-US" sz="1800" b="1" dirty="0">
                <a:solidFill>
                  <a:srgbClr val="3366FF"/>
                </a:solidFill>
              </a:rPr>
              <a:t>Pure demand paging</a:t>
            </a:r>
          </a:p>
          <a:p>
            <a:pPr lvl="1"/>
            <a:endParaRPr lang="en-US" sz="1800" b="1" dirty="0">
              <a:solidFill>
                <a:srgbClr val="3366FF"/>
              </a:solidFill>
            </a:endParaRPr>
          </a:p>
          <a:p>
            <a:r>
              <a:rPr lang="en-US" sz="2400" dirty="0"/>
              <a:t>Actually, a given instruction could access multiple pages -&gt; multiple page faults</a:t>
            </a:r>
          </a:p>
          <a:p>
            <a:pPr lvl="1"/>
            <a:r>
              <a:rPr lang="en-US" sz="1800" dirty="0"/>
              <a:t>Consider fetch and decode of instruction which adds 2 numbers (</a:t>
            </a:r>
            <a:r>
              <a:rPr lang="en-US" sz="1800" b="1" dirty="0"/>
              <a:t>add $a, $b, $c</a:t>
            </a:r>
            <a:r>
              <a:rPr lang="en-US" sz="1800" dirty="0"/>
              <a:t>) from memory and stores result back to memory</a:t>
            </a:r>
          </a:p>
          <a:p>
            <a:pPr lvl="1"/>
            <a:r>
              <a:rPr lang="en-US" sz="1800" dirty="0"/>
              <a:t>Pain decreased because of </a:t>
            </a:r>
            <a:r>
              <a:rPr lang="en-US" sz="1800" b="1" dirty="0">
                <a:solidFill>
                  <a:srgbClr val="3366FF"/>
                </a:solidFill>
              </a:rPr>
              <a:t>locality of reference</a:t>
            </a:r>
          </a:p>
          <a:p>
            <a:pPr lvl="1"/>
            <a:r>
              <a:rPr lang="en-US" sz="1800" dirty="0"/>
              <a:t>Peter Denning’s </a:t>
            </a:r>
            <a:r>
              <a:rPr lang="en-US" sz="1800" i="1" dirty="0"/>
              <a:t>Work Set Model </a:t>
            </a:r>
            <a:r>
              <a:rPr lang="en-US" sz="1800" dirty="0"/>
              <a:t>(more later)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Hardware Support for Demand Paging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907080" y="1032886"/>
            <a:ext cx="7329840" cy="3394472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en-US" sz="1200" b="1" dirty="0">
              <a:solidFill>
                <a:srgbClr val="3366FF"/>
              </a:solidFill>
            </a:endParaRPr>
          </a:p>
          <a:p>
            <a:r>
              <a:rPr lang="en-US" dirty="0"/>
              <a:t>Hardware support needed for demand paging</a:t>
            </a:r>
          </a:p>
          <a:p>
            <a:pPr lvl="1"/>
            <a:r>
              <a:rPr lang="en-US" dirty="0"/>
              <a:t>Page table with valid / invalid bit</a:t>
            </a:r>
          </a:p>
          <a:p>
            <a:pPr lvl="1"/>
            <a:r>
              <a:rPr lang="en-US" dirty="0"/>
              <a:t>Secondary memory (swap device with </a:t>
            </a:r>
            <a:r>
              <a:rPr lang="en-US" b="1" dirty="0">
                <a:solidFill>
                  <a:srgbClr val="3366FF"/>
                </a:solidFill>
              </a:rPr>
              <a:t>swap space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Instruction restart</a:t>
            </a:r>
          </a:p>
          <a:p>
            <a:pPr lvl="2"/>
            <a:r>
              <a:rPr lang="en-US" b="1" dirty="0"/>
              <a:t>add $s1, $t1, $t2</a:t>
            </a:r>
            <a:r>
              <a:rPr lang="en-US" dirty="0"/>
              <a:t>      # easy</a:t>
            </a:r>
          </a:p>
          <a:p>
            <a:pPr lvl="2"/>
            <a:r>
              <a:rPr lang="en-US" b="1" dirty="0"/>
              <a:t>mov  +4($sp), $t0</a:t>
            </a:r>
            <a:r>
              <a:rPr lang="en-US" dirty="0"/>
              <a:t>     # challenge, side effect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55960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Performance of Demand Paging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91792"/>
            <a:ext cx="7329840" cy="3870533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>
              <a:tabLst>
                <a:tab pos="1624013" algn="l"/>
                <a:tab pos="2143125" algn="l"/>
              </a:tabLst>
            </a:pPr>
            <a:r>
              <a:rPr lang="en-US" b="1" dirty="0">
                <a:solidFill>
                  <a:srgbClr val="FF0000"/>
                </a:solidFill>
              </a:rPr>
              <a:t>Page Fault Rate:</a:t>
            </a:r>
            <a:r>
              <a:rPr lang="en-US" dirty="0"/>
              <a:t>   0 </a:t>
            </a:r>
            <a:r>
              <a:rPr lang="en-US" dirty="0">
                <a:sym typeface="Symbol" pitchFamily="18" charset="2"/>
              </a:rPr>
              <a:t> </a:t>
            </a:r>
            <a:r>
              <a:rPr lang="en-US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 1.0</a:t>
            </a:r>
          </a:p>
          <a:p>
            <a:pPr lvl="1">
              <a:tabLst>
                <a:tab pos="1624013" algn="l"/>
                <a:tab pos="2143125" algn="l"/>
              </a:tabLst>
            </a:pPr>
            <a:r>
              <a:rPr lang="en-US" sz="2400" dirty="0">
                <a:sym typeface="Symbol" pitchFamily="18" charset="2"/>
              </a:rPr>
              <a:t>if </a:t>
            </a:r>
            <a:r>
              <a:rPr lang="en-US" sz="2400" i="1" dirty="0">
                <a:sym typeface="Symbol" pitchFamily="18" charset="2"/>
              </a:rPr>
              <a:t>p</a:t>
            </a:r>
            <a:r>
              <a:rPr lang="en-US" sz="2400" dirty="0">
                <a:sym typeface="Symbol" pitchFamily="18" charset="2"/>
              </a:rPr>
              <a:t> = 0 no page </a:t>
            </a:r>
            <a:r>
              <a:rPr lang="en-US" sz="1800" dirty="0">
                <a:sym typeface="Symbol" pitchFamily="18" charset="2"/>
              </a:rPr>
              <a:t>faults</a:t>
            </a:r>
            <a:r>
              <a:rPr lang="en-US" sz="2400" dirty="0">
                <a:sym typeface="Symbol" pitchFamily="18" charset="2"/>
              </a:rPr>
              <a:t>. </a:t>
            </a:r>
          </a:p>
          <a:p>
            <a:pPr lvl="1">
              <a:tabLst>
                <a:tab pos="1624013" algn="l"/>
                <a:tab pos="2143125" algn="l"/>
              </a:tabLst>
            </a:pPr>
            <a:r>
              <a:rPr lang="en-US" sz="2400" dirty="0">
                <a:sym typeface="Symbol" pitchFamily="18" charset="2"/>
              </a:rPr>
              <a:t>if </a:t>
            </a:r>
            <a:r>
              <a:rPr lang="en-US" sz="2400" i="1" dirty="0">
                <a:sym typeface="Symbol" pitchFamily="18" charset="2"/>
              </a:rPr>
              <a:t>p</a:t>
            </a:r>
            <a:r>
              <a:rPr lang="en-US" sz="2400" dirty="0">
                <a:sym typeface="Symbol" pitchFamily="18" charset="2"/>
              </a:rPr>
              <a:t> = 1, every reference is a fault.</a:t>
            </a:r>
            <a:br>
              <a:rPr lang="en-US" sz="2400" dirty="0">
                <a:sym typeface="Symbol" pitchFamily="18" charset="2"/>
              </a:rPr>
            </a:br>
            <a:endParaRPr lang="en-US" sz="2400" dirty="0">
              <a:sym typeface="Symbol" pitchFamily="18" charset="2"/>
            </a:endParaRPr>
          </a:p>
          <a:p>
            <a:pPr>
              <a:tabLst>
                <a:tab pos="1624013" algn="l"/>
                <a:tab pos="2143125" algn="l"/>
              </a:tabLst>
            </a:pPr>
            <a:r>
              <a:rPr lang="en-US" b="1" dirty="0">
                <a:solidFill>
                  <a:srgbClr val="FF0000"/>
                </a:solidFill>
                <a:sym typeface="Symbol" pitchFamily="18" charset="2"/>
              </a:rPr>
              <a:t>Effective Access Time (EAT):</a:t>
            </a:r>
          </a:p>
          <a:p>
            <a:pPr>
              <a:buNone/>
              <a:tabLst>
                <a:tab pos="1624013" algn="l"/>
                <a:tab pos="2143125" algn="l"/>
              </a:tabLst>
            </a:pPr>
            <a:r>
              <a:rPr lang="en-US" sz="1800" dirty="0">
                <a:sym typeface="Symbol" pitchFamily="18" charset="2"/>
              </a:rPr>
              <a:t>        </a:t>
            </a:r>
            <a:r>
              <a:rPr lang="en-US" sz="2200" b="1" dirty="0">
                <a:sym typeface="Symbol" pitchFamily="18" charset="2"/>
              </a:rPr>
              <a:t>EAT = [(1 – </a:t>
            </a:r>
            <a:r>
              <a:rPr lang="en-US" sz="2200" b="1" i="1" dirty="0">
                <a:sym typeface="Symbol" pitchFamily="18" charset="2"/>
              </a:rPr>
              <a:t>p</a:t>
            </a:r>
            <a:r>
              <a:rPr lang="en-US" sz="2200" b="1" dirty="0">
                <a:sym typeface="Symbol" pitchFamily="18" charset="2"/>
              </a:rPr>
              <a:t>) (memory access)] + [</a:t>
            </a:r>
            <a:r>
              <a:rPr lang="en-US" sz="2200" b="1" i="1" dirty="0">
                <a:sym typeface="Symbol" pitchFamily="18" charset="2"/>
              </a:rPr>
              <a:t>p</a:t>
            </a:r>
            <a:r>
              <a:rPr lang="en-US" sz="2200" b="1" dirty="0">
                <a:sym typeface="Symbol" pitchFamily="18" charset="2"/>
              </a:rPr>
              <a:t> (page fault overhead)]</a:t>
            </a:r>
          </a:p>
          <a:p>
            <a:pPr>
              <a:buNone/>
              <a:tabLst>
                <a:tab pos="1624013" algn="l"/>
                <a:tab pos="2143125" algn="l"/>
              </a:tabLst>
            </a:pPr>
            <a:endParaRPr lang="en-US" sz="2200" dirty="0">
              <a:sym typeface="Symbol" pitchFamily="18" charset="2"/>
            </a:endParaRPr>
          </a:p>
          <a:p>
            <a:pPr>
              <a:buNone/>
              <a:tabLst>
                <a:tab pos="1624013" algn="l"/>
                <a:tab pos="2143125" algn="l"/>
              </a:tabLst>
            </a:pPr>
            <a:r>
              <a:rPr lang="en-US" sz="2200" dirty="0">
                <a:sym typeface="Symbol" pitchFamily="18" charset="2"/>
              </a:rPr>
              <a:t>where:</a:t>
            </a:r>
          </a:p>
          <a:p>
            <a:pPr lvl="1">
              <a:buNone/>
              <a:tabLst>
                <a:tab pos="1624013" algn="l"/>
                <a:tab pos="2143125" algn="l"/>
              </a:tabLst>
            </a:pPr>
            <a:r>
              <a:rPr lang="en-US" sz="1900" b="1" dirty="0">
                <a:sym typeface="Symbol" pitchFamily="18" charset="2"/>
              </a:rPr>
              <a:t>page fault overhead = [swap page out ] + [swap page in]</a:t>
            </a:r>
          </a:p>
          <a:p>
            <a:pPr lvl="1">
              <a:buNone/>
              <a:tabLst>
                <a:tab pos="1624013" algn="l"/>
                <a:tab pos="2143125" algn="l"/>
              </a:tabLst>
            </a:pPr>
            <a:r>
              <a:rPr lang="en-US" sz="1900" b="1" dirty="0">
                <a:sym typeface="Symbol" pitchFamily="18" charset="2"/>
              </a:rPr>
              <a:t>		           + [restart overhead]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1844676" y="208063"/>
            <a:ext cx="5813425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Demand Paging Example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91995"/>
            <a:ext cx="7329840" cy="3970330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pPr>
              <a:tabLst>
                <a:tab pos="1331000" algn="l"/>
                <a:tab pos="1709381" algn="l"/>
              </a:tabLst>
            </a:pPr>
            <a:r>
              <a:rPr lang="en-US" sz="2900" dirty="0"/>
              <a:t>Memory access time = 200 nanoseconds</a:t>
            </a:r>
          </a:p>
          <a:p>
            <a:pPr>
              <a:tabLst>
                <a:tab pos="1331000" algn="l"/>
                <a:tab pos="1709381" algn="l"/>
              </a:tabLst>
            </a:pPr>
            <a:r>
              <a:rPr lang="en-US" sz="2900" dirty="0"/>
              <a:t>Average page-fault service time = 8 milliseconds</a:t>
            </a:r>
            <a:br>
              <a:rPr lang="en-US" sz="2900" dirty="0"/>
            </a:br>
            <a:endParaRPr lang="en-US" sz="2900" dirty="0"/>
          </a:p>
          <a:p>
            <a:pPr>
              <a:tabLst>
                <a:tab pos="1331000" algn="l"/>
                <a:tab pos="1709381" algn="l"/>
              </a:tabLst>
            </a:pPr>
            <a:r>
              <a:rPr lang="en-US" sz="2900" dirty="0"/>
              <a:t>EAT = (1 – p) x 200 + p (8 milliseconds) </a:t>
            </a:r>
          </a:p>
          <a:p>
            <a:pPr>
              <a:buNone/>
              <a:tabLst>
                <a:tab pos="1331000" algn="l"/>
                <a:tab pos="1709381" algn="l"/>
              </a:tabLst>
            </a:pPr>
            <a:r>
              <a:rPr lang="en-US" sz="2900" dirty="0"/>
              <a:t>	        = (1 – p)  x 200 + p x 8,000,000 </a:t>
            </a:r>
          </a:p>
          <a:p>
            <a:pPr>
              <a:buNone/>
              <a:tabLst>
                <a:tab pos="1331000" algn="l"/>
                <a:tab pos="1709381" algn="l"/>
              </a:tabLst>
            </a:pPr>
            <a:r>
              <a:rPr lang="en-US" sz="2900" dirty="0"/>
              <a:t>              = 200 + p x 7,999,800</a:t>
            </a:r>
          </a:p>
          <a:p>
            <a:pPr>
              <a:tabLst>
                <a:tab pos="1331000" algn="l"/>
                <a:tab pos="1709381" algn="l"/>
              </a:tabLst>
            </a:pPr>
            <a:r>
              <a:rPr lang="en-US" sz="2900" dirty="0"/>
              <a:t>If one access out of 1,000 causes a page fault (p = 0.001), then</a:t>
            </a:r>
          </a:p>
          <a:p>
            <a:pPr>
              <a:buNone/>
              <a:tabLst>
                <a:tab pos="1331000" algn="l"/>
                <a:tab pos="1709381" algn="l"/>
              </a:tabLst>
            </a:pPr>
            <a:r>
              <a:rPr lang="en-US" sz="2900" dirty="0"/>
              <a:t>         EAT = 8.2 microseconds. </a:t>
            </a:r>
          </a:p>
          <a:p>
            <a:pPr>
              <a:buNone/>
              <a:tabLst>
                <a:tab pos="1331000" algn="l"/>
                <a:tab pos="1709381" algn="l"/>
              </a:tabLst>
            </a:pPr>
            <a:r>
              <a:rPr lang="en-US" sz="2900" dirty="0"/>
              <a:t>      This is a slowdown by a factor of 40!! (in comparison to 200 ns memory time)</a:t>
            </a:r>
          </a:p>
          <a:p>
            <a:pPr>
              <a:tabLst>
                <a:tab pos="1331000" algn="l"/>
                <a:tab pos="1709381" algn="l"/>
              </a:tabLst>
            </a:pPr>
            <a:r>
              <a:rPr lang="en-US" sz="2900" dirty="0"/>
              <a:t>If want performance degradation &lt; 10 percent</a:t>
            </a:r>
          </a:p>
          <a:p>
            <a:pPr lvl="1">
              <a:tabLst>
                <a:tab pos="1331000" algn="l"/>
                <a:tab pos="1709381" algn="l"/>
              </a:tabLst>
            </a:pPr>
            <a:r>
              <a:rPr lang="en-US" sz="2600" dirty="0"/>
              <a:t>220 &gt; 200 + 7,999,800 x p</a:t>
            </a:r>
            <a:br>
              <a:rPr lang="en-US" sz="2600" dirty="0"/>
            </a:br>
            <a:r>
              <a:rPr lang="en-US" sz="2600" dirty="0"/>
              <a:t>20 &gt; 7,999,800 x p</a:t>
            </a:r>
          </a:p>
          <a:p>
            <a:pPr lvl="1">
              <a:tabLst>
                <a:tab pos="1331000" algn="l"/>
                <a:tab pos="1709381" algn="l"/>
              </a:tabLst>
            </a:pPr>
            <a:r>
              <a:rPr lang="en-US" sz="2600" dirty="0"/>
              <a:t>p &lt; .0000025</a:t>
            </a:r>
          </a:p>
          <a:p>
            <a:pPr lvl="1">
              <a:tabLst>
                <a:tab pos="1331000" algn="l"/>
                <a:tab pos="1709381" algn="l"/>
              </a:tabLst>
            </a:pPr>
            <a:r>
              <a:rPr lang="en-US" sz="2600" dirty="0"/>
              <a:t>&lt; one page fault in every 400,000 memory accesses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FC53-2C38-4F2A-95CE-4D18F838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Memory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87885-6996-4721-8D6F-95B758A22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total memory needed by running processes may exceed the amount of physical memory.</a:t>
            </a:r>
          </a:p>
          <a:p>
            <a:pPr lvl="1"/>
            <a:r>
              <a:rPr lang="en-US" sz="2400" dirty="0"/>
              <a:t>In one example we saw, there were 400+ processes active at one time on </a:t>
            </a:r>
            <a:r>
              <a:rPr lang="en-US" sz="2400" i="1" dirty="0" err="1"/>
              <a:t>linuxremote</a:t>
            </a:r>
            <a:r>
              <a:rPr lang="en-US" sz="2400" i="1" dirty="0"/>
              <a:t>.</a:t>
            </a:r>
          </a:p>
          <a:p>
            <a:r>
              <a:rPr lang="en-US" dirty="0"/>
              <a:t>At the same time, only about 10 percent of the code is really needed (executed) in a program life time, according to the 90/10 rule.</a:t>
            </a:r>
          </a:p>
          <a:p>
            <a:pPr lvl="1"/>
            <a:r>
              <a:rPr lang="en-US" sz="2000" dirty="0">
                <a:hlinkClick r:id="rId2"/>
              </a:rPr>
              <a:t>https://softwareengineering.stackexchange.com/questions/334528/what-is-the-meaning-of-the-90-10-rule-of-program-optimization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686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Performance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907080" y="1062991"/>
            <a:ext cx="7329840" cy="3799334"/>
          </a:xfrm>
          <a:solidFill>
            <a:srgbClr val="CCFFFF"/>
          </a:solidFill>
        </p:spPr>
        <p:txBody>
          <a:bodyPr>
            <a:normAutofit lnSpcReduction="10000"/>
          </a:bodyPr>
          <a:lstStyle/>
          <a:p>
            <a:r>
              <a:rPr lang="en-US" sz="1800" dirty="0"/>
              <a:t>Swap space I/O faster than file system I/O even if on the same device</a:t>
            </a:r>
          </a:p>
          <a:p>
            <a:pPr lvl="1"/>
            <a:r>
              <a:rPr lang="en-US" sz="1600" dirty="0"/>
              <a:t>Swap allocated in larger chunks, less management needed than file system</a:t>
            </a:r>
          </a:p>
          <a:p>
            <a:r>
              <a:rPr lang="en-US" sz="1800" dirty="0"/>
              <a:t>Copy entire process image to swap space at process load time</a:t>
            </a:r>
          </a:p>
          <a:p>
            <a:pPr lvl="1"/>
            <a:r>
              <a:rPr lang="en-US" sz="1600" dirty="0"/>
              <a:t>Then page in and out of swap space</a:t>
            </a:r>
          </a:p>
          <a:p>
            <a:pPr lvl="1"/>
            <a:r>
              <a:rPr lang="en-US" sz="1600" dirty="0"/>
              <a:t>Used in older BSD Unix</a:t>
            </a:r>
          </a:p>
          <a:p>
            <a:r>
              <a:rPr lang="en-US" sz="1800" dirty="0"/>
              <a:t>Demand page in from program binary on disk, but discard rather than paging out when freeing frame</a:t>
            </a:r>
          </a:p>
          <a:p>
            <a:pPr lvl="1"/>
            <a:r>
              <a:rPr lang="en-US" sz="1400" dirty="0"/>
              <a:t>Used in Solaris and current BSD</a:t>
            </a:r>
          </a:p>
          <a:p>
            <a:pPr lvl="1"/>
            <a:r>
              <a:rPr lang="en-US" sz="1400" dirty="0"/>
              <a:t>Still need to write to swap space</a:t>
            </a:r>
          </a:p>
          <a:p>
            <a:pPr lvl="2"/>
            <a:r>
              <a:rPr lang="en-US" sz="1400" dirty="0"/>
              <a:t>Pages not associated with a file (like stack and heap) – </a:t>
            </a:r>
            <a:r>
              <a:rPr lang="en-US" sz="1400" b="1" dirty="0">
                <a:solidFill>
                  <a:srgbClr val="3366FF"/>
                </a:solidFill>
              </a:rPr>
              <a:t>anonymous</a:t>
            </a:r>
            <a:r>
              <a:rPr lang="en-US" sz="1400" dirty="0"/>
              <a:t> </a:t>
            </a:r>
            <a:r>
              <a:rPr lang="en-US" sz="1400" b="1" dirty="0">
                <a:solidFill>
                  <a:srgbClr val="3366FF"/>
                </a:solidFill>
              </a:rPr>
              <a:t>memory</a:t>
            </a:r>
          </a:p>
          <a:p>
            <a:pPr lvl="2"/>
            <a:r>
              <a:rPr lang="en-US" sz="1400" dirty="0"/>
              <a:t>Pages modified in memory but not yet written back to the file system</a:t>
            </a:r>
          </a:p>
          <a:p>
            <a:r>
              <a:rPr lang="en-US" sz="1800" dirty="0"/>
              <a:t>Mobile systems</a:t>
            </a:r>
          </a:p>
          <a:p>
            <a:pPr lvl="1"/>
            <a:r>
              <a:rPr lang="en-US" sz="1400" dirty="0"/>
              <a:t>Typically don</a:t>
            </a:r>
            <a:r>
              <a:rPr lang="en-US" altLang="en-US" sz="1400" dirty="0"/>
              <a:t>’</a:t>
            </a:r>
            <a:r>
              <a:rPr lang="en-US" sz="1400" dirty="0"/>
              <a:t>t support swapping</a:t>
            </a:r>
          </a:p>
          <a:p>
            <a:pPr lvl="1"/>
            <a:r>
              <a:rPr lang="en-US" sz="1400" dirty="0"/>
              <a:t>Instead, demand page from file system and reclaim read-only pages (such as code)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Copy-on-Write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25116"/>
            <a:ext cx="7329840" cy="3937209"/>
          </a:xfrm>
          <a:solidFill>
            <a:srgbClr val="FFFFCC"/>
          </a:solidFill>
        </p:spPr>
        <p:txBody>
          <a:bodyPr>
            <a:normAutofit fontScale="92500"/>
          </a:bodyPr>
          <a:lstStyle/>
          <a:p>
            <a:r>
              <a:rPr lang="en-US" sz="1800" b="1" dirty="0">
                <a:solidFill>
                  <a:srgbClr val="3366FF"/>
                </a:solidFill>
                <a:cs typeface="Arial" panose="020B0604020202020204" pitchFamily="34" charset="0"/>
              </a:rPr>
              <a:t>Copy-on-Write </a:t>
            </a:r>
            <a:r>
              <a:rPr lang="en-US" sz="1800" dirty="0">
                <a:cs typeface="Arial" panose="020B0604020202020204" pitchFamily="34" charset="0"/>
              </a:rPr>
              <a:t>(COW) allows both parent and child processes to initially </a:t>
            </a:r>
            <a:r>
              <a:rPr lang="en-US" sz="1800" b="1" i="1" dirty="0">
                <a:cs typeface="Arial" panose="020B0604020202020204" pitchFamily="34" charset="0"/>
              </a:rPr>
              <a:t>share</a:t>
            </a:r>
            <a:r>
              <a:rPr lang="en-US" sz="1800" dirty="0">
                <a:cs typeface="Arial" panose="020B0604020202020204" pitchFamily="34" charset="0"/>
              </a:rPr>
              <a:t> the same pages in memory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If either process modifies a shared page, only then is the page copied</a:t>
            </a:r>
          </a:p>
          <a:p>
            <a:r>
              <a:rPr lang="en-US" sz="1800" dirty="0">
                <a:cs typeface="Arial" panose="020B0604020202020204" pitchFamily="34" charset="0"/>
              </a:rPr>
              <a:t>COW allows more efficient process creation as only modified pages are copied</a:t>
            </a:r>
          </a:p>
          <a:p>
            <a:r>
              <a:rPr lang="en-US" sz="1800" dirty="0">
                <a:cs typeface="Arial" panose="020B0604020202020204" pitchFamily="34" charset="0"/>
              </a:rPr>
              <a:t>In general, free pages are allocated from a </a:t>
            </a:r>
            <a:r>
              <a:rPr lang="en-US" sz="1800" b="1" dirty="0">
                <a:solidFill>
                  <a:srgbClr val="3366FF"/>
                </a:solidFill>
                <a:cs typeface="Arial" panose="020B0604020202020204" pitchFamily="34" charset="0"/>
              </a:rPr>
              <a:t>pool</a:t>
            </a:r>
            <a:r>
              <a:rPr lang="en-US" sz="1800" dirty="0">
                <a:solidFill>
                  <a:srgbClr val="3366FF"/>
                </a:solidFill>
                <a:cs typeface="Arial" panose="020B0604020202020204" pitchFamily="34" charset="0"/>
              </a:rPr>
              <a:t> </a:t>
            </a:r>
            <a:r>
              <a:rPr lang="en-US" sz="1800" dirty="0">
                <a:cs typeface="Arial" panose="020B0604020202020204" pitchFamily="34" charset="0"/>
              </a:rPr>
              <a:t>of </a:t>
            </a:r>
            <a:r>
              <a:rPr lang="en-US" sz="1800" b="1" dirty="0">
                <a:solidFill>
                  <a:srgbClr val="3366FF"/>
                </a:solidFill>
                <a:cs typeface="Arial" panose="020B0604020202020204" pitchFamily="34" charset="0"/>
              </a:rPr>
              <a:t>zero-fill-on-demand </a:t>
            </a:r>
            <a:r>
              <a:rPr lang="en-US" sz="1800" dirty="0">
                <a:cs typeface="Arial" panose="020B0604020202020204" pitchFamily="34" charset="0"/>
              </a:rPr>
              <a:t>pages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Pool should always have free frames for fast demand page execution</a:t>
            </a:r>
          </a:p>
          <a:p>
            <a:pPr lvl="2"/>
            <a:r>
              <a:rPr lang="en-US" sz="1600" dirty="0">
                <a:cs typeface="Arial" panose="020B0604020202020204" pitchFamily="34" charset="0"/>
              </a:rPr>
              <a:t>Don</a:t>
            </a:r>
            <a:r>
              <a:rPr lang="en-US" altLang="en-US" sz="1600" dirty="0">
                <a:cs typeface="Arial" panose="020B0604020202020204" pitchFamily="34" charset="0"/>
              </a:rPr>
              <a:t>’</a:t>
            </a:r>
            <a:r>
              <a:rPr lang="en-US" sz="1600" dirty="0">
                <a:cs typeface="Arial" panose="020B0604020202020204" pitchFamily="34" charset="0"/>
              </a:rPr>
              <a:t>t want to have to free a frame as well as other processing on page fault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Why zero-out a page before allocating it?</a:t>
            </a:r>
          </a:p>
          <a:p>
            <a:r>
              <a:rPr lang="en-US" sz="1800" dirty="0" err="1">
                <a:cs typeface="Arial" panose="020B0604020202020204" pitchFamily="34" charset="0"/>
              </a:rPr>
              <a:t>vfork</a:t>
            </a:r>
            <a:r>
              <a:rPr lang="en-US" sz="1800" dirty="0">
                <a:cs typeface="Arial" panose="020B0604020202020204" pitchFamily="34" charset="0"/>
              </a:rPr>
              <a:t>() variation on fork() system call has parent suspend and child using copy-on-write address space of parent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Designed to have child call exec()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Very efficient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86160-D9A8-4A32-BC03-936DFAA0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C76EF-2130-4894-A31A-5B6C730E6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keep only the active part of the programs in memory as needed.</a:t>
            </a:r>
          </a:p>
          <a:p>
            <a:r>
              <a:rPr lang="en-US" dirty="0"/>
              <a:t>Other less active part of the programs are stored on secondary storage. They are brought into the memory only when being called.</a:t>
            </a:r>
          </a:p>
          <a:p>
            <a:r>
              <a:rPr lang="en-US" dirty="0"/>
              <a:t>Doing so maximizes the number of programs (processes) can be in memory at any time.</a:t>
            </a:r>
          </a:p>
          <a:p>
            <a:r>
              <a:rPr lang="en-US" b="1" dirty="0"/>
              <a:t>Virtual memory</a:t>
            </a:r>
            <a:r>
              <a:rPr lang="en-US" dirty="0"/>
              <a:t> is one such solution.</a:t>
            </a:r>
          </a:p>
        </p:txBody>
      </p:sp>
    </p:spTree>
    <p:extLst>
      <p:ext uri="{BB962C8B-B14F-4D97-AF65-F5344CB8AC3E}">
        <p14:creationId xmlns:p14="http://schemas.microsoft.com/office/powerpoint/2010/main" val="217107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Virtual Memory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069608"/>
            <a:ext cx="8246070" cy="38176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/>
              <a:t>Virtual memory</a:t>
            </a:r>
            <a:r>
              <a:rPr lang="en-US" sz="2400" dirty="0"/>
              <a:t> – separation of user logical memory from physical memory.</a:t>
            </a:r>
          </a:p>
          <a:p>
            <a:pPr lvl="1" eaLnBrk="1" hangingPunct="1"/>
            <a:r>
              <a:rPr lang="en-US" sz="1800" dirty="0"/>
              <a:t>Only part of the program needs to be in memory for execution.</a:t>
            </a:r>
          </a:p>
          <a:p>
            <a:pPr lvl="1" eaLnBrk="1" hangingPunct="1"/>
            <a:r>
              <a:rPr lang="en-US" sz="1800" dirty="0"/>
              <a:t>Logical address space can therefore be much larger than physical address space.</a:t>
            </a:r>
          </a:p>
          <a:p>
            <a:pPr lvl="1" eaLnBrk="1" hangingPunct="1"/>
            <a:r>
              <a:rPr lang="en-US" sz="1800" dirty="0"/>
              <a:t>Allows address spaces to be shared by several processes.</a:t>
            </a:r>
          </a:p>
          <a:p>
            <a:pPr lvl="1" eaLnBrk="1" hangingPunct="1"/>
            <a:r>
              <a:rPr lang="en-US" sz="1800" dirty="0"/>
              <a:t>Allows for more efficient process creation.</a:t>
            </a:r>
            <a:br>
              <a:rPr lang="en-US" sz="1800" dirty="0"/>
            </a:br>
            <a:endParaRPr lang="en-US" sz="1800" dirty="0"/>
          </a:p>
          <a:p>
            <a:pPr eaLnBrk="1" hangingPunct="1"/>
            <a:r>
              <a:rPr lang="en-US" sz="2400" dirty="0"/>
              <a:t>Virtual memory can be implemented via:</a:t>
            </a:r>
          </a:p>
          <a:p>
            <a:pPr lvl="1" eaLnBrk="1" hangingPunct="1"/>
            <a:r>
              <a:rPr lang="en-US" sz="1800" dirty="0"/>
              <a:t>Demand paging </a:t>
            </a:r>
          </a:p>
          <a:p>
            <a:pPr lvl="1" eaLnBrk="1" hangingPunct="1"/>
            <a:r>
              <a:rPr lang="en-US" sz="1800" dirty="0"/>
              <a:t>Demand segmentation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823310" y="281175"/>
            <a:ext cx="6120607" cy="633116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Virtual Memory That is </a:t>
            </a:r>
            <a:b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Larger Than Physical Memory</a:t>
            </a:r>
          </a:p>
        </p:txBody>
      </p:sp>
      <p:pic>
        <p:nvPicPr>
          <p:cNvPr id="15362" name="Picture 5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4130" y="1350110"/>
            <a:ext cx="4270375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20254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Demand Paging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36547"/>
            <a:ext cx="7329840" cy="4025778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/>
              <a:t>Bring a page into memory only when it is needed.</a:t>
            </a:r>
          </a:p>
          <a:p>
            <a:pPr lvl="1" eaLnBrk="1" hangingPunct="1"/>
            <a:r>
              <a:rPr lang="en-US" sz="1800" dirty="0"/>
              <a:t>Less I/O needed.</a:t>
            </a:r>
          </a:p>
          <a:p>
            <a:pPr lvl="1" eaLnBrk="1" hangingPunct="1"/>
            <a:r>
              <a:rPr lang="en-US" sz="1800" dirty="0"/>
              <a:t>Less memory needed. </a:t>
            </a:r>
          </a:p>
          <a:p>
            <a:pPr lvl="1" eaLnBrk="1" hangingPunct="1"/>
            <a:r>
              <a:rPr lang="en-US" sz="1800" dirty="0"/>
              <a:t>Faster response.</a:t>
            </a:r>
          </a:p>
          <a:p>
            <a:pPr lvl="1" eaLnBrk="1" hangingPunct="1"/>
            <a:r>
              <a:rPr lang="en-US" sz="1800" dirty="0"/>
              <a:t>More users.</a:t>
            </a:r>
          </a:p>
          <a:p>
            <a:pPr lvl="1" eaLnBrk="1" hangingPunct="1">
              <a:buFontTx/>
              <a:buNone/>
            </a:pPr>
            <a:endParaRPr lang="en-US" sz="1800" dirty="0"/>
          </a:p>
          <a:p>
            <a:pPr eaLnBrk="1" hangingPunct="1"/>
            <a:r>
              <a:rPr lang="en-US" sz="2400" dirty="0"/>
              <a:t>When a page is needed </a:t>
            </a:r>
            <a:r>
              <a:rPr lang="en-US" sz="2400" dirty="0">
                <a:sym typeface="Symbol" pitchFamily="18" charset="2"/>
              </a:rPr>
              <a:t>(there is a reference to it):</a:t>
            </a:r>
          </a:p>
          <a:p>
            <a:pPr lvl="1" eaLnBrk="1" hangingPunct="1"/>
            <a:r>
              <a:rPr lang="en-US" sz="1800" dirty="0"/>
              <a:t>invalid reference </a:t>
            </a:r>
            <a:r>
              <a:rPr lang="en-US" sz="1800" dirty="0">
                <a:sym typeface="Symbol" pitchFamily="18" charset="2"/>
              </a:rPr>
              <a:t> abort.</a:t>
            </a:r>
          </a:p>
          <a:p>
            <a:pPr lvl="1" eaLnBrk="1" hangingPunct="1"/>
            <a:r>
              <a:rPr lang="en-US" sz="1800" dirty="0">
                <a:sym typeface="Symbol" pitchFamily="18" charset="2"/>
              </a:rPr>
              <a:t>not-in-memory  bring it into to memory.</a:t>
            </a:r>
          </a:p>
          <a:p>
            <a:pPr lvl="1" eaLnBrk="1" hangingPunct="1"/>
            <a:endParaRPr lang="en-US" sz="18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3366FF"/>
                </a:solidFill>
                <a:sym typeface="Symbol" pitchFamily="18" charset="2"/>
              </a:rPr>
              <a:t>Lazy swapper</a:t>
            </a:r>
            <a:r>
              <a:rPr lang="en-US" sz="2400" dirty="0">
                <a:solidFill>
                  <a:srgbClr val="3366FF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– never swap a page into memory unless page will be needed.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9941" y="169069"/>
            <a:ext cx="6262688" cy="633413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Mapping of a Paged Memory to Contiguous Disk Space</a:t>
            </a:r>
          </a:p>
        </p:txBody>
      </p:sp>
      <p:pic>
        <p:nvPicPr>
          <p:cNvPr id="40965" name="Picture 3"/>
          <p:cNvPicPr>
            <a:picLocks noChangeAspect="1" noChangeArrowheads="1"/>
          </p:cNvPicPr>
          <p:nvPr/>
        </p:nvPicPr>
        <p:blipFill>
          <a:blip r:embed="rId2" cstate="print"/>
          <a:srcRect l="10585" t="1666" r="10085" b="1222"/>
          <a:stretch>
            <a:fillRect/>
          </a:stretch>
        </p:blipFill>
        <p:spPr bwMode="auto">
          <a:xfrm>
            <a:off x="2451888" y="1080508"/>
            <a:ext cx="4240223" cy="389392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-36910"/>
            <a:ext cx="6172200" cy="857251"/>
          </a:xfrm>
        </p:spPr>
        <p:txBody>
          <a:bodyPr/>
          <a:lstStyle/>
          <a:p>
            <a:pPr eaLnBrk="1" hangingPunct="1"/>
            <a:r>
              <a:rPr lang="en-US" dirty="0"/>
              <a:t>Valid-Invalid Bit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407" y="683408"/>
            <a:ext cx="6089924" cy="410746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With each page table entry a valid bit is associated</a:t>
            </a:r>
            <a:br>
              <a:rPr lang="en-US" dirty="0"/>
            </a:br>
            <a:r>
              <a:rPr lang="en-US" dirty="0"/>
              <a:t>(1 </a:t>
            </a:r>
            <a:r>
              <a:rPr lang="en-US" dirty="0">
                <a:sym typeface="Symbol" pitchFamily="18" charset="2"/>
              </a:rPr>
              <a:t> in-memory, 0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 not-in-memory)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Initially valid bit is set to 0 on all entries.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During address translation, if valid bit in page table entry is 0  page fault.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Example of a page table snapshot 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B56747-3ABE-4A46-99E6-4D9F18D8ADC8}"/>
              </a:ext>
            </a:extLst>
          </p:cNvPr>
          <p:cNvGrpSpPr/>
          <p:nvPr/>
        </p:nvGrpSpPr>
        <p:grpSpPr>
          <a:xfrm>
            <a:off x="6893873" y="2006135"/>
            <a:ext cx="1649064" cy="2784742"/>
            <a:chOff x="7059057" y="1711453"/>
            <a:chExt cx="1649064" cy="2784742"/>
          </a:xfrm>
        </p:grpSpPr>
        <p:sp>
          <p:nvSpPr>
            <p:cNvPr id="42009" name="Text Box 23"/>
            <p:cNvSpPr txBox="1">
              <a:spLocks noChangeArrowheads="1"/>
            </p:cNvSpPr>
            <p:nvPr/>
          </p:nvSpPr>
          <p:spPr bwMode="auto">
            <a:xfrm>
              <a:off x="7059057" y="4188418"/>
              <a:ext cx="164660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dirty="0">
                  <a:latin typeface="Helvetica" pitchFamily="-112" charset="0"/>
                </a:rPr>
                <a:t>sample page table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77AC275-6726-450B-9431-292E747178C3}"/>
                </a:ext>
              </a:extLst>
            </p:cNvPr>
            <p:cNvGrpSpPr/>
            <p:nvPr/>
          </p:nvGrpSpPr>
          <p:grpSpPr>
            <a:xfrm>
              <a:off x="7167985" y="1711453"/>
              <a:ext cx="1540136" cy="2362389"/>
              <a:chOff x="5614075" y="1490589"/>
              <a:chExt cx="1540136" cy="2362389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58B0526E-8520-4F35-8144-A6DA6F234A2D}"/>
                  </a:ext>
                </a:extLst>
              </p:cNvPr>
              <p:cNvGrpSpPr/>
              <p:nvPr/>
            </p:nvGrpSpPr>
            <p:grpSpPr>
              <a:xfrm>
                <a:off x="5614075" y="1490589"/>
                <a:ext cx="1540136" cy="2362389"/>
                <a:chOff x="5614075" y="1490589"/>
                <a:chExt cx="1540136" cy="2362389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4C660B1C-74D9-40C0-97B5-01A58943D74C}"/>
                    </a:ext>
                  </a:extLst>
                </p:cNvPr>
                <p:cNvGrpSpPr/>
                <p:nvPr/>
              </p:nvGrpSpPr>
              <p:grpSpPr>
                <a:xfrm>
                  <a:off x="5614075" y="1490589"/>
                  <a:ext cx="1540136" cy="2362389"/>
                  <a:chOff x="6404281" y="1552387"/>
                  <a:chExt cx="1540136" cy="2362389"/>
                </a:xfrm>
              </p:grpSpPr>
              <p:grpSp>
                <p:nvGrpSpPr>
                  <p:cNvPr id="3" name="Group 2">
                    <a:extLst>
                      <a:ext uri="{FF2B5EF4-FFF2-40B4-BE49-F238E27FC236}">
                        <a16:creationId xmlns:a16="http://schemas.microsoft.com/office/drawing/2014/main" id="{7256812B-CFDC-43A2-A84A-8C18C9C0E4EF}"/>
                      </a:ext>
                    </a:extLst>
                  </p:cNvPr>
                  <p:cNvGrpSpPr/>
                  <p:nvPr/>
                </p:nvGrpSpPr>
                <p:grpSpPr>
                  <a:xfrm>
                    <a:off x="6404460" y="1552387"/>
                    <a:ext cx="1539957" cy="2362389"/>
                    <a:chOff x="6285108" y="1578589"/>
                    <a:chExt cx="1539957" cy="2336932"/>
                  </a:xfrm>
                </p:grpSpPr>
                <p:grpSp>
                  <p:nvGrpSpPr>
                    <p:cNvPr id="2" name="Group 1">
                      <a:extLst>
                        <a:ext uri="{FF2B5EF4-FFF2-40B4-BE49-F238E27FC236}">
                          <a16:creationId xmlns:a16="http://schemas.microsoft.com/office/drawing/2014/main" id="{4EEC76B1-F46E-477E-B8DA-1861A39BCB0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85108" y="1637664"/>
                      <a:ext cx="1428750" cy="2239629"/>
                      <a:chOff x="3429000" y="1560846"/>
                      <a:chExt cx="1428750" cy="2239629"/>
                    </a:xfrm>
                  </p:grpSpPr>
                  <p:sp>
                    <p:nvSpPr>
                      <p:cNvPr id="41990" name="Rectangle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9000" y="1560846"/>
                        <a:ext cx="1428750" cy="22396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57150" cmpd="thickThin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 dirty="0"/>
                      </a:p>
                    </p:txBody>
                  </p:sp>
                  <p:sp>
                    <p:nvSpPr>
                      <p:cNvPr id="41991" name="Line 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29000" y="2028825"/>
                        <a:ext cx="142875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1992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29000" y="2257425"/>
                        <a:ext cx="142875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1993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29000" y="2486025"/>
                        <a:ext cx="142875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1994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29000" y="2714625"/>
                        <a:ext cx="142875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1995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29000" y="2943225"/>
                        <a:ext cx="142875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1996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29000" y="3361135"/>
                        <a:ext cx="142875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1997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29000" y="3571875"/>
                        <a:ext cx="142875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1998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514850" y="1571625"/>
                        <a:ext cx="0" cy="222885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 sz="1350"/>
                      </a:p>
                    </p:txBody>
                  </p:sp>
                  <p:sp>
                    <p:nvSpPr>
                      <p:cNvPr id="42000" name="Text Box 1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548258" y="1991298"/>
                        <a:ext cx="280847" cy="3000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>
                        <a:spAutoFit/>
                      </a:bodyPr>
                      <a:lstStyle/>
                      <a:p>
                        <a:pPr algn="ctr" eaLnBrk="0" hangingPunct="0">
                          <a:spcBef>
                            <a:spcPct val="50000"/>
                          </a:spcBef>
                        </a:pPr>
                        <a:r>
                          <a:rPr lang="en-US" sz="1350">
                            <a:latin typeface="Helvetica" pitchFamily="-112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42001" name="Text Box 1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548258" y="2216326"/>
                        <a:ext cx="280847" cy="3000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>
                        <a:spAutoFit/>
                      </a:bodyPr>
                      <a:lstStyle/>
                      <a:p>
                        <a:pPr algn="ctr" eaLnBrk="0" hangingPunct="0">
                          <a:spcBef>
                            <a:spcPct val="50000"/>
                          </a:spcBef>
                        </a:pPr>
                        <a:r>
                          <a:rPr lang="en-US" sz="1350">
                            <a:latin typeface="Helvetica" pitchFamily="-112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42004" name="Text Box 1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548258" y="3330751"/>
                        <a:ext cx="280847" cy="3000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>
                        <a:spAutoFit/>
                      </a:bodyPr>
                      <a:lstStyle/>
                      <a:p>
                        <a:pPr algn="ctr" eaLnBrk="0" hangingPunct="0">
                          <a:spcBef>
                            <a:spcPct val="50000"/>
                          </a:spcBef>
                        </a:pPr>
                        <a:r>
                          <a:rPr lang="en-US" sz="1350">
                            <a:latin typeface="Helvetica" pitchFamily="-112" charset="0"/>
                          </a:rPr>
                          <a:t>0</a:t>
                        </a:r>
                      </a:p>
                    </p:txBody>
                  </p:sp>
                  <p:sp>
                    <p:nvSpPr>
                      <p:cNvPr id="42006" name="Text Box 2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62645" y="2987851"/>
                        <a:ext cx="242374" cy="3000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>
                        <a:spAutoFit/>
                      </a:bodyPr>
                      <a:lstStyle/>
                      <a:p>
                        <a:pPr algn="ctr" eaLnBrk="0" hangingPunct="0">
                          <a:spcBef>
                            <a:spcPct val="50000"/>
                          </a:spcBef>
                        </a:pPr>
                        <a:r>
                          <a:rPr lang="en-US" sz="1350">
                            <a:latin typeface="Helvetica" pitchFamily="-112" charset="0"/>
                            <a:sym typeface="MT Extra" pitchFamily="18" charset="2"/>
                          </a:rPr>
                          <a:t></a:t>
                        </a:r>
                        <a:endParaRPr lang="en-US" sz="1350">
                          <a:latin typeface="Helvetica" pitchFamily="-112" charset="0"/>
                        </a:endParaRPr>
                      </a:p>
                    </p:txBody>
                  </p:sp>
                </p:grpSp>
                <p:sp>
                  <p:nvSpPr>
                    <p:cNvPr id="42007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12898" y="1603638"/>
                      <a:ext cx="686406" cy="25391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en-US" sz="1050" dirty="0">
                          <a:latin typeface="Helvetica" pitchFamily="-112" charset="0"/>
                        </a:rPr>
                        <a:t>Frame #</a:t>
                      </a:r>
                    </a:p>
                  </p:txBody>
                </p:sp>
                <p:sp>
                  <p:nvSpPr>
                    <p:cNvPr id="42008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64513" y="1578589"/>
                      <a:ext cx="560552" cy="25391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anchor="ctr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en-US" sz="1050" dirty="0">
                          <a:latin typeface="Helvetica" pitchFamily="-112" charset="0"/>
                        </a:rPr>
                        <a:t>valid</a:t>
                      </a:r>
                    </a:p>
                  </p:txBody>
                </p:sp>
                <p:sp>
                  <p:nvSpPr>
                    <p:cNvPr id="42003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70958" y="2778586"/>
                      <a:ext cx="280847" cy="30008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en-US" sz="1350">
                          <a:latin typeface="Helvetica" pitchFamily="-112" charset="0"/>
                        </a:rPr>
                        <a:t>0</a:t>
                      </a:r>
                    </a:p>
                  </p:txBody>
                </p:sp>
                <p:sp>
                  <p:nvSpPr>
                    <p:cNvPr id="4200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84281" y="3615439"/>
                      <a:ext cx="280847" cy="30008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en-US" sz="1350" dirty="0">
                          <a:latin typeface="Helvetica" pitchFamily="-112" charset="0"/>
                        </a:rPr>
                        <a:t>0</a:t>
                      </a:r>
                    </a:p>
                  </p:txBody>
                </p:sp>
              </p:grpSp>
              <p:sp>
                <p:nvSpPr>
                  <p:cNvPr id="28" name="Line 5">
                    <a:extLst>
                      <a:ext uri="{FF2B5EF4-FFF2-40B4-BE49-F238E27FC236}">
                        <a16:creationId xmlns:a16="http://schemas.microsoft.com/office/drawing/2014/main" id="{C6F96176-CF13-431A-AC97-902B38B2FC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404281" y="1882582"/>
                    <a:ext cx="142875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350"/>
                  </a:p>
                </p:txBody>
              </p:sp>
            </p:grpSp>
            <p:sp>
              <p:nvSpPr>
                <p:cNvPr id="4199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717123" y="1759626"/>
                  <a:ext cx="280847" cy="3000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350" dirty="0">
                      <a:latin typeface="Helvetica" pitchFamily="-112" charset="0"/>
                    </a:rPr>
                    <a:t>1</a:t>
                  </a:r>
                </a:p>
              </p:txBody>
            </p:sp>
          </p:grpSp>
          <p:sp>
            <p:nvSpPr>
              <p:cNvPr id="42002" name="Text Box 16"/>
              <p:cNvSpPr txBox="1">
                <a:spLocks noChangeArrowheads="1"/>
              </p:cNvSpPr>
              <p:nvPr/>
            </p:nvSpPr>
            <p:spPr bwMode="auto">
              <a:xfrm>
                <a:off x="6714629" y="2455947"/>
                <a:ext cx="280847" cy="3000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350" dirty="0">
                    <a:latin typeface="Helvetica" pitchFamily="-112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670605" y="164372"/>
            <a:ext cx="6270625" cy="633116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Page Table When Some Pages Are Not in Main Memory</a:t>
            </a:r>
          </a:p>
        </p:txBody>
      </p:sp>
      <p:pic>
        <p:nvPicPr>
          <p:cNvPr id="26626" name="Picture 4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4130" y="1197405"/>
            <a:ext cx="3898900" cy="378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2177</TotalTime>
  <Words>1421</Words>
  <Application>Microsoft Office PowerPoint</Application>
  <PresentationFormat>On-screen Show (16:9)</PresentationFormat>
  <Paragraphs>159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Monotype Sorts</vt:lpstr>
      <vt:lpstr>MS PGothic</vt:lpstr>
      <vt:lpstr>Arial</vt:lpstr>
      <vt:lpstr>Calibri</vt:lpstr>
      <vt:lpstr>Helvetica</vt:lpstr>
      <vt:lpstr>MT Extra</vt:lpstr>
      <vt:lpstr>Symbol</vt:lpstr>
      <vt:lpstr>Times New Roman</vt:lpstr>
      <vt:lpstr>Office Theme</vt:lpstr>
      <vt:lpstr>CSCI315 – Operating Systems Design Department of Computer Science Bucknell University</vt:lpstr>
      <vt:lpstr>Problems with Memory System</vt:lpstr>
      <vt:lpstr>Solutions?</vt:lpstr>
      <vt:lpstr>Virtual Memory</vt:lpstr>
      <vt:lpstr>Virtual Memory That is  Larger Than Physical Memory</vt:lpstr>
      <vt:lpstr>Demand Paging</vt:lpstr>
      <vt:lpstr>Mapping of a Paged Memory to Contiguous Disk Space</vt:lpstr>
      <vt:lpstr>Valid-Invalid Bit</vt:lpstr>
      <vt:lpstr>Page Table When Some Pages Are Not in Main Memory</vt:lpstr>
      <vt:lpstr>Page Fault and Its Handling</vt:lpstr>
      <vt:lpstr>Steps in Handling a Page Fault</vt:lpstr>
      <vt:lpstr>No free frame: now what?</vt:lpstr>
      <vt:lpstr>Need For Page Replacement</vt:lpstr>
      <vt:lpstr>Basic Page Replacement</vt:lpstr>
      <vt:lpstr>Page Replacement</vt:lpstr>
      <vt:lpstr>Aspects of Demand Paging</vt:lpstr>
      <vt:lpstr>Hardware Support for Demand Paging</vt:lpstr>
      <vt:lpstr>Performance of Demand Paging</vt:lpstr>
      <vt:lpstr>Demand Paging Example</vt:lpstr>
      <vt:lpstr>Improve Performance</vt:lpstr>
      <vt:lpstr>Copy-on-Write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178</cp:revision>
  <dcterms:created xsi:type="dcterms:W3CDTF">2013-08-21T19:17:07Z</dcterms:created>
  <dcterms:modified xsi:type="dcterms:W3CDTF">2020-10-17T20:02:06Z</dcterms:modified>
</cp:coreProperties>
</file>