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91" r:id="rId2"/>
    <p:sldId id="516" r:id="rId3"/>
    <p:sldId id="483" r:id="rId4"/>
    <p:sldId id="484" r:id="rId5"/>
    <p:sldId id="485" r:id="rId6"/>
    <p:sldId id="486" r:id="rId7"/>
    <p:sldId id="487" r:id="rId8"/>
    <p:sldId id="489" r:id="rId9"/>
    <p:sldId id="490" r:id="rId10"/>
    <p:sldId id="488" r:id="rId11"/>
    <p:sldId id="491" r:id="rId12"/>
    <p:sldId id="514" r:id="rId13"/>
    <p:sldId id="492" r:id="rId14"/>
    <p:sldId id="493" r:id="rId15"/>
    <p:sldId id="494" r:id="rId16"/>
    <p:sldId id="510" r:id="rId17"/>
    <p:sldId id="495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ABF5F3"/>
    <a:srgbClr val="00AACC"/>
    <a:srgbClr val="FE9202"/>
    <a:srgbClr val="6C1A00"/>
    <a:srgbClr val="007033"/>
    <a:srgbClr val="5EEC3C"/>
    <a:srgbClr val="FFCC66"/>
    <a:srgbClr val="9900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4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128720" y="3875009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4" y="3655640"/>
            <a:ext cx="991430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10.4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Page Replacement Algorithms - 1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Another FIFO Page Replacement Example</a:t>
            </a:r>
          </a:p>
        </p:txBody>
      </p:sp>
      <p:pic>
        <p:nvPicPr>
          <p:cNvPr id="56325" name="Picture 3"/>
          <p:cNvPicPr>
            <a:picLocks noChangeAspect="1" noChangeArrowheads="1"/>
          </p:cNvPicPr>
          <p:nvPr/>
        </p:nvPicPr>
        <p:blipFill>
          <a:blip r:embed="rId2" cstate="print"/>
          <a:srcRect l="917" t="32227" r="2000" b="32671"/>
          <a:stretch>
            <a:fillRect/>
          </a:stretch>
        </p:blipFill>
        <p:spPr bwMode="auto">
          <a:xfrm>
            <a:off x="1130033" y="1502815"/>
            <a:ext cx="6883934" cy="1867234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03233" y="3480435"/>
            <a:ext cx="3055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FIFO: 15 page faults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Optimal Page Replacement</a:t>
            </a:r>
          </a:p>
        </p:txBody>
      </p:sp>
      <p:pic>
        <p:nvPicPr>
          <p:cNvPr id="59397" name="Picture 3"/>
          <p:cNvPicPr>
            <a:picLocks noChangeAspect="1" noChangeArrowheads="1"/>
          </p:cNvPicPr>
          <p:nvPr/>
        </p:nvPicPr>
        <p:blipFill>
          <a:blip r:embed="rId2" cstate="print"/>
          <a:srcRect l="1917" t="32115" r="1834" b="32671"/>
          <a:stretch>
            <a:fillRect/>
          </a:stretch>
        </p:blipFill>
        <p:spPr bwMode="auto">
          <a:xfrm>
            <a:off x="1119873" y="1530716"/>
            <a:ext cx="7132544" cy="1957264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80308" y="3955467"/>
            <a:ext cx="6811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Optimal</a:t>
            </a:r>
            <a:r>
              <a:rPr lang="en-US" sz="2400" dirty="0"/>
              <a:t>: 9 page faults with the same reference string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not Practical!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rgbClr val="ABF5F3"/>
          </a:solidFill>
        </p:spPr>
        <p:txBody>
          <a:bodyPr>
            <a:normAutofit/>
          </a:bodyPr>
          <a:lstStyle/>
          <a:p>
            <a:r>
              <a:rPr lang="en-US" sz="2400" dirty="0"/>
              <a:t>Optimal page replace algorithm works great, except it is not practical!</a:t>
            </a:r>
          </a:p>
          <a:p>
            <a:pPr lvl="1"/>
            <a:r>
              <a:rPr lang="en-US" sz="2000" dirty="0"/>
              <a:t>Compare to optimal CPU scheduling algorithm (Shortest-Remaining-Time-First)</a:t>
            </a:r>
          </a:p>
          <a:p>
            <a:r>
              <a:rPr lang="en-US" sz="2400" dirty="0"/>
              <a:t>We will try to approximate the optimal algorithm</a:t>
            </a:r>
          </a:p>
          <a:p>
            <a:pPr lvl="1"/>
            <a:r>
              <a:rPr lang="en-US" sz="2000" dirty="0"/>
              <a:t>In CPU scheduling, we try to predict the next CPU burst length and use it to approximate the SJF</a:t>
            </a:r>
          </a:p>
          <a:p>
            <a:r>
              <a:rPr lang="en-US" sz="2400" dirty="0"/>
              <a:t>In page replacement, we use </a:t>
            </a:r>
            <a:r>
              <a:rPr lang="en-US" sz="2400" b="1" dirty="0"/>
              <a:t>LRU</a:t>
            </a:r>
            <a:r>
              <a:rPr lang="en-US" sz="2400" dirty="0"/>
              <a:t> (Least Recently Used) to approximate the optimal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77391"/>
            <a:ext cx="6172200" cy="857250"/>
          </a:xfrm>
        </p:spPr>
        <p:txBody>
          <a:bodyPr/>
          <a:lstStyle/>
          <a:p>
            <a:pPr eaLnBrk="1" hangingPunct="1"/>
            <a:r>
              <a:rPr lang="en-US" sz="3000"/>
              <a:t>LRU Algorithm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897732"/>
            <a:ext cx="7329839" cy="3811888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400" dirty="0"/>
              <a:t>Reference string:  </a:t>
            </a:r>
            <a:r>
              <a:rPr lang="en-US" sz="2400" b="1" dirty="0">
                <a:solidFill>
                  <a:srgbClr val="FF0000"/>
                </a:solidFill>
              </a:rPr>
              <a:t>1, 2, 3, 4, 1, 2, 5, 1, 2, 3, 4, 5</a:t>
            </a:r>
            <a:br>
              <a:rPr lang="en-US" sz="2400" b="1" dirty="0">
                <a:solidFill>
                  <a:srgbClr val="FF0000"/>
                </a:solidFill>
              </a:rPr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It works great!</a:t>
            </a:r>
          </a:p>
          <a:p>
            <a:pPr eaLnBrk="1" hangingPunct="1"/>
            <a:r>
              <a:rPr lang="en-US" sz="2400" dirty="0"/>
              <a:t>But, how do we implement the LRU algorithm? (more later.)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892245" y="1655520"/>
            <a:ext cx="3803537" cy="1373408"/>
            <a:chOff x="3625850" y="1695450"/>
            <a:chExt cx="5071383" cy="1831210"/>
          </a:xfrm>
        </p:grpSpPr>
        <p:grpSp>
          <p:nvGrpSpPr>
            <p:cNvPr id="14" name="Group 13"/>
            <p:cNvGrpSpPr/>
            <p:nvPr/>
          </p:nvGrpSpPr>
          <p:grpSpPr>
            <a:xfrm>
              <a:off x="3625850" y="1695450"/>
              <a:ext cx="1136558" cy="1831210"/>
              <a:chOff x="3625850" y="1695450"/>
              <a:chExt cx="1136558" cy="1831210"/>
            </a:xfrm>
          </p:grpSpPr>
          <p:sp>
            <p:nvSpPr>
              <p:cNvPr id="60422" name="Rectangle 4"/>
              <p:cNvSpPr>
                <a:spLocks noChangeArrowheads="1"/>
              </p:cNvSpPr>
              <p:nvPr/>
            </p:nvSpPr>
            <p:spPr bwMode="auto">
              <a:xfrm>
                <a:off x="3625850" y="1695450"/>
                <a:ext cx="381000" cy="4572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12" charset="0"/>
                  </a:rPr>
                  <a:t>1</a:t>
                </a:r>
              </a:p>
            </p:txBody>
          </p:sp>
          <p:sp>
            <p:nvSpPr>
              <p:cNvPr id="60423" name="Rectangle 5"/>
              <p:cNvSpPr>
                <a:spLocks noChangeArrowheads="1"/>
              </p:cNvSpPr>
              <p:nvPr/>
            </p:nvSpPr>
            <p:spPr bwMode="auto">
              <a:xfrm>
                <a:off x="3625850" y="2152650"/>
                <a:ext cx="381000" cy="4572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 dirty="0">
                    <a:latin typeface="Helvetica" pitchFamily="-112" charset="0"/>
                  </a:rPr>
                  <a:t>2</a:t>
                </a:r>
              </a:p>
            </p:txBody>
          </p:sp>
          <p:sp>
            <p:nvSpPr>
              <p:cNvPr id="60424" name="Rectangle 6"/>
              <p:cNvSpPr>
                <a:spLocks noChangeArrowheads="1"/>
              </p:cNvSpPr>
              <p:nvPr/>
            </p:nvSpPr>
            <p:spPr bwMode="auto">
              <a:xfrm>
                <a:off x="3625850" y="2609850"/>
                <a:ext cx="381000" cy="4572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12" charset="0"/>
                  </a:rPr>
                  <a:t>3</a:t>
                </a:r>
              </a:p>
            </p:txBody>
          </p:sp>
          <p:sp>
            <p:nvSpPr>
              <p:cNvPr id="60425" name="Text Box 7"/>
              <p:cNvSpPr txBox="1">
                <a:spLocks noChangeArrowheads="1"/>
              </p:cNvSpPr>
              <p:nvPr/>
            </p:nvSpPr>
            <p:spPr bwMode="auto">
              <a:xfrm>
                <a:off x="3986307" y="1732727"/>
                <a:ext cx="374463" cy="400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350" dirty="0">
                    <a:latin typeface="Helvetica" pitchFamily="-112" charset="0"/>
                  </a:rPr>
                  <a:t>5</a:t>
                </a:r>
              </a:p>
            </p:txBody>
          </p:sp>
          <p:sp>
            <p:nvSpPr>
              <p:cNvPr id="60426" name="Text Box 8"/>
              <p:cNvSpPr txBox="1">
                <a:spLocks noChangeArrowheads="1"/>
              </p:cNvSpPr>
              <p:nvPr/>
            </p:nvSpPr>
            <p:spPr bwMode="auto">
              <a:xfrm>
                <a:off x="4387945" y="2669351"/>
                <a:ext cx="374463" cy="400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350">
                    <a:latin typeface="Helvetica" pitchFamily="-112" charset="0"/>
                  </a:rPr>
                  <a:t>4</a:t>
                </a:r>
              </a:p>
            </p:txBody>
          </p:sp>
          <p:sp>
            <p:nvSpPr>
              <p:cNvPr id="60427" name="Rectangle 9"/>
              <p:cNvSpPr>
                <a:spLocks noChangeArrowheads="1"/>
              </p:cNvSpPr>
              <p:nvPr/>
            </p:nvSpPr>
            <p:spPr bwMode="auto">
              <a:xfrm>
                <a:off x="3625850" y="3067050"/>
                <a:ext cx="381000" cy="4572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350">
                    <a:latin typeface="Helvetica" pitchFamily="-112" charset="0"/>
                  </a:rPr>
                  <a:t>4</a:t>
                </a:r>
              </a:p>
            </p:txBody>
          </p:sp>
          <p:sp>
            <p:nvSpPr>
              <p:cNvPr id="60428" name="Text Box 10"/>
              <p:cNvSpPr txBox="1">
                <a:spLocks noChangeArrowheads="1"/>
              </p:cNvSpPr>
              <p:nvPr/>
            </p:nvSpPr>
            <p:spPr bwMode="auto">
              <a:xfrm>
                <a:off x="4006944" y="3126551"/>
                <a:ext cx="374462" cy="400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350">
                    <a:latin typeface="Helvetica" pitchFamily="-112" charset="0"/>
                  </a:rPr>
                  <a:t>3</a:t>
                </a:r>
              </a:p>
            </p:txBody>
          </p:sp>
          <p:sp>
            <p:nvSpPr>
              <p:cNvPr id="60429" name="Text Box 11"/>
              <p:cNvSpPr txBox="1">
                <a:spLocks noChangeArrowheads="1"/>
              </p:cNvSpPr>
              <p:nvPr/>
            </p:nvSpPr>
            <p:spPr bwMode="auto">
              <a:xfrm>
                <a:off x="4006944" y="2669352"/>
                <a:ext cx="374462" cy="4001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350">
                    <a:latin typeface="Helvetica" pitchFamily="-112" charset="0"/>
                  </a:rPr>
                  <a:t>5</a:t>
                </a: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5394961" y="2080261"/>
              <a:ext cx="3302272" cy="943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Optimal</a:t>
              </a:r>
              <a:r>
                <a:rPr lang="en-US" sz="2000" dirty="0"/>
                <a:t>: 6 page faults</a:t>
              </a:r>
            </a:p>
            <a:p>
              <a:r>
                <a:rPr lang="en-US" sz="2000" b="1" dirty="0"/>
                <a:t>LRU</a:t>
              </a:r>
              <a:r>
                <a:rPr lang="en-US" sz="2000" dirty="0"/>
                <a:t>: 8 page faults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LRU Page Replacement</a:t>
            </a:r>
          </a:p>
        </p:txBody>
      </p:sp>
      <p:pic>
        <p:nvPicPr>
          <p:cNvPr id="61445" name="Picture 3"/>
          <p:cNvPicPr>
            <a:picLocks noChangeAspect="1" noChangeArrowheads="1"/>
          </p:cNvPicPr>
          <p:nvPr/>
        </p:nvPicPr>
        <p:blipFill>
          <a:blip r:embed="rId2" cstate="print"/>
          <a:srcRect l="999" t="32004" r="1250" b="32448"/>
          <a:stretch>
            <a:fillRect/>
          </a:stretch>
        </p:blipFill>
        <p:spPr bwMode="auto">
          <a:xfrm>
            <a:off x="754375" y="1332736"/>
            <a:ext cx="7278423" cy="198516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109259" y="3793390"/>
            <a:ext cx="29254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Optimal: 9 page faults</a:t>
            </a:r>
          </a:p>
          <a:p>
            <a:r>
              <a:rPr lang="en-US" sz="2400" dirty="0"/>
              <a:t>LRU: 12 page faults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LRU Algorithm (Cont.)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197405"/>
            <a:ext cx="7329840" cy="3206805"/>
          </a:xfrm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en-US" dirty="0"/>
              <a:t>Stack implementation – keep a stack of page numbers in a double link form:</a:t>
            </a:r>
          </a:p>
          <a:p>
            <a:pPr lvl="1" eaLnBrk="1" hangingPunct="1"/>
            <a:r>
              <a:rPr lang="en-US" dirty="0"/>
              <a:t>Page referenced:</a:t>
            </a:r>
          </a:p>
          <a:p>
            <a:pPr marL="814388" lvl="2"/>
            <a:r>
              <a:rPr lang="en-US" dirty="0"/>
              <a:t>move it to the top</a:t>
            </a:r>
          </a:p>
          <a:p>
            <a:pPr marL="814388" lvl="2"/>
            <a:r>
              <a:rPr lang="en-US" dirty="0"/>
              <a:t>requires 6 pointers to be changed</a:t>
            </a:r>
          </a:p>
          <a:p>
            <a:pPr lvl="1" eaLnBrk="1" hangingPunct="1"/>
            <a:r>
              <a:rPr lang="en-US" dirty="0"/>
              <a:t>No search for replacement.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LRU and Belady’s Anomaly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100138"/>
            <a:ext cx="7329840" cy="3394472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100" dirty="0"/>
              <a:t>LRU does not suffer from </a:t>
            </a:r>
            <a:r>
              <a:rPr lang="en-US" sz="2100" dirty="0" err="1"/>
              <a:t>Belady’s</a:t>
            </a:r>
            <a:r>
              <a:rPr lang="en-US" sz="2100" dirty="0"/>
              <a:t> Anomaly (OPT doesn’t either).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100" dirty="0"/>
          </a:p>
          <a:p>
            <a:pPr eaLnBrk="1" hangingPunct="1">
              <a:lnSpc>
                <a:spcPct val="90000"/>
              </a:lnSpc>
            </a:pPr>
            <a:r>
              <a:rPr lang="en-US" sz="2100" dirty="0"/>
              <a:t>It has been shown that algorithms in a class called </a:t>
            </a:r>
            <a:r>
              <a:rPr lang="en-US" sz="2100" b="1" dirty="0">
                <a:solidFill>
                  <a:srgbClr val="FF0000"/>
                </a:solidFill>
              </a:rPr>
              <a:t>stack algorithms</a:t>
            </a:r>
            <a:r>
              <a:rPr lang="en-US" sz="2100" dirty="0"/>
              <a:t> can never exhibit </a:t>
            </a:r>
            <a:r>
              <a:rPr lang="en-US" sz="2100" dirty="0" err="1"/>
              <a:t>Belady’s</a:t>
            </a:r>
            <a:r>
              <a:rPr lang="en-US" sz="2100" dirty="0"/>
              <a:t> Anomaly.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100" dirty="0"/>
          </a:p>
          <a:p>
            <a:pPr eaLnBrk="1" hangingPunct="1">
              <a:lnSpc>
                <a:spcPct val="90000"/>
              </a:lnSpc>
            </a:pPr>
            <a:r>
              <a:rPr lang="en-US" sz="2100" dirty="0"/>
              <a:t>A </a:t>
            </a:r>
            <a:r>
              <a:rPr lang="en-US" sz="2100" b="1" dirty="0">
                <a:solidFill>
                  <a:srgbClr val="FF0000"/>
                </a:solidFill>
              </a:rPr>
              <a:t>stack algorithm</a:t>
            </a:r>
            <a:r>
              <a:rPr lang="en-US" sz="2100" dirty="0"/>
              <a:t> is one for which the set of pages in memory for </a:t>
            </a:r>
            <a:r>
              <a:rPr lang="en-US" i="1" dirty="0">
                <a:latin typeface="Times New Roman" pitchFamily="18" charset="0"/>
              </a:rPr>
              <a:t>n</a:t>
            </a:r>
            <a:r>
              <a:rPr lang="en-US" sz="2100" dirty="0"/>
              <a:t> frames is a subset of the pages that could be in memory for </a:t>
            </a:r>
            <a:r>
              <a:rPr lang="en-US" i="1" dirty="0">
                <a:latin typeface="Times New Roman" pitchFamily="18" charset="0"/>
              </a:rPr>
              <a:t>n+1</a:t>
            </a:r>
            <a:r>
              <a:rPr lang="en-US" sz="2100" dirty="0"/>
              <a:t> frames.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28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Use Stack to Record The Most Recent Page References</a:t>
            </a:r>
          </a:p>
        </p:txBody>
      </p:sp>
      <p:pic>
        <p:nvPicPr>
          <p:cNvPr id="64517" name="Picture 3"/>
          <p:cNvPicPr>
            <a:picLocks noChangeAspect="1" noChangeArrowheads="1"/>
          </p:cNvPicPr>
          <p:nvPr/>
        </p:nvPicPr>
        <p:blipFill>
          <a:blip r:embed="rId2" cstate="print"/>
          <a:srcRect l="917" t="6557" r="917" b="6111"/>
          <a:stretch>
            <a:fillRect/>
          </a:stretch>
        </p:blipFill>
        <p:spPr bwMode="auto">
          <a:xfrm>
            <a:off x="2063354" y="1210866"/>
            <a:ext cx="4831556" cy="322421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D36D-D95C-419A-81A0-F6C97C69D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Need To Replace A 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55743-CFAC-4DC0-90B7-39C6A7A6F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When a page is referenced by a process, it is possible that the needed page is not in memory, resulting in a page fault.</a:t>
            </a:r>
          </a:p>
          <a:p>
            <a:r>
              <a:rPr lang="en-US" dirty="0"/>
              <a:t>The missing page needs to be brought into the memory.</a:t>
            </a:r>
          </a:p>
          <a:p>
            <a:r>
              <a:rPr lang="en-US" dirty="0"/>
              <a:t>What if there is no free memory frame for the needed page?</a:t>
            </a:r>
          </a:p>
          <a:p>
            <a:r>
              <a:rPr lang="en-US" dirty="0"/>
              <a:t>We need to remove an existing page to make space for the new page!</a:t>
            </a:r>
          </a:p>
        </p:txBody>
      </p:sp>
    </p:spTree>
    <p:extLst>
      <p:ext uri="{BB962C8B-B14F-4D97-AF65-F5344CB8AC3E}">
        <p14:creationId xmlns:p14="http://schemas.microsoft.com/office/powerpoint/2010/main" val="15779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965" y="281175"/>
            <a:ext cx="7787955" cy="763525"/>
          </a:xfrm>
        </p:spPr>
        <p:txBody>
          <a:bodyPr/>
          <a:lstStyle/>
          <a:p>
            <a:pPr eaLnBrk="1" hangingPunct="1"/>
            <a:r>
              <a:rPr lang="en-US" dirty="0"/>
              <a:t>Basic Page Replacement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197405"/>
            <a:ext cx="7329840" cy="3512215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285750" indent="-285750">
              <a:buFont typeface="Monotype Sorts" pitchFamily="-112" charset="2"/>
              <a:buAutoNum type="arabicPeriod"/>
            </a:pPr>
            <a:r>
              <a:rPr lang="en-US" sz="2400" dirty="0"/>
              <a:t>Find the location of the desired page on disk.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Monotype Sorts" pitchFamily="-112" charset="2"/>
              <a:buAutoNum type="arabicPeriod"/>
            </a:pPr>
            <a:r>
              <a:rPr lang="en-US" sz="2400" dirty="0"/>
              <a:t>Find a free frame:</a:t>
            </a:r>
            <a:br>
              <a:rPr lang="en-US" sz="2400" dirty="0"/>
            </a:br>
            <a:r>
              <a:rPr lang="en-US" sz="2400" dirty="0"/>
              <a:t>	- If there is a free frame, use it.</a:t>
            </a:r>
            <a:br>
              <a:rPr lang="en-US" sz="2400" dirty="0"/>
            </a:br>
            <a:r>
              <a:rPr lang="en-US" sz="2400" dirty="0"/>
              <a:t>	- If there is no free frame, use a page replacement 	algorithm to select a </a:t>
            </a:r>
            <a:r>
              <a:rPr lang="en-US" sz="2400" i="1" dirty="0">
                <a:solidFill>
                  <a:srgbClr val="FF0000"/>
                </a:solidFill>
              </a:rPr>
              <a:t>victim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frame.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Monotype Sorts" pitchFamily="-112" charset="2"/>
              <a:buAutoNum type="arabicPeriod"/>
            </a:pPr>
            <a:r>
              <a:rPr lang="en-US" sz="2400" dirty="0"/>
              <a:t>Read the desired page into the (newly) free frame. Update the page and frame tables.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Monotype Sorts" pitchFamily="-112" charset="2"/>
              <a:buAutoNum type="arabicPeriod"/>
            </a:pPr>
            <a:r>
              <a:rPr lang="en-US" sz="2400" dirty="0"/>
              <a:t>Restart the process.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20254"/>
            <a:ext cx="6172200" cy="857250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Page Replacement</a:t>
            </a:r>
          </a:p>
        </p:txBody>
      </p:sp>
      <p:pic>
        <p:nvPicPr>
          <p:cNvPr id="52229" name="Picture 3"/>
          <p:cNvPicPr>
            <a:picLocks noChangeAspect="1" noChangeArrowheads="1"/>
          </p:cNvPicPr>
          <p:nvPr/>
        </p:nvPicPr>
        <p:blipFill>
          <a:blip r:embed="rId2" cstate="print"/>
          <a:srcRect l="1750" t="1334" r="917" b="1556"/>
          <a:stretch>
            <a:fillRect/>
          </a:stretch>
        </p:blipFill>
        <p:spPr bwMode="auto">
          <a:xfrm>
            <a:off x="2128720" y="1044700"/>
            <a:ext cx="4923961" cy="3685354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7DA8337-9BB3-46D7-BC84-37B84C11C7D9}"/>
              </a:ext>
            </a:extLst>
          </p:cNvPr>
          <p:cNvSpPr txBox="1"/>
          <p:nvPr/>
        </p:nvSpPr>
        <p:spPr>
          <a:xfrm>
            <a:off x="601670" y="1502815"/>
            <a:ext cx="1261564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victim page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D5920EE-8D18-40A9-9E89-002DF0AC2A49}"/>
              </a:ext>
            </a:extLst>
          </p:cNvPr>
          <p:cNvCxnSpPr>
            <a:stCxn id="2" idx="3"/>
          </p:cNvCxnSpPr>
          <p:nvPr/>
        </p:nvCxnSpPr>
        <p:spPr>
          <a:xfrm>
            <a:off x="1863234" y="1687481"/>
            <a:ext cx="570896" cy="57885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B8C29A6-7124-4CAA-9B1C-DE8D4A896F7C}"/>
              </a:ext>
            </a:extLst>
          </p:cNvPr>
          <p:cNvSpPr txBox="1"/>
          <p:nvPr/>
        </p:nvSpPr>
        <p:spPr>
          <a:xfrm>
            <a:off x="601670" y="3128865"/>
            <a:ext cx="1362937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victim frame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EA0E939-FAEF-4EE6-AA4A-E355141C5D22}"/>
              </a:ext>
            </a:extLst>
          </p:cNvPr>
          <p:cNvCxnSpPr/>
          <p:nvPr/>
        </p:nvCxnSpPr>
        <p:spPr>
          <a:xfrm flipV="1">
            <a:off x="1976015" y="2724455"/>
            <a:ext cx="2137870" cy="58907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113110"/>
            <a:ext cx="6172200" cy="857250"/>
          </a:xfrm>
        </p:spPr>
        <p:txBody>
          <a:bodyPr/>
          <a:lstStyle/>
          <a:p>
            <a:pPr eaLnBrk="1" hangingPunct="1"/>
            <a:r>
              <a:rPr lang="en-US" dirty="0"/>
              <a:t>Page Replacement Algorithms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08460"/>
            <a:ext cx="7329840" cy="3701160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tabLst>
                <a:tab pos="2359819" algn="ctr"/>
              </a:tabLst>
            </a:pPr>
            <a:r>
              <a:rPr lang="en-US" b="1" u="sng" dirty="0">
                <a:solidFill>
                  <a:srgbClr val="FF0000"/>
                </a:solidFill>
              </a:rPr>
              <a:t>Goal:</a:t>
            </a:r>
            <a:r>
              <a:rPr lang="en-US" dirty="0"/>
              <a:t> Produce a low page-fault rate.</a:t>
            </a:r>
          </a:p>
          <a:p>
            <a:pPr>
              <a:lnSpc>
                <a:spcPct val="90000"/>
              </a:lnSpc>
              <a:tabLst>
                <a:tab pos="2359819" algn="ctr"/>
              </a:tabLst>
            </a:pPr>
            <a:r>
              <a:rPr lang="en-US" dirty="0"/>
              <a:t>Evaluate algorithm by running it on a particular string of memory references (</a:t>
            </a:r>
            <a:r>
              <a:rPr lang="en-US" b="1" i="1" dirty="0">
                <a:solidFill>
                  <a:srgbClr val="FF0000"/>
                </a:solidFill>
              </a:rPr>
              <a:t>reference string</a:t>
            </a:r>
            <a:r>
              <a:rPr lang="en-US" dirty="0"/>
              <a:t>) and computing the number of page faults on that string.</a:t>
            </a:r>
          </a:p>
          <a:p>
            <a:pPr>
              <a:lnSpc>
                <a:spcPct val="90000"/>
              </a:lnSpc>
              <a:tabLst>
                <a:tab pos="2359819" algn="ctr"/>
              </a:tabLst>
            </a:pPr>
            <a:r>
              <a:rPr lang="en-US" dirty="0"/>
              <a:t>The reference string is produced by tracing a real program or by some stochastic model. We look at every address produced and strip off the page offset, leaving only the page number. For instance:</a:t>
            </a:r>
          </a:p>
          <a:p>
            <a:pPr>
              <a:lnSpc>
                <a:spcPct val="90000"/>
              </a:lnSpc>
              <a:buNone/>
              <a:tabLst>
                <a:tab pos="2359819" algn="ctr"/>
              </a:tabLst>
            </a:pPr>
            <a:r>
              <a:rPr lang="en-US" dirty="0"/>
              <a:t> 		              </a:t>
            </a:r>
            <a:r>
              <a:rPr lang="en-US" b="1" dirty="0">
                <a:solidFill>
                  <a:schemeClr val="accent2"/>
                </a:solidFill>
              </a:rPr>
              <a:t>1, 2, 3, 4, 1, 2, 5, 1, 2, 3, 4, 5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32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Graph of Page Faults vs The Number of Frames</a:t>
            </a:r>
          </a:p>
        </p:txBody>
      </p:sp>
      <p:pic>
        <p:nvPicPr>
          <p:cNvPr id="54277" name="Picture 3"/>
          <p:cNvPicPr>
            <a:picLocks noChangeAspect="1" noChangeArrowheads="1"/>
          </p:cNvPicPr>
          <p:nvPr/>
        </p:nvPicPr>
        <p:blipFill>
          <a:blip r:embed="rId2" cstate="print"/>
          <a:srcRect l="2750" t="12779" r="1250" b="12112"/>
          <a:stretch>
            <a:fillRect/>
          </a:stretch>
        </p:blipFill>
        <p:spPr bwMode="auto">
          <a:xfrm>
            <a:off x="1841228" y="1197405"/>
            <a:ext cx="5461544" cy="3203802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-8335"/>
            <a:ext cx="6172200" cy="857251"/>
          </a:xfrm>
        </p:spPr>
        <p:txBody>
          <a:bodyPr/>
          <a:lstStyle/>
          <a:p>
            <a:pPr eaLnBrk="1" hangingPunct="1"/>
            <a:r>
              <a:rPr lang="en-US"/>
              <a:t>FIFO Page Replacement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821531"/>
            <a:ext cx="7329840" cy="4193499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Reference string: 1, 2, 3, 4, 1, 2, 5, 1, 2, 3, 4, 5.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3 frames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4 frames</a:t>
            </a: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FIFO Replacement </a:t>
            </a:r>
            <a:r>
              <a:rPr lang="en-US" sz="2000" dirty="0">
                <a:sym typeface="Symbol" pitchFamily="18" charset="2"/>
              </a:rPr>
              <a:t> </a:t>
            </a:r>
            <a:r>
              <a:rPr lang="en-US" sz="2000" b="1" dirty="0" err="1">
                <a:solidFill>
                  <a:srgbClr val="FF0000"/>
                </a:solidFill>
              </a:rPr>
              <a:t>Belady’s</a:t>
            </a:r>
            <a:r>
              <a:rPr lang="en-US" sz="2000" b="1" dirty="0">
                <a:solidFill>
                  <a:srgbClr val="FF0000"/>
                </a:solidFill>
              </a:rPr>
              <a:t> Anomaly:</a:t>
            </a:r>
            <a:r>
              <a:rPr lang="en-US" sz="2000" dirty="0"/>
              <a:t> more frames, </a:t>
            </a:r>
            <a:r>
              <a:rPr lang="en-US" sz="2000" i="1" dirty="0">
                <a:sym typeface="Symbol" pitchFamily="18" charset="2"/>
              </a:rPr>
              <a:t>more</a:t>
            </a:r>
            <a:r>
              <a:rPr lang="en-US" sz="2000" dirty="0">
                <a:sym typeface="Symbol" pitchFamily="18" charset="2"/>
              </a:rPr>
              <a:t> page faults, in this case.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541250" y="1304131"/>
            <a:ext cx="2466724" cy="1030509"/>
            <a:chOff x="3238594" y="1781175"/>
            <a:chExt cx="3288965" cy="1374011"/>
          </a:xfrm>
        </p:grpSpPr>
        <p:sp>
          <p:nvSpPr>
            <p:cNvPr id="55302" name="Rectangle 4"/>
            <p:cNvSpPr>
              <a:spLocks noChangeArrowheads="1"/>
            </p:cNvSpPr>
            <p:nvPr/>
          </p:nvSpPr>
          <p:spPr bwMode="auto">
            <a:xfrm>
              <a:off x="3657600" y="1781175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 dirty="0">
                  <a:latin typeface="Helvetica" pitchFamily="-112" charset="0"/>
                </a:rPr>
                <a:t>1</a:t>
              </a:r>
            </a:p>
          </p:txBody>
        </p:sp>
        <p:sp>
          <p:nvSpPr>
            <p:cNvPr id="55303" name="Rectangle 5"/>
            <p:cNvSpPr>
              <a:spLocks noChangeArrowheads="1"/>
            </p:cNvSpPr>
            <p:nvPr/>
          </p:nvSpPr>
          <p:spPr bwMode="auto">
            <a:xfrm>
              <a:off x="3657600" y="2238375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 dirty="0">
                  <a:latin typeface="Helvetica" pitchFamily="-112" charset="0"/>
                </a:rPr>
                <a:t>2</a:t>
              </a:r>
            </a:p>
          </p:txBody>
        </p:sp>
        <p:sp>
          <p:nvSpPr>
            <p:cNvPr id="55304" name="Rectangle 6"/>
            <p:cNvSpPr>
              <a:spLocks noChangeArrowheads="1"/>
            </p:cNvSpPr>
            <p:nvPr/>
          </p:nvSpPr>
          <p:spPr bwMode="auto">
            <a:xfrm>
              <a:off x="3657600" y="2695575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>
                  <a:latin typeface="Helvetica" pitchFamily="-112" charset="0"/>
                </a:rPr>
                <a:t>3</a:t>
              </a:r>
            </a:p>
          </p:txBody>
        </p:sp>
        <p:sp>
          <p:nvSpPr>
            <p:cNvPr id="55305" name="Text Box 7"/>
            <p:cNvSpPr txBox="1">
              <a:spLocks noChangeArrowheads="1"/>
            </p:cNvSpPr>
            <p:nvPr/>
          </p:nvSpPr>
          <p:spPr bwMode="auto">
            <a:xfrm>
              <a:off x="3238594" y="1797815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1</a:t>
              </a:r>
            </a:p>
          </p:txBody>
        </p:sp>
        <p:sp>
          <p:nvSpPr>
            <p:cNvPr id="55306" name="Text Box 8"/>
            <p:cNvSpPr txBox="1">
              <a:spLocks noChangeArrowheads="1"/>
            </p:cNvSpPr>
            <p:nvPr/>
          </p:nvSpPr>
          <p:spPr bwMode="auto">
            <a:xfrm>
              <a:off x="3238594" y="2240727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2</a:t>
              </a:r>
            </a:p>
          </p:txBody>
        </p:sp>
        <p:sp>
          <p:nvSpPr>
            <p:cNvPr id="55307" name="Text Box 9"/>
            <p:cNvSpPr txBox="1">
              <a:spLocks noChangeArrowheads="1"/>
            </p:cNvSpPr>
            <p:nvPr/>
          </p:nvSpPr>
          <p:spPr bwMode="auto">
            <a:xfrm>
              <a:off x="3238594" y="2716976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3</a:t>
              </a:r>
            </a:p>
          </p:txBody>
        </p:sp>
        <p:sp>
          <p:nvSpPr>
            <p:cNvPr id="55308" name="Text Box 10"/>
            <p:cNvSpPr txBox="1">
              <a:spLocks noChangeArrowheads="1"/>
            </p:cNvSpPr>
            <p:nvPr/>
          </p:nvSpPr>
          <p:spPr bwMode="auto">
            <a:xfrm>
              <a:off x="4083145" y="1835915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 dirty="0">
                  <a:latin typeface="Helvetica" pitchFamily="-112" charset="0"/>
                </a:rPr>
                <a:t>4</a:t>
              </a:r>
            </a:p>
          </p:txBody>
        </p:sp>
        <p:sp>
          <p:nvSpPr>
            <p:cNvPr id="55309" name="Text Box 11"/>
            <p:cNvSpPr txBox="1">
              <a:spLocks noChangeArrowheads="1"/>
            </p:cNvSpPr>
            <p:nvPr/>
          </p:nvSpPr>
          <p:spPr bwMode="auto">
            <a:xfrm>
              <a:off x="4083145" y="2278827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1</a:t>
              </a:r>
            </a:p>
          </p:txBody>
        </p:sp>
        <p:sp>
          <p:nvSpPr>
            <p:cNvPr id="55310" name="Text Box 12"/>
            <p:cNvSpPr txBox="1">
              <a:spLocks noChangeArrowheads="1"/>
            </p:cNvSpPr>
            <p:nvPr/>
          </p:nvSpPr>
          <p:spPr bwMode="auto">
            <a:xfrm>
              <a:off x="4083145" y="2755076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2</a:t>
              </a:r>
            </a:p>
          </p:txBody>
        </p:sp>
        <p:sp>
          <p:nvSpPr>
            <p:cNvPr id="55311" name="Text Box 13"/>
            <p:cNvSpPr txBox="1">
              <a:spLocks noChangeArrowheads="1"/>
            </p:cNvSpPr>
            <p:nvPr/>
          </p:nvSpPr>
          <p:spPr bwMode="auto">
            <a:xfrm>
              <a:off x="4464145" y="1835915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5</a:t>
              </a:r>
            </a:p>
          </p:txBody>
        </p:sp>
        <p:sp>
          <p:nvSpPr>
            <p:cNvPr id="55312" name="Text Box 14"/>
            <p:cNvSpPr txBox="1">
              <a:spLocks noChangeArrowheads="1"/>
            </p:cNvSpPr>
            <p:nvPr/>
          </p:nvSpPr>
          <p:spPr bwMode="auto">
            <a:xfrm>
              <a:off x="4464145" y="2278827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3</a:t>
              </a:r>
            </a:p>
          </p:txBody>
        </p:sp>
        <p:sp>
          <p:nvSpPr>
            <p:cNvPr id="55313" name="Text Box 15"/>
            <p:cNvSpPr txBox="1">
              <a:spLocks noChangeArrowheads="1"/>
            </p:cNvSpPr>
            <p:nvPr/>
          </p:nvSpPr>
          <p:spPr bwMode="auto">
            <a:xfrm>
              <a:off x="4464145" y="2755077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4</a:t>
              </a:r>
            </a:p>
          </p:txBody>
        </p:sp>
        <p:sp>
          <p:nvSpPr>
            <p:cNvPr id="55314" name="Text Box 16"/>
            <p:cNvSpPr txBox="1">
              <a:spLocks noChangeArrowheads="1"/>
            </p:cNvSpPr>
            <p:nvPr/>
          </p:nvSpPr>
          <p:spPr bwMode="auto">
            <a:xfrm>
              <a:off x="4870694" y="2278827"/>
              <a:ext cx="1656865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 b="1" dirty="0">
                  <a:latin typeface="Helvetica" pitchFamily="-112" charset="0"/>
                </a:rPr>
                <a:t>9 page faults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548133" y="2550320"/>
            <a:ext cx="2514814" cy="1373409"/>
            <a:chOff x="3206844" y="3400425"/>
            <a:chExt cx="3353084" cy="1831211"/>
          </a:xfrm>
        </p:grpSpPr>
        <p:sp>
          <p:nvSpPr>
            <p:cNvPr id="55315" name="Rectangle 17"/>
            <p:cNvSpPr>
              <a:spLocks noChangeArrowheads="1"/>
            </p:cNvSpPr>
            <p:nvPr/>
          </p:nvSpPr>
          <p:spPr bwMode="auto">
            <a:xfrm>
              <a:off x="3625850" y="3400425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>
                  <a:latin typeface="Helvetica" pitchFamily="-112" charset="0"/>
                </a:rPr>
                <a:t>1</a:t>
              </a:r>
            </a:p>
          </p:txBody>
        </p:sp>
        <p:sp>
          <p:nvSpPr>
            <p:cNvPr id="55316" name="Rectangle 18"/>
            <p:cNvSpPr>
              <a:spLocks noChangeArrowheads="1"/>
            </p:cNvSpPr>
            <p:nvPr/>
          </p:nvSpPr>
          <p:spPr bwMode="auto">
            <a:xfrm>
              <a:off x="3625850" y="3857625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>
                  <a:latin typeface="Helvetica" pitchFamily="-112" charset="0"/>
                </a:rPr>
                <a:t>2</a:t>
              </a:r>
            </a:p>
          </p:txBody>
        </p:sp>
        <p:sp>
          <p:nvSpPr>
            <p:cNvPr id="55317" name="Rectangle 19"/>
            <p:cNvSpPr>
              <a:spLocks noChangeArrowheads="1"/>
            </p:cNvSpPr>
            <p:nvPr/>
          </p:nvSpPr>
          <p:spPr bwMode="auto">
            <a:xfrm>
              <a:off x="3625850" y="4314825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>
                  <a:latin typeface="Helvetica" pitchFamily="-112" charset="0"/>
                </a:rPr>
                <a:t>3</a:t>
              </a:r>
            </a:p>
          </p:txBody>
        </p:sp>
        <p:sp>
          <p:nvSpPr>
            <p:cNvPr id="55318" name="Text Box 20"/>
            <p:cNvSpPr txBox="1">
              <a:spLocks noChangeArrowheads="1"/>
            </p:cNvSpPr>
            <p:nvPr/>
          </p:nvSpPr>
          <p:spPr bwMode="auto">
            <a:xfrm>
              <a:off x="3206844" y="3417065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 dirty="0">
                  <a:latin typeface="Helvetica" pitchFamily="-112" charset="0"/>
                </a:rPr>
                <a:t>1</a:t>
              </a:r>
            </a:p>
          </p:txBody>
        </p:sp>
        <p:sp>
          <p:nvSpPr>
            <p:cNvPr id="55319" name="Text Box 21"/>
            <p:cNvSpPr txBox="1">
              <a:spLocks noChangeArrowheads="1"/>
            </p:cNvSpPr>
            <p:nvPr/>
          </p:nvSpPr>
          <p:spPr bwMode="auto">
            <a:xfrm>
              <a:off x="3206844" y="3859977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 dirty="0">
                  <a:latin typeface="Helvetica" pitchFamily="-112" charset="0"/>
                </a:rPr>
                <a:t>2</a:t>
              </a:r>
            </a:p>
          </p:txBody>
        </p:sp>
        <p:sp>
          <p:nvSpPr>
            <p:cNvPr id="55320" name="Text Box 22"/>
            <p:cNvSpPr txBox="1">
              <a:spLocks noChangeArrowheads="1"/>
            </p:cNvSpPr>
            <p:nvPr/>
          </p:nvSpPr>
          <p:spPr bwMode="auto">
            <a:xfrm>
              <a:off x="3206844" y="4336226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3</a:t>
              </a:r>
            </a:p>
          </p:txBody>
        </p:sp>
        <p:sp>
          <p:nvSpPr>
            <p:cNvPr id="55321" name="Text Box 23"/>
            <p:cNvSpPr txBox="1">
              <a:spLocks noChangeArrowheads="1"/>
            </p:cNvSpPr>
            <p:nvPr/>
          </p:nvSpPr>
          <p:spPr bwMode="auto">
            <a:xfrm>
              <a:off x="4051394" y="3455165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5</a:t>
              </a:r>
            </a:p>
          </p:txBody>
        </p:sp>
        <p:sp>
          <p:nvSpPr>
            <p:cNvPr id="55322" name="Text Box 24"/>
            <p:cNvSpPr txBox="1">
              <a:spLocks noChangeArrowheads="1"/>
            </p:cNvSpPr>
            <p:nvPr/>
          </p:nvSpPr>
          <p:spPr bwMode="auto">
            <a:xfrm>
              <a:off x="4051394" y="3898077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1</a:t>
              </a:r>
            </a:p>
          </p:txBody>
        </p:sp>
        <p:sp>
          <p:nvSpPr>
            <p:cNvPr id="55323" name="Text Box 25"/>
            <p:cNvSpPr txBox="1">
              <a:spLocks noChangeArrowheads="1"/>
            </p:cNvSpPr>
            <p:nvPr/>
          </p:nvSpPr>
          <p:spPr bwMode="auto">
            <a:xfrm>
              <a:off x="4051394" y="4374326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2</a:t>
              </a:r>
            </a:p>
          </p:txBody>
        </p:sp>
        <p:sp>
          <p:nvSpPr>
            <p:cNvPr id="55324" name="Text Box 26"/>
            <p:cNvSpPr txBox="1">
              <a:spLocks noChangeArrowheads="1"/>
            </p:cNvSpPr>
            <p:nvPr/>
          </p:nvSpPr>
          <p:spPr bwMode="auto">
            <a:xfrm>
              <a:off x="4432394" y="3455165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4</a:t>
              </a:r>
            </a:p>
          </p:txBody>
        </p:sp>
        <p:sp>
          <p:nvSpPr>
            <p:cNvPr id="55325" name="Text Box 27"/>
            <p:cNvSpPr txBox="1">
              <a:spLocks noChangeArrowheads="1"/>
            </p:cNvSpPr>
            <p:nvPr/>
          </p:nvSpPr>
          <p:spPr bwMode="auto">
            <a:xfrm>
              <a:off x="4432394" y="3917126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5</a:t>
              </a:r>
            </a:p>
          </p:txBody>
        </p:sp>
        <p:sp>
          <p:nvSpPr>
            <p:cNvPr id="55326" name="Text Box 28"/>
            <p:cNvSpPr txBox="1">
              <a:spLocks noChangeArrowheads="1"/>
            </p:cNvSpPr>
            <p:nvPr/>
          </p:nvSpPr>
          <p:spPr bwMode="auto">
            <a:xfrm>
              <a:off x="4774823" y="3898077"/>
              <a:ext cx="1785105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 b="1" dirty="0">
                  <a:latin typeface="Helvetica" pitchFamily="-112" charset="0"/>
                </a:rPr>
                <a:t>10 page faults</a:t>
              </a:r>
            </a:p>
          </p:txBody>
        </p:sp>
        <p:sp>
          <p:nvSpPr>
            <p:cNvPr id="55327" name="Rectangle 29"/>
            <p:cNvSpPr>
              <a:spLocks noChangeArrowheads="1"/>
            </p:cNvSpPr>
            <p:nvPr/>
          </p:nvSpPr>
          <p:spPr bwMode="auto">
            <a:xfrm>
              <a:off x="3625850" y="4772025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>
                  <a:latin typeface="Helvetica" pitchFamily="-112" charset="0"/>
                </a:rPr>
                <a:t>4</a:t>
              </a:r>
            </a:p>
          </p:txBody>
        </p:sp>
        <p:sp>
          <p:nvSpPr>
            <p:cNvPr id="55328" name="Text Box 30"/>
            <p:cNvSpPr txBox="1">
              <a:spLocks noChangeArrowheads="1"/>
            </p:cNvSpPr>
            <p:nvPr/>
          </p:nvSpPr>
          <p:spPr bwMode="auto">
            <a:xfrm>
              <a:off x="3213195" y="4831526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4</a:t>
              </a:r>
            </a:p>
          </p:txBody>
        </p:sp>
        <p:sp>
          <p:nvSpPr>
            <p:cNvPr id="55329" name="Text Box 31"/>
            <p:cNvSpPr txBox="1">
              <a:spLocks noChangeArrowheads="1"/>
            </p:cNvSpPr>
            <p:nvPr/>
          </p:nvSpPr>
          <p:spPr bwMode="auto">
            <a:xfrm>
              <a:off x="4051394" y="4831527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FIFO (</a:t>
            </a:r>
            <a:r>
              <a:rPr lang="en-US" sz="3600" dirty="0" err="1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Belady’s</a:t>
            </a: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Anomaly)</a:t>
            </a:r>
          </a:p>
        </p:txBody>
      </p:sp>
      <p:pic>
        <p:nvPicPr>
          <p:cNvPr id="57349" name="Picture 3"/>
          <p:cNvPicPr>
            <a:picLocks noChangeAspect="1" noChangeArrowheads="1"/>
          </p:cNvPicPr>
          <p:nvPr/>
        </p:nvPicPr>
        <p:blipFill>
          <a:blip r:embed="rId2" cstate="print"/>
          <a:srcRect l="1083" t="8446" r="3168" b="9113"/>
          <a:stretch>
            <a:fillRect/>
          </a:stretch>
        </p:blipFill>
        <p:spPr bwMode="auto">
          <a:xfrm>
            <a:off x="1517900" y="1063229"/>
            <a:ext cx="5645937" cy="3646391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57350" name="AutoShape 4"/>
          <p:cNvSpPr>
            <a:spLocks noChangeArrowheads="1"/>
          </p:cNvSpPr>
          <p:nvPr/>
        </p:nvSpPr>
        <p:spPr bwMode="auto">
          <a:xfrm rot="-2304182">
            <a:off x="5256610" y="1889523"/>
            <a:ext cx="679847" cy="282178"/>
          </a:xfrm>
          <a:prstGeom prst="leftArrow">
            <a:avLst>
              <a:gd name="adj1" fmla="val 50000"/>
              <a:gd name="adj2" fmla="val 60232"/>
            </a:avLst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48816"/>
            <a:ext cx="6172200" cy="857250"/>
          </a:xfrm>
        </p:spPr>
        <p:txBody>
          <a:bodyPr/>
          <a:lstStyle/>
          <a:p>
            <a:pPr eaLnBrk="1" hangingPunct="1"/>
            <a:r>
              <a:rPr lang="en-US"/>
              <a:t>Optimal Algorithm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07257"/>
            <a:ext cx="7329840" cy="3955068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tabLst>
                <a:tab pos="1418035" algn="l"/>
              </a:tabLst>
            </a:pPr>
            <a:r>
              <a:rPr lang="en-US" sz="2400" dirty="0"/>
              <a:t>Replace the page that will not be used for the </a:t>
            </a:r>
            <a:r>
              <a:rPr lang="en-US" sz="2400" b="1" dirty="0"/>
              <a:t>longest</a:t>
            </a:r>
            <a:r>
              <a:rPr lang="en-US" sz="2400" dirty="0"/>
              <a:t> period of time. </a:t>
            </a:r>
          </a:p>
          <a:p>
            <a:pPr>
              <a:tabLst>
                <a:tab pos="1418035" algn="l"/>
              </a:tabLst>
            </a:pPr>
            <a:r>
              <a:rPr lang="en-US" sz="2400" dirty="0"/>
              <a:t>4 frames example:   </a:t>
            </a:r>
            <a:r>
              <a:rPr lang="en-US" sz="2400" b="1" dirty="0">
                <a:solidFill>
                  <a:srgbClr val="FF0000"/>
                </a:solidFill>
              </a:rPr>
              <a:t>1, 2, 3, 4, 1, 2, 5, 1, 2, 3, 4, 5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Used for measuring how well your algorithm performs.</a:t>
            </a:r>
          </a:p>
          <a:p>
            <a:pPr>
              <a:tabLst>
                <a:tab pos="1418035" algn="l"/>
              </a:tabLst>
            </a:pPr>
            <a:r>
              <a:rPr lang="en-US" sz="2400" dirty="0"/>
              <a:t>How can you know what the future references will be?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495766" y="2198087"/>
            <a:ext cx="2152468" cy="1373408"/>
            <a:chOff x="2800350" y="3124200"/>
            <a:chExt cx="2869957" cy="1831210"/>
          </a:xfrm>
        </p:grpSpPr>
        <p:sp>
          <p:nvSpPr>
            <p:cNvPr id="58374" name="Rectangle 4"/>
            <p:cNvSpPr>
              <a:spLocks noChangeArrowheads="1"/>
            </p:cNvSpPr>
            <p:nvPr/>
          </p:nvSpPr>
          <p:spPr bwMode="auto">
            <a:xfrm>
              <a:off x="2800350" y="3124200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 dirty="0">
                  <a:latin typeface="Helvetica" pitchFamily="-112" charset="0"/>
                </a:rPr>
                <a:t>1</a:t>
              </a:r>
            </a:p>
          </p:txBody>
        </p:sp>
        <p:sp>
          <p:nvSpPr>
            <p:cNvPr id="58375" name="Rectangle 5"/>
            <p:cNvSpPr>
              <a:spLocks noChangeArrowheads="1"/>
            </p:cNvSpPr>
            <p:nvPr/>
          </p:nvSpPr>
          <p:spPr bwMode="auto">
            <a:xfrm>
              <a:off x="2800350" y="3581400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 dirty="0">
                  <a:latin typeface="Helvetica" pitchFamily="-112" charset="0"/>
                </a:rPr>
                <a:t>2</a:t>
              </a:r>
            </a:p>
          </p:txBody>
        </p:sp>
        <p:sp>
          <p:nvSpPr>
            <p:cNvPr id="58376" name="Rectangle 6"/>
            <p:cNvSpPr>
              <a:spLocks noChangeArrowheads="1"/>
            </p:cNvSpPr>
            <p:nvPr/>
          </p:nvSpPr>
          <p:spPr bwMode="auto">
            <a:xfrm>
              <a:off x="2800350" y="4038600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 dirty="0">
                  <a:latin typeface="Helvetica" pitchFamily="-112" charset="0"/>
                </a:rPr>
                <a:t>3</a:t>
              </a:r>
            </a:p>
          </p:txBody>
        </p:sp>
        <p:sp>
          <p:nvSpPr>
            <p:cNvPr id="58377" name="Text Box 7"/>
            <p:cNvSpPr txBox="1">
              <a:spLocks noChangeArrowheads="1"/>
            </p:cNvSpPr>
            <p:nvPr/>
          </p:nvSpPr>
          <p:spPr bwMode="auto">
            <a:xfrm>
              <a:off x="3225894" y="3178940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4</a:t>
              </a:r>
            </a:p>
          </p:txBody>
        </p:sp>
        <p:sp>
          <p:nvSpPr>
            <p:cNvPr id="58378" name="Text Box 8"/>
            <p:cNvSpPr txBox="1">
              <a:spLocks noChangeArrowheads="1"/>
            </p:cNvSpPr>
            <p:nvPr/>
          </p:nvSpPr>
          <p:spPr bwMode="auto">
            <a:xfrm>
              <a:off x="4013443" y="3621852"/>
              <a:ext cx="1656864" cy="40010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 b="1" dirty="0">
                  <a:latin typeface="Helvetica" pitchFamily="-112" charset="0"/>
                </a:rPr>
                <a:t>6 page faults</a:t>
              </a:r>
            </a:p>
          </p:txBody>
        </p:sp>
        <p:sp>
          <p:nvSpPr>
            <p:cNvPr id="58379" name="Rectangle 9"/>
            <p:cNvSpPr>
              <a:spLocks noChangeArrowheads="1"/>
            </p:cNvSpPr>
            <p:nvPr/>
          </p:nvSpPr>
          <p:spPr bwMode="auto">
            <a:xfrm>
              <a:off x="2800350" y="4495800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350">
                  <a:latin typeface="Helvetica" pitchFamily="-112" charset="0"/>
                </a:rPr>
                <a:t>4</a:t>
              </a:r>
            </a:p>
          </p:txBody>
        </p:sp>
        <p:sp>
          <p:nvSpPr>
            <p:cNvPr id="58380" name="Text Box 10"/>
            <p:cNvSpPr txBox="1">
              <a:spLocks noChangeArrowheads="1"/>
            </p:cNvSpPr>
            <p:nvPr/>
          </p:nvSpPr>
          <p:spPr bwMode="auto">
            <a:xfrm>
              <a:off x="3225894" y="4555301"/>
              <a:ext cx="374463" cy="400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350">
                  <a:latin typeface="Helvetica" pitchFamily="-112" charset="0"/>
                </a:rPr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789</Words>
  <Application>Microsoft Office PowerPoint</Application>
  <PresentationFormat>On-screen Show (16:9)</PresentationFormat>
  <Paragraphs>112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Monotype Sorts</vt:lpstr>
      <vt:lpstr>Arial</vt:lpstr>
      <vt:lpstr>Calibri</vt:lpstr>
      <vt:lpstr>Helvetica</vt:lpstr>
      <vt:lpstr>Symbol</vt:lpstr>
      <vt:lpstr>Times New Roman</vt:lpstr>
      <vt:lpstr>Office Theme</vt:lpstr>
      <vt:lpstr>CSCI315 – Operating Systems Design Department of Computer Science Bucknell University</vt:lpstr>
      <vt:lpstr>The Need To Replace A Page</vt:lpstr>
      <vt:lpstr>Basic Page Replacement</vt:lpstr>
      <vt:lpstr>Page Replacement</vt:lpstr>
      <vt:lpstr>Page Replacement Algorithms</vt:lpstr>
      <vt:lpstr>Graph of Page Faults vs The Number of Frames</vt:lpstr>
      <vt:lpstr>FIFO Page Replacement</vt:lpstr>
      <vt:lpstr>FIFO (Belady’s Anomaly)</vt:lpstr>
      <vt:lpstr>Optimal Algorithm</vt:lpstr>
      <vt:lpstr>Another FIFO Page Replacement Example</vt:lpstr>
      <vt:lpstr>Optimal Page Replacement</vt:lpstr>
      <vt:lpstr>Optimal not Practical!</vt:lpstr>
      <vt:lpstr>LRU Algorithm</vt:lpstr>
      <vt:lpstr>LRU Page Replacement</vt:lpstr>
      <vt:lpstr>LRU Algorithm (Cont.)</vt:lpstr>
      <vt:lpstr>LRU and Belady’s Anomaly</vt:lpstr>
      <vt:lpstr>Use Stack to Record The Most Recent Page 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172</cp:revision>
  <dcterms:created xsi:type="dcterms:W3CDTF">2013-08-21T19:17:07Z</dcterms:created>
  <dcterms:modified xsi:type="dcterms:W3CDTF">2020-10-18T13:40:56Z</dcterms:modified>
</cp:coreProperties>
</file>