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91" r:id="rId2"/>
    <p:sldId id="496" r:id="rId3"/>
    <p:sldId id="515" r:id="rId4"/>
    <p:sldId id="497" r:id="rId5"/>
    <p:sldId id="498" r:id="rId6"/>
    <p:sldId id="499" r:id="rId7"/>
    <p:sldId id="500" r:id="rId8"/>
    <p:sldId id="501" r:id="rId9"/>
    <p:sldId id="502" r:id="rId10"/>
    <p:sldId id="503" r:id="rId11"/>
    <p:sldId id="504" r:id="rId12"/>
    <p:sldId id="505" r:id="rId13"/>
    <p:sldId id="506" r:id="rId14"/>
    <p:sldId id="507" r:id="rId15"/>
    <p:sldId id="508" r:id="rId16"/>
    <p:sldId id="509" r:id="rId17"/>
    <p:sldId id="511" r:id="rId18"/>
    <p:sldId id="512" r:id="rId19"/>
    <p:sldId id="513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ABF5F3"/>
    <a:srgbClr val="00AACC"/>
    <a:srgbClr val="FE9202"/>
    <a:srgbClr val="6C1A00"/>
    <a:srgbClr val="007033"/>
    <a:srgbClr val="5EEC3C"/>
    <a:srgbClr val="FFCC66"/>
    <a:srgbClr val="9900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2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128720" y="3875009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3" y="3655640"/>
            <a:ext cx="1410291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10.4-10.5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Page Replacement Algorithms – 2</a:t>
            </a:r>
          </a:p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The Working Set Model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281175"/>
            <a:ext cx="7787955" cy="763525"/>
          </a:xfrm>
        </p:spPr>
        <p:txBody>
          <a:bodyPr/>
          <a:lstStyle/>
          <a:p>
            <a:pPr eaLnBrk="1" hangingPunct="1"/>
            <a:r>
              <a:rPr lang="en-US" dirty="0"/>
              <a:t>Thrashing</a:t>
            </a:r>
          </a:p>
        </p:txBody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197405"/>
            <a:ext cx="7329840" cy="3512215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US" sz="2400" dirty="0"/>
              <a:t>If a process does not have “enough” pages, the page-fault rate is very high.  This leads to:</a:t>
            </a:r>
          </a:p>
          <a:p>
            <a:pPr lvl="1" eaLnBrk="1" hangingPunct="1"/>
            <a:r>
              <a:rPr lang="en-US" sz="2000" b="1" dirty="0"/>
              <a:t>Low CPU utilization</a:t>
            </a:r>
            <a:r>
              <a:rPr lang="en-US" sz="2000" dirty="0"/>
              <a:t>.</a:t>
            </a:r>
          </a:p>
          <a:p>
            <a:pPr lvl="1" eaLnBrk="1" hangingPunct="1"/>
            <a:r>
              <a:rPr lang="en-US" sz="2000" dirty="0"/>
              <a:t>Operating system thinks that it needs to increase the degree of multiprogramming.</a:t>
            </a:r>
          </a:p>
          <a:p>
            <a:pPr lvl="1" eaLnBrk="1" hangingPunct="1"/>
            <a:r>
              <a:rPr lang="en-US" sz="2000" dirty="0"/>
              <a:t>Another process added to the system.</a:t>
            </a:r>
            <a:br>
              <a:rPr lang="en-US" sz="2000" dirty="0"/>
            </a:br>
            <a:endParaRPr lang="en-US" sz="2000" dirty="0"/>
          </a:p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Thrashing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 a process is busy swapping pages in and out.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0935" y="-128588"/>
            <a:ext cx="5557838" cy="857250"/>
          </a:xfrm>
        </p:spPr>
        <p:txBody>
          <a:bodyPr/>
          <a:lstStyle/>
          <a:p>
            <a:pPr eaLnBrk="1" hangingPunct="1"/>
            <a:r>
              <a:rPr lang="en-US"/>
              <a:t>Thrashing </a:t>
            </a:r>
            <a:endParaRPr lang="en-US" sz="2700"/>
          </a:p>
        </p:txBody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0028" y="2832498"/>
            <a:ext cx="4632722" cy="1750219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1800"/>
              <a:t>Why does paging work?</a:t>
            </a:r>
            <a:br>
              <a:rPr lang="en-US" sz="1800"/>
            </a:br>
            <a:r>
              <a:rPr lang="en-US" sz="1800"/>
              <a:t>Locality model</a:t>
            </a:r>
          </a:p>
          <a:p>
            <a:pPr lvl="1" eaLnBrk="1" hangingPunct="1"/>
            <a:r>
              <a:rPr lang="en-US" sz="1500"/>
              <a:t>Process migrates from one locality to another.</a:t>
            </a:r>
          </a:p>
          <a:p>
            <a:pPr lvl="1" eaLnBrk="1" hangingPunct="1"/>
            <a:r>
              <a:rPr lang="en-US" sz="1500"/>
              <a:t>Localities may overlap.</a:t>
            </a:r>
          </a:p>
          <a:p>
            <a:pPr eaLnBrk="1" hangingPunct="1"/>
            <a:r>
              <a:rPr lang="en-US" sz="1800"/>
              <a:t>Why does thrashing occur?</a:t>
            </a:r>
            <a:br>
              <a:rPr lang="en-US" sz="1800"/>
            </a:br>
            <a:r>
              <a:rPr lang="en-US" sz="1800">
                <a:sym typeface="Symbol" pitchFamily="18" charset="2"/>
              </a:rPr>
              <a:t> size of locality &gt; total memory size</a:t>
            </a:r>
            <a:endParaRPr lang="en-US" sz="1800"/>
          </a:p>
        </p:txBody>
      </p:sp>
      <p:pic>
        <p:nvPicPr>
          <p:cNvPr id="73734" name="Picture 4"/>
          <p:cNvPicPr>
            <a:picLocks noChangeAspect="1" noChangeArrowheads="1"/>
          </p:cNvPicPr>
          <p:nvPr/>
        </p:nvPicPr>
        <p:blipFill>
          <a:blip r:embed="rId2" cstate="print"/>
          <a:srcRect l="749" t="14064" r="525" b="14439"/>
          <a:stretch>
            <a:fillRect/>
          </a:stretch>
        </p:blipFill>
        <p:spPr bwMode="auto">
          <a:xfrm>
            <a:off x="2739629" y="636985"/>
            <a:ext cx="3554015" cy="2059781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1519238" y="0"/>
            <a:ext cx="6172200" cy="857250"/>
          </a:xfrm>
        </p:spPr>
        <p:txBody>
          <a:bodyPr>
            <a:noAutofit/>
          </a:bodyPr>
          <a:lstStyle/>
          <a:p>
            <a:pPr algn="r"/>
            <a:r>
              <a:rPr lang="en-US" sz="28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Locality in Memory-Reference Pattern</a:t>
            </a:r>
          </a:p>
        </p:txBody>
      </p:sp>
      <p:pic>
        <p:nvPicPr>
          <p:cNvPr id="74757" name="Picture 3"/>
          <p:cNvPicPr>
            <a:picLocks noChangeAspect="1" noChangeArrowheads="1"/>
          </p:cNvPicPr>
          <p:nvPr/>
        </p:nvPicPr>
        <p:blipFill>
          <a:blip r:embed="rId2" cstate="print"/>
          <a:srcRect l="21919" t="667" r="21919" b="1666"/>
          <a:stretch>
            <a:fillRect/>
          </a:stretch>
        </p:blipFill>
        <p:spPr bwMode="auto">
          <a:xfrm>
            <a:off x="2892244" y="807178"/>
            <a:ext cx="3206805" cy="418312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6381" y="0"/>
            <a:ext cx="6172200" cy="857250"/>
          </a:xfrm>
        </p:spPr>
        <p:txBody>
          <a:bodyPr/>
          <a:lstStyle/>
          <a:p>
            <a:pPr eaLnBrk="1" hangingPunct="1"/>
            <a:r>
              <a:rPr lang="en-US" dirty="0"/>
              <a:t>Working-Set Model</a:t>
            </a:r>
          </a:p>
        </p:txBody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810816"/>
            <a:ext cx="7329840" cy="4051509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400" dirty="0">
                <a:sym typeface="Symbol" pitchFamily="18" charset="2"/>
              </a:rPr>
              <a:t>  </a:t>
            </a:r>
            <a:r>
              <a:rPr lang="en-US" sz="2400" b="1" dirty="0">
                <a:solidFill>
                  <a:srgbClr val="FF0000"/>
                </a:solidFill>
                <a:sym typeface="Symbol" pitchFamily="18" charset="2"/>
              </a:rPr>
              <a:t>working-set window</a:t>
            </a:r>
            <a:r>
              <a:rPr lang="en-US" sz="2400" dirty="0">
                <a:sym typeface="Symbol" pitchFamily="18" charset="2"/>
              </a:rPr>
              <a:t>  a fixed number of page references. </a:t>
            </a:r>
            <a:br>
              <a:rPr lang="en-US" sz="2400" dirty="0">
                <a:sym typeface="Symbol" pitchFamily="18" charset="2"/>
              </a:rPr>
            </a:br>
            <a:endParaRPr lang="en-US" sz="2400" dirty="0">
              <a:sym typeface="Symbol" pitchFamily="18" charset="2"/>
            </a:endParaRPr>
          </a:p>
          <a:p>
            <a:pPr eaLnBrk="1" hangingPunct="1"/>
            <a:r>
              <a:rPr lang="en-US" sz="2400" i="1" dirty="0" err="1">
                <a:sym typeface="Symbol" pitchFamily="18" charset="2"/>
              </a:rPr>
              <a:t>WSS</a:t>
            </a:r>
            <a:r>
              <a:rPr lang="en-US" sz="2400" i="1" baseline="-25000" dirty="0" err="1">
                <a:sym typeface="Symbol" pitchFamily="18" charset="2"/>
              </a:rPr>
              <a:t>i</a:t>
            </a:r>
            <a:r>
              <a:rPr lang="en-US" sz="2400" dirty="0">
                <a:sym typeface="Symbol" pitchFamily="18" charset="2"/>
              </a:rPr>
              <a:t> (working set of Process </a:t>
            </a:r>
            <a:r>
              <a:rPr lang="en-US" sz="2400" i="1" dirty="0">
                <a:sym typeface="Symbol" pitchFamily="18" charset="2"/>
              </a:rPr>
              <a:t>P</a:t>
            </a:r>
            <a:r>
              <a:rPr lang="en-US" sz="2400" i="1" baseline="-25000" dirty="0">
                <a:sym typeface="Symbol" pitchFamily="18" charset="2"/>
              </a:rPr>
              <a:t>i</a:t>
            </a:r>
            <a:r>
              <a:rPr lang="en-US" sz="2400" dirty="0">
                <a:sym typeface="Symbol" pitchFamily="18" charset="2"/>
              </a:rPr>
              <a:t>) =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total number of pages referenced in the most recent  (varies in time)</a:t>
            </a:r>
          </a:p>
          <a:p>
            <a:pPr lvl="1" eaLnBrk="1" hangingPunct="1"/>
            <a:r>
              <a:rPr lang="en-US" sz="1800" dirty="0">
                <a:sym typeface="Symbol" pitchFamily="18" charset="2"/>
              </a:rPr>
              <a:t>if  too small will not encompass entire locality.</a:t>
            </a:r>
          </a:p>
          <a:p>
            <a:pPr lvl="1" eaLnBrk="1" hangingPunct="1"/>
            <a:r>
              <a:rPr lang="en-US" sz="1800" dirty="0">
                <a:sym typeface="Symbol" pitchFamily="18" charset="2"/>
              </a:rPr>
              <a:t>if  too large will encompass several localities.</a:t>
            </a:r>
          </a:p>
          <a:p>
            <a:pPr lvl="1" eaLnBrk="1" hangingPunct="1"/>
            <a:r>
              <a:rPr lang="en-US" sz="1800" dirty="0">
                <a:sym typeface="Symbol" pitchFamily="18" charset="2"/>
              </a:rPr>
              <a:t>if  =   will encompass entire program.</a:t>
            </a:r>
          </a:p>
          <a:p>
            <a:pPr eaLnBrk="1" hangingPunct="1"/>
            <a:r>
              <a:rPr lang="en-US" sz="2400" i="1" dirty="0">
                <a:sym typeface="Symbol" pitchFamily="18" charset="2"/>
              </a:rPr>
              <a:t>D</a:t>
            </a:r>
            <a:r>
              <a:rPr lang="en-US" sz="2400" dirty="0">
                <a:sym typeface="Symbol" pitchFamily="18" charset="2"/>
              </a:rPr>
              <a:t> =  </a:t>
            </a:r>
            <a:r>
              <a:rPr lang="en-US" sz="2400" i="1" dirty="0" err="1">
                <a:sym typeface="Symbol" pitchFamily="18" charset="2"/>
              </a:rPr>
              <a:t>WSS</a:t>
            </a:r>
            <a:r>
              <a:rPr lang="en-US" sz="2400" i="1" baseline="-25000" dirty="0" err="1">
                <a:sym typeface="Symbol" pitchFamily="18" charset="2"/>
              </a:rPr>
              <a:t>i</a:t>
            </a:r>
            <a:r>
              <a:rPr lang="en-US" sz="2400" dirty="0">
                <a:sym typeface="Symbol" pitchFamily="18" charset="2"/>
              </a:rPr>
              <a:t>  total demand frames </a:t>
            </a:r>
          </a:p>
          <a:p>
            <a:pPr eaLnBrk="1" hangingPunct="1"/>
            <a:r>
              <a:rPr lang="en-US" sz="2400" dirty="0">
                <a:sym typeface="Symbol" pitchFamily="18" charset="2"/>
              </a:rPr>
              <a:t>if </a:t>
            </a:r>
            <a:r>
              <a:rPr lang="en-US" sz="2400" i="1" dirty="0">
                <a:sym typeface="Symbol" pitchFamily="18" charset="2"/>
              </a:rPr>
              <a:t>D</a:t>
            </a:r>
            <a:r>
              <a:rPr lang="en-US" sz="2400" dirty="0">
                <a:sym typeface="Symbol" pitchFamily="18" charset="2"/>
              </a:rPr>
              <a:t> &gt; </a:t>
            </a:r>
            <a:r>
              <a:rPr lang="en-US" sz="2400" i="1" dirty="0">
                <a:sym typeface="Symbol" pitchFamily="18" charset="2"/>
              </a:rPr>
              <a:t>m</a:t>
            </a:r>
            <a:r>
              <a:rPr lang="en-US" sz="2400" dirty="0">
                <a:sym typeface="Symbol" pitchFamily="18" charset="2"/>
              </a:rPr>
              <a:t>  </a:t>
            </a:r>
            <a:r>
              <a:rPr lang="en-US" sz="2400" b="1" dirty="0">
                <a:sym typeface="Symbol" pitchFamily="18" charset="2"/>
              </a:rPr>
              <a:t>Thrashing</a:t>
            </a:r>
          </a:p>
          <a:p>
            <a:pPr eaLnBrk="1" hangingPunct="1"/>
            <a:r>
              <a:rPr lang="en-US" sz="2400" dirty="0">
                <a:sym typeface="Symbol" pitchFamily="18" charset="2"/>
              </a:rPr>
              <a:t>Policy if </a:t>
            </a:r>
            <a:r>
              <a:rPr lang="en-US" sz="2400" i="1" dirty="0">
                <a:sym typeface="Symbol" pitchFamily="18" charset="2"/>
              </a:rPr>
              <a:t>D</a:t>
            </a:r>
            <a:r>
              <a:rPr lang="en-US" sz="2400" dirty="0">
                <a:sym typeface="Symbol" pitchFamily="18" charset="2"/>
              </a:rPr>
              <a:t> &gt; m, then suspend one of the processes.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Working-set model</a:t>
            </a:r>
          </a:p>
        </p:txBody>
      </p:sp>
      <p:pic>
        <p:nvPicPr>
          <p:cNvPr id="76805" name="Picture 3"/>
          <p:cNvPicPr>
            <a:picLocks noChangeAspect="1" noChangeArrowheads="1"/>
          </p:cNvPicPr>
          <p:nvPr/>
        </p:nvPicPr>
        <p:blipFill>
          <a:blip r:embed="rId2" cstate="print"/>
          <a:srcRect l="667" t="34560" r="3250" b="34782"/>
          <a:stretch>
            <a:fillRect/>
          </a:stretch>
        </p:blipFill>
        <p:spPr bwMode="auto">
          <a:xfrm>
            <a:off x="1554957" y="1498997"/>
            <a:ext cx="6146006" cy="1470422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>
          <a:xfrm>
            <a:off x="1491854" y="98822"/>
            <a:ext cx="6172200" cy="857250"/>
          </a:xfrm>
        </p:spPr>
        <p:txBody>
          <a:bodyPr/>
          <a:lstStyle/>
          <a:p>
            <a:pPr eaLnBrk="1" hangingPunct="1"/>
            <a:r>
              <a:rPr lang="en-US" sz="3000" dirty="0"/>
              <a:t>Keeping Track of the Working Set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964407"/>
            <a:ext cx="7329840" cy="3592508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/>
              <a:t>Approximate with interval timer + a reference bit</a:t>
            </a:r>
          </a:p>
          <a:p>
            <a:pPr eaLnBrk="1" hangingPunct="1"/>
            <a:r>
              <a:rPr lang="en-US" sz="2400" dirty="0"/>
              <a:t>Example: </a:t>
            </a:r>
            <a:r>
              <a:rPr lang="en-US" sz="2400" dirty="0">
                <a:sym typeface="Symbol" pitchFamily="18" charset="2"/>
              </a:rPr>
              <a:t> = 10,000</a:t>
            </a:r>
          </a:p>
          <a:p>
            <a:pPr lvl="1" eaLnBrk="1" hangingPunct="1"/>
            <a:r>
              <a:rPr lang="en-US" sz="1800" dirty="0">
                <a:sym typeface="Symbol" pitchFamily="18" charset="2"/>
              </a:rPr>
              <a:t>Timer interrupts after every 5000 time units.</a:t>
            </a:r>
          </a:p>
          <a:p>
            <a:pPr lvl="1" eaLnBrk="1" hangingPunct="1"/>
            <a:r>
              <a:rPr lang="en-US" sz="1800" dirty="0">
                <a:sym typeface="Symbol" pitchFamily="18" charset="2"/>
              </a:rPr>
              <a:t>Keep in memory 2 bits for each page.</a:t>
            </a:r>
          </a:p>
          <a:p>
            <a:pPr lvl="1" eaLnBrk="1" hangingPunct="1"/>
            <a:r>
              <a:rPr lang="en-US" sz="1800" dirty="0">
                <a:sym typeface="Symbol" pitchFamily="18" charset="2"/>
              </a:rPr>
              <a:t>Whenever a timer interrupts copy and sets the values of all reference bits to 0.</a:t>
            </a:r>
          </a:p>
          <a:p>
            <a:pPr lvl="1" eaLnBrk="1" hangingPunct="1"/>
            <a:r>
              <a:rPr lang="en-US" sz="1800" dirty="0">
                <a:sym typeface="Symbol" pitchFamily="18" charset="2"/>
              </a:rPr>
              <a:t>If one of the bits in memory = 1  page in working set.</a:t>
            </a:r>
          </a:p>
          <a:p>
            <a:pPr eaLnBrk="1" hangingPunct="1"/>
            <a:r>
              <a:rPr lang="en-US" sz="2400" dirty="0">
                <a:sym typeface="Symbol" pitchFamily="18" charset="2"/>
              </a:rPr>
              <a:t>Why is this not completely accurate?</a:t>
            </a:r>
          </a:p>
          <a:p>
            <a:pPr eaLnBrk="1" hangingPunct="1"/>
            <a:r>
              <a:rPr lang="en-US" sz="2400" dirty="0">
                <a:sym typeface="Symbol" pitchFamily="18" charset="2"/>
              </a:rPr>
              <a:t>Improvement = 10 bits and interrupt every 1000 time units.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Page-Fault Frequency Scheme</a:t>
            </a:r>
          </a:p>
        </p:txBody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03860" y="3519488"/>
            <a:ext cx="4404122" cy="997744"/>
          </a:xfrm>
          <a:solidFill>
            <a:srgbClr val="CCFF66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b="1">
                <a:solidFill>
                  <a:srgbClr val="FF0000"/>
                </a:solidFill>
              </a:rPr>
              <a:t>Establish “acceptable” page-fault rate.</a:t>
            </a:r>
          </a:p>
          <a:p>
            <a:pPr lvl="1" eaLnBrk="1" hangingPunct="1"/>
            <a:r>
              <a:rPr lang="en-US" sz="1500"/>
              <a:t>If actual rate too low, process loses frame.</a:t>
            </a:r>
          </a:p>
          <a:p>
            <a:pPr lvl="1" eaLnBrk="1" hangingPunct="1"/>
            <a:r>
              <a:rPr lang="en-US" sz="1500"/>
              <a:t>If actual rate too high, process gains frame.</a:t>
            </a:r>
          </a:p>
        </p:txBody>
      </p:sp>
      <p:pic>
        <p:nvPicPr>
          <p:cNvPr id="78854" name="Picture 4"/>
          <p:cNvPicPr>
            <a:picLocks noChangeAspect="1" noChangeArrowheads="1"/>
          </p:cNvPicPr>
          <p:nvPr/>
        </p:nvPicPr>
        <p:blipFill>
          <a:blip r:embed="rId2" cstate="print"/>
          <a:srcRect l="600" t="18002" r="600" b="18471"/>
          <a:stretch>
            <a:fillRect/>
          </a:stretch>
        </p:blipFill>
        <p:spPr bwMode="auto">
          <a:xfrm>
            <a:off x="2266950" y="1075135"/>
            <a:ext cx="4473179" cy="230028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Memory-mapped Files</a:t>
            </a:r>
          </a:p>
        </p:txBody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3044" y="1056085"/>
            <a:ext cx="6172200" cy="3394472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1800"/>
              <a:t>Memory mapping a file can be accomplished by mapping a disk block to one or more pages in memory.</a:t>
            </a:r>
          </a:p>
          <a:p>
            <a:pPr eaLnBrk="1" hangingPunct="1">
              <a:buFontTx/>
              <a:buNone/>
            </a:pPr>
            <a:endParaRPr lang="en-US" sz="1800"/>
          </a:p>
          <a:p>
            <a:pPr eaLnBrk="1" hangingPunct="1"/>
            <a:r>
              <a:rPr lang="en-US" sz="1800"/>
              <a:t>A page-sized portion of the file is read from the file system into a physical page. Subsequent </a:t>
            </a:r>
            <a:r>
              <a:rPr lang="en-US" sz="1800" b="1">
                <a:solidFill>
                  <a:srgbClr val="FF0000"/>
                </a:solidFill>
                <a:latin typeface="Courier New" pitchFamily="49" charset="0"/>
              </a:rPr>
              <a:t>read()</a:t>
            </a:r>
            <a:r>
              <a:rPr lang="en-US" sz="1800"/>
              <a:t> and </a:t>
            </a:r>
            <a:r>
              <a:rPr lang="en-US" sz="1800" b="1">
                <a:solidFill>
                  <a:srgbClr val="FF0000"/>
                </a:solidFill>
                <a:latin typeface="Courier New" pitchFamily="49" charset="0"/>
              </a:rPr>
              <a:t>write()</a:t>
            </a:r>
            <a:r>
              <a:rPr lang="en-US" sz="1800"/>
              <a:t> operations are handled as memory (not disk) accesses. </a:t>
            </a:r>
          </a:p>
          <a:p>
            <a:pPr eaLnBrk="1" hangingPunct="1">
              <a:buFontTx/>
              <a:buNone/>
            </a:pPr>
            <a:endParaRPr lang="en-US" sz="1800"/>
          </a:p>
          <a:p>
            <a:pPr eaLnBrk="1" hangingPunct="1"/>
            <a:r>
              <a:rPr lang="en-US" sz="1800"/>
              <a:t>Writing to the file in memory is not necessarily synchronous to the file on disk. The file can be committed back to disk when it’s closed.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117C0F-064D-4551-B67E-D6D335F4A407}"/>
              </a:ext>
            </a:extLst>
          </p:cNvPr>
          <p:cNvSpPr/>
          <p:nvPr/>
        </p:nvSpPr>
        <p:spPr>
          <a:xfrm>
            <a:off x="907080" y="1044700"/>
            <a:ext cx="7635250" cy="366492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Memory-mapped Files</a:t>
            </a:r>
          </a:p>
        </p:txBody>
      </p:sp>
      <p:sp>
        <p:nvSpPr>
          <p:cNvPr id="80901" name="Rectangle 4"/>
          <p:cNvSpPr>
            <a:spLocks noChangeArrowheads="1"/>
          </p:cNvSpPr>
          <p:nvPr/>
        </p:nvSpPr>
        <p:spPr bwMode="auto">
          <a:xfrm>
            <a:off x="1738313" y="1625203"/>
            <a:ext cx="912019" cy="1952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0902" name="Rectangle 5"/>
          <p:cNvSpPr>
            <a:spLocks noChangeArrowheads="1"/>
          </p:cNvSpPr>
          <p:nvPr/>
        </p:nvSpPr>
        <p:spPr bwMode="auto">
          <a:xfrm>
            <a:off x="1738313" y="1818085"/>
            <a:ext cx="912019" cy="1952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2</a:t>
            </a:r>
          </a:p>
        </p:txBody>
      </p:sp>
      <p:sp>
        <p:nvSpPr>
          <p:cNvPr id="80903" name="Rectangle 8"/>
          <p:cNvSpPr>
            <a:spLocks noChangeArrowheads="1"/>
          </p:cNvSpPr>
          <p:nvPr/>
        </p:nvSpPr>
        <p:spPr bwMode="auto">
          <a:xfrm>
            <a:off x="1738313" y="2018110"/>
            <a:ext cx="912019" cy="1952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3</a:t>
            </a:r>
          </a:p>
        </p:txBody>
      </p:sp>
      <p:sp>
        <p:nvSpPr>
          <p:cNvPr id="80904" name="Rectangle 9"/>
          <p:cNvSpPr>
            <a:spLocks noChangeArrowheads="1"/>
          </p:cNvSpPr>
          <p:nvPr/>
        </p:nvSpPr>
        <p:spPr bwMode="auto">
          <a:xfrm>
            <a:off x="1738313" y="2210991"/>
            <a:ext cx="912019" cy="1952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4</a:t>
            </a:r>
          </a:p>
        </p:txBody>
      </p:sp>
      <p:sp>
        <p:nvSpPr>
          <p:cNvPr id="80905" name="Rectangle 10"/>
          <p:cNvSpPr>
            <a:spLocks noChangeArrowheads="1"/>
          </p:cNvSpPr>
          <p:nvPr/>
        </p:nvSpPr>
        <p:spPr bwMode="auto">
          <a:xfrm>
            <a:off x="1738313" y="2403872"/>
            <a:ext cx="912019" cy="1952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5</a:t>
            </a:r>
          </a:p>
        </p:txBody>
      </p:sp>
      <p:sp>
        <p:nvSpPr>
          <p:cNvPr id="80906" name="Rectangle 11"/>
          <p:cNvSpPr>
            <a:spLocks noChangeArrowheads="1"/>
          </p:cNvSpPr>
          <p:nvPr/>
        </p:nvSpPr>
        <p:spPr bwMode="auto">
          <a:xfrm>
            <a:off x="1738313" y="2589610"/>
            <a:ext cx="912019" cy="1952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6</a:t>
            </a:r>
          </a:p>
        </p:txBody>
      </p:sp>
      <p:sp>
        <p:nvSpPr>
          <p:cNvPr id="80907" name="Rectangle 12"/>
          <p:cNvSpPr>
            <a:spLocks noChangeArrowheads="1"/>
          </p:cNvSpPr>
          <p:nvPr/>
        </p:nvSpPr>
        <p:spPr bwMode="auto">
          <a:xfrm>
            <a:off x="1738313" y="2782491"/>
            <a:ext cx="912019" cy="1952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350"/>
          </a:p>
        </p:txBody>
      </p:sp>
      <p:sp>
        <p:nvSpPr>
          <p:cNvPr id="80908" name="Rectangle 13"/>
          <p:cNvSpPr>
            <a:spLocks noChangeArrowheads="1"/>
          </p:cNvSpPr>
          <p:nvPr/>
        </p:nvSpPr>
        <p:spPr bwMode="auto">
          <a:xfrm>
            <a:off x="1738313" y="1425178"/>
            <a:ext cx="912019" cy="1952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350"/>
          </a:p>
        </p:txBody>
      </p:sp>
      <p:sp>
        <p:nvSpPr>
          <p:cNvPr id="80909" name="Rectangle 14"/>
          <p:cNvSpPr>
            <a:spLocks noChangeArrowheads="1"/>
          </p:cNvSpPr>
          <p:nvPr/>
        </p:nvSpPr>
        <p:spPr bwMode="auto">
          <a:xfrm>
            <a:off x="6303169" y="1679972"/>
            <a:ext cx="912019" cy="1952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0910" name="Rectangle 15"/>
          <p:cNvSpPr>
            <a:spLocks noChangeArrowheads="1"/>
          </p:cNvSpPr>
          <p:nvPr/>
        </p:nvSpPr>
        <p:spPr bwMode="auto">
          <a:xfrm>
            <a:off x="6303169" y="1872853"/>
            <a:ext cx="912019" cy="1952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2</a:t>
            </a:r>
          </a:p>
        </p:txBody>
      </p:sp>
      <p:sp>
        <p:nvSpPr>
          <p:cNvPr id="80911" name="Rectangle 16"/>
          <p:cNvSpPr>
            <a:spLocks noChangeArrowheads="1"/>
          </p:cNvSpPr>
          <p:nvPr/>
        </p:nvSpPr>
        <p:spPr bwMode="auto">
          <a:xfrm>
            <a:off x="6303169" y="2065735"/>
            <a:ext cx="912019" cy="1952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3</a:t>
            </a:r>
          </a:p>
        </p:txBody>
      </p:sp>
      <p:sp>
        <p:nvSpPr>
          <p:cNvPr id="80912" name="Rectangle 17"/>
          <p:cNvSpPr>
            <a:spLocks noChangeArrowheads="1"/>
          </p:cNvSpPr>
          <p:nvPr/>
        </p:nvSpPr>
        <p:spPr bwMode="auto">
          <a:xfrm>
            <a:off x="6303169" y="2258616"/>
            <a:ext cx="912019" cy="1952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4</a:t>
            </a:r>
          </a:p>
        </p:txBody>
      </p:sp>
      <p:sp>
        <p:nvSpPr>
          <p:cNvPr id="80913" name="Rectangle 18"/>
          <p:cNvSpPr>
            <a:spLocks noChangeArrowheads="1"/>
          </p:cNvSpPr>
          <p:nvPr/>
        </p:nvSpPr>
        <p:spPr bwMode="auto">
          <a:xfrm>
            <a:off x="6303169" y="2451497"/>
            <a:ext cx="912019" cy="1952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5</a:t>
            </a:r>
          </a:p>
        </p:txBody>
      </p:sp>
      <p:sp>
        <p:nvSpPr>
          <p:cNvPr id="80914" name="Rectangle 19"/>
          <p:cNvSpPr>
            <a:spLocks noChangeArrowheads="1"/>
          </p:cNvSpPr>
          <p:nvPr/>
        </p:nvSpPr>
        <p:spPr bwMode="auto">
          <a:xfrm>
            <a:off x="6303169" y="2637235"/>
            <a:ext cx="912019" cy="1952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6</a:t>
            </a:r>
          </a:p>
        </p:txBody>
      </p:sp>
      <p:sp>
        <p:nvSpPr>
          <p:cNvPr id="80915" name="Rectangle 20"/>
          <p:cNvSpPr>
            <a:spLocks noChangeArrowheads="1"/>
          </p:cNvSpPr>
          <p:nvPr/>
        </p:nvSpPr>
        <p:spPr bwMode="auto">
          <a:xfrm>
            <a:off x="6303169" y="2830116"/>
            <a:ext cx="912019" cy="76795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350"/>
          </a:p>
        </p:txBody>
      </p:sp>
      <p:sp>
        <p:nvSpPr>
          <p:cNvPr id="80916" name="Text Box 22"/>
          <p:cNvSpPr txBox="1">
            <a:spLocks noChangeArrowheads="1"/>
          </p:cNvSpPr>
          <p:nvPr/>
        </p:nvSpPr>
        <p:spPr bwMode="auto">
          <a:xfrm>
            <a:off x="1564520" y="3051573"/>
            <a:ext cx="126913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350"/>
              <a:t>process A</a:t>
            </a:r>
          </a:p>
          <a:p>
            <a:pPr algn="ctr"/>
            <a:r>
              <a:rPr lang="en-US" sz="1350"/>
              <a:t>virtual memory</a:t>
            </a:r>
          </a:p>
        </p:txBody>
      </p:sp>
      <p:sp>
        <p:nvSpPr>
          <p:cNvPr id="80917" name="Text Box 23"/>
          <p:cNvSpPr txBox="1">
            <a:spLocks noChangeArrowheads="1"/>
          </p:cNvSpPr>
          <p:nvPr/>
        </p:nvSpPr>
        <p:spPr bwMode="auto">
          <a:xfrm>
            <a:off x="6109136" y="3752851"/>
            <a:ext cx="126913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350"/>
              <a:t>process B</a:t>
            </a:r>
          </a:p>
          <a:p>
            <a:pPr algn="ctr"/>
            <a:r>
              <a:rPr lang="en-US" sz="1350"/>
              <a:t>virtual memory</a:t>
            </a:r>
          </a:p>
        </p:txBody>
      </p:sp>
      <p:sp>
        <p:nvSpPr>
          <p:cNvPr id="80918" name="Rectangle 24"/>
          <p:cNvSpPr>
            <a:spLocks noChangeArrowheads="1"/>
          </p:cNvSpPr>
          <p:nvPr/>
        </p:nvSpPr>
        <p:spPr bwMode="auto">
          <a:xfrm>
            <a:off x="4105275" y="2271712"/>
            <a:ext cx="912019" cy="1952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1</a:t>
            </a:r>
          </a:p>
        </p:txBody>
      </p:sp>
      <p:sp>
        <p:nvSpPr>
          <p:cNvPr id="80919" name="Rectangle 25"/>
          <p:cNvSpPr>
            <a:spLocks noChangeArrowheads="1"/>
          </p:cNvSpPr>
          <p:nvPr/>
        </p:nvSpPr>
        <p:spPr bwMode="auto">
          <a:xfrm>
            <a:off x="4105275" y="3052762"/>
            <a:ext cx="912019" cy="1952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2</a:t>
            </a:r>
          </a:p>
        </p:txBody>
      </p:sp>
      <p:sp>
        <p:nvSpPr>
          <p:cNvPr id="80920" name="Rectangle 26"/>
          <p:cNvSpPr>
            <a:spLocks noChangeArrowheads="1"/>
          </p:cNvSpPr>
          <p:nvPr/>
        </p:nvSpPr>
        <p:spPr bwMode="auto">
          <a:xfrm>
            <a:off x="4105275" y="1218010"/>
            <a:ext cx="912019" cy="1952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3</a:t>
            </a:r>
          </a:p>
        </p:txBody>
      </p:sp>
      <p:sp>
        <p:nvSpPr>
          <p:cNvPr id="80921" name="Rectangle 27"/>
          <p:cNvSpPr>
            <a:spLocks noChangeArrowheads="1"/>
          </p:cNvSpPr>
          <p:nvPr/>
        </p:nvSpPr>
        <p:spPr bwMode="auto">
          <a:xfrm>
            <a:off x="4105275" y="2858691"/>
            <a:ext cx="912019" cy="1952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4</a:t>
            </a:r>
          </a:p>
        </p:txBody>
      </p:sp>
      <p:sp>
        <p:nvSpPr>
          <p:cNvPr id="80922" name="Rectangle 28"/>
          <p:cNvSpPr>
            <a:spLocks noChangeArrowheads="1"/>
          </p:cNvSpPr>
          <p:nvPr/>
        </p:nvSpPr>
        <p:spPr bwMode="auto">
          <a:xfrm>
            <a:off x="4111229" y="2470547"/>
            <a:ext cx="912019" cy="1952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5</a:t>
            </a:r>
          </a:p>
        </p:txBody>
      </p:sp>
      <p:sp>
        <p:nvSpPr>
          <p:cNvPr id="80923" name="Rectangle 29"/>
          <p:cNvSpPr>
            <a:spLocks noChangeArrowheads="1"/>
          </p:cNvSpPr>
          <p:nvPr/>
        </p:nvSpPr>
        <p:spPr bwMode="auto">
          <a:xfrm>
            <a:off x="4111229" y="1707356"/>
            <a:ext cx="912019" cy="1952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/>
              <a:t>6</a:t>
            </a:r>
          </a:p>
        </p:txBody>
      </p:sp>
      <p:sp>
        <p:nvSpPr>
          <p:cNvPr id="80924" name="Rectangle 30"/>
          <p:cNvSpPr>
            <a:spLocks noChangeArrowheads="1"/>
          </p:cNvSpPr>
          <p:nvPr/>
        </p:nvSpPr>
        <p:spPr bwMode="auto">
          <a:xfrm>
            <a:off x="4106466" y="2662237"/>
            <a:ext cx="912019" cy="195263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350"/>
          </a:p>
        </p:txBody>
      </p:sp>
      <p:sp>
        <p:nvSpPr>
          <p:cNvPr id="80925" name="Rectangle 31"/>
          <p:cNvSpPr>
            <a:spLocks noChangeArrowheads="1"/>
          </p:cNvSpPr>
          <p:nvPr/>
        </p:nvSpPr>
        <p:spPr bwMode="auto">
          <a:xfrm>
            <a:off x="4107657" y="1895475"/>
            <a:ext cx="912019" cy="376238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350"/>
          </a:p>
        </p:txBody>
      </p:sp>
      <p:sp>
        <p:nvSpPr>
          <p:cNvPr id="80926" name="Rectangle 32"/>
          <p:cNvSpPr>
            <a:spLocks noChangeArrowheads="1"/>
          </p:cNvSpPr>
          <p:nvPr/>
        </p:nvSpPr>
        <p:spPr bwMode="auto">
          <a:xfrm>
            <a:off x="4108848" y="1414463"/>
            <a:ext cx="912019" cy="292894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350"/>
          </a:p>
        </p:txBody>
      </p:sp>
      <p:sp>
        <p:nvSpPr>
          <p:cNvPr id="80927" name="Rectangle 33"/>
          <p:cNvSpPr>
            <a:spLocks noChangeArrowheads="1"/>
          </p:cNvSpPr>
          <p:nvPr/>
        </p:nvSpPr>
        <p:spPr bwMode="auto">
          <a:xfrm>
            <a:off x="4110038" y="3248025"/>
            <a:ext cx="912019" cy="292894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350"/>
          </a:p>
        </p:txBody>
      </p:sp>
      <p:graphicFrame>
        <p:nvGraphicFramePr>
          <p:cNvPr id="715830" name="Group 54"/>
          <p:cNvGraphicFramePr>
            <a:graphicFrameLocks noGrp="1"/>
          </p:cNvGraphicFramePr>
          <p:nvPr/>
        </p:nvGraphicFramePr>
        <p:xfrm>
          <a:off x="3381376" y="3914776"/>
          <a:ext cx="2356246" cy="297656"/>
        </p:xfrm>
        <a:graphic>
          <a:graphicData uri="http://schemas.openxmlformats.org/drawingml/2006/table">
            <a:tbl>
              <a:tblPr/>
              <a:tblGrid>
                <a:gridCol w="392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17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29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2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76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0944" name="Text Box 55"/>
          <p:cNvSpPr txBox="1">
            <a:spLocks noChangeArrowheads="1"/>
          </p:cNvSpPr>
          <p:nvPr/>
        </p:nvSpPr>
        <p:spPr bwMode="auto">
          <a:xfrm>
            <a:off x="4242921" y="4221956"/>
            <a:ext cx="72007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350"/>
              <a:t>disk file</a:t>
            </a:r>
          </a:p>
        </p:txBody>
      </p:sp>
      <p:cxnSp>
        <p:nvCxnSpPr>
          <p:cNvPr id="80945" name="AutoShape 56"/>
          <p:cNvCxnSpPr>
            <a:cxnSpLocks noChangeShapeType="1"/>
            <a:endCxn id="80918" idx="1"/>
          </p:cNvCxnSpPr>
          <p:nvPr/>
        </p:nvCxnSpPr>
        <p:spPr bwMode="auto">
          <a:xfrm rot="-5400000">
            <a:off x="3068836" y="2878336"/>
            <a:ext cx="1545431" cy="527447"/>
          </a:xfrm>
          <a:prstGeom prst="bentConnector2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80946" name="AutoShape 57"/>
          <p:cNvCxnSpPr>
            <a:cxnSpLocks noChangeShapeType="1"/>
            <a:endCxn id="80919" idx="1"/>
          </p:cNvCxnSpPr>
          <p:nvPr/>
        </p:nvCxnSpPr>
        <p:spPr bwMode="auto">
          <a:xfrm rot="-5400000">
            <a:off x="3609380" y="3418880"/>
            <a:ext cx="764381" cy="227409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0947" name="AutoShape 58"/>
          <p:cNvCxnSpPr>
            <a:cxnSpLocks noChangeShapeType="1"/>
            <a:endCxn id="80920" idx="1"/>
          </p:cNvCxnSpPr>
          <p:nvPr/>
        </p:nvCxnSpPr>
        <p:spPr bwMode="auto">
          <a:xfrm rot="5400000" flipH="1">
            <a:off x="2934891" y="2486025"/>
            <a:ext cx="2599134" cy="258366"/>
          </a:xfrm>
          <a:prstGeom prst="bentConnector4">
            <a:avLst>
              <a:gd name="adj1" fmla="val 10764"/>
              <a:gd name="adj2" fmla="val 22718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0948" name="AutoShape 59"/>
          <p:cNvCxnSpPr>
            <a:cxnSpLocks noChangeShapeType="1"/>
            <a:endCxn id="80921" idx="3"/>
          </p:cNvCxnSpPr>
          <p:nvPr/>
        </p:nvCxnSpPr>
        <p:spPr bwMode="auto">
          <a:xfrm rot="-5400000">
            <a:off x="4407694" y="3305176"/>
            <a:ext cx="958453" cy="260747"/>
          </a:xfrm>
          <a:prstGeom prst="bentConnector4">
            <a:avLst>
              <a:gd name="adj1" fmla="val 28819"/>
              <a:gd name="adj2" fmla="val 16575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0949" name="AutoShape 60"/>
          <p:cNvCxnSpPr>
            <a:cxnSpLocks noChangeShapeType="1"/>
            <a:endCxn id="80922" idx="3"/>
          </p:cNvCxnSpPr>
          <p:nvPr/>
        </p:nvCxnSpPr>
        <p:spPr bwMode="auto">
          <a:xfrm rot="5400000" flipH="1">
            <a:off x="4488061" y="3103365"/>
            <a:ext cx="1338263" cy="26789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0950" name="AutoShape 61"/>
          <p:cNvCxnSpPr>
            <a:cxnSpLocks noChangeShapeType="1"/>
            <a:endCxn id="80923" idx="3"/>
          </p:cNvCxnSpPr>
          <p:nvPr/>
        </p:nvCxnSpPr>
        <p:spPr bwMode="auto">
          <a:xfrm rot="5400000" flipH="1">
            <a:off x="4227314" y="2600920"/>
            <a:ext cx="2109788" cy="51792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0951" name="AutoShape 62"/>
          <p:cNvCxnSpPr>
            <a:cxnSpLocks noChangeShapeType="1"/>
            <a:stCxn id="80901" idx="3"/>
          </p:cNvCxnSpPr>
          <p:nvPr/>
        </p:nvCxnSpPr>
        <p:spPr bwMode="auto">
          <a:xfrm>
            <a:off x="2650332" y="1722835"/>
            <a:ext cx="1373981" cy="610790"/>
          </a:xfrm>
          <a:prstGeom prst="bentConnector3">
            <a:avLst>
              <a:gd name="adj1" fmla="val 62130"/>
            </a:avLst>
          </a:prstGeom>
          <a:noFill/>
          <a:ln w="9525">
            <a:solidFill>
              <a:srgbClr val="FF0000"/>
            </a:solidFill>
            <a:prstDash val="dash"/>
            <a:miter lim="800000"/>
            <a:headEnd/>
            <a:tailEnd type="triangle" w="med" len="med"/>
          </a:ln>
        </p:spPr>
      </p:cxnSp>
      <p:cxnSp>
        <p:nvCxnSpPr>
          <p:cNvPr id="80952" name="AutoShape 63"/>
          <p:cNvCxnSpPr>
            <a:cxnSpLocks noChangeShapeType="1"/>
            <a:stCxn id="80902" idx="3"/>
          </p:cNvCxnSpPr>
          <p:nvPr/>
        </p:nvCxnSpPr>
        <p:spPr bwMode="auto">
          <a:xfrm>
            <a:off x="2650331" y="1915716"/>
            <a:ext cx="1404938" cy="1195388"/>
          </a:xfrm>
          <a:prstGeom prst="bentConnector3">
            <a:avLst>
              <a:gd name="adj1" fmla="val 56440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</p:cxnSp>
      <p:cxnSp>
        <p:nvCxnSpPr>
          <p:cNvPr id="80953" name="AutoShape 64"/>
          <p:cNvCxnSpPr>
            <a:cxnSpLocks noChangeShapeType="1"/>
            <a:stCxn id="80903" idx="3"/>
          </p:cNvCxnSpPr>
          <p:nvPr/>
        </p:nvCxnSpPr>
        <p:spPr bwMode="auto">
          <a:xfrm flipV="1">
            <a:off x="2650332" y="1244203"/>
            <a:ext cx="1413272" cy="871538"/>
          </a:xfrm>
          <a:prstGeom prst="bentConnector3">
            <a:avLst>
              <a:gd name="adj1" fmla="val 51556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</p:cxnSp>
      <p:cxnSp>
        <p:nvCxnSpPr>
          <p:cNvPr id="80954" name="AutoShape 65"/>
          <p:cNvCxnSpPr>
            <a:cxnSpLocks noChangeShapeType="1"/>
            <a:stCxn id="80904" idx="3"/>
          </p:cNvCxnSpPr>
          <p:nvPr/>
        </p:nvCxnSpPr>
        <p:spPr bwMode="auto">
          <a:xfrm>
            <a:off x="2650331" y="2308622"/>
            <a:ext cx="1376363" cy="647700"/>
          </a:xfrm>
          <a:prstGeom prst="bentConnector3">
            <a:avLst>
              <a:gd name="adj1" fmla="val 45588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</p:cxnSp>
      <p:cxnSp>
        <p:nvCxnSpPr>
          <p:cNvPr id="80955" name="AutoShape 66"/>
          <p:cNvCxnSpPr>
            <a:cxnSpLocks noChangeShapeType="1"/>
            <a:stCxn id="80905" idx="3"/>
          </p:cNvCxnSpPr>
          <p:nvPr/>
        </p:nvCxnSpPr>
        <p:spPr bwMode="auto">
          <a:xfrm>
            <a:off x="2650331" y="2501503"/>
            <a:ext cx="1415654" cy="80963"/>
          </a:xfrm>
          <a:prstGeom prst="bentConnector3">
            <a:avLst>
              <a:gd name="adj1" fmla="val 49958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</p:cxnSp>
      <p:cxnSp>
        <p:nvCxnSpPr>
          <p:cNvPr id="80956" name="AutoShape 67"/>
          <p:cNvCxnSpPr>
            <a:cxnSpLocks noChangeShapeType="1"/>
            <a:stCxn id="80906" idx="3"/>
            <a:endCxn id="80923" idx="1"/>
          </p:cNvCxnSpPr>
          <p:nvPr/>
        </p:nvCxnSpPr>
        <p:spPr bwMode="auto">
          <a:xfrm flipV="1">
            <a:off x="2650332" y="1804987"/>
            <a:ext cx="1460897" cy="882254"/>
          </a:xfrm>
          <a:prstGeom prst="bentConnector3">
            <a:avLst>
              <a:gd name="adj1" fmla="val 31292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</p:cxnSp>
      <p:cxnSp>
        <p:nvCxnSpPr>
          <p:cNvPr id="80957" name="AutoShape 68"/>
          <p:cNvCxnSpPr>
            <a:cxnSpLocks noChangeShapeType="1"/>
            <a:stCxn id="80909" idx="1"/>
            <a:endCxn id="80918" idx="3"/>
          </p:cNvCxnSpPr>
          <p:nvPr/>
        </p:nvCxnSpPr>
        <p:spPr bwMode="auto">
          <a:xfrm rot="10800000" flipV="1">
            <a:off x="5017294" y="1777604"/>
            <a:ext cx="1285875" cy="591740"/>
          </a:xfrm>
          <a:prstGeom prst="bentConnector3">
            <a:avLst>
              <a:gd name="adj1" fmla="val 54722"/>
            </a:avLst>
          </a:prstGeom>
          <a:noFill/>
          <a:ln w="9525">
            <a:solidFill>
              <a:srgbClr val="FF0000"/>
            </a:solidFill>
            <a:prstDash val="dash"/>
            <a:miter lim="800000"/>
            <a:headEnd/>
            <a:tailEnd type="triangle" w="med" len="med"/>
          </a:ln>
        </p:spPr>
      </p:cxnSp>
      <p:cxnSp>
        <p:nvCxnSpPr>
          <p:cNvPr id="80958" name="AutoShape 69"/>
          <p:cNvCxnSpPr>
            <a:cxnSpLocks noChangeShapeType="1"/>
            <a:stCxn id="80910" idx="1"/>
            <a:endCxn id="80919" idx="3"/>
          </p:cNvCxnSpPr>
          <p:nvPr/>
        </p:nvCxnSpPr>
        <p:spPr bwMode="auto">
          <a:xfrm rot="10800000" flipV="1">
            <a:off x="5017294" y="1970485"/>
            <a:ext cx="1285875" cy="1179909"/>
          </a:xfrm>
          <a:prstGeom prst="bentConnector3">
            <a:avLst>
              <a:gd name="adj1" fmla="val 50644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</p:cxnSp>
      <p:cxnSp>
        <p:nvCxnSpPr>
          <p:cNvPr id="80959" name="AutoShape 70"/>
          <p:cNvCxnSpPr>
            <a:cxnSpLocks noChangeShapeType="1"/>
            <a:stCxn id="80911" idx="1"/>
            <a:endCxn id="80920" idx="3"/>
          </p:cNvCxnSpPr>
          <p:nvPr/>
        </p:nvCxnSpPr>
        <p:spPr bwMode="auto">
          <a:xfrm rot="10800000">
            <a:off x="5017294" y="1315641"/>
            <a:ext cx="1285875" cy="847725"/>
          </a:xfrm>
          <a:prstGeom prst="bentConnector3">
            <a:avLst>
              <a:gd name="adj1" fmla="val 44722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</p:cxnSp>
      <p:cxnSp>
        <p:nvCxnSpPr>
          <p:cNvPr id="80960" name="AutoShape 71"/>
          <p:cNvCxnSpPr>
            <a:cxnSpLocks noChangeShapeType="1"/>
            <a:stCxn id="80912" idx="1"/>
          </p:cNvCxnSpPr>
          <p:nvPr/>
        </p:nvCxnSpPr>
        <p:spPr bwMode="auto">
          <a:xfrm rot="10800000" flipV="1">
            <a:off x="5101829" y="2356247"/>
            <a:ext cx="1201340" cy="566738"/>
          </a:xfrm>
          <a:prstGeom prst="bentConnector3">
            <a:avLst>
              <a:gd name="adj1" fmla="val 36569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</p:cxnSp>
      <p:cxnSp>
        <p:nvCxnSpPr>
          <p:cNvPr id="80961" name="AutoShape 72"/>
          <p:cNvCxnSpPr>
            <a:cxnSpLocks noChangeShapeType="1"/>
            <a:stCxn id="80913" idx="1"/>
          </p:cNvCxnSpPr>
          <p:nvPr/>
        </p:nvCxnSpPr>
        <p:spPr bwMode="auto">
          <a:xfrm rot="10800000">
            <a:off x="5155406" y="2501504"/>
            <a:ext cx="1147763" cy="476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</p:cxnSp>
      <p:cxnSp>
        <p:nvCxnSpPr>
          <p:cNvPr id="80962" name="AutoShape 73"/>
          <p:cNvCxnSpPr>
            <a:cxnSpLocks noChangeShapeType="1"/>
            <a:stCxn id="80914" idx="1"/>
          </p:cNvCxnSpPr>
          <p:nvPr/>
        </p:nvCxnSpPr>
        <p:spPr bwMode="auto">
          <a:xfrm rot="10800000">
            <a:off x="5073254" y="1854994"/>
            <a:ext cx="1229915" cy="879872"/>
          </a:xfrm>
          <a:prstGeom prst="bentConnector3">
            <a:avLst>
              <a:gd name="adj1" fmla="val 2303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Prepaging</a:t>
            </a:r>
          </a:p>
        </p:txBody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8522" y="1125141"/>
            <a:ext cx="6172200" cy="3394472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b="1">
                <a:solidFill>
                  <a:srgbClr val="FF0000"/>
                </a:solidFill>
              </a:rPr>
              <a:t>Prepaging</a:t>
            </a:r>
            <a:r>
              <a:rPr lang="en-US" sz="1800"/>
              <a:t>: In order to avoid the initial number of page faults, the system can bring into memory all the pages that will be needed </a:t>
            </a:r>
            <a:r>
              <a:rPr lang="en-US" sz="1800" u="sng"/>
              <a:t>all at once</a:t>
            </a:r>
            <a:r>
              <a:rPr lang="en-US" sz="180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/>
          </a:p>
          <a:p>
            <a:pPr eaLnBrk="1" hangingPunct="1">
              <a:lnSpc>
                <a:spcPct val="80000"/>
              </a:lnSpc>
            </a:pPr>
            <a:r>
              <a:rPr lang="en-US" sz="1800"/>
              <a:t>This can also be applied when a swapped-out process is restarted. The smart thing to do is to remember the working set of the process.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/>
          </a:p>
          <a:p>
            <a:pPr eaLnBrk="1" hangingPunct="1">
              <a:lnSpc>
                <a:spcPct val="80000"/>
              </a:lnSpc>
            </a:pPr>
            <a:r>
              <a:rPr lang="en-US" sz="1800"/>
              <a:t>One question that arises is whether all the pages brought in will actually be used…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/>
          </a:p>
          <a:p>
            <a:pPr eaLnBrk="1" hangingPunct="1">
              <a:lnSpc>
                <a:spcPct val="80000"/>
              </a:lnSpc>
            </a:pPr>
            <a:r>
              <a:rPr lang="en-US" sz="1800"/>
              <a:t>Is the cost of prepaging less than the cost of servicing each individual page fault?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113110"/>
            <a:ext cx="6172200" cy="857250"/>
          </a:xfrm>
        </p:spPr>
        <p:txBody>
          <a:bodyPr/>
          <a:lstStyle/>
          <a:p>
            <a:pPr eaLnBrk="1" hangingPunct="1"/>
            <a:r>
              <a:rPr lang="en-US"/>
              <a:t>LRU Approximation Algorithms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71563"/>
            <a:ext cx="7329840" cy="3790762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Reference bit</a:t>
            </a:r>
          </a:p>
          <a:p>
            <a:pPr lvl="1" eaLnBrk="1" hangingPunct="1"/>
            <a:r>
              <a:rPr lang="en-US" sz="1600" dirty="0"/>
              <a:t>With each page associate a bit, initially = 0</a:t>
            </a:r>
          </a:p>
          <a:p>
            <a:pPr lvl="1" eaLnBrk="1" hangingPunct="1"/>
            <a:r>
              <a:rPr lang="en-US" sz="1600" dirty="0"/>
              <a:t>When page is referenced bit set to 1.</a:t>
            </a:r>
          </a:p>
          <a:p>
            <a:pPr lvl="1" eaLnBrk="1" hangingPunct="1"/>
            <a:r>
              <a:rPr lang="en-US" sz="1600" dirty="0"/>
              <a:t>Replace the one which is 0 (if one exists).  We do not know the order, however.</a:t>
            </a:r>
          </a:p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Additional reference bits (e.g., 8 bits)</a:t>
            </a:r>
          </a:p>
          <a:p>
            <a:pPr lvl="1" eaLnBrk="1" hangingPunct="1"/>
            <a:r>
              <a:rPr lang="en-US" sz="1800" dirty="0"/>
              <a:t>Every time a page is referenced</a:t>
            </a:r>
          </a:p>
          <a:p>
            <a:pPr lvl="2" eaLnBrk="1" hangingPunct="1"/>
            <a:r>
              <a:rPr lang="en-US" sz="1600" dirty="0"/>
              <a:t>Shift the reference bits to the right by 1</a:t>
            </a:r>
          </a:p>
          <a:p>
            <a:pPr lvl="2" eaLnBrk="1" hangingPunct="1"/>
            <a:r>
              <a:rPr lang="en-US" sz="1600" dirty="0"/>
              <a:t>Place the reference bit (1 if being visited, 0 otherwise) into the high order bit of the reference bits</a:t>
            </a:r>
          </a:p>
          <a:p>
            <a:pPr lvl="2" eaLnBrk="1" hangingPunct="1"/>
            <a:r>
              <a:rPr lang="en-US" sz="1600" dirty="0"/>
              <a:t>The page with the lowest reference bits value is the one that is Least Recently Used, thus to be replaced</a:t>
            </a:r>
          </a:p>
          <a:p>
            <a:pPr lvl="1" eaLnBrk="1" hangingPunct="1"/>
            <a:r>
              <a:rPr lang="en-US" sz="1600" dirty="0"/>
              <a:t>E.g., the page with ref bits 11000100 is more recently used than the page with ref bits 01110111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113110"/>
            <a:ext cx="6172200" cy="857250"/>
          </a:xfrm>
        </p:spPr>
        <p:txBody>
          <a:bodyPr/>
          <a:lstStyle/>
          <a:p>
            <a:pPr eaLnBrk="1" hangingPunct="1"/>
            <a:r>
              <a:rPr lang="en-US"/>
              <a:t>LRU Approximation Algorithms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71562"/>
            <a:ext cx="7329840" cy="3638057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Second Chance</a:t>
            </a:r>
          </a:p>
          <a:p>
            <a:pPr lvl="1" eaLnBrk="1" hangingPunct="1"/>
            <a:r>
              <a:rPr lang="en-US" sz="2000" dirty="0"/>
              <a:t>If we consider the number of reference history bits to be zero, only using the reference bit itself, we have the </a:t>
            </a:r>
            <a:r>
              <a:rPr lang="en-US" sz="2000" i="1" dirty="0"/>
              <a:t>Second Chance </a:t>
            </a:r>
            <a:r>
              <a:rPr lang="en-US" sz="2000" dirty="0"/>
              <a:t>(a.k.a. </a:t>
            </a:r>
            <a:r>
              <a:rPr lang="en-US" sz="2000" i="1" dirty="0"/>
              <a:t>Clock</a:t>
            </a:r>
            <a:r>
              <a:rPr lang="en-US" sz="2000" dirty="0"/>
              <a:t>)</a:t>
            </a:r>
            <a:r>
              <a:rPr lang="en-US" sz="2000" i="1" dirty="0"/>
              <a:t> </a:t>
            </a:r>
            <a:r>
              <a:rPr lang="en-US" sz="2000" dirty="0"/>
              <a:t>algorithm</a:t>
            </a:r>
          </a:p>
          <a:p>
            <a:pPr lvl="1" eaLnBrk="1" hangingPunct="1"/>
            <a:r>
              <a:rPr lang="en-US" sz="2000" dirty="0"/>
              <a:t>Need a pointer (clock handle) to point the next victim.</a:t>
            </a:r>
          </a:p>
          <a:p>
            <a:pPr lvl="1" eaLnBrk="1" hangingPunct="1"/>
            <a:r>
              <a:rPr lang="en-US" sz="2000" dirty="0"/>
              <a:t>At each clock interruption, we check the reference bit for the victim.</a:t>
            </a:r>
          </a:p>
          <a:p>
            <a:pPr lvl="1" eaLnBrk="1" hangingPunct="1"/>
            <a:r>
              <a:rPr lang="en-US" sz="2000" dirty="0"/>
              <a:t>If the victim page has reference bit = 1,  then:</a:t>
            </a:r>
          </a:p>
          <a:p>
            <a:pPr marL="814388" lvl="2"/>
            <a:r>
              <a:rPr lang="en-US" sz="2000" dirty="0"/>
              <a:t>set reference bit 0.</a:t>
            </a:r>
          </a:p>
          <a:p>
            <a:pPr marL="814388" lvl="2"/>
            <a:r>
              <a:rPr lang="en-US" sz="2000" dirty="0"/>
              <a:t>leave this page in memory.</a:t>
            </a:r>
          </a:p>
          <a:p>
            <a:pPr marL="803275" lvl="1" indent="-401638"/>
            <a:r>
              <a:rPr lang="en-US" sz="2000" dirty="0"/>
              <a:t>Else if the page reference bit is 0, this page can be replaced.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1488281" y="201216"/>
            <a:ext cx="6200775" cy="633413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Second-Chance (Clock) </a:t>
            </a:r>
            <a:b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Page-Replacement Algorithm</a:t>
            </a:r>
          </a:p>
        </p:txBody>
      </p:sp>
      <p:pic>
        <p:nvPicPr>
          <p:cNvPr id="66565" name="Picture 3"/>
          <p:cNvPicPr>
            <a:picLocks noChangeAspect="1" noChangeArrowheads="1"/>
          </p:cNvPicPr>
          <p:nvPr/>
        </p:nvPicPr>
        <p:blipFill>
          <a:blip r:embed="rId2" cstate="print"/>
          <a:srcRect l="9085" t="1334" r="9001" b="1334"/>
          <a:stretch>
            <a:fillRect/>
          </a:stretch>
        </p:blipFill>
        <p:spPr bwMode="auto">
          <a:xfrm>
            <a:off x="2597348" y="1350110"/>
            <a:ext cx="3982640" cy="3549254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113110"/>
            <a:ext cx="6172200" cy="857250"/>
          </a:xfrm>
        </p:spPr>
        <p:txBody>
          <a:bodyPr/>
          <a:lstStyle/>
          <a:p>
            <a:pPr eaLnBrk="1" hangingPunct="1"/>
            <a:r>
              <a:rPr lang="en-US" dirty="0"/>
              <a:t>Counting Algorithms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58467"/>
            <a:ext cx="7329840" cy="3536156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US" sz="2400" dirty="0"/>
              <a:t>Keep a counter of the number of references that have been made to each page.</a:t>
            </a:r>
            <a:br>
              <a:rPr lang="en-US" sz="2400" dirty="0"/>
            </a:br>
            <a:endParaRPr lang="en-US" sz="2400" dirty="0"/>
          </a:p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LFU Algorithm:</a:t>
            </a:r>
            <a:r>
              <a:rPr lang="en-US" sz="2400" dirty="0"/>
              <a:t>  replaces page with smallest count.</a:t>
            </a:r>
            <a:br>
              <a:rPr lang="en-US" sz="2400" dirty="0"/>
            </a:br>
            <a:endParaRPr lang="en-US" sz="2400" dirty="0"/>
          </a:p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MFU Algorithm:</a:t>
            </a:r>
            <a:r>
              <a:rPr lang="en-US" sz="2400" dirty="0"/>
              <a:t> based on the argument that the page with the smallest count was probably just brought in and has yet to be used.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139304"/>
            <a:ext cx="6172200" cy="857250"/>
          </a:xfrm>
        </p:spPr>
        <p:txBody>
          <a:bodyPr/>
          <a:lstStyle/>
          <a:p>
            <a:pPr eaLnBrk="1" hangingPunct="1"/>
            <a:r>
              <a:rPr lang="en-US"/>
              <a:t>Allocation of Frames</a:t>
            </a:r>
          </a:p>
        </p:txBody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268015"/>
            <a:ext cx="7329840" cy="2983489"/>
          </a:xfrm>
          <a:solidFill>
            <a:srgbClr val="CCFF66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Each process needs a </a:t>
            </a:r>
            <a:r>
              <a:rPr lang="en-US" b="1" dirty="0">
                <a:solidFill>
                  <a:srgbClr val="FF0000"/>
                </a:solidFill>
              </a:rPr>
              <a:t>minimum</a:t>
            </a:r>
            <a:r>
              <a:rPr lang="en-US" dirty="0"/>
              <a:t> number of pages.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/>
            <a:r>
              <a:rPr lang="en-US" dirty="0"/>
              <a:t>There are two major allocation schemes:</a:t>
            </a:r>
          </a:p>
          <a:p>
            <a:pPr lvl="1" eaLnBrk="1" hangingPunct="1"/>
            <a:r>
              <a:rPr lang="en-US" b="1" dirty="0">
                <a:solidFill>
                  <a:srgbClr val="FF0000"/>
                </a:solidFill>
              </a:rPr>
              <a:t>fixed allocation</a:t>
            </a:r>
          </a:p>
          <a:p>
            <a:pPr lvl="1" eaLnBrk="1" hangingPunct="1"/>
            <a:r>
              <a:rPr lang="en-US" b="1" dirty="0">
                <a:solidFill>
                  <a:srgbClr val="FF0000"/>
                </a:solidFill>
              </a:rPr>
              <a:t>priority allocation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8" name="Rectangle 11"/>
          <p:cNvSpPr>
            <a:spLocks noChangeArrowheads="1"/>
          </p:cNvSpPr>
          <p:nvPr/>
        </p:nvSpPr>
        <p:spPr bwMode="auto">
          <a:xfrm>
            <a:off x="885979" y="928688"/>
            <a:ext cx="7329840" cy="385594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69639" name="Rectangle 2"/>
          <p:cNvSpPr>
            <a:spLocks noGrp="1" noChangeArrowheads="1"/>
          </p:cNvSpPr>
          <p:nvPr>
            <p:ph type="title"/>
          </p:nvPr>
        </p:nvSpPr>
        <p:spPr>
          <a:xfrm>
            <a:off x="1498997" y="71438"/>
            <a:ext cx="6172200" cy="857250"/>
          </a:xfrm>
        </p:spPr>
        <p:txBody>
          <a:bodyPr/>
          <a:lstStyle/>
          <a:p>
            <a:pPr eaLnBrk="1" hangingPunct="1"/>
            <a:r>
              <a:rPr lang="en-US"/>
              <a:t>Fixed Allocation</a:t>
            </a:r>
          </a:p>
        </p:txBody>
      </p:sp>
      <p:sp>
        <p:nvSpPr>
          <p:cNvPr id="696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8941" y="981075"/>
            <a:ext cx="7035274" cy="357584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/>
              <a:t>Equal allocation – e.g., if 100 frames and 5 processes, give each 20 pages.</a:t>
            </a:r>
          </a:p>
          <a:p>
            <a:pPr eaLnBrk="1" hangingPunct="1"/>
            <a:r>
              <a:rPr lang="en-US" sz="2400" dirty="0"/>
              <a:t>Proportional allocation – Allocate according to the size of process.</a:t>
            </a:r>
          </a:p>
        </p:txBody>
      </p:sp>
      <p:graphicFrame>
        <p:nvGraphicFramePr>
          <p:cNvPr id="6963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636943"/>
              </p:ext>
            </p:extLst>
          </p:nvPr>
        </p:nvGraphicFramePr>
        <p:xfrm>
          <a:off x="1770425" y="2822691"/>
          <a:ext cx="2414907" cy="1363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2857500" imgH="1612900" progId="Equation.3">
                  <p:embed/>
                </p:oleObj>
              </mc:Choice>
              <mc:Fallback>
                <p:oleObj name="Equation" r:id="rId3" imgW="2857500" imgH="1612900" progId="Equation.3">
                  <p:embed/>
                  <p:pic>
                    <p:nvPicPr>
                      <p:cNvPr id="6963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0425" y="2822691"/>
                        <a:ext cx="2414907" cy="13630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918897"/>
              </p:ext>
            </p:extLst>
          </p:nvPr>
        </p:nvGraphicFramePr>
        <p:xfrm>
          <a:off x="4903102" y="2628508"/>
          <a:ext cx="1501358" cy="1801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5" imgW="1841400" imgH="2209680" progId="Equation.3">
                  <p:embed/>
                </p:oleObj>
              </mc:Choice>
              <mc:Fallback>
                <p:oleObj name="Equation" r:id="rId5" imgW="1841400" imgH="2209680" progId="Equation.3">
                  <p:embed/>
                  <p:pic>
                    <p:nvPicPr>
                      <p:cNvPr id="6963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3102" y="2628508"/>
                        <a:ext cx="1501358" cy="18016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5" name="AutoShape 10"/>
          <p:cNvSpPr>
            <a:spLocks/>
          </p:cNvSpPr>
          <p:nvPr/>
        </p:nvSpPr>
        <p:spPr bwMode="auto">
          <a:xfrm>
            <a:off x="4363957" y="2628508"/>
            <a:ext cx="350044" cy="1834753"/>
          </a:xfrm>
          <a:prstGeom prst="leftBrace">
            <a:avLst>
              <a:gd name="adj1" fmla="val 4367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281175"/>
            <a:ext cx="7787955" cy="763525"/>
          </a:xfrm>
        </p:spPr>
        <p:txBody>
          <a:bodyPr/>
          <a:lstStyle/>
          <a:p>
            <a:pPr eaLnBrk="1" hangingPunct="1"/>
            <a:r>
              <a:rPr lang="en-US" dirty="0"/>
              <a:t>Priority Allocation</a:t>
            </a:r>
          </a:p>
        </p:txBody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200150"/>
            <a:ext cx="7329840" cy="3077766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/>
              <a:t>Use a proportional allocation scheme using priorities rather than size.</a:t>
            </a:r>
            <a:br>
              <a:rPr lang="en-US" dirty="0"/>
            </a:br>
            <a:endParaRPr lang="en-US" dirty="0"/>
          </a:p>
          <a:p>
            <a:pPr eaLnBrk="1" hangingPunct="1"/>
            <a:r>
              <a:rPr lang="en-US" dirty="0"/>
              <a:t>If process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generates a page fault,</a:t>
            </a:r>
          </a:p>
          <a:p>
            <a:pPr lvl="1" eaLnBrk="1" hangingPunct="1"/>
            <a:r>
              <a:rPr lang="en-US" dirty="0"/>
              <a:t>select for replacement one of its frames.</a:t>
            </a:r>
          </a:p>
          <a:p>
            <a:pPr lvl="1" eaLnBrk="1" hangingPunct="1"/>
            <a:r>
              <a:rPr lang="en-US" dirty="0"/>
              <a:t>select for replacement a frame from a process with lower priority number.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Global vs. Local Allocation</a:t>
            </a:r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5900" y="1200150"/>
            <a:ext cx="6205538" cy="2909888"/>
          </a:xfrm>
          <a:solidFill>
            <a:srgbClr val="CCFF66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>
                <a:solidFill>
                  <a:srgbClr val="FF0000"/>
                </a:solidFill>
              </a:rPr>
              <a:t>Global</a:t>
            </a:r>
            <a:r>
              <a:rPr lang="en-US"/>
              <a:t> replacement – process selects a replacement frame from the set of all frames; one process can take a frame from another.</a:t>
            </a:r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/>
            <a:r>
              <a:rPr lang="en-US" b="1">
                <a:solidFill>
                  <a:srgbClr val="FF0000"/>
                </a:solidFill>
              </a:rPr>
              <a:t>Local</a:t>
            </a:r>
            <a:r>
              <a:rPr lang="en-US"/>
              <a:t> replacement – each process selects from only its own set of allocated frames.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1909</TotalTime>
  <Words>1025</Words>
  <Application>Microsoft Office PowerPoint</Application>
  <PresentationFormat>On-screen Show (16:9)</PresentationFormat>
  <Paragraphs>128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MS PGothic</vt:lpstr>
      <vt:lpstr>Arial</vt:lpstr>
      <vt:lpstr>Calibri</vt:lpstr>
      <vt:lpstr>Courier New</vt:lpstr>
      <vt:lpstr>Helvetica</vt:lpstr>
      <vt:lpstr>Symbol</vt:lpstr>
      <vt:lpstr>Office Theme</vt:lpstr>
      <vt:lpstr>Equation</vt:lpstr>
      <vt:lpstr>CSCI315 – Operating Systems Design Department of Computer Science Bucknell University</vt:lpstr>
      <vt:lpstr>LRU Approximation Algorithms</vt:lpstr>
      <vt:lpstr>LRU Approximation Algorithms</vt:lpstr>
      <vt:lpstr>Second-Chance (Clock)  Page-Replacement Algorithm</vt:lpstr>
      <vt:lpstr>Counting Algorithms</vt:lpstr>
      <vt:lpstr>Allocation of Frames</vt:lpstr>
      <vt:lpstr>Fixed Allocation</vt:lpstr>
      <vt:lpstr>Priority Allocation</vt:lpstr>
      <vt:lpstr>Global vs. Local Allocation</vt:lpstr>
      <vt:lpstr>Thrashing</vt:lpstr>
      <vt:lpstr>Thrashing </vt:lpstr>
      <vt:lpstr>Locality in Memory-Reference Pattern</vt:lpstr>
      <vt:lpstr>Working-Set Model</vt:lpstr>
      <vt:lpstr>Working-set model</vt:lpstr>
      <vt:lpstr>Keeping Track of the Working Set</vt:lpstr>
      <vt:lpstr>Page-Fault Frequency Scheme</vt:lpstr>
      <vt:lpstr>Memory-mapped Files</vt:lpstr>
      <vt:lpstr>Memory-mapped Files</vt:lpstr>
      <vt:lpstr>Prepaging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174</cp:revision>
  <dcterms:created xsi:type="dcterms:W3CDTF">2013-08-21T19:17:07Z</dcterms:created>
  <dcterms:modified xsi:type="dcterms:W3CDTF">2020-10-18T16:10:01Z</dcterms:modified>
</cp:coreProperties>
</file>