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1" r:id="rId2"/>
    <p:sldId id="392" r:id="rId3"/>
    <p:sldId id="394" r:id="rId4"/>
    <p:sldId id="395" r:id="rId5"/>
    <p:sldId id="396" r:id="rId6"/>
    <p:sldId id="397" r:id="rId7"/>
    <p:sldId id="393" r:id="rId8"/>
    <p:sldId id="418" r:id="rId9"/>
    <p:sldId id="419" r:id="rId10"/>
    <p:sldId id="424" r:id="rId11"/>
    <p:sldId id="425" r:id="rId12"/>
    <p:sldId id="430" r:id="rId13"/>
    <p:sldId id="426" r:id="rId14"/>
    <p:sldId id="427" r:id="rId15"/>
    <p:sldId id="428" r:id="rId16"/>
    <p:sldId id="429" r:id="rId17"/>
    <p:sldId id="408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C"/>
    <a:srgbClr val="FE9202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4C151E44-C6F0-41B5-B34F-C628B106D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1B98D01-049E-4171-943F-B5ABC66237D0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E82A76F2-128F-483D-9772-9EC72CDD50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42C6AA12-EFFD-48F7-8712-4AAE83A1B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>
            <a:extLst>
              <a:ext uri="{FF2B5EF4-FFF2-40B4-BE49-F238E27FC236}">
                <a16:creationId xmlns:a16="http://schemas.microsoft.com/office/drawing/2014/main" id="{A7204802-73F0-4EFE-80F8-B5F8745CBD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D7FEAF7-4BEB-42B5-B76A-25A683C8B678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03" name="Rectangle 2">
            <a:extLst>
              <a:ext uri="{FF2B5EF4-FFF2-40B4-BE49-F238E27FC236}">
                <a16:creationId xmlns:a16="http://schemas.microsoft.com/office/drawing/2014/main" id="{3EF8D3C4-8F2E-438D-BB36-43E69FF1D8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>
            <a:extLst>
              <a:ext uri="{FF2B5EF4-FFF2-40B4-BE49-F238E27FC236}">
                <a16:creationId xmlns:a16="http://schemas.microsoft.com/office/drawing/2014/main" id="{C4C68196-D54E-4148-B032-CB54D71FDB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52A60322-55A6-48F1-BDAD-4359650DA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ED7419C-205B-4822-9762-6573B1EDC7C6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12F1FD45-5D18-421B-B1DB-64EA20059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D6A9EE16-EFCB-4E01-84DE-734D0AA18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>
            <a:extLst>
              <a:ext uri="{FF2B5EF4-FFF2-40B4-BE49-F238E27FC236}">
                <a16:creationId xmlns:a16="http://schemas.microsoft.com/office/drawing/2014/main" id="{7EC77DD2-9B86-424C-BB4C-63BF79E10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38AE1AD-3F56-4889-BDA2-43C04193A71C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7459" name="Rectangle 2">
            <a:extLst>
              <a:ext uri="{FF2B5EF4-FFF2-40B4-BE49-F238E27FC236}">
                <a16:creationId xmlns:a16="http://schemas.microsoft.com/office/drawing/2014/main" id="{9ACCB673-3231-4E3A-8A17-1FEB8B70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>
            <a:extLst>
              <a:ext uri="{FF2B5EF4-FFF2-40B4-BE49-F238E27FC236}">
                <a16:creationId xmlns:a16="http://schemas.microsoft.com/office/drawing/2014/main" id="{CA63D3B0-42BE-44B8-A3E2-964AF3140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8BEEDF24-5968-420B-81A6-9FE8EB2344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87D0B8B-BAFD-4A3D-B391-FA971194D587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7AFA0411-D5C7-44F5-92FB-4A81DF3D6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E683C887-9813-4BAE-8C1E-9184E7ADE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8BEEDF24-5968-420B-81A6-9FE8EB2344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87D0B8B-BAFD-4A3D-B391-FA971194D587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7AFA0411-D5C7-44F5-92FB-4A81DF3D6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E683C887-9813-4BAE-8C1E-9184E7ADE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64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>
            <a:extLst>
              <a:ext uri="{FF2B5EF4-FFF2-40B4-BE49-F238E27FC236}">
                <a16:creationId xmlns:a16="http://schemas.microsoft.com/office/drawing/2014/main" id="{A2EE2621-441A-47D4-B399-3CB877370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70A1341-C92E-4F22-99B6-43D85D252F2A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9507" name="Rectangle 2">
            <a:extLst>
              <a:ext uri="{FF2B5EF4-FFF2-40B4-BE49-F238E27FC236}">
                <a16:creationId xmlns:a16="http://schemas.microsoft.com/office/drawing/2014/main" id="{943D789C-96B6-4CD8-BF4B-586C6695E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>
            <a:extLst>
              <a:ext uri="{FF2B5EF4-FFF2-40B4-BE49-F238E27FC236}">
                <a16:creationId xmlns:a16="http://schemas.microsoft.com/office/drawing/2014/main" id="{AE772594-B020-4887-B006-EBA746493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DCE7D996-9F9E-4347-BCF2-24A8BF9B68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96D20E2-6F0E-4310-B85C-56C40751DFA6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006B23E7-D1B0-4608-9D99-3972F8CE9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D0CECFB1-4291-4316-886C-C03A78143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>
            <a:extLst>
              <a:ext uri="{FF2B5EF4-FFF2-40B4-BE49-F238E27FC236}">
                <a16:creationId xmlns:a16="http://schemas.microsoft.com/office/drawing/2014/main" id="{492DF3B2-6C49-4F9C-A110-A174063523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B346C7A-1455-4A31-B80D-17977E7A4EF8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1555" name="Rectangle 2">
            <a:extLst>
              <a:ext uri="{FF2B5EF4-FFF2-40B4-BE49-F238E27FC236}">
                <a16:creationId xmlns:a16="http://schemas.microsoft.com/office/drawing/2014/main" id="{6CCEDD2E-339A-4418-835D-64B58B7235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>
            <a:extLst>
              <a:ext uri="{FF2B5EF4-FFF2-40B4-BE49-F238E27FC236}">
                <a16:creationId xmlns:a16="http://schemas.microsoft.com/office/drawing/2014/main" id="{C57B1906-6C47-46E2-BDAD-997A0BD23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>
            <a:extLst>
              <a:ext uri="{FF2B5EF4-FFF2-40B4-BE49-F238E27FC236}">
                <a16:creationId xmlns:a16="http://schemas.microsoft.com/office/drawing/2014/main" id="{BD92895B-4956-49C8-82F0-80BD7C3FB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F514684-2866-4F4C-BBA1-FDD60510CA6C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2579" name="Rectangle 2">
            <a:extLst>
              <a:ext uri="{FF2B5EF4-FFF2-40B4-BE49-F238E27FC236}">
                <a16:creationId xmlns:a16="http://schemas.microsoft.com/office/drawing/2014/main" id="{908E9BE6-BEEA-4EFA-87DA-D8D4D67D25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>
            <a:extLst>
              <a:ext uri="{FF2B5EF4-FFF2-40B4-BE49-F238E27FC236}">
                <a16:creationId xmlns:a16="http://schemas.microsoft.com/office/drawing/2014/main" id="{F1113B83-162C-4998-89A0-8B8A49BA0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static.linuxfound.org/sites/events/files/slides/slaballocators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wn.net/Articles/229096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89417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1257586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10.5, 10.8. 10.9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Other Issues in Virtual Memory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2F1A281-A3F7-478D-8F22-6700032BE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5709" y="178621"/>
            <a:ext cx="6371209" cy="43219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Allocating Kernel Memory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2CE61BF-9E24-439E-BBC6-87B0D25B1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1044700"/>
            <a:ext cx="7329839" cy="3583869"/>
          </a:xfrm>
          <a:solidFill>
            <a:srgbClr val="92D050"/>
          </a:solidFill>
        </p:spPr>
        <p:txBody>
          <a:bodyPr>
            <a:normAutofit fontScale="92500"/>
          </a:bodyPr>
          <a:lstStyle/>
          <a:p>
            <a:r>
              <a:rPr lang="en-US" altLang="en-US" dirty="0"/>
              <a:t>Algorithms so far are applied to user processes. Kernel processes need special consideration.</a:t>
            </a:r>
          </a:p>
          <a:p>
            <a:r>
              <a:rPr lang="en-US" altLang="en-US" dirty="0"/>
              <a:t>Often allocated from a separate free-memory pool</a:t>
            </a:r>
          </a:p>
          <a:p>
            <a:pPr lvl="1"/>
            <a:r>
              <a:rPr lang="en-US" altLang="en-US" sz="2600" dirty="0"/>
              <a:t>Kernel requests memory for structures of varying sizes</a:t>
            </a:r>
          </a:p>
          <a:p>
            <a:pPr lvl="1"/>
            <a:r>
              <a:rPr lang="en-US" altLang="en-US" sz="2600" dirty="0"/>
              <a:t>Some kernel memory needs to be contiguous</a:t>
            </a:r>
          </a:p>
          <a:p>
            <a:pPr lvl="2"/>
            <a:r>
              <a:rPr lang="en-US" altLang="en-US" dirty="0"/>
              <a:t>i.e., for device I/O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EDF62A2-64B7-43DA-94A9-5E4FB7691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42" y="173567"/>
            <a:ext cx="6904977" cy="43219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Buddy System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5CAAA64-09C4-4B7D-B67B-72A26393B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31229"/>
            <a:ext cx="7329839" cy="3932634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altLang="en-US" dirty="0"/>
              <a:t>Allocates memory from fixed-size segment consisting of physically-contiguous pages</a:t>
            </a:r>
          </a:p>
          <a:p>
            <a:r>
              <a:rPr lang="en-US" altLang="en-US" dirty="0"/>
              <a:t>Memory allocated using </a:t>
            </a:r>
            <a:r>
              <a:rPr lang="en-US" altLang="en-US" b="1" dirty="0">
                <a:solidFill>
                  <a:srgbClr val="006699"/>
                </a:solidFill>
              </a:rPr>
              <a:t>power-of-2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b="1" dirty="0">
                <a:solidFill>
                  <a:srgbClr val="006699"/>
                </a:solidFill>
              </a:rPr>
              <a:t>allocator</a:t>
            </a:r>
          </a:p>
          <a:p>
            <a:pPr lvl="1"/>
            <a:r>
              <a:rPr lang="en-US" altLang="en-US" sz="2400" dirty="0"/>
              <a:t>Satisfies requests in units sized as power of 2</a:t>
            </a:r>
          </a:p>
          <a:p>
            <a:pPr lvl="1"/>
            <a:r>
              <a:rPr lang="en-US" altLang="en-US" sz="2400" dirty="0"/>
              <a:t>Request rounded up to next highest power of 2</a:t>
            </a:r>
          </a:p>
          <a:p>
            <a:pPr lvl="1"/>
            <a:r>
              <a:rPr lang="en-US" altLang="en-US" sz="2400" dirty="0"/>
              <a:t>When smaller allocation needed than is available, current chunk split into two buddies of next-lower power of 2</a:t>
            </a:r>
          </a:p>
          <a:p>
            <a:pPr lvl="2"/>
            <a:r>
              <a:rPr lang="en-US" altLang="en-US" sz="2000" dirty="0"/>
              <a:t>Continue until appropriate sized chunk available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EDF62A2-64B7-43DA-94A9-5E4FB7691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42" y="173567"/>
            <a:ext cx="6904977" cy="43219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Buddy System Example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5CAAA64-09C4-4B7D-B67B-72A26393B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31229"/>
            <a:ext cx="7329839" cy="3932634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altLang="en-US" sz="2400" dirty="0"/>
              <a:t>For example, assume 256KB chunk available, kernel requests 21KB</a:t>
            </a:r>
          </a:p>
          <a:p>
            <a:pPr lvl="1"/>
            <a:r>
              <a:rPr lang="en-US" altLang="en-US" sz="2400" dirty="0"/>
              <a:t>Split into A</a:t>
            </a:r>
            <a:r>
              <a:rPr lang="en-US" altLang="en-US" sz="2400" baseline="-25000" dirty="0"/>
              <a:t>L</a:t>
            </a:r>
            <a:r>
              <a:rPr lang="en-US" altLang="en-US" sz="2400" dirty="0"/>
              <a:t> </a:t>
            </a:r>
            <a:r>
              <a:rPr lang="en-US" altLang="en-US" sz="2400" baseline="-25000" dirty="0"/>
              <a:t>and</a:t>
            </a:r>
            <a:r>
              <a:rPr lang="en-US" altLang="en-US" sz="2400" dirty="0"/>
              <a:t> A</a:t>
            </a:r>
            <a:r>
              <a:rPr lang="en-US" altLang="en-US" sz="2400" baseline="-25000" dirty="0"/>
              <a:t>R</a:t>
            </a:r>
            <a:r>
              <a:rPr lang="en-US" altLang="en-US" sz="2400" dirty="0"/>
              <a:t> of 128KB each</a:t>
            </a:r>
          </a:p>
          <a:p>
            <a:pPr lvl="2"/>
            <a:r>
              <a:rPr lang="en-US" altLang="en-US" dirty="0"/>
              <a:t>One further divided into B</a:t>
            </a:r>
            <a:r>
              <a:rPr lang="en-US" altLang="en-US" baseline="-25000" dirty="0"/>
              <a:t>L</a:t>
            </a:r>
            <a:r>
              <a:rPr lang="en-US" altLang="en-US" dirty="0"/>
              <a:t> and B</a:t>
            </a:r>
            <a:r>
              <a:rPr lang="en-US" altLang="en-US" baseline="-25000" dirty="0"/>
              <a:t>R</a:t>
            </a:r>
            <a:r>
              <a:rPr lang="en-US" altLang="en-US" dirty="0"/>
              <a:t> of 64KB</a:t>
            </a:r>
          </a:p>
          <a:p>
            <a:pPr lvl="3"/>
            <a:r>
              <a:rPr lang="en-US" altLang="en-US" sz="2400" dirty="0"/>
              <a:t>One further into C</a:t>
            </a:r>
            <a:r>
              <a:rPr lang="en-US" altLang="en-US" sz="2400" baseline="-25000" dirty="0"/>
              <a:t>L</a:t>
            </a:r>
            <a:r>
              <a:rPr lang="en-US" altLang="en-US" sz="2400" dirty="0"/>
              <a:t> and C</a:t>
            </a:r>
            <a:r>
              <a:rPr lang="en-US" altLang="en-US" sz="2400" baseline="-25000" dirty="0"/>
              <a:t>R</a:t>
            </a:r>
            <a:r>
              <a:rPr lang="en-US" altLang="en-US" sz="2400" dirty="0"/>
              <a:t> of 32KB each – one used to satisfy the given request</a:t>
            </a:r>
          </a:p>
          <a:p>
            <a:r>
              <a:rPr lang="en-US" altLang="en-US" sz="2400" dirty="0"/>
              <a:t>Advantage – quickly </a:t>
            </a:r>
            <a:r>
              <a:rPr lang="en-US" altLang="en-US" sz="2400" b="1" dirty="0">
                <a:solidFill>
                  <a:srgbClr val="006699"/>
                </a:solidFill>
              </a:rPr>
              <a:t>coalesce</a:t>
            </a:r>
            <a:r>
              <a:rPr lang="en-US" altLang="en-US" sz="2400" dirty="0"/>
              <a:t> unused chunks into larger chunk</a:t>
            </a:r>
          </a:p>
          <a:p>
            <a:r>
              <a:rPr lang="en-US" altLang="en-US" sz="2400" dirty="0"/>
              <a:t>Disadvantage - fragmentation</a:t>
            </a:r>
          </a:p>
        </p:txBody>
      </p:sp>
    </p:spTree>
    <p:extLst>
      <p:ext uri="{BB962C8B-B14F-4D97-AF65-F5344CB8AC3E}">
        <p14:creationId xmlns:p14="http://schemas.microsoft.com/office/powerpoint/2010/main" val="1112704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D7F2BFD-A139-44E1-A8C4-15AD88D11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2746" y="186201"/>
            <a:ext cx="6504173" cy="43219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Buddy System Allocator</a:t>
            </a:r>
          </a:p>
        </p:txBody>
      </p:sp>
      <p:pic>
        <p:nvPicPr>
          <p:cNvPr id="68611" name="Picture 1" descr="9_26.pdf">
            <a:extLst>
              <a:ext uri="{FF2B5EF4-FFF2-40B4-BE49-F238E27FC236}">
                <a16:creationId xmlns:a16="http://schemas.microsoft.com/office/drawing/2014/main" id="{869C8A9C-EF25-4003-820B-18102B316A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44" y="1071562"/>
            <a:ext cx="3817625" cy="3740441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EDA6288A-EB91-479B-96DE-A3D011B24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7870" y="183674"/>
            <a:ext cx="6479049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Slab </a:t>
            </a:r>
            <a:r>
              <a:rPr lang="en-US" altLang="en-US" sz="4000" dirty="0"/>
              <a:t>Allocator</a:t>
            </a:r>
            <a:endParaRPr lang="en-US" altLang="en-US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7A21D0E-511D-4C65-997E-BBF66953E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79" y="880798"/>
            <a:ext cx="7329839" cy="3784997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r>
              <a:rPr lang="en-US" altLang="en-US" sz="2200" dirty="0"/>
              <a:t>Alternate strategy</a:t>
            </a:r>
            <a:endParaRPr lang="en-US" altLang="en-US" sz="800" dirty="0"/>
          </a:p>
          <a:p>
            <a:r>
              <a:rPr lang="en-US" altLang="en-US" sz="2200" b="1" dirty="0">
                <a:solidFill>
                  <a:srgbClr val="006699"/>
                </a:solidFill>
              </a:rPr>
              <a:t>Slab</a:t>
            </a:r>
            <a:r>
              <a:rPr lang="en-US" altLang="en-US" sz="2200" dirty="0">
                <a:solidFill>
                  <a:srgbClr val="3366FF"/>
                </a:solidFill>
              </a:rPr>
              <a:t> </a:t>
            </a:r>
            <a:r>
              <a:rPr lang="en-US" altLang="en-US" sz="2200" dirty="0"/>
              <a:t>is one or more physically contiguous pages</a:t>
            </a:r>
            <a:endParaRPr lang="en-US" altLang="en-US" sz="800" dirty="0"/>
          </a:p>
          <a:p>
            <a:r>
              <a:rPr lang="en-US" altLang="en-US" sz="2200" b="1" dirty="0">
                <a:solidFill>
                  <a:srgbClr val="006699"/>
                </a:solidFill>
              </a:rPr>
              <a:t>Cache</a:t>
            </a:r>
            <a:r>
              <a:rPr lang="en-US" altLang="en-US" sz="2200" dirty="0">
                <a:solidFill>
                  <a:srgbClr val="3366FF"/>
                </a:solidFill>
              </a:rPr>
              <a:t> </a:t>
            </a:r>
            <a:r>
              <a:rPr lang="en-US" altLang="en-US" sz="2200" dirty="0"/>
              <a:t>consists of one or more slabs</a:t>
            </a:r>
            <a:endParaRPr lang="en-US" altLang="en-US" sz="800" dirty="0"/>
          </a:p>
          <a:p>
            <a:r>
              <a:rPr lang="en-US" altLang="en-US" sz="2200" dirty="0"/>
              <a:t>Single cache for each unique kernel data structure</a:t>
            </a:r>
          </a:p>
          <a:p>
            <a:pPr lvl="1"/>
            <a:r>
              <a:rPr lang="en-US" altLang="en-US" sz="2000" dirty="0"/>
              <a:t>Each cache filled with </a:t>
            </a:r>
            <a:r>
              <a:rPr lang="en-US" altLang="en-US" sz="2000" b="1" dirty="0">
                <a:solidFill>
                  <a:srgbClr val="006699"/>
                </a:solidFill>
              </a:rPr>
              <a:t>objects</a:t>
            </a:r>
            <a:r>
              <a:rPr lang="en-US" altLang="en-US" sz="2000" dirty="0">
                <a:solidFill>
                  <a:srgbClr val="3366FF"/>
                </a:solidFill>
              </a:rPr>
              <a:t> </a:t>
            </a:r>
            <a:r>
              <a:rPr lang="en-US" altLang="en-US" sz="2000" dirty="0"/>
              <a:t>– instantiations of the data structure</a:t>
            </a:r>
            <a:endParaRPr lang="en-US" altLang="en-US" sz="700" dirty="0"/>
          </a:p>
          <a:p>
            <a:r>
              <a:rPr lang="en-US" altLang="en-US" sz="2200" dirty="0"/>
              <a:t>When cache created, filled with objects marked as </a:t>
            </a:r>
            <a:r>
              <a:rPr lang="en-US" altLang="en-US" sz="2200" b="1" dirty="0">
                <a:cs typeface="Courier New" panose="02070309020205020404" pitchFamily="49" charset="0"/>
              </a:rPr>
              <a:t>free</a:t>
            </a:r>
            <a:endParaRPr lang="en-US" altLang="en-US" sz="800" b="1" dirty="0"/>
          </a:p>
          <a:p>
            <a:r>
              <a:rPr lang="en-US" altLang="en-US" sz="2200" dirty="0"/>
              <a:t>When structures stored, objects marked as </a:t>
            </a:r>
            <a:r>
              <a:rPr lang="en-US" altLang="en-US" sz="2200" b="1" dirty="0">
                <a:cs typeface="Courier New" panose="02070309020205020404" pitchFamily="49" charset="0"/>
              </a:rPr>
              <a:t>used</a:t>
            </a:r>
            <a:endParaRPr lang="en-US" altLang="en-US" sz="800" b="1" dirty="0"/>
          </a:p>
          <a:p>
            <a:r>
              <a:rPr lang="en-US" altLang="en-US" sz="2200" dirty="0"/>
              <a:t>If slab is full of used objects, next object allocated from empty slab</a:t>
            </a:r>
          </a:p>
          <a:p>
            <a:pPr lvl="1"/>
            <a:r>
              <a:rPr lang="en-US" altLang="en-US" sz="2000" dirty="0"/>
              <a:t>If no empty slabs, new slab allocated</a:t>
            </a:r>
            <a:endParaRPr lang="en-US" altLang="en-US" sz="700" dirty="0"/>
          </a:p>
          <a:p>
            <a:r>
              <a:rPr lang="en-US" altLang="en-US" sz="2200" dirty="0"/>
              <a:t>Benefits include no fragmentation, fast memory request satisfaction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4A40E11A-B2D5-4E29-BF39-6BA9D3D28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2248" y="178621"/>
            <a:ext cx="5726906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Slab Allocation</a:t>
            </a:r>
          </a:p>
        </p:txBody>
      </p:sp>
      <p:pic>
        <p:nvPicPr>
          <p:cNvPr id="70659" name="Picture 1" descr="9_27.pdf">
            <a:extLst>
              <a:ext uri="{FF2B5EF4-FFF2-40B4-BE49-F238E27FC236}">
                <a16:creationId xmlns:a16="http://schemas.microsoft.com/office/drawing/2014/main" id="{0BAC7363-1517-4813-8378-BDB9D65AA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27" y="891995"/>
            <a:ext cx="4824545" cy="3822604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3762B59-BFC2-467F-AE33-A4E58A10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9880" y="176676"/>
            <a:ext cx="5704284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Slab Allocator in Linux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22327191-B344-4706-B7BA-4B24E2E93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75891"/>
            <a:ext cx="7329840" cy="3911203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r>
              <a:rPr lang="en-US" altLang="en-US" sz="2000" dirty="0"/>
              <a:t>For example process descriptor is of type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endParaRPr lang="en-US" altLang="en-US" sz="2000" dirty="0"/>
          </a:p>
          <a:p>
            <a:r>
              <a:rPr lang="en-US" altLang="en-US" sz="2000" dirty="0" err="1"/>
              <a:t>Approx</a:t>
            </a:r>
            <a:r>
              <a:rPr lang="en-US" altLang="en-US" sz="2000" dirty="0"/>
              <a:t> 1.7KB of memory</a:t>
            </a:r>
          </a:p>
          <a:p>
            <a:r>
              <a:rPr lang="en-US" altLang="en-US" sz="2000" dirty="0"/>
              <a:t>New task -&gt; allocate new struct from cache</a:t>
            </a:r>
          </a:p>
          <a:p>
            <a:pPr lvl="1"/>
            <a:r>
              <a:rPr lang="en-US" altLang="en-US" sz="2000" dirty="0"/>
              <a:t>Will use existing free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endParaRPr lang="en-US" altLang="en-US" sz="2000" dirty="0"/>
          </a:p>
          <a:p>
            <a:r>
              <a:rPr lang="en-US" altLang="en-US" sz="2000" dirty="0"/>
              <a:t>Slab can be in three possible states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Full – all used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Empty – all free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Partial – mix of free and used</a:t>
            </a:r>
          </a:p>
          <a:p>
            <a:r>
              <a:rPr lang="en-US" altLang="en-US" sz="2000" dirty="0"/>
              <a:t>Upon request, slab allocator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Uses free struct in partial slab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If none, takes one from empty slab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2000" dirty="0"/>
              <a:t>If no empty slab, create new empty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3750BB86-BC72-482A-B3BB-E6EF83BAB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6857" y="183674"/>
            <a:ext cx="5704284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Slab Allocator in Linux (Cont.)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EE52FFE-7E13-4422-8E6C-50D405110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27486"/>
            <a:ext cx="7329840" cy="3271314"/>
          </a:xfrm>
          <a:solidFill>
            <a:srgbClr val="FFC000"/>
          </a:solidFill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Slab started in Solaris, now wide-spread for both kernel mode and user memory in various OSes</a:t>
            </a:r>
          </a:p>
          <a:p>
            <a:r>
              <a:rPr lang="en-US" altLang="en-US" dirty="0"/>
              <a:t>Linux  2.2 had SLAB, now has both SLOB and SLUB allocators</a:t>
            </a:r>
          </a:p>
          <a:p>
            <a:pPr lvl="1"/>
            <a:r>
              <a:rPr lang="en-US" altLang="en-US" dirty="0"/>
              <a:t>SLOB for systems with limited memory</a:t>
            </a:r>
          </a:p>
          <a:p>
            <a:pPr lvl="2"/>
            <a:r>
              <a:rPr lang="en-US" altLang="en-US" b="1" dirty="0"/>
              <a:t>S</a:t>
            </a:r>
            <a:r>
              <a:rPr lang="en-US" altLang="en-US" dirty="0"/>
              <a:t>imple </a:t>
            </a:r>
            <a:r>
              <a:rPr lang="en-US" altLang="en-US" b="1" dirty="0"/>
              <a:t>L</a:t>
            </a:r>
            <a:r>
              <a:rPr lang="en-US" altLang="en-US" dirty="0"/>
              <a:t>ist </a:t>
            </a:r>
            <a:r>
              <a:rPr lang="en-US" altLang="en-US" b="1" dirty="0"/>
              <a:t>O</a:t>
            </a:r>
            <a:r>
              <a:rPr lang="en-US" altLang="en-US" dirty="0"/>
              <a:t>f </a:t>
            </a:r>
            <a:r>
              <a:rPr lang="en-US" altLang="en-US" b="1" dirty="0"/>
              <a:t>B</a:t>
            </a:r>
            <a:r>
              <a:rPr lang="en-US" altLang="en-US" dirty="0"/>
              <a:t>locks – maintains 3 list objects for small, medium, large objects</a:t>
            </a:r>
          </a:p>
          <a:p>
            <a:pPr lvl="1"/>
            <a:r>
              <a:rPr lang="en-US" altLang="en-US" dirty="0"/>
              <a:t>SLUB is performance-optimized SLAB removes per-CPU queues, metadata stored in page structure</a:t>
            </a:r>
          </a:p>
          <a:p>
            <a:pPr lvl="2"/>
            <a:r>
              <a:rPr lang="en-US" altLang="en-US" b="1" dirty="0"/>
              <a:t>SLUB</a:t>
            </a:r>
            <a:r>
              <a:rPr lang="en-US" altLang="en-US" dirty="0"/>
              <a:t>: Unqueued SLAB allocator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98E1F5-7036-4457-8D1B-9B4E5D9AC68D}"/>
              </a:ext>
            </a:extLst>
          </p:cNvPr>
          <p:cNvSpPr txBox="1"/>
          <p:nvPr/>
        </p:nvSpPr>
        <p:spPr>
          <a:xfrm>
            <a:off x="803148" y="4241558"/>
            <a:ext cx="7537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https://events.static.linuxfound.org/sites/events/files/slides/slaballocators.pdf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CFBE-1ADC-4E40-821A-AE283151FE61}"/>
              </a:ext>
            </a:extLst>
          </p:cNvPr>
          <p:cNvSpPr txBox="1"/>
          <p:nvPr/>
        </p:nvSpPr>
        <p:spPr>
          <a:xfrm>
            <a:off x="840342" y="4610890"/>
            <a:ext cx="328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https://lwn.net/Articles/229096/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5F63-16A6-4194-A5E4-730E2B1B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C38D-2F65-4F57-B0AF-A682166E9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and minor page faults</a:t>
            </a:r>
          </a:p>
          <a:p>
            <a:r>
              <a:rPr lang="en-US" dirty="0"/>
              <a:t>Reclaiming free memory</a:t>
            </a:r>
          </a:p>
          <a:p>
            <a:r>
              <a:rPr lang="en-US" dirty="0"/>
              <a:t>Virtual memory for kernel process(es)</a:t>
            </a:r>
          </a:p>
        </p:txBody>
      </p:sp>
    </p:spTree>
    <p:extLst>
      <p:ext uri="{BB962C8B-B14F-4D97-AF65-F5344CB8AC3E}">
        <p14:creationId xmlns:p14="http://schemas.microsoft.com/office/powerpoint/2010/main" val="236047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6F6E9-06E4-4275-9505-E72EC343B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and Minor Page 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65849-96E2-49E5-9EE1-9E7FFB7F8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page fault occurs when a page needed by a process does not have a valid mapping in its page table (valid bit == 0).</a:t>
            </a:r>
          </a:p>
          <a:p>
            <a:r>
              <a:rPr lang="en-US" dirty="0"/>
              <a:t>However, the needed frame might be actually in memory! It may just not be mapped to the process.</a:t>
            </a:r>
          </a:p>
          <a:p>
            <a:r>
              <a:rPr lang="en-US" dirty="0"/>
              <a:t>If the frame needed is NOT in memory, we call this fault a </a:t>
            </a:r>
            <a:r>
              <a:rPr lang="en-US" b="1" dirty="0"/>
              <a:t>major page fault </a:t>
            </a:r>
            <a:r>
              <a:rPr lang="en-US" dirty="0"/>
              <a:t>– the frame has to be loaded from disk.</a:t>
            </a:r>
          </a:p>
          <a:p>
            <a:r>
              <a:rPr lang="en-US" dirty="0"/>
              <a:t>If the frame needed is in memory, we call this fault a </a:t>
            </a:r>
            <a:r>
              <a:rPr lang="en-US" b="1" dirty="0"/>
              <a:t>minor page fault </a:t>
            </a:r>
            <a:r>
              <a:rPr lang="en-US" dirty="0"/>
              <a:t>– the mapping can be established without a disk I/O.</a:t>
            </a:r>
          </a:p>
        </p:txBody>
      </p:sp>
    </p:spTree>
    <p:extLst>
      <p:ext uri="{BB962C8B-B14F-4D97-AF65-F5344CB8AC3E}">
        <p14:creationId xmlns:p14="http://schemas.microsoft.com/office/powerpoint/2010/main" val="27903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A7728-BDBD-48FC-82CA-9DB0D327C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Minor Page Fault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7855D-F23E-4378-87FE-4C871AD51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4" y="1047486"/>
            <a:ext cx="8246070" cy="36649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are two reasons for minor page fault to occur.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 process may reference a shared page that is in memory, but not mapped to the current process.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 frame has been moved to the free list by the memory management system. (We’ll discuss the issue of reclaiming free frames later.)</a:t>
            </a:r>
          </a:p>
          <a:p>
            <a:pPr marL="571500" indent="-514350"/>
            <a:r>
              <a:rPr lang="en-US" dirty="0"/>
              <a:t>In either case, all the MMU needs to do is to update the page table reference, much less expensive than reading the frame from disk.</a:t>
            </a:r>
          </a:p>
        </p:txBody>
      </p:sp>
    </p:spTree>
    <p:extLst>
      <p:ext uri="{BB962C8B-B14F-4D97-AF65-F5344CB8AC3E}">
        <p14:creationId xmlns:p14="http://schemas.microsoft.com/office/powerpoint/2010/main" val="302720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0A9AF-2341-4921-A2CF-128380FC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Major and Minor 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830DF-C6B6-47AE-9114-B33006044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Linux, one can view the number of major and minor page faults using the </a:t>
            </a:r>
            <a:r>
              <a:rPr lang="en-US" b="1" dirty="0" err="1">
                <a:latin typeface="Consolas" panose="020B0609020204030204" pitchFamily="49" charset="0"/>
              </a:rPr>
              <a:t>ps</a:t>
            </a:r>
            <a:r>
              <a:rPr lang="en-US" dirty="0"/>
              <a:t> (process status) command.</a:t>
            </a:r>
          </a:p>
          <a:p>
            <a:r>
              <a:rPr lang="en-US" b="1" dirty="0" err="1">
                <a:latin typeface="Consolas" panose="020B0609020204030204" pitchFamily="49" charset="0"/>
              </a:rPr>
              <a:t>ps</a:t>
            </a:r>
            <a:r>
              <a:rPr lang="en-US" b="1" dirty="0">
                <a:latin typeface="Consolas" panose="020B0609020204030204" pitchFamily="49" charset="0"/>
              </a:rPr>
              <a:t> -</a:t>
            </a:r>
            <a:r>
              <a:rPr lang="en-US" b="1" dirty="0" err="1">
                <a:latin typeface="Consolas" panose="020B0609020204030204" pitchFamily="49" charset="0"/>
              </a:rPr>
              <a:t>eo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min_flt,maj_flt,cmd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/>
              <a:t>There is no space in </a:t>
            </a:r>
            <a:r>
              <a:rPr lang="en-US" dirty="0" err="1">
                <a:latin typeface="Consolas" panose="020B0609020204030204" pitchFamily="49" charset="0"/>
              </a:rPr>
              <a:t>min_flt,maj_flt,cmd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The command means “show all processes with minor and major page faults caused by all commands.”</a:t>
            </a:r>
          </a:p>
        </p:txBody>
      </p:sp>
    </p:spTree>
    <p:extLst>
      <p:ext uri="{BB962C8B-B14F-4D97-AF65-F5344CB8AC3E}">
        <p14:creationId xmlns:p14="http://schemas.microsoft.com/office/powerpoint/2010/main" val="2003705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43F9-1BAF-4B08-8622-A83CB945B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Sample Output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783993-7D3E-437B-B237-0A30F2265C65}"/>
              </a:ext>
            </a:extLst>
          </p:cNvPr>
          <p:cNvSpPr txBox="1"/>
          <p:nvPr/>
        </p:nvSpPr>
        <p:spPr>
          <a:xfrm>
            <a:off x="1131795" y="1655520"/>
            <a:ext cx="6880410" cy="147732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MINFL  		MAJFL 	CMD</a:t>
            </a:r>
          </a:p>
          <a:p>
            <a:r>
              <a:rPr lang="de-DE" dirty="0">
                <a:latin typeface="Consolas" panose="020B0609020204030204" pitchFamily="49" charset="0"/>
              </a:rPr>
              <a:t>4618573  	3819 	/</a:t>
            </a:r>
            <a:r>
              <a:rPr lang="de-DE" dirty="0" err="1">
                <a:latin typeface="Consolas" panose="020B0609020204030204" pitchFamily="49" charset="0"/>
              </a:rPr>
              <a:t>usr</a:t>
            </a:r>
            <a:r>
              <a:rPr lang="de-DE" dirty="0">
                <a:latin typeface="Consolas" panose="020B0609020204030204" pitchFamily="49" charset="0"/>
              </a:rPr>
              <a:t>/</a:t>
            </a:r>
            <a:r>
              <a:rPr lang="de-DE" dirty="0" err="1">
                <a:latin typeface="Consolas" panose="020B0609020204030204" pitchFamily="49" charset="0"/>
              </a:rPr>
              <a:t>sbin</a:t>
            </a:r>
            <a:r>
              <a:rPr lang="de-DE" dirty="0">
                <a:latin typeface="Consolas" panose="020B0609020204030204" pitchFamily="49" charset="0"/>
              </a:rPr>
              <a:t>/</a:t>
            </a:r>
            <a:r>
              <a:rPr lang="de-DE" dirty="0" err="1">
                <a:latin typeface="Consolas" panose="020B0609020204030204" pitchFamily="49" charset="0"/>
              </a:rPr>
              <a:t>sshd</a:t>
            </a:r>
            <a:r>
              <a:rPr lang="de-DE" dirty="0">
                <a:latin typeface="Consolas" panose="020B0609020204030204" pitchFamily="49" charset="0"/>
              </a:rPr>
              <a:t> –D</a:t>
            </a:r>
          </a:p>
          <a:p>
            <a:r>
              <a:rPr lang="en-US" dirty="0">
                <a:latin typeface="Consolas" panose="020B0609020204030204" pitchFamily="49" charset="0"/>
              </a:rPr>
              <a:t>1068498  	1206 	/</a:t>
            </a:r>
            <a:r>
              <a:rPr lang="en-US" dirty="0" err="1">
                <a:latin typeface="Consolas" panose="020B0609020204030204" pitchFamily="49" charset="0"/>
              </a:rPr>
              <a:t>usr</a:t>
            </a:r>
            <a:r>
              <a:rPr lang="en-US" dirty="0">
                <a:latin typeface="Consolas" panose="020B0609020204030204" pitchFamily="49" charset="0"/>
              </a:rPr>
              <a:t>/lib/</a:t>
            </a:r>
            <a:r>
              <a:rPr lang="en-US" dirty="0" err="1">
                <a:latin typeface="Consolas" panose="020B0609020204030204" pitchFamily="49" charset="0"/>
              </a:rPr>
              <a:t>systemd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</a:rPr>
              <a:t>systemd-logind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17611		2312 	/</a:t>
            </a:r>
            <a:r>
              <a:rPr lang="en-US" dirty="0" err="1">
                <a:latin typeface="Consolas" panose="020B0609020204030204" pitchFamily="49" charset="0"/>
              </a:rPr>
              <a:t>sbin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dirty="0" err="1">
                <a:latin typeface="Consolas" panose="020B0609020204030204" pitchFamily="49" charset="0"/>
              </a:rPr>
              <a:t>auditd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1851      	0 	vim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A02E01-A2DF-4219-9EEB-1BED46D9AF33}"/>
              </a:ext>
            </a:extLst>
          </p:cNvPr>
          <p:cNvSpPr txBox="1"/>
          <p:nvPr/>
        </p:nvSpPr>
        <p:spPr>
          <a:xfrm>
            <a:off x="1131794" y="1063229"/>
            <a:ext cx="688040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000" dirty="0"/>
              <a:t>From our Linuxremote1, the following are some sample output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E5651C-54CC-47CF-830D-12459CA2C364}"/>
              </a:ext>
            </a:extLst>
          </p:cNvPr>
          <p:cNvSpPr txBox="1"/>
          <p:nvPr/>
        </p:nvSpPr>
        <p:spPr>
          <a:xfrm>
            <a:off x="1131794" y="3328892"/>
            <a:ext cx="6880409" cy="16004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000" dirty="0"/>
              <a:t>Some notes: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Because large number of processes are running, you’d use </a:t>
            </a:r>
            <a:r>
              <a:rPr lang="en-US" sz="2000" b="1" dirty="0">
                <a:latin typeface="Consolas" panose="020B0609020204030204" pitchFamily="49" charset="0"/>
              </a:rPr>
              <a:t>grep</a:t>
            </a:r>
            <a:r>
              <a:rPr lang="en-US" sz="2000" dirty="0"/>
              <a:t> command to extract the output, e.g.,</a:t>
            </a:r>
          </a:p>
          <a:p>
            <a:r>
              <a:rPr lang="en-US" sz="2000" dirty="0"/>
              <a:t>      </a:t>
            </a:r>
            <a:r>
              <a:rPr lang="en-US" sz="2000" b="1" dirty="0" err="1">
                <a:latin typeface="Consolas" panose="020B0609020204030204" pitchFamily="49" charset="0"/>
              </a:rPr>
              <a:t>ps</a:t>
            </a:r>
            <a:r>
              <a:rPr lang="en-US" sz="2000" b="1" dirty="0">
                <a:latin typeface="Consolas" panose="020B0609020204030204" pitchFamily="49" charset="0"/>
              </a:rPr>
              <a:t> –</a:t>
            </a:r>
            <a:r>
              <a:rPr lang="en-US" sz="2000" b="1" dirty="0" err="1">
                <a:latin typeface="Consolas" panose="020B0609020204030204" pitchFamily="49" charset="0"/>
              </a:rPr>
              <a:t>eo</a:t>
            </a:r>
            <a:r>
              <a:rPr lang="en-US" sz="2000" b="1" dirty="0"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latin typeface="Consolas" panose="020B0609020204030204" pitchFamily="49" charset="0"/>
              </a:rPr>
              <a:t>min_flt,maj_flt,cmd</a:t>
            </a:r>
            <a:r>
              <a:rPr lang="en-US" sz="2000" b="1" dirty="0">
                <a:latin typeface="Consolas" panose="020B0609020204030204" pitchFamily="49" charset="0"/>
              </a:rPr>
              <a:t> | grep “</a:t>
            </a:r>
            <a:r>
              <a:rPr lang="en-US" sz="2000" b="1" dirty="0" err="1">
                <a:latin typeface="Consolas" panose="020B0609020204030204" pitchFamily="49" charset="0"/>
              </a:rPr>
              <a:t>sshd</a:t>
            </a:r>
            <a:r>
              <a:rPr lang="en-US" sz="2000" b="1" dirty="0">
                <a:latin typeface="Consolas" panose="020B0609020204030204" pitchFamily="49" charset="0"/>
              </a:rPr>
              <a:t> –D”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dirty="0"/>
              <a:t>Why the number of major fault for “</a:t>
            </a:r>
            <a:r>
              <a:rPr lang="en-US" b="1" dirty="0"/>
              <a:t>vim</a:t>
            </a:r>
            <a:r>
              <a:rPr lang="en-US" dirty="0"/>
              <a:t>” is zero?</a:t>
            </a:r>
          </a:p>
        </p:txBody>
      </p:sp>
    </p:spTree>
    <p:extLst>
      <p:ext uri="{BB962C8B-B14F-4D97-AF65-F5344CB8AC3E}">
        <p14:creationId xmlns:p14="http://schemas.microsoft.com/office/powerpoint/2010/main" val="146064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24C5-C822-42B6-81CE-898260A23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Reclaiming Free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90E75-A883-4926-A920-D925C2B88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issue of reclaiming free memory:</a:t>
            </a:r>
          </a:p>
          <a:p>
            <a:pPr lvl="1"/>
            <a:r>
              <a:rPr lang="en-US" dirty="0"/>
              <a:t>If we wait until a major page fault, it is too costly!</a:t>
            </a:r>
          </a:p>
          <a:p>
            <a:pPr lvl="1"/>
            <a:r>
              <a:rPr lang="en-US" dirty="0"/>
              <a:t>The MMU tries to avoid as much as possible any major faults. One practical solution is to reclaim free memory when possible.</a:t>
            </a:r>
          </a:p>
          <a:p>
            <a:r>
              <a:rPr lang="en-US" dirty="0"/>
              <a:t>In a global page-replacement policy, the MMU periodically reclaims free frames from all processes under certain given condition(s).</a:t>
            </a:r>
          </a:p>
        </p:txBody>
      </p:sp>
    </p:spTree>
    <p:extLst>
      <p:ext uri="{BB962C8B-B14F-4D97-AF65-F5344CB8AC3E}">
        <p14:creationId xmlns:p14="http://schemas.microsoft.com/office/powerpoint/2010/main" val="394470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8F89ABC5-C6DD-4713-ABCC-DF2FB1DBD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37009"/>
            <a:ext cx="7329840" cy="4025316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A strategy to implement global page-replacement policy </a:t>
            </a:r>
          </a:p>
          <a:p>
            <a:pPr lvl="1"/>
            <a:r>
              <a:rPr lang="en-US" altLang="en-US" sz="2600" dirty="0"/>
              <a:t>All memory requests  are serviced by the global free-frame list.</a:t>
            </a:r>
          </a:p>
          <a:p>
            <a:pPr lvl="1"/>
            <a:r>
              <a:rPr lang="en-US" altLang="en-US" sz="2600" dirty="0"/>
              <a:t>Rather than waiting for the free list to drop to zero before we begin selecting pages for replacement, page replacement  is triggered when the list falls below a certain threshold. </a:t>
            </a:r>
          </a:p>
          <a:p>
            <a:r>
              <a:rPr lang="en-US" altLang="en-US" dirty="0"/>
              <a:t>This strategy attempts to ensure there is always sufficient free memory to satisfy new requests</a:t>
            </a:r>
            <a:r>
              <a:rPr lang="en-US" altLang="en-US" b="1" dirty="0"/>
              <a:t>.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53251" name="Title 4">
            <a:extLst>
              <a:ext uri="{FF2B5EF4-FFF2-40B4-BE49-F238E27FC236}">
                <a16:creationId xmlns:a16="http://schemas.microsoft.com/office/drawing/2014/main" id="{19A04316-FDA7-4603-B74E-219CB62A7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417" y="174904"/>
            <a:ext cx="6537207" cy="432197"/>
          </a:xfrm>
        </p:spPr>
        <p:txBody>
          <a:bodyPr>
            <a:noAutofit/>
          </a:bodyPr>
          <a:lstStyle/>
          <a:p>
            <a:r>
              <a:rPr lang="en-US" altLang="en-US" dirty="0"/>
              <a:t>Reclaiming Pages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0A8FF6-4218-4A3C-97F8-029AF1E78A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756" y="176676"/>
            <a:ext cx="5742384" cy="43219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Reclaiming Pages Example </a:t>
            </a:r>
          </a:p>
        </p:txBody>
      </p:sp>
      <p:pic>
        <p:nvPicPr>
          <p:cNvPr id="54275" name="Picture 2" descr="B:\os-book\os10-dir\Slides-WORK-area\Figures-dir\ch10\JPG-dir\10_18.jpg">
            <a:extLst>
              <a:ext uri="{FF2B5EF4-FFF2-40B4-BE49-F238E27FC236}">
                <a16:creationId xmlns:a16="http://schemas.microsoft.com/office/drawing/2014/main" id="{1CBDD818-7B1C-4DDD-AAB3-4D84028FE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318" y="891995"/>
            <a:ext cx="3585364" cy="375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1064</Words>
  <Application>Microsoft Office PowerPoint</Application>
  <PresentationFormat>On-screen Show (16:9)</PresentationFormat>
  <Paragraphs>111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MS PGothic</vt:lpstr>
      <vt:lpstr>Arial</vt:lpstr>
      <vt:lpstr>Calibri</vt:lpstr>
      <vt:lpstr>Consolas</vt:lpstr>
      <vt:lpstr>Courier New</vt:lpstr>
      <vt:lpstr>Helvetica</vt:lpstr>
      <vt:lpstr>Times New Roman</vt:lpstr>
      <vt:lpstr>Office Theme</vt:lpstr>
      <vt:lpstr>CSCI315 – Operating Systems Design Department of Computer Science Bucknell University</vt:lpstr>
      <vt:lpstr>Overview</vt:lpstr>
      <vt:lpstr>Major and Minor Page Faults</vt:lpstr>
      <vt:lpstr>Reasons for Minor Page Fault</vt:lpstr>
      <vt:lpstr>Observing Major and Minor Faults</vt:lpstr>
      <vt:lpstr>Sample Output</vt:lpstr>
      <vt:lpstr>Reclaiming Free Memory</vt:lpstr>
      <vt:lpstr>Reclaiming Pages</vt:lpstr>
      <vt:lpstr>Reclaiming Pages Example </vt:lpstr>
      <vt:lpstr>Allocating Kernel Memory</vt:lpstr>
      <vt:lpstr>Buddy System</vt:lpstr>
      <vt:lpstr>Buddy System Example</vt:lpstr>
      <vt:lpstr>Buddy System Allocator</vt:lpstr>
      <vt:lpstr>Slab Allocator</vt:lpstr>
      <vt:lpstr>Slab Allocation</vt:lpstr>
      <vt:lpstr>Slab Allocator in Linux</vt:lpstr>
      <vt:lpstr>Slab Allocator in Linux (Cont.)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179</cp:revision>
  <dcterms:created xsi:type="dcterms:W3CDTF">2013-08-21T19:17:07Z</dcterms:created>
  <dcterms:modified xsi:type="dcterms:W3CDTF">2020-10-24T23:56:02Z</dcterms:modified>
</cp:coreProperties>
</file>