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91" r:id="rId2"/>
    <p:sldId id="392" r:id="rId3"/>
    <p:sldId id="427" r:id="rId4"/>
    <p:sldId id="398" r:id="rId5"/>
    <p:sldId id="399" r:id="rId6"/>
    <p:sldId id="401" r:id="rId7"/>
    <p:sldId id="428" r:id="rId8"/>
    <p:sldId id="429" r:id="rId9"/>
    <p:sldId id="431" r:id="rId10"/>
    <p:sldId id="430" r:id="rId11"/>
    <p:sldId id="432" r:id="rId12"/>
    <p:sldId id="403" r:id="rId13"/>
    <p:sldId id="404" r:id="rId14"/>
    <p:sldId id="405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CC"/>
    <a:srgbClr val="FE9202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>
            <a:extLst>
              <a:ext uri="{FF2B5EF4-FFF2-40B4-BE49-F238E27FC236}">
                <a16:creationId xmlns:a16="http://schemas.microsoft.com/office/drawing/2014/main" id="{2796DFB2-176E-4C36-8157-233A38262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819EF8C-4231-4782-B39A-7B2E0F77F2B4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5651" name="Rectangle 2">
            <a:extLst>
              <a:ext uri="{FF2B5EF4-FFF2-40B4-BE49-F238E27FC236}">
                <a16:creationId xmlns:a16="http://schemas.microsoft.com/office/drawing/2014/main" id="{6BA96F8A-0303-451B-8FF0-F0231FFBE8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>
            <a:extLst>
              <a:ext uri="{FF2B5EF4-FFF2-40B4-BE49-F238E27FC236}">
                <a16:creationId xmlns:a16="http://schemas.microsoft.com/office/drawing/2014/main" id="{C2E866F9-9F63-4267-AE12-FD26BF4B92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>
            <a:extLst>
              <a:ext uri="{FF2B5EF4-FFF2-40B4-BE49-F238E27FC236}">
                <a16:creationId xmlns:a16="http://schemas.microsoft.com/office/drawing/2014/main" id="{F465EF95-595A-4F41-97F1-F2BBA1F412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8CCE5AD-C314-4DFB-97F8-C64B9C4C8E4F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6675" name="Rectangle 2">
            <a:extLst>
              <a:ext uri="{FF2B5EF4-FFF2-40B4-BE49-F238E27FC236}">
                <a16:creationId xmlns:a16="http://schemas.microsoft.com/office/drawing/2014/main" id="{DBE3F616-377A-4393-9F02-287285E02A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>
            <a:extLst>
              <a:ext uri="{FF2B5EF4-FFF2-40B4-BE49-F238E27FC236}">
                <a16:creationId xmlns:a16="http://schemas.microsoft.com/office/drawing/2014/main" id="{C682FE68-026E-4D64-ACA9-90978CF26E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>
            <a:extLst>
              <a:ext uri="{FF2B5EF4-FFF2-40B4-BE49-F238E27FC236}">
                <a16:creationId xmlns:a16="http://schemas.microsoft.com/office/drawing/2014/main" id="{56B4D174-7712-4CB1-A41E-3E47996C66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B090860-9AF5-424D-A333-7DC8522BDD90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7699" name="Rectangle 2">
            <a:extLst>
              <a:ext uri="{FF2B5EF4-FFF2-40B4-BE49-F238E27FC236}">
                <a16:creationId xmlns:a16="http://schemas.microsoft.com/office/drawing/2014/main" id="{D34CB649-2117-4081-91C0-CE968BFCFC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>
            <a:extLst>
              <a:ext uri="{FF2B5EF4-FFF2-40B4-BE49-F238E27FC236}">
                <a16:creationId xmlns:a16="http://schemas.microsoft.com/office/drawing/2014/main" id="{1E59B376-3E44-42AB-A505-B2EEEB362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>
            <a:extLst>
              <a:ext uri="{FF2B5EF4-FFF2-40B4-BE49-F238E27FC236}">
                <a16:creationId xmlns:a16="http://schemas.microsoft.com/office/drawing/2014/main" id="{93E4F0CE-D923-4137-8356-335CED0DAB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6658769-8F6C-489F-90D1-9CC8B1660090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9747" name="Rectangle 2">
            <a:extLst>
              <a:ext uri="{FF2B5EF4-FFF2-40B4-BE49-F238E27FC236}">
                <a16:creationId xmlns:a16="http://schemas.microsoft.com/office/drawing/2014/main" id="{60738C59-F0E4-448F-A9D3-AD8236E66B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>
            <a:extLst>
              <a:ext uri="{FF2B5EF4-FFF2-40B4-BE49-F238E27FC236}">
                <a16:creationId xmlns:a16="http://schemas.microsoft.com/office/drawing/2014/main" id="{976268BD-A21D-4A9C-83D9-F6E58693A9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>
            <a:extLst>
              <a:ext uri="{FF2B5EF4-FFF2-40B4-BE49-F238E27FC236}">
                <a16:creationId xmlns:a16="http://schemas.microsoft.com/office/drawing/2014/main" id="{1837ECB5-7162-4CEC-A47D-E4BE9B6BEC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109FEF30-9510-4C58-8BDC-945E5163F881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1795" name="Rectangle 2">
            <a:extLst>
              <a:ext uri="{FF2B5EF4-FFF2-40B4-BE49-F238E27FC236}">
                <a16:creationId xmlns:a16="http://schemas.microsoft.com/office/drawing/2014/main" id="{07995171-3EE2-4E73-8490-2043FAF0F7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>
            <a:extLst>
              <a:ext uri="{FF2B5EF4-FFF2-40B4-BE49-F238E27FC236}">
                <a16:creationId xmlns:a16="http://schemas.microsoft.com/office/drawing/2014/main" id="{8C7CE5D7-69FE-4842-BF55-75D2A5D5EA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>
            <a:extLst>
              <a:ext uri="{FF2B5EF4-FFF2-40B4-BE49-F238E27FC236}">
                <a16:creationId xmlns:a16="http://schemas.microsoft.com/office/drawing/2014/main" id="{9D6C97B1-3832-4F66-B910-70D74BAE37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23FEAB0-D0B8-4413-8091-47B30D592B6D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2819" name="Rectangle 2">
            <a:extLst>
              <a:ext uri="{FF2B5EF4-FFF2-40B4-BE49-F238E27FC236}">
                <a16:creationId xmlns:a16="http://schemas.microsoft.com/office/drawing/2014/main" id="{0CEA0066-5027-4471-91EA-9985ABD189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>
            <a:extLst>
              <a:ext uri="{FF2B5EF4-FFF2-40B4-BE49-F238E27FC236}">
                <a16:creationId xmlns:a16="http://schemas.microsoft.com/office/drawing/2014/main" id="{47BEC658-299A-49A8-97E6-0EB7A45AE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>
            <a:extLst>
              <a:ext uri="{FF2B5EF4-FFF2-40B4-BE49-F238E27FC236}">
                <a16:creationId xmlns:a16="http://schemas.microsoft.com/office/drawing/2014/main" id="{B5D1975B-F866-4C46-9280-F72E2CB244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DA1AAD5-B1CB-4150-8FBD-59C5EEEBE590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3843" name="Rectangle 2">
            <a:extLst>
              <a:ext uri="{FF2B5EF4-FFF2-40B4-BE49-F238E27FC236}">
                <a16:creationId xmlns:a16="http://schemas.microsoft.com/office/drawing/2014/main" id="{CD0501A9-BE48-4120-9C77-F88180A38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>
            <a:extLst>
              <a:ext uri="{FF2B5EF4-FFF2-40B4-BE49-F238E27FC236}">
                <a16:creationId xmlns:a16="http://schemas.microsoft.com/office/drawing/2014/main" id="{7DD218C6-639C-4E06-B2EF-B8F6E1A0A4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inux-audit.com/understanding-memory-information-on-linux-systems/" TargetMode="External"/><Relationship Id="rId2" Type="http://schemas.openxmlformats.org/officeDocument/2006/relationships/hyperlink" Target="https://lwn.net/Articles/495543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ernel.org/doc/gorman/html/understand/understand013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510482" y="3889417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4" y="3655640"/>
            <a:ext cx="1562996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10.9,10.10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Other Issues in Virtual Memory</a:t>
            </a:r>
          </a:p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System Examples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E9D1E4-DDEC-4373-A01A-0467C5F58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1340"/>
            <a:ext cx="8229600" cy="857250"/>
          </a:xfrm>
        </p:spPr>
        <p:txBody>
          <a:bodyPr/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Active and Inactive Lists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3084C13-262C-4E63-8155-40BA497C2888}"/>
              </a:ext>
            </a:extLst>
          </p:cNvPr>
          <p:cNvGrpSpPr/>
          <p:nvPr/>
        </p:nvGrpSpPr>
        <p:grpSpPr>
          <a:xfrm>
            <a:off x="754375" y="1063229"/>
            <a:ext cx="7209083" cy="3611623"/>
            <a:chOff x="569722" y="954414"/>
            <a:chExt cx="7209083" cy="361162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C5AC8FC-9840-4C36-900A-447521A4454F}"/>
                </a:ext>
              </a:extLst>
            </p:cNvPr>
            <p:cNvSpPr/>
            <p:nvPr/>
          </p:nvSpPr>
          <p:spPr>
            <a:xfrm>
              <a:off x="1976015" y="1871146"/>
              <a:ext cx="5191970" cy="458115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1879D83-22BC-42B1-9C21-43CC7395070B}"/>
                </a:ext>
              </a:extLst>
            </p:cNvPr>
            <p:cNvSpPr/>
            <p:nvPr/>
          </p:nvSpPr>
          <p:spPr>
            <a:xfrm>
              <a:off x="1976015" y="3487980"/>
              <a:ext cx="5191970" cy="458115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3B29565-698F-4662-BFA8-C2DB472F9A77}"/>
                </a:ext>
              </a:extLst>
            </p:cNvPr>
            <p:cNvSpPr txBox="1"/>
            <p:nvPr/>
          </p:nvSpPr>
          <p:spPr>
            <a:xfrm>
              <a:off x="2128720" y="1852616"/>
              <a:ext cx="567976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rear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D1FBC35-8D48-464E-83D0-0B51D032537D}"/>
                </a:ext>
              </a:extLst>
            </p:cNvPr>
            <p:cNvSpPr txBox="1"/>
            <p:nvPr/>
          </p:nvSpPr>
          <p:spPr>
            <a:xfrm>
              <a:off x="6447304" y="1873021"/>
              <a:ext cx="650114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front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9A09B09-A56E-49ED-B310-869E8F1B211A}"/>
                </a:ext>
              </a:extLst>
            </p:cNvPr>
            <p:cNvSpPr txBox="1"/>
            <p:nvPr/>
          </p:nvSpPr>
          <p:spPr>
            <a:xfrm>
              <a:off x="2126166" y="3525477"/>
              <a:ext cx="650114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front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AC13B90-2B43-4E2F-8DC6-1239C3566558}"/>
                </a:ext>
              </a:extLst>
            </p:cNvPr>
            <p:cNvSpPr txBox="1"/>
            <p:nvPr/>
          </p:nvSpPr>
          <p:spPr>
            <a:xfrm>
              <a:off x="6488373" y="3525477"/>
              <a:ext cx="567976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rear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A8BD816-270A-4859-9F55-4F17323F1D8D}"/>
                </a:ext>
              </a:extLst>
            </p:cNvPr>
            <p:cNvCxnSpPr>
              <a:stCxn id="5" idx="3"/>
            </p:cNvCxnSpPr>
            <p:nvPr/>
          </p:nvCxnSpPr>
          <p:spPr>
            <a:xfrm flipV="1">
              <a:off x="7167985" y="2100203"/>
              <a:ext cx="610820" cy="1"/>
            </a:xfrm>
            <a:prstGeom prst="line">
              <a:avLst/>
            </a:prstGeom>
            <a:ln w="19050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498ABE2-83D4-44E9-9E75-D64FB8C979D9}"/>
                </a:ext>
              </a:extLst>
            </p:cNvPr>
            <p:cNvCxnSpPr/>
            <p:nvPr/>
          </p:nvCxnSpPr>
          <p:spPr>
            <a:xfrm>
              <a:off x="7778805" y="2100203"/>
              <a:ext cx="0" cy="1609940"/>
            </a:xfrm>
            <a:prstGeom prst="line">
              <a:avLst/>
            </a:prstGeom>
            <a:ln w="19050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8E06AA6-C0D9-471E-8E93-7D4787D357E7}"/>
                </a:ext>
              </a:extLst>
            </p:cNvPr>
            <p:cNvCxnSpPr/>
            <p:nvPr/>
          </p:nvCxnSpPr>
          <p:spPr>
            <a:xfrm flipH="1">
              <a:off x="7320690" y="3710143"/>
              <a:ext cx="458115" cy="0"/>
            </a:xfrm>
            <a:prstGeom prst="straightConnector1">
              <a:avLst/>
            </a:prstGeom>
            <a:ln w="19050">
              <a:solidFill>
                <a:schemeClr val="accent1">
                  <a:shade val="95000"/>
                  <a:satMod val="10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922B1B8-3457-4408-B949-9B667B965CF6}"/>
                </a:ext>
              </a:extLst>
            </p:cNvPr>
            <p:cNvCxnSpPr/>
            <p:nvPr/>
          </p:nvCxnSpPr>
          <p:spPr>
            <a:xfrm flipH="1" flipV="1">
              <a:off x="2126166" y="2419045"/>
              <a:ext cx="1987719" cy="1068935"/>
            </a:xfrm>
            <a:prstGeom prst="straightConnector1">
              <a:avLst/>
            </a:prstGeom>
            <a:ln w="19050">
              <a:solidFill>
                <a:schemeClr val="accent1">
                  <a:shade val="95000"/>
                  <a:satMod val="10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3A7DE35-9D7D-4056-AD5F-A4214574DC60}"/>
                </a:ext>
              </a:extLst>
            </p:cNvPr>
            <p:cNvSpPr txBox="1"/>
            <p:nvPr/>
          </p:nvSpPr>
          <p:spPr>
            <a:xfrm>
              <a:off x="3375198" y="4165927"/>
              <a:ext cx="2018501" cy="400110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nsolas" panose="020B0609020204030204" pitchFamily="49" charset="0"/>
                </a:rPr>
                <a:t>Inactive_list</a:t>
              </a:r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B9A64D9-D734-484B-93B9-8C928C00919D}"/>
                </a:ext>
              </a:extLst>
            </p:cNvPr>
            <p:cNvSpPr txBox="1"/>
            <p:nvPr/>
          </p:nvSpPr>
          <p:spPr>
            <a:xfrm>
              <a:off x="3516261" y="2526546"/>
              <a:ext cx="1736373" cy="400110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nsolas" panose="020B0609020204030204" pitchFamily="49" charset="0"/>
                </a:rPr>
                <a:t>Active_list</a:t>
              </a:r>
              <a:endParaRPr lang="en-US" sz="1600" dirty="0">
                <a:latin typeface="Consolas" panose="020B0609020204030204" pitchFamily="49" charset="0"/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AE127779-E4B8-4BC4-A148-358DAD709589}"/>
                </a:ext>
              </a:extLst>
            </p:cNvPr>
            <p:cNvCxnSpPr/>
            <p:nvPr/>
          </p:nvCxnSpPr>
          <p:spPr>
            <a:xfrm>
              <a:off x="601670" y="2100203"/>
              <a:ext cx="916230" cy="0"/>
            </a:xfrm>
            <a:prstGeom prst="straightConnector1">
              <a:avLst/>
            </a:prstGeom>
            <a:ln w="19050">
              <a:solidFill>
                <a:schemeClr val="accent1">
                  <a:shade val="95000"/>
                  <a:satMod val="10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57641EC-ABCB-4DB9-B3A1-9737FBB04649}"/>
                </a:ext>
              </a:extLst>
            </p:cNvPr>
            <p:cNvSpPr txBox="1"/>
            <p:nvPr/>
          </p:nvSpPr>
          <p:spPr>
            <a:xfrm>
              <a:off x="569722" y="1667950"/>
              <a:ext cx="1093697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new page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F7478F0-2653-4616-9732-AA3CA2A4B334}"/>
                </a:ext>
              </a:extLst>
            </p:cNvPr>
            <p:cNvCxnSpPr>
              <a:stCxn id="5" idx="0"/>
            </p:cNvCxnSpPr>
            <p:nvPr/>
          </p:nvCxnSpPr>
          <p:spPr>
            <a:xfrm flipV="1">
              <a:off x="4572000" y="1397050"/>
              <a:ext cx="0" cy="474096"/>
            </a:xfrm>
            <a:prstGeom prst="line">
              <a:avLst/>
            </a:prstGeom>
            <a:ln w="19050">
              <a:solidFill>
                <a:schemeClr val="accent1">
                  <a:shade val="95000"/>
                  <a:satMod val="10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0001D61-940E-4D9C-BADF-CB9D70D713B0}"/>
                </a:ext>
              </a:extLst>
            </p:cNvPr>
            <p:cNvCxnSpPr/>
            <p:nvPr/>
          </p:nvCxnSpPr>
          <p:spPr>
            <a:xfrm flipH="1">
              <a:off x="1976015" y="1350110"/>
              <a:ext cx="2595985" cy="0"/>
            </a:xfrm>
            <a:prstGeom prst="line">
              <a:avLst/>
            </a:prstGeom>
            <a:ln w="19050">
              <a:solidFill>
                <a:schemeClr val="accent1">
                  <a:shade val="95000"/>
                  <a:satMod val="10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4971576-331C-4D16-8386-0193956089D4}"/>
                </a:ext>
              </a:extLst>
            </p:cNvPr>
            <p:cNvCxnSpPr/>
            <p:nvPr/>
          </p:nvCxnSpPr>
          <p:spPr>
            <a:xfrm>
              <a:off x="1976015" y="1397050"/>
              <a:ext cx="0" cy="411175"/>
            </a:xfrm>
            <a:prstGeom prst="straightConnector1">
              <a:avLst/>
            </a:prstGeom>
            <a:ln w="19050">
              <a:solidFill>
                <a:schemeClr val="accent1">
                  <a:shade val="95000"/>
                  <a:satMod val="10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2267B09-F1D8-492F-9066-5683D150F3A5}"/>
                </a:ext>
              </a:extLst>
            </p:cNvPr>
            <p:cNvSpPr txBox="1"/>
            <p:nvPr/>
          </p:nvSpPr>
          <p:spPr>
            <a:xfrm>
              <a:off x="2517648" y="954414"/>
              <a:ext cx="1204753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referenced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4724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CFA7D-C6A0-413A-BD50-C32926C7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Virtual Memory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214E6-839D-4066-9755-DF322359D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Some relevant references</a:t>
            </a:r>
          </a:p>
          <a:p>
            <a:pPr lvl="1"/>
            <a:r>
              <a:rPr lang="en-US" b="1" dirty="0"/>
              <a:t>Better active/inactive list balancing </a:t>
            </a:r>
            <a:r>
              <a:rPr lang="en-US" dirty="0">
                <a:hlinkClick r:id="rId2"/>
              </a:rPr>
              <a:t>https://lwn.net/Articles/495543/</a:t>
            </a:r>
            <a:endParaRPr lang="en-US" dirty="0"/>
          </a:p>
          <a:p>
            <a:pPr lvl="1"/>
            <a:r>
              <a:rPr lang="en-US" b="1" dirty="0"/>
              <a:t>Understanding memory information on Linux systems </a:t>
            </a:r>
            <a:r>
              <a:rPr lang="en-US" dirty="0">
                <a:hlinkClick r:id="rId3"/>
              </a:rPr>
              <a:t>https://linux-audit.com/understanding-memory-information-on-linux-systems/</a:t>
            </a:r>
            <a:endParaRPr lang="en-US" dirty="0"/>
          </a:p>
          <a:p>
            <a:pPr lvl="1"/>
            <a:r>
              <a:rPr lang="en-US" b="1" dirty="0"/>
              <a:t>Page Frame Reclamation </a:t>
            </a:r>
            <a:r>
              <a:rPr lang="en-US" dirty="0">
                <a:hlinkClick r:id="rId4"/>
              </a:rPr>
              <a:t>https://www.kernel.org/doc/gorman/html/understand/understand013.html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52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D8E3548C-E30B-4E4A-B512-89B05FD391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1923" y="176092"/>
            <a:ext cx="6172200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Windows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A7A5EE0C-B6B1-4A7D-8E79-BF30FDC85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896155"/>
            <a:ext cx="7329840" cy="3974306"/>
          </a:xfrm>
          <a:solidFill>
            <a:srgbClr val="FFC000"/>
          </a:solidFill>
        </p:spPr>
        <p:txBody>
          <a:bodyPr>
            <a:normAutofit fontScale="77500" lnSpcReduction="20000"/>
          </a:bodyPr>
          <a:lstStyle/>
          <a:p>
            <a:r>
              <a:rPr lang="en-US" altLang="en-US" dirty="0"/>
              <a:t>Uses demand paging with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clustering</a:t>
            </a:r>
            <a:r>
              <a:rPr lang="en-US" altLang="en-US" dirty="0"/>
              <a:t>. Clustering brings in pages surrounding the faulting page</a:t>
            </a:r>
            <a:endParaRPr lang="en-US" altLang="en-US" sz="600" dirty="0"/>
          </a:p>
          <a:p>
            <a:r>
              <a:rPr lang="en-US" altLang="en-US" dirty="0"/>
              <a:t>Processes are assigned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working set minimum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and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working set maximum</a:t>
            </a:r>
          </a:p>
          <a:p>
            <a:r>
              <a:rPr lang="en-US" altLang="en-US" dirty="0"/>
              <a:t>Working set minimum is the minimum number of pages the process is guaranteed to have in memory</a:t>
            </a:r>
            <a:endParaRPr lang="en-US" altLang="en-US" sz="600" dirty="0"/>
          </a:p>
          <a:p>
            <a:r>
              <a:rPr lang="en-US" altLang="en-US" dirty="0"/>
              <a:t>A process may be assigned as many pages up to its working set maximum</a:t>
            </a:r>
            <a:endParaRPr lang="en-US" altLang="en-US" sz="600" dirty="0"/>
          </a:p>
          <a:p>
            <a:r>
              <a:rPr lang="en-US" altLang="en-US" dirty="0"/>
              <a:t>When the amount of free memory in the system falls below a threshold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, automatic working set trimming </a:t>
            </a:r>
            <a:r>
              <a:rPr lang="en-US" altLang="en-US" dirty="0"/>
              <a:t>is performed to restore the amount of free memory</a:t>
            </a:r>
            <a:endParaRPr lang="en-US" altLang="en-US" sz="600" dirty="0"/>
          </a:p>
          <a:p>
            <a:r>
              <a:rPr lang="en-US" altLang="en-US" dirty="0"/>
              <a:t>Working set trimming removes pages from processes that have pages in excess of their working set minimum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101AC173-6623-4D14-9B01-97F8273AE6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82508"/>
            <a:ext cx="6172200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Solaris 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476DC346-6E9C-4988-BE9D-C95801A48C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919674"/>
            <a:ext cx="7329840" cy="4039790"/>
          </a:xfrm>
          <a:solidFill>
            <a:srgbClr val="92D050"/>
          </a:solidFill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Maintains a list of free pages to assign faulting processes</a:t>
            </a:r>
            <a:endParaRPr lang="en-US" altLang="en-US" sz="600" dirty="0"/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lotsfree</a:t>
            </a:r>
            <a:r>
              <a:rPr lang="en-US" altLang="en-US" dirty="0"/>
              <a:t> – threshold parameter (amount of free memory) to begin scanning at a slow rate (high threshold)</a:t>
            </a:r>
            <a:endParaRPr lang="en-US" altLang="en-US" sz="600" dirty="0"/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desfree</a:t>
            </a:r>
            <a:r>
              <a:rPr lang="en-US" altLang="en-US" dirty="0"/>
              <a:t> – desired amount of free frames (mid point)</a:t>
            </a:r>
            <a:endParaRPr lang="en-US" altLang="en-US" sz="600" dirty="0"/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minfree</a:t>
            </a:r>
            <a:r>
              <a:rPr lang="en-US" altLang="en-US" dirty="0"/>
              <a:t> – threshold parameter to begin swapping (low threshold of free frames)</a:t>
            </a:r>
            <a:endParaRPr lang="en-US" altLang="en-US" sz="600" dirty="0"/>
          </a:p>
          <a:p>
            <a:r>
              <a:rPr lang="en-US" altLang="en-US" dirty="0"/>
              <a:t>Paging is performed by the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pageout</a:t>
            </a:r>
            <a:r>
              <a:rPr lang="en-US" altLang="en-US" dirty="0"/>
              <a:t> process</a:t>
            </a:r>
            <a:endParaRPr lang="en-US" altLang="en-US" sz="600" dirty="0"/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pageout</a:t>
            </a:r>
            <a:r>
              <a:rPr lang="en-US" altLang="en-US" dirty="0"/>
              <a:t> scans pages using modified clock algorithm</a:t>
            </a:r>
            <a:endParaRPr lang="en-US" altLang="en-US" sz="600" dirty="0"/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scanrate</a:t>
            </a:r>
            <a:r>
              <a:rPr lang="en-US" altLang="en-US" dirty="0"/>
              <a:t> is the rate at which pages are scanned. This ranges from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slowscan</a:t>
            </a:r>
            <a:r>
              <a:rPr lang="en-US" altLang="en-US" dirty="0"/>
              <a:t> to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fastscan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pageout</a:t>
            </a:r>
            <a:r>
              <a:rPr lang="en-US" altLang="en-US" dirty="0"/>
              <a:t> is called more frequently depending upon the amount of free memory available</a:t>
            </a:r>
          </a:p>
          <a:p>
            <a:r>
              <a:rPr lang="en-US" altLang="en-US" b="1" i="1" dirty="0">
                <a:solidFill>
                  <a:srgbClr val="006699"/>
                </a:solidFill>
                <a:latin typeface="+mj-lt"/>
              </a:rPr>
              <a:t>Priority paging </a:t>
            </a:r>
            <a:r>
              <a:rPr lang="en-US" altLang="en-US" dirty="0"/>
              <a:t>gives priority to process code pages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96B79336-F77F-4785-AFE7-92739DFC25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76676"/>
            <a:ext cx="6172200" cy="432197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Solaris 2 Page Scanner</a:t>
            </a:r>
          </a:p>
        </p:txBody>
      </p:sp>
      <p:pic>
        <p:nvPicPr>
          <p:cNvPr id="82947" name="Picture 1" descr="9_29.pdf">
            <a:extLst>
              <a:ext uri="{FF2B5EF4-FFF2-40B4-BE49-F238E27FC236}">
                <a16:creationId xmlns:a16="http://schemas.microsoft.com/office/drawing/2014/main" id="{49CF2EFB-88B2-4276-AD30-C0B818F476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490" y="891995"/>
            <a:ext cx="5041262" cy="38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87A3D9-C959-430C-B7A5-F73063FAD6A0}"/>
              </a:ext>
            </a:extLst>
          </p:cNvPr>
          <p:cNvSpPr txBox="1"/>
          <p:nvPr/>
        </p:nvSpPr>
        <p:spPr>
          <a:xfrm>
            <a:off x="6491017" y="2012342"/>
            <a:ext cx="233416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Solaris page reclaiming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E5F63-16A6-4194-A5E4-730E2B1B5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AC38D-2F65-4F57-B0AF-A682166E9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issues:</a:t>
            </a:r>
          </a:p>
          <a:p>
            <a:pPr lvl="1"/>
            <a:r>
              <a:rPr lang="en-US" dirty="0" err="1"/>
              <a:t>Prepaging</a:t>
            </a:r>
            <a:endParaRPr lang="en-US" dirty="0"/>
          </a:p>
          <a:p>
            <a:pPr lvl="1"/>
            <a:r>
              <a:rPr lang="en-US" dirty="0"/>
              <a:t>Page size</a:t>
            </a:r>
          </a:p>
          <a:p>
            <a:pPr lvl="1"/>
            <a:r>
              <a:rPr lang="en-US" dirty="0"/>
              <a:t>TLB reach</a:t>
            </a:r>
          </a:p>
          <a:p>
            <a:pPr lvl="1"/>
            <a:r>
              <a:rPr lang="en-US" dirty="0"/>
              <a:t>I/O interlock and page locking</a:t>
            </a:r>
          </a:p>
          <a:p>
            <a:r>
              <a:rPr lang="en-US" dirty="0"/>
              <a:t>Examples: Linux, Windows, Solaris</a:t>
            </a:r>
          </a:p>
        </p:txBody>
      </p:sp>
    </p:spTree>
    <p:extLst>
      <p:ext uri="{BB962C8B-B14F-4D97-AF65-F5344CB8AC3E}">
        <p14:creationId xmlns:p14="http://schemas.microsoft.com/office/powerpoint/2010/main" val="2360475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1CDB9EE0-6EEF-4CAE-AF4B-D8E6BB27BC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65696" y="176676"/>
            <a:ext cx="6671224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err="1"/>
              <a:t>Prepaging</a:t>
            </a:r>
            <a:endParaRPr lang="en-US" altLang="en-US" dirty="0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AABE17C3-5680-4983-895A-8012E260D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877663"/>
            <a:ext cx="7329840" cy="3681413"/>
          </a:xfrm>
          <a:solidFill>
            <a:srgbClr val="92D050"/>
          </a:solidFill>
        </p:spPr>
        <p:txBody>
          <a:bodyPr>
            <a:normAutofit fontScale="85000" lnSpcReduction="20000"/>
          </a:bodyPr>
          <a:lstStyle/>
          <a:p>
            <a:r>
              <a:rPr lang="en-US" altLang="en-US" dirty="0"/>
              <a:t>To reduce the large number of page faults that occurs at process startup</a:t>
            </a:r>
          </a:p>
          <a:p>
            <a:r>
              <a:rPr lang="en-US" altLang="en-US" dirty="0" err="1"/>
              <a:t>Prepage</a:t>
            </a:r>
            <a:r>
              <a:rPr lang="en-US" altLang="en-US" dirty="0"/>
              <a:t> all or some of the pages a process will need, before they are referenced</a:t>
            </a:r>
          </a:p>
          <a:p>
            <a:r>
              <a:rPr lang="en-US" altLang="en-US" dirty="0"/>
              <a:t>But if </a:t>
            </a:r>
            <a:r>
              <a:rPr lang="en-US" altLang="en-US" dirty="0" err="1"/>
              <a:t>prepaged</a:t>
            </a:r>
            <a:r>
              <a:rPr lang="en-US" altLang="en-US" dirty="0"/>
              <a:t> pages are unused, I/O and memory was wasted</a:t>
            </a:r>
          </a:p>
          <a:p>
            <a:r>
              <a:rPr lang="en-US" altLang="en-US" dirty="0"/>
              <a:t>Assume </a:t>
            </a:r>
            <a:r>
              <a:rPr lang="en-US" altLang="en-US" b="1" i="1" dirty="0"/>
              <a:t>s</a:t>
            </a:r>
            <a:r>
              <a:rPr lang="en-US" altLang="en-US" b="1" dirty="0"/>
              <a:t> </a:t>
            </a:r>
            <a:r>
              <a:rPr lang="en-US" altLang="en-US" dirty="0"/>
              <a:t>pages are </a:t>
            </a:r>
            <a:r>
              <a:rPr lang="en-US" altLang="en-US" dirty="0" err="1"/>
              <a:t>prepaged</a:t>
            </a:r>
            <a:r>
              <a:rPr lang="en-US" altLang="en-US" dirty="0"/>
              <a:t> and </a:t>
            </a:r>
            <a:r>
              <a:rPr lang="el-GR" altLang="en-US" b="1" i="1" dirty="0"/>
              <a:t>α</a:t>
            </a:r>
            <a:r>
              <a:rPr lang="en-US" altLang="en-US" i="1" dirty="0"/>
              <a:t> </a:t>
            </a:r>
            <a:r>
              <a:rPr lang="en-US" altLang="en-US" dirty="0"/>
              <a:t>percent of the pages are used</a:t>
            </a:r>
          </a:p>
          <a:p>
            <a:pPr lvl="1"/>
            <a:r>
              <a:rPr lang="en-US" altLang="en-US" dirty="0"/>
              <a:t>Is cost of </a:t>
            </a:r>
            <a:r>
              <a:rPr lang="en-US" altLang="en-US" b="1" i="1" dirty="0"/>
              <a:t>s * </a:t>
            </a:r>
            <a:r>
              <a:rPr lang="el-GR" altLang="en-US" b="1" i="1" dirty="0"/>
              <a:t>α</a:t>
            </a:r>
            <a:r>
              <a:rPr lang="en-US" altLang="en-US" b="1" i="1" dirty="0"/>
              <a:t>  </a:t>
            </a:r>
            <a:r>
              <a:rPr lang="en-US" altLang="en-US" dirty="0"/>
              <a:t>save pages faults &gt; or &lt; than the cost of </a:t>
            </a:r>
            <a:r>
              <a:rPr lang="en-US" altLang="en-US" dirty="0" err="1"/>
              <a:t>prepaging</a:t>
            </a:r>
            <a:r>
              <a:rPr lang="en-US" altLang="en-US" i="1" dirty="0"/>
              <a:t>  </a:t>
            </a:r>
            <a:r>
              <a:rPr lang="en-US" altLang="en-US" b="1" i="1" dirty="0"/>
              <a:t>s * (1- </a:t>
            </a:r>
            <a:r>
              <a:rPr lang="el-GR" altLang="en-US" b="1" i="1" dirty="0"/>
              <a:t>α</a:t>
            </a:r>
            <a:r>
              <a:rPr lang="en-US" altLang="en-US" b="1" i="1" dirty="0"/>
              <a:t>) </a:t>
            </a:r>
            <a:r>
              <a:rPr lang="en-US" altLang="en-US" dirty="0"/>
              <a:t>unnecessary pages</a:t>
            </a:r>
            <a:r>
              <a:rPr lang="en-US" altLang="en-US" i="1" dirty="0"/>
              <a:t>?  </a:t>
            </a:r>
          </a:p>
          <a:p>
            <a:pPr lvl="1"/>
            <a:r>
              <a:rPr lang="el-GR" altLang="en-US" b="1" i="1" dirty="0"/>
              <a:t>α</a:t>
            </a:r>
            <a:r>
              <a:rPr lang="en-US" altLang="en-US" i="1" dirty="0"/>
              <a:t> </a:t>
            </a:r>
            <a:r>
              <a:rPr lang="en-US" altLang="en-US" dirty="0"/>
              <a:t>near zero </a:t>
            </a:r>
            <a:r>
              <a:rPr lang="en-US" altLang="en-US" dirty="0">
                <a:sym typeface="Symbol" panose="05050102010706020507" pitchFamily="18" charset="2"/>
              </a:rPr>
              <a:t> </a:t>
            </a:r>
            <a:r>
              <a:rPr lang="en-US" altLang="en-US" dirty="0" err="1">
                <a:sym typeface="Symbol" panose="05050102010706020507" pitchFamily="18" charset="2"/>
              </a:rPr>
              <a:t>prepaging</a:t>
            </a:r>
            <a:r>
              <a:rPr lang="en-US" altLang="en-US" dirty="0">
                <a:sym typeface="Symbol" panose="05050102010706020507" pitchFamily="18" charset="2"/>
              </a:rPr>
              <a:t> loses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6AB72313-E0CB-45E4-B313-0796730820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9898" y="171622"/>
            <a:ext cx="6537022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Page Size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6DC9D45D-D520-4D10-ABA7-FAA4AD8B0F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865466"/>
            <a:ext cx="7329840" cy="3844154"/>
          </a:xfrm>
          <a:solidFill>
            <a:srgbClr val="FFC000"/>
          </a:solidFill>
        </p:spPr>
        <p:txBody>
          <a:bodyPr>
            <a:normAutofit fontScale="92500" lnSpcReduction="20000"/>
          </a:bodyPr>
          <a:lstStyle/>
          <a:p>
            <a:r>
              <a:rPr lang="en-US" altLang="en-US" sz="2200" dirty="0"/>
              <a:t>Sometimes OS designers have a choice</a:t>
            </a:r>
          </a:p>
          <a:p>
            <a:pPr lvl="1"/>
            <a:r>
              <a:rPr lang="en-US" altLang="en-US" sz="1900" dirty="0"/>
              <a:t>Especially if running on custom-built CPU</a:t>
            </a:r>
          </a:p>
          <a:p>
            <a:r>
              <a:rPr lang="en-US" altLang="en-US" sz="2200" dirty="0"/>
              <a:t>Page size selection must take into consideration:</a:t>
            </a:r>
          </a:p>
          <a:p>
            <a:pPr lvl="1"/>
            <a:r>
              <a:rPr lang="en-US" altLang="en-US" sz="1900" dirty="0"/>
              <a:t>Fragmentation</a:t>
            </a:r>
          </a:p>
          <a:p>
            <a:pPr lvl="1"/>
            <a:r>
              <a:rPr lang="en-US" altLang="en-US" sz="1900" dirty="0"/>
              <a:t>Page table size </a:t>
            </a:r>
          </a:p>
          <a:p>
            <a:pPr lvl="1"/>
            <a:r>
              <a:rPr lang="en-US" altLang="en-US" sz="1900" b="1" dirty="0">
                <a:solidFill>
                  <a:srgbClr val="006699"/>
                </a:solidFill>
                <a:latin typeface="+mj-lt"/>
              </a:rPr>
              <a:t>Resolution</a:t>
            </a:r>
          </a:p>
          <a:p>
            <a:pPr lvl="1"/>
            <a:r>
              <a:rPr lang="en-US" altLang="en-US" sz="1900" dirty="0"/>
              <a:t>I/O overhead</a:t>
            </a:r>
          </a:p>
          <a:p>
            <a:pPr lvl="1"/>
            <a:r>
              <a:rPr lang="en-US" altLang="en-US" sz="1900" dirty="0"/>
              <a:t>Number of page faults</a:t>
            </a:r>
          </a:p>
          <a:p>
            <a:pPr lvl="1"/>
            <a:r>
              <a:rPr lang="en-US" altLang="en-US" sz="1900" dirty="0"/>
              <a:t>Locality</a:t>
            </a:r>
          </a:p>
          <a:p>
            <a:pPr lvl="1"/>
            <a:r>
              <a:rPr lang="en-US" altLang="en-US" sz="1900" dirty="0"/>
              <a:t>TLB size and effectiveness</a:t>
            </a:r>
          </a:p>
          <a:p>
            <a:r>
              <a:rPr lang="en-US" altLang="en-US" sz="2200" dirty="0"/>
              <a:t>Always power of 2, usually in the range 2</a:t>
            </a:r>
            <a:r>
              <a:rPr lang="en-US" altLang="en-US" sz="2200" baseline="30000" dirty="0"/>
              <a:t>12</a:t>
            </a:r>
            <a:r>
              <a:rPr lang="en-US" altLang="en-US" sz="2200" dirty="0"/>
              <a:t> (4,096 bytes) to 2</a:t>
            </a:r>
            <a:r>
              <a:rPr lang="en-US" altLang="en-US" sz="2200" baseline="30000" dirty="0"/>
              <a:t>22</a:t>
            </a:r>
            <a:r>
              <a:rPr lang="en-US" altLang="en-US" sz="2200" dirty="0"/>
              <a:t> (4,194,304 bytes)</a:t>
            </a:r>
          </a:p>
          <a:p>
            <a:r>
              <a:rPr lang="en-US" altLang="en-US" sz="2200" dirty="0"/>
              <a:t>On average, growing over time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9FEBEE20-4A5C-413A-B000-3484CAD427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92898" y="174149"/>
            <a:ext cx="6744021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TLB Reach 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EA8B1F0E-2841-4D45-8806-4D0968518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1743" y="873918"/>
            <a:ext cx="7395176" cy="3835701"/>
          </a:xfrm>
          <a:solidFill>
            <a:srgbClr val="92D050"/>
          </a:solidFill>
        </p:spPr>
        <p:txBody>
          <a:bodyPr>
            <a:normAutofit fontScale="77500" lnSpcReduction="20000"/>
          </a:bodyPr>
          <a:lstStyle/>
          <a:p>
            <a:r>
              <a:rPr lang="en-US" altLang="en-US" dirty="0"/>
              <a:t>TLB Reach - The amount of memory accessible from the TLB</a:t>
            </a:r>
            <a:endParaRPr lang="en-US" altLang="en-US" sz="600" dirty="0"/>
          </a:p>
          <a:p>
            <a:r>
              <a:rPr lang="en-US" altLang="en-US" dirty="0"/>
              <a:t>TLB Reach = (TLB Size) X (Page Size)</a:t>
            </a:r>
            <a:endParaRPr lang="en-US" altLang="en-US" sz="600" dirty="0"/>
          </a:p>
          <a:p>
            <a:r>
              <a:rPr lang="en-US" altLang="en-US" dirty="0"/>
              <a:t>Ideally, the working set of each process is stored in the TLB</a:t>
            </a:r>
          </a:p>
          <a:p>
            <a:pPr lvl="1"/>
            <a:r>
              <a:rPr lang="en-US" altLang="en-US" dirty="0"/>
              <a:t>Otherwise there is a high degree of page faults</a:t>
            </a:r>
            <a:endParaRPr lang="en-US" altLang="en-US" sz="600" dirty="0"/>
          </a:p>
          <a:p>
            <a:r>
              <a:rPr lang="en-US" altLang="en-US" dirty="0"/>
              <a:t>Increase the Page Size</a:t>
            </a:r>
          </a:p>
          <a:p>
            <a:pPr lvl="1"/>
            <a:r>
              <a:rPr lang="en-US" altLang="en-US" dirty="0"/>
              <a:t>This may lead to an increase in fragmentation as not all applications require a large page size</a:t>
            </a:r>
            <a:endParaRPr lang="en-US" altLang="en-US" sz="600" dirty="0"/>
          </a:p>
          <a:p>
            <a:r>
              <a:rPr lang="en-US" altLang="en-US" dirty="0"/>
              <a:t>Provide Multiple Page Sizes</a:t>
            </a:r>
          </a:p>
          <a:p>
            <a:pPr lvl="1"/>
            <a:r>
              <a:rPr lang="en-US" altLang="en-US" dirty="0"/>
              <a:t>This allows applications that require larger page sizes the opportunity to use them without an increase in fragmentation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44F98523-3E2E-4E25-A9ED-1A78B98D42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8403" y="183092"/>
            <a:ext cx="6548517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I/O interlock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0E0BF8FC-FB9A-4B67-A07C-AD1B490A7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895349"/>
            <a:ext cx="4275739" cy="3661565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I/O Interlock </a:t>
            </a:r>
            <a:r>
              <a:rPr lang="en-US" altLang="en-US" dirty="0"/>
              <a:t>– Pages must sometimes be locked into memory</a:t>
            </a:r>
          </a:p>
          <a:p>
            <a:r>
              <a:rPr lang="en-US" altLang="en-US" dirty="0"/>
              <a:t>Consider I/O - Pages that are used for copying a file from a device must be locked from being selected for eviction by a page replacement algorithm</a:t>
            </a:r>
          </a:p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Pinning</a:t>
            </a:r>
            <a:r>
              <a:rPr lang="en-US" altLang="en-US" dirty="0"/>
              <a:t> of pages to lock into memory</a:t>
            </a:r>
          </a:p>
        </p:txBody>
      </p:sp>
      <p:pic>
        <p:nvPicPr>
          <p:cNvPr id="78852" name="Picture 5">
            <a:extLst>
              <a:ext uri="{FF2B5EF4-FFF2-40B4-BE49-F238E27FC236}">
                <a16:creationId xmlns:a16="http://schemas.microsoft.com/office/drawing/2014/main" id="{FBB37575-E6A2-42DB-B423-BAB349CD3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640" y="895349"/>
            <a:ext cx="2847846" cy="3299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D3FE75-C896-4AED-BF95-2F475003E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Virtual memory system examples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A68521-59D2-4947-895E-FA4169D614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057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20D29FB-1C96-4ED5-BB38-A39595B24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982D96-AA64-4EA2-B711-F5E0C32B67A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Use demanding paging, allocating pages from a list of free frames.</a:t>
            </a:r>
          </a:p>
          <a:p>
            <a:r>
              <a:rPr lang="en-US" dirty="0"/>
              <a:t>Employ a global page-replacement policy similar to LRU-approximation clock algorithm.</a:t>
            </a:r>
          </a:p>
          <a:p>
            <a:r>
              <a:rPr lang="en-US" dirty="0"/>
              <a:t>Maintain two types of page lists: an </a:t>
            </a:r>
            <a:r>
              <a:rPr lang="en-US" b="1" dirty="0"/>
              <a:t>active list </a:t>
            </a:r>
            <a:r>
              <a:rPr lang="en-US" dirty="0"/>
              <a:t>containing pages that are in use, and an </a:t>
            </a:r>
            <a:r>
              <a:rPr lang="en-US" b="1" dirty="0"/>
              <a:t>inactive list </a:t>
            </a:r>
            <a:r>
              <a:rPr lang="en-US" dirty="0"/>
              <a:t>containing pages that have not been used recently and are eligible to be reclaimed.</a:t>
            </a:r>
          </a:p>
        </p:txBody>
      </p:sp>
    </p:spTree>
    <p:extLst>
      <p:ext uri="{BB962C8B-B14F-4D97-AF65-F5344CB8AC3E}">
        <p14:creationId xmlns:p14="http://schemas.microsoft.com/office/powerpoint/2010/main" val="2330319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F3FA85-81C8-4856-B09D-453C02973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Maintaining the Two Lists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04DB5-D164-4553-B4BB-263DDEA40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627" y="1062234"/>
            <a:ext cx="8246070" cy="3512215"/>
          </a:xfrm>
          <a:solidFill>
            <a:srgbClr val="92D050"/>
          </a:solidFill>
        </p:spPr>
        <p:txBody>
          <a:bodyPr>
            <a:normAutofit fontScale="70000" lnSpcReduction="20000"/>
          </a:bodyPr>
          <a:lstStyle/>
          <a:p>
            <a:r>
              <a:rPr lang="en-US" dirty="0"/>
              <a:t>Each page has an </a:t>
            </a:r>
            <a:r>
              <a:rPr lang="en-US" b="1" dirty="0"/>
              <a:t>accessed</a:t>
            </a:r>
            <a:r>
              <a:rPr lang="en-US" dirty="0"/>
              <a:t> bit that is set whenever the page is referenced.</a:t>
            </a:r>
          </a:p>
          <a:p>
            <a:r>
              <a:rPr lang="en-US" dirty="0"/>
              <a:t>When a page is first allocated, its access bit is set, the page is added to the </a:t>
            </a:r>
            <a:r>
              <a:rPr lang="en-US" b="1" dirty="0"/>
              <a:t>rear</a:t>
            </a:r>
            <a:r>
              <a:rPr lang="en-US" dirty="0"/>
              <a:t> of the </a:t>
            </a:r>
            <a:r>
              <a:rPr lang="en-US" b="1" dirty="0" err="1">
                <a:latin typeface="Consolas" panose="020B0609020204030204" pitchFamily="49" charset="0"/>
              </a:rPr>
              <a:t>active_list</a:t>
            </a:r>
            <a:r>
              <a:rPr lang="en-US" dirty="0"/>
              <a:t>.</a:t>
            </a:r>
          </a:p>
          <a:p>
            <a:r>
              <a:rPr lang="en-US" dirty="0"/>
              <a:t>Whenever a page is referenced, its access bit is set, the page is moved to the </a:t>
            </a:r>
            <a:r>
              <a:rPr lang="en-US" b="1" dirty="0"/>
              <a:t>rear</a:t>
            </a:r>
            <a:r>
              <a:rPr lang="en-US" dirty="0"/>
              <a:t> of the </a:t>
            </a:r>
            <a:r>
              <a:rPr lang="en-US" b="1" dirty="0" err="1">
                <a:latin typeface="Consolas" panose="020B0609020204030204" pitchFamily="49" charset="0"/>
              </a:rPr>
              <a:t>active_list</a:t>
            </a:r>
            <a:r>
              <a:rPr lang="en-US" dirty="0"/>
              <a:t>.</a:t>
            </a:r>
          </a:p>
          <a:p>
            <a:r>
              <a:rPr lang="en-US" dirty="0"/>
              <a:t>Periodically the access bit of pages in the </a:t>
            </a:r>
            <a:r>
              <a:rPr lang="en-US" b="1" dirty="0" err="1">
                <a:latin typeface="Consolas" panose="020B0609020204030204" pitchFamily="49" charset="0"/>
              </a:rPr>
              <a:t>active_list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dirty="0"/>
              <a:t>are reset.</a:t>
            </a:r>
          </a:p>
          <a:p>
            <a:r>
              <a:rPr lang="en-US" dirty="0"/>
              <a:t>Over time, the least recently used pages will be at the </a:t>
            </a:r>
            <a:r>
              <a:rPr lang="en-US" b="1" dirty="0"/>
              <a:t>front</a:t>
            </a:r>
            <a:r>
              <a:rPr lang="en-US" dirty="0"/>
              <a:t> of the </a:t>
            </a:r>
            <a:r>
              <a:rPr lang="en-US" b="1" dirty="0" err="1">
                <a:latin typeface="Consolas" panose="020B0609020204030204" pitchFamily="49" charset="0"/>
              </a:rPr>
              <a:t>active_list</a:t>
            </a:r>
            <a:r>
              <a:rPr lang="en-US" dirty="0"/>
              <a:t>.</a:t>
            </a:r>
          </a:p>
          <a:p>
            <a:r>
              <a:rPr lang="en-US" dirty="0"/>
              <a:t>When the reclaiming algorithm is run, some pages are moved from the </a:t>
            </a:r>
            <a:r>
              <a:rPr lang="en-US" b="1" dirty="0"/>
              <a:t>front</a:t>
            </a:r>
            <a:r>
              <a:rPr lang="en-US" dirty="0"/>
              <a:t> of the </a:t>
            </a:r>
            <a:r>
              <a:rPr lang="en-US" b="1" dirty="0" err="1">
                <a:latin typeface="Consolas" panose="020B0609020204030204" pitchFamily="49" charset="0"/>
              </a:rPr>
              <a:t>active_list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dirty="0"/>
              <a:t>to the rear of the </a:t>
            </a:r>
            <a:r>
              <a:rPr lang="en-US" b="1" dirty="0" err="1">
                <a:latin typeface="Consolas" panose="020B0609020204030204" pitchFamily="49" charset="0"/>
              </a:rPr>
              <a:t>inactive_list</a:t>
            </a:r>
            <a:r>
              <a:rPr lang="en-US" dirty="0"/>
              <a:t>.</a:t>
            </a:r>
          </a:p>
          <a:p>
            <a:r>
              <a:rPr lang="en-US" dirty="0"/>
              <a:t>Note that the use and the meaning of “</a:t>
            </a:r>
            <a:r>
              <a:rPr lang="en-US" b="1" dirty="0"/>
              <a:t>front</a:t>
            </a:r>
            <a:r>
              <a:rPr lang="en-US" dirty="0"/>
              <a:t>” and “</a:t>
            </a:r>
            <a:r>
              <a:rPr lang="en-US" b="1" dirty="0"/>
              <a:t>rear</a:t>
            </a:r>
            <a:r>
              <a:rPr lang="en-US" dirty="0"/>
              <a:t>” in these two lists.</a:t>
            </a:r>
          </a:p>
          <a:p>
            <a:r>
              <a:rPr lang="en-US" dirty="0"/>
              <a:t>See an illustration on next slide.</a:t>
            </a:r>
          </a:p>
        </p:txBody>
      </p:sp>
    </p:spTree>
    <p:extLst>
      <p:ext uri="{BB962C8B-B14F-4D97-AF65-F5344CB8AC3E}">
        <p14:creationId xmlns:p14="http://schemas.microsoft.com/office/powerpoint/2010/main" val="1905165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2519</TotalTime>
  <Words>899</Words>
  <Application>Microsoft Office PowerPoint</Application>
  <PresentationFormat>On-screen Show (16:9)</PresentationFormat>
  <Paragraphs>100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MS PGothic</vt:lpstr>
      <vt:lpstr>Arial</vt:lpstr>
      <vt:lpstr>Calibri</vt:lpstr>
      <vt:lpstr>Consolas</vt:lpstr>
      <vt:lpstr>Courier New</vt:lpstr>
      <vt:lpstr>Helvetica</vt:lpstr>
      <vt:lpstr>Symbol</vt:lpstr>
      <vt:lpstr>Times New Roman</vt:lpstr>
      <vt:lpstr>Office Theme</vt:lpstr>
      <vt:lpstr>CSCI315 – Operating Systems Design Department of Computer Science Bucknell University</vt:lpstr>
      <vt:lpstr>Overview</vt:lpstr>
      <vt:lpstr>Prepaging</vt:lpstr>
      <vt:lpstr>Page Size</vt:lpstr>
      <vt:lpstr>TLB Reach </vt:lpstr>
      <vt:lpstr>I/O interlock</vt:lpstr>
      <vt:lpstr>Virtual memory system examples</vt:lpstr>
      <vt:lpstr>Linux</vt:lpstr>
      <vt:lpstr>Maintaining the Two Lists</vt:lpstr>
      <vt:lpstr>Active and Inactive Lists</vt:lpstr>
      <vt:lpstr>Linux Virtual Memory References</vt:lpstr>
      <vt:lpstr>Windows</vt:lpstr>
      <vt:lpstr>Solaris </vt:lpstr>
      <vt:lpstr>Solaris 2 Page Scanner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188</cp:revision>
  <dcterms:created xsi:type="dcterms:W3CDTF">2013-08-21T19:17:07Z</dcterms:created>
  <dcterms:modified xsi:type="dcterms:W3CDTF">2020-10-25T01:23:32Z</dcterms:modified>
</cp:coreProperties>
</file>