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1" r:id="rId2"/>
    <p:sldId id="392" r:id="rId3"/>
    <p:sldId id="393" r:id="rId4"/>
    <p:sldId id="394" r:id="rId5"/>
    <p:sldId id="395" r:id="rId6"/>
    <p:sldId id="39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CC"/>
    <a:srgbClr val="FE9202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-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activity/rawread.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89417"/>
            <a:ext cx="4123035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is some fun information about Linux keyboard operations. This is not a required component.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“Raw” Reading from Keyboard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5F63-16A6-4194-A5E4-730E2B1B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AC38D-2F65-4F57-B0AF-A682166E9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you ever wondered about how keyboard in Linux works?</a:t>
            </a:r>
          </a:p>
          <a:p>
            <a:r>
              <a:rPr lang="en-US" dirty="0"/>
              <a:t>For example, if you type a letter ‘a’ or press the ‘Esc’ (escape key) or an arrow key, how does Linux take the input and echo it on the screen?</a:t>
            </a:r>
          </a:p>
        </p:txBody>
      </p:sp>
    </p:spTree>
    <p:extLst>
      <p:ext uri="{BB962C8B-B14F-4D97-AF65-F5344CB8AC3E}">
        <p14:creationId xmlns:p14="http://schemas.microsoft.com/office/powerpoint/2010/main" val="236047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FDF7F-0697-4926-AB19-DA5A3F62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B09A4-3A0A-4755-9604-89240D43A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 we know it after discussing the interrupt concept, keyboard input causes an interrupt. The OS will call the appropriate interrupt handle routine to deal with any interrupt.</a:t>
            </a:r>
          </a:p>
          <a:p>
            <a:r>
              <a:rPr lang="en-US" dirty="0"/>
              <a:t>In the case of keyboard input, the input signal is sent to the keyboard handling routine.</a:t>
            </a:r>
          </a:p>
          <a:p>
            <a:r>
              <a:rPr lang="en-US" dirty="0"/>
              <a:t>You can certainly write an assembly program to handle the input. Here we show a C program to do the same.</a:t>
            </a:r>
          </a:p>
        </p:txBody>
      </p:sp>
    </p:spTree>
    <p:extLst>
      <p:ext uri="{BB962C8B-B14F-4D97-AF65-F5344CB8AC3E}">
        <p14:creationId xmlns:p14="http://schemas.microsoft.com/office/powerpoint/2010/main" val="42750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91508-B8EC-4AC2-8A50-40EA6683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D089B-0340-433C-BB01-8818BE75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Click this link to see the complete program.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http://www.eg.bucknell.edu/~cs315/F2020/meng/code/activity/rawread.c</a:t>
            </a:r>
            <a:endParaRPr lang="en-US" dirty="0"/>
          </a:p>
          <a:p>
            <a:r>
              <a:rPr lang="en-US" dirty="0"/>
              <a:t>The key steps are:</a:t>
            </a:r>
          </a:p>
          <a:p>
            <a:pPr lvl="1"/>
            <a:r>
              <a:rPr lang="en-US" dirty="0"/>
              <a:t>turn off the canonical mode (don’t process the input by the OS)</a:t>
            </a:r>
          </a:p>
          <a:p>
            <a:pPr lvl="1"/>
            <a:r>
              <a:rPr lang="en-US" dirty="0"/>
              <a:t>turn off the echo mode (don’t print the input on the screen by the OS)</a:t>
            </a:r>
          </a:p>
          <a:p>
            <a:pPr lvl="1"/>
            <a:r>
              <a:rPr lang="en-US" dirty="0"/>
              <a:t>process the input by this program</a:t>
            </a:r>
          </a:p>
        </p:txBody>
      </p:sp>
    </p:spTree>
    <p:extLst>
      <p:ext uri="{BB962C8B-B14F-4D97-AF65-F5344CB8AC3E}">
        <p14:creationId xmlns:p14="http://schemas.microsoft.com/office/powerpoint/2010/main" val="3074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823D-5819-4589-A1C1-B5C79229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up the New Terminal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8E466-61AA-4E73-AFF0-D6AC1B24F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</a:rPr>
              <a:t>ioctl</a:t>
            </a:r>
            <a:r>
              <a:rPr lang="en-US" sz="2000" dirty="0">
                <a:latin typeface="Consolas" panose="020B0609020204030204" pitchFamily="49" charset="0"/>
              </a:rPr>
              <a:t>(0,TCGETA,&amp;savetty);    /* save the TTY mode */ </a:t>
            </a:r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</a:rPr>
              <a:t>newtty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savetty</a:t>
            </a:r>
            <a:r>
              <a:rPr lang="en-US" sz="2000" dirty="0">
                <a:latin typeface="Consolas" panose="020B0609020204030204" pitchFamily="49" charset="0"/>
              </a:rPr>
              <a:t>;            /* copy it to revise */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newtty.c_lflag</a:t>
            </a:r>
            <a:r>
              <a:rPr lang="en-US" sz="2000" dirty="0">
                <a:latin typeface="Consolas" panose="020B0609020204030204" pitchFamily="49" charset="0"/>
              </a:rPr>
              <a:t> &amp;= ~ICANON;  /* canonical mode off */</a:t>
            </a:r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</a:rPr>
              <a:t>newtty.c_lflag</a:t>
            </a:r>
            <a:r>
              <a:rPr lang="en-US" sz="2000" dirty="0">
                <a:latin typeface="Consolas" panose="020B0609020204030204" pitchFamily="49" charset="0"/>
              </a:rPr>
              <a:t> &amp;= ~ECHO;     /* turn off echoing */</a:t>
            </a:r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</a:rPr>
              <a:t>ioctl</a:t>
            </a:r>
            <a:r>
              <a:rPr lang="en-US" sz="2000" dirty="0">
                <a:latin typeface="Consolas" panose="020B0609020204030204" pitchFamily="49" charset="0"/>
              </a:rPr>
              <a:t>(0,TCSETAF,&amp;newtty);    /* now set it to new mode */</a:t>
            </a:r>
          </a:p>
        </p:txBody>
      </p:sp>
    </p:spTree>
    <p:extLst>
      <p:ext uri="{BB962C8B-B14F-4D97-AF65-F5344CB8AC3E}">
        <p14:creationId xmlns:p14="http://schemas.microsoft.com/office/powerpoint/2010/main" val="3093906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7800-FD83-41B4-83CB-78A0C867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and Print Under the New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ED106-0821-472A-8A44-304BF5214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4" y="1502815"/>
            <a:ext cx="8246070" cy="3206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for (;;) { // now echo whatever is typed + 1 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// (in ASCII), e.g., ‘a’ is echoed as ‘b’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nrd</a:t>
            </a:r>
            <a:r>
              <a:rPr lang="en-US" sz="2000" dirty="0">
                <a:latin typeface="Consolas" panose="020B0609020204030204" pitchFamily="49" charset="0"/>
              </a:rPr>
              <a:t> = read(0,buf,sizeof(</a:t>
            </a:r>
            <a:r>
              <a:rPr lang="en-US" sz="2000" dirty="0" err="1">
                <a:latin typeface="Consolas" panose="020B0609020204030204" pitchFamily="49" charset="0"/>
              </a:rPr>
              <a:t>buf</a:t>
            </a:r>
            <a:r>
              <a:rPr lang="en-US" sz="2000" dirty="0">
                <a:latin typeface="Consolas" panose="020B06090202040302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buf</a:t>
            </a:r>
            <a:r>
              <a:rPr lang="en-US" sz="2000" dirty="0">
                <a:latin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</a:rPr>
              <a:t>nrd</a:t>
            </a:r>
            <a:r>
              <a:rPr lang="en-US" sz="2000" dirty="0">
                <a:latin typeface="Consolas" panose="020B0609020204030204" pitchFamily="49" charset="0"/>
              </a:rPr>
              <a:t>] = 0;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printf</a:t>
            </a:r>
            <a:r>
              <a:rPr lang="en-US" sz="2000" dirty="0">
                <a:latin typeface="Consolas" panose="020B0609020204030204" pitchFamily="49" charset="0"/>
              </a:rPr>
              <a:t>("read %d ascii chars.\n",</a:t>
            </a:r>
            <a:r>
              <a:rPr lang="en-US" sz="2000" dirty="0" err="1">
                <a:latin typeface="Consolas" panose="020B0609020204030204" pitchFamily="49" charset="0"/>
              </a:rPr>
              <a:t>nrd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for (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&lt; </a:t>
            </a:r>
            <a:r>
              <a:rPr lang="en-US" sz="2000" dirty="0" err="1">
                <a:latin typeface="Consolas" panose="020B0609020204030204" pitchFamily="49" charset="0"/>
              </a:rPr>
              <a:t>nrd</a:t>
            </a:r>
            <a:r>
              <a:rPr lang="en-US" sz="2000" dirty="0">
                <a:latin typeface="Consolas" panose="020B0609020204030204" pitchFamily="49" charset="0"/>
              </a:rPr>
              <a:t>;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++)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</a:rPr>
              <a:t>printf</a:t>
            </a:r>
            <a:r>
              <a:rPr lang="en-US" sz="2000" dirty="0">
                <a:latin typeface="Consolas" panose="020B0609020204030204" pitchFamily="49" charset="0"/>
              </a:rPr>
              <a:t>("read '%c' print '%c'\n",</a:t>
            </a:r>
            <a:r>
              <a:rPr lang="en-US" sz="2000" dirty="0" err="1">
                <a:latin typeface="Consolas" panose="020B0609020204030204" pitchFamily="49" charset="0"/>
              </a:rPr>
              <a:t>buf</a:t>
            </a:r>
            <a:r>
              <a:rPr lang="en-US" sz="2000" dirty="0">
                <a:latin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],</a:t>
            </a:r>
            <a:r>
              <a:rPr lang="en-US" sz="2000" dirty="0" err="1">
                <a:latin typeface="Consolas" panose="020B0609020204030204" pitchFamily="49" charset="0"/>
              </a:rPr>
              <a:t>buf</a:t>
            </a:r>
            <a:r>
              <a:rPr lang="en-US" sz="2000" dirty="0">
                <a:latin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]+1);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089173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2560</TotalTime>
  <Words>421</Words>
  <Application>Microsoft Office PowerPoint</Application>
  <PresentationFormat>On-screen Show (16:9)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Consolas</vt:lpstr>
      <vt:lpstr>Helvetica</vt:lpstr>
      <vt:lpstr>Office Theme</vt:lpstr>
      <vt:lpstr>CSCI315 – Operating Systems Design Department of Computer Science Bucknell University</vt:lpstr>
      <vt:lpstr>Overview</vt:lpstr>
      <vt:lpstr>PowerPoint Presentation</vt:lpstr>
      <vt:lpstr>The Code</vt:lpstr>
      <vt:lpstr>Setting up the New Terminal Mode</vt:lpstr>
      <vt:lpstr>Read and Print Under the New Mode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191</cp:revision>
  <dcterms:created xsi:type="dcterms:W3CDTF">2013-08-21T19:17:07Z</dcterms:created>
  <dcterms:modified xsi:type="dcterms:W3CDTF">2020-10-28T12:44:57Z</dcterms:modified>
</cp:coreProperties>
</file>