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91" r:id="rId2"/>
    <p:sldId id="296" r:id="rId3"/>
    <p:sldId id="297" r:id="rId4"/>
    <p:sldId id="298" r:id="rId5"/>
    <p:sldId id="299" r:id="rId6"/>
    <p:sldId id="300" r:id="rId7"/>
    <p:sldId id="360" r:id="rId8"/>
    <p:sldId id="392" r:id="rId9"/>
    <p:sldId id="301" r:id="rId10"/>
    <p:sldId id="393" r:id="rId11"/>
    <p:sldId id="394" r:id="rId12"/>
    <p:sldId id="302" r:id="rId13"/>
    <p:sldId id="303" r:id="rId14"/>
    <p:sldId id="395" r:id="rId15"/>
    <p:sldId id="396" r:id="rId16"/>
    <p:sldId id="305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eg.bucknell.edu/~cs315/F2020/meng/code/files/file-lseek.c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g.bucknell.edu/~cs315/F2020/meng/code/files/file-basics.c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g.bucknell.edu/~cs315/F2020/meng/code/files/file-syscalls.c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26F8B02-092F-4F4F-B530-4AD7E61EF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0605" y="1044700"/>
            <a:ext cx="7177135" cy="1985165"/>
          </a:xfrm>
        </p:spPr>
        <p:txBody>
          <a:bodyPr>
            <a:noAutofit/>
          </a:bodyPr>
          <a:lstStyle/>
          <a:p>
            <a:r>
              <a:rPr lang="en" dirty="0"/>
              <a:t>CSCI315 – Oper</a:t>
            </a:r>
            <a:r>
              <a:rPr lang="en-US" dirty="0" err="1"/>
              <a:t>ating</a:t>
            </a:r>
            <a:r>
              <a:rPr lang="en-US" dirty="0"/>
              <a:t> Systems Design</a:t>
            </a:r>
            <a:br>
              <a:rPr lang="en-US" sz="3200" dirty="0"/>
            </a:br>
            <a:r>
              <a:rPr lang="en-US" sz="2400" dirty="0"/>
              <a:t>Department of Computer Science</a:t>
            </a:r>
            <a:br>
              <a:rPr lang="en-US" sz="2400" dirty="0"/>
            </a:br>
            <a:r>
              <a:rPr lang="en-US" sz="2400" dirty="0"/>
              <a:t>Bucknell University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8328C8-1A0C-414A-8DD0-0CDA437799EA}"/>
              </a:ext>
            </a:extLst>
          </p:cNvPr>
          <p:cNvSpPr/>
          <p:nvPr/>
        </p:nvSpPr>
        <p:spPr>
          <a:xfrm>
            <a:off x="2510482" y="3871111"/>
            <a:ext cx="4123035" cy="95410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defTabSz="457200" hangingPunct="0"/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This set of notes is based on notes from the textbook authors, as well as L. Felipe Perrone, Joshua </a:t>
            </a:r>
            <a:r>
              <a:rPr lang="en-US" sz="1400" i="1" dirty="0" err="1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Stough</a:t>
            </a:r>
            <a:r>
              <a:rPr lang="en-US" sz="1400" i="1" dirty="0">
                <a:solidFill>
                  <a:srgbClr val="000000"/>
                </a:solidFill>
                <a:ea typeface="Helvetica"/>
                <a:cs typeface="Helvetica"/>
                <a:sym typeface="Helvetica"/>
              </a:rPr>
              <a:t>, and other instructors.</a:t>
            </a:r>
          </a:p>
          <a:p>
            <a:pPr defTabSz="457200" hangingPunct="0"/>
            <a:r>
              <a:rPr lang="en-US" sz="1400" i="1" dirty="0">
                <a:solidFill>
                  <a:schemeClr val="bg1"/>
                </a:solidFill>
              </a:rPr>
              <a:t>Xiannong Meng, Fall 2020.</a:t>
            </a:r>
            <a:endParaRPr lang="en-US" sz="1400" i="1" dirty="0">
              <a:solidFill>
                <a:schemeClr val="bg1"/>
              </a:solidFill>
              <a:ea typeface="Helvetica"/>
              <a:cs typeface="Helvetica"/>
              <a:sym typeface="Helvetica"/>
            </a:endParaRPr>
          </a:p>
        </p:txBody>
      </p:sp>
      <p:sp>
        <p:nvSpPr>
          <p:cNvPr id="9" name="Shape 54">
            <a:extLst>
              <a:ext uri="{FF2B5EF4-FFF2-40B4-BE49-F238E27FC236}">
                <a16:creationId xmlns:a16="http://schemas.microsoft.com/office/drawing/2014/main" id="{1E49764E-1BC6-4C6E-984E-407B9DC3F4FD}"/>
              </a:ext>
            </a:extLst>
          </p:cNvPr>
          <p:cNvSpPr txBox="1"/>
          <p:nvPr/>
        </p:nvSpPr>
        <p:spPr>
          <a:xfrm>
            <a:off x="565723" y="3655640"/>
            <a:ext cx="1410291" cy="7733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" b="1" dirty="0">
                <a:solidFill>
                  <a:srgbClr val="FF0000"/>
                </a:solidFill>
              </a:rPr>
              <a:t>h 13.1-13.2</a:t>
            </a:r>
          </a:p>
        </p:txBody>
      </p:sp>
      <p:sp>
        <p:nvSpPr>
          <p:cNvPr id="10" name="Shape 53">
            <a:extLst>
              <a:ext uri="{FF2B5EF4-FFF2-40B4-BE49-F238E27FC236}">
                <a16:creationId xmlns:a16="http://schemas.microsoft.com/office/drawing/2014/main" id="{8E0FCBEF-0C20-46DD-B452-264485A5D623}"/>
              </a:ext>
            </a:extLst>
          </p:cNvPr>
          <p:cNvSpPr txBox="1">
            <a:spLocks/>
          </p:cNvSpPr>
          <p:nvPr/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vert="horz" lIns="93100" tIns="93100" rIns="93100" bIns="93100" rtlCol="0" anchor="t" anchorCtr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35483"/>
              <a:buFont typeface="Arial"/>
              <a:buNone/>
            </a:pPr>
            <a:r>
              <a:rPr lang="en-US" b="1" dirty="0"/>
              <a:t>Introduction to File Systems</a:t>
            </a:r>
            <a:endParaRPr lang="en" b="1" dirty="0"/>
          </a:p>
        </p:txBody>
      </p:sp>
    </p:spTree>
    <p:extLst>
      <p:ext uri="{BB962C8B-B14F-4D97-AF65-F5344CB8AC3E}">
        <p14:creationId xmlns:p14="http://schemas.microsoft.com/office/powerpoint/2010/main" val="1172042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08884-95B6-422F-B903-2D425EC28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Linux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B3936-1D3C-4EE8-AF29-15A732B94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Linux files are just a sequence of bytes, regardless of the types.</a:t>
            </a:r>
          </a:p>
          <a:p>
            <a:r>
              <a:rPr lang="en-US" dirty="0"/>
              <a:t>Here are two examples of files, one is a text and the other is an image. (See next slide for details.)</a:t>
            </a:r>
          </a:p>
          <a:p>
            <a:pPr lvl="1"/>
            <a:r>
              <a:rPr lang="en-US" dirty="0"/>
              <a:t>“hello.txt” is a text file with 26 characters (bytes) in it.</a:t>
            </a:r>
          </a:p>
          <a:p>
            <a:pPr lvl="1"/>
            <a:r>
              <a:rPr lang="en-US" dirty="0"/>
              <a:t>“base-small.png” is a small random image file (a small blue square) of 125 bytes in size.</a:t>
            </a:r>
          </a:p>
        </p:txBody>
      </p:sp>
    </p:spTree>
    <p:extLst>
      <p:ext uri="{BB962C8B-B14F-4D97-AF65-F5344CB8AC3E}">
        <p14:creationId xmlns:p14="http://schemas.microsoft.com/office/powerpoint/2010/main" val="3485089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2DCAE-AFF3-49D7-92CA-CB54E2003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Linux Files – Sequence of Bytes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811928-842D-4CD6-8DE9-535CF053B1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55" y="891995"/>
            <a:ext cx="4275740" cy="191226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69676F4-F366-4279-99EC-516607DEC6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8475" y="2776500"/>
            <a:ext cx="4780181" cy="218442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256C784-5B07-4ECC-B46E-811906BBD773}"/>
              </a:ext>
            </a:extLst>
          </p:cNvPr>
          <p:cNvSpPr/>
          <p:nvPr/>
        </p:nvSpPr>
        <p:spPr>
          <a:xfrm>
            <a:off x="4419295" y="3029865"/>
            <a:ext cx="2595985" cy="10689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2D1F18-B5B0-4337-A75F-434E835230B5}"/>
              </a:ext>
            </a:extLst>
          </p:cNvPr>
          <p:cNvSpPr txBox="1"/>
          <p:nvPr/>
        </p:nvSpPr>
        <p:spPr>
          <a:xfrm>
            <a:off x="5030115" y="1755206"/>
            <a:ext cx="3917483" cy="338554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byte content of “base-small.png” (125 bytes)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9EF819C-AC16-4DC1-9284-713C26454A8E}"/>
              </a:ext>
            </a:extLst>
          </p:cNvPr>
          <p:cNvCxnSpPr>
            <a:stCxn id="9" idx="2"/>
          </p:cNvCxnSpPr>
          <p:nvPr/>
        </p:nvCxnSpPr>
        <p:spPr>
          <a:xfrm flipH="1">
            <a:off x="6198569" y="2093760"/>
            <a:ext cx="790288" cy="9361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4B5C649-7B36-4F04-AB39-A2EBE4F7B3E2}"/>
              </a:ext>
            </a:extLst>
          </p:cNvPr>
          <p:cNvSpPr txBox="1"/>
          <p:nvPr/>
        </p:nvSpPr>
        <p:spPr>
          <a:xfrm>
            <a:off x="855546" y="3894504"/>
            <a:ext cx="2604624" cy="584775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byte content of “hello.txt” (26 bytes)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A4A162F-3B4F-42D5-9EEA-23AA2B33FFC7}"/>
              </a:ext>
            </a:extLst>
          </p:cNvPr>
          <p:cNvSpPr/>
          <p:nvPr/>
        </p:nvSpPr>
        <p:spPr>
          <a:xfrm>
            <a:off x="4419295" y="4130823"/>
            <a:ext cx="2595985" cy="2660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D0B335C-5B45-4919-BFCE-17D507BC8A3D}"/>
              </a:ext>
            </a:extLst>
          </p:cNvPr>
          <p:cNvCxnSpPr>
            <a:cxnSpLocks/>
            <a:stCxn id="12" idx="3"/>
            <a:endCxn id="13" idx="1"/>
          </p:cNvCxnSpPr>
          <p:nvPr/>
        </p:nvCxnSpPr>
        <p:spPr>
          <a:xfrm>
            <a:off x="3460170" y="4186892"/>
            <a:ext cx="959125" cy="7694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417D3775-5F6A-4B3A-B6B1-7665BF7AA9CE}"/>
              </a:ext>
            </a:extLst>
          </p:cNvPr>
          <p:cNvSpPr/>
          <p:nvPr/>
        </p:nvSpPr>
        <p:spPr>
          <a:xfrm>
            <a:off x="3808475" y="3029865"/>
            <a:ext cx="468408" cy="76352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4F3F0F8-96B6-41F0-81C8-6E9255D3FB42}"/>
              </a:ext>
            </a:extLst>
          </p:cNvPr>
          <p:cNvSpPr txBox="1"/>
          <p:nvPr/>
        </p:nvSpPr>
        <p:spPr>
          <a:xfrm>
            <a:off x="855545" y="3026217"/>
            <a:ext cx="2604624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</a:rPr>
              <a:t>logical addresses of the file content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B8100E0-3405-432B-8DC7-F80AF72BACCA}"/>
              </a:ext>
            </a:extLst>
          </p:cNvPr>
          <p:cNvCxnSpPr>
            <a:stCxn id="19" idx="3"/>
            <a:endCxn id="18" idx="1"/>
          </p:cNvCxnSpPr>
          <p:nvPr/>
        </p:nvCxnSpPr>
        <p:spPr>
          <a:xfrm>
            <a:off x="3460169" y="3318605"/>
            <a:ext cx="348306" cy="930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6C92A856-10AA-4BA4-ABFC-7649DF09AB81}"/>
              </a:ext>
            </a:extLst>
          </p:cNvPr>
          <p:cNvSpPr txBox="1"/>
          <p:nvPr/>
        </p:nvSpPr>
        <p:spPr>
          <a:xfrm>
            <a:off x="1517900" y="4709620"/>
            <a:ext cx="1419171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</a:rPr>
              <a:t>size of the files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8A5E413-9876-4612-9AC1-1BF28E678381}"/>
              </a:ext>
            </a:extLst>
          </p:cNvPr>
          <p:cNvSpPr/>
          <p:nvPr/>
        </p:nvSpPr>
        <p:spPr>
          <a:xfrm>
            <a:off x="5182820" y="4540852"/>
            <a:ext cx="305410" cy="26602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3D441A2-2F3D-4024-8F58-E60AF248688F}"/>
              </a:ext>
            </a:extLst>
          </p:cNvPr>
          <p:cNvCxnSpPr>
            <a:stCxn id="22" idx="3"/>
          </p:cNvCxnSpPr>
          <p:nvPr/>
        </p:nvCxnSpPr>
        <p:spPr>
          <a:xfrm flipV="1">
            <a:off x="2937071" y="4709620"/>
            <a:ext cx="2245749" cy="1692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09640D63-C34E-4A4E-A5AB-4570DBE23468}"/>
              </a:ext>
            </a:extLst>
          </p:cNvPr>
          <p:cNvSpPr txBox="1"/>
          <p:nvPr/>
        </p:nvSpPr>
        <p:spPr>
          <a:xfrm>
            <a:off x="4724705" y="1063229"/>
            <a:ext cx="3381695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</a:rPr>
              <a:t>how the image “base-small.png” looks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8A19CFC-8169-45EE-9E34-163FE4F83BC6}"/>
              </a:ext>
            </a:extLst>
          </p:cNvPr>
          <p:cNvCxnSpPr/>
          <p:nvPr/>
        </p:nvCxnSpPr>
        <p:spPr>
          <a:xfrm flipH="1">
            <a:off x="2739540" y="1321414"/>
            <a:ext cx="1985165" cy="743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7364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63104"/>
            <a:ext cx="6751020" cy="857250"/>
          </a:xfrm>
        </p:spPr>
        <p:txBody>
          <a:bodyPr/>
          <a:lstStyle/>
          <a:p>
            <a:pPr eaLnBrk="1" hangingPunct="1"/>
            <a:r>
              <a:rPr lang="en-US" dirty="0"/>
              <a:t>Access Methods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909637"/>
            <a:ext cx="7329840" cy="3952687"/>
          </a:xfrm>
          <a:solidFill>
            <a:srgbClr val="CCFFCC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None/>
              <a:tabLst>
                <a:tab pos="2402681" algn="l"/>
                <a:tab pos="3042047" algn="l"/>
              </a:tabLst>
            </a:pPr>
            <a:endParaRPr lang="en-US" sz="1500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tabLst>
                <a:tab pos="2402681" algn="l"/>
                <a:tab pos="3042047" algn="l"/>
              </a:tabLst>
            </a:pPr>
            <a:r>
              <a:rPr lang="en-US" sz="1500" b="1" dirty="0">
                <a:solidFill>
                  <a:srgbClr val="FF0000"/>
                </a:solidFill>
              </a:rPr>
              <a:t>Sequential Access</a:t>
            </a:r>
            <a:r>
              <a:rPr lang="en-US" sz="1500" dirty="0"/>
              <a:t>	</a:t>
            </a:r>
            <a:r>
              <a:rPr lang="en-US" sz="1500" i="1" dirty="0"/>
              <a:t>read next</a:t>
            </a:r>
          </a:p>
          <a:p>
            <a:pPr>
              <a:lnSpc>
                <a:spcPct val="90000"/>
              </a:lnSpc>
              <a:spcBef>
                <a:spcPct val="10000"/>
              </a:spcBef>
              <a:buNone/>
              <a:tabLst>
                <a:tab pos="2402681" algn="l"/>
                <a:tab pos="3042047" algn="l"/>
              </a:tabLst>
            </a:pPr>
            <a:r>
              <a:rPr lang="en-US" sz="1500" i="1" dirty="0"/>
              <a:t>		write next </a:t>
            </a:r>
          </a:p>
          <a:p>
            <a:pPr>
              <a:lnSpc>
                <a:spcPct val="90000"/>
              </a:lnSpc>
              <a:spcBef>
                <a:spcPct val="10000"/>
              </a:spcBef>
              <a:buNone/>
              <a:tabLst>
                <a:tab pos="2402681" algn="l"/>
                <a:tab pos="3042047" algn="l"/>
              </a:tabLst>
            </a:pPr>
            <a:r>
              <a:rPr lang="en-US" sz="1500" i="1" dirty="0"/>
              <a:t>		reset</a:t>
            </a:r>
          </a:p>
          <a:p>
            <a:pPr>
              <a:lnSpc>
                <a:spcPct val="90000"/>
              </a:lnSpc>
              <a:spcBef>
                <a:spcPct val="10000"/>
              </a:spcBef>
              <a:buNone/>
              <a:tabLst>
                <a:tab pos="2402681" algn="l"/>
                <a:tab pos="3042047" algn="l"/>
              </a:tabLst>
            </a:pPr>
            <a:r>
              <a:rPr lang="en-US" sz="1500" i="1" dirty="0"/>
              <a:t>		</a:t>
            </a:r>
          </a:p>
          <a:p>
            <a:pPr>
              <a:lnSpc>
                <a:spcPct val="90000"/>
              </a:lnSpc>
              <a:spcBef>
                <a:spcPct val="10000"/>
              </a:spcBef>
              <a:buNone/>
              <a:tabLst>
                <a:tab pos="2402681" algn="l"/>
                <a:tab pos="3042047" algn="l"/>
              </a:tabLst>
            </a:pPr>
            <a:endParaRPr lang="en-US" sz="1500" b="1" i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None/>
              <a:tabLst>
                <a:tab pos="2402681" algn="l"/>
                <a:tab pos="3042047" algn="l"/>
              </a:tabLst>
            </a:pPr>
            <a:endParaRPr lang="en-US" sz="1500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tabLst>
                <a:tab pos="2402681" algn="l"/>
                <a:tab pos="3042047" algn="l"/>
              </a:tabLst>
            </a:pPr>
            <a:r>
              <a:rPr lang="en-US" sz="1500" b="1" dirty="0">
                <a:solidFill>
                  <a:srgbClr val="FF0000"/>
                </a:solidFill>
              </a:rPr>
              <a:t>Direct Access</a:t>
            </a:r>
            <a:r>
              <a:rPr lang="en-US" sz="1500" dirty="0"/>
              <a:t>	</a:t>
            </a:r>
            <a:r>
              <a:rPr lang="en-US" sz="1500" i="1" dirty="0"/>
              <a:t>read n</a:t>
            </a:r>
          </a:p>
          <a:p>
            <a:pPr>
              <a:lnSpc>
                <a:spcPct val="90000"/>
              </a:lnSpc>
              <a:spcBef>
                <a:spcPct val="10000"/>
              </a:spcBef>
              <a:buNone/>
              <a:tabLst>
                <a:tab pos="2402681" algn="l"/>
                <a:tab pos="3042047" algn="l"/>
              </a:tabLst>
            </a:pPr>
            <a:r>
              <a:rPr lang="en-US" sz="1500" i="1" dirty="0"/>
              <a:t>		write n</a:t>
            </a:r>
          </a:p>
          <a:p>
            <a:pPr>
              <a:lnSpc>
                <a:spcPct val="90000"/>
              </a:lnSpc>
              <a:spcBef>
                <a:spcPct val="10000"/>
              </a:spcBef>
              <a:buNone/>
              <a:tabLst>
                <a:tab pos="2402681" algn="l"/>
                <a:tab pos="3042047" algn="l"/>
              </a:tabLst>
            </a:pPr>
            <a:r>
              <a:rPr lang="en-US" sz="1500" i="1" dirty="0"/>
              <a:t>		position to n</a:t>
            </a:r>
          </a:p>
          <a:p>
            <a:pPr>
              <a:lnSpc>
                <a:spcPct val="90000"/>
              </a:lnSpc>
              <a:spcBef>
                <a:spcPct val="10000"/>
              </a:spcBef>
              <a:buNone/>
              <a:tabLst>
                <a:tab pos="2402681" algn="l"/>
                <a:tab pos="3042047" algn="l"/>
              </a:tabLst>
            </a:pPr>
            <a:r>
              <a:rPr lang="en-US" sz="1500" i="1" dirty="0"/>
              <a:t>			read next</a:t>
            </a:r>
          </a:p>
          <a:p>
            <a:pPr>
              <a:lnSpc>
                <a:spcPct val="90000"/>
              </a:lnSpc>
              <a:spcBef>
                <a:spcPct val="10000"/>
              </a:spcBef>
              <a:buNone/>
              <a:tabLst>
                <a:tab pos="2402681" algn="l"/>
                <a:tab pos="3042047" algn="l"/>
              </a:tabLst>
            </a:pPr>
            <a:r>
              <a:rPr lang="en-US" sz="1500" i="1" dirty="0"/>
              <a:t>			write next </a:t>
            </a:r>
          </a:p>
          <a:p>
            <a:pPr>
              <a:lnSpc>
                <a:spcPct val="90000"/>
              </a:lnSpc>
              <a:spcBef>
                <a:spcPct val="10000"/>
              </a:spcBef>
              <a:buNone/>
              <a:tabLst>
                <a:tab pos="2402681" algn="l"/>
                <a:tab pos="3042047" algn="l"/>
              </a:tabLst>
            </a:pPr>
            <a:r>
              <a:rPr lang="en-US" sz="1500" dirty="0"/>
              <a:t>		</a:t>
            </a:r>
            <a:r>
              <a:rPr lang="en-US" sz="1500" i="1" dirty="0"/>
              <a:t>rewrite n</a:t>
            </a:r>
          </a:p>
          <a:p>
            <a:pPr>
              <a:lnSpc>
                <a:spcPct val="90000"/>
              </a:lnSpc>
              <a:buNone/>
              <a:tabLst>
                <a:tab pos="2402681" algn="l"/>
                <a:tab pos="3042047" algn="l"/>
              </a:tabLst>
            </a:pPr>
            <a:r>
              <a:rPr lang="en-US" sz="1500" dirty="0"/>
              <a:t>	</a:t>
            </a:r>
          </a:p>
          <a:p>
            <a:pPr>
              <a:lnSpc>
                <a:spcPct val="90000"/>
              </a:lnSpc>
              <a:buNone/>
              <a:tabLst>
                <a:tab pos="2402681" algn="l"/>
                <a:tab pos="3042047" algn="l"/>
              </a:tabLst>
            </a:pPr>
            <a:r>
              <a:rPr lang="en-US" sz="1500" dirty="0"/>
              <a:t>		</a:t>
            </a:r>
            <a:r>
              <a:rPr lang="en-US" sz="1500" i="1" dirty="0"/>
              <a:t>n</a:t>
            </a:r>
            <a:r>
              <a:rPr lang="en-US" sz="1500" dirty="0"/>
              <a:t> = relative block number</a:t>
            </a:r>
          </a:p>
        </p:txBody>
      </p:sp>
      <p:sp>
        <p:nvSpPr>
          <p:cNvPr id="2" name="Left Brace 1">
            <a:extLst>
              <a:ext uri="{FF2B5EF4-FFF2-40B4-BE49-F238E27FC236}">
                <a16:creationId xmlns:a16="http://schemas.microsoft.com/office/drawing/2014/main" id="{69464929-BAB6-4674-9E41-1ACA3A225191}"/>
              </a:ext>
            </a:extLst>
          </p:cNvPr>
          <p:cNvSpPr/>
          <p:nvPr/>
        </p:nvSpPr>
        <p:spPr>
          <a:xfrm>
            <a:off x="3055257" y="1197405"/>
            <a:ext cx="188118" cy="763525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B92D5C00-7790-45E6-8E05-8A4C0A51AADB}"/>
              </a:ext>
            </a:extLst>
          </p:cNvPr>
          <p:cNvSpPr/>
          <p:nvPr/>
        </p:nvSpPr>
        <p:spPr>
          <a:xfrm>
            <a:off x="2948271" y="2724455"/>
            <a:ext cx="295103" cy="1145287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Sequential-access File</a:t>
            </a:r>
          </a:p>
        </p:txBody>
      </p:sp>
      <p:pic>
        <p:nvPicPr>
          <p:cNvPr id="23557" name="Picture 3"/>
          <p:cNvPicPr>
            <a:picLocks noChangeAspect="1" noChangeArrowheads="1"/>
          </p:cNvPicPr>
          <p:nvPr/>
        </p:nvPicPr>
        <p:blipFill>
          <a:blip r:embed="rId2" cstate="print"/>
          <a:srcRect l="3084" t="32559" r="2750" b="34116"/>
          <a:stretch>
            <a:fillRect/>
          </a:stretch>
        </p:blipFill>
        <p:spPr bwMode="auto">
          <a:xfrm>
            <a:off x="1632348" y="1512094"/>
            <a:ext cx="5678090" cy="1507331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86100231-BD08-45E9-B0CA-5AC6096D2E7A}"/>
              </a:ext>
            </a:extLst>
          </p:cNvPr>
          <p:cNvSpPr/>
          <p:nvPr/>
        </p:nvSpPr>
        <p:spPr>
          <a:xfrm>
            <a:off x="2892245" y="2593588"/>
            <a:ext cx="763525" cy="3054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B213C7-76C9-48A2-AFDB-358792F5193E}"/>
              </a:ext>
            </a:extLst>
          </p:cNvPr>
          <p:cNvSpPr txBox="1"/>
          <p:nvPr/>
        </p:nvSpPr>
        <p:spPr>
          <a:xfrm>
            <a:off x="1976015" y="3640685"/>
            <a:ext cx="5377049" cy="646331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Where does the term “rewind” come from?</a:t>
            </a:r>
          </a:p>
          <a:p>
            <a:r>
              <a:rPr lang="en-US" dirty="0"/>
              <a:t>It was from tape-based file storage medium in old days!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AA70937-F4A0-47C8-BEA9-311546725A78}"/>
              </a:ext>
            </a:extLst>
          </p:cNvPr>
          <p:cNvCxnSpPr>
            <a:stCxn id="3" idx="0"/>
          </p:cNvCxnSpPr>
          <p:nvPr/>
        </p:nvCxnSpPr>
        <p:spPr>
          <a:xfrm flipH="1" flipV="1">
            <a:off x="3655770" y="2898998"/>
            <a:ext cx="1008770" cy="7416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243E1D2-E8AD-485A-BCFE-E85820073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Access Files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2A62E7-7B55-41A4-B5A1-F03672223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most files are logically organized in sequence, accesses are in sequence.</a:t>
            </a:r>
          </a:p>
          <a:p>
            <a:r>
              <a:rPr lang="en-US" dirty="0"/>
              <a:t>Linux files can be “directly accessed” through the operation of “</a:t>
            </a:r>
            <a:r>
              <a:rPr lang="en-US" dirty="0" err="1"/>
              <a:t>lseek</a:t>
            </a:r>
            <a:r>
              <a:rPr lang="en-US" dirty="0"/>
              <a:t>()” (see </a:t>
            </a:r>
            <a:r>
              <a:rPr lang="en-US" b="1" dirty="0"/>
              <a:t>man </a:t>
            </a:r>
            <a:r>
              <a:rPr lang="en-US" b="1" dirty="0" err="1"/>
              <a:t>lseek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95498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BDC9C-FB40-4157-B968-950F34335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</a:t>
            </a:r>
            <a:r>
              <a:rPr lang="en-US" dirty="0" err="1"/>
              <a:t>lseek</a:t>
            </a:r>
            <a:r>
              <a:rPr lang="en-US" dirty="0"/>
              <a:t>(3) Example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686C8A-33B7-45EC-8778-DDAD4AB891D9}"/>
              </a:ext>
            </a:extLst>
          </p:cNvPr>
          <p:cNvSpPr txBox="1"/>
          <p:nvPr/>
        </p:nvSpPr>
        <p:spPr>
          <a:xfrm>
            <a:off x="1377053" y="1003394"/>
            <a:ext cx="6389891" cy="1477328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nsolas" panose="020B0609020204030204" pitchFamily="49" charset="0"/>
              </a:rPr>
              <a:t>fp</a:t>
            </a:r>
            <a:r>
              <a:rPr lang="en-US" dirty="0">
                <a:latin typeface="Consolas" panose="020B0609020204030204" pitchFamily="49" charset="0"/>
              </a:rPr>
              <a:t> = open("hello.txt", O_RDONLY);</a:t>
            </a:r>
          </a:p>
          <a:p>
            <a:r>
              <a:rPr lang="en-US" dirty="0" err="1">
                <a:latin typeface="Consolas" panose="020B0609020204030204" pitchFamily="49" charset="0"/>
              </a:rPr>
              <a:t>lseek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fp</a:t>
            </a:r>
            <a:r>
              <a:rPr lang="en-US" dirty="0">
                <a:latin typeface="Consolas" panose="020B0609020204030204" pitchFamily="49" charset="0"/>
              </a:rPr>
              <a:t>, 6, SEEK_SET);   // move forward 6 bytes</a:t>
            </a:r>
          </a:p>
          <a:p>
            <a:r>
              <a:rPr lang="en-US" dirty="0">
                <a:latin typeface="Consolas" panose="020B0609020204030204" pitchFamily="49" charset="0"/>
              </a:rPr>
              <a:t>// "Hello world!" so we should read 'w' now</a:t>
            </a:r>
          </a:p>
          <a:p>
            <a:r>
              <a:rPr lang="en-US" dirty="0" err="1">
                <a:latin typeface="Consolas" panose="020B0609020204030204" pitchFamily="49" charset="0"/>
              </a:rPr>
              <a:t>bytes_read</a:t>
            </a:r>
            <a:r>
              <a:rPr lang="en-US" dirty="0">
                <a:latin typeface="Consolas" panose="020B0609020204030204" pitchFamily="49" charset="0"/>
              </a:rPr>
              <a:t> = read(</a:t>
            </a:r>
            <a:r>
              <a:rPr lang="en-US" dirty="0" err="1">
                <a:latin typeface="Consolas" panose="020B0609020204030204" pitchFamily="49" charset="0"/>
              </a:rPr>
              <a:t>fp</a:t>
            </a:r>
            <a:r>
              <a:rPr lang="en-US" dirty="0">
                <a:latin typeface="Consolas" panose="020B0609020204030204" pitchFamily="49" charset="0"/>
              </a:rPr>
              <a:t>, &amp;</a:t>
            </a:r>
            <a:r>
              <a:rPr lang="en-US" dirty="0" err="1">
                <a:latin typeface="Consolas" panose="020B0609020204030204" pitchFamily="49" charset="0"/>
              </a:rPr>
              <a:t>ch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err="1">
                <a:latin typeface="Consolas" panose="020B0609020204030204" pitchFamily="49" charset="0"/>
              </a:rPr>
              <a:t>sizeof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ch</a:t>
            </a:r>
            <a:r>
              <a:rPr lang="en-US" dirty="0">
                <a:latin typeface="Consolas" panose="020B0609020204030204" pitchFamily="49" charset="0"/>
              </a:rPr>
              <a:t>));</a:t>
            </a:r>
          </a:p>
          <a:p>
            <a:r>
              <a:rPr lang="en-US" dirty="0" err="1">
                <a:latin typeface="Consolas" panose="020B0609020204030204" pitchFamily="49" charset="0"/>
              </a:rPr>
              <a:t>printf</a:t>
            </a:r>
            <a:r>
              <a:rPr lang="en-US" dirty="0">
                <a:latin typeface="Consolas" panose="020B0609020204030204" pitchFamily="49" charset="0"/>
              </a:rPr>
              <a:t>("char read = ['%c']\n", </a:t>
            </a:r>
            <a:r>
              <a:rPr lang="en-US" dirty="0" err="1">
                <a:latin typeface="Consolas" panose="020B0609020204030204" pitchFamily="49" charset="0"/>
              </a:rPr>
              <a:t>ch</a:t>
            </a:r>
            <a:r>
              <a:rPr lang="en-US" dirty="0">
                <a:latin typeface="Consolas" panose="020B0609020204030204" pitchFamily="49" charset="0"/>
              </a:rPr>
              <a:t>);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34716F-4CD2-40D9-973C-941973DFA0AC}"/>
              </a:ext>
            </a:extLst>
          </p:cNvPr>
          <p:cNvSpPr txBox="1"/>
          <p:nvPr/>
        </p:nvSpPr>
        <p:spPr>
          <a:xfrm>
            <a:off x="1469225" y="2571750"/>
            <a:ext cx="6205545" cy="58477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none" rtlCol="0">
            <a:spAutoFit/>
          </a:bodyPr>
          <a:lstStyle/>
          <a:p>
            <a:r>
              <a:rPr lang="en-US" sz="1600" dirty="0"/>
              <a:t>Only relevant segment is shown here. For the complete program, see</a:t>
            </a:r>
          </a:p>
          <a:p>
            <a:r>
              <a:rPr lang="en-US" sz="1600" dirty="0">
                <a:hlinkClick r:id="rId2"/>
              </a:rPr>
              <a:t>http://www.eg.bucknell.edu/~cs315/F2020/meng/code/files/file-lseek.c</a:t>
            </a:r>
            <a:endParaRPr lang="en-US" sz="16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B360409-D083-4D6F-98AB-875AA3176F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711" y="3247553"/>
            <a:ext cx="5820578" cy="1462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9576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Example of Index </a:t>
            </a:r>
            <a:b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and Relative Files</a:t>
            </a:r>
          </a:p>
        </p:txBody>
      </p:sp>
      <p:pic>
        <p:nvPicPr>
          <p:cNvPr id="25605" name="Picture 3"/>
          <p:cNvPicPr>
            <a:picLocks noChangeAspect="1" noChangeArrowheads="1"/>
          </p:cNvPicPr>
          <p:nvPr/>
        </p:nvPicPr>
        <p:blipFill>
          <a:blip r:embed="rId2" cstate="print"/>
          <a:srcRect l="1750" t="13780" r="1418" b="13335"/>
          <a:stretch>
            <a:fillRect/>
          </a:stretch>
        </p:blipFill>
        <p:spPr bwMode="auto">
          <a:xfrm>
            <a:off x="1624638" y="1350110"/>
            <a:ext cx="5894723" cy="3326998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File System Topics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59784" y="1279923"/>
            <a:ext cx="7177135" cy="3429697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/>
              <a:t>File Concept</a:t>
            </a:r>
          </a:p>
          <a:p>
            <a:pPr eaLnBrk="1" hangingPunct="1"/>
            <a:r>
              <a:rPr lang="en-US" dirty="0"/>
              <a:t>Access Methods</a:t>
            </a:r>
          </a:p>
          <a:p>
            <a:pPr eaLnBrk="1" hangingPunct="1"/>
            <a:r>
              <a:rPr lang="en-US" dirty="0"/>
              <a:t>Directory Structure</a:t>
            </a:r>
          </a:p>
          <a:p>
            <a:pPr eaLnBrk="1" hangingPunct="1"/>
            <a:r>
              <a:rPr lang="en-US" dirty="0"/>
              <a:t>File System Mounting</a:t>
            </a:r>
          </a:p>
          <a:p>
            <a:pPr eaLnBrk="1" hangingPunct="1"/>
            <a:r>
              <a:rPr lang="en-US" dirty="0"/>
              <a:t>File Sharing </a:t>
            </a:r>
          </a:p>
          <a:p>
            <a:pPr eaLnBrk="1" hangingPunct="1"/>
            <a:r>
              <a:rPr lang="en-US" dirty="0"/>
              <a:t>Protection</a:t>
            </a:r>
          </a:p>
          <a:p>
            <a:r>
              <a:rPr lang="en-US" dirty="0"/>
              <a:t>File System Implementation</a:t>
            </a:r>
          </a:p>
          <a:p>
            <a:pPr eaLnBrk="1" hangingPunct="1"/>
            <a:r>
              <a:rPr lang="en-US" dirty="0"/>
              <a:t>File System Internals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File Concept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1006841"/>
            <a:ext cx="7329839" cy="3702779"/>
          </a:xfrm>
          <a:solidFill>
            <a:srgbClr val="CCFFFF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z="2100" dirty="0"/>
              <a:t>A file is a named collection of related information recorded on secondary storage.</a:t>
            </a:r>
          </a:p>
          <a:p>
            <a:pPr eaLnBrk="1" hangingPunct="1"/>
            <a:r>
              <a:rPr lang="en-US" sz="2100" b="1" dirty="0">
                <a:solidFill>
                  <a:srgbClr val="FF0000"/>
                </a:solidFill>
              </a:rPr>
              <a:t>“Contiguous” logical</a:t>
            </a:r>
            <a:r>
              <a:rPr lang="en-US" sz="2100" dirty="0"/>
              <a:t> address space.</a:t>
            </a:r>
          </a:p>
          <a:p>
            <a:pPr eaLnBrk="1" hangingPunct="1"/>
            <a:r>
              <a:rPr lang="en-US" sz="2100" dirty="0"/>
              <a:t>A collection of bytes, of which the meaning is interpreted by the applications.</a:t>
            </a:r>
          </a:p>
          <a:p>
            <a:pPr eaLnBrk="1" hangingPunct="1"/>
            <a:r>
              <a:rPr lang="en-US" sz="2100" dirty="0"/>
              <a:t>File types: </a:t>
            </a:r>
          </a:p>
          <a:p>
            <a:pPr lvl="1" eaLnBrk="1" hangingPunct="1"/>
            <a:r>
              <a:rPr lang="en-US" sz="1800" dirty="0"/>
              <a:t>Data</a:t>
            </a:r>
          </a:p>
          <a:p>
            <a:pPr lvl="1" eaLnBrk="1" hangingPunct="1"/>
            <a:r>
              <a:rPr lang="en-US" sz="1800" dirty="0"/>
              <a:t>Programs (source code and executable)</a:t>
            </a:r>
          </a:p>
          <a:p>
            <a:pPr eaLnBrk="1" hangingPunct="1"/>
            <a:r>
              <a:rPr lang="en-US" sz="2100" dirty="0"/>
              <a:t>Files are objects with </a:t>
            </a:r>
            <a:r>
              <a:rPr lang="en-US" sz="2100" i="1" dirty="0"/>
              <a:t>attributes</a:t>
            </a:r>
            <a:r>
              <a:rPr lang="en-US" sz="2100" dirty="0"/>
              <a:t> and </a:t>
            </a:r>
            <a:r>
              <a:rPr lang="en-US" sz="2100" i="1" dirty="0"/>
              <a:t>operations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84535"/>
            <a:ext cx="6751020" cy="857250"/>
          </a:xfrm>
        </p:spPr>
        <p:txBody>
          <a:bodyPr/>
          <a:lstStyle/>
          <a:p>
            <a:pPr eaLnBrk="1" hangingPunct="1"/>
            <a:r>
              <a:rPr lang="en-US" dirty="0"/>
              <a:t>Types of File Structures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978694"/>
            <a:ext cx="7329840" cy="3623072"/>
          </a:xfrm>
          <a:solidFill>
            <a:srgbClr val="CCFF66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 dirty="0"/>
              <a:t>None: just a sequence of words or bytes, such as files on Linux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/>
              <a:t>Simple </a:t>
            </a:r>
            <a:r>
              <a:rPr lang="en-US" sz="1800" b="1" dirty="0">
                <a:solidFill>
                  <a:srgbClr val="FF0000"/>
                </a:solidFill>
              </a:rPr>
              <a:t>record</a:t>
            </a:r>
            <a:r>
              <a:rPr lang="en-US" sz="1800" dirty="0"/>
              <a:t> structure such as database files: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500" dirty="0"/>
              <a:t>Lines,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500" dirty="0"/>
              <a:t>Fixed length,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500" dirty="0"/>
              <a:t>Variable length.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/>
              <a:t>Complex Structures: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500" dirty="0"/>
              <a:t>Formatted document,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500" dirty="0"/>
              <a:t>Relocatable load file.	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/>
              <a:t>Can simulate last two with first method by inserting appropriate control characters.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/>
              <a:t>Who decides: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500" dirty="0"/>
              <a:t>Operating systems,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500" dirty="0"/>
              <a:t>Programs.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41672"/>
            <a:ext cx="6751020" cy="857250"/>
          </a:xfrm>
        </p:spPr>
        <p:txBody>
          <a:bodyPr/>
          <a:lstStyle/>
          <a:p>
            <a:pPr eaLnBrk="1" hangingPunct="1"/>
            <a:r>
              <a:rPr lang="en-US" dirty="0"/>
              <a:t>File Attributes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910829"/>
            <a:ext cx="7329840" cy="3562350"/>
          </a:xfrm>
          <a:solidFill>
            <a:srgbClr val="CCFFCC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en-US" sz="1800" b="1" dirty="0">
                <a:solidFill>
                  <a:srgbClr val="FF0000"/>
                </a:solidFill>
              </a:rPr>
              <a:t>Name</a:t>
            </a:r>
            <a:r>
              <a:rPr lang="en-US" sz="1800" dirty="0"/>
              <a:t> – only information kept in human-readable form.</a:t>
            </a:r>
          </a:p>
          <a:p>
            <a:pPr eaLnBrk="1" hangingPunct="1"/>
            <a:r>
              <a:rPr lang="en-US" sz="1800" b="1" dirty="0">
                <a:solidFill>
                  <a:srgbClr val="FF0000"/>
                </a:solidFill>
              </a:rPr>
              <a:t>Type</a:t>
            </a:r>
            <a:r>
              <a:rPr lang="en-US" sz="1800" dirty="0"/>
              <a:t> – needed for systems that support different types.</a:t>
            </a:r>
          </a:p>
          <a:p>
            <a:pPr eaLnBrk="1" hangingPunct="1"/>
            <a:r>
              <a:rPr lang="en-US" sz="1800" b="1" dirty="0">
                <a:solidFill>
                  <a:srgbClr val="FF0000"/>
                </a:solidFill>
              </a:rPr>
              <a:t>Location</a:t>
            </a:r>
            <a:r>
              <a:rPr lang="en-US" sz="1800" dirty="0"/>
              <a:t> – pointer to file location on device.</a:t>
            </a:r>
          </a:p>
          <a:p>
            <a:pPr eaLnBrk="1" hangingPunct="1"/>
            <a:r>
              <a:rPr lang="en-US" sz="1800" b="1" dirty="0">
                <a:solidFill>
                  <a:srgbClr val="FF0000"/>
                </a:solidFill>
              </a:rPr>
              <a:t>Size</a:t>
            </a:r>
            <a:r>
              <a:rPr lang="en-US" sz="1800" dirty="0"/>
              <a:t> – current file size.</a:t>
            </a:r>
          </a:p>
          <a:p>
            <a:pPr eaLnBrk="1" hangingPunct="1"/>
            <a:r>
              <a:rPr lang="en-US" sz="1800" b="1" dirty="0">
                <a:solidFill>
                  <a:srgbClr val="FF0000"/>
                </a:solidFill>
              </a:rPr>
              <a:t>Protection</a:t>
            </a:r>
            <a:r>
              <a:rPr lang="en-US" sz="1800" dirty="0"/>
              <a:t> – controls who can do reading, writing, executing.</a:t>
            </a:r>
          </a:p>
          <a:p>
            <a:pPr eaLnBrk="1" hangingPunct="1"/>
            <a:r>
              <a:rPr lang="en-US" sz="1800" b="1" dirty="0">
                <a:solidFill>
                  <a:srgbClr val="FF0000"/>
                </a:solidFill>
              </a:rPr>
              <a:t>Time</a:t>
            </a:r>
            <a:r>
              <a:rPr lang="en-US" sz="1800" dirty="0">
                <a:solidFill>
                  <a:srgbClr val="FF0000"/>
                </a:solidFill>
              </a:rPr>
              <a:t>, </a:t>
            </a:r>
            <a:r>
              <a:rPr lang="en-US" sz="1800" b="1" dirty="0">
                <a:solidFill>
                  <a:srgbClr val="FF0000"/>
                </a:solidFill>
              </a:rPr>
              <a:t>date</a:t>
            </a:r>
            <a:r>
              <a:rPr lang="en-US" sz="1800" dirty="0">
                <a:solidFill>
                  <a:srgbClr val="FF0000"/>
                </a:solidFill>
              </a:rPr>
              <a:t>, </a:t>
            </a:r>
            <a:r>
              <a:rPr lang="en-US" sz="1800" b="1" dirty="0">
                <a:solidFill>
                  <a:srgbClr val="FF0000"/>
                </a:solidFill>
              </a:rPr>
              <a:t>and user identification</a:t>
            </a:r>
            <a:r>
              <a:rPr lang="en-US" sz="1800" dirty="0"/>
              <a:t> – data for protection, security, and usage monitoring.</a:t>
            </a:r>
          </a:p>
          <a:p>
            <a:pPr eaLnBrk="1" hangingPunct="1">
              <a:buFontTx/>
              <a:buNone/>
            </a:pPr>
            <a:endParaRPr lang="en-US" sz="1800" dirty="0"/>
          </a:p>
          <a:p>
            <a:pPr eaLnBrk="1" hangingPunct="1">
              <a:buFontTx/>
              <a:buNone/>
            </a:pPr>
            <a:r>
              <a:rPr lang="en-US" sz="1800" dirty="0"/>
              <a:t>		Information about files is kept in the </a:t>
            </a:r>
            <a:r>
              <a:rPr lang="en-US" sz="1800" b="1" dirty="0"/>
              <a:t>directory</a:t>
            </a:r>
            <a:r>
              <a:rPr lang="en-US" sz="1800" dirty="0"/>
              <a:t> structure, which is maintained on the disk by the operating system.</a:t>
            </a:r>
          </a:p>
        </p:txBody>
      </p:sp>
      <p:sp>
        <p:nvSpPr>
          <p:cNvPr id="19462" name="AutoShape 4"/>
          <p:cNvSpPr>
            <a:spLocks noChangeArrowheads="1"/>
          </p:cNvSpPr>
          <p:nvPr/>
        </p:nvSpPr>
        <p:spPr bwMode="auto">
          <a:xfrm>
            <a:off x="1287661" y="3570743"/>
            <a:ext cx="396478" cy="222647"/>
          </a:xfrm>
          <a:prstGeom prst="rightArrow">
            <a:avLst>
              <a:gd name="adj1" fmla="val 50000"/>
              <a:gd name="adj2" fmla="val 44519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35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63104"/>
            <a:ext cx="6751020" cy="857250"/>
          </a:xfrm>
        </p:spPr>
        <p:txBody>
          <a:bodyPr/>
          <a:lstStyle/>
          <a:p>
            <a:pPr eaLnBrk="1" hangingPunct="1"/>
            <a:r>
              <a:rPr lang="en-US" dirty="0"/>
              <a:t>File Operations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80" y="928686"/>
            <a:ext cx="7329840" cy="3780933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400" b="1" dirty="0">
                <a:solidFill>
                  <a:srgbClr val="FF0000"/>
                </a:solidFill>
              </a:rPr>
              <a:t>Create</a:t>
            </a:r>
            <a:r>
              <a:rPr lang="en-US" sz="2400" dirty="0"/>
              <a:t> – create a new file</a:t>
            </a:r>
          </a:p>
          <a:p>
            <a:pPr eaLnBrk="1" hangingPunct="1"/>
            <a:r>
              <a:rPr lang="en-US" sz="2400" b="1" dirty="0">
                <a:solidFill>
                  <a:srgbClr val="FF0000"/>
                </a:solidFill>
              </a:rPr>
              <a:t>Write</a:t>
            </a:r>
            <a:r>
              <a:rPr lang="en-US" sz="2400" dirty="0"/>
              <a:t> – write some data into an existing file</a:t>
            </a:r>
          </a:p>
          <a:p>
            <a:pPr eaLnBrk="1" hangingPunct="1"/>
            <a:r>
              <a:rPr lang="en-US" sz="2400" b="1" dirty="0">
                <a:solidFill>
                  <a:srgbClr val="FF0000"/>
                </a:solidFill>
              </a:rPr>
              <a:t>Read</a:t>
            </a:r>
            <a:r>
              <a:rPr lang="en-US" sz="2400" dirty="0"/>
              <a:t> – read some data from an existing file</a:t>
            </a:r>
          </a:p>
          <a:p>
            <a:pPr eaLnBrk="1" hangingPunct="1"/>
            <a:r>
              <a:rPr lang="en-US" sz="2400" b="1" dirty="0">
                <a:solidFill>
                  <a:srgbClr val="FF0000"/>
                </a:solidFill>
              </a:rPr>
              <a:t>Seek</a:t>
            </a:r>
            <a:r>
              <a:rPr lang="en-US" sz="2400" dirty="0"/>
              <a:t> – move the read/write point to a specific position</a:t>
            </a:r>
          </a:p>
          <a:p>
            <a:pPr eaLnBrk="1" hangingPunct="1"/>
            <a:r>
              <a:rPr lang="en-US" sz="2400" b="1" dirty="0">
                <a:solidFill>
                  <a:srgbClr val="FF0000"/>
                </a:solidFill>
              </a:rPr>
              <a:t>Delete</a:t>
            </a:r>
            <a:r>
              <a:rPr lang="en-US" sz="2400" dirty="0"/>
              <a:t> – remove the file from the file system</a:t>
            </a:r>
          </a:p>
          <a:p>
            <a:pPr eaLnBrk="1" hangingPunct="1"/>
            <a:r>
              <a:rPr lang="en-US" sz="2400" b="1" dirty="0">
                <a:solidFill>
                  <a:srgbClr val="FF0000"/>
                </a:solidFill>
              </a:rPr>
              <a:t>Truncate</a:t>
            </a:r>
            <a:r>
              <a:rPr lang="en-US" sz="2400" dirty="0"/>
              <a:t> – remove a portion of data, keep current attributes</a:t>
            </a:r>
          </a:p>
          <a:p>
            <a:pPr eaLnBrk="1" hangingPunct="1"/>
            <a:r>
              <a:rPr lang="en-US" sz="2400" b="1" dirty="0">
                <a:solidFill>
                  <a:srgbClr val="FF0000"/>
                </a:solidFill>
              </a:rPr>
              <a:t>Open</a:t>
            </a:r>
            <a:r>
              <a:rPr lang="en-US" sz="2400" dirty="0"/>
              <a:t> – open an existing file, get it ready for operations</a:t>
            </a:r>
          </a:p>
          <a:p>
            <a:pPr eaLnBrk="1" hangingPunct="1"/>
            <a:r>
              <a:rPr lang="en-US" sz="2400" b="1" dirty="0">
                <a:solidFill>
                  <a:srgbClr val="FF0000"/>
                </a:solidFill>
              </a:rPr>
              <a:t>Close</a:t>
            </a:r>
            <a:r>
              <a:rPr lang="en-US" sz="2400" dirty="0"/>
              <a:t> – close an existing file, no further operations can be applied to a closed file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File Operation Example in C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967203"/>
            <a:ext cx="4428445" cy="3970318"/>
          </a:xfrm>
          <a:prstGeom prst="rect">
            <a:avLst/>
          </a:prstGeom>
          <a:solidFill>
            <a:srgbClr val="FFC000"/>
          </a:solidFill>
          <a:ln w="25400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US" sz="1200" dirty="0"/>
              <a:t>#include &lt;</a:t>
            </a:r>
            <a:r>
              <a:rPr lang="en-US" sz="1200" dirty="0" err="1"/>
              <a:t>stdio.h</a:t>
            </a:r>
            <a:r>
              <a:rPr lang="en-US" sz="1200" dirty="0"/>
              <a:t>&gt;</a:t>
            </a:r>
          </a:p>
          <a:p>
            <a:r>
              <a:rPr lang="en-US" sz="1200" dirty="0"/>
              <a:t>#include &lt;</a:t>
            </a:r>
            <a:r>
              <a:rPr lang="en-US" sz="1200" dirty="0" err="1"/>
              <a:t>stdlib.h</a:t>
            </a:r>
            <a:r>
              <a:rPr lang="en-US" sz="1200" dirty="0"/>
              <a:t>&gt;</a:t>
            </a:r>
          </a:p>
          <a:p>
            <a:endParaRPr lang="en-US" sz="1200" dirty="0"/>
          </a:p>
          <a:p>
            <a:r>
              <a:rPr lang="en-US" sz="1200" dirty="0" err="1"/>
              <a:t>int</a:t>
            </a:r>
            <a:r>
              <a:rPr lang="en-US" sz="1200" dirty="0"/>
              <a:t> main() {</a:t>
            </a:r>
          </a:p>
          <a:p>
            <a:r>
              <a:rPr lang="en-US" sz="1200" dirty="0"/>
              <a:t>     FILE * </a:t>
            </a:r>
            <a:r>
              <a:rPr lang="en-US" sz="1200" dirty="0" err="1"/>
              <a:t>fp</a:t>
            </a:r>
            <a:r>
              <a:rPr lang="en-US" sz="1200" dirty="0"/>
              <a:t>;</a:t>
            </a:r>
          </a:p>
          <a:p>
            <a:r>
              <a:rPr lang="en-US" sz="1200" dirty="0"/>
              <a:t>     char </a:t>
            </a:r>
            <a:r>
              <a:rPr lang="en-US" sz="1200" dirty="0" err="1"/>
              <a:t>ch</a:t>
            </a:r>
            <a:r>
              <a:rPr lang="en-US" sz="1200" dirty="0"/>
              <a:t>;</a:t>
            </a:r>
          </a:p>
          <a:p>
            <a:endParaRPr lang="en-US" sz="1200" dirty="0"/>
          </a:p>
          <a:p>
            <a:r>
              <a:rPr lang="en-US" sz="1200" dirty="0"/>
              <a:t>     </a:t>
            </a:r>
            <a:r>
              <a:rPr lang="en-US" sz="1200" dirty="0" err="1"/>
              <a:t>fp</a:t>
            </a:r>
            <a:r>
              <a:rPr lang="en-US" sz="1200" dirty="0"/>
              <a:t> = </a:t>
            </a:r>
            <a:r>
              <a:rPr lang="en-US" sz="1200" dirty="0" err="1"/>
              <a:t>fopen</a:t>
            </a:r>
            <a:r>
              <a:rPr lang="en-US" sz="1200" dirty="0"/>
              <a:t>(“hello.txt", "r");   /* open file ‘hello.txt' for read */</a:t>
            </a:r>
          </a:p>
          <a:p>
            <a:r>
              <a:rPr lang="en-US" sz="1200" dirty="0"/>
              <a:t>     if (!</a:t>
            </a:r>
            <a:r>
              <a:rPr lang="en-US" sz="1200" dirty="0" err="1"/>
              <a:t>fp</a:t>
            </a:r>
            <a:r>
              <a:rPr lang="en-US" sz="1200" dirty="0"/>
              <a:t>)  {</a:t>
            </a:r>
          </a:p>
          <a:p>
            <a:r>
              <a:rPr lang="en-US" sz="1200" dirty="0"/>
              <a:t>          </a:t>
            </a:r>
            <a:r>
              <a:rPr lang="en-US" sz="1200" dirty="0" err="1"/>
              <a:t>fprintf</a:t>
            </a:r>
            <a:r>
              <a:rPr lang="en-US" sz="1200" dirty="0"/>
              <a:t>(</a:t>
            </a:r>
            <a:r>
              <a:rPr lang="en-US" sz="1200" dirty="0" err="1"/>
              <a:t>stderr</a:t>
            </a:r>
            <a:r>
              <a:rPr lang="en-US" sz="1200" dirty="0"/>
              <a:t>, "error in opening file\n");</a:t>
            </a:r>
          </a:p>
          <a:p>
            <a:r>
              <a:rPr lang="en-US" sz="1200" dirty="0"/>
              <a:t>          exit(2);</a:t>
            </a:r>
          </a:p>
          <a:p>
            <a:r>
              <a:rPr lang="en-US" sz="1200" dirty="0"/>
              <a:t>     }</a:t>
            </a:r>
          </a:p>
          <a:p>
            <a:r>
              <a:rPr lang="en-US" sz="1200" b="1" dirty="0"/>
              <a:t>     </a:t>
            </a:r>
            <a:r>
              <a:rPr lang="en-US" sz="1200" b="1" dirty="0" err="1"/>
              <a:t>fscanf</a:t>
            </a:r>
            <a:r>
              <a:rPr lang="en-US" sz="1200" b="1" dirty="0"/>
              <a:t>(</a:t>
            </a:r>
            <a:r>
              <a:rPr lang="en-US" sz="1200" b="1" dirty="0" err="1"/>
              <a:t>fp</a:t>
            </a:r>
            <a:r>
              <a:rPr lang="en-US" sz="1200" b="1" dirty="0"/>
              <a:t>, "%c", &amp;</a:t>
            </a:r>
            <a:r>
              <a:rPr lang="en-US" sz="1200" b="1" dirty="0" err="1"/>
              <a:t>ch</a:t>
            </a:r>
            <a:r>
              <a:rPr lang="en-US" sz="1200" b="1" dirty="0"/>
              <a:t>);</a:t>
            </a:r>
          </a:p>
          <a:p>
            <a:r>
              <a:rPr lang="en-US" sz="1200" b="1" dirty="0"/>
              <a:t>     while (!</a:t>
            </a:r>
            <a:r>
              <a:rPr lang="en-US" sz="1200" b="1" dirty="0" err="1"/>
              <a:t>feof</a:t>
            </a:r>
            <a:r>
              <a:rPr lang="en-US" sz="1200" b="1" dirty="0"/>
              <a:t>(</a:t>
            </a:r>
            <a:r>
              <a:rPr lang="en-US" sz="1200" b="1" dirty="0" err="1"/>
              <a:t>fp</a:t>
            </a:r>
            <a:r>
              <a:rPr lang="en-US" sz="1200" b="1" dirty="0"/>
              <a:t>))   { /* if not end of the file, continue */</a:t>
            </a:r>
          </a:p>
          <a:p>
            <a:r>
              <a:rPr lang="en-US" sz="1200" b="1" dirty="0"/>
              <a:t>          /* reading and printing one char at a time */</a:t>
            </a:r>
          </a:p>
          <a:p>
            <a:r>
              <a:rPr lang="en-US" sz="1200" b="1" dirty="0"/>
              <a:t>          </a:t>
            </a:r>
            <a:r>
              <a:rPr lang="en-US" sz="1200" b="1" dirty="0" err="1"/>
              <a:t>printf</a:t>
            </a:r>
            <a:r>
              <a:rPr lang="en-US" sz="1200" b="1" dirty="0"/>
              <a:t>("%c", </a:t>
            </a:r>
            <a:r>
              <a:rPr lang="en-US" sz="1200" b="1" dirty="0" err="1"/>
              <a:t>ch</a:t>
            </a:r>
            <a:r>
              <a:rPr lang="en-US" sz="1200" b="1" dirty="0"/>
              <a:t>);</a:t>
            </a:r>
          </a:p>
          <a:p>
            <a:r>
              <a:rPr lang="en-US" sz="1200" b="1" dirty="0"/>
              <a:t>          </a:t>
            </a:r>
            <a:r>
              <a:rPr lang="en-US" sz="1200" b="1" dirty="0" err="1"/>
              <a:t>fscanf</a:t>
            </a:r>
            <a:r>
              <a:rPr lang="en-US" sz="1200" b="1" dirty="0"/>
              <a:t>(</a:t>
            </a:r>
            <a:r>
              <a:rPr lang="en-US" sz="1200" b="1" dirty="0" err="1"/>
              <a:t>fp</a:t>
            </a:r>
            <a:r>
              <a:rPr lang="en-US" sz="1200" b="1" dirty="0"/>
              <a:t>, "%c", &amp;</a:t>
            </a:r>
            <a:r>
              <a:rPr lang="en-US" sz="1200" b="1" dirty="0" err="1"/>
              <a:t>ch</a:t>
            </a:r>
            <a:r>
              <a:rPr lang="en-US" sz="1200" b="1" dirty="0"/>
              <a:t>);</a:t>
            </a:r>
          </a:p>
          <a:p>
            <a:r>
              <a:rPr lang="en-US" sz="1200" b="1" dirty="0"/>
              <a:t>     }</a:t>
            </a:r>
          </a:p>
          <a:p>
            <a:r>
              <a:rPr lang="en-US" sz="1200" dirty="0"/>
              <a:t>     </a:t>
            </a:r>
            <a:r>
              <a:rPr lang="en-US" sz="1200" dirty="0" err="1"/>
              <a:t>fclose</a:t>
            </a:r>
            <a:r>
              <a:rPr lang="en-US" sz="1200" dirty="0"/>
              <a:t>(</a:t>
            </a:r>
            <a:r>
              <a:rPr lang="en-US" sz="1200" dirty="0" err="1"/>
              <a:t>fp</a:t>
            </a:r>
            <a:r>
              <a:rPr lang="en-US" sz="1200" dirty="0"/>
              <a:t>);</a:t>
            </a:r>
          </a:p>
          <a:p>
            <a:r>
              <a:rPr lang="en-US" sz="1200" dirty="0"/>
              <a:t>     return 0;</a:t>
            </a:r>
          </a:p>
          <a:p>
            <a:r>
              <a:rPr lang="en-US" sz="1200" dirty="0"/>
              <a:t>}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D11BCD4-30AE-477A-8DB8-8A4DCFCD9BC2}"/>
              </a:ext>
            </a:extLst>
          </p:cNvPr>
          <p:cNvSpPr/>
          <p:nvPr/>
        </p:nvSpPr>
        <p:spPr bwMode="auto">
          <a:xfrm>
            <a:off x="4966855" y="1532659"/>
            <a:ext cx="4033590" cy="2078182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>
                <a:latin typeface="Arial" charset="0"/>
              </a:rPr>
              <a:t>[xmeng@linuxremote1 files]$ cat hello.txt</a:t>
            </a:r>
          </a:p>
          <a:p>
            <a:r>
              <a:rPr lang="en-US" sz="1400" dirty="0">
                <a:latin typeface="Arial" charset="0"/>
              </a:rPr>
              <a:t>Hello World!</a:t>
            </a:r>
          </a:p>
          <a:p>
            <a:r>
              <a:rPr lang="en-US" sz="1400" dirty="0">
                <a:latin typeface="Arial" charset="0"/>
              </a:rPr>
              <a:t>How are you?</a:t>
            </a:r>
          </a:p>
          <a:p>
            <a:r>
              <a:rPr lang="en-US" sz="1400" dirty="0">
                <a:latin typeface="Arial" charset="0"/>
              </a:rPr>
              <a:t>[xmeng@linuxremote1 files]$ </a:t>
            </a:r>
            <a:r>
              <a:rPr lang="en-US" sz="1400" dirty="0" err="1">
                <a:latin typeface="Arial" charset="0"/>
              </a:rPr>
              <a:t>gcc</a:t>
            </a:r>
            <a:r>
              <a:rPr lang="en-US" sz="1400" dirty="0">
                <a:latin typeface="Arial" charset="0"/>
              </a:rPr>
              <a:t> file-</a:t>
            </a:r>
            <a:r>
              <a:rPr lang="en-US" sz="1400" dirty="0" err="1">
                <a:latin typeface="Arial" charset="0"/>
              </a:rPr>
              <a:t>basics.c</a:t>
            </a:r>
            <a:endParaRPr lang="en-US" sz="1400" dirty="0">
              <a:latin typeface="Arial" charset="0"/>
            </a:endParaRPr>
          </a:p>
          <a:p>
            <a:r>
              <a:rPr lang="en-US" sz="1400" dirty="0">
                <a:latin typeface="Arial" charset="0"/>
              </a:rPr>
              <a:t>[xmeng@linuxremote1 files]$ ./</a:t>
            </a:r>
            <a:r>
              <a:rPr lang="en-US" sz="1400" dirty="0" err="1">
                <a:latin typeface="Arial" charset="0"/>
              </a:rPr>
              <a:t>a.out</a:t>
            </a:r>
            <a:endParaRPr lang="en-US" sz="1400" dirty="0">
              <a:latin typeface="Arial" charset="0"/>
            </a:endParaRPr>
          </a:p>
          <a:p>
            <a:r>
              <a:rPr lang="en-US" sz="1400" dirty="0">
                <a:latin typeface="Arial" charset="0"/>
              </a:rPr>
              <a:t>Hello World!</a:t>
            </a:r>
          </a:p>
          <a:p>
            <a:r>
              <a:rPr lang="en-US" sz="1400" dirty="0">
                <a:latin typeface="Arial" charset="0"/>
              </a:rPr>
              <a:t>How are you?</a:t>
            </a:r>
          </a:p>
          <a:p>
            <a:r>
              <a:rPr lang="en-US" sz="1400" dirty="0">
                <a:latin typeface="Arial" charset="0"/>
              </a:rPr>
              <a:t>[xmeng@linuxremote1 files]$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A3E266A-F05A-4F47-89B2-C366549262EE}"/>
              </a:ext>
            </a:extLst>
          </p:cNvPr>
          <p:cNvSpPr txBox="1"/>
          <p:nvPr/>
        </p:nvSpPr>
        <p:spPr>
          <a:xfrm>
            <a:off x="5030115" y="4075607"/>
            <a:ext cx="3680110" cy="6463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http://www.eg.bucknell.edu/~cs315/</a:t>
            </a:r>
          </a:p>
          <a:p>
            <a:r>
              <a:rPr lang="en-US" dirty="0">
                <a:hlinkClick r:id="rId2"/>
              </a:rPr>
              <a:t>F2020/meng/code/files/file-basics.c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Use System Calls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967203"/>
            <a:ext cx="4428445" cy="3539430"/>
          </a:xfrm>
          <a:prstGeom prst="rect">
            <a:avLst/>
          </a:prstGeom>
          <a:solidFill>
            <a:srgbClr val="FFC000"/>
          </a:solidFill>
          <a:ln w="25400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/>
              <a:t>/* only the essential part is listed */</a:t>
            </a:r>
          </a:p>
          <a:p>
            <a:r>
              <a:rPr lang="en-US" sz="1600" dirty="0"/>
              <a:t>int main() {</a:t>
            </a:r>
          </a:p>
          <a:p>
            <a:r>
              <a:rPr lang="en-US" sz="1600" dirty="0"/>
              <a:t>     int </a:t>
            </a:r>
            <a:r>
              <a:rPr lang="en-US" sz="1600" dirty="0" err="1"/>
              <a:t>fp</a:t>
            </a:r>
            <a:r>
              <a:rPr lang="en-US" sz="1600" dirty="0"/>
              <a:t>;</a:t>
            </a:r>
          </a:p>
          <a:p>
            <a:r>
              <a:rPr lang="en-US" sz="1600" dirty="0"/>
              <a:t>     char </a:t>
            </a:r>
            <a:r>
              <a:rPr lang="en-US" sz="1600" dirty="0" err="1"/>
              <a:t>ch</a:t>
            </a:r>
            <a:r>
              <a:rPr lang="en-US" sz="1600" dirty="0"/>
              <a:t>;</a:t>
            </a:r>
          </a:p>
          <a:p>
            <a:r>
              <a:rPr lang="en-US" sz="1600" dirty="0"/>
              <a:t>     int </a:t>
            </a:r>
            <a:r>
              <a:rPr lang="en-US" sz="1600" dirty="0" err="1"/>
              <a:t>bytes_read</a:t>
            </a:r>
            <a:r>
              <a:rPr lang="en-US" sz="1600" dirty="0"/>
              <a:t> = 0;</a:t>
            </a:r>
          </a:p>
          <a:p>
            <a:endParaRPr lang="en-US" sz="1600" dirty="0"/>
          </a:p>
          <a:p>
            <a:r>
              <a:rPr lang="en-US" sz="1600" dirty="0"/>
              <a:t>     </a:t>
            </a:r>
            <a:r>
              <a:rPr lang="en-US" sz="1600" dirty="0" err="1"/>
              <a:t>fp</a:t>
            </a:r>
            <a:r>
              <a:rPr lang="en-US" sz="1600" dirty="0"/>
              <a:t> = open("hello.txt", O_RDONLY);</a:t>
            </a:r>
          </a:p>
          <a:p>
            <a:r>
              <a:rPr lang="en-US" sz="1600" dirty="0"/>
              <a:t>     /* error check removed for presentation … */</a:t>
            </a:r>
          </a:p>
          <a:p>
            <a:r>
              <a:rPr lang="en-US" sz="1600" b="1" dirty="0"/>
              <a:t>     </a:t>
            </a:r>
            <a:r>
              <a:rPr lang="en-US" sz="1600" b="1" dirty="0" err="1"/>
              <a:t>bytes_read</a:t>
            </a:r>
            <a:r>
              <a:rPr lang="en-US" sz="1600" b="1" dirty="0"/>
              <a:t> = read(</a:t>
            </a:r>
            <a:r>
              <a:rPr lang="en-US" sz="1600" b="1" dirty="0" err="1"/>
              <a:t>fp</a:t>
            </a:r>
            <a:r>
              <a:rPr lang="en-US" sz="1600" b="1" dirty="0"/>
              <a:t>, &amp;</a:t>
            </a:r>
            <a:r>
              <a:rPr lang="en-US" sz="1600" b="1" dirty="0" err="1"/>
              <a:t>ch</a:t>
            </a:r>
            <a:r>
              <a:rPr lang="en-US" sz="1600" b="1" dirty="0"/>
              <a:t>, </a:t>
            </a:r>
            <a:r>
              <a:rPr lang="en-US" sz="1600" b="1" dirty="0" err="1"/>
              <a:t>sizeof</a:t>
            </a:r>
            <a:r>
              <a:rPr lang="en-US" sz="1600" b="1" dirty="0"/>
              <a:t>(</a:t>
            </a:r>
            <a:r>
              <a:rPr lang="en-US" sz="1600" b="1" dirty="0" err="1"/>
              <a:t>ch</a:t>
            </a:r>
            <a:r>
              <a:rPr lang="en-US" sz="1600" b="1" dirty="0"/>
              <a:t>));</a:t>
            </a:r>
          </a:p>
          <a:p>
            <a:r>
              <a:rPr lang="en-US" sz="1600" b="1" dirty="0"/>
              <a:t>     while (</a:t>
            </a:r>
            <a:r>
              <a:rPr lang="en-US" sz="1600" b="1" dirty="0" err="1"/>
              <a:t>bytes_read</a:t>
            </a:r>
            <a:r>
              <a:rPr lang="en-US" sz="1600" b="1" dirty="0"/>
              <a:t> &gt; 0)   {</a:t>
            </a:r>
          </a:p>
          <a:p>
            <a:r>
              <a:rPr lang="en-US" sz="1600" b="1" dirty="0"/>
              <a:t>        </a:t>
            </a:r>
            <a:r>
              <a:rPr lang="en-US" sz="1600" b="1" dirty="0" err="1"/>
              <a:t>printf</a:t>
            </a:r>
            <a:r>
              <a:rPr lang="en-US" sz="1600" b="1" dirty="0"/>
              <a:t>("%c", (char)</a:t>
            </a:r>
            <a:r>
              <a:rPr lang="en-US" sz="1600" b="1" dirty="0" err="1"/>
              <a:t>ch</a:t>
            </a:r>
            <a:r>
              <a:rPr lang="en-US" sz="1600" b="1" dirty="0"/>
              <a:t>);</a:t>
            </a:r>
          </a:p>
          <a:p>
            <a:r>
              <a:rPr lang="en-US" sz="1600" b="1" dirty="0"/>
              <a:t>       </a:t>
            </a:r>
            <a:r>
              <a:rPr lang="en-US" sz="1600" b="1" dirty="0" err="1"/>
              <a:t>bytes_read</a:t>
            </a:r>
            <a:r>
              <a:rPr lang="en-US" sz="1600" b="1" dirty="0"/>
              <a:t> = read(</a:t>
            </a:r>
            <a:r>
              <a:rPr lang="en-US" sz="1600" b="1" dirty="0" err="1"/>
              <a:t>fp</a:t>
            </a:r>
            <a:r>
              <a:rPr lang="en-US" sz="1600" b="1" dirty="0"/>
              <a:t>, &amp;</a:t>
            </a:r>
            <a:r>
              <a:rPr lang="en-US" sz="1600" b="1" dirty="0" err="1"/>
              <a:t>ch</a:t>
            </a:r>
            <a:r>
              <a:rPr lang="en-US" sz="1600" b="1" dirty="0"/>
              <a:t>, </a:t>
            </a:r>
            <a:r>
              <a:rPr lang="en-US" sz="1600" b="1" dirty="0" err="1"/>
              <a:t>sizeof</a:t>
            </a:r>
            <a:r>
              <a:rPr lang="en-US" sz="1600" b="1" dirty="0"/>
              <a:t>(</a:t>
            </a:r>
            <a:r>
              <a:rPr lang="en-US" sz="1600" b="1" dirty="0" err="1"/>
              <a:t>ch</a:t>
            </a:r>
            <a:r>
              <a:rPr lang="en-US" sz="1600" b="1" dirty="0"/>
              <a:t>));</a:t>
            </a:r>
          </a:p>
          <a:p>
            <a:r>
              <a:rPr lang="en-US" sz="1600" b="1" dirty="0"/>
              <a:t>     }</a:t>
            </a:r>
          </a:p>
          <a:p>
            <a:r>
              <a:rPr lang="en-US" sz="1600" dirty="0"/>
              <a:t>}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D11BCD4-30AE-477A-8DB8-8A4DCFCD9BC2}"/>
              </a:ext>
            </a:extLst>
          </p:cNvPr>
          <p:cNvSpPr/>
          <p:nvPr/>
        </p:nvSpPr>
        <p:spPr bwMode="auto">
          <a:xfrm>
            <a:off x="4966855" y="1532659"/>
            <a:ext cx="4033590" cy="2078182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>
                <a:latin typeface="Arial" charset="0"/>
              </a:rPr>
              <a:t>[xmeng@linuxremote1 files]$ cat hello.txt</a:t>
            </a:r>
          </a:p>
          <a:p>
            <a:r>
              <a:rPr lang="en-US" sz="1400" dirty="0">
                <a:latin typeface="Arial" charset="0"/>
              </a:rPr>
              <a:t>Hello World!</a:t>
            </a:r>
          </a:p>
          <a:p>
            <a:r>
              <a:rPr lang="en-US" sz="1400" dirty="0">
                <a:latin typeface="Arial" charset="0"/>
              </a:rPr>
              <a:t>How are you?</a:t>
            </a:r>
          </a:p>
          <a:p>
            <a:r>
              <a:rPr lang="en-US" sz="1400" dirty="0">
                <a:latin typeface="Arial" charset="0"/>
              </a:rPr>
              <a:t>[xmeng@linuxremote1 files]$ </a:t>
            </a:r>
            <a:r>
              <a:rPr lang="en-US" sz="1400" dirty="0" err="1">
                <a:latin typeface="Arial" charset="0"/>
              </a:rPr>
              <a:t>gcc</a:t>
            </a:r>
            <a:r>
              <a:rPr lang="en-US" sz="1400" dirty="0">
                <a:latin typeface="Arial" charset="0"/>
              </a:rPr>
              <a:t> file-</a:t>
            </a:r>
            <a:r>
              <a:rPr lang="en-US" sz="1400" dirty="0" err="1">
                <a:latin typeface="Arial" charset="0"/>
              </a:rPr>
              <a:t>syscalls.c</a:t>
            </a:r>
            <a:endParaRPr lang="en-US" sz="1400" dirty="0">
              <a:latin typeface="Arial" charset="0"/>
            </a:endParaRPr>
          </a:p>
          <a:p>
            <a:r>
              <a:rPr lang="en-US" sz="1400" dirty="0">
                <a:latin typeface="Arial" charset="0"/>
              </a:rPr>
              <a:t>[xmeng@linuxremote1 files]$ ./</a:t>
            </a:r>
            <a:r>
              <a:rPr lang="en-US" sz="1400" dirty="0" err="1">
                <a:latin typeface="Arial" charset="0"/>
              </a:rPr>
              <a:t>a.out</a:t>
            </a:r>
            <a:endParaRPr lang="en-US" sz="1400" dirty="0">
              <a:latin typeface="Arial" charset="0"/>
            </a:endParaRPr>
          </a:p>
          <a:p>
            <a:r>
              <a:rPr lang="en-US" sz="1400" dirty="0">
                <a:latin typeface="Arial" charset="0"/>
              </a:rPr>
              <a:t>Hello World!</a:t>
            </a:r>
          </a:p>
          <a:p>
            <a:r>
              <a:rPr lang="en-US" sz="1400" dirty="0">
                <a:latin typeface="Arial" charset="0"/>
              </a:rPr>
              <a:t>How are you?</a:t>
            </a:r>
          </a:p>
          <a:p>
            <a:r>
              <a:rPr lang="en-US" sz="1400" dirty="0">
                <a:latin typeface="Arial" charset="0"/>
              </a:rPr>
              <a:t>[xmeng@linuxremote1 files]$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A3E266A-F05A-4F47-89B2-C366549262EE}"/>
              </a:ext>
            </a:extLst>
          </p:cNvPr>
          <p:cNvSpPr txBox="1"/>
          <p:nvPr/>
        </p:nvSpPr>
        <p:spPr>
          <a:xfrm>
            <a:off x="1039718" y="4637229"/>
            <a:ext cx="7181390" cy="3693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http://www.eg.bucknell.edu/~cs315/F2020/meng/code/files/file-syscalls.c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255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1471613" y="-44053"/>
            <a:ext cx="6172200" cy="857251"/>
          </a:xfrm>
        </p:spPr>
        <p:txBody>
          <a:bodyPr>
            <a:normAutofit/>
          </a:bodyPr>
          <a:lstStyle/>
          <a:p>
            <a:pPr algn="r"/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File Types: Name and Extension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 l="15715" t="1186" r="15715" b="1186"/>
          <a:stretch>
            <a:fillRect/>
          </a:stretch>
        </p:blipFill>
        <p:spPr bwMode="auto">
          <a:xfrm>
            <a:off x="2434130" y="813198"/>
            <a:ext cx="3817625" cy="407673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2190</TotalTime>
  <Words>1144</Words>
  <Application>Microsoft Office PowerPoint</Application>
  <PresentationFormat>On-screen Show (16:9)</PresentationFormat>
  <Paragraphs>152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Consolas</vt:lpstr>
      <vt:lpstr>Helvetica</vt:lpstr>
      <vt:lpstr>Office Theme</vt:lpstr>
      <vt:lpstr>CSCI315 – Operating Systems Design Department of Computer Science Bucknell University</vt:lpstr>
      <vt:lpstr>File System Topics</vt:lpstr>
      <vt:lpstr>File Concept</vt:lpstr>
      <vt:lpstr>Types of File Structures</vt:lpstr>
      <vt:lpstr>File Attributes</vt:lpstr>
      <vt:lpstr>File Operations</vt:lpstr>
      <vt:lpstr>File Operation Example in C</vt:lpstr>
      <vt:lpstr>Use System Calls</vt:lpstr>
      <vt:lpstr>File Types: Name and Extension</vt:lpstr>
      <vt:lpstr>Linux Files</vt:lpstr>
      <vt:lpstr>Linux Files – Sequence of Bytes</vt:lpstr>
      <vt:lpstr>Access Methods</vt:lpstr>
      <vt:lpstr>Sequential-access File</vt:lpstr>
      <vt:lpstr>Sequential Access Files</vt:lpstr>
      <vt:lpstr>Linux lseek(3) Example</vt:lpstr>
      <vt:lpstr>Example of Index  and Relative Files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191</cp:revision>
  <dcterms:created xsi:type="dcterms:W3CDTF">2013-08-21T19:17:07Z</dcterms:created>
  <dcterms:modified xsi:type="dcterms:W3CDTF">2020-10-31T23:52:15Z</dcterms:modified>
</cp:coreProperties>
</file>