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91" r:id="rId2"/>
    <p:sldId id="306" r:id="rId3"/>
    <p:sldId id="397" r:id="rId4"/>
    <p:sldId id="309" r:id="rId5"/>
    <p:sldId id="362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26" r:id="rId15"/>
    <p:sldId id="318" r:id="rId16"/>
    <p:sldId id="328" r:id="rId17"/>
    <p:sldId id="329" r:id="rId18"/>
    <p:sldId id="323" r:id="rId19"/>
    <p:sldId id="330" r:id="rId20"/>
    <p:sldId id="331" r:id="rId21"/>
    <p:sldId id="332" r:id="rId22"/>
    <p:sldId id="396" r:id="rId23"/>
    <p:sldId id="363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1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3C3C2-D5EB-4530-B87A-21FFE9D19D06}" type="slidenum">
              <a:rPr lang="en-US"/>
              <a:pPr/>
              <a:t>23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files/list_dir.c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13.3-13.4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File Meta Data, Directories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Tree-Structured Directories (Cont.)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5481" y="1373982"/>
            <a:ext cx="5406629" cy="298966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/>
              <a:t>Efficient searching.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Grouping Capability.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Current directory (working directory):</a:t>
            </a:r>
          </a:p>
          <a:p>
            <a:pPr lvl="1" eaLnBrk="1" hangingPunct="1"/>
            <a:r>
              <a:rPr lang="en-US" b="1"/>
              <a:t>cd</a:t>
            </a:r>
            <a:r>
              <a:rPr lang="en-US"/>
              <a:t> /spell/mail/prog,</a:t>
            </a:r>
          </a:p>
          <a:p>
            <a:pPr lvl="1" eaLnBrk="1" hangingPunct="1"/>
            <a:r>
              <a:rPr lang="en-US" b="1"/>
              <a:t>type</a:t>
            </a:r>
            <a:r>
              <a:rPr lang="en-US"/>
              <a:t> list.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Tree-Structured Directories (Cont.)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28877"/>
            <a:ext cx="7329840" cy="2611808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tabLst>
                <a:tab pos="2143125" algn="ctr"/>
              </a:tabLst>
            </a:pPr>
            <a:r>
              <a:rPr lang="en-US" sz="1600" b="1" dirty="0">
                <a:solidFill>
                  <a:srgbClr val="FF0000"/>
                </a:solidFill>
              </a:rPr>
              <a:t>Absolute</a:t>
            </a:r>
            <a:r>
              <a:rPr lang="en-US" sz="1600" dirty="0"/>
              <a:t> or </a:t>
            </a:r>
            <a:r>
              <a:rPr lang="en-US" sz="1600" b="1" dirty="0">
                <a:solidFill>
                  <a:srgbClr val="FF0000"/>
                </a:solidFill>
              </a:rPr>
              <a:t>relative</a:t>
            </a:r>
            <a:r>
              <a:rPr lang="en-US" sz="1600" dirty="0"/>
              <a:t> path name.</a:t>
            </a:r>
          </a:p>
          <a:p>
            <a:pPr>
              <a:lnSpc>
                <a:spcPct val="90000"/>
              </a:lnSpc>
              <a:tabLst>
                <a:tab pos="2143125" algn="ctr"/>
              </a:tabLst>
            </a:pPr>
            <a:r>
              <a:rPr lang="en-US" sz="1600" dirty="0"/>
              <a:t>Creating a new file is done in current directory by default.</a:t>
            </a:r>
          </a:p>
          <a:p>
            <a:pPr>
              <a:lnSpc>
                <a:spcPct val="90000"/>
              </a:lnSpc>
              <a:tabLst>
                <a:tab pos="2143125" algn="ctr"/>
              </a:tabLst>
            </a:pPr>
            <a:r>
              <a:rPr lang="en-US" sz="1600" dirty="0"/>
              <a:t>Delete a file</a:t>
            </a:r>
          </a:p>
          <a:p>
            <a:pPr>
              <a:lnSpc>
                <a:spcPct val="90000"/>
              </a:lnSpc>
              <a:buNone/>
              <a:tabLst>
                <a:tab pos="2143125" algn="ctr"/>
              </a:tabLst>
            </a:pPr>
            <a:r>
              <a:rPr lang="en-US" sz="1600" dirty="0"/>
              <a:t>		</a:t>
            </a:r>
            <a:r>
              <a:rPr lang="en-US" sz="1600" b="1" dirty="0"/>
              <a:t>rm</a:t>
            </a:r>
            <a:r>
              <a:rPr lang="en-US" sz="1600" dirty="0"/>
              <a:t> &lt;file-name&gt;</a:t>
            </a:r>
          </a:p>
          <a:p>
            <a:pPr>
              <a:lnSpc>
                <a:spcPct val="90000"/>
              </a:lnSpc>
              <a:tabLst>
                <a:tab pos="2143125" algn="ctr"/>
              </a:tabLst>
            </a:pPr>
            <a:r>
              <a:rPr lang="en-US" sz="1600" dirty="0"/>
              <a:t>Creating a new subdirectory is done in current directory.</a:t>
            </a:r>
          </a:p>
          <a:p>
            <a:pPr marL="471488" lvl="1">
              <a:lnSpc>
                <a:spcPct val="90000"/>
              </a:lnSpc>
              <a:buNone/>
              <a:tabLst>
                <a:tab pos="2143125" algn="ctr"/>
              </a:tabLst>
            </a:pPr>
            <a:r>
              <a:rPr lang="en-US" sz="1600" dirty="0"/>
              <a:t>		</a:t>
            </a:r>
            <a:r>
              <a:rPr lang="en-US" sz="1600" b="1" dirty="0" err="1"/>
              <a:t>mkdir</a:t>
            </a:r>
            <a:r>
              <a:rPr lang="en-US" sz="1600" dirty="0"/>
              <a:t> &lt;</a:t>
            </a:r>
            <a:r>
              <a:rPr lang="en-US" sz="1600" dirty="0" err="1"/>
              <a:t>dir</a:t>
            </a:r>
            <a:r>
              <a:rPr lang="en-US" sz="1600" dirty="0"/>
              <a:t>-name&gt;</a:t>
            </a:r>
          </a:p>
          <a:p>
            <a:pPr>
              <a:lnSpc>
                <a:spcPct val="90000"/>
              </a:lnSpc>
              <a:buNone/>
              <a:tabLst>
                <a:tab pos="2143125" algn="ctr"/>
              </a:tabLst>
            </a:pPr>
            <a:r>
              <a:rPr lang="en-US" sz="1600" dirty="0"/>
              <a:t>	Example:  if in current directory   </a:t>
            </a:r>
            <a:r>
              <a:rPr lang="en-US" sz="1600" b="1" dirty="0"/>
              <a:t>/mail</a:t>
            </a:r>
          </a:p>
          <a:p>
            <a:pPr>
              <a:lnSpc>
                <a:spcPct val="90000"/>
              </a:lnSpc>
              <a:buNone/>
              <a:tabLst>
                <a:tab pos="2143125" algn="ctr"/>
              </a:tabLst>
            </a:pPr>
            <a:r>
              <a:rPr lang="en-US" sz="1600" dirty="0"/>
              <a:t>	                       </a:t>
            </a:r>
            <a:r>
              <a:rPr lang="en-US" sz="1600" b="1" dirty="0" err="1"/>
              <a:t>mkdir</a:t>
            </a:r>
            <a:r>
              <a:rPr lang="en-US" sz="1600" dirty="0"/>
              <a:t> count</a:t>
            </a:r>
          </a:p>
          <a:p>
            <a:pPr>
              <a:lnSpc>
                <a:spcPct val="90000"/>
              </a:lnSpc>
              <a:buNone/>
              <a:tabLst>
                <a:tab pos="2143125" algn="ctr"/>
              </a:tabLst>
            </a:pPr>
            <a:r>
              <a:rPr lang="en-US" sz="1600" dirty="0"/>
              <a:t>                           will add </a:t>
            </a:r>
            <a:r>
              <a:rPr lang="en-US" sz="1600" b="1" dirty="0"/>
              <a:t>count</a:t>
            </a:r>
            <a:r>
              <a:rPr lang="en-US" sz="1600" dirty="0"/>
              <a:t> as a subdirectory under </a:t>
            </a:r>
            <a:r>
              <a:rPr lang="en-US" sz="1600" b="1" dirty="0"/>
              <a:t>mail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A9330F-E54A-4CCF-BF6F-D9C5248DE86F}"/>
              </a:ext>
            </a:extLst>
          </p:cNvPr>
          <p:cNvGrpSpPr/>
          <p:nvPr/>
        </p:nvGrpSpPr>
        <p:grpSpPr>
          <a:xfrm>
            <a:off x="3204704" y="3746645"/>
            <a:ext cx="2276475" cy="735956"/>
            <a:chOff x="3043238" y="3287166"/>
            <a:chExt cx="2276475" cy="735956"/>
          </a:xfrm>
        </p:grpSpPr>
        <p:sp>
          <p:nvSpPr>
            <p:cNvPr id="34822" name="Rectangle 4"/>
            <p:cNvSpPr>
              <a:spLocks noChangeArrowheads="1"/>
            </p:cNvSpPr>
            <p:nvPr/>
          </p:nvSpPr>
          <p:spPr bwMode="auto">
            <a:xfrm>
              <a:off x="3724276" y="3287166"/>
              <a:ext cx="659606" cy="2488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84" charset="0"/>
                </a:rPr>
                <a:t>mail</a:t>
              </a:r>
            </a:p>
          </p:txBody>
        </p:sp>
        <p:sp>
          <p:nvSpPr>
            <p:cNvPr id="34823" name="Rectangle 5"/>
            <p:cNvSpPr>
              <a:spLocks noChangeArrowheads="1"/>
            </p:cNvSpPr>
            <p:nvPr/>
          </p:nvSpPr>
          <p:spPr bwMode="auto">
            <a:xfrm>
              <a:off x="3043238" y="3774281"/>
              <a:ext cx="540544" cy="248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84" charset="0"/>
                </a:rPr>
                <a:t>prog</a:t>
              </a:r>
            </a:p>
          </p:txBody>
        </p:sp>
        <p:sp>
          <p:nvSpPr>
            <p:cNvPr id="34824" name="Rectangle 6"/>
            <p:cNvSpPr>
              <a:spLocks noChangeArrowheads="1"/>
            </p:cNvSpPr>
            <p:nvPr/>
          </p:nvSpPr>
          <p:spPr bwMode="auto">
            <a:xfrm>
              <a:off x="3583782" y="3774281"/>
              <a:ext cx="540544" cy="248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84" charset="0"/>
                </a:rPr>
                <a:t>copy</a:t>
              </a:r>
            </a:p>
          </p:txBody>
        </p:sp>
        <p:sp>
          <p:nvSpPr>
            <p:cNvPr id="34825" name="Rectangle 7"/>
            <p:cNvSpPr>
              <a:spLocks noChangeArrowheads="1"/>
            </p:cNvSpPr>
            <p:nvPr/>
          </p:nvSpPr>
          <p:spPr bwMode="auto">
            <a:xfrm>
              <a:off x="4124325" y="3774281"/>
              <a:ext cx="334566" cy="248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84" charset="0"/>
                </a:rPr>
                <a:t>prt</a:t>
              </a:r>
            </a:p>
          </p:txBody>
        </p:sp>
        <p:sp>
          <p:nvSpPr>
            <p:cNvPr id="34826" name="Rectangle 8"/>
            <p:cNvSpPr>
              <a:spLocks noChangeArrowheads="1"/>
            </p:cNvSpPr>
            <p:nvPr/>
          </p:nvSpPr>
          <p:spPr bwMode="auto">
            <a:xfrm>
              <a:off x="4455319" y="3774281"/>
              <a:ext cx="334566" cy="248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84" charset="0"/>
                </a:rPr>
                <a:t>exp</a:t>
              </a:r>
            </a:p>
          </p:txBody>
        </p:sp>
        <p:sp>
          <p:nvSpPr>
            <p:cNvPr id="34827" name="Rectangle 9"/>
            <p:cNvSpPr>
              <a:spLocks noChangeArrowheads="1"/>
            </p:cNvSpPr>
            <p:nvPr/>
          </p:nvSpPr>
          <p:spPr bwMode="auto">
            <a:xfrm>
              <a:off x="4789885" y="3774281"/>
              <a:ext cx="529828" cy="248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84" charset="0"/>
                </a:rPr>
                <a:t>count</a:t>
              </a:r>
            </a:p>
          </p:txBody>
        </p:sp>
        <p:sp>
          <p:nvSpPr>
            <p:cNvPr id="34828" name="Line 10"/>
            <p:cNvSpPr>
              <a:spLocks noChangeShapeType="1"/>
            </p:cNvSpPr>
            <p:nvPr/>
          </p:nvSpPr>
          <p:spPr bwMode="auto">
            <a:xfrm>
              <a:off x="4054079" y="3540919"/>
              <a:ext cx="0" cy="2309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34829" name="Rectangle 11"/>
          <p:cNvSpPr>
            <a:spLocks noChangeArrowheads="1"/>
          </p:cNvSpPr>
          <p:nvPr/>
        </p:nvSpPr>
        <p:spPr bwMode="auto">
          <a:xfrm>
            <a:off x="1865709" y="4653051"/>
            <a:ext cx="5412581" cy="251222"/>
          </a:xfrm>
          <a:prstGeom prst="rect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2143125" algn="ctr"/>
              </a:tabLst>
            </a:pPr>
            <a:r>
              <a:rPr lang="en-US" sz="1500" dirty="0">
                <a:latin typeface="Helvetica" pitchFamily="-84" charset="0"/>
              </a:rPr>
              <a:t>Deleting “mail” </a:t>
            </a:r>
            <a:r>
              <a:rPr lang="en-US" sz="1500" dirty="0">
                <a:latin typeface="Helvetica" pitchFamily="-84" charset="0"/>
                <a:sym typeface="Symbol" pitchFamily="18" charset="2"/>
              </a:rPr>
              <a:t> deleting the entire subtree rooted by “mail”.</a:t>
            </a:r>
            <a:endParaRPr lang="en-US" sz="1500" dirty="0">
              <a:latin typeface="Helvetica" pitchFamily="-8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1491854" y="0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Acyclic-Graph Directories</a:t>
            </a:r>
            <a:endParaRPr lang="en-US" sz="270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7963" y="1066655"/>
            <a:ext cx="5528072" cy="363141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</a:pPr>
            <a:r>
              <a:rPr lang="en-US" dirty="0"/>
              <a:t>Have shared subdirectories and files.</a:t>
            </a:r>
          </a:p>
        </p:txBody>
      </p:sp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2" cstate="print"/>
          <a:srcRect l="1500" t="563" r="1425" b="656"/>
          <a:stretch>
            <a:fillRect/>
          </a:stretch>
        </p:blipFill>
        <p:spPr bwMode="auto">
          <a:xfrm>
            <a:off x="2620945" y="1639201"/>
            <a:ext cx="3902109" cy="320067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Acyclic-Graph Directories (Cont.)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0150"/>
            <a:ext cx="7329840" cy="3226594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Two different names (aliasing).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 err="1"/>
              <a:t>dict</a:t>
            </a:r>
            <a:r>
              <a:rPr lang="en-US" dirty="0"/>
              <a:t> deletes </a:t>
            </a:r>
            <a:r>
              <a:rPr lang="en-US" i="1" dirty="0"/>
              <a:t>list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 dangling pointer.</a:t>
            </a:r>
          </a:p>
          <a:p>
            <a:pPr eaLnBrk="1" hangingPunct="1">
              <a:buFontTx/>
              <a:buNone/>
            </a:pPr>
            <a:r>
              <a:rPr lang="en-US" dirty="0"/>
              <a:t>	Solutions:</a:t>
            </a:r>
          </a:p>
          <a:p>
            <a:pPr lvl="1" eaLnBrk="1" hangingPunct="1"/>
            <a:r>
              <a:rPr lang="en-US" dirty="0" err="1"/>
              <a:t>Backpointers</a:t>
            </a:r>
            <a:r>
              <a:rPr lang="en-US" dirty="0"/>
              <a:t>, so we can delete all pointers.</a:t>
            </a:r>
            <a:br>
              <a:rPr lang="en-US" dirty="0"/>
            </a:br>
            <a:r>
              <a:rPr lang="en-US" dirty="0"/>
              <a:t>Variable size records a problem.</a:t>
            </a:r>
          </a:p>
          <a:p>
            <a:pPr lvl="1" eaLnBrk="1" hangingPunct="1"/>
            <a:r>
              <a:rPr lang="en-US" dirty="0" err="1"/>
              <a:t>Backpointers</a:t>
            </a:r>
            <a:r>
              <a:rPr lang="en-US" dirty="0"/>
              <a:t> using a daisy chain organization.</a:t>
            </a:r>
          </a:p>
          <a:p>
            <a:pPr lvl="1" eaLnBrk="1" hangingPunct="1"/>
            <a:r>
              <a:rPr lang="en-US" dirty="0"/>
              <a:t>Entry-hold-count solution.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1854" y="0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Acyclic-Graph Directories</a:t>
            </a:r>
            <a:endParaRPr lang="en-US" sz="27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9118" y="822342"/>
            <a:ext cx="4105761" cy="363141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</a:pPr>
            <a:r>
              <a:rPr lang="en-US" dirty="0"/>
              <a:t>Have </a:t>
            </a:r>
            <a:r>
              <a:rPr lang="en-US" u="sng" dirty="0"/>
              <a:t>shared</a:t>
            </a:r>
            <a:r>
              <a:rPr lang="en-US" dirty="0"/>
              <a:t> subdirectories and files.</a:t>
            </a:r>
          </a:p>
        </p:txBody>
      </p:sp>
      <p:pic>
        <p:nvPicPr>
          <p:cNvPr id="37894" name="Picture 4"/>
          <p:cNvPicPr>
            <a:picLocks noChangeAspect="1" noChangeArrowheads="1"/>
          </p:cNvPicPr>
          <p:nvPr/>
        </p:nvPicPr>
        <p:blipFill>
          <a:blip r:embed="rId2" cstate="print"/>
          <a:srcRect l="1500" t="563" r="1425" b="656"/>
          <a:stretch>
            <a:fillRect/>
          </a:stretch>
        </p:blipFill>
        <p:spPr bwMode="auto">
          <a:xfrm>
            <a:off x="3052275" y="1325492"/>
            <a:ext cx="3039449" cy="2492516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4419295" y="4065043"/>
            <a:ext cx="4105761" cy="95410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 dirty="0">
                <a:solidFill>
                  <a:srgbClr val="FF0000"/>
                </a:solidFill>
              </a:rPr>
              <a:t>Unix:</a:t>
            </a:r>
            <a:r>
              <a:rPr lang="en-US" sz="1600" dirty="0"/>
              <a:t>   </a:t>
            </a:r>
            <a:r>
              <a:rPr lang="en-US" sz="1600" b="1" dirty="0"/>
              <a:t>ln</a:t>
            </a:r>
            <a:r>
              <a:rPr lang="en-US" sz="1600" dirty="0"/>
              <a:t> (read man page);</a:t>
            </a:r>
          </a:p>
          <a:p>
            <a:pPr>
              <a:spcBef>
                <a:spcPct val="50000"/>
              </a:spcBef>
            </a:pPr>
            <a:r>
              <a:rPr lang="en-US" sz="1600" dirty="0"/>
              <a:t>need to keep a reference count on each file or directory.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7E1C6B-FD5F-41C2-B3CF-A2FE712E8F35}"/>
              </a:ext>
            </a:extLst>
          </p:cNvPr>
          <p:cNvGrpSpPr/>
          <p:nvPr/>
        </p:nvGrpSpPr>
        <p:grpSpPr>
          <a:xfrm>
            <a:off x="1491854" y="4066480"/>
            <a:ext cx="2341335" cy="707886"/>
            <a:chOff x="1491854" y="4066480"/>
            <a:chExt cx="2341335" cy="707886"/>
          </a:xfrm>
        </p:grpSpPr>
        <p:sp>
          <p:nvSpPr>
            <p:cNvPr id="37895" name="Text Box 5"/>
            <p:cNvSpPr txBox="1">
              <a:spLocks noChangeArrowheads="1"/>
            </p:cNvSpPr>
            <p:nvPr/>
          </p:nvSpPr>
          <p:spPr bwMode="auto">
            <a:xfrm>
              <a:off x="1491854" y="4066480"/>
              <a:ext cx="2341335" cy="70788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u="sng" dirty="0"/>
                <a:t>links:</a:t>
              </a:r>
              <a:r>
                <a:rPr lang="en-US" sz="1600" dirty="0"/>
                <a:t>     soft (symbolic)</a:t>
              </a:r>
            </a:p>
            <a:p>
              <a:pPr>
                <a:spcBef>
                  <a:spcPct val="50000"/>
                </a:spcBef>
              </a:pPr>
              <a:r>
                <a:rPr lang="en-US" sz="1600" dirty="0"/>
                <a:t>               hard</a:t>
              </a:r>
            </a:p>
          </p:txBody>
        </p:sp>
        <p:sp>
          <p:nvSpPr>
            <p:cNvPr id="37897" name="AutoShape 7"/>
            <p:cNvSpPr>
              <a:spLocks/>
            </p:cNvSpPr>
            <p:nvPr/>
          </p:nvSpPr>
          <p:spPr bwMode="auto">
            <a:xfrm>
              <a:off x="2128720" y="4112843"/>
              <a:ext cx="66675" cy="531019"/>
            </a:xfrm>
            <a:prstGeom prst="leftBrace">
              <a:avLst>
                <a:gd name="adj1" fmla="val 66369"/>
                <a:gd name="adj2" fmla="val 311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General Graph Directory</a:t>
            </a:r>
            <a:endParaRPr lang="en-US" sz="2700" dirty="0"/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2" cstate="print"/>
          <a:srcRect l="749" t="13315" r="450" b="13033"/>
          <a:stretch>
            <a:fillRect/>
          </a:stretch>
        </p:blipFill>
        <p:spPr bwMode="auto">
          <a:xfrm>
            <a:off x="1699552" y="1384667"/>
            <a:ext cx="5744895" cy="3426126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General Graph Directory (Cont.)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00149"/>
            <a:ext cx="7329840" cy="3051355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How do we guarantee no cycles?</a:t>
            </a:r>
          </a:p>
          <a:p>
            <a:pPr lvl="1" eaLnBrk="1" hangingPunct="1"/>
            <a:r>
              <a:rPr lang="en-US" dirty="0"/>
              <a:t>Allow only links to file not subdirectories.</a:t>
            </a:r>
          </a:p>
          <a:p>
            <a:pPr lvl="1" eaLnBrk="1" hangingPunct="1"/>
            <a:r>
              <a:rPr lang="en-US" dirty="0"/>
              <a:t>Garbage collection.</a:t>
            </a:r>
          </a:p>
          <a:p>
            <a:pPr lvl="1" eaLnBrk="1" hangingPunct="1"/>
            <a:r>
              <a:rPr lang="en-US" dirty="0"/>
              <a:t>Every time a new link is added use a cycle detection algorithm to determine whether it is OK.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1672"/>
            <a:ext cx="6751020" cy="857250"/>
          </a:xfrm>
        </p:spPr>
        <p:txBody>
          <a:bodyPr/>
          <a:lstStyle/>
          <a:p>
            <a:pPr eaLnBrk="1" hangingPunct="1"/>
            <a:r>
              <a:rPr lang="en-US" dirty="0"/>
              <a:t>File System Mounting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50106"/>
            <a:ext cx="7329840" cy="1416233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1600" dirty="0"/>
              <a:t>A file system (partition) must be </a:t>
            </a:r>
            <a:r>
              <a:rPr lang="en-US" sz="1600" b="1" dirty="0">
                <a:solidFill>
                  <a:srgbClr val="FF0000"/>
                </a:solidFill>
              </a:rPr>
              <a:t>mounted</a:t>
            </a:r>
            <a:r>
              <a:rPr lang="en-US" sz="1600" dirty="0"/>
              <a:t> before it can be accessed. Mounting allows one to attach the file system on one device to the file system on another device.</a:t>
            </a:r>
          </a:p>
          <a:p>
            <a:pPr eaLnBrk="1" hangingPunct="1"/>
            <a:r>
              <a:rPr lang="en-US" sz="1600" dirty="0"/>
              <a:t>A unmounted file system needs to be attached to a </a:t>
            </a:r>
            <a:r>
              <a:rPr lang="en-US" sz="1600" b="1" dirty="0">
                <a:solidFill>
                  <a:srgbClr val="FF0000"/>
                </a:solidFill>
              </a:rPr>
              <a:t>mount point</a:t>
            </a:r>
            <a:r>
              <a:rPr lang="en-US" sz="1600" dirty="0"/>
              <a:t> before it can be accessed.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226FA77-64B2-4912-AB24-68B0CC29B3A8}"/>
              </a:ext>
            </a:extLst>
          </p:cNvPr>
          <p:cNvGrpSpPr/>
          <p:nvPr/>
        </p:nvGrpSpPr>
        <p:grpSpPr>
          <a:xfrm>
            <a:off x="907080" y="2571750"/>
            <a:ext cx="3563540" cy="2180035"/>
            <a:chOff x="5030115" y="2724455"/>
            <a:chExt cx="3563540" cy="218003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8306CCF-37D6-4802-82DF-47B62747B987}"/>
                </a:ext>
              </a:extLst>
            </p:cNvPr>
            <p:cNvGrpSpPr/>
            <p:nvPr/>
          </p:nvGrpSpPr>
          <p:grpSpPr>
            <a:xfrm>
              <a:off x="5030115" y="2724455"/>
              <a:ext cx="3563540" cy="2180035"/>
              <a:chOff x="2790230" y="2571750"/>
              <a:chExt cx="3563540" cy="2180035"/>
            </a:xfrm>
          </p:grpSpPr>
          <p:pic>
            <p:nvPicPr>
              <p:cNvPr id="41990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34" t="9779" r="833" b="10446"/>
              <a:stretch>
                <a:fillRect/>
              </a:stretch>
            </p:blipFill>
            <p:spPr bwMode="auto">
              <a:xfrm>
                <a:off x="2790230" y="2571750"/>
                <a:ext cx="3563540" cy="2180035"/>
              </a:xfrm>
              <a:prstGeom prst="rect">
                <a:avLst/>
              </a:prstGeom>
              <a:noFill/>
              <a:ln w="38100" cmpd="dbl">
                <a:solidFill>
                  <a:srgbClr val="CC6600"/>
                </a:solidFill>
                <a:miter lim="800000"/>
                <a:headEnd/>
                <a:tailEnd/>
              </a:ln>
            </p:spPr>
          </p:pic>
          <p:sp>
            <p:nvSpPr>
              <p:cNvPr id="41992" name="Text Box 6"/>
              <p:cNvSpPr txBox="1">
                <a:spLocks noChangeArrowheads="1"/>
              </p:cNvSpPr>
              <p:nvPr/>
            </p:nvSpPr>
            <p:spPr bwMode="auto">
              <a:xfrm>
                <a:off x="5028010" y="4275535"/>
                <a:ext cx="1011559" cy="30008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350" dirty="0"/>
                  <a:t>unmounted</a:t>
                </a:r>
              </a:p>
            </p:txBody>
          </p:sp>
        </p:grpSp>
        <p:sp>
          <p:nvSpPr>
            <p:cNvPr id="41991" name="Text Box 5"/>
            <p:cNvSpPr txBox="1">
              <a:spLocks noChangeArrowheads="1"/>
            </p:cNvSpPr>
            <p:nvPr/>
          </p:nvSpPr>
          <p:spPr bwMode="auto">
            <a:xfrm>
              <a:off x="5335525" y="4304720"/>
              <a:ext cx="720325" cy="30008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350" dirty="0"/>
                <a:t>existing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24006BE-DB71-41F5-9DC0-30459AD7A96D}"/>
              </a:ext>
            </a:extLst>
          </p:cNvPr>
          <p:cNvSpPr txBox="1"/>
          <p:nvPr/>
        </p:nvSpPr>
        <p:spPr>
          <a:xfrm>
            <a:off x="4861410" y="2544292"/>
            <a:ext cx="3375510" cy="2031325"/>
          </a:xfrm>
          <a:prstGeom prst="rect">
            <a:avLst/>
          </a:prstGeom>
          <a:solidFill>
            <a:srgbClr val="FFFFCC"/>
          </a:solidFill>
          <a:ln>
            <a:solidFill>
              <a:srgbClr val="CC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 our Linux systems, the </a:t>
            </a:r>
            <a:r>
              <a:rPr lang="en-US" b="1" dirty="0"/>
              <a:t>/home </a:t>
            </a:r>
            <a:r>
              <a:rPr lang="en-US" dirty="0"/>
              <a:t>directory is mounted on all Linux computers, including the ones in the labs.</a:t>
            </a:r>
          </a:p>
          <a:p>
            <a:r>
              <a:rPr lang="en-US" dirty="0"/>
              <a:t>Try the command </a:t>
            </a:r>
            <a:r>
              <a:rPr lang="en-US" b="1" dirty="0" err="1"/>
              <a:t>pwd</a:t>
            </a:r>
            <a:r>
              <a:rPr lang="en-US" dirty="0"/>
              <a:t> on any Linux computer, you’d see the same files and directories.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File Sharing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85875"/>
            <a:ext cx="7329840" cy="327104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/>
              <a:t>Sharing of files on multi-user systems is desirable.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dirty="0"/>
              <a:t>Sharing may be done through a </a:t>
            </a:r>
            <a:r>
              <a:rPr lang="en-US" sz="2400" i="1" dirty="0"/>
              <a:t>protection</a:t>
            </a:r>
            <a:r>
              <a:rPr lang="en-US" sz="2400" dirty="0"/>
              <a:t> scheme.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dirty="0"/>
              <a:t>On distributed systems, files may be shared across a network.</a:t>
            </a:r>
            <a:br>
              <a:rPr lang="en-US" sz="2400" dirty="0"/>
            </a:br>
            <a:endParaRPr lang="en-US" sz="2400" dirty="0"/>
          </a:p>
          <a:p>
            <a:pPr eaLnBrk="1" hangingPunct="1"/>
            <a:r>
              <a:rPr lang="en-US" sz="2400" dirty="0"/>
              <a:t>Network File System (NFS) is a common distributed file-sharing method. Our Linux systems use a variation of 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Protection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26331"/>
            <a:ext cx="7329840" cy="3138488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b="1" dirty="0">
                <a:solidFill>
                  <a:srgbClr val="FF0000"/>
                </a:solidFill>
              </a:rPr>
              <a:t>File owner/creator should be able to control: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what can be done,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by whom.</a:t>
            </a:r>
            <a:br>
              <a:rPr lang="en-US" sz="1500" dirty="0"/>
            </a:br>
            <a:endParaRPr lang="en-US" sz="1500" dirty="0"/>
          </a:p>
          <a:p>
            <a:pPr eaLnBrk="1" hangingPunct="1">
              <a:lnSpc>
                <a:spcPct val="90000"/>
              </a:lnSpc>
            </a:pPr>
            <a:r>
              <a:rPr lang="en-US" sz="1800" b="1" dirty="0">
                <a:solidFill>
                  <a:srgbClr val="FF0000"/>
                </a:solidFill>
              </a:rPr>
              <a:t>Types of access: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Read,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Write,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Execute,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Append,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Delete,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List.</a:t>
            </a:r>
          </a:p>
        </p:txBody>
      </p:sp>
      <p:sp>
        <p:nvSpPr>
          <p:cNvPr id="44038" name="AutoShape 4"/>
          <p:cNvSpPr>
            <a:spLocks/>
          </p:cNvSpPr>
          <p:nvPr/>
        </p:nvSpPr>
        <p:spPr bwMode="auto">
          <a:xfrm>
            <a:off x="3961210" y="1445419"/>
            <a:ext cx="154781" cy="538163"/>
          </a:xfrm>
          <a:prstGeom prst="rightBrace">
            <a:avLst>
              <a:gd name="adj1" fmla="val 2897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4204098" y="1570435"/>
            <a:ext cx="2665217" cy="3000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50" b="1">
                <a:solidFill>
                  <a:schemeClr val="bg1"/>
                </a:solidFill>
              </a:rPr>
              <a:t>Discretionary Access Control (DAC)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-58341"/>
            <a:ext cx="6751020" cy="857251"/>
          </a:xfrm>
        </p:spPr>
        <p:txBody>
          <a:bodyPr/>
          <a:lstStyle/>
          <a:p>
            <a:pPr eaLnBrk="1" hangingPunct="1"/>
            <a:r>
              <a:rPr lang="en-US" dirty="0"/>
              <a:t>Directory Structure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10217"/>
            <a:ext cx="7329840" cy="73494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FF0000"/>
                </a:solidFill>
              </a:rPr>
              <a:t>Directory:</a:t>
            </a:r>
            <a:r>
              <a:rPr lang="en-US" sz="1800" dirty="0"/>
              <a:t> a symbol table that maps file names into directory entries. Each directory entry contains meta-data of the file such as owner name, date, protection.</a:t>
            </a:r>
          </a:p>
        </p:txBody>
      </p:sp>
      <p:sp>
        <p:nvSpPr>
          <p:cNvPr id="26630" name="Rectangle 23"/>
          <p:cNvSpPr>
            <a:spLocks noChangeArrowheads="1"/>
          </p:cNvSpPr>
          <p:nvPr/>
        </p:nvSpPr>
        <p:spPr bwMode="auto">
          <a:xfrm>
            <a:off x="2169914" y="4129297"/>
            <a:ext cx="4835129" cy="73494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dirty="0">
                <a:latin typeface="Helvetica" pitchFamily="-84" charset="0"/>
              </a:rPr>
              <a:t>Both the directory structure and the files reside on disk.</a:t>
            </a:r>
          </a:p>
          <a:p>
            <a:pPr eaLnBrk="0" hangingPunct="0"/>
            <a:r>
              <a:rPr lang="en-US" sz="1500" dirty="0">
                <a:latin typeface="Helvetica" pitchFamily="-84" charset="0"/>
              </a:rPr>
              <a:t>Backups of these two structures are kept on back-up storage.</a:t>
            </a:r>
          </a:p>
        </p:txBody>
      </p:sp>
      <p:graphicFrame>
        <p:nvGraphicFramePr>
          <p:cNvPr id="728123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14863"/>
              </p:ext>
            </p:extLst>
          </p:nvPr>
        </p:nvGraphicFramePr>
        <p:xfrm>
          <a:off x="2195513" y="2014385"/>
          <a:ext cx="1746647" cy="1747840"/>
        </p:xfrm>
        <a:graphic>
          <a:graphicData uri="http://schemas.openxmlformats.org/drawingml/2006/table">
            <a:tbl>
              <a:tblPr/>
              <a:tblGrid>
                <a:gridCol w="908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ping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emacs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ifconfig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mount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fdisk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find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28216884-4CDB-4AA8-B622-1FB3FFE38791}"/>
              </a:ext>
            </a:extLst>
          </p:cNvPr>
          <p:cNvGrpSpPr/>
          <p:nvPr/>
        </p:nvGrpSpPr>
        <p:grpSpPr>
          <a:xfrm>
            <a:off x="3350360" y="1822876"/>
            <a:ext cx="2502693" cy="2122885"/>
            <a:chOff x="3469482" y="1658541"/>
            <a:chExt cx="2502693" cy="2122885"/>
          </a:xfrm>
        </p:grpSpPr>
        <p:sp>
          <p:nvSpPr>
            <p:cNvPr id="26668" name="Line 69"/>
            <p:cNvSpPr>
              <a:spLocks noChangeShapeType="1"/>
            </p:cNvSpPr>
            <p:nvPr/>
          </p:nvSpPr>
          <p:spPr bwMode="auto">
            <a:xfrm flipV="1">
              <a:off x="3476626" y="1802607"/>
              <a:ext cx="1700213" cy="12739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4C47E3F-4F54-4FD3-9698-6DF2B95AB3C3}"/>
                </a:ext>
              </a:extLst>
            </p:cNvPr>
            <p:cNvGrpSpPr/>
            <p:nvPr/>
          </p:nvGrpSpPr>
          <p:grpSpPr>
            <a:xfrm>
              <a:off x="5208985" y="1658541"/>
              <a:ext cx="763190" cy="2122885"/>
              <a:chOff x="5208985" y="1658541"/>
              <a:chExt cx="763190" cy="2122885"/>
            </a:xfrm>
          </p:grpSpPr>
          <p:sp>
            <p:nvSpPr>
              <p:cNvPr id="26660" name="Rectangle 60"/>
              <p:cNvSpPr>
                <a:spLocks noChangeArrowheads="1"/>
              </p:cNvSpPr>
              <p:nvPr/>
            </p:nvSpPr>
            <p:spPr bwMode="auto">
              <a:xfrm>
                <a:off x="5208985" y="1658541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26669" name="Rectangle 70"/>
              <p:cNvSpPr>
                <a:spLocks noChangeArrowheads="1"/>
              </p:cNvSpPr>
              <p:nvPr/>
            </p:nvSpPr>
            <p:spPr bwMode="auto">
              <a:xfrm>
                <a:off x="5208985" y="2030016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26670" name="Rectangle 71"/>
              <p:cNvSpPr>
                <a:spLocks noChangeArrowheads="1"/>
              </p:cNvSpPr>
              <p:nvPr/>
            </p:nvSpPr>
            <p:spPr bwMode="auto">
              <a:xfrm>
                <a:off x="5208985" y="2394348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26671" name="Rectangle 72"/>
              <p:cNvSpPr>
                <a:spLocks noChangeArrowheads="1"/>
              </p:cNvSpPr>
              <p:nvPr/>
            </p:nvSpPr>
            <p:spPr bwMode="auto">
              <a:xfrm>
                <a:off x="5208985" y="2758679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26672" name="Rectangle 73"/>
              <p:cNvSpPr>
                <a:spLocks noChangeArrowheads="1"/>
              </p:cNvSpPr>
              <p:nvPr/>
            </p:nvSpPr>
            <p:spPr bwMode="auto">
              <a:xfrm>
                <a:off x="5208985" y="3123010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26673" name="Rectangle 74"/>
              <p:cNvSpPr>
                <a:spLocks noChangeArrowheads="1"/>
              </p:cNvSpPr>
              <p:nvPr/>
            </p:nvSpPr>
            <p:spPr bwMode="auto">
              <a:xfrm>
                <a:off x="5208985" y="3508773"/>
                <a:ext cx="763190" cy="2726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sp>
          <p:nvSpPr>
            <p:cNvPr id="26674" name="Line 75"/>
            <p:cNvSpPr>
              <a:spLocks noChangeShapeType="1"/>
            </p:cNvSpPr>
            <p:nvPr/>
          </p:nvSpPr>
          <p:spPr bwMode="auto">
            <a:xfrm>
              <a:off x="3504010" y="2138363"/>
              <a:ext cx="1665685" cy="39052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  <p:sp>
          <p:nvSpPr>
            <p:cNvPr id="26675" name="Line 76"/>
            <p:cNvSpPr>
              <a:spLocks noChangeShapeType="1"/>
            </p:cNvSpPr>
            <p:nvPr/>
          </p:nvSpPr>
          <p:spPr bwMode="auto">
            <a:xfrm>
              <a:off x="3476626" y="2361010"/>
              <a:ext cx="1679972" cy="12834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  <p:sp>
          <p:nvSpPr>
            <p:cNvPr id="26676" name="Line 77"/>
            <p:cNvSpPr>
              <a:spLocks noChangeShapeType="1"/>
            </p:cNvSpPr>
            <p:nvPr/>
          </p:nvSpPr>
          <p:spPr bwMode="auto">
            <a:xfrm flipV="1">
              <a:off x="3489722" y="2158604"/>
              <a:ext cx="1700213" cy="41076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  <p:sp>
          <p:nvSpPr>
            <p:cNvPr id="26677" name="Line 78"/>
            <p:cNvSpPr>
              <a:spLocks noChangeShapeType="1"/>
            </p:cNvSpPr>
            <p:nvPr/>
          </p:nvSpPr>
          <p:spPr bwMode="auto">
            <a:xfrm>
              <a:off x="3476626" y="2790825"/>
              <a:ext cx="1700213" cy="1012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  <p:sp>
          <p:nvSpPr>
            <p:cNvPr id="26678" name="Line 79"/>
            <p:cNvSpPr>
              <a:spLocks noChangeShapeType="1"/>
            </p:cNvSpPr>
            <p:nvPr/>
          </p:nvSpPr>
          <p:spPr bwMode="auto">
            <a:xfrm>
              <a:off x="3469482" y="3005137"/>
              <a:ext cx="1721644" cy="2440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en-US" sz="1350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Protection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0625"/>
            <a:ext cx="7329840" cy="3671699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b="1" dirty="0">
                <a:solidFill>
                  <a:srgbClr val="FF0000"/>
                </a:solidFill>
              </a:rPr>
              <a:t>Mandatory Access Control (MAC):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System policy:</a:t>
            </a:r>
            <a:r>
              <a:rPr lang="en-US" sz="1800" dirty="0"/>
              <a:t> files tied to access levels = (public, restricted, confidential, classified, top-secret).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Process also has access level: can read from and write to all files at same level, can only read from files below, can only write to files above.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r>
              <a:rPr lang="en-US" sz="1800" b="1" dirty="0">
                <a:solidFill>
                  <a:srgbClr val="FF0000"/>
                </a:solidFill>
              </a:rPr>
              <a:t>Role-Based Access Control (RBAC):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System policy:</a:t>
            </a:r>
            <a:r>
              <a:rPr lang="en-US" sz="1800" dirty="0"/>
              <a:t> defines </a:t>
            </a:r>
            <a:r>
              <a:rPr lang="en-US" sz="1800" b="1" u="sng" dirty="0"/>
              <a:t>“roles”</a:t>
            </a:r>
            <a:r>
              <a:rPr lang="en-US" sz="1800" dirty="0"/>
              <a:t> (generalization of the Unix idea of groups).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Roles are associated with access rules to sets of files and devices.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 process can change roles (in a pre-defined set of possibilities) during execution.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555C96A-7B4C-466C-A8FA-09766CEA1021}"/>
              </a:ext>
            </a:extLst>
          </p:cNvPr>
          <p:cNvSpPr/>
          <p:nvPr/>
        </p:nvSpPr>
        <p:spPr>
          <a:xfrm>
            <a:off x="3503065" y="3609651"/>
            <a:ext cx="1832460" cy="79455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899" y="27385"/>
            <a:ext cx="6903725" cy="857250"/>
          </a:xfrm>
        </p:spPr>
        <p:txBody>
          <a:bodyPr/>
          <a:lstStyle/>
          <a:p>
            <a:pPr eaLnBrk="1" hangingPunct="1"/>
            <a:r>
              <a:rPr lang="en-US" dirty="0"/>
              <a:t>Access Lists and Groups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797719"/>
            <a:ext cx="7329840" cy="2481263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/>
              <a:t>Mode of access:  </a:t>
            </a:r>
            <a:r>
              <a:rPr lang="en-US" sz="1600" b="1" dirty="0">
                <a:solidFill>
                  <a:srgbClr val="FF0000"/>
                </a:solidFill>
              </a:rPr>
              <a:t>read, write, execute</a:t>
            </a:r>
          </a:p>
          <a:p>
            <a:pPr>
              <a:lnSpc>
                <a:spcPct val="90000"/>
              </a:lnSpc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/>
              <a:t>Three classes of users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/>
              <a:t>	                                                   RWX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/>
              <a:t>	a) </a:t>
            </a:r>
            <a:r>
              <a:rPr lang="en-US" sz="1600" b="1" dirty="0"/>
              <a:t>owner access</a:t>
            </a:r>
            <a:r>
              <a:rPr lang="en-US" sz="1600" dirty="0"/>
              <a:t>             7 </a:t>
            </a:r>
            <a:r>
              <a:rPr lang="en-US" sz="1600" dirty="0">
                <a:sym typeface="Symbol" pitchFamily="18" charset="2"/>
              </a:rPr>
              <a:t> 1 1 1</a:t>
            </a:r>
            <a:br>
              <a:rPr lang="en-US" sz="1600" dirty="0">
                <a:sym typeface="Symbol" pitchFamily="18" charset="2"/>
              </a:rPr>
            </a:br>
            <a:r>
              <a:rPr lang="en-US" sz="1600" dirty="0">
                <a:sym typeface="Symbol" pitchFamily="18" charset="2"/>
              </a:rPr>
              <a:t>	                           RW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>
                <a:sym typeface="Symbol" pitchFamily="18" charset="2"/>
              </a:rPr>
              <a:t>	b) </a:t>
            </a:r>
            <a:r>
              <a:rPr lang="en-US" sz="1600" b="1" dirty="0">
                <a:sym typeface="Symbol" pitchFamily="18" charset="2"/>
              </a:rPr>
              <a:t>group access</a:t>
            </a:r>
            <a:r>
              <a:rPr lang="en-US" sz="1600" dirty="0">
                <a:sym typeface="Symbol" pitchFamily="18" charset="2"/>
              </a:rPr>
              <a:t>             6   1 1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>
                <a:sym typeface="Symbol" pitchFamily="18" charset="2"/>
              </a:rPr>
              <a:t>		                                 X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>
                <a:sym typeface="Symbol" pitchFamily="18" charset="2"/>
              </a:rPr>
              <a:t>	c) </a:t>
            </a:r>
            <a:r>
              <a:rPr lang="en-US" sz="1600" b="1" dirty="0">
                <a:sym typeface="Symbol" pitchFamily="18" charset="2"/>
              </a:rPr>
              <a:t>public access</a:t>
            </a:r>
            <a:r>
              <a:rPr lang="en-US" sz="1600" dirty="0">
                <a:sym typeface="Symbol" pitchFamily="18" charset="2"/>
              </a:rPr>
              <a:t>             1   0 0 1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endParaRPr lang="en-US" sz="1600" dirty="0"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>
                <a:sym typeface="Symbol" pitchFamily="18" charset="2"/>
              </a:rPr>
              <a:t>Ask manager to create a group (unique name), say G, and add some users to the group.</a:t>
            </a:r>
          </a:p>
          <a:p>
            <a:pPr>
              <a:lnSpc>
                <a:spcPct val="90000"/>
              </a:lnSpc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lang="en-US" sz="1600" dirty="0">
                <a:sym typeface="Symbol" pitchFamily="18" charset="2"/>
              </a:rPr>
              <a:t>For a particular file (say </a:t>
            </a:r>
            <a:r>
              <a:rPr lang="en-US" sz="1600" i="1" dirty="0">
                <a:sym typeface="Symbol" pitchFamily="18" charset="2"/>
              </a:rPr>
              <a:t>game</a:t>
            </a:r>
            <a:r>
              <a:rPr lang="en-US" sz="1600" dirty="0">
                <a:sym typeface="Symbol" pitchFamily="18" charset="2"/>
              </a:rPr>
              <a:t>) or subdirectory, define an appropriate access.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7AE3F82-1880-4B17-B526-1ED5CE8CEADC}"/>
              </a:ext>
            </a:extLst>
          </p:cNvPr>
          <p:cNvGrpSpPr/>
          <p:nvPr/>
        </p:nvGrpSpPr>
        <p:grpSpPr>
          <a:xfrm>
            <a:off x="3622349" y="3729186"/>
            <a:ext cx="1534835" cy="616595"/>
            <a:chOff x="3693923" y="3365376"/>
            <a:chExt cx="1534835" cy="616595"/>
          </a:xfrm>
          <a:noFill/>
        </p:grpSpPr>
        <p:sp>
          <p:nvSpPr>
            <p:cNvPr id="46086" name="Text Box 4"/>
            <p:cNvSpPr txBox="1">
              <a:spLocks noChangeArrowheads="1"/>
            </p:cNvSpPr>
            <p:nvPr/>
          </p:nvSpPr>
          <p:spPr bwMode="auto">
            <a:xfrm>
              <a:off x="3693923" y="3365376"/>
              <a:ext cx="498855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dirty="0">
                  <a:latin typeface="Helvetica" pitchFamily="-84" charset="0"/>
                </a:rPr>
                <a:t>owner</a:t>
              </a:r>
            </a:p>
          </p:txBody>
        </p:sp>
        <p:sp>
          <p:nvSpPr>
            <p:cNvPr id="46087" name="Text Box 5"/>
            <p:cNvSpPr txBox="1">
              <a:spLocks noChangeArrowheads="1"/>
            </p:cNvSpPr>
            <p:nvPr/>
          </p:nvSpPr>
          <p:spPr bwMode="auto">
            <a:xfrm>
              <a:off x="4185745" y="3365376"/>
              <a:ext cx="479618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Helvetica" pitchFamily="-84" charset="0"/>
                </a:rPr>
                <a:t>group</a:t>
              </a:r>
            </a:p>
          </p:txBody>
        </p:sp>
        <p:sp>
          <p:nvSpPr>
            <p:cNvPr id="46088" name="Text Box 6"/>
            <p:cNvSpPr txBox="1">
              <a:spLocks noChangeArrowheads="1"/>
            </p:cNvSpPr>
            <p:nvPr/>
          </p:nvSpPr>
          <p:spPr bwMode="auto">
            <a:xfrm>
              <a:off x="4742727" y="3365376"/>
              <a:ext cx="486031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>
                  <a:latin typeface="Helvetica" pitchFamily="-84" charset="0"/>
                </a:rPr>
                <a:t>public</a:t>
              </a:r>
            </a:p>
          </p:txBody>
        </p:sp>
        <p:sp>
          <p:nvSpPr>
            <p:cNvPr id="46089" name="Text Box 7"/>
            <p:cNvSpPr txBox="1">
              <a:spLocks noChangeArrowheads="1"/>
            </p:cNvSpPr>
            <p:nvPr/>
          </p:nvSpPr>
          <p:spPr bwMode="auto">
            <a:xfrm>
              <a:off x="3721989" y="3751139"/>
              <a:ext cx="562976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b="1">
                  <a:solidFill>
                    <a:srgbClr val="FF0000"/>
                  </a:solidFill>
                  <a:latin typeface="Helvetica" pitchFamily="-84" charset="0"/>
                </a:rPr>
                <a:t>chmod</a:t>
              </a:r>
            </a:p>
          </p:txBody>
        </p:sp>
        <p:sp>
          <p:nvSpPr>
            <p:cNvPr id="46090" name="Text Box 8"/>
            <p:cNvSpPr txBox="1">
              <a:spLocks noChangeArrowheads="1"/>
            </p:cNvSpPr>
            <p:nvPr/>
          </p:nvSpPr>
          <p:spPr bwMode="auto">
            <a:xfrm>
              <a:off x="4213823" y="3751139"/>
              <a:ext cx="377027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b="1">
                  <a:solidFill>
                    <a:srgbClr val="FF0000"/>
                  </a:solidFill>
                  <a:latin typeface="Helvetica" pitchFamily="-84" charset="0"/>
                </a:rPr>
                <a:t>761</a:t>
              </a:r>
            </a:p>
          </p:txBody>
        </p:sp>
        <p:sp>
          <p:nvSpPr>
            <p:cNvPr id="46091" name="Text Box 9"/>
            <p:cNvSpPr txBox="1">
              <a:spLocks noChangeArrowheads="1"/>
            </p:cNvSpPr>
            <p:nvPr/>
          </p:nvSpPr>
          <p:spPr bwMode="auto">
            <a:xfrm>
              <a:off x="4548060" y="3751139"/>
              <a:ext cx="486031" cy="2308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b="1">
                  <a:solidFill>
                    <a:srgbClr val="FF0000"/>
                  </a:solidFill>
                  <a:latin typeface="Helvetica" pitchFamily="-84" charset="0"/>
                </a:rPr>
                <a:t>game</a:t>
              </a:r>
            </a:p>
          </p:txBody>
        </p:sp>
        <p:sp>
          <p:nvSpPr>
            <p:cNvPr id="46092" name="Line 10"/>
            <p:cNvSpPr>
              <a:spLocks noChangeShapeType="1"/>
            </p:cNvSpPr>
            <p:nvPr/>
          </p:nvSpPr>
          <p:spPr bwMode="auto">
            <a:xfrm>
              <a:off x="3960019" y="3513535"/>
              <a:ext cx="346472" cy="2488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46093" name="Line 11"/>
            <p:cNvSpPr>
              <a:spLocks noChangeShapeType="1"/>
            </p:cNvSpPr>
            <p:nvPr/>
          </p:nvSpPr>
          <p:spPr bwMode="auto">
            <a:xfrm>
              <a:off x="4414838" y="3545681"/>
              <a:ext cx="0" cy="20597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46094" name="Line 12"/>
            <p:cNvSpPr>
              <a:spLocks noChangeShapeType="1"/>
            </p:cNvSpPr>
            <p:nvPr/>
          </p:nvSpPr>
          <p:spPr bwMode="auto">
            <a:xfrm flipH="1">
              <a:off x="4527948" y="3524251"/>
              <a:ext cx="450056" cy="25955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</p:grpSp>
      <p:sp>
        <p:nvSpPr>
          <p:cNvPr id="46095" name="Rectangle 13"/>
          <p:cNvSpPr>
            <a:spLocks noChangeArrowheads="1"/>
          </p:cNvSpPr>
          <p:nvPr/>
        </p:nvSpPr>
        <p:spPr bwMode="auto">
          <a:xfrm>
            <a:off x="2432975" y="4556915"/>
            <a:ext cx="3913584" cy="28336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57175" indent="-257175" eaLnBrk="0" hangingPunct="0">
              <a:spcBef>
                <a:spcPct val="20000"/>
              </a:spcBef>
              <a:buClr>
                <a:schemeClr val="folHlink"/>
              </a:buClr>
              <a:tabLst>
                <a:tab pos="1375172" algn="l"/>
                <a:tab pos="3344466" algn="l"/>
                <a:tab pos="3896916" algn="l"/>
                <a:tab pos="4416029" algn="l"/>
              </a:tabLst>
            </a:pPr>
            <a:r>
              <a:rPr kumimoji="1" lang="en-US" sz="1400" dirty="0">
                <a:sym typeface="Symbol" pitchFamily="18" charset="2"/>
              </a:rPr>
              <a:t>Associate a group with a file:   </a:t>
            </a:r>
            <a:r>
              <a:rPr kumimoji="1" lang="en-US" sz="1400" b="1" dirty="0" err="1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chgrp</a:t>
            </a:r>
            <a:r>
              <a:rPr kumimoji="1" lang="en-US" sz="14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 G game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B623-F82C-42EF-A4E1-514DD639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Protection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44B631-4AE9-40DE-A155-15FDAC983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86" y="1044700"/>
            <a:ext cx="6547427" cy="35641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7FEE9A-594A-4B46-8EDD-DB9BE6763970}"/>
              </a:ext>
            </a:extLst>
          </p:cNvPr>
          <p:cNvSpPr/>
          <p:nvPr/>
        </p:nvSpPr>
        <p:spPr>
          <a:xfrm>
            <a:off x="1298286" y="1655520"/>
            <a:ext cx="1135844" cy="3054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E79350-5D26-4A2C-9F33-69B99169CD2C}"/>
              </a:ext>
            </a:extLst>
          </p:cNvPr>
          <p:cNvSpPr txBox="1"/>
          <p:nvPr/>
        </p:nvSpPr>
        <p:spPr>
          <a:xfrm>
            <a:off x="448965" y="369958"/>
            <a:ext cx="3324821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protection bits 664 or </a:t>
            </a:r>
            <a:r>
              <a:rPr lang="en-US" dirty="0" err="1"/>
              <a:t>ugo</a:t>
            </a:r>
            <a:r>
              <a:rPr lang="en-US" dirty="0"/>
              <a:t> </a:t>
            </a:r>
            <a:r>
              <a:rPr lang="en-US" dirty="0" err="1"/>
              <a:t>rw,rw,r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04C5D1B-A011-4F6E-84E0-A4D6A0EE1B0C}"/>
              </a:ext>
            </a:extLst>
          </p:cNvPr>
          <p:cNvCxnSpPr>
            <a:stCxn id="7" idx="2"/>
          </p:cNvCxnSpPr>
          <p:nvPr/>
        </p:nvCxnSpPr>
        <p:spPr>
          <a:xfrm>
            <a:off x="2111376" y="739290"/>
            <a:ext cx="170049" cy="916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645D243-F89F-4E33-A70C-B37DB88BC1D4}"/>
              </a:ext>
            </a:extLst>
          </p:cNvPr>
          <p:cNvSpPr/>
          <p:nvPr/>
        </p:nvSpPr>
        <p:spPr>
          <a:xfrm>
            <a:off x="5767337" y="2724455"/>
            <a:ext cx="1985165" cy="3054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D224B0-D544-4C92-98C0-170747F483D8}"/>
              </a:ext>
            </a:extLst>
          </p:cNvPr>
          <p:cNvSpPr txBox="1"/>
          <p:nvPr/>
        </p:nvSpPr>
        <p:spPr>
          <a:xfrm>
            <a:off x="143555" y="1197405"/>
            <a:ext cx="1025345" cy="923330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u: owner</a:t>
            </a:r>
          </a:p>
          <a:p>
            <a:r>
              <a:rPr lang="en-US" dirty="0"/>
              <a:t>g: group</a:t>
            </a:r>
          </a:p>
          <a:p>
            <a:r>
              <a:rPr lang="en-US" dirty="0"/>
              <a:t>o: world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97AA7D-FD02-4F5D-8186-5B1959F26406}"/>
              </a:ext>
            </a:extLst>
          </p:cNvPr>
          <p:cNvSpPr txBox="1"/>
          <p:nvPr/>
        </p:nvSpPr>
        <p:spPr>
          <a:xfrm>
            <a:off x="7254122" y="1506255"/>
            <a:ext cx="1769791" cy="52322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changed so only owner can read/write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C454B1-D53E-408E-90F3-4FD5CDF5C637}"/>
              </a:ext>
            </a:extLst>
          </p:cNvPr>
          <p:cNvCxnSpPr>
            <a:stCxn id="12" idx="2"/>
          </p:cNvCxnSpPr>
          <p:nvPr/>
        </p:nvCxnSpPr>
        <p:spPr>
          <a:xfrm flipH="1">
            <a:off x="7167985" y="2029475"/>
            <a:ext cx="971033" cy="694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356C0FA-E10A-4B9F-8986-2F3E95746CF6}"/>
              </a:ext>
            </a:extLst>
          </p:cNvPr>
          <p:cNvSpPr txBox="1"/>
          <p:nvPr/>
        </p:nvSpPr>
        <p:spPr>
          <a:xfrm>
            <a:off x="135098" y="2273440"/>
            <a:ext cx="768159" cy="646331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6: 110</a:t>
            </a:r>
          </a:p>
          <a:p>
            <a:r>
              <a:rPr lang="en-US" dirty="0"/>
              <a:t>4: 100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713FE6-BA55-4AEB-874F-2B4B97FDFE37}"/>
              </a:ext>
            </a:extLst>
          </p:cNvPr>
          <p:cNvSpPr/>
          <p:nvPr/>
        </p:nvSpPr>
        <p:spPr>
          <a:xfrm>
            <a:off x="1308808" y="3335275"/>
            <a:ext cx="1135844" cy="3054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38BFF2-BD73-4252-984B-73F40EDF741B}"/>
              </a:ext>
            </a:extLst>
          </p:cNvPr>
          <p:cNvSpPr txBox="1"/>
          <p:nvPr/>
        </p:nvSpPr>
        <p:spPr>
          <a:xfrm>
            <a:off x="181103" y="3335275"/>
            <a:ext cx="535724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600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5F4E45-6B2C-4360-B1A4-019D45C3319A}"/>
              </a:ext>
            </a:extLst>
          </p:cNvPr>
          <p:cNvCxnSpPr>
            <a:cxnSpLocks/>
          </p:cNvCxnSpPr>
          <p:nvPr/>
        </p:nvCxnSpPr>
        <p:spPr>
          <a:xfrm>
            <a:off x="716827" y="3519941"/>
            <a:ext cx="47589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75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25" y="194072"/>
            <a:ext cx="60579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/>
              <a:t>Windows 7 Access-Control List Management</a:t>
            </a:r>
          </a:p>
        </p:txBody>
      </p:sp>
      <p:pic>
        <p:nvPicPr>
          <p:cNvPr id="89090" name="Picture 2" descr="11_16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2245" y="891995"/>
            <a:ext cx="3056334" cy="420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ADA9-8D0E-4607-8D6A-8AFE00DD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Directory Entry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6B2B30-5F55-4B19-AA7F-BC55B4579626}"/>
              </a:ext>
            </a:extLst>
          </p:cNvPr>
          <p:cNvSpPr txBox="1"/>
          <p:nvPr/>
        </p:nvSpPr>
        <p:spPr>
          <a:xfrm>
            <a:off x="601670" y="1502815"/>
            <a:ext cx="7909538" cy="23083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struct </a:t>
            </a:r>
            <a:r>
              <a:rPr lang="en-US" dirty="0" err="1">
                <a:latin typeface="Consolas" panose="020B0609020204030204" pitchFamily="49" charset="0"/>
              </a:rPr>
              <a:t>dirent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</a:rPr>
              <a:t>ino_t</a:t>
            </a:r>
            <a:r>
              <a:rPr lang="en-US" dirty="0">
                <a:latin typeface="Consolas" panose="020B0609020204030204" pitchFamily="49" charset="0"/>
              </a:rPr>
              <a:t>          </a:t>
            </a:r>
            <a:r>
              <a:rPr lang="en-US" dirty="0" err="1">
                <a:latin typeface="Consolas" panose="020B0609020204030204" pitchFamily="49" charset="0"/>
              </a:rPr>
              <a:t>d_ino</a:t>
            </a:r>
            <a:r>
              <a:rPr lang="en-US" dirty="0">
                <a:latin typeface="Consolas" panose="020B0609020204030204" pitchFamily="49" charset="0"/>
              </a:rPr>
              <a:t>;       /* </a:t>
            </a:r>
            <a:r>
              <a:rPr lang="en-US" dirty="0" err="1">
                <a:latin typeface="Consolas" panose="020B0609020204030204" pitchFamily="49" charset="0"/>
              </a:rPr>
              <a:t>inode</a:t>
            </a:r>
            <a:r>
              <a:rPr lang="en-US" dirty="0">
                <a:latin typeface="Consolas" panose="020B0609020204030204" pitchFamily="49" charset="0"/>
              </a:rPr>
              <a:t> number */</a:t>
            </a:r>
          </a:p>
          <a:p>
            <a:r>
              <a:rPr lang="en-US" dirty="0">
                <a:latin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</a:rPr>
              <a:t>off_t</a:t>
            </a:r>
            <a:r>
              <a:rPr lang="en-US" dirty="0">
                <a:latin typeface="Consolas" panose="020B0609020204030204" pitchFamily="49" charset="0"/>
              </a:rPr>
              <a:t>          </a:t>
            </a:r>
            <a:r>
              <a:rPr lang="en-US" dirty="0" err="1">
                <a:latin typeface="Consolas" panose="020B0609020204030204" pitchFamily="49" charset="0"/>
              </a:rPr>
              <a:t>d_off</a:t>
            </a:r>
            <a:r>
              <a:rPr lang="en-US" dirty="0">
                <a:latin typeface="Consolas" panose="020B0609020204030204" pitchFamily="49" charset="0"/>
              </a:rPr>
              <a:t>;       /* not an offset; see NOTES */</a:t>
            </a:r>
          </a:p>
          <a:p>
            <a:r>
              <a:rPr lang="en-US" dirty="0">
                <a:latin typeface="Consolas" panose="020B0609020204030204" pitchFamily="49" charset="0"/>
              </a:rPr>
              <a:t>   unsigned short </a:t>
            </a:r>
            <a:r>
              <a:rPr lang="en-US" dirty="0" err="1">
                <a:latin typeface="Consolas" panose="020B0609020204030204" pitchFamily="49" charset="0"/>
              </a:rPr>
              <a:t>d_reclen</a:t>
            </a:r>
            <a:r>
              <a:rPr lang="en-US" dirty="0">
                <a:latin typeface="Consolas" panose="020B0609020204030204" pitchFamily="49" charset="0"/>
              </a:rPr>
              <a:t>;    /* length of this record */</a:t>
            </a:r>
          </a:p>
          <a:p>
            <a:r>
              <a:rPr lang="en-US" dirty="0">
                <a:latin typeface="Consolas" panose="020B0609020204030204" pitchFamily="49" charset="0"/>
              </a:rPr>
              <a:t>   unsigned char  </a:t>
            </a:r>
            <a:r>
              <a:rPr lang="en-US" dirty="0" err="1">
                <a:latin typeface="Consolas" panose="020B0609020204030204" pitchFamily="49" charset="0"/>
              </a:rPr>
              <a:t>d_type</a:t>
            </a:r>
            <a:r>
              <a:rPr lang="en-US" dirty="0">
                <a:latin typeface="Consolas" panose="020B0609020204030204" pitchFamily="49" charset="0"/>
              </a:rPr>
              <a:t>;      /* type of file; not supported</a:t>
            </a:r>
          </a:p>
          <a:p>
            <a:r>
              <a:rPr lang="en-US" dirty="0">
                <a:latin typeface="Consolas" panose="020B0609020204030204" pitchFamily="49" charset="0"/>
              </a:rPr>
              <a:t>                                  by all file system types */</a:t>
            </a:r>
          </a:p>
          <a:p>
            <a:r>
              <a:rPr lang="en-US" dirty="0">
                <a:latin typeface="Consolas" panose="020B0609020204030204" pitchFamily="49" charset="0"/>
              </a:rPr>
              <a:t>   char           </a:t>
            </a:r>
            <a:r>
              <a:rPr lang="en-US" dirty="0" err="1">
                <a:latin typeface="Consolas" panose="020B0609020204030204" pitchFamily="49" charset="0"/>
              </a:rPr>
              <a:t>d_name</a:t>
            </a:r>
            <a:r>
              <a:rPr lang="en-US" dirty="0">
                <a:latin typeface="Consolas" panose="020B0609020204030204" pitchFamily="49" charset="0"/>
              </a:rPr>
              <a:t>[256]; /* filename */</a:t>
            </a:r>
          </a:p>
          <a:p>
            <a:r>
              <a:rPr lang="en-US" dirty="0"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4E7C4-E6C3-4D36-A3B1-123FA1FA5926}"/>
              </a:ext>
            </a:extLst>
          </p:cNvPr>
          <p:cNvSpPr txBox="1"/>
          <p:nvPr/>
        </p:nvSpPr>
        <p:spPr>
          <a:xfrm>
            <a:off x="3793730" y="3954303"/>
            <a:ext cx="152541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man 3 </a:t>
            </a:r>
            <a:r>
              <a:rPr lang="en-US" b="1" dirty="0" err="1"/>
              <a:t>readdir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A23523-B5E6-43D8-936D-339527AF5CC6}"/>
              </a:ext>
            </a:extLst>
          </p:cNvPr>
          <p:cNvSpPr txBox="1"/>
          <p:nvPr/>
        </p:nvSpPr>
        <p:spPr>
          <a:xfrm>
            <a:off x="1248910" y="1067441"/>
            <a:ext cx="66461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One directory entry, a directory consists of a number of these entries.</a:t>
            </a:r>
          </a:p>
        </p:txBody>
      </p:sp>
    </p:spTree>
    <p:extLst>
      <p:ext uri="{BB962C8B-B14F-4D97-AF65-F5344CB8AC3E}">
        <p14:creationId xmlns:p14="http://schemas.microsoft.com/office/powerpoint/2010/main" val="3406582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Operations on Directories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273969"/>
            <a:ext cx="7329839" cy="2768204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Search for a file.</a:t>
            </a:r>
          </a:p>
          <a:p>
            <a:pPr eaLnBrk="1" hangingPunct="1"/>
            <a:r>
              <a:rPr lang="en-US" dirty="0"/>
              <a:t>Create a file.</a:t>
            </a:r>
          </a:p>
          <a:p>
            <a:pPr eaLnBrk="1" hangingPunct="1"/>
            <a:r>
              <a:rPr lang="en-US" dirty="0"/>
              <a:t>Delete a file.</a:t>
            </a:r>
          </a:p>
          <a:p>
            <a:pPr eaLnBrk="1" hangingPunct="1"/>
            <a:r>
              <a:rPr lang="en-US" dirty="0"/>
              <a:t>List a directory.</a:t>
            </a:r>
          </a:p>
          <a:p>
            <a:pPr eaLnBrk="1" hangingPunct="1"/>
            <a:r>
              <a:rPr lang="en-US" dirty="0"/>
              <a:t>Rename a file.</a:t>
            </a:r>
          </a:p>
          <a:p>
            <a:pPr eaLnBrk="1" hangingPunct="1"/>
            <a:r>
              <a:rPr lang="en-US" dirty="0"/>
              <a:t>Traverse the file system.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of Directory Listing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735668" y="990436"/>
            <a:ext cx="3530922" cy="2308324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/>
              <a:t>dirp</a:t>
            </a:r>
            <a:r>
              <a:rPr lang="en-US" sz="1600" dirty="0"/>
              <a:t> = </a:t>
            </a:r>
            <a:r>
              <a:rPr lang="en-US" sz="1600" dirty="0" err="1"/>
              <a:t>opendir</a:t>
            </a:r>
            <a:r>
              <a:rPr lang="en-US" sz="1600" dirty="0"/>
              <a:t>(</a:t>
            </a:r>
            <a:r>
              <a:rPr lang="en-US" sz="1600" dirty="0" err="1"/>
              <a:t>dname</a:t>
            </a:r>
            <a:r>
              <a:rPr lang="en-US" sz="1600" dirty="0"/>
              <a:t>);</a:t>
            </a:r>
          </a:p>
          <a:p>
            <a:r>
              <a:rPr lang="en-US" sz="1600" dirty="0"/>
              <a:t>if (</a:t>
            </a:r>
            <a:r>
              <a:rPr lang="en-US" sz="1600" dirty="0" err="1"/>
              <a:t>dirp</a:t>
            </a:r>
            <a:r>
              <a:rPr lang="en-US" sz="1600" dirty="0"/>
              <a:t> != NULL) { // it is a directory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("directory : %s\n",</a:t>
            </a:r>
            <a:r>
              <a:rPr lang="en-US" sz="1600" dirty="0" err="1"/>
              <a:t>dname</a:t>
            </a:r>
            <a:r>
              <a:rPr lang="en-US" sz="1600" dirty="0"/>
              <a:t>);</a:t>
            </a:r>
          </a:p>
          <a:p>
            <a:r>
              <a:rPr lang="en-US" sz="1600" dirty="0"/>
              <a:t>    for (</a:t>
            </a:r>
            <a:r>
              <a:rPr lang="en-US" sz="1600" dirty="0" err="1"/>
              <a:t>dp</a:t>
            </a:r>
            <a:r>
              <a:rPr lang="en-US" sz="1600" dirty="0"/>
              <a:t> = </a:t>
            </a:r>
            <a:r>
              <a:rPr lang="en-US" sz="1600" dirty="0" err="1"/>
              <a:t>readdir</a:t>
            </a:r>
            <a:r>
              <a:rPr lang="en-US" sz="1600" dirty="0"/>
              <a:t>(</a:t>
            </a:r>
            <a:r>
              <a:rPr lang="en-US" sz="1600" dirty="0" err="1"/>
              <a:t>dirp</a:t>
            </a:r>
            <a:r>
              <a:rPr lang="en-US" sz="1600" dirty="0"/>
              <a:t>); </a:t>
            </a:r>
          </a:p>
          <a:p>
            <a:r>
              <a:rPr lang="en-US" sz="1600" dirty="0"/>
              <a:t>           NULL != </a:t>
            </a:r>
            <a:r>
              <a:rPr lang="en-US" sz="1600" dirty="0" err="1"/>
              <a:t>dp</a:t>
            </a:r>
            <a:r>
              <a:rPr lang="en-US" sz="1600" dirty="0"/>
              <a:t>;</a:t>
            </a:r>
          </a:p>
          <a:p>
            <a:r>
              <a:rPr lang="en-US" sz="1600" dirty="0"/>
              <a:t>           </a:t>
            </a:r>
            <a:r>
              <a:rPr lang="en-US" sz="1600" dirty="0" err="1"/>
              <a:t>dp</a:t>
            </a:r>
            <a:r>
              <a:rPr lang="en-US" sz="1600" dirty="0"/>
              <a:t> = </a:t>
            </a:r>
            <a:r>
              <a:rPr lang="en-US" sz="1600" dirty="0" err="1"/>
              <a:t>readdir</a:t>
            </a:r>
            <a:r>
              <a:rPr lang="en-US" sz="1600" dirty="0"/>
              <a:t>(</a:t>
            </a:r>
            <a:r>
              <a:rPr lang="en-US" sz="1600" dirty="0" err="1"/>
              <a:t>dirp</a:t>
            </a:r>
            <a:r>
              <a:rPr lang="en-US" sz="1600" dirty="0"/>
              <a:t>)) {</a:t>
            </a:r>
          </a:p>
          <a:p>
            <a:r>
              <a:rPr lang="en-US" sz="1600" dirty="0"/>
              <a:t>      </a:t>
            </a:r>
            <a:r>
              <a:rPr lang="en-US" sz="1600" dirty="0" err="1"/>
              <a:t>printf</a:t>
            </a:r>
            <a:r>
              <a:rPr lang="en-US" sz="1600" dirty="0"/>
              <a:t>("%s\n", </a:t>
            </a:r>
            <a:r>
              <a:rPr lang="en-US" sz="1600" dirty="0" err="1"/>
              <a:t>dp</a:t>
            </a:r>
            <a:r>
              <a:rPr lang="en-US" sz="1600" dirty="0"/>
              <a:t>-&gt;</a:t>
            </a:r>
            <a:r>
              <a:rPr lang="en-US" sz="1600" dirty="0" err="1"/>
              <a:t>d_name</a:t>
            </a:r>
            <a:r>
              <a:rPr lang="en-US" sz="1600" dirty="0"/>
              <a:t>);</a:t>
            </a:r>
          </a:p>
          <a:p>
            <a:r>
              <a:rPr lang="en-US" sz="1600" dirty="0"/>
              <a:t>     }</a:t>
            </a:r>
          </a:p>
          <a:p>
            <a:r>
              <a:rPr lang="en-US" sz="1600" dirty="0" err="1"/>
              <a:t>closedir</a:t>
            </a:r>
            <a:r>
              <a:rPr lang="en-US" sz="1600" dirty="0"/>
              <a:t> (</a:t>
            </a:r>
            <a:r>
              <a:rPr lang="en-US" sz="1600" dirty="0" err="1"/>
              <a:t>dirp</a:t>
            </a:r>
            <a:r>
              <a:rPr lang="en-US" sz="1600" dirty="0"/>
              <a:t>);</a:t>
            </a:r>
          </a:p>
        </p:txBody>
      </p:sp>
      <p:sp>
        <p:nvSpPr>
          <p:cNvPr id="9" name="Rectangle 8"/>
          <p:cNvSpPr/>
          <p:nvPr/>
        </p:nvSpPr>
        <p:spPr>
          <a:xfrm>
            <a:off x="5030115" y="990436"/>
            <a:ext cx="2996045" cy="3808735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/>
              <a:t>[xmeng@linuxremote1 files]$ </a:t>
            </a:r>
            <a:r>
              <a:rPr lang="en-US" sz="1050" dirty="0" err="1"/>
              <a:t>gcc</a:t>
            </a:r>
            <a:r>
              <a:rPr lang="en-US" sz="1050" dirty="0"/>
              <a:t> </a:t>
            </a:r>
            <a:r>
              <a:rPr lang="en-US" sz="1050" dirty="0" err="1"/>
              <a:t>list_dir.c</a:t>
            </a:r>
            <a:endParaRPr lang="en-US" sz="1050" dirty="0"/>
          </a:p>
          <a:p>
            <a:r>
              <a:rPr lang="en-US" sz="1050" dirty="0"/>
              <a:t>[xmeng@linuxremote1 files]$ ./</a:t>
            </a:r>
            <a:r>
              <a:rPr lang="en-US" sz="1050" dirty="0" err="1"/>
              <a:t>a.out</a:t>
            </a:r>
            <a:r>
              <a:rPr lang="en-US" sz="1050" dirty="0"/>
              <a:t> ../</a:t>
            </a:r>
          </a:p>
          <a:p>
            <a:r>
              <a:rPr lang="en-US" sz="1050" dirty="0"/>
              <a:t>directory : ../</a:t>
            </a:r>
          </a:p>
          <a:p>
            <a:r>
              <a:rPr lang="en-US" sz="1050" dirty="0"/>
              <a:t>.</a:t>
            </a:r>
          </a:p>
          <a:p>
            <a:r>
              <a:rPr lang="en-US" sz="1050" dirty="0"/>
              <a:t>..</a:t>
            </a:r>
          </a:p>
          <a:p>
            <a:r>
              <a:rPr lang="en-US" sz="1050" dirty="0"/>
              <a:t>thread</a:t>
            </a:r>
          </a:p>
          <a:p>
            <a:r>
              <a:rPr lang="en-US" sz="1050" dirty="0"/>
              <a:t>sync</a:t>
            </a:r>
          </a:p>
          <a:p>
            <a:r>
              <a:rPr lang="en-US" sz="1050" dirty="0"/>
              <a:t>process</a:t>
            </a:r>
          </a:p>
          <a:p>
            <a:r>
              <a:rPr lang="en-US" sz="1050" dirty="0"/>
              <a:t>deadlock</a:t>
            </a:r>
          </a:p>
          <a:p>
            <a:r>
              <a:rPr lang="en-US" sz="1050" dirty="0"/>
              <a:t>scheduling</a:t>
            </a:r>
          </a:p>
          <a:p>
            <a:r>
              <a:rPr lang="en-US" sz="1050" dirty="0"/>
              <a:t>memory</a:t>
            </a:r>
          </a:p>
          <a:p>
            <a:r>
              <a:rPr lang="en-US" sz="1050" dirty="0"/>
              <a:t>files</a:t>
            </a:r>
          </a:p>
          <a:p>
            <a:r>
              <a:rPr lang="en-US" sz="1050" dirty="0"/>
              <a:t>[xmeng@linuxremote1 files]$ ./</a:t>
            </a:r>
            <a:r>
              <a:rPr lang="en-US" sz="1050" dirty="0" err="1"/>
              <a:t>a.out</a:t>
            </a:r>
            <a:r>
              <a:rPr lang="en-US" sz="1050" dirty="0"/>
              <a:t> ./</a:t>
            </a:r>
          </a:p>
          <a:p>
            <a:r>
              <a:rPr lang="en-US" sz="1050" dirty="0"/>
              <a:t>directory : ./</a:t>
            </a:r>
          </a:p>
          <a:p>
            <a:r>
              <a:rPr lang="en-US" sz="1050" dirty="0"/>
              <a:t>.</a:t>
            </a:r>
          </a:p>
          <a:p>
            <a:r>
              <a:rPr lang="en-US" sz="1050" dirty="0"/>
              <a:t>..</a:t>
            </a:r>
          </a:p>
          <a:p>
            <a:r>
              <a:rPr lang="en-US" sz="1050" dirty="0"/>
              <a:t>file-</a:t>
            </a:r>
            <a:r>
              <a:rPr lang="en-US" sz="1050" dirty="0" err="1"/>
              <a:t>test.c</a:t>
            </a:r>
            <a:endParaRPr lang="en-US" sz="1050" dirty="0"/>
          </a:p>
          <a:p>
            <a:r>
              <a:rPr lang="en-US" sz="1050" dirty="0" err="1"/>
              <a:t>a.out</a:t>
            </a:r>
            <a:endParaRPr lang="en-US" sz="1050" dirty="0"/>
          </a:p>
          <a:p>
            <a:r>
              <a:rPr lang="en-US" sz="1050" dirty="0"/>
              <a:t>file-</a:t>
            </a:r>
            <a:r>
              <a:rPr lang="en-US" sz="1050" dirty="0" err="1"/>
              <a:t>test.c</a:t>
            </a:r>
            <a:r>
              <a:rPr lang="en-US" sz="1050" dirty="0"/>
              <a:t>~</a:t>
            </a:r>
          </a:p>
          <a:p>
            <a:r>
              <a:rPr lang="en-US" sz="1050" dirty="0" err="1"/>
              <a:t>list_dir.c</a:t>
            </a:r>
            <a:endParaRPr lang="en-US" sz="1050" dirty="0"/>
          </a:p>
          <a:p>
            <a:r>
              <a:rPr lang="en-US" sz="1050" dirty="0"/>
              <a:t>hello.txt</a:t>
            </a:r>
          </a:p>
          <a:p>
            <a:r>
              <a:rPr lang="en-US" sz="1050" dirty="0" err="1"/>
              <a:t>list_dir.c</a:t>
            </a:r>
            <a:r>
              <a:rPr lang="en-US" sz="1050" dirty="0"/>
              <a:t>~</a:t>
            </a:r>
          </a:p>
          <a:p>
            <a:r>
              <a:rPr lang="en-US" sz="1050" dirty="0"/>
              <a:t>[xmeng@linuxremote1 files]$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4FB430-8C93-45E6-8C8D-F64FD623EAB2}"/>
              </a:ext>
            </a:extLst>
          </p:cNvPr>
          <p:cNvSpPr txBox="1"/>
          <p:nvPr/>
        </p:nvSpPr>
        <p:spPr>
          <a:xfrm>
            <a:off x="754375" y="3793390"/>
            <a:ext cx="3680110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For the complete program, see</a:t>
            </a:r>
          </a:p>
          <a:p>
            <a:r>
              <a:rPr lang="en-US" dirty="0">
                <a:hlinkClick r:id="rId2"/>
              </a:rPr>
              <a:t>http://www.eg.bucknell.edu/~cs315/</a:t>
            </a:r>
          </a:p>
          <a:p>
            <a:r>
              <a:rPr lang="en-US" dirty="0">
                <a:hlinkClick r:id="rId2"/>
              </a:rPr>
              <a:t>F2020/</a:t>
            </a:r>
            <a:r>
              <a:rPr lang="en-US" dirty="0" err="1">
                <a:hlinkClick r:id="rId2"/>
              </a:rPr>
              <a:t>meng</a:t>
            </a:r>
            <a:r>
              <a:rPr lang="en-US" dirty="0">
                <a:hlinkClick r:id="rId2"/>
              </a:rPr>
              <a:t>/code/files/</a:t>
            </a:r>
            <a:r>
              <a:rPr lang="en-US" dirty="0" err="1">
                <a:hlinkClick r:id="rId2"/>
              </a:rPr>
              <a:t>list_dir.c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304" y="413147"/>
            <a:ext cx="6573616" cy="342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000" dirty="0"/>
              <a:t>Goals of Directory Logical Organization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512215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100" b="1">
                <a:solidFill>
                  <a:srgbClr val="FF0000"/>
                </a:solidFill>
              </a:rPr>
              <a:t>Efficiency</a:t>
            </a:r>
            <a:r>
              <a:rPr lang="en-US" sz="2100"/>
              <a:t> – locating a file quickly.</a:t>
            </a:r>
          </a:p>
          <a:p>
            <a:pPr eaLnBrk="1" hangingPunct="1">
              <a:buFontTx/>
              <a:buNone/>
            </a:pPr>
            <a:endParaRPr lang="en-US" sz="2100"/>
          </a:p>
          <a:p>
            <a:pPr eaLnBrk="1" hangingPunct="1"/>
            <a:r>
              <a:rPr lang="en-US" sz="2100" b="1">
                <a:solidFill>
                  <a:srgbClr val="FF0000"/>
                </a:solidFill>
              </a:rPr>
              <a:t>Naming</a:t>
            </a:r>
            <a:r>
              <a:rPr lang="en-US" sz="2100"/>
              <a:t> – convenient to users.</a:t>
            </a:r>
          </a:p>
          <a:p>
            <a:pPr lvl="1" eaLnBrk="1" hangingPunct="1"/>
            <a:r>
              <a:rPr lang="en-US" sz="1800"/>
              <a:t>Two users can have same name for different files.</a:t>
            </a:r>
          </a:p>
          <a:p>
            <a:pPr lvl="1" eaLnBrk="1" hangingPunct="1"/>
            <a:r>
              <a:rPr lang="en-US" sz="1800"/>
              <a:t>The same file can have several different names.</a:t>
            </a:r>
          </a:p>
          <a:p>
            <a:pPr lvl="1" eaLnBrk="1" hangingPunct="1">
              <a:buFontTx/>
              <a:buNone/>
            </a:pPr>
            <a:endParaRPr lang="en-US" sz="1800"/>
          </a:p>
          <a:p>
            <a:pPr eaLnBrk="1" hangingPunct="1"/>
            <a:r>
              <a:rPr lang="en-US" sz="2100" b="1">
                <a:solidFill>
                  <a:srgbClr val="FF0000"/>
                </a:solidFill>
              </a:rPr>
              <a:t>Grouping</a:t>
            </a:r>
            <a:r>
              <a:rPr lang="en-US" sz="2100"/>
              <a:t> – logical grouping of files by properties, (e.g., all Java programs, all games, …)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Single-Level Directory</a:t>
            </a:r>
            <a:endParaRPr lang="en-US" sz="270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4828" y="1195388"/>
            <a:ext cx="5528072" cy="3905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en-US"/>
              <a:t>A single directory for all users.</a:t>
            </a: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 cstate="print"/>
          <a:srcRect l="525" t="37036" r="375" b="36285"/>
          <a:stretch>
            <a:fillRect/>
          </a:stretch>
        </p:blipFill>
        <p:spPr bwMode="auto">
          <a:xfrm>
            <a:off x="2102644" y="1853803"/>
            <a:ext cx="4980385" cy="107156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3076575" y="3180160"/>
            <a:ext cx="2825354" cy="89177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b="1" u="sng">
                <a:latin typeface="Helvetica" pitchFamily="-84" charset="0"/>
              </a:rPr>
              <a:t>Drawbacks:</a:t>
            </a:r>
            <a:r>
              <a:rPr lang="en-US" sz="1500">
                <a:latin typeface="Helvetica" pitchFamily="-84" charset="0"/>
              </a:rPr>
              <a:t> </a:t>
            </a:r>
          </a:p>
          <a:p>
            <a:pPr eaLnBrk="0" hangingPunct="0"/>
            <a:r>
              <a:rPr lang="en-US" sz="1500">
                <a:latin typeface="Helvetica" pitchFamily="-84" charset="0"/>
              </a:rPr>
              <a:t>	Naming problem</a:t>
            </a:r>
          </a:p>
          <a:p>
            <a:pPr eaLnBrk="0" hangingPunct="0"/>
            <a:r>
              <a:rPr lang="en-US" sz="1500">
                <a:latin typeface="Helvetica" pitchFamily="-84" charset="0"/>
              </a:rPr>
              <a:t>	Grouping problem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Two-Level Directory</a:t>
            </a:r>
            <a:endParaRPr lang="en-US" sz="2700" dirty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1238" y="985838"/>
            <a:ext cx="5528072" cy="38219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en-US"/>
              <a:t>A separate directory for each user.</a:t>
            </a: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 cstate="print"/>
          <a:srcRect l="674" t="30098" r="600" b="29254"/>
          <a:stretch>
            <a:fillRect/>
          </a:stretch>
        </p:blipFill>
        <p:spPr bwMode="auto">
          <a:xfrm>
            <a:off x="1970485" y="1532335"/>
            <a:ext cx="5323284" cy="173235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2433638" y="3483769"/>
            <a:ext cx="4412456" cy="107751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en-US" sz="1500">
                <a:latin typeface="Helvetica" pitchFamily="-84" charset="0"/>
              </a:rPr>
              <a:t> Path name.</a:t>
            </a:r>
          </a:p>
          <a:p>
            <a:pPr eaLnBrk="0" hangingPunct="0">
              <a:buFontTx/>
              <a:buChar char="•"/>
            </a:pPr>
            <a:r>
              <a:rPr lang="en-US" sz="1500">
                <a:latin typeface="Helvetica" pitchFamily="-84" charset="0"/>
              </a:rPr>
              <a:t> Can have the same file name for different user.</a:t>
            </a:r>
          </a:p>
          <a:p>
            <a:pPr eaLnBrk="0" hangingPunct="0">
              <a:buFontTx/>
              <a:buChar char="•"/>
            </a:pPr>
            <a:r>
              <a:rPr lang="en-US" sz="1500">
                <a:latin typeface="Helvetica" pitchFamily="-84" charset="0"/>
              </a:rPr>
              <a:t> Efficient searching.</a:t>
            </a:r>
          </a:p>
          <a:p>
            <a:pPr eaLnBrk="0" hangingPunct="0">
              <a:buFontTx/>
              <a:buChar char="•"/>
            </a:pPr>
            <a:r>
              <a:rPr lang="en-US" sz="1500">
                <a:latin typeface="Helvetica" pitchFamily="-84" charset="0"/>
              </a:rPr>
              <a:t> No grouping capability.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3044" y="91679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Tree-Structured Directories</a:t>
            </a:r>
          </a:p>
        </p:txBody>
      </p:sp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2" cstate="print"/>
          <a:srcRect l="600" t="7219" r="450" b="7033"/>
          <a:stretch>
            <a:fillRect/>
          </a:stretch>
        </p:blipFill>
        <p:spPr bwMode="auto">
          <a:xfrm>
            <a:off x="2014537" y="971551"/>
            <a:ext cx="5006579" cy="347067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1260</Words>
  <Application>Microsoft Office PowerPoint</Application>
  <PresentationFormat>On-screen Show (16:9)</PresentationFormat>
  <Paragraphs>198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PGothic</vt:lpstr>
      <vt:lpstr>Arial</vt:lpstr>
      <vt:lpstr>Calibri</vt:lpstr>
      <vt:lpstr>Consolas</vt:lpstr>
      <vt:lpstr>Courier New</vt:lpstr>
      <vt:lpstr>Helvetica</vt:lpstr>
      <vt:lpstr>Symbol</vt:lpstr>
      <vt:lpstr>Office Theme</vt:lpstr>
      <vt:lpstr>CSCI315 – Operating Systems Design Department of Computer Science Bucknell University</vt:lpstr>
      <vt:lpstr>Directory Structure</vt:lpstr>
      <vt:lpstr>Linux Directory Entry</vt:lpstr>
      <vt:lpstr>Operations on Directories</vt:lpstr>
      <vt:lpstr>Example of Directory Listing</vt:lpstr>
      <vt:lpstr>Goals of Directory Logical Organization</vt:lpstr>
      <vt:lpstr>Single-Level Directory</vt:lpstr>
      <vt:lpstr>Two-Level Directory</vt:lpstr>
      <vt:lpstr>Tree-Structured Directories</vt:lpstr>
      <vt:lpstr>Tree-Structured Directories (Cont.)</vt:lpstr>
      <vt:lpstr>Tree-Structured Directories (Cont.)</vt:lpstr>
      <vt:lpstr>Acyclic-Graph Directories</vt:lpstr>
      <vt:lpstr>Acyclic-Graph Directories (Cont.)</vt:lpstr>
      <vt:lpstr>Acyclic-Graph Directories</vt:lpstr>
      <vt:lpstr>General Graph Directory</vt:lpstr>
      <vt:lpstr>General Graph Directory (Cont.)</vt:lpstr>
      <vt:lpstr>File System Mounting</vt:lpstr>
      <vt:lpstr>File Sharing</vt:lpstr>
      <vt:lpstr>Protection</vt:lpstr>
      <vt:lpstr>Protection</vt:lpstr>
      <vt:lpstr>Access Lists and Groups</vt:lpstr>
      <vt:lpstr>File Protection Example</vt:lpstr>
      <vt:lpstr>Windows 7 Access-Control List Management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177</cp:revision>
  <dcterms:created xsi:type="dcterms:W3CDTF">2013-08-21T19:17:07Z</dcterms:created>
  <dcterms:modified xsi:type="dcterms:W3CDTF">2020-11-01T00:04:53Z</dcterms:modified>
</cp:coreProperties>
</file>