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1" r:id="rId2"/>
    <p:sldId id="333" r:id="rId3"/>
    <p:sldId id="334" r:id="rId4"/>
    <p:sldId id="360" r:id="rId5"/>
    <p:sldId id="361" r:id="rId6"/>
    <p:sldId id="393" r:id="rId7"/>
    <p:sldId id="335" r:id="rId8"/>
    <p:sldId id="362" r:id="rId9"/>
    <p:sldId id="392" r:id="rId10"/>
    <p:sldId id="363" r:id="rId11"/>
    <p:sldId id="364" r:id="rId12"/>
    <p:sldId id="33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257B0-A54A-43E7-AD5C-66203ED74A63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257B0-A54A-43E7-AD5C-66203ED74A63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linux.org.za/courses/build/internals/ch08s04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e.ntu.edu.tw/~pangfeng/System%20Programming/Lecture_Note_2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ldp.org/LDP/tlk/ds/d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56299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14.1-14.3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File System Implementations 1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Linux File System Structure</a:t>
            </a:r>
          </a:p>
        </p:txBody>
      </p:sp>
      <p:pic>
        <p:nvPicPr>
          <p:cNvPr id="9" name="Picture 8" descr="linux-file-s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4130" y="988488"/>
            <a:ext cx="4350544" cy="355044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823310" y="4598967"/>
            <a:ext cx="5809475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http://www.learnlinux.org.za/courses/build/internals/ch08s04.html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Linux </a:t>
            </a:r>
            <a:r>
              <a:rPr lang="en-US" sz="3600" dirty="0" err="1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inode</a:t>
            </a: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Structure</a:t>
            </a:r>
          </a:p>
        </p:txBody>
      </p:sp>
      <p:pic>
        <p:nvPicPr>
          <p:cNvPr id="7" name="Picture 6" descr="inode-det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3180" y="997267"/>
            <a:ext cx="4160236" cy="340694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413218" y="4556915"/>
            <a:ext cx="6317563" cy="300082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3"/>
              </a:rPr>
              <a:t>http://www.csie.ntu.edu.tw/~pangfeng/System%20Programming/Lecture_Note_2.htm</a:t>
            </a:r>
            <a:endParaRPr lang="en-US" sz="13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1223963" y="-8335"/>
            <a:ext cx="6696075" cy="857251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In-Memory File System Structures</a:t>
            </a:r>
          </a:p>
        </p:txBody>
      </p:sp>
      <p:pic>
        <p:nvPicPr>
          <p:cNvPr id="50181" name="Picture 3"/>
          <p:cNvPicPr>
            <a:picLocks noChangeAspect="1" noChangeArrowheads="1"/>
          </p:cNvPicPr>
          <p:nvPr/>
        </p:nvPicPr>
        <p:blipFill>
          <a:blip r:embed="rId2" cstate="print"/>
          <a:srcRect l="4584" t="890" r="4584" b="667"/>
          <a:stretch>
            <a:fillRect/>
          </a:stretch>
        </p:blipFill>
        <p:spPr bwMode="auto">
          <a:xfrm>
            <a:off x="1775223" y="969169"/>
            <a:ext cx="4235053" cy="3440906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50182" name="AutoShape 4"/>
          <p:cNvSpPr>
            <a:spLocks/>
          </p:cNvSpPr>
          <p:nvPr/>
        </p:nvSpPr>
        <p:spPr bwMode="auto">
          <a:xfrm>
            <a:off x="5905500" y="1021556"/>
            <a:ext cx="389335" cy="1439466"/>
          </a:xfrm>
          <a:prstGeom prst="rightBrace">
            <a:avLst>
              <a:gd name="adj1" fmla="val 3081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6407944" y="1569244"/>
            <a:ext cx="10102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file open</a:t>
            </a:r>
          </a:p>
        </p:txBody>
      </p:sp>
      <p:sp>
        <p:nvSpPr>
          <p:cNvPr id="50184" name="AutoShape 6"/>
          <p:cNvSpPr>
            <a:spLocks/>
          </p:cNvSpPr>
          <p:nvPr/>
        </p:nvSpPr>
        <p:spPr bwMode="auto">
          <a:xfrm>
            <a:off x="5905500" y="2686051"/>
            <a:ext cx="389335" cy="1640681"/>
          </a:xfrm>
          <a:prstGeom prst="rightBrace">
            <a:avLst>
              <a:gd name="adj1" fmla="val 3511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6407944" y="3326606"/>
            <a:ext cx="95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file read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File-System Structure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512215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dirty="0"/>
              <a:t>File structure:</a:t>
            </a:r>
          </a:p>
          <a:p>
            <a:pPr lvl="1" eaLnBrk="1" hangingPunct="1"/>
            <a:r>
              <a:rPr lang="en-US" dirty="0"/>
              <a:t>Logical storage unit</a:t>
            </a:r>
          </a:p>
          <a:p>
            <a:pPr lvl="1" eaLnBrk="1" hangingPunct="1"/>
            <a:r>
              <a:rPr lang="en-US" dirty="0"/>
              <a:t>Collection of related information</a:t>
            </a:r>
          </a:p>
          <a:p>
            <a:pPr eaLnBrk="1" hangingPunct="1"/>
            <a:r>
              <a:rPr lang="en-US" dirty="0"/>
              <a:t>File system resides on secondary storage (disks).</a:t>
            </a:r>
          </a:p>
          <a:p>
            <a:pPr eaLnBrk="1" hangingPunct="1"/>
            <a:r>
              <a:rPr lang="en-US" dirty="0"/>
              <a:t>File system is organized into layers.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3044" y="50006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Layered File System</a:t>
            </a:r>
          </a:p>
        </p:txBody>
      </p:sp>
      <p:pic>
        <p:nvPicPr>
          <p:cNvPr id="48133" name="Picture 3"/>
          <p:cNvPicPr>
            <a:picLocks noChangeAspect="1" noChangeArrowheads="1"/>
          </p:cNvPicPr>
          <p:nvPr/>
        </p:nvPicPr>
        <p:blipFill>
          <a:blip r:embed="rId2" cstate="print"/>
          <a:srcRect l="31921" t="1222" r="33171" b="2000"/>
          <a:stretch>
            <a:fillRect/>
          </a:stretch>
        </p:blipFill>
        <p:spPr bwMode="auto">
          <a:xfrm>
            <a:off x="3482579" y="867966"/>
            <a:ext cx="2059781" cy="372903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944" y="208063"/>
            <a:ext cx="6400976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Layered Structure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329840" cy="339774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366FF"/>
                </a:solidFill>
              </a:rPr>
              <a:t>File system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/>
              <a:t>resides on secondary storage (e.g., disks)</a:t>
            </a:r>
          </a:p>
          <a:p>
            <a:pPr lvl="1"/>
            <a:r>
              <a:rPr lang="en-US" dirty="0"/>
              <a:t>Provides user interface to storage </a:t>
            </a:r>
          </a:p>
          <a:p>
            <a:pPr lvl="1"/>
            <a:r>
              <a:rPr lang="en-US" dirty="0"/>
              <a:t>Maps logical files to physical file structures</a:t>
            </a:r>
          </a:p>
          <a:p>
            <a:pPr lvl="1"/>
            <a:r>
              <a:rPr lang="en-US" dirty="0"/>
              <a:t>Provides efficient and convenient access to disk by allowing data to be stored, located retrieved easily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944" y="208063"/>
            <a:ext cx="6400976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Lower Level Organization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329840" cy="3631799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2400" dirty="0"/>
              <a:t>Disk provides in-place rewrite and random access</a:t>
            </a:r>
          </a:p>
          <a:p>
            <a:pPr lvl="1"/>
            <a:r>
              <a:rPr lang="en-US" sz="2400" dirty="0"/>
              <a:t>I/O transfers performed in </a:t>
            </a:r>
            <a:r>
              <a:rPr lang="en-US" sz="2400" b="1" dirty="0">
                <a:solidFill>
                  <a:srgbClr val="3366FF"/>
                </a:solidFill>
              </a:rPr>
              <a:t>blocks</a:t>
            </a:r>
            <a:r>
              <a:rPr lang="en-US" sz="2400" dirty="0"/>
              <a:t> of </a:t>
            </a:r>
            <a:r>
              <a:rPr lang="en-US" sz="2400" b="1" dirty="0">
                <a:solidFill>
                  <a:srgbClr val="3366FF"/>
                </a:solidFill>
              </a:rPr>
              <a:t>sectors</a:t>
            </a:r>
            <a:r>
              <a:rPr lang="en-US" sz="2400" dirty="0"/>
              <a:t> (usually 4096 bytes)</a:t>
            </a:r>
          </a:p>
          <a:p>
            <a:pPr lvl="1"/>
            <a:r>
              <a:rPr lang="en-US" sz="2400" b="1" dirty="0">
                <a:latin typeface="Consolas" panose="020B0609020204030204" pitchFamily="49" charset="0"/>
              </a:rPr>
              <a:t>/</a:t>
            </a:r>
            <a:r>
              <a:rPr lang="en-US" sz="2400" b="1" dirty="0" err="1">
                <a:latin typeface="Consolas" panose="020B0609020204030204" pitchFamily="49" charset="0"/>
              </a:rPr>
              <a:t>sbin</a:t>
            </a:r>
            <a:r>
              <a:rPr lang="en-US" sz="2400" b="1" dirty="0">
                <a:latin typeface="Consolas" panose="020B0609020204030204" pitchFamily="49" charset="0"/>
              </a:rPr>
              <a:t>/</a:t>
            </a:r>
            <a:r>
              <a:rPr lang="en-US" sz="2400" b="1" dirty="0" err="1">
                <a:latin typeface="Consolas" panose="020B0609020204030204" pitchFamily="49" charset="0"/>
              </a:rPr>
              <a:t>blockdev</a:t>
            </a:r>
            <a:r>
              <a:rPr lang="en-US" sz="2400" b="1" dirty="0">
                <a:latin typeface="Consolas" panose="020B0609020204030204" pitchFamily="49" charset="0"/>
              </a:rPr>
              <a:t> --</a:t>
            </a:r>
            <a:r>
              <a:rPr lang="en-US" sz="2400" b="1" dirty="0" err="1">
                <a:latin typeface="Consolas" panose="020B0609020204030204" pitchFamily="49" charset="0"/>
              </a:rPr>
              <a:t>getbsz</a:t>
            </a:r>
            <a:r>
              <a:rPr lang="en-US" sz="2400" b="1" dirty="0">
                <a:latin typeface="Consolas" panose="020B0609020204030204" pitchFamily="49" charset="0"/>
              </a:rPr>
              <a:t> /dev/sda1</a:t>
            </a:r>
          </a:p>
          <a:p>
            <a:pPr lvl="1"/>
            <a:r>
              <a:rPr lang="en-US" sz="2400" b="1" dirty="0">
                <a:latin typeface="Consolas" panose="020B0609020204030204" pitchFamily="49" charset="0"/>
              </a:rPr>
              <a:t>/</a:t>
            </a:r>
            <a:r>
              <a:rPr lang="en-US" sz="2400" b="1" dirty="0" err="1">
                <a:latin typeface="Consolas" panose="020B0609020204030204" pitchFamily="49" charset="0"/>
              </a:rPr>
              <a:t>sbin</a:t>
            </a:r>
            <a:r>
              <a:rPr lang="en-US" sz="2400" b="1" dirty="0">
                <a:latin typeface="Consolas" panose="020B0609020204030204" pitchFamily="49" charset="0"/>
              </a:rPr>
              <a:t>/dumpe2fs -h /dev/sda1</a:t>
            </a:r>
          </a:p>
          <a:p>
            <a:r>
              <a:rPr lang="en-US" sz="2400" b="1" dirty="0">
                <a:solidFill>
                  <a:srgbClr val="3366FF"/>
                </a:solidFill>
              </a:rPr>
              <a:t>File control block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dirty="0"/>
              <a:t>– storage structure consisting of information about a file, very similar to process control block for processes</a:t>
            </a:r>
          </a:p>
          <a:p>
            <a:r>
              <a:rPr lang="en-US" sz="2400" b="1" dirty="0">
                <a:solidFill>
                  <a:srgbClr val="3366FF"/>
                </a:solidFill>
              </a:rPr>
              <a:t>Device driver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dirty="0"/>
              <a:t>controls the physical device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6E27-40B4-48BD-922D-BA631920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Block Size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7556C7-C0CA-44F8-8CBB-41A7CF02A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669" y="1106936"/>
            <a:ext cx="4974660" cy="16797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B90971-5B1A-4EEF-94FC-73676B9FC84C}"/>
              </a:ext>
            </a:extLst>
          </p:cNvPr>
          <p:cNvSpPr txBox="1"/>
          <p:nvPr/>
        </p:nvSpPr>
        <p:spPr>
          <a:xfrm>
            <a:off x="1670604" y="2877160"/>
            <a:ext cx="5802790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above example shows the block size of 1024 bytes on my QEMU Linux emulator.</a:t>
            </a:r>
          </a:p>
          <a:p>
            <a:endParaRPr lang="en-US" dirty="0"/>
          </a:p>
          <a:p>
            <a:r>
              <a:rPr lang="en-US" dirty="0"/>
              <a:t>I don’t have root access on the school Linux systems so I can’t run the command. But the above example illustrates the block size.</a:t>
            </a:r>
          </a:p>
        </p:txBody>
      </p:sp>
    </p:spTree>
    <p:extLst>
      <p:ext uri="{BB962C8B-B14F-4D97-AF65-F5344CB8AC3E}">
        <p14:creationId xmlns:p14="http://schemas.microsoft.com/office/powerpoint/2010/main" val="292085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General File Control Block</a:t>
            </a:r>
          </a:p>
        </p:txBody>
      </p:sp>
      <p:pic>
        <p:nvPicPr>
          <p:cNvPr id="49157" name="Picture 3"/>
          <p:cNvPicPr>
            <a:picLocks noChangeAspect="1" noChangeArrowheads="1"/>
          </p:cNvPicPr>
          <p:nvPr/>
        </p:nvPicPr>
        <p:blipFill>
          <a:blip r:embed="rId2" cstate="print"/>
          <a:srcRect l="751" t="2667" r="500" b="2000"/>
          <a:stretch>
            <a:fillRect/>
          </a:stretch>
        </p:blipFill>
        <p:spPr bwMode="auto">
          <a:xfrm>
            <a:off x="2259595" y="1350110"/>
            <a:ext cx="4624810" cy="334929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inode</a:t>
            </a:r>
            <a:r>
              <a:rPr lang="en-US" dirty="0"/>
              <a:t> in Linux/Unix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File control blocks in Linux are called </a:t>
            </a:r>
            <a:r>
              <a:rPr lang="en-US" b="1" dirty="0" err="1"/>
              <a:t>inode</a:t>
            </a:r>
            <a:r>
              <a:rPr lang="en-US" dirty="0"/>
              <a:t> (has nothing to do with Apple) meaning </a:t>
            </a:r>
            <a:r>
              <a:rPr lang="en-US" i="1" dirty="0"/>
              <a:t>index node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hlinkClick r:id="rId2"/>
              </a:rPr>
              <a:t>http://www.tldp.org/LDP/tlk/ds/ds.html</a:t>
            </a:r>
            <a:r>
              <a:rPr lang="en-US" dirty="0"/>
              <a:t> search for the keyword “</a:t>
            </a:r>
            <a:r>
              <a:rPr lang="en-US" dirty="0" err="1"/>
              <a:t>inode</a:t>
            </a:r>
            <a:r>
              <a:rPr lang="en-US" dirty="0"/>
              <a:t>” to find the </a:t>
            </a:r>
            <a:r>
              <a:rPr lang="en-US" dirty="0" err="1"/>
              <a:t>inode</a:t>
            </a:r>
            <a:r>
              <a:rPr lang="en-US" dirty="0"/>
              <a:t> data structure</a:t>
            </a:r>
          </a:p>
          <a:p>
            <a:r>
              <a:rPr lang="en-US" dirty="0"/>
              <a:t>Each file in Linux has a unique control block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“</a:t>
            </a:r>
            <a:r>
              <a:rPr lang="en-US" dirty="0" err="1">
                <a:latin typeface="Consolas" panose="020B0609020204030204" pitchFamily="49" charset="0"/>
              </a:rPr>
              <a:t>ls</a:t>
            </a:r>
            <a:r>
              <a:rPr lang="en-US" dirty="0">
                <a:latin typeface="Consolas" panose="020B0609020204030204" pitchFamily="49" charset="0"/>
              </a:rPr>
              <a:t> -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/>
              <a:t>”  shows the </a:t>
            </a:r>
            <a:r>
              <a:rPr lang="en-US" b="1" dirty="0" err="1"/>
              <a:t>inode</a:t>
            </a:r>
            <a:r>
              <a:rPr lang="en-US" dirty="0"/>
              <a:t> number of the files</a:t>
            </a:r>
          </a:p>
          <a:p>
            <a:pPr lvl="1"/>
            <a:r>
              <a:rPr lang="en-US" dirty="0"/>
              <a:t>“stat </a:t>
            </a:r>
            <a:r>
              <a:rPr lang="en-US" dirty="0" err="1"/>
              <a:t>file_name</a:t>
            </a:r>
            <a:r>
              <a:rPr lang="en-US" dirty="0"/>
              <a:t>” shows </a:t>
            </a:r>
            <a:r>
              <a:rPr lang="en-US" b="1" dirty="0" err="1"/>
              <a:t>inode</a:t>
            </a:r>
            <a:r>
              <a:rPr lang="en-US" dirty="0"/>
              <a:t> number and other information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6421-B1EA-4F82-A52D-5E3A8E99A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err="1"/>
              <a:t>inode</a:t>
            </a:r>
            <a:r>
              <a:rPr lang="en-US" dirty="0"/>
              <a:t>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1798A9-8729-4413-BE3D-2E8BACFA0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10" y="1643089"/>
            <a:ext cx="7542903" cy="271394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DDE9AF1-725A-4C88-A84A-4C86A9BD35DE}"/>
              </a:ext>
            </a:extLst>
          </p:cNvPr>
          <p:cNvSpPr/>
          <p:nvPr/>
        </p:nvSpPr>
        <p:spPr>
          <a:xfrm>
            <a:off x="5335525" y="1808225"/>
            <a:ext cx="763525" cy="4581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4E759-2349-4EC5-B24A-272A066A3BC5}"/>
              </a:ext>
            </a:extLst>
          </p:cNvPr>
          <p:cNvSpPr txBox="1"/>
          <p:nvPr/>
        </p:nvSpPr>
        <p:spPr>
          <a:xfrm>
            <a:off x="6165595" y="1140024"/>
            <a:ext cx="145507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inode</a:t>
            </a:r>
            <a:r>
              <a:rPr lang="en-US" dirty="0">
                <a:solidFill>
                  <a:srgbClr val="FF0000"/>
                </a:solidFill>
              </a:rPr>
              <a:t> info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E7632E-5199-4AA9-9FC8-6FFD0F4072DA}"/>
              </a:ext>
            </a:extLst>
          </p:cNvPr>
          <p:cNvCxnSpPr>
            <a:stCxn id="7" idx="2"/>
          </p:cNvCxnSpPr>
          <p:nvPr/>
        </p:nvCxnSpPr>
        <p:spPr>
          <a:xfrm flipH="1">
            <a:off x="6099050" y="1509356"/>
            <a:ext cx="794084" cy="4515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63ABA09-1FC0-481C-A0E0-51BAA1782213}"/>
              </a:ext>
            </a:extLst>
          </p:cNvPr>
          <p:cNvSpPr/>
          <p:nvPr/>
        </p:nvSpPr>
        <p:spPr>
          <a:xfrm>
            <a:off x="5335525" y="2246092"/>
            <a:ext cx="1835624" cy="3256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91B584-3D9A-4401-B7CB-CDA428631098}"/>
              </a:ext>
            </a:extLst>
          </p:cNvPr>
          <p:cNvSpPr txBox="1"/>
          <p:nvPr/>
        </p:nvSpPr>
        <p:spPr>
          <a:xfrm>
            <a:off x="3503065" y="1122240"/>
            <a:ext cx="128868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list file stats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E3117F9-9F0A-433B-9F10-50B15ABCCEF7}"/>
              </a:ext>
            </a:extLst>
          </p:cNvPr>
          <p:cNvCxnSpPr>
            <a:endCxn id="10" idx="2"/>
          </p:cNvCxnSpPr>
          <p:nvPr/>
        </p:nvCxnSpPr>
        <p:spPr>
          <a:xfrm>
            <a:off x="4571999" y="1509356"/>
            <a:ext cx="763526" cy="899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7AF1898-268D-494B-B1ED-61F48D570828}"/>
              </a:ext>
            </a:extLst>
          </p:cNvPr>
          <p:cNvSpPr/>
          <p:nvPr/>
        </p:nvSpPr>
        <p:spPr>
          <a:xfrm>
            <a:off x="1168467" y="2113635"/>
            <a:ext cx="2029188" cy="1527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91013AF-1598-433D-8D46-49B6A57374C9}"/>
              </a:ext>
            </a:extLst>
          </p:cNvPr>
          <p:cNvCxnSpPr>
            <a:stCxn id="7" idx="1"/>
          </p:cNvCxnSpPr>
          <p:nvPr/>
        </p:nvCxnSpPr>
        <p:spPr>
          <a:xfrm flipH="1">
            <a:off x="3197655" y="1324690"/>
            <a:ext cx="2967940" cy="788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E6CCCAE-5E60-4A51-BD24-B74AC5120565}"/>
              </a:ext>
            </a:extLst>
          </p:cNvPr>
          <p:cNvCxnSpPr>
            <a:stCxn id="11" idx="2"/>
          </p:cNvCxnSpPr>
          <p:nvPr/>
        </p:nvCxnSpPr>
        <p:spPr>
          <a:xfrm flipH="1">
            <a:off x="3350360" y="1491572"/>
            <a:ext cx="797048" cy="1139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E043F372-3BAA-480B-9B37-D63D6DCB7B47}"/>
              </a:ext>
            </a:extLst>
          </p:cNvPr>
          <p:cNvSpPr/>
          <p:nvPr/>
        </p:nvSpPr>
        <p:spPr>
          <a:xfrm>
            <a:off x="821421" y="2393624"/>
            <a:ext cx="3970330" cy="16276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3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414</Words>
  <Application>Microsoft Office PowerPoint</Application>
  <PresentationFormat>On-screen Show (16:9)</PresentationFormat>
  <Paragraphs>47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Helvetica</vt:lpstr>
      <vt:lpstr>Times New Roman</vt:lpstr>
      <vt:lpstr>Office Theme</vt:lpstr>
      <vt:lpstr>CSCI315 – Operating Systems Design Department of Computer Science Bucknell University</vt:lpstr>
      <vt:lpstr>File-System Structure</vt:lpstr>
      <vt:lpstr>Layered File System</vt:lpstr>
      <vt:lpstr>Layered Structure</vt:lpstr>
      <vt:lpstr>Lower Level Organization</vt:lpstr>
      <vt:lpstr>Example of Block Size</vt:lpstr>
      <vt:lpstr>A General File Control Block</vt:lpstr>
      <vt:lpstr>inode in Linux/Unix</vt:lpstr>
      <vt:lpstr>Example of inode Information</vt:lpstr>
      <vt:lpstr>Linux File System Structure</vt:lpstr>
      <vt:lpstr>Linux inode Structure</vt:lpstr>
      <vt:lpstr>In-Memory File System Structures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178</cp:revision>
  <dcterms:created xsi:type="dcterms:W3CDTF">2013-08-21T19:17:07Z</dcterms:created>
  <dcterms:modified xsi:type="dcterms:W3CDTF">2020-11-06T14:49:04Z</dcterms:modified>
</cp:coreProperties>
</file>