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391" r:id="rId2"/>
    <p:sldId id="333" r:id="rId3"/>
    <p:sldId id="334" r:id="rId4"/>
    <p:sldId id="360" r:id="rId5"/>
    <p:sldId id="361" r:id="rId6"/>
    <p:sldId id="393" r:id="rId7"/>
    <p:sldId id="335" r:id="rId8"/>
    <p:sldId id="362" r:id="rId9"/>
    <p:sldId id="392" r:id="rId10"/>
    <p:sldId id="363" r:id="rId11"/>
    <p:sldId id="364" r:id="rId12"/>
    <p:sldId id="336" r:id="rId13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9202"/>
    <a:srgbClr val="00AACC"/>
    <a:srgbClr val="6C1A00"/>
    <a:srgbClr val="007033"/>
    <a:srgbClr val="5EEC3C"/>
    <a:srgbClr val="FFCC66"/>
    <a:srgbClr val="990099"/>
    <a:srgbClr val="CC0099"/>
    <a:srgbClr val="1D3A00"/>
    <a:srgbClr val="0032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778" y="5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C8129B-D670-45A8-80B6-38E72459867A}" type="datetimeFigureOut">
              <a:rPr lang="en-US" smtClean="0"/>
              <a:pPr/>
              <a:t>11/6/2020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9FFDEE-DC9A-4B34-B786-A450E1885E8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5253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61257B0-A54A-43E7-AD5C-66203ED74A63}" type="slidenum">
              <a:rPr lang="en-US"/>
              <a:pPr/>
              <a:t>4</a:t>
            </a:fld>
            <a:endParaRPr lang="en-US"/>
          </a:p>
        </p:txBody>
      </p:sp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61257B0-A54A-43E7-AD5C-66203ED74A63}" type="slidenum">
              <a:rPr lang="en-US"/>
              <a:pPr/>
              <a:t>5</a:t>
            </a:fld>
            <a:endParaRPr lang="en-US"/>
          </a:p>
        </p:txBody>
      </p:sp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17900" y="1960930"/>
            <a:ext cx="7177135" cy="1985165"/>
          </a:xfr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r">
              <a:defRPr sz="3600">
                <a:solidFill>
                  <a:srgbClr val="007033"/>
                </a:solidFill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7900" y="3946095"/>
            <a:ext cx="7177135" cy="763525"/>
          </a:xfrm>
        </p:spPr>
        <p:txBody>
          <a:bodyPr>
            <a:normAutofit/>
          </a:bodyPr>
          <a:lstStyle>
            <a:lvl1pPr marL="0" indent="0" algn="r">
              <a:buNone/>
              <a:defRPr sz="2800" b="0" i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11/6/2020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</p:spPr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/>
              <a:t>CompEd2019, Chengdu, China</a:t>
            </a:r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11/6/2020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</p:spPr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/>
              <a:t>CompEd2019, Chengdu, China</a:t>
            </a:r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11/6/2020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</p:spPr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/>
              <a:t>CompEd2019, Chengdu, China</a:t>
            </a:r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281175"/>
            <a:ext cx="8246069" cy="763525"/>
          </a:xfrm>
        </p:spPr>
        <p:txBody>
          <a:bodyPr>
            <a:normAutofit/>
          </a:bodyPr>
          <a:lstStyle>
            <a:lvl1pPr algn="r">
              <a:defRPr sz="3600" baseline="0">
                <a:solidFill>
                  <a:srgbClr val="007033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6" y="1197405"/>
            <a:ext cx="8246070" cy="3512215"/>
          </a:xfrm>
        </p:spPr>
        <p:txBody>
          <a:bodyPr/>
          <a:lstStyle>
            <a:lvl1pPr algn="l">
              <a:defRPr sz="2800">
                <a:solidFill>
                  <a:schemeClr val="tx1"/>
                </a:solidFill>
              </a:defRPr>
            </a:lvl1pPr>
            <a:lvl2pPr algn="l">
              <a:defRPr>
                <a:solidFill>
                  <a:schemeClr val="tx1"/>
                </a:solidFill>
              </a:defRPr>
            </a:lvl2pPr>
            <a:lvl3pPr algn="l">
              <a:defRPr>
                <a:solidFill>
                  <a:schemeClr val="tx1"/>
                </a:solidFill>
              </a:defRPr>
            </a:lvl3pPr>
            <a:lvl4pPr algn="l">
              <a:defRPr>
                <a:solidFill>
                  <a:schemeClr val="tx1"/>
                </a:solidFill>
              </a:defRPr>
            </a:lvl4pPr>
            <a:lvl5pPr algn="l"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/>
              <a:t>CompEd2019, Chengdu, China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433880"/>
            <a:ext cx="8093365" cy="572644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007033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6" y="1044700"/>
            <a:ext cx="8093364" cy="3511061"/>
          </a:xfrm>
        </p:spPr>
        <p:txBody>
          <a:bodyPr/>
          <a:lstStyle>
            <a:lvl1pPr algn="l">
              <a:defRPr sz="2800">
                <a:solidFill>
                  <a:schemeClr val="tx1"/>
                </a:solidFill>
              </a:defRPr>
            </a:lvl1pPr>
            <a:lvl2pPr algn="l">
              <a:defRPr>
                <a:solidFill>
                  <a:schemeClr val="tx1"/>
                </a:solidFill>
              </a:defRPr>
            </a:lvl2pPr>
            <a:lvl3pPr algn="l">
              <a:defRPr>
                <a:solidFill>
                  <a:schemeClr val="tx1"/>
                </a:solidFill>
              </a:defRPr>
            </a:lvl3pPr>
            <a:lvl4pPr algn="l">
              <a:defRPr>
                <a:solidFill>
                  <a:schemeClr val="tx1"/>
                </a:solidFill>
              </a:defRPr>
            </a:lvl4pPr>
            <a:lvl5pPr algn="l"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/>
              <a:t>CompEd2019, Chengdu, China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/>
              <a:t>CompEd2019, Chengdu, China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281176"/>
            <a:ext cx="8246069" cy="916230"/>
          </a:xfrm>
        </p:spPr>
        <p:txBody>
          <a:bodyPr>
            <a:normAutofit/>
          </a:bodyPr>
          <a:lstStyle>
            <a:lvl1pPr algn="r">
              <a:defRPr sz="3600" baseline="0">
                <a:solidFill>
                  <a:srgbClr val="5EEC3C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6879" y="1655520"/>
            <a:ext cx="4040188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6879" y="2135341"/>
            <a:ext cx="4040188" cy="2137871"/>
          </a:xfrm>
        </p:spPr>
        <p:txBody>
          <a:bodyPr/>
          <a:lstStyle>
            <a:lvl1pPr algn="ctr">
              <a:defRPr sz="2400">
                <a:solidFill>
                  <a:schemeClr val="bg1"/>
                </a:solidFill>
              </a:defRPr>
            </a:lvl1pPr>
            <a:lvl2pPr algn="ctr">
              <a:defRPr sz="2000">
                <a:solidFill>
                  <a:schemeClr val="bg1"/>
                </a:solidFill>
              </a:defRPr>
            </a:lvl2pPr>
            <a:lvl3pPr algn="ctr">
              <a:defRPr sz="1800">
                <a:solidFill>
                  <a:schemeClr val="bg1"/>
                </a:solidFill>
              </a:defRPr>
            </a:lvl3pPr>
            <a:lvl4pPr algn="ctr">
              <a:defRPr sz="1600">
                <a:solidFill>
                  <a:schemeClr val="bg1"/>
                </a:solidFill>
              </a:defRPr>
            </a:lvl4pPr>
            <a:lvl5pPr algn="ctr"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0" y="1655520"/>
            <a:ext cx="4041775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2000" y="2135341"/>
            <a:ext cx="4041775" cy="2137871"/>
          </a:xfrm>
        </p:spPr>
        <p:txBody>
          <a:bodyPr/>
          <a:lstStyle>
            <a:lvl1pPr algn="ctr">
              <a:defRPr sz="2400">
                <a:solidFill>
                  <a:schemeClr val="bg1"/>
                </a:solidFill>
              </a:defRPr>
            </a:lvl1pPr>
            <a:lvl2pPr algn="ctr">
              <a:defRPr sz="2000">
                <a:solidFill>
                  <a:schemeClr val="bg1"/>
                </a:solidFill>
              </a:defRPr>
            </a:lvl2pPr>
            <a:lvl3pPr algn="ctr">
              <a:defRPr sz="1800">
                <a:solidFill>
                  <a:schemeClr val="bg1"/>
                </a:solidFill>
              </a:defRPr>
            </a:lvl3pPr>
            <a:lvl4pPr algn="ctr">
              <a:defRPr sz="1600">
                <a:solidFill>
                  <a:schemeClr val="bg1"/>
                </a:solidFill>
              </a:defRPr>
            </a:lvl4pPr>
            <a:lvl5pPr algn="ctr"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11/6/2020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</p:spPr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/>
              <a:t>CompEd2019, Chengdu, China</a:t>
            </a:r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11/6/2020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</p:spPr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/>
              <a:t>CompEd2019, Chengdu, China</a:t>
            </a:r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11/6/2020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</p:spPr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/>
              <a:t>CompEd2019, Chengdu, China</a:t>
            </a:r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11/6/2020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</p:spPr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/>
              <a:t>CompEd2019, Chengdu, China</a:t>
            </a:r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11/6/2020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FD6D7A0-E93F-41B3-989C-1EFD83334D05}"/>
              </a:ext>
            </a:extLst>
          </p:cNvPr>
          <p:cNvSpPr txBox="1"/>
          <p:nvPr userDrawn="1"/>
        </p:nvSpPr>
        <p:spPr>
          <a:xfrm>
            <a:off x="-9150" y="5213747"/>
            <a:ext cx="83896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>
                <a:solidFill>
                  <a:schemeClr val="bg1">
                    <a:lumMod val="65000"/>
                  </a:schemeClr>
                </a:solidFill>
              </a:rPr>
              <a:t>This presentation uses a free template provided by FPPT.com</a:t>
            </a:r>
          </a:p>
          <a:p>
            <a:r>
              <a:rPr lang="en-US" sz="1400">
                <a:solidFill>
                  <a:schemeClr val="bg1">
                    <a:lumMod val="65000"/>
                  </a:schemeClr>
                </a:solidFill>
              </a:rPr>
              <a:t>www.free-power-point-templates.com</a:t>
            </a:r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earnlinux.org.za/courses/build/internals/ch08s04.html" TargetMode="Externa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ie.ntu.edu.tw/~pangfeng/System%20Programming/Lecture_Note_2.htm" TargetMode="Externa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ldp.org/LDP/tlk/ds/ds.html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726F8B02-092F-4F4F-B530-4AD7E61EF5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70605" y="1044700"/>
            <a:ext cx="7177135" cy="1985165"/>
          </a:xfrm>
        </p:spPr>
        <p:txBody>
          <a:bodyPr>
            <a:noAutofit/>
          </a:bodyPr>
          <a:lstStyle/>
          <a:p>
            <a:r>
              <a:rPr lang="en" dirty="0"/>
              <a:t>CSCI315 – Oper</a:t>
            </a:r>
            <a:r>
              <a:rPr lang="en-US" dirty="0" err="1"/>
              <a:t>ating</a:t>
            </a:r>
            <a:r>
              <a:rPr lang="en-US" dirty="0"/>
              <a:t> Systems Design</a:t>
            </a:r>
            <a:br>
              <a:rPr lang="en-US" sz="3200" dirty="0"/>
            </a:br>
            <a:r>
              <a:rPr lang="en-US" sz="2400" dirty="0"/>
              <a:t>Department of Computer Science</a:t>
            </a:r>
            <a:br>
              <a:rPr lang="en-US" sz="2400" dirty="0"/>
            </a:br>
            <a:r>
              <a:rPr lang="en-US" sz="2400" dirty="0"/>
              <a:t>Bucknell University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28328C8-1A0C-414A-8DD0-0CDA437799EA}"/>
              </a:ext>
            </a:extLst>
          </p:cNvPr>
          <p:cNvSpPr/>
          <p:nvPr/>
        </p:nvSpPr>
        <p:spPr>
          <a:xfrm>
            <a:off x="2510482" y="3871111"/>
            <a:ext cx="4123035" cy="954107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defTabSz="457200" hangingPunct="0"/>
            <a:r>
              <a:rPr lang="en-US" sz="1400" i="1" dirty="0">
                <a:solidFill>
                  <a:srgbClr val="000000"/>
                </a:solidFill>
                <a:ea typeface="Helvetica"/>
                <a:cs typeface="Helvetica"/>
                <a:sym typeface="Helvetica"/>
              </a:rPr>
              <a:t>This set of notes is based on notes from the textbook authors, as well as L. Felipe Perrone, Joshua </a:t>
            </a:r>
            <a:r>
              <a:rPr lang="en-US" sz="1400" i="1" dirty="0" err="1">
                <a:solidFill>
                  <a:srgbClr val="000000"/>
                </a:solidFill>
                <a:ea typeface="Helvetica"/>
                <a:cs typeface="Helvetica"/>
                <a:sym typeface="Helvetica"/>
              </a:rPr>
              <a:t>Stough</a:t>
            </a:r>
            <a:r>
              <a:rPr lang="en-US" sz="1400" i="1" dirty="0">
                <a:solidFill>
                  <a:srgbClr val="000000"/>
                </a:solidFill>
                <a:ea typeface="Helvetica"/>
                <a:cs typeface="Helvetica"/>
                <a:sym typeface="Helvetica"/>
              </a:rPr>
              <a:t>, and other instructors.</a:t>
            </a:r>
          </a:p>
          <a:p>
            <a:pPr defTabSz="457200" hangingPunct="0"/>
            <a:r>
              <a:rPr lang="en-US" sz="1400" i="1" dirty="0">
                <a:solidFill>
                  <a:schemeClr val="bg1"/>
                </a:solidFill>
              </a:rPr>
              <a:t>Xiannong Meng, Fall 2020.</a:t>
            </a:r>
            <a:endParaRPr lang="en-US" sz="1400" i="1" dirty="0">
              <a:solidFill>
                <a:schemeClr val="bg1"/>
              </a:solidFill>
              <a:ea typeface="Helvetica"/>
              <a:cs typeface="Helvetica"/>
              <a:sym typeface="Helvetica"/>
            </a:endParaRPr>
          </a:p>
        </p:txBody>
      </p:sp>
      <p:sp>
        <p:nvSpPr>
          <p:cNvPr id="9" name="Shape 54">
            <a:extLst>
              <a:ext uri="{FF2B5EF4-FFF2-40B4-BE49-F238E27FC236}">
                <a16:creationId xmlns:a16="http://schemas.microsoft.com/office/drawing/2014/main" id="{1E49764E-1BC6-4C6E-984E-407B9DC3F4FD}"/>
              </a:ext>
            </a:extLst>
          </p:cNvPr>
          <p:cNvSpPr txBox="1"/>
          <p:nvPr/>
        </p:nvSpPr>
        <p:spPr>
          <a:xfrm>
            <a:off x="565724" y="3655640"/>
            <a:ext cx="1562996" cy="77336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b="1" dirty="0">
                <a:solidFill>
                  <a:srgbClr val="FF0000"/>
                </a:solidFill>
              </a:rPr>
              <a:t>C</a:t>
            </a:r>
            <a:r>
              <a:rPr lang="en" b="1" dirty="0">
                <a:solidFill>
                  <a:srgbClr val="FF0000"/>
                </a:solidFill>
              </a:rPr>
              <a:t>h 14.1-14.3</a:t>
            </a:r>
          </a:p>
        </p:txBody>
      </p:sp>
      <p:sp>
        <p:nvSpPr>
          <p:cNvPr id="10" name="Shape 53">
            <a:extLst>
              <a:ext uri="{FF2B5EF4-FFF2-40B4-BE49-F238E27FC236}">
                <a16:creationId xmlns:a16="http://schemas.microsoft.com/office/drawing/2014/main" id="{8E0FCBEF-0C20-46DD-B452-264485A5D623}"/>
              </a:ext>
            </a:extLst>
          </p:cNvPr>
          <p:cNvSpPr txBox="1">
            <a:spLocks/>
          </p:cNvSpPr>
          <p:nvPr/>
        </p:nvSpPr>
        <p:spPr>
          <a:xfrm>
            <a:off x="685800" y="2840053"/>
            <a:ext cx="7772400" cy="784799"/>
          </a:xfrm>
          <a:prstGeom prst="rect">
            <a:avLst/>
          </a:prstGeom>
        </p:spPr>
        <p:txBody>
          <a:bodyPr vert="horz" lIns="93100" tIns="93100" rIns="93100" bIns="93100" rtlCol="0" anchor="t" anchorCtr="0">
            <a:no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0"/>
              </a:spcBef>
              <a:buClr>
                <a:schemeClr val="dk1"/>
              </a:buClr>
              <a:buSzPct val="35483"/>
              <a:buFont typeface="Arial"/>
              <a:buNone/>
            </a:pPr>
            <a:r>
              <a:rPr lang="en-US" b="1" dirty="0"/>
              <a:t>File System Implementations 1</a:t>
            </a:r>
            <a:endParaRPr lang="en" b="1" dirty="0"/>
          </a:p>
        </p:txBody>
      </p:sp>
    </p:spTree>
    <p:extLst>
      <p:ext uri="{BB962C8B-B14F-4D97-AF65-F5344CB8AC3E}">
        <p14:creationId xmlns:p14="http://schemas.microsoft.com/office/powerpoint/2010/main" val="11720420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sz="3600" dirty="0">
                <a:solidFill>
                  <a:srgbClr val="007033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Linux File System Structure</a:t>
            </a:r>
          </a:p>
        </p:txBody>
      </p:sp>
      <p:pic>
        <p:nvPicPr>
          <p:cNvPr id="9" name="Picture 8" descr="linux-file-sy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34130" y="988488"/>
            <a:ext cx="4350544" cy="3550444"/>
          </a:xfrm>
          <a:prstGeom prst="rect">
            <a:avLst/>
          </a:prstGeom>
          <a:ln>
            <a:solidFill>
              <a:schemeClr val="accent1">
                <a:shade val="50000"/>
              </a:schemeClr>
            </a:solidFill>
          </a:ln>
        </p:spPr>
      </p:pic>
      <p:sp>
        <p:nvSpPr>
          <p:cNvPr id="10" name="TextBox 9"/>
          <p:cNvSpPr txBox="1"/>
          <p:nvPr/>
        </p:nvSpPr>
        <p:spPr>
          <a:xfrm>
            <a:off x="1823310" y="4598967"/>
            <a:ext cx="5809475" cy="338554"/>
          </a:xfrm>
          <a:prstGeom prst="rect">
            <a:avLst/>
          </a:prstGeom>
          <a:solidFill>
            <a:srgbClr val="FFC000"/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hlinkClick r:id="rId3"/>
              </a:rPr>
              <a:t>http://www.learnlinux.org.za/courses/build/internals/ch08s04.html</a:t>
            </a:r>
            <a:endParaRPr lang="en-US" sz="16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sz="3600" dirty="0">
                <a:solidFill>
                  <a:srgbClr val="007033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Linux </a:t>
            </a:r>
            <a:r>
              <a:rPr lang="en-US" sz="3600" dirty="0" err="1">
                <a:solidFill>
                  <a:srgbClr val="007033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inode</a:t>
            </a:r>
            <a:r>
              <a:rPr lang="en-US" sz="3600" dirty="0">
                <a:solidFill>
                  <a:srgbClr val="007033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Structure</a:t>
            </a:r>
          </a:p>
        </p:txBody>
      </p:sp>
      <p:pic>
        <p:nvPicPr>
          <p:cNvPr id="7" name="Picture 6" descr="inode-detai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83180" y="997267"/>
            <a:ext cx="4160236" cy="3406943"/>
          </a:xfrm>
          <a:prstGeom prst="rect">
            <a:avLst/>
          </a:prstGeom>
          <a:ln>
            <a:solidFill>
              <a:schemeClr val="accent1">
                <a:shade val="50000"/>
              </a:schemeClr>
            </a:solidFill>
          </a:ln>
        </p:spPr>
      </p:pic>
      <p:sp>
        <p:nvSpPr>
          <p:cNvPr id="8" name="TextBox 7"/>
          <p:cNvSpPr txBox="1"/>
          <p:nvPr/>
        </p:nvSpPr>
        <p:spPr>
          <a:xfrm>
            <a:off x="1413218" y="4556915"/>
            <a:ext cx="6317563" cy="300082"/>
          </a:xfrm>
          <a:prstGeom prst="rect">
            <a:avLst/>
          </a:prstGeom>
          <a:solidFill>
            <a:srgbClr val="FFC000"/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350" dirty="0">
                <a:hlinkClick r:id="rId3"/>
              </a:rPr>
              <a:t>http://www.csie.ntu.edu.tw/~pangfeng/System%20Programming/Lecture_Note_2.htm</a:t>
            </a:r>
            <a:endParaRPr lang="en-US" sz="135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0" name="Rectangle 2"/>
          <p:cNvSpPr>
            <a:spLocks noGrp="1" noChangeArrowheads="1"/>
          </p:cNvSpPr>
          <p:nvPr>
            <p:ph type="title"/>
          </p:nvPr>
        </p:nvSpPr>
        <p:spPr>
          <a:xfrm>
            <a:off x="1223963" y="-8335"/>
            <a:ext cx="6696075" cy="857251"/>
          </a:xfrm>
        </p:spPr>
        <p:txBody>
          <a:bodyPr>
            <a:normAutofit/>
          </a:bodyPr>
          <a:lstStyle/>
          <a:p>
            <a:pPr algn="r"/>
            <a:r>
              <a:rPr lang="en-US" sz="3600" dirty="0">
                <a:solidFill>
                  <a:srgbClr val="007033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In-Memory File System Structures</a:t>
            </a:r>
          </a:p>
        </p:txBody>
      </p:sp>
      <p:pic>
        <p:nvPicPr>
          <p:cNvPr id="50181" name="Picture 3"/>
          <p:cNvPicPr>
            <a:picLocks noChangeAspect="1" noChangeArrowheads="1"/>
          </p:cNvPicPr>
          <p:nvPr/>
        </p:nvPicPr>
        <p:blipFill>
          <a:blip r:embed="rId2" cstate="print"/>
          <a:srcRect l="4584" t="890" r="4584" b="667"/>
          <a:stretch>
            <a:fillRect/>
          </a:stretch>
        </p:blipFill>
        <p:spPr bwMode="auto">
          <a:xfrm>
            <a:off x="1775223" y="969169"/>
            <a:ext cx="4235053" cy="3440906"/>
          </a:xfrm>
          <a:prstGeom prst="rect">
            <a:avLst/>
          </a:prstGeom>
          <a:noFill/>
          <a:ln w="38100" cmpd="dbl">
            <a:solidFill>
              <a:srgbClr val="CC6600"/>
            </a:solidFill>
            <a:miter lim="800000"/>
            <a:headEnd/>
            <a:tailEnd/>
          </a:ln>
        </p:spPr>
      </p:pic>
      <p:sp>
        <p:nvSpPr>
          <p:cNvPr id="50182" name="AutoShape 4"/>
          <p:cNvSpPr>
            <a:spLocks/>
          </p:cNvSpPr>
          <p:nvPr/>
        </p:nvSpPr>
        <p:spPr bwMode="auto">
          <a:xfrm>
            <a:off x="5905500" y="1021556"/>
            <a:ext cx="389335" cy="1439466"/>
          </a:xfrm>
          <a:prstGeom prst="rightBrace">
            <a:avLst>
              <a:gd name="adj1" fmla="val 3081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350"/>
          </a:p>
        </p:txBody>
      </p:sp>
      <p:sp>
        <p:nvSpPr>
          <p:cNvPr id="50183" name="Text Box 5"/>
          <p:cNvSpPr txBox="1">
            <a:spLocks noChangeArrowheads="1"/>
          </p:cNvSpPr>
          <p:nvPr/>
        </p:nvSpPr>
        <p:spPr bwMode="auto">
          <a:xfrm>
            <a:off x="6407944" y="1569244"/>
            <a:ext cx="101021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file open</a:t>
            </a:r>
          </a:p>
        </p:txBody>
      </p:sp>
      <p:sp>
        <p:nvSpPr>
          <p:cNvPr id="50184" name="AutoShape 6"/>
          <p:cNvSpPr>
            <a:spLocks/>
          </p:cNvSpPr>
          <p:nvPr/>
        </p:nvSpPr>
        <p:spPr bwMode="auto">
          <a:xfrm>
            <a:off x="5905500" y="2686051"/>
            <a:ext cx="389335" cy="1640681"/>
          </a:xfrm>
          <a:prstGeom prst="rightBrace">
            <a:avLst>
              <a:gd name="adj1" fmla="val 35117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350"/>
          </a:p>
        </p:txBody>
      </p:sp>
      <p:sp>
        <p:nvSpPr>
          <p:cNvPr id="50185" name="Text Box 7"/>
          <p:cNvSpPr txBox="1">
            <a:spLocks noChangeArrowheads="1"/>
          </p:cNvSpPr>
          <p:nvPr/>
        </p:nvSpPr>
        <p:spPr bwMode="auto">
          <a:xfrm>
            <a:off x="6407944" y="3326606"/>
            <a:ext cx="9543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file read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8" name="Rectangle 2"/>
          <p:cNvSpPr>
            <a:spLocks noGrp="1" noChangeArrowheads="1"/>
          </p:cNvSpPr>
          <p:nvPr>
            <p:ph type="title"/>
          </p:nvPr>
        </p:nvSpPr>
        <p:spPr>
          <a:xfrm>
            <a:off x="448965" y="281175"/>
            <a:ext cx="7787955" cy="763525"/>
          </a:xfrm>
        </p:spPr>
        <p:txBody>
          <a:bodyPr/>
          <a:lstStyle/>
          <a:p>
            <a:pPr eaLnBrk="1" hangingPunct="1"/>
            <a:r>
              <a:rPr lang="en-US" dirty="0"/>
              <a:t>File-System Structure</a:t>
            </a:r>
          </a:p>
        </p:txBody>
      </p:sp>
      <p:sp>
        <p:nvSpPr>
          <p:cNvPr id="4710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7080" y="1197405"/>
            <a:ext cx="7329840" cy="3512215"/>
          </a:xfrm>
          <a:solidFill>
            <a:srgbClr val="CCFFFF"/>
          </a:solidFill>
          <a:ln>
            <a:solidFill>
              <a:schemeClr val="tx1"/>
            </a:solidFill>
          </a:ln>
        </p:spPr>
        <p:txBody>
          <a:bodyPr/>
          <a:lstStyle/>
          <a:p>
            <a:pPr eaLnBrk="1" hangingPunct="1"/>
            <a:r>
              <a:rPr lang="en-US" dirty="0"/>
              <a:t>File structure:</a:t>
            </a:r>
          </a:p>
          <a:p>
            <a:pPr lvl="1" eaLnBrk="1" hangingPunct="1"/>
            <a:r>
              <a:rPr lang="en-US" dirty="0"/>
              <a:t>Logical storage unit</a:t>
            </a:r>
          </a:p>
          <a:p>
            <a:pPr lvl="1" eaLnBrk="1" hangingPunct="1"/>
            <a:r>
              <a:rPr lang="en-US" dirty="0"/>
              <a:t>Collection of related information</a:t>
            </a:r>
          </a:p>
          <a:p>
            <a:pPr eaLnBrk="1" hangingPunct="1"/>
            <a:r>
              <a:rPr lang="en-US" dirty="0"/>
              <a:t>File system resides on secondary storage (disks).</a:t>
            </a:r>
          </a:p>
          <a:p>
            <a:pPr eaLnBrk="1" hangingPunct="1"/>
            <a:r>
              <a:rPr lang="en-US" dirty="0"/>
              <a:t>File system is organized into layers.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2" name="Rectangle 2"/>
          <p:cNvSpPr>
            <a:spLocks noGrp="1" noChangeArrowheads="1"/>
          </p:cNvSpPr>
          <p:nvPr>
            <p:ph type="title"/>
          </p:nvPr>
        </p:nvSpPr>
        <p:spPr>
          <a:xfrm>
            <a:off x="1493044" y="50006"/>
            <a:ext cx="6172200" cy="857250"/>
          </a:xfrm>
        </p:spPr>
        <p:txBody>
          <a:bodyPr/>
          <a:lstStyle/>
          <a:p>
            <a:pPr eaLnBrk="1" hangingPunct="1"/>
            <a:r>
              <a:rPr lang="en-US"/>
              <a:t>Layered File System</a:t>
            </a:r>
          </a:p>
        </p:txBody>
      </p:sp>
      <p:pic>
        <p:nvPicPr>
          <p:cNvPr id="48133" name="Picture 3"/>
          <p:cNvPicPr>
            <a:picLocks noChangeAspect="1" noChangeArrowheads="1"/>
          </p:cNvPicPr>
          <p:nvPr/>
        </p:nvPicPr>
        <p:blipFill>
          <a:blip r:embed="rId2" cstate="print"/>
          <a:srcRect l="31921" t="1222" r="33171" b="2000"/>
          <a:stretch>
            <a:fillRect/>
          </a:stretch>
        </p:blipFill>
        <p:spPr bwMode="auto">
          <a:xfrm>
            <a:off x="3482579" y="867966"/>
            <a:ext cx="2059781" cy="3729038"/>
          </a:xfrm>
          <a:prstGeom prst="rect">
            <a:avLst/>
          </a:prstGeom>
          <a:noFill/>
          <a:ln w="38100" cmpd="dbl">
            <a:solidFill>
              <a:srgbClr val="CC6600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2"/>
          <p:cNvSpPr>
            <a:spLocks noGrp="1" noChangeArrowheads="1"/>
          </p:cNvSpPr>
          <p:nvPr>
            <p:ph type="title"/>
          </p:nvPr>
        </p:nvSpPr>
        <p:spPr>
          <a:xfrm>
            <a:off x="1835944" y="208063"/>
            <a:ext cx="6400976" cy="432197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/>
              <a:t>Layered Structure</a:t>
            </a:r>
          </a:p>
        </p:txBody>
      </p:sp>
      <p:sp>
        <p:nvSpPr>
          <p:cNvPr id="102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7080" y="925116"/>
            <a:ext cx="7329840" cy="3397747"/>
          </a:xfrm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3366FF"/>
                </a:solidFill>
              </a:rPr>
              <a:t>File system</a:t>
            </a:r>
            <a:r>
              <a:rPr lang="en-US" dirty="0">
                <a:solidFill>
                  <a:srgbClr val="3366FF"/>
                </a:solidFill>
              </a:rPr>
              <a:t> </a:t>
            </a:r>
            <a:r>
              <a:rPr lang="en-US" dirty="0"/>
              <a:t>resides on secondary storage (e.g., disks)</a:t>
            </a:r>
          </a:p>
          <a:p>
            <a:pPr lvl="1"/>
            <a:r>
              <a:rPr lang="en-US" dirty="0"/>
              <a:t>Provides user interface to storage </a:t>
            </a:r>
          </a:p>
          <a:p>
            <a:pPr lvl="1"/>
            <a:r>
              <a:rPr lang="en-US" dirty="0"/>
              <a:t>Maps logical files to physical file structures</a:t>
            </a:r>
          </a:p>
          <a:p>
            <a:pPr lvl="1"/>
            <a:r>
              <a:rPr lang="en-US" dirty="0"/>
              <a:t>Provides efficient and convenient access to disk by allowing data to be stored, located retrieved easily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2"/>
          <p:cNvSpPr>
            <a:spLocks noGrp="1" noChangeArrowheads="1"/>
          </p:cNvSpPr>
          <p:nvPr>
            <p:ph type="title"/>
          </p:nvPr>
        </p:nvSpPr>
        <p:spPr>
          <a:xfrm>
            <a:off x="1835944" y="208063"/>
            <a:ext cx="6400976" cy="432197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/>
              <a:t>Lower Level Organization</a:t>
            </a:r>
          </a:p>
        </p:txBody>
      </p:sp>
      <p:sp>
        <p:nvSpPr>
          <p:cNvPr id="102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7080" y="925116"/>
            <a:ext cx="7329840" cy="3631799"/>
          </a:xfrm>
          <a:solidFill>
            <a:srgbClr val="92D050"/>
          </a:solidFill>
          <a:ln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r>
              <a:rPr lang="en-US" sz="2400" dirty="0"/>
              <a:t>Disk provides in-place rewrite and random access</a:t>
            </a:r>
          </a:p>
          <a:p>
            <a:pPr lvl="1"/>
            <a:r>
              <a:rPr lang="en-US" sz="2400" dirty="0"/>
              <a:t>I/O transfers performed in </a:t>
            </a:r>
            <a:r>
              <a:rPr lang="en-US" sz="2400" b="1" dirty="0">
                <a:solidFill>
                  <a:srgbClr val="3366FF"/>
                </a:solidFill>
              </a:rPr>
              <a:t>blocks</a:t>
            </a:r>
            <a:r>
              <a:rPr lang="en-US" sz="2400" dirty="0"/>
              <a:t> of </a:t>
            </a:r>
            <a:r>
              <a:rPr lang="en-US" sz="2400" b="1" dirty="0">
                <a:solidFill>
                  <a:srgbClr val="3366FF"/>
                </a:solidFill>
              </a:rPr>
              <a:t>sectors</a:t>
            </a:r>
            <a:r>
              <a:rPr lang="en-US" sz="2400" dirty="0"/>
              <a:t> (usually 4096 bytes)</a:t>
            </a:r>
          </a:p>
          <a:p>
            <a:pPr lvl="1"/>
            <a:r>
              <a:rPr lang="en-US" sz="2400" b="1" dirty="0">
                <a:latin typeface="Consolas" panose="020B0609020204030204" pitchFamily="49" charset="0"/>
              </a:rPr>
              <a:t>/</a:t>
            </a:r>
            <a:r>
              <a:rPr lang="en-US" sz="2400" b="1" dirty="0" err="1">
                <a:latin typeface="Consolas" panose="020B0609020204030204" pitchFamily="49" charset="0"/>
              </a:rPr>
              <a:t>sbin</a:t>
            </a:r>
            <a:r>
              <a:rPr lang="en-US" sz="2400" b="1" dirty="0">
                <a:latin typeface="Consolas" panose="020B0609020204030204" pitchFamily="49" charset="0"/>
              </a:rPr>
              <a:t>/</a:t>
            </a:r>
            <a:r>
              <a:rPr lang="en-US" sz="2400" b="1" dirty="0" err="1">
                <a:latin typeface="Consolas" panose="020B0609020204030204" pitchFamily="49" charset="0"/>
              </a:rPr>
              <a:t>blockdev</a:t>
            </a:r>
            <a:r>
              <a:rPr lang="en-US" sz="2400" b="1" dirty="0">
                <a:latin typeface="Consolas" panose="020B0609020204030204" pitchFamily="49" charset="0"/>
              </a:rPr>
              <a:t> --</a:t>
            </a:r>
            <a:r>
              <a:rPr lang="en-US" sz="2400" b="1" dirty="0" err="1">
                <a:latin typeface="Consolas" panose="020B0609020204030204" pitchFamily="49" charset="0"/>
              </a:rPr>
              <a:t>getbsz</a:t>
            </a:r>
            <a:r>
              <a:rPr lang="en-US" sz="2400" b="1" dirty="0">
                <a:latin typeface="Consolas" panose="020B0609020204030204" pitchFamily="49" charset="0"/>
              </a:rPr>
              <a:t> /dev/sda1</a:t>
            </a:r>
          </a:p>
          <a:p>
            <a:pPr lvl="1"/>
            <a:r>
              <a:rPr lang="en-US" sz="2400" b="1" dirty="0">
                <a:latin typeface="Consolas" panose="020B0609020204030204" pitchFamily="49" charset="0"/>
              </a:rPr>
              <a:t>/</a:t>
            </a:r>
            <a:r>
              <a:rPr lang="en-US" sz="2400" b="1" dirty="0" err="1">
                <a:latin typeface="Consolas" panose="020B0609020204030204" pitchFamily="49" charset="0"/>
              </a:rPr>
              <a:t>sbin</a:t>
            </a:r>
            <a:r>
              <a:rPr lang="en-US" sz="2400" b="1" dirty="0">
                <a:latin typeface="Consolas" panose="020B0609020204030204" pitchFamily="49" charset="0"/>
              </a:rPr>
              <a:t>/dumpe2fs -h /dev/sda1</a:t>
            </a:r>
          </a:p>
          <a:p>
            <a:r>
              <a:rPr lang="en-US" sz="2400" b="1" dirty="0">
                <a:solidFill>
                  <a:srgbClr val="3366FF"/>
                </a:solidFill>
              </a:rPr>
              <a:t>File control block</a:t>
            </a:r>
            <a:r>
              <a:rPr lang="en-US" sz="2400" dirty="0">
                <a:solidFill>
                  <a:srgbClr val="3366FF"/>
                </a:solidFill>
              </a:rPr>
              <a:t> </a:t>
            </a:r>
            <a:r>
              <a:rPr lang="en-US" sz="2400" dirty="0"/>
              <a:t>– storage structure consisting of information about a file, very similar to process control block for processes</a:t>
            </a:r>
          </a:p>
          <a:p>
            <a:r>
              <a:rPr lang="en-US" sz="2400" b="1" dirty="0">
                <a:solidFill>
                  <a:srgbClr val="3366FF"/>
                </a:solidFill>
              </a:rPr>
              <a:t>Device driver</a:t>
            </a:r>
            <a:r>
              <a:rPr lang="en-US" sz="2400" dirty="0">
                <a:solidFill>
                  <a:srgbClr val="3366FF"/>
                </a:solidFill>
              </a:rPr>
              <a:t> </a:t>
            </a:r>
            <a:r>
              <a:rPr lang="en-US" sz="2400" dirty="0"/>
              <a:t>controls the physical device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ED6E27-40B4-48BD-922D-BA6319209A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of Block Size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67556C7-C0CA-44F8-8CBB-41A7CF02A13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4669" y="1106936"/>
            <a:ext cx="4974660" cy="167975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9CB90971-5B1A-4EEF-94FC-73676B9FC84C}"/>
              </a:ext>
            </a:extLst>
          </p:cNvPr>
          <p:cNvSpPr txBox="1"/>
          <p:nvPr/>
        </p:nvSpPr>
        <p:spPr>
          <a:xfrm>
            <a:off x="1670604" y="2877160"/>
            <a:ext cx="5802790" cy="1754326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The above example shows the block size of 1024 bytes on my QEMU Linux emulator.</a:t>
            </a:r>
          </a:p>
          <a:p>
            <a:endParaRPr lang="en-US" dirty="0"/>
          </a:p>
          <a:p>
            <a:r>
              <a:rPr lang="en-US" dirty="0"/>
              <a:t>I don’t have root access on the school Linux systems so I can’t run the command. But the above example illustrates the block size.</a:t>
            </a:r>
          </a:p>
        </p:txBody>
      </p:sp>
    </p:spTree>
    <p:extLst>
      <p:ext uri="{BB962C8B-B14F-4D97-AF65-F5344CB8AC3E}">
        <p14:creationId xmlns:p14="http://schemas.microsoft.com/office/powerpoint/2010/main" val="29208552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sz="3600" dirty="0">
                <a:solidFill>
                  <a:srgbClr val="007033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 General File Control Block</a:t>
            </a:r>
          </a:p>
        </p:txBody>
      </p:sp>
      <p:pic>
        <p:nvPicPr>
          <p:cNvPr id="49157" name="Picture 3"/>
          <p:cNvPicPr>
            <a:picLocks noChangeAspect="1" noChangeArrowheads="1"/>
          </p:cNvPicPr>
          <p:nvPr/>
        </p:nvPicPr>
        <p:blipFill>
          <a:blip r:embed="rId2" cstate="print"/>
          <a:srcRect l="751" t="2667" r="500" b="2000"/>
          <a:stretch>
            <a:fillRect/>
          </a:stretch>
        </p:blipFill>
        <p:spPr bwMode="auto">
          <a:xfrm>
            <a:off x="2259595" y="1350110"/>
            <a:ext cx="4624810" cy="3349295"/>
          </a:xfrm>
          <a:prstGeom prst="rect">
            <a:avLst/>
          </a:prstGeom>
          <a:noFill/>
          <a:ln w="38100" cmpd="dbl">
            <a:solidFill>
              <a:srgbClr val="CC6600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inode</a:t>
            </a:r>
            <a:r>
              <a:rPr lang="en-US" dirty="0"/>
              <a:t> in Linux/Unix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File control blocks in Linux are called </a:t>
            </a:r>
            <a:r>
              <a:rPr lang="en-US" b="1" dirty="0" err="1"/>
              <a:t>inode</a:t>
            </a:r>
            <a:r>
              <a:rPr lang="en-US" dirty="0"/>
              <a:t> (has nothing to do with Apple) meaning </a:t>
            </a:r>
            <a:r>
              <a:rPr lang="en-US" i="1" dirty="0"/>
              <a:t>index node</a:t>
            </a:r>
            <a:r>
              <a:rPr lang="en-US" dirty="0"/>
              <a:t>.</a:t>
            </a:r>
          </a:p>
          <a:p>
            <a:pPr lvl="1"/>
            <a:r>
              <a:rPr lang="en-US" dirty="0">
                <a:hlinkClick r:id="rId2"/>
              </a:rPr>
              <a:t>http://www.tldp.org/LDP/tlk/ds/ds.html</a:t>
            </a:r>
            <a:r>
              <a:rPr lang="en-US" dirty="0"/>
              <a:t> search for the keyword “</a:t>
            </a:r>
            <a:r>
              <a:rPr lang="en-US" dirty="0" err="1"/>
              <a:t>inode</a:t>
            </a:r>
            <a:r>
              <a:rPr lang="en-US" dirty="0"/>
              <a:t>” to find the </a:t>
            </a:r>
            <a:r>
              <a:rPr lang="en-US" dirty="0" err="1"/>
              <a:t>inode</a:t>
            </a:r>
            <a:r>
              <a:rPr lang="en-US" dirty="0"/>
              <a:t> data structure</a:t>
            </a:r>
          </a:p>
          <a:p>
            <a:r>
              <a:rPr lang="en-US" dirty="0"/>
              <a:t>Each file in Linux has a unique control block (</a:t>
            </a:r>
            <a:r>
              <a:rPr lang="en-US" dirty="0" err="1"/>
              <a:t>inode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“</a:t>
            </a:r>
            <a:r>
              <a:rPr lang="en-US" dirty="0" err="1">
                <a:latin typeface="Consolas" panose="020B0609020204030204" pitchFamily="49" charset="0"/>
              </a:rPr>
              <a:t>ls</a:t>
            </a:r>
            <a:r>
              <a:rPr lang="en-US" dirty="0">
                <a:latin typeface="Consolas" panose="020B0609020204030204" pitchFamily="49" charset="0"/>
              </a:rPr>
              <a:t> -</a:t>
            </a:r>
            <a:r>
              <a:rPr lang="en-US" dirty="0" err="1">
                <a:latin typeface="Consolas" panose="020B0609020204030204" pitchFamily="49" charset="0"/>
              </a:rPr>
              <a:t>i</a:t>
            </a:r>
            <a:r>
              <a:rPr lang="en-US" dirty="0"/>
              <a:t>”  shows the </a:t>
            </a:r>
            <a:r>
              <a:rPr lang="en-US" b="1" dirty="0" err="1"/>
              <a:t>inode</a:t>
            </a:r>
            <a:r>
              <a:rPr lang="en-US" dirty="0"/>
              <a:t> number of the files</a:t>
            </a:r>
          </a:p>
          <a:p>
            <a:pPr lvl="1"/>
            <a:r>
              <a:rPr lang="en-US" dirty="0"/>
              <a:t>“stat </a:t>
            </a:r>
            <a:r>
              <a:rPr lang="en-US" dirty="0" err="1"/>
              <a:t>file_name</a:t>
            </a:r>
            <a:r>
              <a:rPr lang="en-US" dirty="0"/>
              <a:t>” shows </a:t>
            </a:r>
            <a:r>
              <a:rPr lang="en-US" b="1" dirty="0" err="1"/>
              <a:t>inode</a:t>
            </a:r>
            <a:r>
              <a:rPr lang="en-US" dirty="0"/>
              <a:t> number and other information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E76421-B1EA-4F82-A52D-5E3A8E99A5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of </a:t>
            </a:r>
            <a:r>
              <a:rPr lang="en-US" dirty="0" err="1"/>
              <a:t>inode</a:t>
            </a:r>
            <a:r>
              <a:rPr lang="en-US" dirty="0"/>
              <a:t> Information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D1798A9-8729-4413-BE3D-2E8BACFA028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2310" y="1643089"/>
            <a:ext cx="7542903" cy="2713948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4DDE9AF1-725A-4C88-A84A-4C86A9BD35DE}"/>
              </a:ext>
            </a:extLst>
          </p:cNvPr>
          <p:cNvSpPr/>
          <p:nvPr/>
        </p:nvSpPr>
        <p:spPr>
          <a:xfrm>
            <a:off x="5335525" y="1808225"/>
            <a:ext cx="763525" cy="45811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504E759-2349-4EC5-B24A-272A066A3BC5}"/>
              </a:ext>
            </a:extLst>
          </p:cNvPr>
          <p:cNvSpPr txBox="1"/>
          <p:nvPr/>
        </p:nvSpPr>
        <p:spPr>
          <a:xfrm>
            <a:off x="6165595" y="1140024"/>
            <a:ext cx="1455078" cy="369332"/>
          </a:xfrm>
          <a:prstGeom prst="rect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list </a:t>
            </a:r>
            <a:r>
              <a:rPr lang="en-US" dirty="0" err="1">
                <a:solidFill>
                  <a:srgbClr val="FF0000"/>
                </a:solidFill>
              </a:rPr>
              <a:t>inode</a:t>
            </a:r>
            <a:r>
              <a:rPr lang="en-US" dirty="0">
                <a:solidFill>
                  <a:srgbClr val="FF0000"/>
                </a:solidFill>
              </a:rPr>
              <a:t> info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6DE7632E-5199-4AA9-9FC8-6FFD0F4072DA}"/>
              </a:ext>
            </a:extLst>
          </p:cNvPr>
          <p:cNvCxnSpPr>
            <a:stCxn id="7" idx="2"/>
          </p:cNvCxnSpPr>
          <p:nvPr/>
        </p:nvCxnSpPr>
        <p:spPr>
          <a:xfrm flipH="1">
            <a:off x="6099050" y="1509356"/>
            <a:ext cx="794084" cy="451574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9">
            <a:extLst>
              <a:ext uri="{FF2B5EF4-FFF2-40B4-BE49-F238E27FC236}">
                <a16:creationId xmlns:a16="http://schemas.microsoft.com/office/drawing/2014/main" id="{963ABA09-1FC0-481C-A0E0-51BAA1782213}"/>
              </a:ext>
            </a:extLst>
          </p:cNvPr>
          <p:cNvSpPr/>
          <p:nvPr/>
        </p:nvSpPr>
        <p:spPr>
          <a:xfrm>
            <a:off x="5335525" y="2246092"/>
            <a:ext cx="1835624" cy="32565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091B584-3D9A-4401-B7CB-CDA428631098}"/>
              </a:ext>
            </a:extLst>
          </p:cNvPr>
          <p:cNvSpPr txBox="1"/>
          <p:nvPr/>
        </p:nvSpPr>
        <p:spPr>
          <a:xfrm>
            <a:off x="3503065" y="1122240"/>
            <a:ext cx="1288686" cy="369332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list file stats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8E3117F9-9F0A-433B-9F10-50B15ABCCEF7}"/>
              </a:ext>
            </a:extLst>
          </p:cNvPr>
          <p:cNvCxnSpPr>
            <a:endCxn id="10" idx="2"/>
          </p:cNvCxnSpPr>
          <p:nvPr/>
        </p:nvCxnSpPr>
        <p:spPr>
          <a:xfrm>
            <a:off x="4571999" y="1509356"/>
            <a:ext cx="763526" cy="89956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57AF1898-268D-494B-B1ED-61F48D570828}"/>
              </a:ext>
            </a:extLst>
          </p:cNvPr>
          <p:cNvSpPr/>
          <p:nvPr/>
        </p:nvSpPr>
        <p:spPr>
          <a:xfrm>
            <a:off x="1168467" y="2113635"/>
            <a:ext cx="2029188" cy="15270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391013AF-1598-433D-8D46-49B6A57374C9}"/>
              </a:ext>
            </a:extLst>
          </p:cNvPr>
          <p:cNvCxnSpPr>
            <a:stCxn id="7" idx="1"/>
          </p:cNvCxnSpPr>
          <p:nvPr/>
        </p:nvCxnSpPr>
        <p:spPr>
          <a:xfrm flipH="1">
            <a:off x="3197655" y="1324690"/>
            <a:ext cx="2967940" cy="788945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8E6CCCAE-5E60-4A51-BD24-B74AC5120565}"/>
              </a:ext>
            </a:extLst>
          </p:cNvPr>
          <p:cNvCxnSpPr>
            <a:stCxn id="11" idx="2"/>
          </p:cNvCxnSpPr>
          <p:nvPr/>
        </p:nvCxnSpPr>
        <p:spPr>
          <a:xfrm flipH="1">
            <a:off x="3350360" y="1491572"/>
            <a:ext cx="797048" cy="113915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>
            <a:extLst>
              <a:ext uri="{FF2B5EF4-FFF2-40B4-BE49-F238E27FC236}">
                <a16:creationId xmlns:a16="http://schemas.microsoft.com/office/drawing/2014/main" id="{E043F372-3BAA-480B-9B37-D63D6DCB7B47}"/>
              </a:ext>
            </a:extLst>
          </p:cNvPr>
          <p:cNvSpPr/>
          <p:nvPr/>
        </p:nvSpPr>
        <p:spPr>
          <a:xfrm>
            <a:off x="821421" y="2393624"/>
            <a:ext cx="3970330" cy="162763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5353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1965</TotalTime>
  <Words>414</Words>
  <Application>Microsoft Office PowerPoint</Application>
  <PresentationFormat>On-screen Show (16:9)</PresentationFormat>
  <Paragraphs>47</Paragraphs>
  <Slides>12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Consolas</vt:lpstr>
      <vt:lpstr>Helvetica</vt:lpstr>
      <vt:lpstr>Times New Roman</vt:lpstr>
      <vt:lpstr>Office Theme</vt:lpstr>
      <vt:lpstr>CSCI315 – Operating Systems Design Department of Computer Science Bucknell University</vt:lpstr>
      <vt:lpstr>File-System Structure</vt:lpstr>
      <vt:lpstr>Layered File System</vt:lpstr>
      <vt:lpstr>Layered Structure</vt:lpstr>
      <vt:lpstr>Lower Level Organization</vt:lpstr>
      <vt:lpstr>Example of Block Size</vt:lpstr>
      <vt:lpstr>A General File Control Block</vt:lpstr>
      <vt:lpstr>inode in Linux/Unix</vt:lpstr>
      <vt:lpstr>Example of inode Information</vt:lpstr>
      <vt:lpstr>Linux File System Structure</vt:lpstr>
      <vt:lpstr>Linux inode Structure</vt:lpstr>
      <vt:lpstr>In-Memory File System Structures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</dc:creator>
  <cp:lastModifiedBy>Xiannong  Meng</cp:lastModifiedBy>
  <cp:revision>178</cp:revision>
  <dcterms:created xsi:type="dcterms:W3CDTF">2013-08-21T19:17:07Z</dcterms:created>
  <dcterms:modified xsi:type="dcterms:W3CDTF">2020-11-06T14:49:04Z</dcterms:modified>
</cp:coreProperties>
</file>