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1" r:id="rId2"/>
    <p:sldId id="362" r:id="rId3"/>
    <p:sldId id="336" r:id="rId4"/>
    <p:sldId id="339" r:id="rId5"/>
    <p:sldId id="365" r:id="rId6"/>
    <p:sldId id="396" r:id="rId7"/>
    <p:sldId id="337" r:id="rId8"/>
    <p:sldId id="338" r:id="rId9"/>
    <p:sldId id="366" r:id="rId10"/>
    <p:sldId id="393" r:id="rId11"/>
    <p:sldId id="394" r:id="rId12"/>
    <p:sldId id="395" r:id="rId13"/>
    <p:sldId id="340" r:id="rId14"/>
    <p:sldId id="357" r:id="rId15"/>
    <p:sldId id="358" r:id="rId16"/>
    <p:sldId id="359" r:id="rId17"/>
    <p:sldId id="392" r:id="rId18"/>
    <p:sldId id="302" r:id="rId19"/>
    <p:sldId id="303" r:id="rId20"/>
    <p:sldId id="304" r:id="rId21"/>
    <p:sldId id="305" r:id="rId22"/>
    <p:sldId id="306" r:id="rId23"/>
    <p:sldId id="307" r:id="rId24"/>
    <p:sldId id="30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00AACC"/>
    <a:srgbClr val="6C1A00"/>
    <a:srgbClr val="007033"/>
    <a:srgbClr val="5EEC3C"/>
    <a:srgbClr val="FFCC66"/>
    <a:srgbClr val="990099"/>
    <a:srgbClr val="CC0099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-3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129B-D670-45A8-80B6-38E72459867A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FFDEE-DC9A-4B34-B786-A450E1885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70142" indent="-296208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84834" indent="-236967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58767" indent="-236967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132701" indent="-236967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606634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80568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554501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4028435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461B03F-5252-4D14-826A-BE85C09AD6C0}" type="slidenum">
              <a:rPr lang="en-US" altLang="en-US" sz="1200">
                <a:latin typeface="Times New Roman" pitchFamily="18" charset="0"/>
              </a:rPr>
              <a:pPr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70142" indent="-296208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84834" indent="-236967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58767" indent="-236967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132701" indent="-236967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606634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80568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554501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4028435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101718C-D27B-45F0-BFD0-136C5A1361B2}" type="slidenum">
              <a:rPr lang="en-US" altLang="en-US" sz="1200">
                <a:latin typeface="Times New Roman" pitchFamily="18" charset="0"/>
              </a:rPr>
              <a:pPr/>
              <a:t>11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70142" indent="-296208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84834" indent="-236967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58767" indent="-236967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132701" indent="-236967" defTabSz="964323"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606634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80568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554501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4028435" indent="-236967" defTabSz="96432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DE6B30-A299-4F82-9F9F-3D4578C71AAA}" type="slidenum">
              <a:rPr lang="en-US" altLang="en-US" sz="1200">
                <a:latin typeface="Times New Roman" pitchFamily="18" charset="0"/>
              </a:rPr>
              <a:pPr/>
              <a:t>12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FFDEE-DC9A-4B34-B786-A450E1885E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4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960930"/>
            <a:ext cx="7177135" cy="19851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946095"/>
            <a:ext cx="717713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0985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6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09336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093364" cy="351106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69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3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341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6D7A0-E93F-41B3-989C-1EFD83334D05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aptop-hard-drive-expose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.bucknell.edu/~cs315/F2020/meng/code/files/file-stream.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nix.stackexchange.com/questions/4402/what-is-a-superblock-inode-dentry-and-a-fi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6F8B02-092F-4F4F-B530-4AD7E61EF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605" y="1044700"/>
            <a:ext cx="7177135" cy="1985165"/>
          </a:xfrm>
        </p:spPr>
        <p:txBody>
          <a:bodyPr>
            <a:noAutofit/>
          </a:bodyPr>
          <a:lstStyle/>
          <a:p>
            <a:r>
              <a:rPr lang="en" dirty="0"/>
              <a:t>CSCI315 – Oper</a:t>
            </a:r>
            <a:r>
              <a:rPr lang="en-US" dirty="0" err="1"/>
              <a:t>ating</a:t>
            </a:r>
            <a:r>
              <a:rPr lang="en-US" dirty="0"/>
              <a:t> Systems Design</a:t>
            </a:r>
            <a:br>
              <a:rPr lang="en-US" sz="3200" dirty="0"/>
            </a:br>
            <a:r>
              <a:rPr lang="en-US" sz="2400" dirty="0"/>
              <a:t>Department of Computer Science</a:t>
            </a:r>
            <a:br>
              <a:rPr lang="en-US" sz="2400" dirty="0"/>
            </a:br>
            <a:r>
              <a:rPr lang="en-US" sz="2400" dirty="0"/>
              <a:t>Bucknell University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8328C8-1A0C-414A-8DD0-0CDA437799EA}"/>
              </a:ext>
            </a:extLst>
          </p:cNvPr>
          <p:cNvSpPr/>
          <p:nvPr/>
        </p:nvSpPr>
        <p:spPr>
          <a:xfrm>
            <a:off x="2510482" y="3871111"/>
            <a:ext cx="4123035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457200" hangingPunct="0"/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This set of notes is based on notes from the textbook authors, as well as L. Felipe Perrone, Joshua </a:t>
            </a:r>
            <a:r>
              <a:rPr lang="en-US" sz="1400" i="1" dirty="0" err="1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Stough</a:t>
            </a:r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, and other instructors.</a:t>
            </a:r>
          </a:p>
          <a:p>
            <a:pPr defTabSz="457200" hangingPunct="0"/>
            <a:r>
              <a:rPr lang="en-US" sz="1400" i="1" dirty="0">
                <a:solidFill>
                  <a:schemeClr val="bg1"/>
                </a:solidFill>
              </a:rPr>
              <a:t>Xiannong Meng, Fall 2020.</a:t>
            </a:r>
            <a:endParaRPr lang="en-US" sz="1400" i="1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9" name="Shape 54">
            <a:extLst>
              <a:ext uri="{FF2B5EF4-FFF2-40B4-BE49-F238E27FC236}">
                <a16:creationId xmlns:a16="http://schemas.microsoft.com/office/drawing/2014/main" id="{1E49764E-1BC6-4C6E-984E-407B9DC3F4FD}"/>
              </a:ext>
            </a:extLst>
          </p:cNvPr>
          <p:cNvSpPr txBox="1"/>
          <p:nvPr/>
        </p:nvSpPr>
        <p:spPr>
          <a:xfrm>
            <a:off x="565723" y="3655640"/>
            <a:ext cx="1410291" cy="773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" b="1" dirty="0">
                <a:solidFill>
                  <a:srgbClr val="FF0000"/>
                </a:solidFill>
              </a:rPr>
              <a:t>h 14.4-14.5</a:t>
            </a:r>
          </a:p>
        </p:txBody>
      </p:sp>
      <p:sp>
        <p:nvSpPr>
          <p:cNvPr id="10" name="Shape 53">
            <a:extLst>
              <a:ext uri="{FF2B5EF4-FFF2-40B4-BE49-F238E27FC236}">
                <a16:creationId xmlns:a16="http://schemas.microsoft.com/office/drawing/2014/main" id="{8E0FCBEF-0C20-46DD-B452-264485A5D623}"/>
              </a:ext>
            </a:extLst>
          </p:cNvPr>
          <p:cNvSpPr txBox="1">
            <a:spLocks/>
          </p:cNvSpPr>
          <p:nvPr/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vert="horz" lIns="93100" tIns="93100" rIns="93100" bIns="9310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b="1" dirty="0"/>
              <a:t>File System Implementation 2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7204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6" y="281175"/>
            <a:ext cx="7635250" cy="763525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NFS Protocol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80" y="1014921"/>
            <a:ext cx="7329840" cy="33977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Provides a set of remote procedure calls (RPC) for remote file operations.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Early versions of NFS servers are </a:t>
            </a:r>
            <a:r>
              <a:rPr lang="en-US" altLang="en-US" sz="2400" b="1" dirty="0"/>
              <a:t>stateless</a:t>
            </a:r>
            <a:r>
              <a:rPr lang="en-US" altLang="en-US" sz="2400" dirty="0"/>
              <a:t>; each request has to provide a full set of arguments;  NFS V4  is very different, </a:t>
            </a:r>
            <a:r>
              <a:rPr lang="en-US" altLang="en-US" sz="2400" dirty="0" err="1"/>
              <a:t>stateful</a:t>
            </a:r>
            <a:r>
              <a:rPr lang="en-US" altLang="en-US" sz="2400" dirty="0"/>
              <a:t>, supporting many more operations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Modified data must be committed to the server</a:t>
            </a:r>
            <a:r>
              <a:rPr lang="ja-JP" altLang="en-US" sz="2400" dirty="0"/>
              <a:t>’</a:t>
            </a:r>
            <a:r>
              <a:rPr lang="en-US" altLang="ja-JP" sz="2400" dirty="0"/>
              <a:t>s disk before results are returned to the client (lose advantages of caching)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NFS protocol does not provide concurrency-control mechanisms</a:t>
            </a:r>
          </a:p>
        </p:txBody>
      </p:sp>
    </p:spTree>
    <p:extLst>
      <p:ext uri="{BB962C8B-B14F-4D97-AF65-F5344CB8AC3E}">
        <p14:creationId xmlns:p14="http://schemas.microsoft.com/office/powerpoint/2010/main" val="125375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45457" y="317004"/>
            <a:ext cx="6035675" cy="342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700" dirty="0"/>
              <a:t>Three Major Layers of File System Architecture 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80" y="1042683"/>
            <a:ext cx="7482545" cy="339774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dirty="0"/>
              <a:t>UNIX file-system interface (based on the </a:t>
            </a:r>
            <a:r>
              <a:rPr lang="en-US" altLang="en-US" sz="2400" b="1" dirty="0"/>
              <a:t>open, read, write</a:t>
            </a:r>
            <a:r>
              <a:rPr lang="en-US" altLang="en-US" sz="2400" dirty="0"/>
              <a:t>, and </a:t>
            </a:r>
            <a:r>
              <a:rPr lang="en-US" altLang="en-US" sz="2400" b="1" dirty="0"/>
              <a:t>close</a:t>
            </a:r>
            <a:r>
              <a:rPr lang="en-US" altLang="en-US" sz="2400" dirty="0"/>
              <a:t> calls, and </a:t>
            </a:r>
            <a:r>
              <a:rPr lang="en-US" altLang="en-US" sz="2400" b="1" dirty="0"/>
              <a:t>file descriptors</a:t>
            </a:r>
            <a:r>
              <a:rPr lang="en-US" altLang="en-US" sz="2400" dirty="0"/>
              <a:t>)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Virtual File System (VFS) layer – distinguishes local files from remote ones, and local files are further distinguished according to their file-system types</a:t>
            </a:r>
          </a:p>
          <a:p>
            <a:pPr lvl="1"/>
            <a:r>
              <a:rPr lang="en-US" altLang="en-US" sz="1800" dirty="0"/>
              <a:t>The VFS activates file-system-specific operations to handle local requests according to their file-system types </a:t>
            </a:r>
          </a:p>
          <a:p>
            <a:pPr lvl="1"/>
            <a:r>
              <a:rPr lang="en-US" altLang="en-US" sz="1800" dirty="0"/>
              <a:t>Calls the NFS protocol procedures for remote requests</a:t>
            </a:r>
            <a:br>
              <a:rPr lang="en-US" altLang="en-US" sz="1800" dirty="0"/>
            </a:br>
            <a:endParaRPr lang="en-US" altLang="en-US" sz="1800" dirty="0"/>
          </a:p>
          <a:p>
            <a:r>
              <a:rPr lang="en-US" altLang="en-US" sz="2400" dirty="0"/>
              <a:t>NFS service layer – bottom layer of the architecture</a:t>
            </a:r>
          </a:p>
          <a:p>
            <a:pPr lvl="1"/>
            <a:r>
              <a:rPr lang="en-US" altLang="en-US" sz="1800" dirty="0"/>
              <a:t>Implements the NFS protocol</a:t>
            </a:r>
          </a:p>
        </p:txBody>
      </p:sp>
    </p:spTree>
    <p:extLst>
      <p:ext uri="{BB962C8B-B14F-4D97-AF65-F5344CB8AC3E}">
        <p14:creationId xmlns:p14="http://schemas.microsoft.com/office/powerpoint/2010/main" val="356646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7" y="208063"/>
            <a:ext cx="5872163" cy="43219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24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Schematic View of NFS Architecture </a:t>
            </a:r>
          </a:p>
        </p:txBody>
      </p:sp>
      <p:pic>
        <p:nvPicPr>
          <p:cNvPr id="10035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975634"/>
            <a:ext cx="4852194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5D0E121-0961-45D9-A2B3-28FF388F066E}"/>
              </a:ext>
            </a:extLst>
          </p:cNvPr>
          <p:cNvSpPr/>
          <p:nvPr/>
        </p:nvSpPr>
        <p:spPr>
          <a:xfrm>
            <a:off x="5030115" y="1575927"/>
            <a:ext cx="2137870" cy="3359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46FBE4-7A3C-412B-9D54-5899C918C5F5}"/>
              </a:ext>
            </a:extLst>
          </p:cNvPr>
          <p:cNvSpPr/>
          <p:nvPr/>
        </p:nvSpPr>
        <p:spPr>
          <a:xfrm>
            <a:off x="1785937" y="1311008"/>
            <a:ext cx="2581795" cy="36433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EB766-BD62-48D1-A661-3A3F5C9567DE}"/>
              </a:ext>
            </a:extLst>
          </p:cNvPr>
          <p:cNvSpPr txBox="1"/>
          <p:nvPr/>
        </p:nvSpPr>
        <p:spPr>
          <a:xfrm>
            <a:off x="7626100" y="1350110"/>
            <a:ext cx="785664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Server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39D29C-ED33-4AA9-B5BB-0051381FC1D9}"/>
              </a:ext>
            </a:extLst>
          </p:cNvPr>
          <p:cNvCxnSpPr/>
          <p:nvPr/>
        </p:nvCxnSpPr>
        <p:spPr>
          <a:xfrm flipH="1">
            <a:off x="6862575" y="1655520"/>
            <a:ext cx="763525" cy="610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0C0E90-E221-43D2-B5D3-F1FD32BDC1B5}"/>
              </a:ext>
            </a:extLst>
          </p:cNvPr>
          <p:cNvSpPr txBox="1"/>
          <p:nvPr/>
        </p:nvSpPr>
        <p:spPr>
          <a:xfrm>
            <a:off x="448965" y="1655520"/>
            <a:ext cx="7259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Client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36C401-3347-4098-A3C2-527E239EEC78}"/>
              </a:ext>
            </a:extLst>
          </p:cNvPr>
          <p:cNvCxnSpPr/>
          <p:nvPr/>
        </p:nvCxnSpPr>
        <p:spPr>
          <a:xfrm>
            <a:off x="1174933" y="2024852"/>
            <a:ext cx="648377" cy="3941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32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Allocation Methods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8997" y="1294210"/>
            <a:ext cx="6172200" cy="2681288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An </a:t>
            </a:r>
            <a:r>
              <a:rPr lang="en-US" b="1" dirty="0">
                <a:solidFill>
                  <a:srgbClr val="FF0000"/>
                </a:solidFill>
              </a:rPr>
              <a:t>allocation method</a:t>
            </a:r>
            <a:r>
              <a:rPr lang="en-US" dirty="0"/>
              <a:t> refers to how disk blocks are allocated for files. We’ll discuss three options:</a:t>
            </a:r>
          </a:p>
          <a:p>
            <a:pPr eaLnBrk="1" hangingPunct="1">
              <a:buFontTx/>
              <a:buNone/>
            </a:pPr>
            <a:r>
              <a:rPr lang="en-US" dirty="0"/>
              <a:t>			Contiguous allocation,</a:t>
            </a:r>
          </a:p>
          <a:p>
            <a:pPr eaLnBrk="1" hangingPunct="1">
              <a:buFontTx/>
              <a:buNone/>
            </a:pPr>
            <a:r>
              <a:rPr lang="en-US" dirty="0"/>
              <a:t>			Linked allocation,</a:t>
            </a:r>
          </a:p>
          <a:p>
            <a:pPr eaLnBrk="1" hangingPunct="1">
              <a:buFontTx/>
              <a:buNone/>
            </a:pPr>
            <a:r>
              <a:rPr lang="en-US" dirty="0"/>
              <a:t>			Indexed allocation.</a:t>
            </a:r>
          </a:p>
        </p:txBody>
      </p:sp>
      <p:sp>
        <p:nvSpPr>
          <p:cNvPr id="54278" name="AutoShape 4"/>
          <p:cNvSpPr>
            <a:spLocks noChangeArrowheads="1"/>
          </p:cNvSpPr>
          <p:nvPr/>
        </p:nvSpPr>
        <p:spPr bwMode="auto">
          <a:xfrm>
            <a:off x="2440781" y="2586037"/>
            <a:ext cx="429816" cy="195263"/>
          </a:xfrm>
          <a:prstGeom prst="rightArrow">
            <a:avLst>
              <a:gd name="adj1" fmla="val 50000"/>
              <a:gd name="adj2" fmla="val 5503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79" name="AutoShape 5"/>
          <p:cNvSpPr>
            <a:spLocks noChangeArrowheads="1"/>
          </p:cNvSpPr>
          <p:nvPr/>
        </p:nvSpPr>
        <p:spPr bwMode="auto">
          <a:xfrm>
            <a:off x="2440781" y="3036094"/>
            <a:ext cx="429816" cy="195263"/>
          </a:xfrm>
          <a:prstGeom prst="rightArrow">
            <a:avLst>
              <a:gd name="adj1" fmla="val 50000"/>
              <a:gd name="adj2" fmla="val 5503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4280" name="AutoShape 6"/>
          <p:cNvSpPr>
            <a:spLocks noChangeArrowheads="1"/>
          </p:cNvSpPr>
          <p:nvPr/>
        </p:nvSpPr>
        <p:spPr bwMode="auto">
          <a:xfrm>
            <a:off x="2440781" y="3493294"/>
            <a:ext cx="429816" cy="195263"/>
          </a:xfrm>
          <a:prstGeom prst="rightArrow">
            <a:avLst>
              <a:gd name="adj1" fmla="val 50000"/>
              <a:gd name="adj2" fmla="val 5503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55960"/>
            <a:ext cx="6172200" cy="857250"/>
          </a:xfrm>
        </p:spPr>
        <p:txBody>
          <a:bodyPr/>
          <a:lstStyle/>
          <a:p>
            <a:pPr eaLnBrk="1" hangingPunct="1"/>
            <a:r>
              <a:rPr lang="en-US"/>
              <a:t>Disk Structure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5605463" y="1716882"/>
            <a:ext cx="1997869" cy="199786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302" name="Oval 4"/>
          <p:cNvSpPr>
            <a:spLocks noChangeArrowheads="1"/>
          </p:cNvSpPr>
          <p:nvPr/>
        </p:nvSpPr>
        <p:spPr bwMode="auto">
          <a:xfrm>
            <a:off x="5866210" y="1975248"/>
            <a:ext cx="1477565" cy="14775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303" name="Oval 6"/>
          <p:cNvSpPr>
            <a:spLocks noChangeArrowheads="1"/>
          </p:cNvSpPr>
          <p:nvPr/>
        </p:nvSpPr>
        <p:spPr bwMode="auto">
          <a:xfrm>
            <a:off x="5973366" y="2082404"/>
            <a:ext cx="1266825" cy="1266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304" name="Oval 7"/>
          <p:cNvSpPr>
            <a:spLocks noChangeArrowheads="1"/>
          </p:cNvSpPr>
          <p:nvPr/>
        </p:nvSpPr>
        <p:spPr bwMode="auto">
          <a:xfrm>
            <a:off x="6073379" y="2196704"/>
            <a:ext cx="1054894" cy="10489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305" name="Oval 8"/>
          <p:cNvSpPr>
            <a:spLocks noChangeArrowheads="1"/>
          </p:cNvSpPr>
          <p:nvPr/>
        </p:nvSpPr>
        <p:spPr bwMode="auto">
          <a:xfrm>
            <a:off x="6194823" y="2318148"/>
            <a:ext cx="815578" cy="81557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306" name="Oval 9"/>
          <p:cNvSpPr>
            <a:spLocks noChangeArrowheads="1"/>
          </p:cNvSpPr>
          <p:nvPr/>
        </p:nvSpPr>
        <p:spPr bwMode="auto">
          <a:xfrm>
            <a:off x="5744767" y="1864519"/>
            <a:ext cx="1706165" cy="168830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cxnSp>
        <p:nvCxnSpPr>
          <p:cNvPr id="55307" name="AutoShape 10"/>
          <p:cNvCxnSpPr>
            <a:cxnSpLocks noChangeShapeType="1"/>
            <a:stCxn id="55306" idx="0"/>
            <a:endCxn id="55301" idx="0"/>
          </p:cNvCxnSpPr>
          <p:nvPr/>
        </p:nvCxnSpPr>
        <p:spPr bwMode="auto">
          <a:xfrm flipV="1">
            <a:off x="6598444" y="1716881"/>
            <a:ext cx="5954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8" name="AutoShape 11"/>
          <p:cNvCxnSpPr>
            <a:cxnSpLocks noChangeShapeType="1"/>
            <a:stCxn id="55306" idx="7"/>
            <a:endCxn id="55301" idx="7"/>
          </p:cNvCxnSpPr>
          <p:nvPr/>
        </p:nvCxnSpPr>
        <p:spPr bwMode="auto">
          <a:xfrm flipV="1">
            <a:off x="7200900" y="2009775"/>
            <a:ext cx="109538" cy="1023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9" name="AutoShape 12"/>
          <p:cNvCxnSpPr>
            <a:cxnSpLocks noChangeShapeType="1"/>
            <a:stCxn id="55306" idx="6"/>
            <a:endCxn id="55301" idx="6"/>
          </p:cNvCxnSpPr>
          <p:nvPr/>
        </p:nvCxnSpPr>
        <p:spPr bwMode="auto">
          <a:xfrm>
            <a:off x="7450931" y="2708673"/>
            <a:ext cx="152400" cy="71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0" name="AutoShape 13"/>
          <p:cNvCxnSpPr>
            <a:cxnSpLocks noChangeShapeType="1"/>
            <a:stCxn id="55306" idx="5"/>
            <a:endCxn id="55301" idx="5"/>
          </p:cNvCxnSpPr>
          <p:nvPr/>
        </p:nvCxnSpPr>
        <p:spPr bwMode="auto">
          <a:xfrm>
            <a:off x="7200900" y="3305176"/>
            <a:ext cx="109538" cy="1166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1" name="AutoShape 14"/>
          <p:cNvCxnSpPr>
            <a:cxnSpLocks noChangeShapeType="1"/>
            <a:stCxn id="55306" idx="4"/>
            <a:endCxn id="55301" idx="4"/>
          </p:cNvCxnSpPr>
          <p:nvPr/>
        </p:nvCxnSpPr>
        <p:spPr bwMode="auto">
          <a:xfrm>
            <a:off x="6598444" y="3552825"/>
            <a:ext cx="5954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2" name="AutoShape 15"/>
          <p:cNvCxnSpPr>
            <a:cxnSpLocks noChangeShapeType="1"/>
            <a:stCxn id="55306" idx="3"/>
            <a:endCxn id="55301" idx="3"/>
          </p:cNvCxnSpPr>
          <p:nvPr/>
        </p:nvCxnSpPr>
        <p:spPr bwMode="auto">
          <a:xfrm flipH="1">
            <a:off x="5898356" y="3305176"/>
            <a:ext cx="96441" cy="1166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3" name="AutoShape 16"/>
          <p:cNvCxnSpPr>
            <a:cxnSpLocks noChangeShapeType="1"/>
            <a:stCxn id="55306" idx="2"/>
            <a:endCxn id="55301" idx="2"/>
          </p:cNvCxnSpPr>
          <p:nvPr/>
        </p:nvCxnSpPr>
        <p:spPr bwMode="auto">
          <a:xfrm flipH="1">
            <a:off x="5605462" y="2708673"/>
            <a:ext cx="139304" cy="71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4" name="AutoShape 17"/>
          <p:cNvCxnSpPr>
            <a:cxnSpLocks noChangeShapeType="1"/>
            <a:stCxn id="55301" idx="1"/>
            <a:endCxn id="55306" idx="1"/>
          </p:cNvCxnSpPr>
          <p:nvPr/>
        </p:nvCxnSpPr>
        <p:spPr bwMode="auto">
          <a:xfrm>
            <a:off x="5898356" y="2009775"/>
            <a:ext cx="96441" cy="1023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315" name="Line 18"/>
          <p:cNvSpPr>
            <a:spLocks noChangeShapeType="1"/>
          </p:cNvSpPr>
          <p:nvPr/>
        </p:nvSpPr>
        <p:spPr bwMode="auto">
          <a:xfrm flipV="1">
            <a:off x="6599635" y="3133725"/>
            <a:ext cx="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16" name="Line 19"/>
          <p:cNvSpPr>
            <a:spLocks noChangeShapeType="1"/>
          </p:cNvSpPr>
          <p:nvPr/>
        </p:nvSpPr>
        <p:spPr bwMode="auto">
          <a:xfrm flipV="1">
            <a:off x="5988844" y="2989660"/>
            <a:ext cx="2857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17" name="Line 20"/>
          <p:cNvSpPr>
            <a:spLocks noChangeShapeType="1"/>
          </p:cNvSpPr>
          <p:nvPr/>
        </p:nvSpPr>
        <p:spPr bwMode="auto">
          <a:xfrm flipV="1">
            <a:off x="5732860" y="2703910"/>
            <a:ext cx="459581" cy="7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18" name="Line 21"/>
          <p:cNvSpPr>
            <a:spLocks noChangeShapeType="1"/>
          </p:cNvSpPr>
          <p:nvPr/>
        </p:nvSpPr>
        <p:spPr bwMode="auto">
          <a:xfrm>
            <a:off x="5981700" y="2108597"/>
            <a:ext cx="3238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 flipV="1">
            <a:off x="6590110" y="1852613"/>
            <a:ext cx="95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 flipH="1">
            <a:off x="6885385" y="2115741"/>
            <a:ext cx="30837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21" name="Line 24"/>
          <p:cNvSpPr>
            <a:spLocks noChangeShapeType="1"/>
          </p:cNvSpPr>
          <p:nvPr/>
        </p:nvSpPr>
        <p:spPr bwMode="auto">
          <a:xfrm flipH="1">
            <a:off x="7012782" y="2718197"/>
            <a:ext cx="445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22" name="Line 25"/>
          <p:cNvSpPr>
            <a:spLocks noChangeShapeType="1"/>
          </p:cNvSpPr>
          <p:nvPr/>
        </p:nvSpPr>
        <p:spPr bwMode="auto">
          <a:xfrm flipH="1" flipV="1">
            <a:off x="6900863" y="2997994"/>
            <a:ext cx="294085" cy="308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23" name="Line 26"/>
          <p:cNvSpPr>
            <a:spLocks noChangeShapeType="1"/>
          </p:cNvSpPr>
          <p:nvPr/>
        </p:nvSpPr>
        <p:spPr bwMode="auto">
          <a:xfrm>
            <a:off x="5945982" y="1579960"/>
            <a:ext cx="369094" cy="5500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24" name="Line 29"/>
          <p:cNvSpPr>
            <a:spLocks noChangeShapeType="1"/>
          </p:cNvSpPr>
          <p:nvPr/>
        </p:nvSpPr>
        <p:spPr bwMode="auto">
          <a:xfrm>
            <a:off x="4954191" y="1576388"/>
            <a:ext cx="9941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25" name="Text Box 30"/>
          <p:cNvSpPr txBox="1">
            <a:spLocks noChangeArrowheads="1"/>
          </p:cNvSpPr>
          <p:nvPr/>
        </p:nvSpPr>
        <p:spPr bwMode="auto">
          <a:xfrm>
            <a:off x="4882754" y="1316831"/>
            <a:ext cx="62061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sector</a:t>
            </a:r>
          </a:p>
        </p:txBody>
      </p:sp>
      <p:sp>
        <p:nvSpPr>
          <p:cNvPr id="55326" name="Line 31"/>
          <p:cNvSpPr>
            <a:spLocks noChangeShapeType="1"/>
          </p:cNvSpPr>
          <p:nvPr/>
        </p:nvSpPr>
        <p:spPr bwMode="auto">
          <a:xfrm flipH="1" flipV="1">
            <a:off x="6900863" y="3384948"/>
            <a:ext cx="398860" cy="73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27" name="Line 32"/>
          <p:cNvSpPr>
            <a:spLocks noChangeShapeType="1"/>
          </p:cNvSpPr>
          <p:nvPr/>
        </p:nvSpPr>
        <p:spPr bwMode="auto">
          <a:xfrm>
            <a:off x="6298407" y="4124325"/>
            <a:ext cx="9941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28" name="Text Box 33"/>
          <p:cNvSpPr txBox="1">
            <a:spLocks noChangeArrowheads="1"/>
          </p:cNvSpPr>
          <p:nvPr/>
        </p:nvSpPr>
        <p:spPr bwMode="auto">
          <a:xfrm>
            <a:off x="6229351" y="3870722"/>
            <a:ext cx="53540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track</a:t>
            </a:r>
          </a:p>
        </p:txBody>
      </p:sp>
      <p:sp>
        <p:nvSpPr>
          <p:cNvPr id="55329" name="Rectangle 35"/>
          <p:cNvSpPr>
            <a:spLocks noChangeArrowheads="1"/>
          </p:cNvSpPr>
          <p:nvPr/>
        </p:nvSpPr>
        <p:spPr bwMode="auto">
          <a:xfrm>
            <a:off x="5845969" y="2659856"/>
            <a:ext cx="142875" cy="10596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330" name="Line 36"/>
          <p:cNvSpPr>
            <a:spLocks noChangeShapeType="1"/>
          </p:cNvSpPr>
          <p:nvPr/>
        </p:nvSpPr>
        <p:spPr bwMode="auto">
          <a:xfrm>
            <a:off x="3750469" y="2707481"/>
            <a:ext cx="2109788" cy="1191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31" name="Line 37"/>
          <p:cNvSpPr>
            <a:spLocks noChangeShapeType="1"/>
          </p:cNvSpPr>
          <p:nvPr/>
        </p:nvSpPr>
        <p:spPr bwMode="auto">
          <a:xfrm>
            <a:off x="5567363" y="2108598"/>
            <a:ext cx="369094" cy="5500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32" name="Line 38"/>
          <p:cNvSpPr>
            <a:spLocks noChangeShapeType="1"/>
          </p:cNvSpPr>
          <p:nvPr/>
        </p:nvSpPr>
        <p:spPr bwMode="auto">
          <a:xfrm>
            <a:off x="4424363" y="2112169"/>
            <a:ext cx="11453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33" name="Text Box 39"/>
          <p:cNvSpPr txBox="1">
            <a:spLocks noChangeArrowheads="1"/>
          </p:cNvSpPr>
          <p:nvPr/>
        </p:nvSpPr>
        <p:spPr bwMode="auto">
          <a:xfrm>
            <a:off x="4336257" y="1850231"/>
            <a:ext cx="132985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read/write head</a:t>
            </a:r>
          </a:p>
        </p:txBody>
      </p:sp>
      <p:sp>
        <p:nvSpPr>
          <p:cNvPr id="55334" name="Line 40"/>
          <p:cNvSpPr>
            <a:spLocks noChangeShapeType="1"/>
          </p:cNvSpPr>
          <p:nvPr/>
        </p:nvSpPr>
        <p:spPr bwMode="auto">
          <a:xfrm flipV="1">
            <a:off x="5135166" y="2737248"/>
            <a:ext cx="301228" cy="8965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35" name="Line 41"/>
          <p:cNvSpPr>
            <a:spLocks noChangeShapeType="1"/>
          </p:cNvSpPr>
          <p:nvPr/>
        </p:nvSpPr>
        <p:spPr bwMode="auto">
          <a:xfrm>
            <a:off x="4536282" y="3631406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36" name="Text Box 42"/>
          <p:cNvSpPr txBox="1">
            <a:spLocks noChangeArrowheads="1"/>
          </p:cNvSpPr>
          <p:nvPr/>
        </p:nvSpPr>
        <p:spPr bwMode="auto">
          <a:xfrm>
            <a:off x="4491037" y="3368278"/>
            <a:ext cx="4667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arm</a:t>
            </a:r>
          </a:p>
        </p:txBody>
      </p:sp>
      <p:sp>
        <p:nvSpPr>
          <p:cNvPr id="55337" name="Freeform 43"/>
          <p:cNvSpPr>
            <a:spLocks/>
          </p:cNvSpPr>
          <p:nvPr/>
        </p:nvSpPr>
        <p:spPr bwMode="auto">
          <a:xfrm>
            <a:off x="6584156" y="1462087"/>
            <a:ext cx="1129904" cy="633413"/>
          </a:xfrm>
          <a:custGeom>
            <a:avLst/>
            <a:gdLst>
              <a:gd name="T0" fmla="*/ 0 w 949"/>
              <a:gd name="T1" fmla="*/ 0 h 532"/>
              <a:gd name="T2" fmla="*/ 693738 w 949"/>
              <a:gd name="T3" fmla="*/ 90488 h 532"/>
              <a:gd name="T4" fmla="*/ 1185863 w 949"/>
              <a:gd name="T5" fmla="*/ 431800 h 532"/>
              <a:gd name="T6" fmla="*/ 1506538 w 949"/>
              <a:gd name="T7" fmla="*/ 844550 h 532"/>
              <a:gd name="T8" fmla="*/ 0 60000 65536"/>
              <a:gd name="T9" fmla="*/ 0 60000 65536"/>
              <a:gd name="T10" fmla="*/ 0 60000 65536"/>
              <a:gd name="T11" fmla="*/ 0 60000 65536"/>
              <a:gd name="T12" fmla="*/ 0 w 949"/>
              <a:gd name="T13" fmla="*/ 0 h 532"/>
              <a:gd name="T14" fmla="*/ 949 w 949"/>
              <a:gd name="T15" fmla="*/ 532 h 5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9" h="532">
                <a:moveTo>
                  <a:pt x="0" y="0"/>
                </a:moveTo>
                <a:cubicBezTo>
                  <a:pt x="156" y="6"/>
                  <a:pt x="313" y="12"/>
                  <a:pt x="437" y="57"/>
                </a:cubicBezTo>
                <a:cubicBezTo>
                  <a:pt x="561" y="102"/>
                  <a:pt x="662" y="193"/>
                  <a:pt x="747" y="272"/>
                </a:cubicBezTo>
                <a:cubicBezTo>
                  <a:pt x="832" y="351"/>
                  <a:pt x="915" y="489"/>
                  <a:pt x="949" y="532"/>
                </a:cubicBezTo>
              </a:path>
            </a:pathLst>
          </a:custGeom>
          <a:noFill/>
          <a:ln w="25400">
            <a:solidFill>
              <a:srgbClr val="003366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38" name="Text Box 44"/>
          <p:cNvSpPr txBox="1">
            <a:spLocks noChangeArrowheads="1"/>
          </p:cNvSpPr>
          <p:nvPr/>
        </p:nvSpPr>
        <p:spPr bwMode="auto">
          <a:xfrm>
            <a:off x="6337698" y="1183481"/>
            <a:ext cx="160409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direction of rotation</a:t>
            </a:r>
          </a:p>
        </p:txBody>
      </p:sp>
      <p:sp>
        <p:nvSpPr>
          <p:cNvPr id="55339" name="Line 45"/>
          <p:cNvSpPr>
            <a:spLocks noChangeShapeType="1"/>
          </p:cNvSpPr>
          <p:nvPr/>
        </p:nvSpPr>
        <p:spPr bwMode="auto">
          <a:xfrm>
            <a:off x="3689747" y="2577704"/>
            <a:ext cx="1741884" cy="7144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 type="stealth" w="lg" len="lg"/>
            <a:tailEnd type="stealth" w="lg" len="lg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5340" name="Text Box 46"/>
          <p:cNvSpPr txBox="1">
            <a:spLocks noChangeArrowheads="1"/>
          </p:cNvSpPr>
          <p:nvPr/>
        </p:nvSpPr>
        <p:spPr bwMode="auto">
          <a:xfrm>
            <a:off x="3715941" y="2280047"/>
            <a:ext cx="180055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direction of movement</a:t>
            </a:r>
          </a:p>
        </p:txBody>
      </p:sp>
      <p:sp>
        <p:nvSpPr>
          <p:cNvPr id="55341" name="Text Box 47"/>
          <p:cNvSpPr txBox="1">
            <a:spLocks noChangeArrowheads="1"/>
          </p:cNvSpPr>
          <p:nvPr/>
        </p:nvSpPr>
        <p:spPr bwMode="auto">
          <a:xfrm>
            <a:off x="1325166" y="759381"/>
            <a:ext cx="2275284" cy="237757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 b="1" u="sng" dirty="0"/>
              <a:t>Points to consider:</a:t>
            </a:r>
          </a:p>
          <a:p>
            <a:pPr>
              <a:spcBef>
                <a:spcPct val="50000"/>
              </a:spcBef>
            </a:pPr>
            <a:r>
              <a:rPr lang="en-US" sz="1350" dirty="0"/>
              <a:t>Sector sizes (number of bits per sector) are fixed in most disks, which means the data density is lower on outside tracks.</a:t>
            </a:r>
          </a:p>
          <a:p>
            <a:pPr>
              <a:spcBef>
                <a:spcPct val="50000"/>
              </a:spcBef>
            </a:pPr>
            <a:r>
              <a:rPr lang="en-US" sz="1350" dirty="0"/>
              <a:t>Newer formats, e.g., </a:t>
            </a:r>
            <a:r>
              <a:rPr lang="en-US" sz="1350" i="1" dirty="0"/>
              <a:t>zone-bit-recording</a:t>
            </a:r>
            <a:r>
              <a:rPr lang="en-US" sz="1350" dirty="0"/>
              <a:t>, uses variable size sectors so sectors have similar data density.</a:t>
            </a:r>
          </a:p>
        </p:txBody>
      </p:sp>
      <p:sp>
        <p:nvSpPr>
          <p:cNvPr id="55342" name="Text Box 48"/>
          <p:cNvSpPr txBox="1">
            <a:spLocks noChangeArrowheads="1"/>
          </p:cNvSpPr>
          <p:nvPr/>
        </p:nvSpPr>
        <p:spPr bwMode="auto">
          <a:xfrm>
            <a:off x="2135029" y="3258265"/>
            <a:ext cx="2275285" cy="133882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/>
              <a:t>The disk rotates at a constant speed. To find a block, the head is moved to the appropriate track, and then the correct sector is found as the disk rotates.</a:t>
            </a:r>
          </a:p>
        </p:txBody>
      </p:sp>
      <p:sp>
        <p:nvSpPr>
          <p:cNvPr id="55343" name="Text Box 50"/>
          <p:cNvSpPr txBox="1">
            <a:spLocks noChangeArrowheads="1"/>
          </p:cNvSpPr>
          <p:nvPr/>
        </p:nvSpPr>
        <p:spPr bwMode="auto">
          <a:xfrm>
            <a:off x="5220891" y="4205287"/>
            <a:ext cx="2539603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/>
              <a:t>Organization of a disk surface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-65485"/>
            <a:ext cx="6172200" cy="857251"/>
          </a:xfrm>
        </p:spPr>
        <p:txBody>
          <a:bodyPr/>
          <a:lstStyle/>
          <a:p>
            <a:pPr eaLnBrk="1" hangingPunct="1"/>
            <a:r>
              <a:rPr lang="en-US"/>
              <a:t>Disk Structure</a:t>
            </a:r>
          </a:p>
        </p:txBody>
      </p:sp>
      <p:sp>
        <p:nvSpPr>
          <p:cNvPr id="56325" name="Oval 3"/>
          <p:cNvSpPr>
            <a:spLocks noChangeArrowheads="1"/>
          </p:cNvSpPr>
          <p:nvPr/>
        </p:nvSpPr>
        <p:spPr bwMode="auto">
          <a:xfrm>
            <a:off x="5605463" y="1716882"/>
            <a:ext cx="1997869" cy="199786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26" name="Oval 4"/>
          <p:cNvSpPr>
            <a:spLocks noChangeArrowheads="1"/>
          </p:cNvSpPr>
          <p:nvPr/>
        </p:nvSpPr>
        <p:spPr bwMode="auto">
          <a:xfrm>
            <a:off x="5866210" y="1975248"/>
            <a:ext cx="1477565" cy="14775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27" name="Oval 5"/>
          <p:cNvSpPr>
            <a:spLocks noChangeArrowheads="1"/>
          </p:cNvSpPr>
          <p:nvPr/>
        </p:nvSpPr>
        <p:spPr bwMode="auto">
          <a:xfrm>
            <a:off x="5973366" y="2082404"/>
            <a:ext cx="1266825" cy="1266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28" name="Oval 6"/>
          <p:cNvSpPr>
            <a:spLocks noChangeArrowheads="1"/>
          </p:cNvSpPr>
          <p:nvPr/>
        </p:nvSpPr>
        <p:spPr bwMode="auto">
          <a:xfrm>
            <a:off x="6073379" y="2196704"/>
            <a:ext cx="1054894" cy="10489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29" name="Oval 7"/>
          <p:cNvSpPr>
            <a:spLocks noChangeArrowheads="1"/>
          </p:cNvSpPr>
          <p:nvPr/>
        </p:nvSpPr>
        <p:spPr bwMode="auto">
          <a:xfrm>
            <a:off x="6194823" y="2318148"/>
            <a:ext cx="815578" cy="81557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30" name="Oval 8"/>
          <p:cNvSpPr>
            <a:spLocks noChangeArrowheads="1"/>
          </p:cNvSpPr>
          <p:nvPr/>
        </p:nvSpPr>
        <p:spPr bwMode="auto">
          <a:xfrm>
            <a:off x="5744767" y="1864519"/>
            <a:ext cx="1706165" cy="168830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cxnSp>
        <p:nvCxnSpPr>
          <p:cNvPr id="56331" name="AutoShape 9"/>
          <p:cNvCxnSpPr>
            <a:cxnSpLocks noChangeShapeType="1"/>
            <a:stCxn id="56330" idx="0"/>
            <a:endCxn id="56325" idx="0"/>
          </p:cNvCxnSpPr>
          <p:nvPr/>
        </p:nvCxnSpPr>
        <p:spPr bwMode="auto">
          <a:xfrm flipV="1">
            <a:off x="6598444" y="1716881"/>
            <a:ext cx="5954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2" name="AutoShape 10"/>
          <p:cNvCxnSpPr>
            <a:cxnSpLocks noChangeShapeType="1"/>
            <a:stCxn id="56330" idx="7"/>
            <a:endCxn id="56325" idx="7"/>
          </p:cNvCxnSpPr>
          <p:nvPr/>
        </p:nvCxnSpPr>
        <p:spPr bwMode="auto">
          <a:xfrm flipV="1">
            <a:off x="7200900" y="2009775"/>
            <a:ext cx="109538" cy="1023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3" name="AutoShape 11"/>
          <p:cNvCxnSpPr>
            <a:cxnSpLocks noChangeShapeType="1"/>
            <a:stCxn id="56330" idx="6"/>
            <a:endCxn id="56325" idx="6"/>
          </p:cNvCxnSpPr>
          <p:nvPr/>
        </p:nvCxnSpPr>
        <p:spPr bwMode="auto">
          <a:xfrm>
            <a:off x="7450931" y="2708673"/>
            <a:ext cx="152400" cy="71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4" name="AutoShape 12"/>
          <p:cNvCxnSpPr>
            <a:cxnSpLocks noChangeShapeType="1"/>
            <a:stCxn id="56330" idx="5"/>
            <a:endCxn id="56325" idx="5"/>
          </p:cNvCxnSpPr>
          <p:nvPr/>
        </p:nvCxnSpPr>
        <p:spPr bwMode="auto">
          <a:xfrm>
            <a:off x="7200900" y="3305176"/>
            <a:ext cx="109538" cy="1166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5" name="AutoShape 13"/>
          <p:cNvCxnSpPr>
            <a:cxnSpLocks noChangeShapeType="1"/>
            <a:stCxn id="56330" idx="4"/>
            <a:endCxn id="56325" idx="4"/>
          </p:cNvCxnSpPr>
          <p:nvPr/>
        </p:nvCxnSpPr>
        <p:spPr bwMode="auto">
          <a:xfrm>
            <a:off x="6598444" y="3552825"/>
            <a:ext cx="5954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6" name="AutoShape 14"/>
          <p:cNvCxnSpPr>
            <a:cxnSpLocks noChangeShapeType="1"/>
            <a:stCxn id="56330" idx="3"/>
            <a:endCxn id="56325" idx="3"/>
          </p:cNvCxnSpPr>
          <p:nvPr/>
        </p:nvCxnSpPr>
        <p:spPr bwMode="auto">
          <a:xfrm flipH="1">
            <a:off x="5898356" y="3305176"/>
            <a:ext cx="96441" cy="1166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7" name="AutoShape 15"/>
          <p:cNvCxnSpPr>
            <a:cxnSpLocks noChangeShapeType="1"/>
            <a:stCxn id="56330" idx="2"/>
            <a:endCxn id="56325" idx="2"/>
          </p:cNvCxnSpPr>
          <p:nvPr/>
        </p:nvCxnSpPr>
        <p:spPr bwMode="auto">
          <a:xfrm flipH="1">
            <a:off x="5605462" y="2708673"/>
            <a:ext cx="139304" cy="71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8" name="AutoShape 16"/>
          <p:cNvCxnSpPr>
            <a:cxnSpLocks noChangeShapeType="1"/>
            <a:stCxn id="56325" idx="1"/>
            <a:endCxn id="56330" idx="1"/>
          </p:cNvCxnSpPr>
          <p:nvPr/>
        </p:nvCxnSpPr>
        <p:spPr bwMode="auto">
          <a:xfrm>
            <a:off x="5898356" y="2009775"/>
            <a:ext cx="96441" cy="1023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39" name="Line 17"/>
          <p:cNvSpPr>
            <a:spLocks noChangeShapeType="1"/>
          </p:cNvSpPr>
          <p:nvPr/>
        </p:nvSpPr>
        <p:spPr bwMode="auto">
          <a:xfrm flipV="1">
            <a:off x="6599635" y="3133725"/>
            <a:ext cx="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40" name="Line 18"/>
          <p:cNvSpPr>
            <a:spLocks noChangeShapeType="1"/>
          </p:cNvSpPr>
          <p:nvPr/>
        </p:nvSpPr>
        <p:spPr bwMode="auto">
          <a:xfrm flipV="1">
            <a:off x="5988844" y="2989660"/>
            <a:ext cx="2857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41" name="Line 19"/>
          <p:cNvSpPr>
            <a:spLocks noChangeShapeType="1"/>
          </p:cNvSpPr>
          <p:nvPr/>
        </p:nvSpPr>
        <p:spPr bwMode="auto">
          <a:xfrm flipV="1">
            <a:off x="5732860" y="2703910"/>
            <a:ext cx="459581" cy="7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42" name="Line 20"/>
          <p:cNvSpPr>
            <a:spLocks noChangeShapeType="1"/>
          </p:cNvSpPr>
          <p:nvPr/>
        </p:nvSpPr>
        <p:spPr bwMode="auto">
          <a:xfrm>
            <a:off x="5981700" y="2108597"/>
            <a:ext cx="3238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43" name="Line 21"/>
          <p:cNvSpPr>
            <a:spLocks noChangeShapeType="1"/>
          </p:cNvSpPr>
          <p:nvPr/>
        </p:nvSpPr>
        <p:spPr bwMode="auto">
          <a:xfrm flipV="1">
            <a:off x="6590110" y="1852613"/>
            <a:ext cx="95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44" name="Line 22"/>
          <p:cNvSpPr>
            <a:spLocks noChangeShapeType="1"/>
          </p:cNvSpPr>
          <p:nvPr/>
        </p:nvSpPr>
        <p:spPr bwMode="auto">
          <a:xfrm flipH="1">
            <a:off x="6885385" y="2115741"/>
            <a:ext cx="30837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45" name="Line 23"/>
          <p:cNvSpPr>
            <a:spLocks noChangeShapeType="1"/>
          </p:cNvSpPr>
          <p:nvPr/>
        </p:nvSpPr>
        <p:spPr bwMode="auto">
          <a:xfrm flipH="1">
            <a:off x="7012782" y="2718197"/>
            <a:ext cx="4452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46" name="Line 24"/>
          <p:cNvSpPr>
            <a:spLocks noChangeShapeType="1"/>
          </p:cNvSpPr>
          <p:nvPr/>
        </p:nvSpPr>
        <p:spPr bwMode="auto">
          <a:xfrm flipH="1" flipV="1">
            <a:off x="6900863" y="2997994"/>
            <a:ext cx="294085" cy="308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47" name="Line 25"/>
          <p:cNvSpPr>
            <a:spLocks noChangeShapeType="1"/>
          </p:cNvSpPr>
          <p:nvPr/>
        </p:nvSpPr>
        <p:spPr bwMode="auto">
          <a:xfrm>
            <a:off x="5945982" y="1579960"/>
            <a:ext cx="369094" cy="5500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48" name="Line 26"/>
          <p:cNvSpPr>
            <a:spLocks noChangeShapeType="1"/>
          </p:cNvSpPr>
          <p:nvPr/>
        </p:nvSpPr>
        <p:spPr bwMode="auto">
          <a:xfrm>
            <a:off x="4954191" y="1576388"/>
            <a:ext cx="9941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49" name="Text Box 27"/>
          <p:cNvSpPr txBox="1">
            <a:spLocks noChangeArrowheads="1"/>
          </p:cNvSpPr>
          <p:nvPr/>
        </p:nvSpPr>
        <p:spPr bwMode="auto">
          <a:xfrm>
            <a:off x="4882754" y="1316831"/>
            <a:ext cx="62061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sector</a:t>
            </a:r>
          </a:p>
        </p:txBody>
      </p:sp>
      <p:sp>
        <p:nvSpPr>
          <p:cNvPr id="56350" name="Line 28"/>
          <p:cNvSpPr>
            <a:spLocks noChangeShapeType="1"/>
          </p:cNvSpPr>
          <p:nvPr/>
        </p:nvSpPr>
        <p:spPr bwMode="auto">
          <a:xfrm flipH="1" flipV="1">
            <a:off x="6900863" y="3384948"/>
            <a:ext cx="398860" cy="73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51" name="Line 29"/>
          <p:cNvSpPr>
            <a:spLocks noChangeShapeType="1"/>
          </p:cNvSpPr>
          <p:nvPr/>
        </p:nvSpPr>
        <p:spPr bwMode="auto">
          <a:xfrm>
            <a:off x="6298407" y="4124325"/>
            <a:ext cx="9941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52" name="Text Box 30"/>
          <p:cNvSpPr txBox="1">
            <a:spLocks noChangeArrowheads="1"/>
          </p:cNvSpPr>
          <p:nvPr/>
        </p:nvSpPr>
        <p:spPr bwMode="auto">
          <a:xfrm>
            <a:off x="6229351" y="3870722"/>
            <a:ext cx="53540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track</a:t>
            </a:r>
          </a:p>
        </p:txBody>
      </p:sp>
      <p:sp>
        <p:nvSpPr>
          <p:cNvPr id="56353" name="Rectangle 31"/>
          <p:cNvSpPr>
            <a:spLocks noChangeArrowheads="1"/>
          </p:cNvSpPr>
          <p:nvPr/>
        </p:nvSpPr>
        <p:spPr bwMode="auto">
          <a:xfrm>
            <a:off x="5845969" y="2659856"/>
            <a:ext cx="142875" cy="10596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354" name="Line 32"/>
          <p:cNvSpPr>
            <a:spLocks noChangeShapeType="1"/>
          </p:cNvSpPr>
          <p:nvPr/>
        </p:nvSpPr>
        <p:spPr bwMode="auto">
          <a:xfrm>
            <a:off x="3750469" y="2707481"/>
            <a:ext cx="2109788" cy="1191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55" name="Line 33"/>
          <p:cNvSpPr>
            <a:spLocks noChangeShapeType="1"/>
          </p:cNvSpPr>
          <p:nvPr/>
        </p:nvSpPr>
        <p:spPr bwMode="auto">
          <a:xfrm>
            <a:off x="5567363" y="2108598"/>
            <a:ext cx="369094" cy="5500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56" name="Line 34"/>
          <p:cNvSpPr>
            <a:spLocks noChangeShapeType="1"/>
          </p:cNvSpPr>
          <p:nvPr/>
        </p:nvSpPr>
        <p:spPr bwMode="auto">
          <a:xfrm>
            <a:off x="4424363" y="2112169"/>
            <a:ext cx="11453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57" name="Text Box 35"/>
          <p:cNvSpPr txBox="1">
            <a:spLocks noChangeArrowheads="1"/>
          </p:cNvSpPr>
          <p:nvPr/>
        </p:nvSpPr>
        <p:spPr bwMode="auto">
          <a:xfrm>
            <a:off x="4336257" y="1850231"/>
            <a:ext cx="132985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read/write head</a:t>
            </a:r>
          </a:p>
        </p:txBody>
      </p:sp>
      <p:sp>
        <p:nvSpPr>
          <p:cNvPr id="56358" name="Line 36"/>
          <p:cNvSpPr>
            <a:spLocks noChangeShapeType="1"/>
          </p:cNvSpPr>
          <p:nvPr/>
        </p:nvSpPr>
        <p:spPr bwMode="auto">
          <a:xfrm flipV="1">
            <a:off x="5135166" y="2737248"/>
            <a:ext cx="301228" cy="8965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59" name="Line 37"/>
          <p:cNvSpPr>
            <a:spLocks noChangeShapeType="1"/>
          </p:cNvSpPr>
          <p:nvPr/>
        </p:nvSpPr>
        <p:spPr bwMode="auto">
          <a:xfrm>
            <a:off x="4536282" y="3631406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60" name="Text Box 38"/>
          <p:cNvSpPr txBox="1">
            <a:spLocks noChangeArrowheads="1"/>
          </p:cNvSpPr>
          <p:nvPr/>
        </p:nvSpPr>
        <p:spPr bwMode="auto">
          <a:xfrm>
            <a:off x="4491037" y="3368278"/>
            <a:ext cx="4667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arm</a:t>
            </a:r>
          </a:p>
        </p:txBody>
      </p:sp>
      <p:sp>
        <p:nvSpPr>
          <p:cNvPr id="56361" name="Freeform 39"/>
          <p:cNvSpPr>
            <a:spLocks/>
          </p:cNvSpPr>
          <p:nvPr/>
        </p:nvSpPr>
        <p:spPr bwMode="auto">
          <a:xfrm>
            <a:off x="6584156" y="1462087"/>
            <a:ext cx="1129904" cy="633413"/>
          </a:xfrm>
          <a:custGeom>
            <a:avLst/>
            <a:gdLst>
              <a:gd name="T0" fmla="*/ 0 w 949"/>
              <a:gd name="T1" fmla="*/ 0 h 532"/>
              <a:gd name="T2" fmla="*/ 693738 w 949"/>
              <a:gd name="T3" fmla="*/ 90488 h 532"/>
              <a:gd name="T4" fmla="*/ 1185863 w 949"/>
              <a:gd name="T5" fmla="*/ 431800 h 532"/>
              <a:gd name="T6" fmla="*/ 1506538 w 949"/>
              <a:gd name="T7" fmla="*/ 844550 h 532"/>
              <a:gd name="T8" fmla="*/ 0 60000 65536"/>
              <a:gd name="T9" fmla="*/ 0 60000 65536"/>
              <a:gd name="T10" fmla="*/ 0 60000 65536"/>
              <a:gd name="T11" fmla="*/ 0 60000 65536"/>
              <a:gd name="T12" fmla="*/ 0 w 949"/>
              <a:gd name="T13" fmla="*/ 0 h 532"/>
              <a:gd name="T14" fmla="*/ 949 w 949"/>
              <a:gd name="T15" fmla="*/ 532 h 5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9" h="532">
                <a:moveTo>
                  <a:pt x="0" y="0"/>
                </a:moveTo>
                <a:cubicBezTo>
                  <a:pt x="156" y="6"/>
                  <a:pt x="313" y="12"/>
                  <a:pt x="437" y="57"/>
                </a:cubicBezTo>
                <a:cubicBezTo>
                  <a:pt x="561" y="102"/>
                  <a:pt x="662" y="193"/>
                  <a:pt x="747" y="272"/>
                </a:cubicBezTo>
                <a:cubicBezTo>
                  <a:pt x="832" y="351"/>
                  <a:pt x="915" y="489"/>
                  <a:pt x="949" y="532"/>
                </a:cubicBezTo>
              </a:path>
            </a:pathLst>
          </a:custGeom>
          <a:noFill/>
          <a:ln w="25400">
            <a:solidFill>
              <a:srgbClr val="003366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62" name="Text Box 40"/>
          <p:cNvSpPr txBox="1">
            <a:spLocks noChangeArrowheads="1"/>
          </p:cNvSpPr>
          <p:nvPr/>
        </p:nvSpPr>
        <p:spPr bwMode="auto">
          <a:xfrm>
            <a:off x="6337698" y="1183481"/>
            <a:ext cx="160409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direction of rotation</a:t>
            </a:r>
          </a:p>
        </p:txBody>
      </p:sp>
      <p:sp>
        <p:nvSpPr>
          <p:cNvPr id="56363" name="Line 41"/>
          <p:cNvSpPr>
            <a:spLocks noChangeShapeType="1"/>
          </p:cNvSpPr>
          <p:nvPr/>
        </p:nvSpPr>
        <p:spPr bwMode="auto">
          <a:xfrm>
            <a:off x="3689747" y="2577704"/>
            <a:ext cx="1741884" cy="7144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 type="stealth" w="lg" len="lg"/>
            <a:tailEnd type="stealth" w="lg" len="lg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6364" name="Text Box 42"/>
          <p:cNvSpPr txBox="1">
            <a:spLocks noChangeArrowheads="1"/>
          </p:cNvSpPr>
          <p:nvPr/>
        </p:nvSpPr>
        <p:spPr bwMode="auto">
          <a:xfrm>
            <a:off x="3715941" y="2280047"/>
            <a:ext cx="180055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direction of movement</a:t>
            </a:r>
          </a:p>
        </p:txBody>
      </p:sp>
      <p:sp>
        <p:nvSpPr>
          <p:cNvPr id="56365" name="Text Box 44"/>
          <p:cNvSpPr txBox="1">
            <a:spLocks noChangeArrowheads="1"/>
          </p:cNvSpPr>
          <p:nvPr/>
        </p:nvSpPr>
        <p:spPr bwMode="auto">
          <a:xfrm>
            <a:off x="1306116" y="709612"/>
            <a:ext cx="2275284" cy="375102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/>
              <a:t>The disk rotation is given in rotations per minute (RPM).</a:t>
            </a:r>
          </a:p>
          <a:p>
            <a:pPr>
              <a:spcBef>
                <a:spcPct val="50000"/>
              </a:spcBef>
            </a:pPr>
            <a:r>
              <a:rPr lang="en-US" sz="1350"/>
              <a:t>The time to find a track is proportional to the distance the head must travel. </a:t>
            </a:r>
          </a:p>
          <a:p>
            <a:pPr>
              <a:spcBef>
                <a:spcPct val="50000"/>
              </a:spcBef>
            </a:pPr>
            <a:r>
              <a:rPr lang="en-US" sz="1350"/>
              <a:t>The average time to find a sector within a track is roughly </a:t>
            </a:r>
            <a:r>
              <a:rPr lang="en-US" sz="1350" b="1"/>
              <a:t>half the time for a full rotation</a:t>
            </a:r>
            <a:r>
              <a:rPr lang="en-US" sz="1350"/>
              <a:t>.</a:t>
            </a:r>
          </a:p>
          <a:p>
            <a:pPr>
              <a:spcBef>
                <a:spcPct val="50000"/>
              </a:spcBef>
            </a:pPr>
            <a:r>
              <a:rPr lang="en-US" sz="1350" b="1" u="sng"/>
              <a:t>Question:</a:t>
            </a:r>
            <a:r>
              <a:rPr lang="en-US" sz="1350"/>
              <a:t> If the time to move from track </a:t>
            </a:r>
            <a:r>
              <a:rPr lang="en-US" sz="1500" i="1">
                <a:latin typeface="Times New Roman" pitchFamily="18" charset="0"/>
              </a:rPr>
              <a:t>i</a:t>
            </a:r>
            <a:r>
              <a:rPr lang="en-US" sz="1350"/>
              <a:t> to track </a:t>
            </a:r>
            <a:r>
              <a:rPr lang="en-US" sz="1500" i="1">
                <a:latin typeface="Times New Roman" pitchFamily="18" charset="0"/>
              </a:rPr>
              <a:t>(i+1)</a:t>
            </a:r>
            <a:r>
              <a:rPr lang="en-US" sz="1350"/>
              <a:t> is given by </a:t>
            </a:r>
            <a:r>
              <a:rPr lang="en-US" sz="1350" b="1">
                <a:latin typeface="Symbol" pitchFamily="18" charset="2"/>
              </a:rPr>
              <a:t>d</a:t>
            </a:r>
            <a:r>
              <a:rPr lang="en-US" sz="1350"/>
              <a:t>, assuming that the disk head is at track 0 (all the way out), could you calculate the time to get to sector 4 in track 5?</a:t>
            </a:r>
          </a:p>
        </p:txBody>
      </p:sp>
      <p:sp>
        <p:nvSpPr>
          <p:cNvPr id="56366" name="Text Box 45"/>
          <p:cNvSpPr txBox="1">
            <a:spLocks noChangeArrowheads="1"/>
          </p:cNvSpPr>
          <p:nvPr/>
        </p:nvSpPr>
        <p:spPr bwMode="auto">
          <a:xfrm>
            <a:off x="5220891" y="4205287"/>
            <a:ext cx="2539603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/>
              <a:t>Organization of a disk surface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Oval 13"/>
          <p:cNvSpPr>
            <a:spLocks noChangeArrowheads="1"/>
          </p:cNvSpPr>
          <p:nvPr/>
        </p:nvSpPr>
        <p:spPr bwMode="auto">
          <a:xfrm>
            <a:off x="2070498" y="2394348"/>
            <a:ext cx="2426494" cy="701278"/>
          </a:xfrm>
          <a:prstGeom prst="ellipse">
            <a:avLst/>
          </a:prstGeom>
          <a:solidFill>
            <a:srgbClr val="47A6A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49" name="Oval 14"/>
          <p:cNvSpPr>
            <a:spLocks noChangeArrowheads="1"/>
          </p:cNvSpPr>
          <p:nvPr/>
        </p:nvSpPr>
        <p:spPr bwMode="auto">
          <a:xfrm>
            <a:off x="2213372" y="2459831"/>
            <a:ext cx="2138363" cy="563166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50" name="Oval 11"/>
          <p:cNvSpPr>
            <a:spLocks noChangeArrowheads="1"/>
          </p:cNvSpPr>
          <p:nvPr/>
        </p:nvSpPr>
        <p:spPr bwMode="auto">
          <a:xfrm>
            <a:off x="2070498" y="2208610"/>
            <a:ext cx="2426494" cy="701278"/>
          </a:xfrm>
          <a:prstGeom prst="ellipse">
            <a:avLst/>
          </a:prstGeom>
          <a:solidFill>
            <a:srgbClr val="6EBCC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51" name="Oval 12"/>
          <p:cNvSpPr>
            <a:spLocks noChangeArrowheads="1"/>
          </p:cNvSpPr>
          <p:nvPr/>
        </p:nvSpPr>
        <p:spPr bwMode="auto">
          <a:xfrm>
            <a:off x="2213372" y="2274094"/>
            <a:ext cx="2138363" cy="563166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52" name="Oval 7"/>
          <p:cNvSpPr>
            <a:spLocks noChangeArrowheads="1"/>
          </p:cNvSpPr>
          <p:nvPr/>
        </p:nvSpPr>
        <p:spPr bwMode="auto">
          <a:xfrm>
            <a:off x="2056210" y="2015729"/>
            <a:ext cx="2426494" cy="701278"/>
          </a:xfrm>
          <a:prstGeom prst="ellipse">
            <a:avLst/>
          </a:prstGeom>
          <a:solidFill>
            <a:srgbClr val="77D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53" name="Oval 8"/>
          <p:cNvSpPr>
            <a:spLocks noChangeArrowheads="1"/>
          </p:cNvSpPr>
          <p:nvPr/>
        </p:nvSpPr>
        <p:spPr bwMode="auto">
          <a:xfrm>
            <a:off x="2199085" y="2081213"/>
            <a:ext cx="2138363" cy="563166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48816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/>
              <a:t>Disk Structure</a:t>
            </a:r>
          </a:p>
        </p:txBody>
      </p:sp>
      <p:sp>
        <p:nvSpPr>
          <p:cNvPr id="57355" name="Oval 4"/>
          <p:cNvSpPr>
            <a:spLocks noChangeArrowheads="1"/>
          </p:cNvSpPr>
          <p:nvPr/>
        </p:nvSpPr>
        <p:spPr bwMode="auto">
          <a:xfrm>
            <a:off x="2056210" y="1829991"/>
            <a:ext cx="2426494" cy="7012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56" name="Oval 6"/>
          <p:cNvSpPr>
            <a:spLocks noChangeArrowheads="1"/>
          </p:cNvSpPr>
          <p:nvPr/>
        </p:nvSpPr>
        <p:spPr bwMode="auto">
          <a:xfrm>
            <a:off x="2199085" y="1895475"/>
            <a:ext cx="2138363" cy="563166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57" name="Line 15"/>
          <p:cNvSpPr>
            <a:spLocks noChangeShapeType="1"/>
          </p:cNvSpPr>
          <p:nvPr/>
        </p:nvSpPr>
        <p:spPr bwMode="auto">
          <a:xfrm flipV="1">
            <a:off x="3255169" y="1308497"/>
            <a:ext cx="7144" cy="8286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58" name="Line 16"/>
          <p:cNvSpPr>
            <a:spLocks noChangeShapeType="1"/>
          </p:cNvSpPr>
          <p:nvPr/>
        </p:nvSpPr>
        <p:spPr bwMode="auto">
          <a:xfrm flipV="1">
            <a:off x="3255169" y="3087291"/>
            <a:ext cx="7144" cy="8286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59" name="Freeform 17"/>
          <p:cNvSpPr>
            <a:spLocks/>
          </p:cNvSpPr>
          <p:nvPr/>
        </p:nvSpPr>
        <p:spPr bwMode="auto">
          <a:xfrm>
            <a:off x="2425303" y="1414463"/>
            <a:ext cx="1575197" cy="247650"/>
          </a:xfrm>
          <a:custGeom>
            <a:avLst/>
            <a:gdLst>
              <a:gd name="T0" fmla="*/ 322262 w 1323"/>
              <a:gd name="T1" fmla="*/ 30163 h 208"/>
              <a:gd name="T2" fmla="*/ 80962 w 1323"/>
              <a:gd name="T3" fmla="*/ 169863 h 208"/>
              <a:gd name="T4" fmla="*/ 804862 w 1323"/>
              <a:gd name="T5" fmla="*/ 311150 h 208"/>
              <a:gd name="T6" fmla="*/ 1889125 w 1323"/>
              <a:gd name="T7" fmla="*/ 280988 h 208"/>
              <a:gd name="T8" fmla="*/ 2070100 w 1323"/>
              <a:gd name="T9" fmla="*/ 120650 h 208"/>
              <a:gd name="T10" fmla="*/ 1789112 w 1323"/>
              <a:gd name="T11" fmla="*/ 0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23"/>
              <a:gd name="T19" fmla="*/ 0 h 208"/>
              <a:gd name="T20" fmla="*/ 1323 w 1323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23" h="208">
                <a:moveTo>
                  <a:pt x="203" y="19"/>
                </a:moveTo>
                <a:cubicBezTo>
                  <a:pt x="101" y="48"/>
                  <a:pt x="0" y="78"/>
                  <a:pt x="51" y="107"/>
                </a:cubicBezTo>
                <a:cubicBezTo>
                  <a:pt x="102" y="136"/>
                  <a:pt x="317" y="184"/>
                  <a:pt x="507" y="196"/>
                </a:cubicBezTo>
                <a:cubicBezTo>
                  <a:pt x="697" y="208"/>
                  <a:pt x="1057" y="197"/>
                  <a:pt x="1190" y="177"/>
                </a:cubicBezTo>
                <a:cubicBezTo>
                  <a:pt x="1323" y="157"/>
                  <a:pt x="1314" y="105"/>
                  <a:pt x="1304" y="76"/>
                </a:cubicBezTo>
                <a:cubicBezTo>
                  <a:pt x="1294" y="47"/>
                  <a:pt x="1156" y="13"/>
                  <a:pt x="1127" y="0"/>
                </a:cubicBezTo>
              </a:path>
            </a:pathLst>
          </a:custGeom>
          <a:noFill/>
          <a:ln w="25400">
            <a:solidFill>
              <a:srgbClr val="000080"/>
            </a:solidFill>
            <a:round/>
            <a:headEnd/>
            <a:tailEnd type="stealth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60" name="Line 18"/>
          <p:cNvSpPr>
            <a:spLocks noChangeShapeType="1"/>
          </p:cNvSpPr>
          <p:nvPr/>
        </p:nvSpPr>
        <p:spPr bwMode="auto">
          <a:xfrm flipH="1">
            <a:off x="1600200" y="2286000"/>
            <a:ext cx="7144" cy="163472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61" name="Line 19"/>
          <p:cNvSpPr>
            <a:spLocks noChangeShapeType="1"/>
          </p:cNvSpPr>
          <p:nvPr/>
        </p:nvSpPr>
        <p:spPr bwMode="auto">
          <a:xfrm flipH="1">
            <a:off x="1614488" y="2856310"/>
            <a:ext cx="656035" cy="714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62" name="Rectangle 20"/>
          <p:cNvSpPr>
            <a:spLocks noChangeArrowheads="1"/>
          </p:cNvSpPr>
          <p:nvPr/>
        </p:nvSpPr>
        <p:spPr bwMode="auto">
          <a:xfrm>
            <a:off x="2268141" y="2808685"/>
            <a:ext cx="90488" cy="83344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63" name="Rectangle 21"/>
          <p:cNvSpPr>
            <a:spLocks noChangeArrowheads="1"/>
          </p:cNvSpPr>
          <p:nvPr/>
        </p:nvSpPr>
        <p:spPr bwMode="auto">
          <a:xfrm>
            <a:off x="2268141" y="2630091"/>
            <a:ext cx="90488" cy="83344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64" name="Rectangle 22"/>
          <p:cNvSpPr>
            <a:spLocks noChangeArrowheads="1"/>
          </p:cNvSpPr>
          <p:nvPr/>
        </p:nvSpPr>
        <p:spPr bwMode="auto">
          <a:xfrm>
            <a:off x="2268141" y="2444354"/>
            <a:ext cx="90488" cy="83344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65" name="Rectangle 23"/>
          <p:cNvSpPr>
            <a:spLocks noChangeArrowheads="1"/>
          </p:cNvSpPr>
          <p:nvPr/>
        </p:nvSpPr>
        <p:spPr bwMode="auto">
          <a:xfrm>
            <a:off x="2268141" y="2258616"/>
            <a:ext cx="90488" cy="83344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66" name="Line 24"/>
          <p:cNvSpPr>
            <a:spLocks noChangeShapeType="1"/>
          </p:cNvSpPr>
          <p:nvPr/>
        </p:nvSpPr>
        <p:spPr bwMode="auto">
          <a:xfrm flipH="1">
            <a:off x="1614488" y="2670573"/>
            <a:ext cx="656035" cy="714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67" name="Line 25"/>
          <p:cNvSpPr>
            <a:spLocks noChangeShapeType="1"/>
          </p:cNvSpPr>
          <p:nvPr/>
        </p:nvSpPr>
        <p:spPr bwMode="auto">
          <a:xfrm flipH="1">
            <a:off x="1614488" y="2484835"/>
            <a:ext cx="656035" cy="714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68" name="Line 26"/>
          <p:cNvSpPr>
            <a:spLocks noChangeShapeType="1"/>
          </p:cNvSpPr>
          <p:nvPr/>
        </p:nvSpPr>
        <p:spPr bwMode="auto">
          <a:xfrm flipH="1">
            <a:off x="1614488" y="2299098"/>
            <a:ext cx="656035" cy="714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69" name="Line 27"/>
          <p:cNvSpPr>
            <a:spLocks noChangeShapeType="1"/>
          </p:cNvSpPr>
          <p:nvPr/>
        </p:nvSpPr>
        <p:spPr bwMode="auto">
          <a:xfrm>
            <a:off x="1289447" y="3977879"/>
            <a:ext cx="1741884" cy="7144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 type="stealth" w="lg" len="lg"/>
            <a:tailEnd type="stealth" w="lg" len="lg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70" name="Text Box 28"/>
          <p:cNvSpPr txBox="1">
            <a:spLocks noChangeArrowheads="1"/>
          </p:cNvSpPr>
          <p:nvPr/>
        </p:nvSpPr>
        <p:spPr bwMode="auto">
          <a:xfrm>
            <a:off x="1259681" y="3998119"/>
            <a:ext cx="180055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direction of movement</a:t>
            </a:r>
          </a:p>
        </p:txBody>
      </p:sp>
      <p:sp>
        <p:nvSpPr>
          <p:cNvPr id="57371" name="Text Box 29"/>
          <p:cNvSpPr txBox="1">
            <a:spLocks noChangeArrowheads="1"/>
          </p:cNvSpPr>
          <p:nvPr/>
        </p:nvSpPr>
        <p:spPr bwMode="auto">
          <a:xfrm>
            <a:off x="1408510" y="1564481"/>
            <a:ext cx="160409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direction of rotation</a:t>
            </a:r>
          </a:p>
        </p:txBody>
      </p:sp>
      <p:sp>
        <p:nvSpPr>
          <p:cNvPr id="57372" name="Text Box 30"/>
          <p:cNvSpPr txBox="1">
            <a:spLocks noChangeArrowheads="1"/>
          </p:cNvSpPr>
          <p:nvPr/>
        </p:nvSpPr>
        <p:spPr bwMode="auto">
          <a:xfrm>
            <a:off x="2388394" y="844153"/>
            <a:ext cx="1650206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50"/>
              <a:t>Multi-surface disk</a:t>
            </a:r>
          </a:p>
        </p:txBody>
      </p:sp>
      <p:sp>
        <p:nvSpPr>
          <p:cNvPr id="57373" name="Text Box 31"/>
          <p:cNvSpPr txBox="1">
            <a:spLocks noChangeArrowheads="1"/>
          </p:cNvSpPr>
          <p:nvPr/>
        </p:nvSpPr>
        <p:spPr bwMode="auto">
          <a:xfrm>
            <a:off x="1597819" y="3720703"/>
            <a:ext cx="4667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arm</a:t>
            </a:r>
          </a:p>
        </p:txBody>
      </p:sp>
      <p:sp>
        <p:nvSpPr>
          <p:cNvPr id="57374" name="Line 32"/>
          <p:cNvSpPr>
            <a:spLocks noChangeShapeType="1"/>
          </p:cNvSpPr>
          <p:nvPr/>
        </p:nvSpPr>
        <p:spPr bwMode="auto">
          <a:xfrm flipV="1">
            <a:off x="2130029" y="2924176"/>
            <a:ext cx="113109" cy="2786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75" name="Line 33"/>
          <p:cNvSpPr>
            <a:spLocks noChangeShapeType="1"/>
          </p:cNvSpPr>
          <p:nvPr/>
        </p:nvSpPr>
        <p:spPr bwMode="auto">
          <a:xfrm flipV="1">
            <a:off x="2116932" y="2713435"/>
            <a:ext cx="135731" cy="513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76" name="Line 34"/>
          <p:cNvSpPr>
            <a:spLocks noChangeShapeType="1"/>
          </p:cNvSpPr>
          <p:nvPr/>
        </p:nvSpPr>
        <p:spPr bwMode="auto">
          <a:xfrm flipV="1">
            <a:off x="2110979" y="2511029"/>
            <a:ext cx="104775" cy="73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77" name="Line 35"/>
          <p:cNvSpPr>
            <a:spLocks noChangeShapeType="1"/>
          </p:cNvSpPr>
          <p:nvPr/>
        </p:nvSpPr>
        <p:spPr bwMode="auto">
          <a:xfrm flipV="1">
            <a:off x="2112169" y="2309813"/>
            <a:ext cx="73819" cy="903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78" name="Text Box 36"/>
          <p:cNvSpPr txBox="1">
            <a:spLocks noChangeArrowheads="1"/>
          </p:cNvSpPr>
          <p:nvPr/>
        </p:nvSpPr>
        <p:spPr bwMode="auto">
          <a:xfrm>
            <a:off x="1719263" y="3199210"/>
            <a:ext cx="139717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read/write heads</a:t>
            </a:r>
          </a:p>
        </p:txBody>
      </p:sp>
      <p:sp>
        <p:nvSpPr>
          <p:cNvPr id="57379" name="Line 37"/>
          <p:cNvSpPr>
            <a:spLocks noChangeShapeType="1"/>
          </p:cNvSpPr>
          <p:nvPr/>
        </p:nvSpPr>
        <p:spPr bwMode="auto">
          <a:xfrm>
            <a:off x="4336256" y="1734741"/>
            <a:ext cx="0" cy="167401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</p:spPr>
        <p:txBody>
          <a:bodyPr wrap="none"/>
          <a:lstStyle/>
          <a:p>
            <a:endParaRPr lang="en-US" sz="1350"/>
          </a:p>
        </p:txBody>
      </p:sp>
      <p:sp>
        <p:nvSpPr>
          <p:cNvPr id="57380" name="Text Box 38"/>
          <p:cNvSpPr txBox="1">
            <a:spLocks noChangeArrowheads="1"/>
          </p:cNvSpPr>
          <p:nvPr/>
        </p:nvSpPr>
        <p:spPr bwMode="auto">
          <a:xfrm>
            <a:off x="3977879" y="3418285"/>
            <a:ext cx="74732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cylinder</a:t>
            </a:r>
          </a:p>
        </p:txBody>
      </p:sp>
      <p:sp>
        <p:nvSpPr>
          <p:cNvPr id="57381" name="Text Box 39"/>
          <p:cNvSpPr txBox="1">
            <a:spLocks noChangeArrowheads="1"/>
          </p:cNvSpPr>
          <p:nvPr/>
        </p:nvSpPr>
        <p:spPr bwMode="auto">
          <a:xfrm>
            <a:off x="5031581" y="854869"/>
            <a:ext cx="2486025" cy="350865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A cylinder is the collection of all the same tracks across all the multiple disk surfaces.</a:t>
            </a:r>
          </a:p>
          <a:p>
            <a:pPr>
              <a:spcBef>
                <a:spcPct val="50000"/>
              </a:spcBef>
            </a:pPr>
            <a:r>
              <a:rPr lang="en-US" sz="1200"/>
              <a:t>There is a time associated with turning heads on and off so that a different surface can be accessed. We call this overhead the </a:t>
            </a:r>
            <a:r>
              <a:rPr lang="en-US" sz="1200" b="1"/>
              <a:t>head-switching</a:t>
            </a:r>
            <a:r>
              <a:rPr lang="en-US" sz="1200"/>
              <a:t> time.</a:t>
            </a:r>
          </a:p>
          <a:p>
            <a:pPr>
              <a:spcBef>
                <a:spcPct val="50000"/>
              </a:spcBef>
            </a:pPr>
            <a:r>
              <a:rPr lang="en-US" sz="1200"/>
              <a:t>The time to move the arm to read another cylinder is due to the mechanics of the arm. It is certainly much large than the head-switching time, which is due to electronics only.</a:t>
            </a:r>
          </a:p>
          <a:p>
            <a:pPr>
              <a:spcBef>
                <a:spcPct val="50000"/>
              </a:spcBef>
            </a:pPr>
            <a:r>
              <a:rPr lang="en-US" sz="1200" b="1" u="sng"/>
              <a:t>Question</a:t>
            </a:r>
            <a:r>
              <a:rPr lang="en-US" sz="1200"/>
              <a:t>: How should one organize data across multiple surfaces to minimize access overhead?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823C-8FA1-4B39-AC6C-C378D9A3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PC Disk Example</a:t>
            </a:r>
          </a:p>
        </p:txBody>
      </p:sp>
      <p:pic>
        <p:nvPicPr>
          <p:cNvPr id="1026" name="Picture 2" descr="File:Laptop-hard-drive-exposed.jpg">
            <a:extLst>
              <a:ext uri="{FF2B5EF4-FFF2-40B4-BE49-F238E27FC236}">
                <a16:creationId xmlns:a16="http://schemas.microsoft.com/office/drawing/2014/main" id="{6AE3D7FB-C444-4C11-838B-86B247D5C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4" y="1197405"/>
            <a:ext cx="3970330" cy="303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0F820-4EC4-4504-9AE5-6A88CB2EC3F3}"/>
              </a:ext>
            </a:extLst>
          </p:cNvPr>
          <p:cNvSpPr txBox="1"/>
          <p:nvPr/>
        </p:nvSpPr>
        <p:spPr>
          <a:xfrm>
            <a:off x="1052510" y="4520000"/>
            <a:ext cx="703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https://commons.wikimedia.org/wiki/File:Laptop-hard-drive-exposed.jpg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8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Contiguous Allocation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1689497" y="989409"/>
            <a:ext cx="5528072" cy="3542110"/>
          </a:xfrm>
          <a:prstGeom prst="rect">
            <a:avLst/>
          </a:prstGeom>
          <a:solidFill>
            <a:srgbClr val="D4FDD5"/>
          </a:solidFill>
          <a:ln w="9525">
            <a:solidFill>
              <a:srgbClr val="000000"/>
            </a:solidFill>
          </a:ln>
        </p:spPr>
        <p:txBody>
          <a:bodyPr>
            <a:normAutofit fontScale="92500"/>
          </a:bodyPr>
          <a:lstStyle/>
          <a:p>
            <a:pPr marL="223361" indent="-192881">
              <a:lnSpc>
                <a:spcPct val="80000"/>
              </a:lnSpc>
              <a:buClr>
                <a:srgbClr val="000000"/>
              </a:buClr>
              <a:buFont typeface="Arial"/>
            </a:pPr>
            <a:r>
              <a:rPr sz="1800"/>
              <a:t>Each file occupies a set of </a:t>
            </a:r>
            <a:r>
              <a:rPr sz="18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contiguous blocks</a:t>
            </a:r>
            <a:r>
              <a:rPr sz="1800"/>
              <a:t> on the disk.</a:t>
            </a:r>
            <a:br>
              <a:rPr sz="1800"/>
            </a:br>
            <a:endParaRPr sz="1800"/>
          </a:p>
          <a:p>
            <a:pPr marL="223361" indent="-192881">
              <a:lnSpc>
                <a:spcPct val="80000"/>
              </a:lnSpc>
              <a:buClr>
                <a:srgbClr val="000000"/>
              </a:buClr>
              <a:buFont typeface="Arial"/>
            </a:pPr>
            <a:r>
              <a:rPr sz="1800"/>
              <a:t>Simple: only starting location (block #) and length (number of blocks) are required.</a:t>
            </a:r>
            <a:br>
              <a:rPr sz="1800"/>
            </a:br>
            <a:endParaRPr sz="1800"/>
          </a:p>
          <a:p>
            <a:pPr marL="223361" indent="-192881">
              <a:lnSpc>
                <a:spcPct val="80000"/>
              </a:lnSpc>
              <a:buClr>
                <a:srgbClr val="000000"/>
              </a:buClr>
              <a:buFont typeface="Arial"/>
            </a:pPr>
            <a:r>
              <a:rPr sz="1800"/>
              <a:t>Suitable for </a:t>
            </a:r>
            <a:r>
              <a:rPr sz="1800" b="1"/>
              <a:t>sequential</a:t>
            </a:r>
            <a:r>
              <a:rPr sz="1800"/>
              <a:t> and </a:t>
            </a:r>
            <a:r>
              <a:rPr sz="1800" b="1"/>
              <a:t>random</a:t>
            </a:r>
            <a:r>
              <a:rPr sz="1800"/>
              <a:t> access.</a:t>
            </a:r>
            <a:br>
              <a:rPr sz="1800"/>
            </a:br>
            <a:endParaRPr sz="1800"/>
          </a:p>
          <a:p>
            <a:pPr>
              <a:lnSpc>
                <a:spcPct val="80000"/>
              </a:lnSpc>
              <a:buClr>
                <a:srgbClr val="000000"/>
              </a:buClr>
              <a:buFont typeface="Arial"/>
              <a:defRPr sz="2400"/>
            </a:pPr>
            <a:r>
              <a:t>Wasteful of space: dynamic storage-allocation problem; external fragmentation.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Tx/>
              <a:buFont typeface="Arial"/>
              <a:buNone/>
              <a:defRPr sz="2400"/>
            </a:pPr>
            <a:endParaRPr/>
          </a:p>
          <a:p>
            <a:pPr marL="223361" indent="-192881">
              <a:lnSpc>
                <a:spcPct val="80000"/>
              </a:lnSpc>
              <a:buClr>
                <a:srgbClr val="000000"/>
              </a:buClr>
              <a:buFont typeface="Arial"/>
            </a:pPr>
            <a:r>
              <a:rPr sz="1800"/>
              <a:t>Files cannot grow unless more space than necessary is allocated when file is created (clearly this strategy can lead to </a:t>
            </a:r>
            <a:r>
              <a:rPr sz="1800" b="1"/>
              <a:t>internal fragmentation</a:t>
            </a:r>
            <a:r>
              <a:rPr sz="1800"/>
              <a:t>).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1241822" y="0"/>
            <a:ext cx="6656785" cy="962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pPr algn="r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Contiguous Allocation of Disk Space</a:t>
            </a:r>
          </a:p>
        </p:txBody>
      </p:sp>
      <p:pic>
        <p:nvPicPr>
          <p:cNvPr id="273" name="image.png"/>
          <p:cNvPicPr>
            <a:picLocks/>
          </p:cNvPicPr>
          <p:nvPr/>
        </p:nvPicPr>
        <p:blipFill>
          <a:blip r:embed="rId2">
            <a:extLst/>
          </a:blip>
          <a:srcRect l="14834" t="5889" r="14668" b="1777"/>
          <a:stretch>
            <a:fillRect/>
          </a:stretch>
        </p:blipFill>
        <p:spPr>
          <a:xfrm>
            <a:off x="1365195" y="962025"/>
            <a:ext cx="3631406" cy="3568304"/>
          </a:xfrm>
          <a:prstGeom prst="rect">
            <a:avLst/>
          </a:prstGeom>
          <a:ln w="38100">
            <a:solidFill>
              <a:srgbClr val="D77A00"/>
            </a:solidFill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5335525" y="962025"/>
            <a:ext cx="2748690" cy="3483005"/>
          </a:xfrm>
          <a:prstGeom prst="rect">
            <a:avLst/>
          </a:prstGeom>
          <a:solidFill>
            <a:srgbClr val="FFFDA9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marL="30479" marR="30479" defTabSz="685800">
              <a:spcBef>
                <a:spcPts val="75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600" dirty="0"/>
              <a:t>To deal with the dynamic allocation problem (external fragmentation), the system should periodically </a:t>
            </a:r>
            <a:r>
              <a:rPr sz="16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compact</a:t>
            </a:r>
            <a:r>
              <a:rPr sz="1600" dirty="0"/>
              <a:t> the disk.</a:t>
            </a:r>
          </a:p>
          <a:p>
            <a:pPr marL="30479" marR="30479" defTabSz="685800">
              <a:spcBef>
                <a:spcPts val="75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600" dirty="0"/>
              <a:t>Compaction may take a long time, during which the system is effectively </a:t>
            </a:r>
            <a:r>
              <a:rPr sz="16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down</a:t>
            </a:r>
            <a:r>
              <a:rPr sz="1600" dirty="0"/>
              <a:t>.</a:t>
            </a:r>
          </a:p>
          <a:p>
            <a:pPr marL="30479" marR="30479" defTabSz="685800">
              <a:spcBef>
                <a:spcPts val="75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600" dirty="0"/>
              <a:t>To deal with possibly growing files, one needs to pre-allocate space larger than required at the initial time =&gt; this leads to </a:t>
            </a:r>
            <a:r>
              <a:rPr sz="16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internal fragmentation</a:t>
            </a:r>
            <a:r>
              <a:rPr sz="1600" dirty="0"/>
              <a:t>.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discussed the file control block (FCB) in Linux, that is </a:t>
            </a:r>
            <a:r>
              <a:rPr lang="en-US" dirty="0" err="1"/>
              <a:t>inode</a:t>
            </a:r>
            <a:r>
              <a:rPr lang="en-US" dirty="0"/>
              <a:t>.</a:t>
            </a:r>
          </a:p>
          <a:p>
            <a:r>
              <a:rPr lang="en-US" dirty="0"/>
              <a:t>We also discussed general directory structure in Linux.</a:t>
            </a:r>
          </a:p>
          <a:p>
            <a:r>
              <a:rPr lang="en-US" dirty="0"/>
              <a:t>Today we will look at some other implementation issues.</a:t>
            </a:r>
          </a:p>
          <a:p>
            <a:pPr lvl="1"/>
            <a:r>
              <a:rPr lang="en-US" sz="2400" dirty="0"/>
              <a:t>Virtual file system, and</a:t>
            </a:r>
          </a:p>
          <a:p>
            <a:pPr lvl="1"/>
            <a:r>
              <a:rPr lang="en-US" sz="2400" dirty="0"/>
              <a:t>File block allocation strategies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Extent-Based Systems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907080" y="950119"/>
            <a:ext cx="7329840" cy="3705225"/>
          </a:xfrm>
          <a:prstGeom prst="rect">
            <a:avLst/>
          </a:prstGeom>
          <a:solidFill>
            <a:srgbClr val="D4FEFF"/>
          </a:solidFill>
          <a:ln w="952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223361" indent="-192881">
              <a:lnSpc>
                <a:spcPct val="80000"/>
              </a:lnSpc>
              <a:buClr>
                <a:srgbClr val="000000"/>
              </a:buClr>
              <a:buFont typeface="Arial"/>
            </a:pPr>
            <a:r>
              <a:rPr sz="2000" dirty="0"/>
              <a:t>Many newer file systems (i.e.</a:t>
            </a:r>
            <a:r>
              <a:rPr lang="en-US" sz="2000" dirty="0"/>
              <a:t>,</a:t>
            </a:r>
            <a:r>
              <a:rPr sz="2000" dirty="0"/>
              <a:t> Veritas File System</a:t>
            </a:r>
            <a:r>
              <a:rPr lang="en-US" sz="2000" dirty="0"/>
              <a:t> by HPUX</a:t>
            </a:r>
            <a:r>
              <a:rPr sz="2000" dirty="0"/>
              <a:t>) use a modified contiguous allocation scheme.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Arial"/>
            </a:pPr>
            <a:endParaRPr sz="2000" dirty="0"/>
          </a:p>
          <a:p>
            <a:pPr marL="223361" indent="-192881">
              <a:lnSpc>
                <a:spcPct val="80000"/>
              </a:lnSpc>
              <a:buClr>
                <a:srgbClr val="000000"/>
              </a:buClr>
              <a:buFont typeface="Arial"/>
            </a:pPr>
            <a:r>
              <a:rPr sz="2000" dirty="0"/>
              <a:t>Extent-based file systems allocate disk blocks in </a:t>
            </a:r>
            <a:r>
              <a:rPr sz="20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extents</a:t>
            </a:r>
            <a:r>
              <a:rPr sz="2000" dirty="0"/>
              <a:t>. 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Arial"/>
            </a:pPr>
            <a:endParaRPr sz="2000" dirty="0"/>
          </a:p>
          <a:p>
            <a:pPr marL="223361" indent="-192881">
              <a:lnSpc>
                <a:spcPct val="80000"/>
              </a:lnSpc>
              <a:buClr>
                <a:srgbClr val="000000"/>
              </a:buClr>
              <a:buFont typeface="Arial"/>
            </a:pPr>
            <a:r>
              <a:rPr sz="2000" dirty="0"/>
              <a:t>An </a:t>
            </a:r>
            <a:r>
              <a:rPr sz="20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extent</a:t>
            </a:r>
            <a:r>
              <a:rPr sz="2000" dirty="0"/>
              <a:t> is a contiguous set of blocks. Extents are allocated for each file. A file consists of one or more extents.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Tx/>
              <a:buFont typeface="Arial"/>
              <a:buNone/>
              <a:defRPr sz="2400"/>
            </a:pPr>
            <a:endParaRPr sz="2000" dirty="0"/>
          </a:p>
          <a:p>
            <a:pPr>
              <a:lnSpc>
                <a:spcPct val="80000"/>
              </a:lnSpc>
              <a:buClr>
                <a:srgbClr val="000000"/>
              </a:buClr>
              <a:buFont typeface="Arial"/>
              <a:defRPr sz="2400"/>
            </a:pPr>
            <a:r>
              <a:rPr sz="2000" dirty="0"/>
              <a:t>Extents can be added to an existing file that needs space to grow. A block can be found given by the location of the first block in the file and the block count, plus a link to the first extent.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1485900" y="1"/>
            <a:ext cx="6172200" cy="9834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Linked Allocation</a:t>
            </a:r>
          </a:p>
        </p:txBody>
      </p:sp>
      <p:pic>
        <p:nvPicPr>
          <p:cNvPr id="280" name="image.png"/>
          <p:cNvPicPr>
            <a:picLocks/>
          </p:cNvPicPr>
          <p:nvPr/>
        </p:nvPicPr>
        <p:blipFill>
          <a:blip r:embed="rId2">
            <a:extLst/>
          </a:blip>
          <a:srcRect l="10572" t="843" r="10572" b="563"/>
          <a:stretch>
            <a:fillRect/>
          </a:stretch>
        </p:blipFill>
        <p:spPr>
          <a:xfrm>
            <a:off x="4419295" y="952737"/>
            <a:ext cx="3575447" cy="3577829"/>
          </a:xfrm>
          <a:prstGeom prst="rect">
            <a:avLst/>
          </a:prstGeom>
          <a:ln w="38100">
            <a:solidFill>
              <a:srgbClr val="D77A00"/>
            </a:solidFill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1466850" y="833438"/>
            <a:ext cx="2457450" cy="3816429"/>
          </a:xfrm>
          <a:prstGeom prst="rect">
            <a:avLst/>
          </a:prstGeom>
          <a:solidFill>
            <a:srgbClr val="FFFDA9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30479" marR="30479" defTabSz="685800">
              <a:buClr>
                <a:srgbClr val="FF26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Each file is a linked list of disk blocks.</a:t>
            </a:r>
            <a:r>
              <a:rPr sz="1350" dirty="0"/>
              <a:t> </a:t>
            </a:r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sz="1350" dirty="0"/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 b="1" dirty="0"/>
              <a:t>Simple:</a:t>
            </a:r>
            <a:r>
              <a:rPr sz="1350" dirty="0"/>
              <a:t> need only starting address.</a:t>
            </a:r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sz="1350" dirty="0"/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 b="1" dirty="0"/>
              <a:t>Overhead:</a:t>
            </a:r>
            <a:r>
              <a:rPr sz="1350" dirty="0"/>
              <a:t> each block links to the next. </a:t>
            </a:r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sz="1350" dirty="0"/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 b="1" dirty="0"/>
              <a:t>Space cost</a:t>
            </a:r>
            <a:r>
              <a:rPr sz="1350" dirty="0"/>
              <a:t> to store pointer.</a:t>
            </a:r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sz="1350" dirty="0"/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 b="1" dirty="0"/>
              <a:t>Time cost</a:t>
            </a:r>
            <a:r>
              <a:rPr sz="1350" dirty="0"/>
              <a:t> to read one block to find the next.</a:t>
            </a:r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sz="1350" dirty="0"/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 b="1" dirty="0"/>
              <a:t>Internal fragmentation</a:t>
            </a:r>
            <a:r>
              <a:rPr sz="1350" dirty="0"/>
              <a:t>, but not external.</a:t>
            </a:r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 dirty="0"/>
              <a:t>Sequential access comes naturally, random does not.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9977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File-Allocation Table (FAT)</a:t>
            </a:r>
          </a:p>
        </p:txBody>
      </p:sp>
      <p:pic>
        <p:nvPicPr>
          <p:cNvPr id="284" name="image.png"/>
          <p:cNvPicPr>
            <a:picLocks/>
          </p:cNvPicPr>
          <p:nvPr/>
        </p:nvPicPr>
        <p:blipFill>
          <a:blip r:embed="rId2">
            <a:extLst/>
          </a:blip>
          <a:srcRect l="6750" t="1110" r="7167" b="1333"/>
          <a:stretch>
            <a:fillRect/>
          </a:stretch>
        </p:blipFill>
        <p:spPr>
          <a:xfrm>
            <a:off x="1105602" y="1034652"/>
            <a:ext cx="3771807" cy="3064147"/>
          </a:xfrm>
          <a:prstGeom prst="rect">
            <a:avLst/>
          </a:prstGeom>
          <a:ln w="38100">
            <a:solidFill>
              <a:srgbClr val="D77A00"/>
            </a:solidFill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5188744" y="1034653"/>
            <a:ext cx="2469356" cy="3072636"/>
          </a:xfrm>
          <a:prstGeom prst="rect">
            <a:avLst/>
          </a:prstGeom>
          <a:solidFill>
            <a:srgbClr val="FFFDA9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marL="30479" marR="30479" defTabSz="685800">
              <a:spcBef>
                <a:spcPts val="750"/>
              </a:spcBef>
              <a:buClr>
                <a:srgbClr val="FF26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4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Simple and efficient:</a:t>
            </a:r>
            <a:r>
              <a:rPr sz="1400" dirty="0"/>
              <a:t> One entry for each block; indexed by block number. The table is implements the list linking the blocks in a file.</a:t>
            </a:r>
          </a:p>
          <a:p>
            <a:pPr marL="30479" marR="30479" defTabSz="685800">
              <a:spcBef>
                <a:spcPts val="75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400" dirty="0"/>
              <a:t>Growing a file is easy: find a free block and link it in.</a:t>
            </a:r>
          </a:p>
          <a:p>
            <a:pPr marL="30479" marR="30479" defTabSz="685800">
              <a:spcBef>
                <a:spcPts val="75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400" dirty="0"/>
              <a:t>Random access is easy.</a:t>
            </a:r>
          </a:p>
          <a:p>
            <a:pPr marL="30479" marR="30479" defTabSz="685800">
              <a:spcBef>
                <a:spcPts val="75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400" dirty="0"/>
              <a:t>If the FAT is not cached in memory, a considerable number of disk seeks happens.</a:t>
            </a:r>
          </a:p>
          <a:p>
            <a:pPr marL="30479" marR="30479" defTabSz="685800">
              <a:spcBef>
                <a:spcPts val="75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400" dirty="0"/>
              <a:t>Used by MS-DOS and OS/2.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1514475" y="1"/>
            <a:ext cx="6172200" cy="104060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Indexed Allocation</a:t>
            </a:r>
          </a:p>
        </p:txBody>
      </p:sp>
      <p:pic>
        <p:nvPicPr>
          <p:cNvPr id="288" name="image.png"/>
          <p:cNvPicPr>
            <a:picLocks/>
          </p:cNvPicPr>
          <p:nvPr/>
        </p:nvPicPr>
        <p:blipFill>
          <a:blip r:embed="rId2">
            <a:extLst/>
          </a:blip>
          <a:srcRect l="4949" t="843" r="4873" b="563"/>
          <a:stretch>
            <a:fillRect/>
          </a:stretch>
        </p:blipFill>
        <p:spPr>
          <a:xfrm>
            <a:off x="3982641" y="992981"/>
            <a:ext cx="3619501" cy="3167063"/>
          </a:xfrm>
          <a:prstGeom prst="rect">
            <a:avLst/>
          </a:prstGeom>
          <a:ln w="38100">
            <a:solidFill>
              <a:srgbClr val="D77A00"/>
            </a:solidFill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1441847" y="973932"/>
            <a:ext cx="2466976" cy="3608680"/>
          </a:xfrm>
          <a:prstGeom prst="rect">
            <a:avLst/>
          </a:prstGeom>
          <a:solidFill>
            <a:srgbClr val="FFFDA9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30479" marR="30479" defTabSz="685800">
              <a:spcBef>
                <a:spcPts val="750"/>
              </a:spcBef>
              <a:buClr>
                <a:srgbClr val="FF26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Brings all pointers together into an </a:t>
            </a:r>
            <a:r>
              <a:rPr sz="1350" b="1"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index block.</a:t>
            </a:r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sz="1350" b="1" i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/>
              <a:t>One index block </a:t>
            </a:r>
            <a:r>
              <a:rPr sz="1350" b="1" i="1"/>
              <a:t>per file</a:t>
            </a:r>
            <a:r>
              <a:rPr sz="1350"/>
              <a:t>.</a:t>
            </a:r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sz="1350"/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/>
              <a:t>Random access comes easy.</a:t>
            </a:r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sz="1350"/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/>
              <a:t>Dynamic access without external fragmentation, but have overhead of index block.</a:t>
            </a:r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sz="1350"/>
          </a:p>
          <a:p>
            <a:pPr marL="30479" marR="30479" defTabSz="6858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/>
              <a:t>Wasted space: how large should an index block be to minimize the overhead?</a:t>
            </a:r>
          </a:p>
          <a:p>
            <a:pPr marL="373380" marR="30479" defTabSz="685800">
              <a:buClr>
                <a:srgbClr val="000000"/>
              </a:buClr>
              <a:buSzPct val="100000"/>
              <a:buFont typeface="Arial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/>
              <a:t> linked index blocks</a:t>
            </a:r>
          </a:p>
          <a:p>
            <a:pPr marL="373380" marR="30479" defTabSz="685800">
              <a:buClr>
                <a:srgbClr val="000000"/>
              </a:buClr>
              <a:buSzPct val="100000"/>
              <a:buFont typeface="Arial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/>
              <a:t> multilevel index</a:t>
            </a:r>
          </a:p>
          <a:p>
            <a:pPr marL="373380" marR="30479" defTabSz="685800">
              <a:buClr>
                <a:srgbClr val="000000"/>
              </a:buClr>
              <a:buSzPct val="100000"/>
              <a:buFont typeface="Arial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350"/>
              <a:t> combined scheme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1384697" y="1"/>
            <a:ext cx="6441282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pPr algn="r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Combined Scheme:  UNIX </a:t>
            </a:r>
          </a:p>
        </p:txBody>
      </p:sp>
      <p:pic>
        <p:nvPicPr>
          <p:cNvPr id="292" name="image.png"/>
          <p:cNvPicPr>
            <a:picLocks/>
          </p:cNvPicPr>
          <p:nvPr/>
        </p:nvPicPr>
        <p:blipFill>
          <a:blip r:embed="rId2">
            <a:extLst/>
          </a:blip>
          <a:srcRect l="1425" t="843" r="1350" b="280"/>
          <a:stretch>
            <a:fillRect/>
          </a:stretch>
        </p:blipFill>
        <p:spPr>
          <a:xfrm>
            <a:off x="907080" y="926306"/>
            <a:ext cx="3926682" cy="3193257"/>
          </a:xfrm>
          <a:prstGeom prst="rect">
            <a:avLst/>
          </a:prstGeom>
          <a:ln w="38100">
            <a:solidFill>
              <a:srgbClr val="D77A00"/>
            </a:solidFill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5376863" y="926306"/>
            <a:ext cx="2707352" cy="3185487"/>
          </a:xfrm>
          <a:prstGeom prst="rect">
            <a:avLst/>
          </a:prstGeom>
          <a:solidFill>
            <a:srgbClr val="FFFDA9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marL="30479" marR="30479" defTabSz="685800">
              <a:spcBef>
                <a:spcPts val="75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400" dirty="0"/>
              <a:t>If file is small enough, use only </a:t>
            </a:r>
            <a:r>
              <a:rPr sz="14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direct blocks</a:t>
            </a:r>
            <a:r>
              <a:rPr sz="1400" dirty="0"/>
              <a:t> pointers.</a:t>
            </a:r>
          </a:p>
          <a:p>
            <a:pPr marL="30479" marR="30479" defTabSz="685800">
              <a:spcBef>
                <a:spcPts val="75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400" dirty="0"/>
              <a:t>If number of blocks in file is greater than the number of direct block pointers, use </a:t>
            </a:r>
            <a:r>
              <a:rPr sz="14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single</a:t>
            </a:r>
            <a:r>
              <a:rPr sz="1400" dirty="0"/>
              <a:t>, </a:t>
            </a:r>
            <a:r>
              <a:rPr sz="14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double</a:t>
            </a:r>
            <a:r>
              <a:rPr sz="1400" dirty="0"/>
              <a:t>, or </a:t>
            </a:r>
            <a:r>
              <a:rPr sz="14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triple indirect</a:t>
            </a:r>
            <a:r>
              <a:rPr sz="1400" dirty="0"/>
              <a:t>.</a:t>
            </a:r>
          </a:p>
          <a:p>
            <a:pPr marL="30479" marR="30479" defTabSz="685800">
              <a:spcBef>
                <a:spcPts val="75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400" dirty="0"/>
              <a:t>Additional levels of indirection increase the number of blocks that can be associated with a file.</a:t>
            </a:r>
          </a:p>
          <a:p>
            <a:pPr marL="30479" marR="30479" defTabSz="685800">
              <a:spcBef>
                <a:spcPts val="750"/>
              </a:spcBef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1400" dirty="0"/>
              <a:t>Index blocks can be cached in memory, like FAT. </a:t>
            </a:r>
            <a:r>
              <a:rPr sz="1400" b="1" dirty="0"/>
              <a:t>Access to data blocks, however, may require many disk seeks</a:t>
            </a:r>
            <a:r>
              <a:rPr sz="1400" dirty="0"/>
              <a:t>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963" y="-8335"/>
            <a:ext cx="6696075" cy="857251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In-Memory File System Structures</a:t>
            </a: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 cstate="print"/>
          <a:srcRect l="4584" t="890" r="4584" b="667"/>
          <a:stretch>
            <a:fillRect/>
          </a:stretch>
        </p:blipFill>
        <p:spPr bwMode="auto">
          <a:xfrm>
            <a:off x="1423048" y="867224"/>
            <a:ext cx="4235053" cy="3440906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757216" y="984485"/>
            <a:ext cx="1512657" cy="1439466"/>
            <a:chOff x="6350000" y="1362075"/>
            <a:chExt cx="2016875" cy="1919288"/>
          </a:xfrm>
        </p:grpSpPr>
        <p:sp>
          <p:nvSpPr>
            <p:cNvPr id="50182" name="AutoShape 4"/>
            <p:cNvSpPr>
              <a:spLocks/>
            </p:cNvSpPr>
            <p:nvPr/>
          </p:nvSpPr>
          <p:spPr bwMode="auto">
            <a:xfrm>
              <a:off x="6350000" y="1362075"/>
              <a:ext cx="519113" cy="1919288"/>
            </a:xfrm>
            <a:prstGeom prst="rightBrace">
              <a:avLst>
                <a:gd name="adj1" fmla="val 3081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7019925" y="2092326"/>
              <a:ext cx="134695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file open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57216" y="2676783"/>
            <a:ext cx="1456744" cy="1640681"/>
            <a:chOff x="6350000" y="3581400"/>
            <a:chExt cx="1942325" cy="2187575"/>
          </a:xfrm>
        </p:grpSpPr>
        <p:sp>
          <p:nvSpPr>
            <p:cNvPr id="50184" name="AutoShape 6"/>
            <p:cNvSpPr>
              <a:spLocks/>
            </p:cNvSpPr>
            <p:nvPr/>
          </p:nvSpPr>
          <p:spPr bwMode="auto">
            <a:xfrm>
              <a:off x="6350000" y="3581400"/>
              <a:ext cx="519113" cy="2187575"/>
            </a:xfrm>
            <a:prstGeom prst="rightBrace">
              <a:avLst>
                <a:gd name="adj1" fmla="val 3511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0185" name="Text Box 7"/>
            <p:cNvSpPr txBox="1">
              <a:spLocks noChangeArrowheads="1"/>
            </p:cNvSpPr>
            <p:nvPr/>
          </p:nvSpPr>
          <p:spPr bwMode="auto">
            <a:xfrm>
              <a:off x="7019925" y="4435475"/>
              <a:ext cx="12724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file read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08771" y="453184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6379176" y="4077730"/>
            <a:ext cx="216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Per-process open-file table part of PCB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20254"/>
            <a:ext cx="6172200" cy="857250"/>
          </a:xfrm>
        </p:spPr>
        <p:txBody>
          <a:bodyPr/>
          <a:lstStyle/>
          <a:p>
            <a:pPr eaLnBrk="1" hangingPunct="1"/>
            <a:r>
              <a:rPr lang="en-US"/>
              <a:t>Directory Implementation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2539" y="2021412"/>
            <a:ext cx="6172200" cy="3037285"/>
          </a:xfrm>
          <a:solidFill>
            <a:srgbClr val="CCFFFF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100" b="1" dirty="0">
                <a:solidFill>
                  <a:srgbClr val="FF0000"/>
                </a:solidFill>
              </a:rPr>
              <a:t>Linear list</a:t>
            </a:r>
            <a:r>
              <a:rPr lang="en-US" sz="2100" dirty="0"/>
              <a:t> of file names with pointer to the data blocks:</a:t>
            </a:r>
          </a:p>
          <a:p>
            <a:pPr lvl="1" eaLnBrk="1" hangingPunct="1"/>
            <a:r>
              <a:rPr lang="en-US" sz="1800" dirty="0"/>
              <a:t>simple to program, but…</a:t>
            </a:r>
          </a:p>
          <a:p>
            <a:pPr lvl="1" eaLnBrk="1" hangingPunct="1"/>
            <a:r>
              <a:rPr lang="en-US" sz="1800" dirty="0"/>
              <a:t>time-consuming to execute.</a:t>
            </a:r>
          </a:p>
          <a:p>
            <a:pPr eaLnBrk="1" hangingPunct="1"/>
            <a:r>
              <a:rPr lang="en-US" sz="2100" b="1" dirty="0">
                <a:solidFill>
                  <a:srgbClr val="FF0000"/>
                </a:solidFill>
              </a:rPr>
              <a:t>Hash Table:</a:t>
            </a:r>
            <a:endParaRPr lang="en-US" sz="2100" dirty="0"/>
          </a:p>
          <a:p>
            <a:pPr lvl="1" eaLnBrk="1" hangingPunct="1"/>
            <a:r>
              <a:rPr lang="en-US" sz="1800" dirty="0"/>
              <a:t>decreases directory search time,</a:t>
            </a:r>
          </a:p>
          <a:p>
            <a:pPr lvl="1" eaLnBrk="1" hangingPunct="1"/>
            <a:r>
              <a:rPr lang="en-US" sz="1800" i="1" dirty="0"/>
              <a:t>collisions</a:t>
            </a:r>
            <a:r>
              <a:rPr lang="en-US" sz="1800" dirty="0"/>
              <a:t> – situations where two file names hash to the same location,</a:t>
            </a:r>
          </a:p>
          <a:p>
            <a:pPr lvl="1" eaLnBrk="1" hangingPunct="1"/>
            <a:r>
              <a:rPr lang="en-US" sz="1800" dirty="0"/>
              <a:t>fixed size.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1485900" y="977504"/>
            <a:ext cx="6193631" cy="92333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directory is a </a:t>
            </a:r>
            <a:r>
              <a:rPr lang="en-US" b="1" u="sng" dirty="0"/>
              <a:t>symbol table</a:t>
            </a:r>
            <a:r>
              <a:rPr lang="en-US" dirty="0"/>
              <a:t> that maps file names to file control block (</a:t>
            </a:r>
            <a:r>
              <a:rPr lang="en-US" dirty="0" err="1"/>
              <a:t>inode</a:t>
            </a:r>
            <a:r>
              <a:rPr lang="en-US" dirty="0"/>
              <a:t>) which has pointers that lead to the blocks comprising a file.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5" y="1044700"/>
            <a:ext cx="8246070" cy="3512215"/>
          </a:xfrm>
        </p:spPr>
        <p:txBody>
          <a:bodyPr>
            <a:noAutofit/>
          </a:bodyPr>
          <a:lstStyle/>
          <a:p>
            <a:r>
              <a:rPr lang="en-US" sz="2400" dirty="0"/>
              <a:t>Consider ‘open(“hello.txt”, O_RDONLY)’ in </a:t>
            </a:r>
          </a:p>
          <a:p>
            <a:pPr lvl="1"/>
            <a:r>
              <a:rPr lang="en-US" sz="2000" dirty="0">
                <a:hlinkClick r:id="rId2"/>
              </a:rPr>
              <a:t>http://www.eg.bucknell.edu/~cs315/F2020/meng/code/files/file-stream.c</a:t>
            </a:r>
            <a:endParaRPr lang="en-US" sz="2000" dirty="0"/>
          </a:p>
          <a:p>
            <a:r>
              <a:rPr lang="en-US" sz="2400" dirty="0"/>
              <a:t>Where does the file “hello.txt” and “file-</a:t>
            </a:r>
            <a:r>
              <a:rPr lang="en-US" sz="2400" dirty="0" err="1"/>
              <a:t>stream.c</a:t>
            </a:r>
            <a:r>
              <a:rPr lang="en-US" sz="2400" dirty="0"/>
              <a:t>” reside?</a:t>
            </a:r>
          </a:p>
          <a:p>
            <a:r>
              <a:rPr lang="en-US" sz="2400" dirty="0"/>
              <a:t>On any remote school Linux computer!</a:t>
            </a:r>
          </a:p>
          <a:p>
            <a:pPr lvl="1"/>
            <a:r>
              <a:rPr lang="en-US" sz="2000" dirty="0"/>
              <a:t>linuxremote.bucknell.edu</a:t>
            </a:r>
          </a:p>
          <a:p>
            <a:pPr lvl="1"/>
            <a:r>
              <a:rPr lang="en-US" sz="2000" dirty="0"/>
              <a:t>Use “df” to find out  (you may have to use “grep” to look for the string ‘cs315’</a:t>
            </a:r>
          </a:p>
          <a:p>
            <a:r>
              <a:rPr lang="en-US" sz="2400" dirty="0"/>
              <a:t>Implication?</a:t>
            </a:r>
          </a:p>
          <a:p>
            <a:r>
              <a:rPr lang="en-US" sz="2400" dirty="0"/>
              <a:t>File system has to work with networked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99AA-B041-4938-8A98-6A59A35D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“df”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478C9-46CD-47DD-B1E6-AF6A9029C6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891995"/>
            <a:ext cx="5191970" cy="2761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240110-DEE3-494A-94EC-EB7C2D46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3823871"/>
            <a:ext cx="6719020" cy="1299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CB9C63-E7F5-47D4-B24D-112F3FDBBBEE}"/>
              </a:ext>
            </a:extLst>
          </p:cNvPr>
          <p:cNvSpPr txBox="1"/>
          <p:nvPr/>
        </p:nvSpPr>
        <p:spPr>
          <a:xfrm>
            <a:off x="6398942" y="1213784"/>
            <a:ext cx="1505733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df | less</a:t>
            </a:r>
          </a:p>
          <a:p>
            <a:r>
              <a:rPr lang="en-US" dirty="0"/>
              <a:t>on </a:t>
            </a:r>
            <a:r>
              <a:rPr lang="en-US" dirty="0" err="1"/>
              <a:t>linuxremot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AF77C3-1BD5-422D-BAE4-8E34AA6D8541}"/>
              </a:ext>
            </a:extLst>
          </p:cNvPr>
          <p:cNvCxnSpPr>
            <a:stCxn id="8" idx="1"/>
          </p:cNvCxnSpPr>
          <p:nvPr/>
        </p:nvCxnSpPr>
        <p:spPr>
          <a:xfrm flipH="1">
            <a:off x="4571999" y="1536950"/>
            <a:ext cx="1826943" cy="27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222D224-BDC2-4436-BD2E-673E0D808941}"/>
              </a:ext>
            </a:extLst>
          </p:cNvPr>
          <p:cNvSpPr txBox="1"/>
          <p:nvPr/>
        </p:nvSpPr>
        <p:spPr>
          <a:xfrm>
            <a:off x="6099050" y="2419045"/>
            <a:ext cx="160351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df | grep cs315</a:t>
            </a:r>
          </a:p>
          <a:p>
            <a:r>
              <a:rPr lang="en-US" dirty="0"/>
              <a:t>on </a:t>
            </a:r>
            <a:r>
              <a:rPr lang="en-US" dirty="0" err="1"/>
              <a:t>linuxremote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254E98-C3D8-4796-8E56-932673847DCE}"/>
              </a:ext>
            </a:extLst>
          </p:cNvPr>
          <p:cNvCxnSpPr>
            <a:stCxn id="11" idx="2"/>
          </p:cNvCxnSpPr>
          <p:nvPr/>
        </p:nvCxnSpPr>
        <p:spPr>
          <a:xfrm flipH="1">
            <a:off x="6557165" y="3065376"/>
            <a:ext cx="343643" cy="1033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61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7397"/>
            <a:ext cx="5553075" cy="857250"/>
          </a:xfrm>
        </p:spPr>
        <p:txBody>
          <a:bodyPr/>
          <a:lstStyle/>
          <a:p>
            <a:pPr eaLnBrk="1" hangingPunct="1"/>
            <a:r>
              <a:rPr lang="en-US" dirty="0"/>
              <a:t>Virtual File Systems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80" y="1078707"/>
            <a:ext cx="7329840" cy="3394472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Virtual File Systems (VFS)</a:t>
            </a:r>
            <a:r>
              <a:rPr lang="en-US" sz="2400" dirty="0"/>
              <a:t> provide an object-oriented way of implementing file systems.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VFS allows the same system call interface (the API) to be used for different types of file systems.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API is to the VFS interface, rather than any specific type of file system.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Schematic View of Virtual File System</a:t>
            </a: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2" cstate="print"/>
          <a:srcRect l="2750" t="1111" r="2667" b="1666"/>
          <a:stretch>
            <a:fillRect/>
          </a:stretch>
        </p:blipFill>
        <p:spPr bwMode="auto">
          <a:xfrm>
            <a:off x="2403873" y="1263253"/>
            <a:ext cx="4230290" cy="326231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3189685" y="4081462"/>
            <a:ext cx="49616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>
                <a:solidFill>
                  <a:srgbClr val="FF0000"/>
                </a:solidFill>
              </a:rPr>
              <a:t>ext3</a:t>
            </a:r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747023" y="4081462"/>
            <a:ext cx="64543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>
                <a:solidFill>
                  <a:srgbClr val="FF0000"/>
                </a:solidFill>
              </a:rPr>
              <a:t>FAT 32</a:t>
            </a:r>
          </a:p>
        </p:txBody>
      </p:sp>
      <p:sp>
        <p:nvSpPr>
          <p:cNvPr id="52232" name="Text Box 6"/>
          <p:cNvSpPr txBox="1">
            <a:spLocks noChangeArrowheads="1"/>
          </p:cNvSpPr>
          <p:nvPr/>
        </p:nvSpPr>
        <p:spPr bwMode="auto">
          <a:xfrm>
            <a:off x="6490097" y="4081462"/>
            <a:ext cx="458074" cy="3000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>
                <a:solidFill>
                  <a:srgbClr val="FF0000"/>
                </a:solidFill>
              </a:rPr>
              <a:t>NFS</a:t>
            </a:r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5300663" y="1930004"/>
            <a:ext cx="1159548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>
                <a:solidFill>
                  <a:srgbClr val="FF0000"/>
                </a:solidFill>
              </a:rPr>
              <a:t>same API for</a:t>
            </a:r>
          </a:p>
          <a:p>
            <a:r>
              <a:rPr lang="en-US" sz="1350" b="1">
                <a:solidFill>
                  <a:srgbClr val="FF0000"/>
                </a:solidFill>
              </a:rPr>
              <a:t>all file system</a:t>
            </a:r>
          </a:p>
          <a:p>
            <a:r>
              <a:rPr lang="en-US" sz="1350" b="1">
                <a:solidFill>
                  <a:srgbClr val="FF0000"/>
                </a:solidFill>
              </a:rPr>
              <a:t>types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Virtual File System Implementation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For example, Linux has four file object types:</a:t>
            </a:r>
          </a:p>
          <a:p>
            <a:pPr lvl="1"/>
            <a:r>
              <a:rPr lang="en-US" sz="1800" i="1" dirty="0" err="1"/>
              <a:t>inode</a:t>
            </a:r>
            <a:r>
              <a:rPr lang="en-US" sz="1800" i="1" dirty="0"/>
              <a:t>, file, superblock, </a:t>
            </a:r>
            <a:r>
              <a:rPr lang="en-US" sz="1800" i="1" dirty="0" err="1"/>
              <a:t>dentry</a:t>
            </a:r>
            <a:endParaRPr lang="en-US" sz="1800" i="1" dirty="0"/>
          </a:p>
          <a:p>
            <a:r>
              <a:rPr lang="en-US" sz="2400" dirty="0"/>
              <a:t>VFS defines set of operations on the objects that must be implemented, </a:t>
            </a:r>
            <a:r>
              <a:rPr lang="en-US" sz="2400" dirty="0" err="1"/>
              <a:t>inode</a:t>
            </a:r>
            <a:r>
              <a:rPr lang="en-US" sz="2400" dirty="0"/>
              <a:t> -&gt; </a:t>
            </a:r>
            <a:r>
              <a:rPr lang="en-US" sz="2400" dirty="0" err="1"/>
              <a:t>vnode</a:t>
            </a:r>
            <a:endParaRPr lang="en-US" sz="2400" dirty="0"/>
          </a:p>
          <a:p>
            <a:pPr lvl="1"/>
            <a:r>
              <a:rPr lang="en-US" sz="1800" dirty="0"/>
              <a:t>Every object has a pointer to a function table</a:t>
            </a:r>
          </a:p>
          <a:p>
            <a:pPr lvl="2"/>
            <a:r>
              <a:rPr lang="en-US" sz="1600" dirty="0"/>
              <a:t>Function table has addresses of routines to implement that function on that object</a:t>
            </a:r>
          </a:p>
          <a:p>
            <a:pPr lvl="2"/>
            <a:r>
              <a:rPr lang="en-US" sz="1600" dirty="0"/>
              <a:t>For example:</a:t>
            </a:r>
          </a:p>
          <a:p>
            <a:pPr lvl="2"/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open()</a:t>
            </a:r>
            <a:r>
              <a:rPr lang="en-US" sz="1600" dirty="0">
                <a:cs typeface="Courier New" pitchFamily="49" charset="0"/>
              </a:rPr>
              <a:t> -- </a:t>
            </a:r>
            <a:r>
              <a:rPr lang="en-US" sz="1600" dirty="0"/>
              <a:t>Open a file</a:t>
            </a:r>
          </a:p>
          <a:p>
            <a:pPr lvl="2"/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close()</a:t>
            </a:r>
            <a:r>
              <a:rPr lang="en-US" sz="1600" dirty="0">
                <a:cs typeface="Courier New" pitchFamily="49" charset="0"/>
              </a:rPr>
              <a:t> -- </a:t>
            </a:r>
            <a:r>
              <a:rPr lang="en-US" sz="1600" dirty="0"/>
              <a:t>Close an already-open file</a:t>
            </a:r>
          </a:p>
          <a:p>
            <a:pPr lvl="2"/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ssize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 read() -- </a:t>
            </a:r>
            <a:r>
              <a:rPr lang="en-US" sz="1600" dirty="0"/>
              <a:t>Read from a file</a:t>
            </a:r>
          </a:p>
          <a:p>
            <a:pPr lvl="2"/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ssize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 write()</a:t>
            </a:r>
            <a:r>
              <a:rPr lang="en-US" sz="1600" dirty="0">
                <a:cs typeface="Courier New" pitchFamily="49" charset="0"/>
              </a:rPr>
              <a:t> -- </a:t>
            </a:r>
            <a:r>
              <a:rPr lang="en-US" sz="1600" dirty="0"/>
              <a:t>Write to a file</a:t>
            </a:r>
          </a:p>
          <a:p>
            <a:pPr lvl="2"/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mmap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600" dirty="0">
                <a:cs typeface="Courier New" pitchFamily="49" charset="0"/>
              </a:rPr>
              <a:t> -- </a:t>
            </a:r>
            <a:r>
              <a:rPr lang="en-US" sz="1600" dirty="0"/>
              <a:t>Memory-map a file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547AC0-AAE2-4212-B0C8-371A46A7A8DE}"/>
              </a:ext>
            </a:extLst>
          </p:cNvPr>
          <p:cNvSpPr txBox="1"/>
          <p:nvPr/>
        </p:nvSpPr>
        <p:spPr>
          <a:xfrm>
            <a:off x="448965" y="4804946"/>
            <a:ext cx="8034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https://unix.stackexchange.com/questions/4402/what-is-a-superblock-inode-dentry-and-a-file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Words>1596</Words>
  <Application>Microsoft Office PowerPoint</Application>
  <PresentationFormat>On-screen Show (16:9)</PresentationFormat>
  <Paragraphs>181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Courier New</vt:lpstr>
      <vt:lpstr>Helvetica</vt:lpstr>
      <vt:lpstr>Symbol</vt:lpstr>
      <vt:lpstr>Times New Roman</vt:lpstr>
      <vt:lpstr>Office Theme</vt:lpstr>
      <vt:lpstr>CSCI315 – Operating Systems Design Department of Computer Science Bucknell University</vt:lpstr>
      <vt:lpstr>Review</vt:lpstr>
      <vt:lpstr>In-Memory File System Structures</vt:lpstr>
      <vt:lpstr>Directory Implementation</vt:lpstr>
      <vt:lpstr>An Example</vt:lpstr>
      <vt:lpstr>Examples of “df” Results</vt:lpstr>
      <vt:lpstr>Virtual File Systems</vt:lpstr>
      <vt:lpstr>Schematic View of Virtual File System</vt:lpstr>
      <vt:lpstr>Virtual File System Implementation</vt:lpstr>
      <vt:lpstr>NFS Protocol</vt:lpstr>
      <vt:lpstr>Three Major Layers of File System Architecture </vt:lpstr>
      <vt:lpstr>Schematic View of NFS Architecture </vt:lpstr>
      <vt:lpstr>Allocation Methods</vt:lpstr>
      <vt:lpstr>Disk Structure</vt:lpstr>
      <vt:lpstr>Disk Structure</vt:lpstr>
      <vt:lpstr>Disk Structure</vt:lpstr>
      <vt:lpstr>A PC Disk Example</vt:lpstr>
      <vt:lpstr>Contiguous Allocation</vt:lpstr>
      <vt:lpstr>Contiguous Allocation of Disk Space</vt:lpstr>
      <vt:lpstr>Extent-Based Systems</vt:lpstr>
      <vt:lpstr>Linked Allocation</vt:lpstr>
      <vt:lpstr>File-Allocation Table (FAT)</vt:lpstr>
      <vt:lpstr>Indexed Allocation</vt:lpstr>
      <vt:lpstr>Combined Scheme:  UNIX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Xiannong  Meng</cp:lastModifiedBy>
  <cp:revision>177</cp:revision>
  <dcterms:created xsi:type="dcterms:W3CDTF">2013-08-21T19:17:07Z</dcterms:created>
  <dcterms:modified xsi:type="dcterms:W3CDTF">2020-11-09T15:04:45Z</dcterms:modified>
</cp:coreProperties>
</file>