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91" r:id="rId2"/>
    <p:sldId id="395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94" r:id="rId11"/>
    <p:sldId id="367" r:id="rId12"/>
    <p:sldId id="368" r:id="rId13"/>
    <p:sldId id="369" r:id="rId14"/>
    <p:sldId id="370" r:id="rId15"/>
    <p:sldId id="371" r:id="rId16"/>
    <p:sldId id="372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-33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>
            <a:extLst>
              <a:ext uri="{FF2B5EF4-FFF2-40B4-BE49-F238E27FC236}">
                <a16:creationId xmlns:a16="http://schemas.microsoft.com/office/drawing/2014/main" id="{C8D519C2-B35E-49DC-8194-417C4494F0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F55D7E7-1A22-483B-9E04-5CEFE2716F57}" type="slidenum">
              <a:rPr lang="en-US" altLang="en-US" smtClean="0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50CA5721-268B-402C-84A2-53EE5238FA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09C72EC5-88EA-4895-A8AA-E7C2DA2A7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1E75CCA5-59E0-405B-B26A-A64A410F4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E4EDAF8-8A00-465E-B8A4-17751C541EB5}" type="slidenum">
              <a:rPr lang="en-US" altLang="en-US" smtClean="0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5C39780B-CA0B-4B94-96FB-E20A5B3A3E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D721E7A-6D9D-4A57-BC95-E20C2A598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84FC8923-6D95-483B-9DCF-EF8B787D68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10506AF-7F7A-48E7-835F-F30FBD2DE1F1}" type="slidenum">
              <a:rPr lang="en-US" altLang="en-US" smtClean="0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767E27EB-C5CC-4E80-9392-03180EC746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CEA00CB-C1D4-4BCF-97EC-B487ACF8F1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>
            <a:extLst>
              <a:ext uri="{FF2B5EF4-FFF2-40B4-BE49-F238E27FC236}">
                <a16:creationId xmlns:a16="http://schemas.microsoft.com/office/drawing/2014/main" id="{F65FD576-A713-4C0C-B04B-F22A273991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EEC3D74-3A3D-45E4-98C3-19F016621CF4}" type="slidenum">
              <a:rPr lang="en-US" altLang="en-US" smtClean="0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4EC04251-31F6-44FE-9152-CE5098CE69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C71F3423-F3BA-4174-B4C8-4C7A7542DE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>
            <a:extLst>
              <a:ext uri="{FF2B5EF4-FFF2-40B4-BE49-F238E27FC236}">
                <a16:creationId xmlns:a16="http://schemas.microsoft.com/office/drawing/2014/main" id="{679DB54E-8C6A-4A51-9991-C90663C98D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87B02CE-28ED-43B2-887E-1BE48C8DCBC5}" type="slidenum">
              <a:rPr lang="en-US" altLang="en-US" smtClean="0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93CDC4B5-3226-4FAD-A834-7BF848C05A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87A918F6-1E14-4F20-A344-105CD577C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>
            <a:extLst>
              <a:ext uri="{FF2B5EF4-FFF2-40B4-BE49-F238E27FC236}">
                <a16:creationId xmlns:a16="http://schemas.microsoft.com/office/drawing/2014/main" id="{E7CF17C4-B80C-4CC9-BD46-C442AD905D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80824B9-1B83-49BF-AA99-B13C1383883E}" type="slidenum">
              <a:rPr lang="en-US" altLang="en-US" smtClean="0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1408167D-B843-4749-995A-0FA5542139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5C4650BF-679A-45DA-B031-5EA173A1A7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>
            <a:extLst>
              <a:ext uri="{FF2B5EF4-FFF2-40B4-BE49-F238E27FC236}">
                <a16:creationId xmlns:a16="http://schemas.microsoft.com/office/drawing/2014/main" id="{21056589-ADE3-46C8-BFFC-4606DAFCF1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1D35E050-9586-4451-BDB0-F90367292C2C}" type="slidenum">
              <a:rPr lang="en-US" altLang="en-US" smtClean="0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58B046C9-FD27-4898-986E-08C3AC6BFB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2DBE8B9B-0445-4B0B-ACC2-5D3596B0D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>
            <a:extLst>
              <a:ext uri="{FF2B5EF4-FFF2-40B4-BE49-F238E27FC236}">
                <a16:creationId xmlns:a16="http://schemas.microsoft.com/office/drawing/2014/main" id="{C959BB4B-CE11-4D4A-9FF1-B33CF0F54E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ED058A0-2975-45BF-90B5-0AF0FF1350F7}" type="slidenum">
              <a:rPr lang="en-US" altLang="en-US" smtClean="0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A972ED9E-C79F-4639-AC29-4A8330C733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D698B676-2E9D-4C6E-8585-1EC210467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>
            <a:extLst>
              <a:ext uri="{FF2B5EF4-FFF2-40B4-BE49-F238E27FC236}">
                <a16:creationId xmlns:a16="http://schemas.microsoft.com/office/drawing/2014/main" id="{CA113E2F-9333-4E83-9F08-0E50447B8A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C2A602F-A7BA-47B1-8085-ACEB6A630240}" type="slidenum">
              <a:rPr lang="en-US" altLang="en-US" smtClean="0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2C436EAB-8C58-46EA-9DC9-75FA673ABE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34D4AB40-2A2B-41B7-A31D-CEE469CA9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rim_(computing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ni.edu/~fienup/courses/copy-of-operating-systems/lecture-notes/notes98f-17.lwp/odyframe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Instructions_per_secon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ZF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510482" y="3871111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3" y="3655640"/>
            <a:ext cx="1410291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14.5-14.6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File System Implementation 3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>
            <a:extLst>
              <a:ext uri="{FF2B5EF4-FFF2-40B4-BE49-F238E27FC236}">
                <a16:creationId xmlns:a16="http://schemas.microsoft.com/office/drawing/2014/main" id="{1930D92D-FCEC-464B-B735-40B966512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31702" y="185910"/>
            <a:ext cx="6705217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 err="1"/>
              <a:t>TRIMing</a:t>
            </a:r>
            <a:r>
              <a:rPr lang="en-US" altLang="en-US" dirty="0"/>
              <a:t> Unused Blocks</a:t>
            </a:r>
          </a:p>
        </p:txBody>
      </p:sp>
      <p:sp>
        <p:nvSpPr>
          <p:cNvPr id="66562" name="Content Placeholder 2">
            <a:extLst>
              <a:ext uri="{FF2B5EF4-FFF2-40B4-BE49-F238E27FC236}">
                <a16:creationId xmlns:a16="http://schemas.microsoft.com/office/drawing/2014/main" id="{985B2951-1C1E-40EB-8860-CAF54C400C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739290"/>
            <a:ext cx="7329839" cy="3917601"/>
          </a:xfrm>
          <a:solidFill>
            <a:srgbClr val="FFC000"/>
          </a:solidFill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400" dirty="0"/>
              <a:t>HDDS overwrite in place so need only free list</a:t>
            </a:r>
          </a:p>
          <a:p>
            <a:pPr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400" dirty="0"/>
              <a:t>Blocks not treated specially when freed</a:t>
            </a: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400" dirty="0"/>
              <a:t>Keeps its data but without any file pointers to it, until overwritten</a:t>
            </a:r>
          </a:p>
          <a:p>
            <a:pPr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400" dirty="0"/>
              <a:t>Storage devices not allowing overwrite like </a:t>
            </a:r>
            <a:r>
              <a:rPr lang="en-US" altLang="en-US" sz="3400" b="1" dirty="0"/>
              <a:t>NVM</a:t>
            </a:r>
            <a:r>
              <a:rPr lang="en-US" altLang="en-US" sz="3400" dirty="0"/>
              <a:t> (non-volatile memory) suffer badly with same algorithm</a:t>
            </a: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400" dirty="0"/>
              <a:t>Must be erased before written, erases made in large chunks (blocks, composed of pages) and are slow</a:t>
            </a: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400" dirty="0"/>
              <a:t>TRIM is a newer mechanism for the file system to inform the NVM storage device that a page is free</a:t>
            </a:r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2900" dirty="0"/>
              <a:t>Can be garbage collected or if block is free, now block can be erased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57CDDA-4A99-45A5-99C3-8FF369AB9534}"/>
              </a:ext>
            </a:extLst>
          </p:cNvPr>
          <p:cNvSpPr txBox="1"/>
          <p:nvPr/>
        </p:nvSpPr>
        <p:spPr>
          <a:xfrm>
            <a:off x="2224593" y="4678610"/>
            <a:ext cx="4694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https://en.wikipedia.org/wiki/Trim_(computing)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>
            <a:extLst>
              <a:ext uri="{FF2B5EF4-FFF2-40B4-BE49-F238E27FC236}">
                <a16:creationId xmlns:a16="http://schemas.microsoft.com/office/drawing/2014/main" id="{AF0D3F9B-A8FD-4758-BEFF-0E212365B3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4050" y="174004"/>
            <a:ext cx="6312870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Efficiency and Performance</a:t>
            </a:r>
          </a:p>
        </p:txBody>
      </p:sp>
      <p:sp>
        <p:nvSpPr>
          <p:cNvPr id="67586" name="Rectangle 3">
            <a:extLst>
              <a:ext uri="{FF2B5EF4-FFF2-40B4-BE49-F238E27FC236}">
                <a16:creationId xmlns:a16="http://schemas.microsoft.com/office/drawing/2014/main" id="{CC285059-710F-48C7-9469-5316D15F5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25116"/>
            <a:ext cx="7329840" cy="3398044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r>
              <a:rPr lang="en-US" altLang="en-US" dirty="0"/>
              <a:t>Efficiency dependent on:</a:t>
            </a:r>
          </a:p>
          <a:p>
            <a:pPr lvl="1"/>
            <a:r>
              <a:rPr lang="en-US" altLang="en-US" dirty="0"/>
              <a:t>Disk allocation and directory algorithms</a:t>
            </a:r>
          </a:p>
          <a:p>
            <a:pPr lvl="1"/>
            <a:r>
              <a:rPr lang="en-US" altLang="en-US" dirty="0"/>
              <a:t>Types of data kept in file’</a:t>
            </a:r>
            <a:r>
              <a:rPr lang="en-US" altLang="ja-JP" dirty="0"/>
              <a:t>s directory entry</a:t>
            </a:r>
          </a:p>
          <a:p>
            <a:pPr lvl="1"/>
            <a:r>
              <a:rPr lang="en-US" altLang="en-US" dirty="0"/>
              <a:t>Pre-allocation or as-needed allocation of metadata structures</a:t>
            </a:r>
          </a:p>
          <a:p>
            <a:pPr lvl="1"/>
            <a:r>
              <a:rPr lang="en-US" altLang="en-US" dirty="0"/>
              <a:t>Fixed-size or varying-size data structures</a:t>
            </a:r>
            <a:br>
              <a:rPr lang="en-US" altLang="en-US" dirty="0"/>
            </a:b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>
            <a:extLst>
              <a:ext uri="{FF2B5EF4-FFF2-40B4-BE49-F238E27FC236}">
                <a16:creationId xmlns:a16="http://schemas.microsoft.com/office/drawing/2014/main" id="{D9DC72B4-8029-4D9A-BABE-D9D2DFFF2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58674" y="185910"/>
            <a:ext cx="6278246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Efficiency and Performance (Cont.)</a:t>
            </a:r>
          </a:p>
        </p:txBody>
      </p:sp>
      <p:sp>
        <p:nvSpPr>
          <p:cNvPr id="69634" name="Rectangle 3">
            <a:extLst>
              <a:ext uri="{FF2B5EF4-FFF2-40B4-BE49-F238E27FC236}">
                <a16:creationId xmlns:a16="http://schemas.microsoft.com/office/drawing/2014/main" id="{FA461262-E839-45F0-ADC0-28FEADE74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772464"/>
            <a:ext cx="7329840" cy="3908902"/>
          </a:xfrm>
          <a:solidFill>
            <a:srgbClr val="FFC000"/>
          </a:solidFill>
        </p:spPr>
        <p:txBody>
          <a:bodyPr>
            <a:normAutofit fontScale="55000" lnSpcReduction="20000"/>
          </a:bodyPr>
          <a:lstStyle/>
          <a:p>
            <a:pPr lvl="1"/>
            <a:endParaRPr lang="en-US" altLang="en-US" dirty="0"/>
          </a:p>
          <a:p>
            <a:r>
              <a:rPr lang="en-US" altLang="en-US" sz="3800" dirty="0"/>
              <a:t>Performance</a:t>
            </a:r>
          </a:p>
          <a:p>
            <a:pPr lvl="1"/>
            <a:r>
              <a:rPr lang="en-US" altLang="en-US" sz="3800" dirty="0"/>
              <a:t>Keeping data and metadata close together</a:t>
            </a:r>
          </a:p>
          <a:p>
            <a:pPr lvl="1"/>
            <a:r>
              <a:rPr lang="en-US" altLang="en-US" sz="3800" b="1" dirty="0">
                <a:solidFill>
                  <a:srgbClr val="006699"/>
                </a:solidFill>
                <a:latin typeface="+mj-lt"/>
              </a:rPr>
              <a:t>Buffer</a:t>
            </a:r>
            <a:r>
              <a:rPr lang="en-US" altLang="en-US" sz="3800" b="1" dirty="0">
                <a:solidFill>
                  <a:srgbClr val="3366FF"/>
                </a:solidFill>
              </a:rPr>
              <a:t> </a:t>
            </a:r>
            <a:r>
              <a:rPr lang="en-US" altLang="en-US" sz="3800" b="1" dirty="0">
                <a:solidFill>
                  <a:srgbClr val="006699"/>
                </a:solidFill>
                <a:latin typeface="+mj-lt"/>
              </a:rPr>
              <a:t>cache</a:t>
            </a:r>
            <a:r>
              <a:rPr lang="en-US" altLang="en-US" sz="3800" b="1" dirty="0">
                <a:solidFill>
                  <a:srgbClr val="3366FF"/>
                </a:solidFill>
              </a:rPr>
              <a:t> </a:t>
            </a:r>
            <a:r>
              <a:rPr lang="en-US" altLang="en-US" sz="3800" dirty="0"/>
              <a:t>– separate section of main memory for frequently used blocks</a:t>
            </a:r>
          </a:p>
          <a:p>
            <a:pPr lvl="1"/>
            <a:r>
              <a:rPr lang="en-US" altLang="en-US" sz="3800" b="1" dirty="0">
                <a:solidFill>
                  <a:srgbClr val="006699"/>
                </a:solidFill>
                <a:latin typeface="+mj-lt"/>
              </a:rPr>
              <a:t>Synchronous</a:t>
            </a:r>
            <a:r>
              <a:rPr lang="en-US" altLang="en-US" sz="3800" b="1" dirty="0">
                <a:solidFill>
                  <a:srgbClr val="3366FF"/>
                </a:solidFill>
              </a:rPr>
              <a:t> </a:t>
            </a:r>
            <a:r>
              <a:rPr lang="en-US" altLang="en-US" sz="3800" dirty="0"/>
              <a:t>writes sometimes requested by apps or needed by OS</a:t>
            </a:r>
          </a:p>
          <a:p>
            <a:pPr lvl="2"/>
            <a:r>
              <a:rPr lang="en-US" altLang="en-US" sz="2900" dirty="0"/>
              <a:t>No buffering / caching – writes must hit disk before acknowledgement</a:t>
            </a:r>
          </a:p>
          <a:p>
            <a:pPr lvl="2"/>
            <a:r>
              <a:rPr lang="en-US" altLang="en-US" sz="2900" b="1" dirty="0">
                <a:solidFill>
                  <a:srgbClr val="006699"/>
                </a:solidFill>
                <a:latin typeface="+mj-lt"/>
              </a:rPr>
              <a:t>Asynchronous</a:t>
            </a:r>
            <a:r>
              <a:rPr lang="en-US" altLang="en-US" sz="2900" dirty="0"/>
              <a:t> writes more common, buffer-able, faster</a:t>
            </a:r>
          </a:p>
          <a:p>
            <a:pPr lvl="1"/>
            <a:r>
              <a:rPr lang="en-US" altLang="en-US" sz="3800" b="1" dirty="0">
                <a:solidFill>
                  <a:srgbClr val="006699"/>
                </a:solidFill>
                <a:latin typeface="+mj-lt"/>
              </a:rPr>
              <a:t>Free-behind</a:t>
            </a:r>
            <a:r>
              <a:rPr lang="en-US" altLang="en-US" sz="3800" b="1" dirty="0">
                <a:solidFill>
                  <a:srgbClr val="3366FF"/>
                </a:solidFill>
              </a:rPr>
              <a:t> </a:t>
            </a:r>
            <a:r>
              <a:rPr lang="en-US" altLang="en-US" sz="3800" dirty="0"/>
              <a:t>and </a:t>
            </a:r>
            <a:r>
              <a:rPr lang="en-US" altLang="en-US" sz="3800" b="1" dirty="0">
                <a:solidFill>
                  <a:srgbClr val="006699"/>
                </a:solidFill>
                <a:latin typeface="+mj-lt"/>
              </a:rPr>
              <a:t>read-ahead</a:t>
            </a:r>
            <a:r>
              <a:rPr lang="en-US" altLang="en-US" sz="3800" b="1" dirty="0">
                <a:solidFill>
                  <a:srgbClr val="3366FF"/>
                </a:solidFill>
              </a:rPr>
              <a:t> </a:t>
            </a:r>
            <a:r>
              <a:rPr lang="en-US" altLang="en-US" sz="3800" dirty="0"/>
              <a:t>– techniques to optimize sequential access</a:t>
            </a:r>
          </a:p>
          <a:p>
            <a:pPr lvl="2"/>
            <a:r>
              <a:rPr lang="en-US" dirty="0"/>
              <a:t>a) </a:t>
            </a:r>
            <a:r>
              <a:rPr lang="en-US" b="1" dirty="0"/>
              <a:t>free-behind technique </a:t>
            </a:r>
            <a:r>
              <a:rPr lang="en-US" dirty="0"/>
              <a:t>- free the memory of a block as soon as the next block is requested b) </a:t>
            </a:r>
            <a:r>
              <a:rPr lang="en-US" b="1" dirty="0"/>
              <a:t>read-ahead technique </a:t>
            </a:r>
            <a:r>
              <a:rPr lang="en-US" dirty="0"/>
              <a:t>- when a block is requested, read and cache several subsequent disk blocks to make use of spatial locality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35EEE4-CAF5-4569-B465-140C0DCEB2B8}"/>
              </a:ext>
            </a:extLst>
          </p:cNvPr>
          <p:cNvSpPr txBox="1"/>
          <p:nvPr/>
        </p:nvSpPr>
        <p:spPr>
          <a:xfrm>
            <a:off x="929727" y="4797644"/>
            <a:ext cx="73071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3"/>
              </a:rPr>
              <a:t>http://www.cs.uni.edu/~fienup/courses/copy-of-operating-systems/lecture-notes/notes98f-17.lwp/odyframe.htm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>
            <a:extLst>
              <a:ext uri="{FF2B5EF4-FFF2-40B4-BE49-F238E27FC236}">
                <a16:creationId xmlns:a16="http://schemas.microsoft.com/office/drawing/2014/main" id="{9D8B2D78-59F6-406F-86DA-53E3E7915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85910"/>
            <a:ext cx="6751020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Page Cache</a:t>
            </a:r>
          </a:p>
        </p:txBody>
      </p:sp>
      <p:sp>
        <p:nvSpPr>
          <p:cNvPr id="71682" name="Rectangle 3">
            <a:extLst>
              <a:ext uri="{FF2B5EF4-FFF2-40B4-BE49-F238E27FC236}">
                <a16:creationId xmlns:a16="http://schemas.microsoft.com/office/drawing/2014/main" id="{9D2DD600-3B35-4D5E-8FF2-5AC7BE9A63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25117"/>
            <a:ext cx="7329840" cy="3303984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r>
              <a:rPr lang="en-US" altLang="en-US" dirty="0"/>
              <a:t>A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page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cache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caches pages rather than disk blocks using virtual memory techniques and addresses</a:t>
            </a:r>
            <a:endParaRPr lang="en-US" altLang="en-US" b="1" dirty="0">
              <a:solidFill>
                <a:srgbClr val="006699"/>
              </a:solidFill>
              <a:latin typeface="+mj-lt"/>
            </a:endParaRPr>
          </a:p>
          <a:p>
            <a:r>
              <a:rPr lang="en-US" altLang="en-US" dirty="0"/>
              <a:t>Memory-mapped I/O uses a page cache</a:t>
            </a:r>
          </a:p>
          <a:p>
            <a:r>
              <a:rPr lang="en-US" altLang="en-US" dirty="0"/>
              <a:t>Routine I/O through the file system uses the buffer (disk) cache</a:t>
            </a:r>
          </a:p>
          <a:p>
            <a:r>
              <a:rPr lang="en-US" altLang="en-US" dirty="0"/>
              <a:t>This leads to the figure on next slide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>
            <a:extLst>
              <a:ext uri="{FF2B5EF4-FFF2-40B4-BE49-F238E27FC236}">
                <a16:creationId xmlns:a16="http://schemas.microsoft.com/office/drawing/2014/main" id="{A6710B39-BD36-4800-86EA-CD5E9AACB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0966" y="181729"/>
            <a:ext cx="5682853" cy="432197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I/O Without a Unified Buffer Cache</a:t>
            </a:r>
          </a:p>
        </p:txBody>
      </p:sp>
      <p:pic>
        <p:nvPicPr>
          <p:cNvPr id="73730" name="Picture 2">
            <a:extLst>
              <a:ext uri="{FF2B5EF4-FFF2-40B4-BE49-F238E27FC236}">
                <a16:creationId xmlns:a16="http://schemas.microsoft.com/office/drawing/2014/main" id="{43985C64-68B9-45FA-933F-862EAF9F3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904" y="1160860"/>
            <a:ext cx="3113484" cy="303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>
            <a:extLst>
              <a:ext uri="{FF2B5EF4-FFF2-40B4-BE49-F238E27FC236}">
                <a16:creationId xmlns:a16="http://schemas.microsoft.com/office/drawing/2014/main" id="{130BADCB-B296-4CF7-A9D8-8A817FE6D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74731"/>
            <a:ext cx="6436695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Unified Buffer Cache</a:t>
            </a:r>
          </a:p>
        </p:txBody>
      </p:sp>
      <p:sp>
        <p:nvSpPr>
          <p:cNvPr id="75778" name="Rectangle 3">
            <a:extLst>
              <a:ext uri="{FF2B5EF4-FFF2-40B4-BE49-F238E27FC236}">
                <a16:creationId xmlns:a16="http://schemas.microsoft.com/office/drawing/2014/main" id="{E6A6ACAF-0A99-421A-91C7-4E22F1014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39113"/>
            <a:ext cx="7329840" cy="3242363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altLang="en-US" dirty="0"/>
              <a:t>A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unified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buffer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cache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uses the same page cache to cache both memory-mapped pages and ordinary file system I/O to avoid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double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caching</a:t>
            </a:r>
            <a:endParaRPr lang="en-US" altLang="en-US" b="1" dirty="0">
              <a:solidFill>
                <a:srgbClr val="3366FF"/>
              </a:solidFill>
            </a:endParaRPr>
          </a:p>
          <a:p>
            <a:pPr marL="255985" lvl="1" indent="-255985">
              <a:buClr>
                <a:srgbClr val="993300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But which caches get priority, and what replacement algorithms to use?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>
            <a:extLst>
              <a:ext uri="{FF2B5EF4-FFF2-40B4-BE49-F238E27FC236}">
                <a16:creationId xmlns:a16="http://schemas.microsoft.com/office/drawing/2014/main" id="{DAD09554-777D-4294-948C-7A7D12CC1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2619" y="180367"/>
            <a:ext cx="5755481" cy="432197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I/O Using a Unified Buffer Cache</a:t>
            </a:r>
          </a:p>
        </p:txBody>
      </p:sp>
      <p:pic>
        <p:nvPicPr>
          <p:cNvPr id="77826" name="Picture 2">
            <a:extLst>
              <a:ext uri="{FF2B5EF4-FFF2-40B4-BE49-F238E27FC236}">
                <a16:creationId xmlns:a16="http://schemas.microsoft.com/office/drawing/2014/main" id="{9969CED8-2FD4-4E38-B15B-F8B96C781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178" y="1613297"/>
            <a:ext cx="3405188" cy="236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3F1A2-FADC-46CF-AD24-73F0CC61A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15AFD-7284-4F6C-B2F1-F0FDBB5C377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>
            <a:normAutofit fontScale="85000" lnSpcReduction="10000"/>
          </a:bodyPr>
          <a:lstStyle/>
          <a:p>
            <a:r>
              <a:rPr lang="en-US" dirty="0"/>
              <a:t>We discussed different ways of allocating blocks for file data</a:t>
            </a:r>
          </a:p>
          <a:p>
            <a:pPr lvl="1"/>
            <a:r>
              <a:rPr lang="en-US" b="1" dirty="0"/>
              <a:t>contiguous allocation </a:t>
            </a:r>
            <a:r>
              <a:rPr lang="en-US" dirty="0"/>
              <a:t>in which data blocks for a file are contiguous</a:t>
            </a:r>
          </a:p>
          <a:p>
            <a:pPr lvl="1"/>
            <a:r>
              <a:rPr lang="en-US" b="1" dirty="0"/>
              <a:t>linked allocation </a:t>
            </a:r>
            <a:r>
              <a:rPr lang="en-US" dirty="0"/>
              <a:t>in which the data blocks are “chained” together, similar to a linked list</a:t>
            </a:r>
          </a:p>
          <a:p>
            <a:pPr lvl="1"/>
            <a:r>
              <a:rPr lang="en-US" b="1" dirty="0"/>
              <a:t>indexed allocation </a:t>
            </a:r>
            <a:r>
              <a:rPr lang="en-US" dirty="0"/>
              <a:t>in which one index block points all data blocks</a:t>
            </a:r>
          </a:p>
          <a:p>
            <a:pPr lvl="1"/>
            <a:r>
              <a:rPr lang="en-US" b="1" dirty="0"/>
              <a:t>hybrid</a:t>
            </a:r>
            <a:r>
              <a:rPr lang="en-US" dirty="0"/>
              <a:t> (or combination) of the above such as what is used in Linux systems.</a:t>
            </a:r>
          </a:p>
        </p:txBody>
      </p:sp>
    </p:spTree>
    <p:extLst>
      <p:ext uri="{BB962C8B-B14F-4D97-AF65-F5344CB8AC3E}">
        <p14:creationId xmlns:p14="http://schemas.microsoft.com/office/powerpoint/2010/main" val="138204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D30FA68E-B833-41C0-B106-79543D7393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85910"/>
            <a:ext cx="6751020" cy="432197"/>
          </a:xfrm>
        </p:spPr>
        <p:txBody>
          <a:bodyPr>
            <a:noAutofit/>
          </a:bodyPr>
          <a:lstStyle/>
          <a:p>
            <a:r>
              <a:rPr lang="en-US" altLang="en-US" dirty="0"/>
              <a:t>Performance</a:t>
            </a:r>
          </a:p>
        </p:txBody>
      </p:sp>
      <p:sp>
        <p:nvSpPr>
          <p:cNvPr id="56322" name="Content Placeholder 2">
            <a:extLst>
              <a:ext uri="{FF2B5EF4-FFF2-40B4-BE49-F238E27FC236}">
                <a16:creationId xmlns:a16="http://schemas.microsoft.com/office/drawing/2014/main" id="{C896B287-3FBB-473F-ACED-B39602FBE4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853679"/>
            <a:ext cx="7329840" cy="3703236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r>
              <a:rPr lang="en-US" altLang="en-US" sz="2400" dirty="0"/>
              <a:t>Best method depends on file access type</a:t>
            </a:r>
          </a:p>
          <a:p>
            <a:pPr lvl="1"/>
            <a:r>
              <a:rPr lang="en-US" altLang="en-US" sz="2400" dirty="0"/>
              <a:t>Contiguous great for sequential and random access</a:t>
            </a:r>
          </a:p>
          <a:p>
            <a:r>
              <a:rPr lang="en-US" altLang="en-US" sz="2400" dirty="0"/>
              <a:t>Linked good for sequential, not random</a:t>
            </a:r>
          </a:p>
          <a:p>
            <a:r>
              <a:rPr lang="en-US" altLang="en-US" sz="2400" dirty="0"/>
              <a:t>Declare access type at creation -&gt; select either contiguous or linked</a:t>
            </a:r>
          </a:p>
          <a:p>
            <a:r>
              <a:rPr lang="en-US" altLang="en-US" sz="2400" dirty="0"/>
              <a:t>Indexed more complex</a:t>
            </a:r>
          </a:p>
          <a:p>
            <a:pPr lvl="1"/>
            <a:r>
              <a:rPr lang="en-US" altLang="en-US" sz="2400" dirty="0"/>
              <a:t>Single block access could require 2 index block reads then data block read</a:t>
            </a:r>
          </a:p>
          <a:p>
            <a:pPr lvl="1"/>
            <a:r>
              <a:rPr lang="en-US" altLang="en-US" sz="2400" dirty="0"/>
              <a:t>Clustering can help improve throughput, reduce CPU overhead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>
            <a:extLst>
              <a:ext uri="{FF2B5EF4-FFF2-40B4-BE49-F238E27FC236}">
                <a16:creationId xmlns:a16="http://schemas.microsoft.com/office/drawing/2014/main" id="{48684791-F3E3-4F11-BC3E-406CF1949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78912"/>
            <a:ext cx="6751020" cy="432197"/>
          </a:xfrm>
        </p:spPr>
        <p:txBody>
          <a:bodyPr>
            <a:noAutofit/>
          </a:bodyPr>
          <a:lstStyle/>
          <a:p>
            <a:r>
              <a:rPr lang="en-US" altLang="en-US" dirty="0"/>
              <a:t>Performance (Cont.)</a:t>
            </a:r>
          </a:p>
        </p:txBody>
      </p:sp>
      <p:sp>
        <p:nvSpPr>
          <p:cNvPr id="57346" name="Content Placeholder 2">
            <a:extLst>
              <a:ext uri="{FF2B5EF4-FFF2-40B4-BE49-F238E27FC236}">
                <a16:creationId xmlns:a16="http://schemas.microsoft.com/office/drawing/2014/main" id="{04AF507D-D1D9-45FD-987C-8CDE64008B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853678"/>
            <a:ext cx="7329840" cy="3855941"/>
          </a:xfrm>
          <a:solidFill>
            <a:srgbClr val="92D050"/>
          </a:solidFill>
        </p:spPr>
        <p:txBody>
          <a:bodyPr>
            <a:normAutofit fontScale="77500" lnSpcReduction="20000"/>
          </a:bodyPr>
          <a:lstStyle/>
          <a:p>
            <a:r>
              <a:rPr lang="en-US" altLang="en-US" sz="3100" dirty="0"/>
              <a:t>Adding instructions to the execution path to save one disk I/O is reasonable because I/O is very costly</a:t>
            </a:r>
          </a:p>
          <a:p>
            <a:pPr lvl="1"/>
            <a:r>
              <a:rPr lang="en-US" altLang="en-US" sz="3100" dirty="0"/>
              <a:t>Intel Core i7 Extreme Edition 990x (2011) at 3.46Ghz = 159,000 MIPS</a:t>
            </a:r>
          </a:p>
          <a:p>
            <a:pPr lvl="2"/>
            <a:r>
              <a:rPr lang="en-US" altLang="en-US" sz="2600" dirty="0">
                <a:hlinkClick r:id="rId2"/>
              </a:rPr>
              <a:t>http://en.wikipedia.org/wiki/Instructions_per_second</a:t>
            </a:r>
            <a:endParaRPr lang="en-US" altLang="en-US" sz="2600" dirty="0"/>
          </a:p>
          <a:p>
            <a:pPr lvl="1"/>
            <a:r>
              <a:rPr lang="en-US" altLang="en-US" sz="3100" dirty="0"/>
              <a:t>Typical disk drive at 250 I/</a:t>
            </a:r>
            <a:r>
              <a:rPr lang="en-US" altLang="en-US" sz="3100" dirty="0" err="1"/>
              <a:t>Os</a:t>
            </a:r>
            <a:r>
              <a:rPr lang="en-US" altLang="en-US" sz="3100" dirty="0"/>
              <a:t> per second</a:t>
            </a:r>
          </a:p>
          <a:p>
            <a:pPr lvl="2"/>
            <a:r>
              <a:rPr lang="en-US" altLang="en-US" sz="2600" dirty="0"/>
              <a:t>159,000 MIPS / 250 = 630 million instructions during one disk I/O </a:t>
            </a:r>
          </a:p>
          <a:p>
            <a:pPr lvl="1"/>
            <a:r>
              <a:rPr lang="en-US" altLang="en-US" sz="3100" dirty="0"/>
              <a:t>Fast SSD drives provide 60,000 IOPS</a:t>
            </a:r>
          </a:p>
          <a:p>
            <a:pPr lvl="2"/>
            <a:r>
              <a:rPr lang="en-US" altLang="en-US" sz="2600" dirty="0"/>
              <a:t>159,000 MIPS / 60,000 = 2.65 millions instructions during one disk I/O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D8A91CD5-FE83-4A4C-A1F9-18F81B308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5011" y="200541"/>
            <a:ext cx="6381909" cy="432197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/>
              <a:t>Free-Space Management</a:t>
            </a:r>
          </a:p>
        </p:txBody>
      </p:sp>
      <p:sp>
        <p:nvSpPr>
          <p:cNvPr id="58370" name="Rectangle 3">
            <a:extLst>
              <a:ext uri="{FF2B5EF4-FFF2-40B4-BE49-F238E27FC236}">
                <a16:creationId xmlns:a16="http://schemas.microsoft.com/office/drawing/2014/main" id="{78A2FABB-4281-4B28-ACD1-C9796D037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29877"/>
            <a:ext cx="4731221" cy="1667904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altLang="en-US" sz="2000" dirty="0"/>
              <a:t>File system maintains </a:t>
            </a:r>
            <a:r>
              <a:rPr lang="en-US" altLang="en-US" sz="2000" b="1" dirty="0">
                <a:solidFill>
                  <a:srgbClr val="006699"/>
                </a:solidFill>
                <a:latin typeface="+mj-lt"/>
              </a:rPr>
              <a:t>free-space</a:t>
            </a:r>
            <a:r>
              <a:rPr lang="en-US" altLang="en-US" sz="2000" b="1" dirty="0">
                <a:solidFill>
                  <a:srgbClr val="3366FF"/>
                </a:solidFill>
              </a:rPr>
              <a:t> </a:t>
            </a:r>
            <a:r>
              <a:rPr lang="en-US" altLang="en-US" sz="2000" b="1" dirty="0">
                <a:solidFill>
                  <a:srgbClr val="006699"/>
                </a:solidFill>
                <a:latin typeface="+mj-lt"/>
              </a:rPr>
              <a:t>list</a:t>
            </a:r>
            <a:r>
              <a:rPr lang="en-US" altLang="en-US" sz="2000" b="1" dirty="0">
                <a:solidFill>
                  <a:srgbClr val="3366FF"/>
                </a:solidFill>
              </a:rPr>
              <a:t> </a:t>
            </a:r>
            <a:r>
              <a:rPr lang="en-US" altLang="en-US" sz="2000" dirty="0"/>
              <a:t>to track available blocks/clusters</a:t>
            </a:r>
          </a:p>
          <a:p>
            <a:pPr lvl="1"/>
            <a:r>
              <a:rPr lang="en-US" altLang="en-US" sz="2000" dirty="0"/>
              <a:t>(Using term </a:t>
            </a:r>
            <a:r>
              <a:rPr lang="ja-JP" altLang="en-US" sz="2000" dirty="0"/>
              <a:t>“</a:t>
            </a:r>
            <a:r>
              <a:rPr lang="en-US" altLang="ja-JP" sz="2000" dirty="0"/>
              <a:t>block</a:t>
            </a:r>
            <a:r>
              <a:rPr lang="ja-JP" altLang="en-US" sz="2000" dirty="0"/>
              <a:t>”</a:t>
            </a:r>
            <a:r>
              <a:rPr lang="en-US" altLang="ja-JP" sz="2000" dirty="0"/>
              <a:t> for simplicity)</a:t>
            </a:r>
          </a:p>
          <a:p>
            <a:r>
              <a:rPr lang="en-US" altLang="en-US" sz="2000" b="1" dirty="0">
                <a:solidFill>
                  <a:srgbClr val="006699"/>
                </a:solidFill>
                <a:latin typeface="+mj-lt"/>
              </a:rPr>
              <a:t>Bit</a:t>
            </a:r>
            <a:r>
              <a:rPr lang="en-US" altLang="en-US" sz="2000" b="1" dirty="0">
                <a:solidFill>
                  <a:srgbClr val="3366FF"/>
                </a:solidFill>
              </a:rPr>
              <a:t> </a:t>
            </a:r>
            <a:r>
              <a:rPr lang="en-US" altLang="en-US" sz="2000" b="1" dirty="0">
                <a:solidFill>
                  <a:srgbClr val="006699"/>
                </a:solidFill>
                <a:latin typeface="+mj-lt"/>
              </a:rPr>
              <a:t>vector</a:t>
            </a:r>
            <a:r>
              <a:rPr lang="en-US" altLang="en-US" sz="2000" b="1" dirty="0">
                <a:solidFill>
                  <a:srgbClr val="3366FF"/>
                </a:solidFill>
              </a:rPr>
              <a:t> </a:t>
            </a:r>
            <a:r>
              <a:rPr lang="en-US" altLang="en-US" sz="2000" dirty="0"/>
              <a:t>or </a:t>
            </a:r>
            <a:r>
              <a:rPr lang="en-US" altLang="en-US" sz="2000" b="1" dirty="0">
                <a:solidFill>
                  <a:srgbClr val="006699"/>
                </a:solidFill>
                <a:latin typeface="+mj-lt"/>
              </a:rPr>
              <a:t>bit</a:t>
            </a:r>
            <a:r>
              <a:rPr lang="en-US" altLang="en-US" sz="2000" b="1" dirty="0">
                <a:solidFill>
                  <a:srgbClr val="3366FF"/>
                </a:solidFill>
              </a:rPr>
              <a:t> </a:t>
            </a:r>
            <a:r>
              <a:rPr lang="en-US" altLang="en-US" sz="2000" b="1" dirty="0">
                <a:solidFill>
                  <a:srgbClr val="006699"/>
                </a:solidFill>
                <a:latin typeface="+mj-lt"/>
              </a:rPr>
              <a:t>map</a:t>
            </a:r>
            <a:r>
              <a:rPr lang="en-US" altLang="en-US" sz="2000" b="1" dirty="0">
                <a:solidFill>
                  <a:srgbClr val="3366FF"/>
                </a:solidFill>
              </a:rPr>
              <a:t> </a:t>
            </a:r>
            <a:r>
              <a:rPr lang="en-US" altLang="en-US" sz="2000" dirty="0"/>
              <a:t> (</a:t>
            </a:r>
            <a:r>
              <a:rPr lang="en-US" altLang="en-US" sz="2000" b="1" i="1" dirty="0"/>
              <a:t>n</a:t>
            </a:r>
            <a:r>
              <a:rPr lang="en-US" altLang="en-US" sz="2000" dirty="0"/>
              <a:t> blocks)</a:t>
            </a:r>
          </a:p>
        </p:txBody>
      </p:sp>
      <p:grpSp>
        <p:nvGrpSpPr>
          <p:cNvPr id="58371" name="Group 1">
            <a:extLst>
              <a:ext uri="{FF2B5EF4-FFF2-40B4-BE49-F238E27FC236}">
                <a16:creationId xmlns:a16="http://schemas.microsoft.com/office/drawing/2014/main" id="{7BC7A96A-A4BD-4E26-B8CD-B48268F5DE36}"/>
              </a:ext>
            </a:extLst>
          </p:cNvPr>
          <p:cNvGrpSpPr>
            <a:grpSpLocks/>
          </p:cNvGrpSpPr>
          <p:nvPr/>
        </p:nvGrpSpPr>
        <p:grpSpPr bwMode="auto">
          <a:xfrm>
            <a:off x="5793640" y="1763829"/>
            <a:ext cx="2909063" cy="1459317"/>
            <a:chOff x="2784327" y="2215636"/>
            <a:chExt cx="3878752" cy="1945757"/>
          </a:xfrm>
          <a:solidFill>
            <a:srgbClr val="00B0F0"/>
          </a:solidFill>
        </p:grpSpPr>
        <p:sp>
          <p:nvSpPr>
            <p:cNvPr id="58375" name="Rectangle 4">
              <a:extLst>
                <a:ext uri="{FF2B5EF4-FFF2-40B4-BE49-F238E27FC236}">
                  <a16:creationId xmlns:a16="http://schemas.microsoft.com/office/drawing/2014/main" id="{AB54A8BB-9D7F-44CC-BFF8-70F4234A2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7838" y="2627313"/>
              <a:ext cx="360362" cy="3619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8576" tIns="34289" rIns="68576" bIns="34289" anchor="ctr"/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1350">
                <a:latin typeface="Verdana" panose="020B0604030504040204" pitchFamily="34" charset="0"/>
              </a:endParaRPr>
            </a:p>
          </p:txBody>
        </p:sp>
        <p:sp>
          <p:nvSpPr>
            <p:cNvPr id="58376" name="Rectangle 5">
              <a:extLst>
                <a:ext uri="{FF2B5EF4-FFF2-40B4-BE49-F238E27FC236}">
                  <a16:creationId xmlns:a16="http://schemas.microsoft.com/office/drawing/2014/main" id="{EAEF655E-33E9-4B70-B49C-A4A8CBEA5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450" y="2627313"/>
              <a:ext cx="360363" cy="3619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8576" tIns="34289" rIns="68576" bIns="34289" anchor="ctr"/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1350">
                <a:latin typeface="Verdana" panose="020B0604030504040204" pitchFamily="34" charset="0"/>
              </a:endParaRPr>
            </a:p>
          </p:txBody>
        </p:sp>
        <p:sp>
          <p:nvSpPr>
            <p:cNvPr id="58377" name="Rectangle 6">
              <a:extLst>
                <a:ext uri="{FF2B5EF4-FFF2-40B4-BE49-F238E27FC236}">
                  <a16:creationId xmlns:a16="http://schemas.microsoft.com/office/drawing/2014/main" id="{C0A6BE61-E844-430E-976F-0089E85BF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063" y="2627313"/>
              <a:ext cx="360362" cy="3619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8576" tIns="34289" rIns="68576" bIns="34289" anchor="ctr"/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1350">
                <a:latin typeface="Verdana" panose="020B0604030504040204" pitchFamily="34" charset="0"/>
              </a:endParaRPr>
            </a:p>
          </p:txBody>
        </p:sp>
        <p:sp>
          <p:nvSpPr>
            <p:cNvPr id="58378" name="Rectangle 7">
              <a:extLst>
                <a:ext uri="{FF2B5EF4-FFF2-40B4-BE49-F238E27FC236}">
                  <a16:creationId xmlns:a16="http://schemas.microsoft.com/office/drawing/2014/main" id="{FB0D5A0C-899B-49E9-B986-F319B1390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3675" y="2627313"/>
              <a:ext cx="360363" cy="3619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8576" tIns="34289" rIns="68576" bIns="34289" anchor="ctr"/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1350">
                <a:latin typeface="Verdana" panose="020B0604030504040204" pitchFamily="34" charset="0"/>
              </a:endParaRPr>
            </a:p>
          </p:txBody>
        </p:sp>
        <p:sp>
          <p:nvSpPr>
            <p:cNvPr id="58379" name="Rectangle 8">
              <a:extLst>
                <a:ext uri="{FF2B5EF4-FFF2-40B4-BE49-F238E27FC236}">
                  <a16:creationId xmlns:a16="http://schemas.microsoft.com/office/drawing/2014/main" id="{7BE858CC-2082-47B5-B5A0-81C087F9A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288" y="2627313"/>
              <a:ext cx="360362" cy="3619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8576" tIns="34289" rIns="68576" bIns="34289" anchor="ctr"/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1350">
                <a:latin typeface="Verdana" panose="020B0604030504040204" pitchFamily="34" charset="0"/>
              </a:endParaRPr>
            </a:p>
          </p:txBody>
        </p:sp>
        <p:sp>
          <p:nvSpPr>
            <p:cNvPr id="58380" name="Rectangle 9">
              <a:extLst>
                <a:ext uri="{FF2B5EF4-FFF2-40B4-BE49-F238E27FC236}">
                  <a16:creationId xmlns:a16="http://schemas.microsoft.com/office/drawing/2014/main" id="{04B6F0F4-8794-4DC3-82C0-1B450CEF2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900" y="2627313"/>
              <a:ext cx="360363" cy="3619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8576" tIns="34289" rIns="68576" bIns="34289" anchor="ctr"/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1350">
                <a:latin typeface="Verdana" panose="020B0604030504040204" pitchFamily="34" charset="0"/>
              </a:endParaRPr>
            </a:p>
          </p:txBody>
        </p:sp>
        <p:sp>
          <p:nvSpPr>
            <p:cNvPr id="58381" name="Rectangle 10">
              <a:extLst>
                <a:ext uri="{FF2B5EF4-FFF2-40B4-BE49-F238E27FC236}">
                  <a16:creationId xmlns:a16="http://schemas.microsoft.com/office/drawing/2014/main" id="{685CDFC0-E903-4D6C-BFA7-C133751C8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2850" y="2627313"/>
              <a:ext cx="1219200" cy="3619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8576" tIns="34289" rIns="68576" bIns="34289" anchor="ctr"/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500"/>
                <a:t>…</a:t>
              </a:r>
              <a:endParaRPr kumimoji="0" lang="en-US" altLang="en-US" sz="1350"/>
            </a:p>
          </p:txBody>
        </p:sp>
        <p:sp>
          <p:nvSpPr>
            <p:cNvPr id="58382" name="Rectangle 11">
              <a:extLst>
                <a:ext uri="{FF2B5EF4-FFF2-40B4-BE49-F238E27FC236}">
                  <a16:creationId xmlns:a16="http://schemas.microsoft.com/office/drawing/2014/main" id="{AF21A2ED-8D6B-48C1-B1C8-71C3895D6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2050" y="2627313"/>
              <a:ext cx="360363" cy="3619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8576" tIns="34289" rIns="68576" bIns="34289" anchor="ctr"/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1350">
                <a:latin typeface="Verdana" panose="020B0604030504040204" pitchFamily="34" charset="0"/>
              </a:endParaRPr>
            </a:p>
          </p:txBody>
        </p:sp>
        <p:sp>
          <p:nvSpPr>
            <p:cNvPr id="58383" name="Text Box 12">
              <a:extLst>
                <a:ext uri="{FF2B5EF4-FFF2-40B4-BE49-F238E27FC236}">
                  <a16:creationId xmlns:a16="http://schemas.microsoft.com/office/drawing/2014/main" id="{DF4E7314-1B2A-41B3-A9A8-3E758D4602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983" y="2215636"/>
              <a:ext cx="312897" cy="36933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76" tIns="34289" rIns="68576" bIns="34289" anchor="ctr">
              <a:spAutoFit/>
            </a:bodyPr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350"/>
                <a:t>0</a:t>
              </a:r>
            </a:p>
          </p:txBody>
        </p:sp>
        <p:sp>
          <p:nvSpPr>
            <p:cNvPr id="58384" name="Text Box 13">
              <a:extLst>
                <a:ext uri="{FF2B5EF4-FFF2-40B4-BE49-F238E27FC236}">
                  <a16:creationId xmlns:a16="http://schemas.microsoft.com/office/drawing/2014/main" id="{B8BC4A03-7296-496D-8FA7-15DF9474B9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4783" y="2215636"/>
              <a:ext cx="312897" cy="369329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76" tIns="34289" rIns="68576" bIns="34289" anchor="ctr">
              <a:spAutoFit/>
            </a:bodyPr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350"/>
                <a:t>1</a:t>
              </a:r>
            </a:p>
          </p:txBody>
        </p:sp>
        <p:sp>
          <p:nvSpPr>
            <p:cNvPr id="58385" name="Text Box 14">
              <a:extLst>
                <a:ext uri="{FF2B5EF4-FFF2-40B4-BE49-F238E27FC236}">
                  <a16:creationId xmlns:a16="http://schemas.microsoft.com/office/drawing/2014/main" id="{81AAB3E4-73EA-4D39-ACC8-D197152F69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1982" y="2215636"/>
              <a:ext cx="312897" cy="369329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76" tIns="34289" rIns="68576" bIns="34289" anchor="ctr">
              <a:spAutoFit/>
            </a:bodyPr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350" dirty="0"/>
                <a:t>2</a:t>
              </a:r>
            </a:p>
          </p:txBody>
        </p:sp>
        <p:sp>
          <p:nvSpPr>
            <p:cNvPr id="58386" name="Text Box 15">
              <a:extLst>
                <a:ext uri="{FF2B5EF4-FFF2-40B4-BE49-F238E27FC236}">
                  <a16:creationId xmlns:a16="http://schemas.microsoft.com/office/drawing/2014/main" id="{BD4DA68C-97F8-46D1-A62A-5BE1909C8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2173" y="2215636"/>
              <a:ext cx="530906" cy="369329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76" tIns="34289" rIns="68576" bIns="34289" anchor="ctr">
              <a:spAutoFit/>
            </a:bodyPr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350" b="1" i="1"/>
                <a:t>n</a:t>
              </a:r>
              <a:r>
                <a:rPr kumimoji="0" lang="en-US" altLang="en-US" sz="1350"/>
                <a:t>-1</a:t>
              </a:r>
            </a:p>
          </p:txBody>
        </p:sp>
        <p:sp>
          <p:nvSpPr>
            <p:cNvPr id="58387" name="Text Box 16">
              <a:extLst>
                <a:ext uri="{FF2B5EF4-FFF2-40B4-BE49-F238E27FC236}">
                  <a16:creationId xmlns:a16="http://schemas.microsoft.com/office/drawing/2014/main" id="{B98C3328-381D-42C1-819D-C8CE8A856E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327" y="3479286"/>
              <a:ext cx="819446" cy="369329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76" tIns="34289" rIns="68576" bIns="34289" anchor="ctr">
              <a:spAutoFit/>
            </a:bodyPr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350"/>
                <a:t>bit[</a:t>
              </a:r>
              <a:r>
                <a:rPr kumimoji="0" lang="en-US" altLang="en-US" sz="1350" b="1" i="1"/>
                <a:t>i</a:t>
              </a:r>
              <a:r>
                <a:rPr kumimoji="0" lang="en-US" altLang="en-US" sz="1350"/>
                <a:t>] =</a:t>
              </a:r>
            </a:p>
          </p:txBody>
        </p:sp>
        <p:sp>
          <p:nvSpPr>
            <p:cNvPr id="58388" name="Text Box 17">
              <a:extLst>
                <a:ext uri="{FF2B5EF4-FFF2-40B4-BE49-F238E27FC236}">
                  <a16:creationId xmlns:a16="http://schemas.microsoft.com/office/drawing/2014/main" id="{91ED6486-921C-4FE8-BAEA-91E800E03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141902" y="3482154"/>
              <a:ext cx="958371" cy="400107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76" tIns="34289" rIns="68576" bIns="34289" anchor="ctr">
              <a:spAutoFit/>
            </a:bodyPr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500">
                  <a:sym typeface="MT Extra" panose="05050102010205020202" pitchFamily="18" charset="2"/>
                </a:rPr>
                <a:t></a:t>
              </a:r>
              <a:endParaRPr kumimoji="0" lang="en-US" altLang="en-US" sz="4050">
                <a:sym typeface="Monotype Sorts" pitchFamily="-84" charset="2"/>
              </a:endParaRPr>
            </a:p>
          </p:txBody>
        </p:sp>
        <p:sp>
          <p:nvSpPr>
            <p:cNvPr id="58389" name="Text Box 18">
              <a:extLst>
                <a:ext uri="{FF2B5EF4-FFF2-40B4-BE49-F238E27FC236}">
                  <a16:creationId xmlns:a16="http://schemas.microsoft.com/office/drawing/2014/main" id="{23F847D8-A861-41B8-9596-669E38669B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9850" y="3281062"/>
              <a:ext cx="2452372" cy="784828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576" tIns="34289" rIns="68576" bIns="34289" anchor="ctr">
              <a:spAutoFit/>
            </a:bodyPr>
            <a:lstStyle>
              <a:lvl1pPr>
                <a:spcBef>
                  <a:spcPct val="35000"/>
                </a:spcBef>
                <a:buClr>
                  <a:srgbClr val="993300"/>
                </a:buClr>
                <a:buSzPct val="90000"/>
                <a:buFont typeface="Monotype Sorts" pitchFamily="-84" charset="2"/>
                <a:buChar char="n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35000"/>
                </a:spcBef>
                <a:buClr>
                  <a:srgbClr val="CC6600"/>
                </a:buClr>
                <a:buSzPct val="80000"/>
                <a:buFont typeface="Monotype Sorts" pitchFamily="-84" charset="2"/>
                <a:buChar char="l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35000"/>
                </a:spcBef>
                <a:buClr>
                  <a:srgbClr val="009900"/>
                </a:buClr>
                <a:buSzPct val="75000"/>
                <a:buFont typeface="Webdings" panose="05030102010509060703" pitchFamily="18" charset="2"/>
                <a:buChar char="4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35000"/>
                </a:spcBef>
                <a:buClr>
                  <a:schemeClr val="hlink"/>
                </a:buClr>
                <a:buSzPct val="75000"/>
                <a:buChar char="–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35000"/>
                </a:spcBef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rgbClr val="FF0066"/>
                </a:buClr>
                <a:buSzPct val="75000"/>
                <a:buChar char="»"/>
                <a:defRPr kumimoji="1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350" dirty="0"/>
                <a:t>1 </a:t>
              </a:r>
              <a:r>
                <a:rPr kumimoji="0" lang="en-US" altLang="en-US" sz="1350" dirty="0">
                  <a:sym typeface="Symbol" panose="05050102010706020507" pitchFamily="18" charset="2"/>
                </a:rPr>
                <a:t> block[</a:t>
              </a:r>
              <a:r>
                <a:rPr kumimoji="0" lang="en-US" altLang="en-US" sz="1350" b="1" i="1" dirty="0">
                  <a:sym typeface="Symbol" panose="05050102010706020507" pitchFamily="18" charset="2"/>
                </a:rPr>
                <a:t>i</a:t>
              </a:r>
              <a:r>
                <a:rPr kumimoji="0" lang="en-US" altLang="en-US" sz="1350" dirty="0">
                  <a:sym typeface="Symbol" panose="05050102010706020507" pitchFamily="18" charset="2"/>
                </a:rPr>
                <a:t>] free</a:t>
              </a:r>
            </a:p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350" dirty="0">
                  <a:sym typeface="Symbol" panose="05050102010706020507" pitchFamily="18" charset="2"/>
                </a:rPr>
                <a:t>0 </a:t>
              </a:r>
              <a:r>
                <a:rPr kumimoji="0" lang="en-US" altLang="en-US" sz="1350" dirty="0"/>
                <a:t> </a:t>
              </a:r>
              <a:r>
                <a:rPr kumimoji="0" lang="en-US" altLang="en-US" sz="1350" dirty="0">
                  <a:sym typeface="Symbol" panose="05050102010706020507" pitchFamily="18" charset="2"/>
                </a:rPr>
                <a:t> block[</a:t>
              </a:r>
              <a:r>
                <a:rPr kumimoji="0" lang="en-US" altLang="en-US" sz="1350" b="1" i="1" dirty="0">
                  <a:sym typeface="Symbol" panose="05050102010706020507" pitchFamily="18" charset="2"/>
                </a:rPr>
                <a:t>i</a:t>
              </a:r>
              <a:r>
                <a:rPr kumimoji="0" lang="en-US" altLang="en-US" sz="1350" dirty="0">
                  <a:sym typeface="Symbol" panose="05050102010706020507" pitchFamily="18" charset="2"/>
                </a:rPr>
                <a:t>] occupied</a:t>
              </a:r>
            </a:p>
          </p:txBody>
        </p:sp>
      </p:grpSp>
      <p:sp>
        <p:nvSpPr>
          <p:cNvPr id="58372" name="Rectangle 19">
            <a:extLst>
              <a:ext uri="{FF2B5EF4-FFF2-40B4-BE49-F238E27FC236}">
                <a16:creationId xmlns:a16="http://schemas.microsoft.com/office/drawing/2014/main" id="{745ACD6F-2C21-4547-90C7-F316F1967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543" y="3089858"/>
            <a:ext cx="3799162" cy="335756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lIns="68576" tIns="34289" rIns="68576" bIns="34289"/>
          <a:lstStyle>
            <a:lvl1pPr marL="488950" indent="-48895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009900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SzPct val="7500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Tx/>
              <a:buFontTx/>
              <a:buNone/>
            </a:pPr>
            <a:r>
              <a:rPr lang="en-US" altLang="en-US" sz="2000" dirty="0"/>
              <a:t>Free block number calculation</a:t>
            </a:r>
          </a:p>
        </p:txBody>
      </p:sp>
      <p:sp>
        <p:nvSpPr>
          <p:cNvPr id="58373" name="Text Box 20">
            <a:extLst>
              <a:ext uri="{FF2B5EF4-FFF2-40B4-BE49-F238E27FC236}">
                <a16:creationId xmlns:a16="http://schemas.microsoft.com/office/drawing/2014/main" id="{9C07AA0E-37F8-4973-89FF-929FE9608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216" y="3491005"/>
            <a:ext cx="6413610" cy="684801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 lIns="68576" tIns="34289" rIns="68576" bIns="34289" anchor="ctr">
            <a:spAutoFit/>
          </a:bodyPr>
          <a:lstStyle>
            <a:lvl1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009900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SzPct val="7500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 dirty="0"/>
              <a:t>(number of bits per word) * (number of 0-value words)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 dirty="0"/>
              <a:t>+ offset of first 1 bit</a:t>
            </a:r>
          </a:p>
        </p:txBody>
      </p:sp>
      <p:sp>
        <p:nvSpPr>
          <p:cNvPr id="58374" name="Rectangle 19">
            <a:extLst>
              <a:ext uri="{FF2B5EF4-FFF2-40B4-BE49-F238E27FC236}">
                <a16:creationId xmlns:a16="http://schemas.microsoft.com/office/drawing/2014/main" id="{36D2DA80-48A7-47FB-B116-27AD80B31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543" y="4370102"/>
            <a:ext cx="7311376" cy="33694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lIns="68576" tIns="34289" rIns="68576" bIns="34289"/>
          <a:lstStyle>
            <a:lvl1pPr marL="488950" indent="-48895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009900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SzPct val="7500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Tx/>
              <a:buFontTx/>
              <a:buNone/>
            </a:pPr>
            <a:r>
              <a:rPr lang="en-US" altLang="en-US" dirty="0"/>
              <a:t>CPUs have instructions to return offset within word of first </a:t>
            </a:r>
            <a:r>
              <a:rPr lang="ja-JP" altLang="en-US" dirty="0"/>
              <a:t>“</a:t>
            </a:r>
            <a:r>
              <a:rPr lang="en-US" altLang="ja-JP" dirty="0"/>
              <a:t>1</a:t>
            </a:r>
            <a:r>
              <a:rPr lang="ja-JP" altLang="en-US" dirty="0"/>
              <a:t>”</a:t>
            </a:r>
            <a:r>
              <a:rPr lang="en-US" altLang="ja-JP" dirty="0"/>
              <a:t> bit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>
            <a:extLst>
              <a:ext uri="{FF2B5EF4-FFF2-40B4-BE49-F238E27FC236}">
                <a16:creationId xmlns:a16="http://schemas.microsoft.com/office/drawing/2014/main" id="{BEDF8CE5-28DC-4A96-86AB-A598C37F5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5545" y="181729"/>
            <a:ext cx="6211375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Free-Space Management (Cont.)</a:t>
            </a:r>
          </a:p>
        </p:txBody>
      </p:sp>
      <p:sp>
        <p:nvSpPr>
          <p:cNvPr id="60418" name="Rectangle 3">
            <a:extLst>
              <a:ext uri="{FF2B5EF4-FFF2-40B4-BE49-F238E27FC236}">
                <a16:creationId xmlns:a16="http://schemas.microsoft.com/office/drawing/2014/main" id="{7A812EB5-4DBA-48F0-B9AB-C038E1D0C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68469"/>
            <a:ext cx="7329840" cy="3588446"/>
          </a:xfrm>
          <a:solidFill>
            <a:srgbClr val="FFC000"/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  <a:tabLst>
                <a:tab pos="983456" algn="l"/>
              </a:tabLst>
            </a:pPr>
            <a:r>
              <a:rPr lang="en-US" altLang="en-US" dirty="0"/>
              <a:t>Bit map requires extra space</a:t>
            </a: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dirty="0"/>
              <a:t>Example:</a:t>
            </a:r>
          </a:p>
          <a:p>
            <a:pPr>
              <a:lnSpc>
                <a:spcPct val="90000"/>
              </a:lnSpc>
              <a:buNone/>
              <a:tabLst>
                <a:tab pos="983456" algn="l"/>
              </a:tabLst>
            </a:pPr>
            <a:r>
              <a:rPr lang="en-US" altLang="en-US" dirty="0"/>
              <a:t>		block size = 4KB =  2</a:t>
            </a:r>
            <a:r>
              <a:rPr lang="en-US" altLang="en-US" baseline="30000" dirty="0"/>
              <a:t>12</a:t>
            </a:r>
            <a:r>
              <a:rPr lang="en-US" altLang="en-US" dirty="0"/>
              <a:t> bytes</a:t>
            </a:r>
          </a:p>
          <a:p>
            <a:pPr>
              <a:lnSpc>
                <a:spcPct val="90000"/>
              </a:lnSpc>
              <a:buNone/>
              <a:tabLst>
                <a:tab pos="983456" algn="l"/>
              </a:tabLst>
            </a:pPr>
            <a:r>
              <a:rPr lang="en-US" altLang="en-US" dirty="0"/>
              <a:t>		disk size = 2</a:t>
            </a:r>
            <a:r>
              <a:rPr lang="en-US" altLang="en-US" baseline="30000" dirty="0"/>
              <a:t>40</a:t>
            </a:r>
            <a:r>
              <a:rPr lang="en-US" altLang="en-US" dirty="0"/>
              <a:t> bytes (1 terabyte)</a:t>
            </a:r>
          </a:p>
          <a:p>
            <a:pPr>
              <a:lnSpc>
                <a:spcPct val="90000"/>
              </a:lnSpc>
              <a:buNone/>
              <a:tabLst>
                <a:tab pos="983456" algn="l"/>
              </a:tabLst>
            </a:pPr>
            <a:r>
              <a:rPr lang="en-US" altLang="en-US" dirty="0"/>
              <a:t>		</a:t>
            </a:r>
            <a:r>
              <a:rPr lang="en-US" altLang="en-US" b="1" i="1" dirty="0"/>
              <a:t>n</a:t>
            </a:r>
            <a:r>
              <a:rPr lang="en-US" altLang="en-US" dirty="0"/>
              <a:t> = 2</a:t>
            </a:r>
            <a:r>
              <a:rPr lang="en-US" altLang="en-US" baseline="30000" dirty="0"/>
              <a:t>40</a:t>
            </a:r>
            <a:r>
              <a:rPr lang="en-US" altLang="en-US" dirty="0"/>
              <a:t>/2</a:t>
            </a:r>
            <a:r>
              <a:rPr lang="en-US" altLang="en-US" baseline="30000" dirty="0"/>
              <a:t>12</a:t>
            </a:r>
            <a:r>
              <a:rPr lang="en-US" altLang="en-US" dirty="0"/>
              <a:t> = 2</a:t>
            </a:r>
            <a:r>
              <a:rPr lang="en-US" altLang="en-US" baseline="30000" dirty="0"/>
              <a:t>28</a:t>
            </a:r>
            <a:r>
              <a:rPr lang="en-US" altLang="en-US" dirty="0"/>
              <a:t> bits (or 32MB)</a:t>
            </a:r>
          </a:p>
          <a:p>
            <a:pPr>
              <a:lnSpc>
                <a:spcPct val="90000"/>
              </a:lnSpc>
              <a:buNone/>
              <a:tabLst>
                <a:tab pos="983456" algn="l"/>
              </a:tabLst>
            </a:pPr>
            <a:r>
              <a:rPr lang="en-US" altLang="en-US" dirty="0"/>
              <a:t>		if clusters of 4 blocks -&gt; 8MB of memory</a:t>
            </a:r>
          </a:p>
          <a:p>
            <a:pPr>
              <a:lnSpc>
                <a:spcPct val="90000"/>
              </a:lnSpc>
              <a:buNone/>
              <a:tabLst>
                <a:tab pos="983456" algn="l"/>
              </a:tabLst>
            </a:pPr>
            <a:endParaRPr lang="en-US" altLang="en-US" sz="675" dirty="0"/>
          </a:p>
          <a:p>
            <a:pPr>
              <a:lnSpc>
                <a:spcPct val="90000"/>
              </a:lnSpc>
              <a:tabLst>
                <a:tab pos="983456" algn="l"/>
              </a:tabLst>
            </a:pPr>
            <a:r>
              <a:rPr lang="en-US" altLang="en-US" dirty="0"/>
              <a:t>Easy to get contiguous files</a:t>
            </a:r>
          </a:p>
          <a:p>
            <a:pPr>
              <a:lnSpc>
                <a:spcPct val="90000"/>
              </a:lnSpc>
              <a:buNone/>
              <a:tabLst>
                <a:tab pos="983456" algn="l"/>
              </a:tabLst>
            </a:pPr>
            <a:r>
              <a:rPr lang="en-US" altLang="en-US" sz="6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>
            <a:extLst>
              <a:ext uri="{FF2B5EF4-FFF2-40B4-BE49-F238E27FC236}">
                <a16:creationId xmlns:a16="http://schemas.microsoft.com/office/drawing/2014/main" id="{F9C5946F-EEB5-4218-A1CC-636221109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0466" y="185910"/>
            <a:ext cx="6416454" cy="432197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Linked Free Space List on Disk</a:t>
            </a:r>
          </a:p>
        </p:txBody>
      </p:sp>
      <p:sp>
        <p:nvSpPr>
          <p:cNvPr id="62466" name="Rectangle 3">
            <a:extLst>
              <a:ext uri="{FF2B5EF4-FFF2-40B4-BE49-F238E27FC236}">
                <a16:creationId xmlns:a16="http://schemas.microsoft.com/office/drawing/2014/main" id="{CF2CA694-F690-4A32-8E7C-43C70E8CF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178" y="1133344"/>
            <a:ext cx="4123035" cy="33088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lIns="48006" tIns="24003" rIns="48006" bIns="24003"/>
          <a:lstStyle>
            <a:lvl1pPr marL="488950" indent="-48895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  <a:tabLst>
                <a:tab pos="1874838" algn="l"/>
              </a:tabLst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1060450" indent="-407988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  <a:tabLst>
                <a:tab pos="1874838" algn="l"/>
              </a:tabLst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009900"/>
              </a:buClr>
              <a:buSzPct val="75000"/>
              <a:buFont typeface="Webdings" panose="05030102010509060703" pitchFamily="18" charset="2"/>
              <a:buChar char="4"/>
              <a:tabLst>
                <a:tab pos="1874838" algn="l"/>
              </a:tabLst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SzPct val="75000"/>
              <a:buChar char="–"/>
              <a:tabLst>
                <a:tab pos="1874838" algn="l"/>
              </a:tabLst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rgbClr val="FF0066"/>
              </a:buClr>
              <a:buSzPct val="75000"/>
              <a:buChar char="»"/>
              <a:tabLst>
                <a:tab pos="1874838" algn="l"/>
              </a:tabLst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tabLst>
                <a:tab pos="1874838" algn="l"/>
              </a:tabLst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tabLst>
                <a:tab pos="1874838" algn="l"/>
              </a:tabLst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tabLst>
                <a:tab pos="1874838" algn="l"/>
              </a:tabLst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tabLst>
                <a:tab pos="1874838" algn="l"/>
              </a:tabLst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 sz="600" dirty="0"/>
              <a:t> 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sz="2400" dirty="0"/>
              <a:t>Linked list (free list)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sz="2400" dirty="0"/>
              <a:t>Cannot get contiguous space easily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sz="2400" dirty="0"/>
              <a:t>No waste of space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sz="2400" dirty="0"/>
              <a:t>No need to traverse the entire list if # free blocks recorded</a:t>
            </a:r>
          </a:p>
          <a:p>
            <a:pPr lvl="1">
              <a:lnSpc>
                <a:spcPct val="90000"/>
              </a:lnSpc>
            </a:pPr>
            <a:endParaRPr lang="en-US" altLang="en-US" sz="600" dirty="0"/>
          </a:p>
        </p:txBody>
      </p:sp>
      <p:pic>
        <p:nvPicPr>
          <p:cNvPr id="62467" name="Picture 2">
            <a:extLst>
              <a:ext uri="{FF2B5EF4-FFF2-40B4-BE49-F238E27FC236}">
                <a16:creationId xmlns:a16="http://schemas.microsoft.com/office/drawing/2014/main" id="{DA0E0A99-0B0F-4CCB-A62A-54EB73C27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524" y="1133344"/>
            <a:ext cx="2828487" cy="3308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>
            <a:extLst>
              <a:ext uri="{FF2B5EF4-FFF2-40B4-BE49-F238E27FC236}">
                <a16:creationId xmlns:a16="http://schemas.microsoft.com/office/drawing/2014/main" id="{1098C2A5-CF6B-4248-A6D6-DB86C6F2D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0662" y="178912"/>
            <a:ext cx="6566257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Free-Space Management (Cont.)</a:t>
            </a:r>
          </a:p>
        </p:txBody>
      </p:sp>
      <p:sp>
        <p:nvSpPr>
          <p:cNvPr id="64514" name="Content Placeholder 2">
            <a:extLst>
              <a:ext uri="{FF2B5EF4-FFF2-40B4-BE49-F238E27FC236}">
                <a16:creationId xmlns:a16="http://schemas.microsoft.com/office/drawing/2014/main" id="{14F57A10-9F0A-41E8-ACD6-D27485289F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37887" y="925116"/>
            <a:ext cx="7299032" cy="3784504"/>
          </a:xfrm>
          <a:solidFill>
            <a:srgbClr val="FFC000"/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tabLst>
                <a:tab pos="983456" algn="l"/>
              </a:tabLst>
            </a:pPr>
            <a:r>
              <a:rPr lang="en-US" altLang="en-US" dirty="0"/>
              <a:t>Grouping </a:t>
            </a: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dirty="0"/>
              <a:t>Modify linked list to store address of next </a:t>
            </a:r>
            <a:r>
              <a:rPr lang="en-US" altLang="en-US" i="1" dirty="0"/>
              <a:t>n-1</a:t>
            </a:r>
            <a:r>
              <a:rPr lang="en-US" altLang="en-US" dirty="0"/>
              <a:t> free blocks in first free block, plus a pointer to next block that contains free-block-pointers</a:t>
            </a:r>
          </a:p>
          <a:p>
            <a:pPr>
              <a:lnSpc>
                <a:spcPct val="90000"/>
              </a:lnSpc>
              <a:tabLst>
                <a:tab pos="983456" algn="l"/>
              </a:tabLst>
            </a:pPr>
            <a:endParaRPr lang="en-US" altLang="en-US" sz="600" dirty="0"/>
          </a:p>
          <a:p>
            <a:pPr>
              <a:lnSpc>
                <a:spcPct val="90000"/>
              </a:lnSpc>
              <a:tabLst>
                <a:tab pos="983456" algn="l"/>
              </a:tabLst>
            </a:pPr>
            <a:r>
              <a:rPr lang="en-US" altLang="en-US" dirty="0"/>
              <a:t>Counting</a:t>
            </a: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dirty="0"/>
              <a:t>Because space is frequently contiguously used and freed,  with contiguous-allocation allocation, extents, or clustering</a:t>
            </a:r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r>
              <a:rPr lang="en-US" altLang="en-US" dirty="0"/>
              <a:t>Keep address of first free block and count of following free blocks</a:t>
            </a:r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r>
              <a:rPr lang="en-US" altLang="en-US" dirty="0"/>
              <a:t>Free space list then has entries containing addresses and counts</a:t>
            </a:r>
          </a:p>
          <a:p>
            <a:pPr>
              <a:tabLst>
                <a:tab pos="983456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>
            <a:extLst>
              <a:ext uri="{FF2B5EF4-FFF2-40B4-BE49-F238E27FC236}">
                <a16:creationId xmlns:a16="http://schemas.microsoft.com/office/drawing/2014/main" id="{491881A8-8893-4886-9AD4-DCADC503E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1660" y="178912"/>
            <a:ext cx="6565259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Free-Space Management (Cont.)</a:t>
            </a:r>
          </a:p>
        </p:txBody>
      </p:sp>
      <p:sp>
        <p:nvSpPr>
          <p:cNvPr id="65538" name="Content Placeholder 2">
            <a:extLst>
              <a:ext uri="{FF2B5EF4-FFF2-40B4-BE49-F238E27FC236}">
                <a16:creationId xmlns:a16="http://schemas.microsoft.com/office/drawing/2014/main" id="{5CF6BD70-2FBB-44C6-9417-C6A3B50EC3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831057"/>
            <a:ext cx="7329839" cy="3878563"/>
          </a:xfrm>
          <a:solidFill>
            <a:srgbClr val="92D050"/>
          </a:solidFill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200" dirty="0"/>
              <a:t>Space Maps</a:t>
            </a: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200" dirty="0"/>
              <a:t>Used in </a:t>
            </a:r>
            <a:r>
              <a:rPr lang="en-US" altLang="en-US" sz="3200" b="1" dirty="0">
                <a:solidFill>
                  <a:srgbClr val="006699"/>
                </a:solidFill>
                <a:latin typeface="+mj-lt"/>
              </a:rPr>
              <a:t>ZFS </a:t>
            </a:r>
            <a:r>
              <a:rPr lang="en-US" altLang="en-US" sz="3200" dirty="0">
                <a:latin typeface="+mj-lt"/>
                <a:hlinkClick r:id="rId2"/>
              </a:rPr>
              <a:t>https://en.wikipedia.org/wiki/ZFS</a:t>
            </a:r>
            <a:endParaRPr lang="en-US" altLang="en-US" sz="3200" dirty="0">
              <a:latin typeface="+mj-lt"/>
            </a:endParaRP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200" dirty="0"/>
              <a:t>Consider meta-data I/O on very large file systems</a:t>
            </a:r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2600" dirty="0"/>
              <a:t>Full data structures like bit maps couldn’</a:t>
            </a:r>
            <a:r>
              <a:rPr lang="en-US" altLang="ja-JP" sz="2600" dirty="0"/>
              <a:t>t fit in memory -&gt; thousands of I/</a:t>
            </a:r>
            <a:r>
              <a:rPr lang="en-US" altLang="ja-JP" sz="2600" dirty="0" err="1"/>
              <a:t>Os</a:t>
            </a:r>
            <a:endParaRPr lang="en-US" altLang="ja-JP" sz="2600" dirty="0"/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200" dirty="0"/>
              <a:t>Divides device space into </a:t>
            </a:r>
            <a:r>
              <a:rPr lang="en-US" altLang="en-US" sz="3200" b="1" dirty="0">
                <a:solidFill>
                  <a:srgbClr val="006699"/>
                </a:solidFill>
                <a:latin typeface="+mj-lt"/>
              </a:rPr>
              <a:t>meta-slab</a:t>
            </a:r>
            <a:r>
              <a:rPr lang="en-US" altLang="en-US" sz="3200" b="1" dirty="0">
                <a:solidFill>
                  <a:srgbClr val="3366FF"/>
                </a:solidFill>
              </a:rPr>
              <a:t> </a:t>
            </a:r>
            <a:r>
              <a:rPr lang="en-US" altLang="en-US" sz="3200" dirty="0"/>
              <a:t>units and manages meta-slabs</a:t>
            </a:r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2600" dirty="0"/>
              <a:t>Given volume can contain hundreds of meta-slabs</a:t>
            </a: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200" dirty="0"/>
              <a:t>Each meta-slab has associated space map</a:t>
            </a:r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2600" dirty="0"/>
              <a:t>Uses counting algorithm</a:t>
            </a: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200" dirty="0"/>
              <a:t>But records to log file rather than file system</a:t>
            </a:r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2600" dirty="0"/>
              <a:t>Log of all block activity, in time order, in counting format</a:t>
            </a:r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3200" dirty="0"/>
              <a:t>Meta-slab activity -&gt; load space map into memory in balanced-tree structure, indexed  by offset</a:t>
            </a:r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2600" dirty="0"/>
              <a:t>Replay log into that structure</a:t>
            </a:r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r>
              <a:rPr lang="en-US" altLang="en-US" sz="2600" dirty="0"/>
              <a:t>Combine contiguous free blocks into single entry</a:t>
            </a:r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endParaRPr lang="en-US" altLang="en-US" dirty="0"/>
          </a:p>
          <a:p>
            <a:pPr lvl="1">
              <a:lnSpc>
                <a:spcPct val="90000"/>
              </a:lnSpc>
              <a:tabLst>
                <a:tab pos="983456" algn="l"/>
              </a:tabLst>
            </a:pPr>
            <a:endParaRPr lang="en-US" altLang="en-US" dirty="0"/>
          </a:p>
          <a:p>
            <a:pPr lvl="2">
              <a:lnSpc>
                <a:spcPct val="90000"/>
              </a:lnSpc>
              <a:tabLst>
                <a:tab pos="983456" algn="l"/>
              </a:tabLst>
            </a:pPr>
            <a:endParaRPr lang="en-US" altLang="en-US" dirty="0"/>
          </a:p>
          <a:p>
            <a:pPr>
              <a:tabLst>
                <a:tab pos="983456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2196</TotalTime>
  <Words>1057</Words>
  <Application>Microsoft Office PowerPoint</Application>
  <PresentationFormat>On-screen Show (16:9)</PresentationFormat>
  <Paragraphs>129</Paragraphs>
  <Slides>16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Monotype Sorts</vt:lpstr>
      <vt:lpstr>ＭＳ Ｐゴシック</vt:lpstr>
      <vt:lpstr>ＭＳ Ｐゴシック</vt:lpstr>
      <vt:lpstr>Arial</vt:lpstr>
      <vt:lpstr>Calibri</vt:lpstr>
      <vt:lpstr>Helvetica</vt:lpstr>
      <vt:lpstr>MT Extra</vt:lpstr>
      <vt:lpstr>Symbol</vt:lpstr>
      <vt:lpstr>Times New Roman</vt:lpstr>
      <vt:lpstr>Verdana</vt:lpstr>
      <vt:lpstr>Wingdings</vt:lpstr>
      <vt:lpstr>Office Theme</vt:lpstr>
      <vt:lpstr>CSCI315 – Operating Systems Design Department of Computer Science Bucknell University</vt:lpstr>
      <vt:lpstr>Review</vt:lpstr>
      <vt:lpstr>Performance</vt:lpstr>
      <vt:lpstr>Performance (Cont.)</vt:lpstr>
      <vt:lpstr>Free-Space Management</vt:lpstr>
      <vt:lpstr>Free-Space Management (Cont.)</vt:lpstr>
      <vt:lpstr>Linked Free Space List on Disk</vt:lpstr>
      <vt:lpstr>Free-Space Management (Cont.)</vt:lpstr>
      <vt:lpstr>Free-Space Management (Cont.)</vt:lpstr>
      <vt:lpstr>TRIMing Unused Blocks</vt:lpstr>
      <vt:lpstr>Efficiency and Performance</vt:lpstr>
      <vt:lpstr>Efficiency and Performance (Cont.)</vt:lpstr>
      <vt:lpstr>Page Cache</vt:lpstr>
      <vt:lpstr>I/O Without a Unified Buffer Cache</vt:lpstr>
      <vt:lpstr>Unified Buffer Cache</vt:lpstr>
      <vt:lpstr>I/O Using a Unified Buffer Cache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185</cp:revision>
  <dcterms:created xsi:type="dcterms:W3CDTF">2013-08-21T19:17:07Z</dcterms:created>
  <dcterms:modified xsi:type="dcterms:W3CDTF">2020-11-10T01:32:03Z</dcterms:modified>
</cp:coreProperties>
</file>