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91" r:id="rId2"/>
    <p:sldId id="395" r:id="rId3"/>
    <p:sldId id="390" r:id="rId4"/>
    <p:sldId id="373" r:id="rId5"/>
    <p:sldId id="392" r:id="rId6"/>
    <p:sldId id="393" r:id="rId7"/>
    <p:sldId id="375" r:id="rId8"/>
    <p:sldId id="376" r:id="rId9"/>
    <p:sldId id="396" r:id="rId10"/>
    <p:sldId id="377" r:id="rId11"/>
    <p:sldId id="378" r:id="rId12"/>
    <p:sldId id="379" r:id="rId13"/>
    <p:sldId id="380" r:id="rId14"/>
    <p:sldId id="394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EC3C"/>
    <a:srgbClr val="FE9202"/>
    <a:srgbClr val="00AACC"/>
    <a:srgbClr val="6C1A00"/>
    <a:srgbClr val="007033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-4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>
            <a:extLst>
              <a:ext uri="{FF2B5EF4-FFF2-40B4-BE49-F238E27FC236}">
                <a16:creationId xmlns:a16="http://schemas.microsoft.com/office/drawing/2014/main" id="{CD3C43CA-3DE7-4D23-9B19-A27DF4CBA3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9794A7A8-5DE1-4067-A554-1EC81E10E6FD}" type="slidenum">
              <a:rPr lang="en-US" altLang="en-US">
                <a:latin typeface="Helvetica" panose="020B0604020202020204" pitchFamily="34" charset="0"/>
              </a:rPr>
              <a:pPr/>
              <a:t>3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114691" name="Rectangle 2">
            <a:extLst>
              <a:ext uri="{FF2B5EF4-FFF2-40B4-BE49-F238E27FC236}">
                <a16:creationId xmlns:a16="http://schemas.microsoft.com/office/drawing/2014/main" id="{633F121B-3161-4156-8607-000DE01205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>
            <a:extLst>
              <a:ext uri="{FF2B5EF4-FFF2-40B4-BE49-F238E27FC236}">
                <a16:creationId xmlns:a16="http://schemas.microsoft.com/office/drawing/2014/main" id="{ACD5A26C-6E2B-4E83-B0AA-D7DE77E619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>
            <a:extLst>
              <a:ext uri="{FF2B5EF4-FFF2-40B4-BE49-F238E27FC236}">
                <a16:creationId xmlns:a16="http://schemas.microsoft.com/office/drawing/2014/main" id="{0507DFF2-204B-428A-8A03-2FBE8A46AC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E1BB9A8-A1E6-4288-9E56-F3D8D7683933}" type="slidenum">
              <a:rPr lang="en-US" altLang="en-US">
                <a:latin typeface="Helvetica" panose="020B0604020202020204" pitchFamily="34" charset="0"/>
              </a:rPr>
              <a:pPr/>
              <a:t>13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124931" name="Rectangle 2">
            <a:extLst>
              <a:ext uri="{FF2B5EF4-FFF2-40B4-BE49-F238E27FC236}">
                <a16:creationId xmlns:a16="http://schemas.microsoft.com/office/drawing/2014/main" id="{908A272E-E423-4994-A968-D590D4178D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>
            <a:extLst>
              <a:ext uri="{FF2B5EF4-FFF2-40B4-BE49-F238E27FC236}">
                <a16:creationId xmlns:a16="http://schemas.microsoft.com/office/drawing/2014/main" id="{0A598E48-9202-4B77-BB21-82CCD0B8EB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>
            <a:extLst>
              <a:ext uri="{FF2B5EF4-FFF2-40B4-BE49-F238E27FC236}">
                <a16:creationId xmlns:a16="http://schemas.microsoft.com/office/drawing/2014/main" id="{97C1A0E6-41EC-47D8-9D30-F6290B6593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42A130B8-181F-42BC-A8C4-FEF9D28D3330}" type="slidenum">
              <a:rPr lang="en-US" altLang="en-US">
                <a:latin typeface="Helvetica" panose="020B0604020202020204" pitchFamily="34" charset="0"/>
              </a:rPr>
              <a:pPr/>
              <a:t>14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125955" name="Rectangle 2">
            <a:extLst>
              <a:ext uri="{FF2B5EF4-FFF2-40B4-BE49-F238E27FC236}">
                <a16:creationId xmlns:a16="http://schemas.microsoft.com/office/drawing/2014/main" id="{AC0350D7-5649-4E99-BECC-BC57B6E109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>
            <a:extLst>
              <a:ext uri="{FF2B5EF4-FFF2-40B4-BE49-F238E27FC236}">
                <a16:creationId xmlns:a16="http://schemas.microsoft.com/office/drawing/2014/main" id="{33205E67-8957-4843-9C4E-408E8FBB2A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>
            <a:extLst>
              <a:ext uri="{FF2B5EF4-FFF2-40B4-BE49-F238E27FC236}">
                <a16:creationId xmlns:a16="http://schemas.microsoft.com/office/drawing/2014/main" id="{160AB107-C84F-45D9-9938-9B622E8293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C2606085-33A8-4363-91AD-AB501B8BCBF9}" type="slidenum">
              <a:rPr lang="en-US" altLang="en-US">
                <a:latin typeface="Helvetica" panose="020B0604020202020204" pitchFamily="34" charset="0"/>
              </a:rPr>
              <a:pPr/>
              <a:t>4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116739" name="Rectangle 2">
            <a:extLst>
              <a:ext uri="{FF2B5EF4-FFF2-40B4-BE49-F238E27FC236}">
                <a16:creationId xmlns:a16="http://schemas.microsoft.com/office/drawing/2014/main" id="{CDFBAB6B-B450-4579-A685-30205A1F81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>
            <a:extLst>
              <a:ext uri="{FF2B5EF4-FFF2-40B4-BE49-F238E27FC236}">
                <a16:creationId xmlns:a16="http://schemas.microsoft.com/office/drawing/2014/main" id="{919405B0-8FD9-4ECB-A22D-55D7912DCE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>
            <a:extLst>
              <a:ext uri="{FF2B5EF4-FFF2-40B4-BE49-F238E27FC236}">
                <a16:creationId xmlns:a16="http://schemas.microsoft.com/office/drawing/2014/main" id="{DEA40E79-5ED3-4416-BA49-582F9668B4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777C5D7F-FA18-4112-94EB-E7D204DBC9D5}" type="slidenum">
              <a:rPr lang="en-US" altLang="en-US">
                <a:latin typeface="Helvetica" panose="020B0604020202020204" pitchFamily="34" charset="0"/>
              </a:rPr>
              <a:pPr/>
              <a:t>5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117763" name="Rectangle 2">
            <a:extLst>
              <a:ext uri="{FF2B5EF4-FFF2-40B4-BE49-F238E27FC236}">
                <a16:creationId xmlns:a16="http://schemas.microsoft.com/office/drawing/2014/main" id="{7CAB5653-8924-4BCB-88A3-F882771C00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4F11B90B-557B-4C5B-92FA-0987A81F97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>
            <a:extLst>
              <a:ext uri="{FF2B5EF4-FFF2-40B4-BE49-F238E27FC236}">
                <a16:creationId xmlns:a16="http://schemas.microsoft.com/office/drawing/2014/main" id="{D82687D7-722B-478F-B4DD-DF8CD2EBF7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2D687C40-A8C0-44DC-A1AB-D0CC18D959F4}" type="slidenum">
              <a:rPr lang="en-US" altLang="en-US">
                <a:latin typeface="Helvetica" panose="020B0604020202020204" pitchFamily="34" charset="0"/>
              </a:rPr>
              <a:pPr/>
              <a:t>6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118787" name="Rectangle 2">
            <a:extLst>
              <a:ext uri="{FF2B5EF4-FFF2-40B4-BE49-F238E27FC236}">
                <a16:creationId xmlns:a16="http://schemas.microsoft.com/office/drawing/2014/main" id="{660DB484-3DED-47B9-B04E-529A93030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>
            <a:extLst>
              <a:ext uri="{FF2B5EF4-FFF2-40B4-BE49-F238E27FC236}">
                <a16:creationId xmlns:a16="http://schemas.microsoft.com/office/drawing/2014/main" id="{C55928C7-8324-4EA3-B50D-918DE71019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>
            <a:extLst>
              <a:ext uri="{FF2B5EF4-FFF2-40B4-BE49-F238E27FC236}">
                <a16:creationId xmlns:a16="http://schemas.microsoft.com/office/drawing/2014/main" id="{B124424F-D0DF-41BC-88FE-664BDE1BAE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2AD8903-357E-4A26-B77B-4495EB4FCBFC}" type="slidenum">
              <a:rPr lang="en-US" altLang="en-US">
                <a:latin typeface="Helvetica" panose="020B0604020202020204" pitchFamily="34" charset="0"/>
              </a:rPr>
              <a:pPr/>
              <a:t>7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EED98300-A6B3-4658-94BD-DDFAF344D3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>
            <a:extLst>
              <a:ext uri="{FF2B5EF4-FFF2-40B4-BE49-F238E27FC236}">
                <a16:creationId xmlns:a16="http://schemas.microsoft.com/office/drawing/2014/main" id="{07AD80DB-054D-4589-9386-31C62D5E2B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>
            <a:extLst>
              <a:ext uri="{FF2B5EF4-FFF2-40B4-BE49-F238E27FC236}">
                <a16:creationId xmlns:a16="http://schemas.microsoft.com/office/drawing/2014/main" id="{D8A35EF4-E095-4701-B016-966F3FF9D0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C8394093-0732-46D1-B645-4A6CD54355DA}" type="slidenum">
              <a:rPr lang="en-US" altLang="en-US">
                <a:latin typeface="Helvetica" panose="020B0604020202020204" pitchFamily="34" charset="0"/>
              </a:rPr>
              <a:pPr/>
              <a:t>8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F1DB6BA0-769C-42F1-8F3B-8DAF986E67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>
            <a:extLst>
              <a:ext uri="{FF2B5EF4-FFF2-40B4-BE49-F238E27FC236}">
                <a16:creationId xmlns:a16="http://schemas.microsoft.com/office/drawing/2014/main" id="{697F93EE-0742-4718-BFA4-A42D5B1604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>
            <a:extLst>
              <a:ext uri="{FF2B5EF4-FFF2-40B4-BE49-F238E27FC236}">
                <a16:creationId xmlns:a16="http://schemas.microsoft.com/office/drawing/2014/main" id="{C30FC997-E790-40AA-9878-0BDD1A90AF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0591B86A-9519-4B1F-BB41-03B84CC31076}" type="slidenum">
              <a:rPr lang="en-US" altLang="en-US">
                <a:latin typeface="Helvetica" panose="020B0604020202020204" pitchFamily="34" charset="0"/>
              </a:rPr>
              <a:pPr/>
              <a:t>10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DF032D96-47B2-46E1-AD0A-2D82BF25A9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72DFEFA2-3B3F-486F-9962-6DCD93C800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>
            <a:extLst>
              <a:ext uri="{FF2B5EF4-FFF2-40B4-BE49-F238E27FC236}">
                <a16:creationId xmlns:a16="http://schemas.microsoft.com/office/drawing/2014/main" id="{997D85FF-6995-4475-8CBD-1CF8697286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D05DA576-3150-4BFA-803F-267851965ED5}" type="slidenum">
              <a:rPr lang="en-US" altLang="en-US">
                <a:latin typeface="Helvetica" panose="020B0604020202020204" pitchFamily="34" charset="0"/>
              </a:rPr>
              <a:pPr/>
              <a:t>11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122883" name="Rectangle 2">
            <a:extLst>
              <a:ext uri="{FF2B5EF4-FFF2-40B4-BE49-F238E27FC236}">
                <a16:creationId xmlns:a16="http://schemas.microsoft.com/office/drawing/2014/main" id="{CD5A7868-A7DC-41E4-898F-D066CF15FD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>
            <a:extLst>
              <a:ext uri="{FF2B5EF4-FFF2-40B4-BE49-F238E27FC236}">
                <a16:creationId xmlns:a16="http://schemas.microsoft.com/office/drawing/2014/main" id="{D1DF26A8-9B39-46BF-9BFC-F67620951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>
            <a:extLst>
              <a:ext uri="{FF2B5EF4-FFF2-40B4-BE49-F238E27FC236}">
                <a16:creationId xmlns:a16="http://schemas.microsoft.com/office/drawing/2014/main" id="{8CBD2EB4-E868-4463-AD67-A8741407F4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1FFDB386-B15D-4D03-92F8-5E4FAE7EED48}" type="slidenum">
              <a:rPr lang="en-US" altLang="en-US">
                <a:latin typeface="Helvetica" panose="020B0604020202020204" pitchFamily="34" charset="0"/>
              </a:rPr>
              <a:pPr/>
              <a:t>12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123907" name="Rectangle 2">
            <a:extLst>
              <a:ext uri="{FF2B5EF4-FFF2-40B4-BE49-F238E27FC236}">
                <a16:creationId xmlns:a16="http://schemas.microsoft.com/office/drawing/2014/main" id="{75A3E1C8-1EA5-4331-9E02-FA655CEF92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>
            <a:extLst>
              <a:ext uri="{FF2B5EF4-FFF2-40B4-BE49-F238E27FC236}">
                <a16:creationId xmlns:a16="http://schemas.microsoft.com/office/drawing/2014/main" id="{30D1ADAB-9D99-4D7B-A42F-8ABA6F37A0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510482" y="3871111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3" y="3655640"/>
            <a:ext cx="1410291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20.7-20.8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Linux File System and I/O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996CF717-6CF8-42A1-A143-1BE59CE9A3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50908" y="184429"/>
            <a:ext cx="6786011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Input and Output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EDDDD29A-7651-413B-825B-7E859603D4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939113"/>
            <a:ext cx="7329840" cy="3675459"/>
          </a:xfrm>
          <a:solidFill>
            <a:srgbClr val="FFC000"/>
          </a:solidFill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The Linux device-oriented file system accesses disk storage through two caches:</a:t>
            </a:r>
          </a:p>
          <a:p>
            <a:pPr lvl="1"/>
            <a:r>
              <a:rPr lang="en-US" altLang="en-US" dirty="0"/>
              <a:t>Data is cached in the page cache, which is unified with the virtual memory system</a:t>
            </a:r>
          </a:p>
          <a:p>
            <a:pPr lvl="1"/>
            <a:r>
              <a:rPr lang="en-US" altLang="en-US" dirty="0"/>
              <a:t>Metadata is cached in the buffer cache, a separate cache indexed by the physical disk block</a:t>
            </a:r>
          </a:p>
          <a:p>
            <a:r>
              <a:rPr lang="en-US" altLang="en-US" dirty="0"/>
              <a:t>Linux splits all devices into three classes:</a:t>
            </a:r>
          </a:p>
          <a:p>
            <a:pPr lvl="1"/>
            <a:r>
              <a:rPr lang="en-US" altLang="en-US" b="1" dirty="0">
                <a:solidFill>
                  <a:srgbClr val="006699"/>
                </a:solidFill>
                <a:latin typeface="+mj-lt"/>
              </a:rPr>
              <a:t>Block devices </a:t>
            </a:r>
            <a:r>
              <a:rPr lang="en-US" altLang="en-US" dirty="0"/>
              <a:t>allow random access to completely independent, fixed size blocks of data</a:t>
            </a:r>
          </a:p>
          <a:p>
            <a:pPr lvl="1"/>
            <a:r>
              <a:rPr lang="en-US" altLang="en-US" b="1" dirty="0">
                <a:solidFill>
                  <a:srgbClr val="006699"/>
                </a:solidFill>
                <a:latin typeface="+mj-lt"/>
              </a:rPr>
              <a:t>Character devices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include most other devices; they don</a:t>
            </a:r>
            <a:r>
              <a:rPr lang="ja-JP" altLang="en-US" dirty="0"/>
              <a:t>’</a:t>
            </a:r>
            <a:r>
              <a:rPr lang="en-US" altLang="ja-JP" dirty="0"/>
              <a:t>t need to support the functionality of regular files</a:t>
            </a:r>
          </a:p>
          <a:p>
            <a:pPr lvl="1"/>
            <a:r>
              <a:rPr lang="en-US" altLang="en-US" b="1" dirty="0">
                <a:solidFill>
                  <a:srgbClr val="006699"/>
                </a:solidFill>
                <a:latin typeface="+mj-lt"/>
              </a:rPr>
              <a:t>Network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devices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are interfaced via the kernel</a:t>
            </a:r>
            <a:r>
              <a:rPr lang="ja-JP" altLang="en-US" dirty="0"/>
              <a:t>’</a:t>
            </a:r>
            <a:r>
              <a:rPr lang="en-US" altLang="ja-JP" dirty="0"/>
              <a:t>s networking subsystem</a:t>
            </a: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D3115E04-577B-46DD-9238-760AEB651B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50908" y="184865"/>
            <a:ext cx="6786011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Block Devices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91B45372-7083-4F2E-BD88-90EA38D6D4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79" y="936173"/>
            <a:ext cx="7329839" cy="3926151"/>
          </a:xfrm>
          <a:solidFill>
            <a:srgbClr val="92D050"/>
          </a:solidFill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Provide the main interface to all disk devices in a system</a:t>
            </a:r>
          </a:p>
          <a:p>
            <a:r>
              <a:rPr lang="en-US" altLang="en-US" dirty="0"/>
              <a:t>The block buffer cache serves two main purposes:</a:t>
            </a:r>
          </a:p>
          <a:p>
            <a:pPr lvl="1"/>
            <a:r>
              <a:rPr lang="en-US" altLang="en-US" dirty="0"/>
              <a:t>it acts as a pool of buffers for active I/O</a:t>
            </a:r>
          </a:p>
          <a:p>
            <a:pPr lvl="1"/>
            <a:r>
              <a:rPr lang="en-US" altLang="en-US" dirty="0"/>
              <a:t>it serves as a cache for completed I/O</a:t>
            </a:r>
          </a:p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request manager </a:t>
            </a:r>
            <a:r>
              <a:rPr lang="en-US" altLang="en-US" dirty="0"/>
              <a:t>manages the reading and writing of buffer contents to and from a block device driver</a:t>
            </a:r>
          </a:p>
          <a:p>
            <a:r>
              <a:rPr lang="en-US" altLang="en-US" dirty="0"/>
              <a:t>Kernel 2.6 introduced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Completely Fair Queueing </a:t>
            </a:r>
            <a:r>
              <a:rPr lang="en-US" altLang="en-US" dirty="0"/>
              <a:t>(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CFQ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dirty="0"/>
              <a:t>Now the default scheduler</a:t>
            </a:r>
          </a:p>
          <a:p>
            <a:pPr lvl="1"/>
            <a:r>
              <a:rPr lang="en-US" altLang="en-US" dirty="0"/>
              <a:t>Fundamentally different from elevator algorithms</a:t>
            </a:r>
          </a:p>
          <a:p>
            <a:pPr lvl="1"/>
            <a:r>
              <a:rPr lang="en-US" altLang="en-US" dirty="0"/>
              <a:t>Maintains set of lists, one for each process by default</a:t>
            </a:r>
          </a:p>
          <a:p>
            <a:pPr lvl="1"/>
            <a:r>
              <a:rPr lang="en-US" altLang="en-US" dirty="0"/>
              <a:t>Uses C-SCAN algorithm, with round robin between all outstanding I/O from all processes</a:t>
            </a:r>
          </a:p>
          <a:p>
            <a:pPr lvl="1"/>
            <a:r>
              <a:rPr lang="en-US" altLang="en-US" dirty="0"/>
              <a:t>Four blocks from each process put on at once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26">
            <a:extLst>
              <a:ext uri="{FF2B5EF4-FFF2-40B4-BE49-F238E27FC236}">
                <a16:creationId xmlns:a16="http://schemas.microsoft.com/office/drawing/2014/main" id="{391B48AE-0F3E-4D03-95A9-681E9C7E6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82513" y="181145"/>
            <a:ext cx="5879306" cy="432197"/>
          </a:xfrm>
        </p:spPr>
        <p:txBody>
          <a:bodyPr>
            <a:noAutofit/>
          </a:bodyPr>
          <a:lstStyle/>
          <a:p>
            <a:pPr algn="r"/>
            <a:r>
              <a:rPr lang="en-US" alt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Device-Driver Block Structure</a:t>
            </a:r>
          </a:p>
        </p:txBody>
      </p:sp>
      <p:pic>
        <p:nvPicPr>
          <p:cNvPr id="58371" name="Picture 1" descr="18_08.pdf">
            <a:extLst>
              <a:ext uri="{FF2B5EF4-FFF2-40B4-BE49-F238E27FC236}">
                <a16:creationId xmlns:a16="http://schemas.microsoft.com/office/drawing/2014/main" id="{822BEEFA-F970-47C5-87AF-93048E58D2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85" y="1022412"/>
            <a:ext cx="7126394" cy="3098675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88DA61E-A3A2-4519-B0CD-3E7046BBB11B}"/>
              </a:ext>
            </a:extLst>
          </p:cNvPr>
          <p:cNvSpPr txBox="1"/>
          <p:nvPr/>
        </p:nvSpPr>
        <p:spPr>
          <a:xfrm>
            <a:off x="1023240" y="4345491"/>
            <a:ext cx="7097520" cy="3693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en-US" dirty="0"/>
              <a:t>SCSI: Small Computer Systems Interface, a standard for I/O devices on PCs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16D87EFE-EAD4-4AF5-8711-C6EE4BC9F2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57906" y="179084"/>
            <a:ext cx="6779013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Character Devices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9D5E34A1-778F-47C6-969B-373C89D48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951381"/>
            <a:ext cx="7329839" cy="3605534"/>
          </a:xfrm>
          <a:solidFill>
            <a:srgbClr val="5EEC3C"/>
          </a:solidFill>
        </p:spPr>
        <p:txBody>
          <a:bodyPr>
            <a:normAutofit fontScale="70000" lnSpcReduction="20000"/>
          </a:bodyPr>
          <a:lstStyle/>
          <a:p>
            <a:r>
              <a:rPr lang="en-US" altLang="en-US" sz="3100" dirty="0"/>
              <a:t>A device driver which does not offer random access to fixed blocks of data</a:t>
            </a:r>
          </a:p>
          <a:p>
            <a:r>
              <a:rPr lang="en-US" altLang="en-US" sz="3100" dirty="0"/>
              <a:t>A character device driver must register a set of functions which implement the driver</a:t>
            </a:r>
            <a:r>
              <a:rPr lang="ja-JP" altLang="en-US" sz="3100" dirty="0"/>
              <a:t>’</a:t>
            </a:r>
            <a:r>
              <a:rPr lang="en-US" altLang="ja-JP" sz="3100" dirty="0"/>
              <a:t>s various file I/O operations</a:t>
            </a:r>
            <a:endParaRPr lang="en-US" altLang="en-US" sz="3100" dirty="0"/>
          </a:p>
          <a:p>
            <a:r>
              <a:rPr lang="en-US" altLang="en-US" sz="3100" dirty="0"/>
              <a:t>The kernel performs almost no preprocessing of a file read or write request to a character device, but simply passes on the request to the device</a:t>
            </a:r>
          </a:p>
          <a:p>
            <a:r>
              <a:rPr lang="en-US" altLang="en-US" sz="3100" dirty="0"/>
              <a:t>The main exception to this rule is the special subset of character device drivers which implement terminal devices, for which the kernel maintains a standard interface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BA8E4036-EED2-4A58-9EDB-5509BC4E62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184429"/>
            <a:ext cx="6751020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Character Devices (Cont.)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1A76C91E-DA7D-4A32-96FC-329B76769D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953446"/>
            <a:ext cx="7329840" cy="3756174"/>
          </a:xfrm>
          <a:solidFill>
            <a:srgbClr val="FFC000"/>
          </a:solidFill>
        </p:spPr>
        <p:txBody>
          <a:bodyPr>
            <a:normAutofit fontScale="70000" lnSpcReduction="20000"/>
          </a:bodyPr>
          <a:lstStyle/>
          <a:p>
            <a:r>
              <a:rPr lang="en-US" altLang="en-US" b="1" dirty="0">
                <a:solidFill>
                  <a:srgbClr val="006699"/>
                </a:solidFill>
                <a:latin typeface="+mj-lt"/>
              </a:rPr>
              <a:t>Line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discipline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is an interpreter for the information from the terminal device</a:t>
            </a:r>
          </a:p>
          <a:p>
            <a:pPr lvl="1"/>
            <a:r>
              <a:rPr lang="en-US" altLang="en-US" dirty="0"/>
              <a:t>The most common line discipline is </a:t>
            </a:r>
            <a:r>
              <a:rPr lang="en-US" altLang="en-US" b="1" dirty="0" err="1"/>
              <a:t>tty</a:t>
            </a:r>
            <a:r>
              <a:rPr lang="en-US" altLang="en-US" dirty="0"/>
              <a:t> discipline, which glues the terminal’s data stream onto standard input and output streams of user’s running processes, allowing processes to communicate directly with the user’s terminal</a:t>
            </a:r>
          </a:p>
          <a:p>
            <a:pPr lvl="1"/>
            <a:r>
              <a:rPr lang="en-US" altLang="en-US" dirty="0"/>
              <a:t>Several processes may be running simultaneously, </a:t>
            </a:r>
            <a:r>
              <a:rPr lang="en-US" altLang="en-US" b="1" dirty="0" err="1"/>
              <a:t>tty</a:t>
            </a:r>
            <a:r>
              <a:rPr lang="en-US" altLang="en-US" dirty="0"/>
              <a:t> line discipline responsible for attaching and detaching terminal’s input and output from various processes connected to it as processes are suspended or awakened by user</a:t>
            </a:r>
          </a:p>
          <a:p>
            <a:pPr lvl="1"/>
            <a:r>
              <a:rPr lang="en-US" altLang="en-US" dirty="0"/>
              <a:t>Other line disciplines also are implemented have nothing to do with I/O to user process – i.e., </a:t>
            </a:r>
            <a:r>
              <a:rPr lang="en-US" altLang="en-US" b="1" dirty="0"/>
              <a:t>PPP</a:t>
            </a:r>
            <a:r>
              <a:rPr lang="en-US" altLang="en-US" dirty="0"/>
              <a:t> and </a:t>
            </a:r>
            <a:r>
              <a:rPr lang="en-US" altLang="en-US" b="1" dirty="0"/>
              <a:t>SLIP</a:t>
            </a:r>
            <a:r>
              <a:rPr lang="en-US" altLang="en-US" dirty="0"/>
              <a:t> networking protocols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067B1-211A-4826-A6A9-57366FCAB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9F2B0-821A-46D7-AA9B-90CD2833B7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2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9B1D1A63-D235-4364-AF8E-7E4196EA7B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899" y="184429"/>
            <a:ext cx="6751019" cy="432197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/>
              <a:t>File Systems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2191C53C-3F16-4741-81EB-9F1A1D2340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910591"/>
            <a:ext cx="7329839" cy="3983831"/>
          </a:xfrm>
          <a:solidFill>
            <a:srgbClr val="FFC000"/>
          </a:solidFill>
        </p:spPr>
        <p:txBody>
          <a:bodyPr>
            <a:normAutofit fontScale="77500" lnSpcReduction="20000"/>
          </a:bodyPr>
          <a:lstStyle/>
          <a:p>
            <a:r>
              <a:rPr lang="en-US" altLang="en-US" dirty="0"/>
              <a:t>To the user, Linux’</a:t>
            </a:r>
            <a:r>
              <a:rPr lang="en-US" altLang="ja-JP" dirty="0"/>
              <a:t>s file system appears as a hierarchical directory tree obeying UNIX semantics</a:t>
            </a:r>
            <a:endParaRPr lang="en-US" altLang="en-US" dirty="0"/>
          </a:p>
          <a:p>
            <a:r>
              <a:rPr lang="en-US" altLang="en-US" dirty="0"/>
              <a:t>Internally, the kernel hides implementation details and manages the multiple different file systems via an abstraction layer, that is, the virtual file system (VFS)</a:t>
            </a:r>
          </a:p>
          <a:p>
            <a:r>
              <a:rPr lang="en-US" altLang="en-US" dirty="0"/>
              <a:t>The Linux VFS is designed around object-oriented principles and is composed of four components:</a:t>
            </a:r>
          </a:p>
          <a:p>
            <a:pPr lvl="1"/>
            <a:r>
              <a:rPr lang="en-US" altLang="en-US" dirty="0"/>
              <a:t>A set of definitions that define what a file object is allowed to look like</a:t>
            </a:r>
          </a:p>
          <a:p>
            <a:pPr lvl="2"/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inode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object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structure represent an individual file</a:t>
            </a:r>
          </a:p>
          <a:p>
            <a:pPr lvl="2"/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file object </a:t>
            </a:r>
            <a:r>
              <a:rPr lang="en-US" altLang="en-US" dirty="0"/>
              <a:t>represents an open file</a:t>
            </a:r>
          </a:p>
          <a:p>
            <a:pPr lvl="2"/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superblock object </a:t>
            </a:r>
            <a:r>
              <a:rPr lang="en-US" altLang="en-US" dirty="0"/>
              <a:t>represents an entire file system</a:t>
            </a:r>
          </a:p>
          <a:p>
            <a:pPr lvl="2"/>
            <a:r>
              <a:rPr lang="en-US" altLang="en-US" dirty="0"/>
              <a:t>A </a:t>
            </a:r>
            <a:r>
              <a:rPr lang="en-US" altLang="en-US" b="1" dirty="0" err="1">
                <a:solidFill>
                  <a:srgbClr val="006699"/>
                </a:solidFill>
                <a:latin typeface="+mj-lt"/>
              </a:rPr>
              <a:t>dentry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 object </a:t>
            </a:r>
            <a:r>
              <a:rPr lang="en-US" altLang="en-US" dirty="0"/>
              <a:t>represents an individual directory entry</a:t>
            </a:r>
          </a:p>
          <a:p>
            <a:pPr lvl="2">
              <a:buFont typeface="Webdings" panose="05030102010509060703" pitchFamily="18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DF4CD8D5-EF4C-4422-8C9A-A7476A9DA6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184429"/>
            <a:ext cx="6751020" cy="432197"/>
          </a:xfrm>
        </p:spPr>
        <p:txBody>
          <a:bodyPr>
            <a:noAutofit/>
          </a:bodyPr>
          <a:lstStyle/>
          <a:p>
            <a:r>
              <a:rPr lang="en-US" altLang="en-US" dirty="0"/>
              <a:t>The Linux ext3 File System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19AA6D9-152F-478D-8DD0-2EEDBAD9FE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908938"/>
            <a:ext cx="7329840" cy="3963590"/>
          </a:xfrm>
          <a:solidFill>
            <a:srgbClr val="92D050"/>
          </a:solidFill>
        </p:spPr>
        <p:txBody>
          <a:bodyPr>
            <a:normAutofit fontScale="92500" lnSpcReduction="10000"/>
          </a:bodyPr>
          <a:lstStyle/>
          <a:p>
            <a:r>
              <a:rPr lang="en-US" altLang="en-US" b="1" dirty="0">
                <a:solidFill>
                  <a:srgbClr val="006699"/>
                </a:solidFill>
                <a:latin typeface="+mj-lt"/>
              </a:rPr>
              <a:t>ext3</a:t>
            </a:r>
            <a:r>
              <a:rPr lang="en-US" altLang="en-US" dirty="0"/>
              <a:t> is standard on disk file system for Linux</a:t>
            </a:r>
          </a:p>
          <a:p>
            <a:pPr lvl="1"/>
            <a:r>
              <a:rPr lang="en-US" altLang="en-US" dirty="0"/>
              <a:t>Uses a mechanism similar to that of BSD Fast File System (FFS) for locating data blocks belonging to a specific file</a:t>
            </a:r>
          </a:p>
          <a:p>
            <a:pPr lvl="1"/>
            <a:r>
              <a:rPr lang="en-US" altLang="en-US" dirty="0"/>
              <a:t>Supersedes older </a:t>
            </a:r>
            <a:r>
              <a:rPr lang="en-US" altLang="en-US" b="1" dirty="0" err="1">
                <a:solidFill>
                  <a:srgbClr val="006699"/>
                </a:solidFill>
                <a:latin typeface="+mj-lt"/>
              </a:rPr>
              <a:t>extfs</a:t>
            </a:r>
            <a:r>
              <a:rPr lang="en-US" altLang="en-US" dirty="0"/>
              <a:t>,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ext2</a:t>
            </a:r>
            <a:r>
              <a:rPr lang="en-US" altLang="en-US" dirty="0"/>
              <a:t> file systems</a:t>
            </a:r>
          </a:p>
          <a:p>
            <a:pPr lvl="1"/>
            <a:r>
              <a:rPr lang="en-US" altLang="en-US" dirty="0"/>
              <a:t>Work underway on </a:t>
            </a:r>
            <a:r>
              <a:rPr lang="en-US" altLang="en-US" b="1" dirty="0">
                <a:solidFill>
                  <a:schemeClr val="tx2"/>
                </a:solidFill>
              </a:rPr>
              <a:t>ext4</a:t>
            </a:r>
            <a:r>
              <a:rPr lang="en-US" altLang="en-US" dirty="0"/>
              <a:t> adding features like extents</a:t>
            </a:r>
          </a:p>
          <a:p>
            <a:pPr lvl="1"/>
            <a:r>
              <a:rPr lang="en-US" altLang="en-US" dirty="0"/>
              <a:t>Of course, many other file system choices with Linux distros</a:t>
            </a:r>
          </a:p>
          <a:p>
            <a:pPr lvl="1"/>
            <a:endParaRPr lang="en-US" altLang="en-US" sz="1200" dirty="0"/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DF508B17-D19A-4204-BF72-94624278A2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1846" y="184428"/>
            <a:ext cx="6555073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The Linux ext3 File System (Cont.)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9C6AB73B-746F-4397-9324-9C85F8806E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79" y="908935"/>
            <a:ext cx="7329841" cy="3963590"/>
          </a:xfrm>
          <a:solidFill>
            <a:srgbClr val="FFC000"/>
          </a:solidFill>
        </p:spPr>
        <p:txBody>
          <a:bodyPr>
            <a:normAutofit fontScale="62500" lnSpcReduction="20000"/>
          </a:bodyPr>
          <a:lstStyle/>
          <a:p>
            <a:r>
              <a:rPr lang="en-US" altLang="en-US" sz="3200" dirty="0"/>
              <a:t>The main differences between ext2fs and FFS concern their disk allocation policies</a:t>
            </a:r>
          </a:p>
          <a:p>
            <a:pPr lvl="1"/>
            <a:r>
              <a:rPr lang="en-US" altLang="en-US" sz="3200" dirty="0"/>
              <a:t>In ffs, the disk is allocated to files in blocks of 8Kb, with blocks being subdivided into fragments of 1Kb to store small files or partially filled blocks at the end of a file</a:t>
            </a:r>
          </a:p>
          <a:p>
            <a:pPr lvl="1"/>
            <a:r>
              <a:rPr lang="en-US" altLang="en-US" sz="3200" dirty="0"/>
              <a:t>ext3 does not use fragments; it performs its allocations in smaller units  </a:t>
            </a:r>
          </a:p>
          <a:p>
            <a:pPr lvl="2"/>
            <a:r>
              <a:rPr lang="en-US" altLang="en-US" sz="2600" dirty="0"/>
              <a:t>The default block size on ext3 varies as a function of total size of file system with support for 1, 2, 4 and 8 KB blocks </a:t>
            </a:r>
          </a:p>
          <a:p>
            <a:pPr lvl="1"/>
            <a:r>
              <a:rPr lang="en-US" altLang="en-US" sz="3200" dirty="0"/>
              <a:t>ext3 uses cluster allocation policies designed to place logically adjacent blocks of a file into physically adjacent blocks on disk, so that it can submit an I/O request for several disk blocks as a single operation on a </a:t>
            </a:r>
            <a:r>
              <a:rPr lang="en-US" altLang="en-US" sz="3200" b="1" dirty="0">
                <a:solidFill>
                  <a:srgbClr val="006699"/>
                </a:solidFill>
                <a:latin typeface="+mj-lt"/>
              </a:rPr>
              <a:t>block</a:t>
            </a:r>
            <a:r>
              <a:rPr lang="en-US" altLang="en-US" sz="3200" b="1" dirty="0">
                <a:solidFill>
                  <a:srgbClr val="3366FF"/>
                </a:solidFill>
              </a:rPr>
              <a:t> </a:t>
            </a:r>
            <a:r>
              <a:rPr lang="en-US" altLang="en-US" sz="3200" b="1" dirty="0">
                <a:solidFill>
                  <a:srgbClr val="006699"/>
                </a:solidFill>
                <a:latin typeface="+mj-lt"/>
              </a:rPr>
              <a:t>group</a:t>
            </a:r>
          </a:p>
          <a:p>
            <a:pPr lvl="1"/>
            <a:r>
              <a:rPr lang="en-US" altLang="en-US" sz="3200" dirty="0"/>
              <a:t>Maintains bit map of free blocks in a block group, searches for free byte to allocate at least 8 blocks at a time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6DEC3AF-2522-493C-9415-3F5BE0053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39878" y="181147"/>
            <a:ext cx="6397042" cy="432197"/>
          </a:xfrm>
        </p:spPr>
        <p:txBody>
          <a:bodyPr>
            <a:noAutofit/>
          </a:bodyPr>
          <a:lstStyle/>
          <a:p>
            <a:pPr algn="r"/>
            <a:r>
              <a:rPr lang="en-US" alt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Ext2fs Block-Allocation Policies</a:t>
            </a:r>
          </a:p>
        </p:txBody>
      </p:sp>
      <p:pic>
        <p:nvPicPr>
          <p:cNvPr id="53251" name="Picture 1" descr="18_07.pdf">
            <a:extLst>
              <a:ext uri="{FF2B5EF4-FFF2-40B4-BE49-F238E27FC236}">
                <a16:creationId xmlns:a16="http://schemas.microsoft.com/office/drawing/2014/main" id="{0E928633-5B23-4B0F-8BCF-752E0A3CB9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720" y="739290"/>
            <a:ext cx="4886560" cy="4004244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2F30590C-16A4-4848-A2F1-92B40BC0AE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33988" y="186081"/>
            <a:ext cx="6502932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Journaling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E31539A1-0DFE-4164-B2E1-64CC8CEBFA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940328"/>
            <a:ext cx="7329840" cy="3769291"/>
          </a:xfrm>
          <a:solidFill>
            <a:srgbClr val="FFC000"/>
          </a:solidFill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ext3 implements </a:t>
            </a:r>
            <a:r>
              <a:rPr lang="en-US" b="1" dirty="0">
                <a:solidFill>
                  <a:srgbClr val="006699"/>
                </a:solidFill>
                <a:latin typeface="+mj-lt"/>
              </a:rPr>
              <a:t>journaling</a:t>
            </a:r>
            <a:r>
              <a:rPr lang="en-US" dirty="0">
                <a:ea typeface="ＭＳ Ｐゴシック" charset="0"/>
                <a:cs typeface="ＭＳ Ｐゴシック" charset="0"/>
              </a:rPr>
              <a:t>, with file system updates first written to a log file in the form of </a:t>
            </a:r>
            <a:r>
              <a:rPr lang="en-US" b="1" dirty="0">
                <a:solidFill>
                  <a:srgbClr val="006699"/>
                </a:solidFill>
                <a:latin typeface="+mj-lt"/>
              </a:rPr>
              <a:t>transactions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Once in log file, considered committed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Over time, log file transactions replayed over file system to put changes in place</a:t>
            </a:r>
          </a:p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On system crash, some transactions might be in journal but not yet placed into file system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Must be completed once system recovers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No other consistency checking is needed after a crash (much faster than older methods)</a:t>
            </a:r>
          </a:p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Improves write performance on hard disks by turning random I/O into sequential I/O</a:t>
            </a:r>
          </a:p>
          <a:p>
            <a:pPr marL="0" indent="0"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AFD0DDA7-F580-4D67-AA9D-44AE0198E6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3925" y="177867"/>
            <a:ext cx="6292995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The Linux Proc File System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0B2F9714-235D-4978-95ED-C932E2850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936174"/>
            <a:ext cx="7329840" cy="3926152"/>
          </a:xfrm>
          <a:solidFill>
            <a:srgbClr val="92D050"/>
          </a:solidFill>
        </p:spPr>
        <p:txBody>
          <a:bodyPr>
            <a:normAutofit fontScale="77500" lnSpcReduction="20000"/>
          </a:bodyPr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proc file system </a:t>
            </a:r>
            <a:r>
              <a:rPr lang="en-US" altLang="en-US" dirty="0"/>
              <a:t>does not store data, rather, its contents are computed on demand according to user file I/O requests</a:t>
            </a:r>
          </a:p>
          <a:p>
            <a:r>
              <a:rPr lang="en-US" altLang="en-US" b="1" dirty="0"/>
              <a:t>proc</a:t>
            </a:r>
            <a:r>
              <a:rPr lang="en-US" altLang="en-US" dirty="0"/>
              <a:t> must implement a directory structure, and the file contents within; it must then define a unique and persistent </a:t>
            </a:r>
            <a:r>
              <a:rPr lang="en-US" altLang="en-US" dirty="0" err="1"/>
              <a:t>inode</a:t>
            </a:r>
            <a:r>
              <a:rPr lang="en-US" altLang="en-US" dirty="0"/>
              <a:t> number for each directory and files it contains</a:t>
            </a:r>
          </a:p>
          <a:p>
            <a:pPr lvl="1"/>
            <a:r>
              <a:rPr lang="en-US" altLang="en-US" dirty="0"/>
              <a:t>It uses this </a:t>
            </a:r>
            <a:r>
              <a:rPr lang="en-US" altLang="en-US" dirty="0" err="1"/>
              <a:t>inode</a:t>
            </a:r>
            <a:r>
              <a:rPr lang="en-US" altLang="en-US" dirty="0"/>
              <a:t> number to identify just what operation is required when a user tries to read from a particular file </a:t>
            </a:r>
            <a:r>
              <a:rPr lang="en-US" altLang="en-US" dirty="0" err="1"/>
              <a:t>inode</a:t>
            </a:r>
            <a:r>
              <a:rPr lang="en-US" altLang="en-US" dirty="0"/>
              <a:t> or perform a lookup in a particular directory </a:t>
            </a:r>
            <a:r>
              <a:rPr lang="en-US" altLang="en-US" dirty="0" err="1"/>
              <a:t>inode</a:t>
            </a:r>
            <a:endParaRPr lang="en-US" altLang="en-US" dirty="0"/>
          </a:p>
          <a:p>
            <a:pPr lvl="1"/>
            <a:r>
              <a:rPr lang="en-US" altLang="en-US" dirty="0"/>
              <a:t>When data is read from one of these files, </a:t>
            </a:r>
            <a:r>
              <a:rPr lang="en-US" altLang="en-US" b="1" dirty="0"/>
              <a:t>proc</a:t>
            </a:r>
            <a:r>
              <a:rPr lang="en-US" altLang="en-US" dirty="0"/>
              <a:t> collects the appropriate information, formats it into text form and places it into the requesting process</a:t>
            </a:r>
            <a:r>
              <a:rPr lang="ja-JP" altLang="en-US" dirty="0"/>
              <a:t>’</a:t>
            </a:r>
            <a:r>
              <a:rPr lang="en-US" altLang="ja-JP" dirty="0"/>
              <a:t>s read buffer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5E5D5D-D270-4AEC-95A9-CC563D9E2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input and output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3CCBE0-D34F-4974-9B86-068C8D9C6E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64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1964</TotalTime>
  <Words>1074</Words>
  <Application>Microsoft Office PowerPoint</Application>
  <PresentationFormat>On-screen Show (16:9)</PresentationFormat>
  <Paragraphs>86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MS PGothic</vt:lpstr>
      <vt:lpstr>MS PGothic</vt:lpstr>
      <vt:lpstr>Arial</vt:lpstr>
      <vt:lpstr>Calibri</vt:lpstr>
      <vt:lpstr>Helvetica</vt:lpstr>
      <vt:lpstr>Times New Roman</vt:lpstr>
      <vt:lpstr>Webdings</vt:lpstr>
      <vt:lpstr>Office Theme</vt:lpstr>
      <vt:lpstr>CSCI315 – Operating Systems Design Department of Computer Science Bucknell University</vt:lpstr>
      <vt:lpstr>File system</vt:lpstr>
      <vt:lpstr>File Systems</vt:lpstr>
      <vt:lpstr>The Linux ext3 File System</vt:lpstr>
      <vt:lpstr>The Linux ext3 File System (Cont.)</vt:lpstr>
      <vt:lpstr>Ext2fs Block-Allocation Policies</vt:lpstr>
      <vt:lpstr>Journaling</vt:lpstr>
      <vt:lpstr>The Linux Proc File System</vt:lpstr>
      <vt:lpstr>Linux input and output</vt:lpstr>
      <vt:lpstr>Input and Output</vt:lpstr>
      <vt:lpstr>Block Devices</vt:lpstr>
      <vt:lpstr>Device-Driver Block Structure</vt:lpstr>
      <vt:lpstr>Character Devices</vt:lpstr>
      <vt:lpstr>Character Devices (Cont.)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174</cp:revision>
  <dcterms:created xsi:type="dcterms:W3CDTF">2013-08-21T19:17:07Z</dcterms:created>
  <dcterms:modified xsi:type="dcterms:W3CDTF">2020-11-12T13:38:16Z</dcterms:modified>
</cp:coreProperties>
</file>