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1" r:id="rId2"/>
    <p:sldId id="332" r:id="rId3"/>
    <p:sldId id="333" r:id="rId4"/>
    <p:sldId id="334" r:id="rId5"/>
    <p:sldId id="335" r:id="rId6"/>
    <p:sldId id="336" r:id="rId7"/>
    <p:sldId id="337" r:id="rId8"/>
    <p:sldId id="380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202"/>
    <a:srgbClr val="00AACC"/>
    <a:srgbClr val="6C1A00"/>
    <a:srgbClr val="007033"/>
    <a:srgbClr val="5EEC3C"/>
    <a:srgbClr val="FFCC66"/>
    <a:srgbClr val="990099"/>
    <a:srgbClr val="CC0099"/>
    <a:srgbClr val="1D3A00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8129B-D670-45A8-80B6-38E72459867A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FFDEE-DC9A-4B34-B786-A450E1885E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2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03D63359-BF56-4F79-94AC-C0C8F482FC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A0ED9E3-52AC-40D5-B72A-AFB000BEB607}" type="slidenum">
              <a:rPr lang="en-US" altLang="en-US" smtClean="0">
                <a:latin typeface="Helvetica" panose="020B0604020202020204" pitchFamily="34" charset="0"/>
              </a:rPr>
              <a:pPr/>
              <a:t>2</a:t>
            </a:fld>
            <a:endParaRPr lang="en-US" altLang="en-US">
              <a:latin typeface="Helvetica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1058DB8-410D-4ECF-B411-ACE3E377CF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929E710-3C10-46BD-8624-745F7A38F5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ABCE132B-E5EF-44FC-A2A2-EE40E979CF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B7DB3CE0-B78D-4268-936A-3D2EC1F1647B}" type="slidenum">
              <a:rPr lang="en-US" altLang="en-US" smtClean="0">
                <a:latin typeface="Helvetica" panose="020B0604020202020204" pitchFamily="34" charset="0"/>
              </a:rPr>
              <a:pPr/>
              <a:t>3</a:t>
            </a:fld>
            <a:endParaRPr lang="en-US" altLang="en-US">
              <a:latin typeface="Helvetica" panose="020B0604020202020204" pitchFamily="34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51726EFE-3172-4624-B789-5565DA60C3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D010F43-1AB4-4A08-849C-3BCD93B10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7900" y="1960930"/>
            <a:ext cx="7177135" cy="198516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703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3946095"/>
            <a:ext cx="7177135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69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51221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09336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093364" cy="3511061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6"/>
            <a:ext cx="8246069" cy="91623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5EEC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35341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35341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D6D7A0-E93F-41B3-989C-1EFD83334D05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26F8B02-092F-4F4F-B530-4AD7E61EF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0605" y="1044700"/>
            <a:ext cx="7177135" cy="1985165"/>
          </a:xfrm>
        </p:spPr>
        <p:txBody>
          <a:bodyPr>
            <a:noAutofit/>
          </a:bodyPr>
          <a:lstStyle/>
          <a:p>
            <a:r>
              <a:rPr lang="en" dirty="0"/>
              <a:t>CSCI315 – Oper</a:t>
            </a:r>
            <a:r>
              <a:rPr lang="en-US" dirty="0" err="1"/>
              <a:t>ating</a:t>
            </a:r>
            <a:r>
              <a:rPr lang="en-US" dirty="0"/>
              <a:t> Systems Design</a:t>
            </a:r>
            <a:br>
              <a:rPr lang="en-US" sz="3200" dirty="0"/>
            </a:br>
            <a:r>
              <a:rPr lang="en-US" sz="2400" dirty="0"/>
              <a:t>Department of Computer Science</a:t>
            </a:r>
            <a:br>
              <a:rPr lang="en-US" sz="2400" dirty="0"/>
            </a:br>
            <a:r>
              <a:rPr lang="en-US" sz="2400" dirty="0"/>
              <a:t>Bucknell University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8328C8-1A0C-414A-8DD0-0CDA437799EA}"/>
              </a:ext>
            </a:extLst>
          </p:cNvPr>
          <p:cNvSpPr/>
          <p:nvPr/>
        </p:nvSpPr>
        <p:spPr>
          <a:xfrm>
            <a:off x="2510482" y="3871111"/>
            <a:ext cx="4123035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defTabSz="457200" hangingPunct="0"/>
            <a:r>
              <a:rPr lang="en-US" sz="1400" i="1" dirty="0">
                <a:solidFill>
                  <a:srgbClr val="000000"/>
                </a:solidFill>
                <a:ea typeface="Helvetica"/>
                <a:cs typeface="Helvetica"/>
                <a:sym typeface="Helvetica"/>
              </a:rPr>
              <a:t>This set of notes is based on notes from the textbook authors, as well as L. Felipe Perrone, Joshua </a:t>
            </a:r>
            <a:r>
              <a:rPr lang="en-US" sz="1400" i="1" dirty="0" err="1">
                <a:solidFill>
                  <a:srgbClr val="000000"/>
                </a:solidFill>
                <a:ea typeface="Helvetica"/>
                <a:cs typeface="Helvetica"/>
                <a:sym typeface="Helvetica"/>
              </a:rPr>
              <a:t>Stough</a:t>
            </a:r>
            <a:r>
              <a:rPr lang="en-US" sz="1400" i="1" dirty="0">
                <a:solidFill>
                  <a:srgbClr val="000000"/>
                </a:solidFill>
                <a:ea typeface="Helvetica"/>
                <a:cs typeface="Helvetica"/>
                <a:sym typeface="Helvetica"/>
              </a:rPr>
              <a:t>, and other instructors.</a:t>
            </a:r>
          </a:p>
          <a:p>
            <a:pPr defTabSz="457200" hangingPunct="0"/>
            <a:r>
              <a:rPr lang="en-US" sz="1400" i="1" dirty="0">
                <a:solidFill>
                  <a:schemeClr val="bg1"/>
                </a:solidFill>
              </a:rPr>
              <a:t>Xiannong Meng, Fall 2020.</a:t>
            </a:r>
            <a:endParaRPr lang="en-US" sz="1400" i="1" dirty="0">
              <a:solidFill>
                <a:schemeClr val="bg1"/>
              </a:solidFill>
              <a:ea typeface="Helvetica"/>
              <a:cs typeface="Helvetica"/>
              <a:sym typeface="Helvetica"/>
            </a:endParaRPr>
          </a:p>
        </p:txBody>
      </p:sp>
      <p:sp>
        <p:nvSpPr>
          <p:cNvPr id="9" name="Shape 54">
            <a:extLst>
              <a:ext uri="{FF2B5EF4-FFF2-40B4-BE49-F238E27FC236}">
                <a16:creationId xmlns:a16="http://schemas.microsoft.com/office/drawing/2014/main" id="{1E49764E-1BC6-4C6E-984E-407B9DC3F4FD}"/>
              </a:ext>
            </a:extLst>
          </p:cNvPr>
          <p:cNvSpPr txBox="1"/>
          <p:nvPr/>
        </p:nvSpPr>
        <p:spPr>
          <a:xfrm>
            <a:off x="565724" y="3655640"/>
            <a:ext cx="1562996" cy="7733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" b="1" dirty="0">
                <a:solidFill>
                  <a:srgbClr val="FF0000"/>
                </a:solidFill>
              </a:rPr>
              <a:t>h 18.1-18.3</a:t>
            </a:r>
          </a:p>
        </p:txBody>
      </p:sp>
      <p:sp>
        <p:nvSpPr>
          <p:cNvPr id="10" name="Shape 53">
            <a:extLst>
              <a:ext uri="{FF2B5EF4-FFF2-40B4-BE49-F238E27FC236}">
                <a16:creationId xmlns:a16="http://schemas.microsoft.com/office/drawing/2014/main" id="{8E0FCBEF-0C20-46DD-B452-264485A5D623}"/>
              </a:ext>
            </a:extLst>
          </p:cNvPr>
          <p:cNvSpPr txBox="1">
            <a:spLocks/>
          </p:cNvSpPr>
          <p:nvPr/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vert="horz" lIns="93100" tIns="93100" rIns="93100" bIns="93100" rtlCol="0" anchor="t" anchorCtr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chemeClr val="dk1"/>
              </a:buClr>
              <a:buSzPct val="35483"/>
              <a:buFont typeface="Arial"/>
              <a:buNone/>
            </a:pPr>
            <a:r>
              <a:rPr lang="en-US" b="1" dirty="0"/>
              <a:t>Introduction to Virtual Machines</a:t>
            </a:r>
            <a:endParaRPr lang="en" b="1" dirty="0"/>
          </a:p>
        </p:txBody>
      </p:sp>
    </p:spTree>
    <p:extLst>
      <p:ext uri="{BB962C8B-B14F-4D97-AF65-F5344CB8AC3E}">
        <p14:creationId xmlns:p14="http://schemas.microsoft.com/office/powerpoint/2010/main" val="117204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D387756A-38C2-4AE8-89D5-DE4A434A6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4904" y="180248"/>
            <a:ext cx="6772015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Benefits and Features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B8B201D9-4F9C-4998-A342-BEBB7993CB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96567"/>
            <a:ext cx="7329840" cy="3965758"/>
          </a:xfrm>
          <a:solidFill>
            <a:srgbClr val="FFC000"/>
          </a:solidFill>
        </p:spPr>
        <p:txBody>
          <a:bodyPr>
            <a:normAutofit fontScale="70000" lnSpcReduction="20000"/>
          </a:bodyPr>
          <a:lstStyle/>
          <a:p>
            <a:r>
              <a:rPr lang="en-US" altLang="en-US" dirty="0"/>
              <a:t>Host system protected from VMs, VMs protected from each other</a:t>
            </a:r>
          </a:p>
          <a:p>
            <a:pPr lvl="1"/>
            <a:r>
              <a:rPr lang="en-US" altLang="en-US" dirty="0"/>
              <a:t>i.e., A virus less likely to spread</a:t>
            </a:r>
          </a:p>
          <a:p>
            <a:pPr lvl="1"/>
            <a:r>
              <a:rPr lang="en-US" altLang="en-US" dirty="0"/>
              <a:t>Sharing is provided via shared file system volume, network communication</a:t>
            </a:r>
          </a:p>
          <a:p>
            <a:r>
              <a:rPr lang="en-US" altLang="en-US" dirty="0"/>
              <a:t>Freeze,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suspend</a:t>
            </a:r>
            <a:r>
              <a:rPr lang="en-US" altLang="en-US" dirty="0"/>
              <a:t>, running VM</a:t>
            </a:r>
          </a:p>
          <a:p>
            <a:pPr lvl="1"/>
            <a:r>
              <a:rPr lang="en-US" altLang="en-US" dirty="0"/>
              <a:t>Then can move or copy somewhere else and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resume</a:t>
            </a:r>
          </a:p>
          <a:p>
            <a:pPr lvl="1"/>
            <a:r>
              <a:rPr lang="en-US" altLang="en-US" dirty="0"/>
              <a:t>Snapshot of a given state, able to restore back to that state</a:t>
            </a:r>
          </a:p>
          <a:p>
            <a:pPr lvl="2"/>
            <a:r>
              <a:rPr lang="en-US" altLang="en-US" dirty="0"/>
              <a:t>Some VMMs allow multiple snapshots per VM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Clone</a:t>
            </a:r>
            <a:r>
              <a:rPr lang="en-US" altLang="en-US" dirty="0"/>
              <a:t> by creating copy and running both original and copy</a:t>
            </a:r>
          </a:p>
          <a:p>
            <a:r>
              <a:rPr lang="en-US" altLang="en-US" dirty="0"/>
              <a:t>Great for OS research, better system development efficiency</a:t>
            </a:r>
          </a:p>
          <a:p>
            <a:r>
              <a:rPr lang="en-US" altLang="en-US" dirty="0"/>
              <a:t>Run multiple, different OSes on a single machine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Consolidation</a:t>
            </a:r>
            <a:r>
              <a:rPr lang="en-US" altLang="en-US" dirty="0"/>
              <a:t>, app dev, 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E3FF536F-C77F-4150-80E8-09C4E731F0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9640" y="180248"/>
            <a:ext cx="6397280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Benefits and Features (Cont.)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EFF3255-F2E5-457E-AEB4-D6CDAD0B8E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97122"/>
            <a:ext cx="7329840" cy="3812497"/>
          </a:xfrm>
          <a:solidFill>
            <a:srgbClr val="92D050"/>
          </a:solidFill>
        </p:spPr>
        <p:txBody>
          <a:bodyPr>
            <a:normAutofit fontScale="85000" lnSpcReduction="10000"/>
          </a:bodyPr>
          <a:lstStyle/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Templating</a:t>
            </a:r>
            <a:r>
              <a:rPr lang="en-US" altLang="en-US" dirty="0"/>
              <a:t> – create an OS + application VM, provide it to customers, use it to create multiple instances of that combination</a:t>
            </a:r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Live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migration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– move a running VM from one host to another!</a:t>
            </a:r>
          </a:p>
          <a:p>
            <a:pPr lvl="1"/>
            <a:r>
              <a:rPr lang="en-US" altLang="en-US" dirty="0"/>
              <a:t>No interruption of user access</a:t>
            </a:r>
          </a:p>
          <a:p>
            <a:r>
              <a:rPr lang="en-US" altLang="en-US" dirty="0"/>
              <a:t>All those features taken together -&gt;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cloud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computing</a:t>
            </a:r>
          </a:p>
          <a:p>
            <a:pPr lvl="1"/>
            <a:r>
              <a:rPr lang="en-US" altLang="en-US" dirty="0"/>
              <a:t>Using APIs, programs tell cloud infrastructure (servers, networking, storage) to create new guests, VMs, virtual desktops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CFE8B13-9F3F-45A3-A052-F930E4555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3892" y="186810"/>
            <a:ext cx="6723028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Building Blocks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65276A7D-1087-BC42-BD37-B42EBD696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080" y="739290"/>
            <a:ext cx="7329840" cy="3965322"/>
          </a:xfrm>
          <a:solidFill>
            <a:srgbClr val="FFC000"/>
          </a:solidFill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Generally difficult to provide an </a:t>
            </a:r>
            <a:r>
              <a:rPr lang="en-US" b="1" i="1" dirty="0">
                <a:ea typeface="ＭＳ Ｐゴシック" charset="0"/>
              </a:rPr>
              <a:t>exact</a:t>
            </a:r>
            <a:r>
              <a:rPr lang="en-US" dirty="0">
                <a:ea typeface="ＭＳ Ｐゴシック" charset="0"/>
              </a:rPr>
              <a:t> duplicate of underlying machine</a:t>
            </a:r>
          </a:p>
          <a:p>
            <a:pPr lvl="1">
              <a:defRPr/>
            </a:pPr>
            <a:r>
              <a:rPr lang="en-US" dirty="0">
                <a:ea typeface="ＭＳ Ｐゴシック" charset="0"/>
              </a:rPr>
              <a:t>Especially if only dual-mode operation available on CPU</a:t>
            </a:r>
          </a:p>
          <a:p>
            <a:pPr lvl="1">
              <a:defRPr/>
            </a:pPr>
            <a:r>
              <a:rPr lang="en-US" dirty="0">
                <a:ea typeface="ＭＳ Ｐゴシック" charset="0"/>
              </a:rPr>
              <a:t>But getting easier over time as CPU features and support for VMM improves</a:t>
            </a:r>
          </a:p>
          <a:p>
            <a:pPr lvl="1">
              <a:defRPr/>
            </a:pPr>
            <a:r>
              <a:rPr lang="en-US" dirty="0">
                <a:ea typeface="ＭＳ Ｐゴシック" charset="0"/>
              </a:rPr>
              <a:t>Most VMMs implement </a:t>
            </a:r>
            <a:r>
              <a:rPr lang="en-US" b="1" dirty="0">
                <a:solidFill>
                  <a:srgbClr val="006699"/>
                </a:solidFill>
                <a:latin typeface="+mj-lt"/>
              </a:rPr>
              <a:t>virtual</a:t>
            </a:r>
            <a:r>
              <a:rPr lang="en-US" b="1" dirty="0">
                <a:solidFill>
                  <a:srgbClr val="3366FF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b="1" dirty="0">
                <a:solidFill>
                  <a:srgbClr val="006699"/>
                </a:solidFill>
                <a:latin typeface="+mj-lt"/>
              </a:rPr>
              <a:t>CPU</a:t>
            </a:r>
            <a:r>
              <a:rPr lang="en-US" b="1" dirty="0">
                <a:solidFill>
                  <a:srgbClr val="3366FF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</a:t>
            </a:r>
            <a:r>
              <a:rPr lang="en-US" b="1" dirty="0">
                <a:solidFill>
                  <a:srgbClr val="006699"/>
                </a:solidFill>
                <a:latin typeface="+mj-lt"/>
              </a:rPr>
              <a:t>VCPU</a:t>
            </a:r>
            <a:r>
              <a:rPr lang="en-US" dirty="0">
                <a:ea typeface="ＭＳ Ｐゴシック" charset="0"/>
              </a:rPr>
              <a:t>) to represent state of CPU per guest as guest believes it to be</a:t>
            </a:r>
          </a:p>
          <a:p>
            <a:pPr lvl="2">
              <a:buFont typeface="Webdings" charset="0"/>
              <a:buChar char="4"/>
              <a:defRPr/>
            </a:pPr>
            <a:r>
              <a:rPr lang="en-US" dirty="0">
                <a:ea typeface="ＭＳ Ｐゴシック" charset="0"/>
              </a:rPr>
              <a:t>When guest context switched onto CPU by VMM, information from VCPU loaded and stored</a:t>
            </a:r>
          </a:p>
          <a:p>
            <a:pPr lvl="1">
              <a:defRPr/>
            </a:pPr>
            <a:r>
              <a:rPr lang="en-US" dirty="0">
                <a:ea typeface="ＭＳ Ｐゴシック" charset="0"/>
              </a:rPr>
              <a:t>Several techniques, as described in next slides</a:t>
            </a:r>
          </a:p>
          <a:p>
            <a:pPr marL="0" indent="0">
              <a:buNone/>
              <a:defRPr/>
            </a:pPr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0866A96-C7CE-4D7F-B163-FF0708A0F9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15190" y="176094"/>
            <a:ext cx="6421729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Building Block – Trap and Emulate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4B5267F-2B65-47D2-AE4B-7DD45F3BA0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97441"/>
            <a:ext cx="7329839" cy="3659474"/>
          </a:xfrm>
          <a:solidFill>
            <a:srgbClr val="92D050"/>
          </a:solidFill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Dual mode CPU means guest executes in user mode</a:t>
            </a:r>
          </a:p>
          <a:p>
            <a:pPr lvl="1"/>
            <a:r>
              <a:rPr lang="en-US" altLang="en-US" dirty="0"/>
              <a:t>Kernel runs in kernel mode</a:t>
            </a:r>
          </a:p>
          <a:p>
            <a:pPr lvl="1"/>
            <a:r>
              <a:rPr lang="en-US" altLang="en-US" dirty="0"/>
              <a:t>Not safe to let guest kernel run in kernel mode too</a:t>
            </a:r>
          </a:p>
          <a:p>
            <a:pPr lvl="1"/>
            <a:r>
              <a:rPr lang="en-US" altLang="en-US" dirty="0"/>
              <a:t>So VM needs two modes – virtual user mode and virtual kernel mode</a:t>
            </a:r>
          </a:p>
          <a:p>
            <a:pPr lvl="2"/>
            <a:r>
              <a:rPr lang="en-US" altLang="en-US" dirty="0"/>
              <a:t>Both of which run in real user mode</a:t>
            </a:r>
          </a:p>
          <a:p>
            <a:pPr lvl="1"/>
            <a:r>
              <a:rPr lang="en-US" altLang="en-US" dirty="0"/>
              <a:t>Actions in guest that usually cause switch to kernel mode must cause switch to virtual kernel mode</a:t>
            </a:r>
          </a:p>
          <a:p>
            <a:pPr>
              <a:buFont typeface="Monotype Sorts" pitchFamily="-84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6CF47A4-5BFC-457D-8C7F-1B7BD83E5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5900" y="183529"/>
            <a:ext cx="6751020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Trap-and-Emulate (Cont.)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6F4E7690-BA51-4BE2-8500-29F9D0B639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1670" y="829866"/>
            <a:ext cx="7940660" cy="3727049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altLang="en-US" sz="1800" dirty="0"/>
              <a:t>How does switch from virtual user mode to virtual kernel mode occur?</a:t>
            </a:r>
          </a:p>
          <a:p>
            <a:pPr lvl="1"/>
            <a:r>
              <a:rPr lang="en-US" altLang="en-US" sz="1600" dirty="0"/>
              <a:t>Attempting a privileged instruction in user mode causes an error -&gt; trap</a:t>
            </a:r>
          </a:p>
          <a:p>
            <a:pPr lvl="1"/>
            <a:r>
              <a:rPr lang="en-US" altLang="en-US" sz="1600" dirty="0"/>
              <a:t>VMM gains control, analyzes error, executes operation as attempted by guest</a:t>
            </a:r>
          </a:p>
          <a:p>
            <a:pPr lvl="1"/>
            <a:r>
              <a:rPr lang="en-US" altLang="en-US" sz="1600" dirty="0"/>
              <a:t>Returns control to guest in user mode</a:t>
            </a:r>
          </a:p>
          <a:p>
            <a:pPr lvl="1"/>
            <a:r>
              <a:rPr lang="en-US" altLang="en-US" sz="1600" dirty="0"/>
              <a:t>Known as</a:t>
            </a:r>
            <a:r>
              <a:rPr lang="en-US" altLang="en-US" sz="1600" b="1" dirty="0">
                <a:solidFill>
                  <a:srgbClr val="3366FF"/>
                </a:solidFill>
              </a:rPr>
              <a:t> </a:t>
            </a:r>
            <a:r>
              <a:rPr lang="en-US" altLang="en-US" sz="1600" b="1" dirty="0">
                <a:solidFill>
                  <a:srgbClr val="006699"/>
                </a:solidFill>
                <a:latin typeface="+mj-lt"/>
              </a:rPr>
              <a:t>trap-and-emulate</a:t>
            </a:r>
          </a:p>
          <a:p>
            <a:pPr lvl="1"/>
            <a:r>
              <a:rPr lang="en-US" altLang="en-US" sz="1600" dirty="0"/>
              <a:t>Most virtualization products use this at least in part</a:t>
            </a:r>
          </a:p>
          <a:p>
            <a:r>
              <a:rPr lang="en-US" altLang="en-US" sz="1800" dirty="0"/>
              <a:t>User mode code in guest runs at same speed as if not a guest</a:t>
            </a:r>
          </a:p>
          <a:p>
            <a:r>
              <a:rPr lang="en-US" altLang="en-US" sz="1800" dirty="0"/>
              <a:t>But kernel mode privilege mode code runs slower due to trap-and-emulate</a:t>
            </a:r>
          </a:p>
          <a:p>
            <a:pPr lvl="1"/>
            <a:r>
              <a:rPr lang="en-US" altLang="en-US" sz="1600" dirty="0"/>
              <a:t>Especially a problem when multiple guests running, each needing trap-and-emulate</a:t>
            </a:r>
          </a:p>
          <a:p>
            <a:r>
              <a:rPr lang="en-US" altLang="en-US" sz="1800" dirty="0"/>
              <a:t>CPUs adding hardware support, mode CPU modes to improve virtualization performance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A8C05E0-FDFB-4631-A315-5909B7D284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9865" y="219883"/>
            <a:ext cx="6627055" cy="432197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Trap-and-Emulate</a:t>
            </a:r>
            <a:br>
              <a:rPr lang="en-US" altLang="en-US" sz="3200" dirty="0"/>
            </a:br>
            <a:r>
              <a:rPr lang="en-US" altLang="en-US" sz="3200" dirty="0"/>
              <a:t>Virtualization Implementation</a:t>
            </a:r>
          </a:p>
        </p:txBody>
      </p:sp>
      <p:pic>
        <p:nvPicPr>
          <p:cNvPr id="21506" name="Content Placeholder 3" descr="16_02.pdf">
            <a:extLst>
              <a:ext uri="{FF2B5EF4-FFF2-40B4-BE49-F238E27FC236}">
                <a16:creationId xmlns:a16="http://schemas.microsoft.com/office/drawing/2014/main" id="{C9B348F7-CD1D-469D-8A18-0CDAF9C79D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62" r="-11562"/>
          <a:stretch>
            <a:fillRect/>
          </a:stretch>
        </p:blipFill>
        <p:spPr>
          <a:xfrm>
            <a:off x="1381796" y="1197405"/>
            <a:ext cx="6380408" cy="351221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89CB9D8-0A2D-4BAE-956A-4E63F617A1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820" y="179812"/>
            <a:ext cx="6317100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Building Block – Binary Translation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950FBA83-7B8F-4C36-8B62-4B6213DAA5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79726"/>
            <a:ext cx="7329839" cy="3829893"/>
          </a:xfrm>
          <a:solidFill>
            <a:srgbClr val="92D050"/>
          </a:solidFill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Some CPUs don’t have clean separation between privileged and nonprivileged instructions</a:t>
            </a:r>
          </a:p>
          <a:p>
            <a:pPr lvl="1"/>
            <a:r>
              <a:rPr lang="en-US" altLang="en-US" dirty="0"/>
              <a:t>Earlier Intel x86 CPUs are among them</a:t>
            </a:r>
          </a:p>
          <a:p>
            <a:pPr lvl="2"/>
            <a:r>
              <a:rPr lang="en-US" altLang="en-US" dirty="0"/>
              <a:t>Earliest Intel CPU designed for a calculator</a:t>
            </a:r>
          </a:p>
          <a:p>
            <a:pPr lvl="1"/>
            <a:r>
              <a:rPr lang="en-US" altLang="en-US" dirty="0"/>
              <a:t>Backward compatibility means difficult to improve</a:t>
            </a:r>
          </a:p>
          <a:p>
            <a:pPr lvl="1"/>
            <a:r>
              <a:rPr lang="en-US" altLang="en-US" dirty="0"/>
              <a:t>Consider Intel x86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popf</a:t>
            </a:r>
            <a:r>
              <a:rPr lang="en-US" altLang="en-US" dirty="0"/>
              <a:t> instruction</a:t>
            </a:r>
          </a:p>
          <a:p>
            <a:pPr lvl="2"/>
            <a:r>
              <a:rPr lang="en-US" altLang="en-US" dirty="0"/>
              <a:t>Loads CPU flags register from contents of the stack</a:t>
            </a:r>
          </a:p>
          <a:p>
            <a:pPr lvl="2"/>
            <a:r>
              <a:rPr lang="en-US" altLang="en-US" dirty="0"/>
              <a:t>If CPU in privileged mode -&gt; all flags replaced</a:t>
            </a:r>
          </a:p>
          <a:p>
            <a:pPr lvl="2"/>
            <a:r>
              <a:rPr lang="en-US" altLang="en-US" dirty="0"/>
              <a:t>If CPU in user mode -&gt; on some flags replaced</a:t>
            </a:r>
          </a:p>
          <a:p>
            <a:pPr lvl="3"/>
            <a:r>
              <a:rPr lang="en-US" altLang="en-US" dirty="0"/>
              <a:t>No trap is generated</a:t>
            </a:r>
          </a:p>
          <a:p>
            <a:pPr lvl="2"/>
            <a:endParaRPr lang="en-US" altLang="en-US" dirty="0"/>
          </a:p>
          <a:p>
            <a:pPr>
              <a:buFont typeface="Monotype Sorts" pitchFamily="-84" charset="2"/>
              <a:buNone/>
            </a:pP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0866AC7F-5C25-4BF3-8DF3-8453731F3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0849" y="169096"/>
            <a:ext cx="6576071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Binary Translation (Cont.)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D6502A8-D1AD-C043-A73C-FB5268294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883126"/>
            <a:ext cx="7940660" cy="3826493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ea typeface="ＭＳ Ｐゴシック" charset="0"/>
              </a:rPr>
              <a:t>Other similar problem instructions we will call </a:t>
            </a:r>
            <a:r>
              <a:rPr lang="en-US" sz="2000" b="1" i="1" dirty="0">
                <a:ea typeface="ＭＳ Ｐゴシック" charset="0"/>
              </a:rPr>
              <a:t>special instructions</a:t>
            </a:r>
            <a:endParaRPr lang="en-US" sz="2000" b="1" dirty="0">
              <a:ea typeface="ＭＳ Ｐゴシック" charset="0"/>
            </a:endParaRP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Caused trap-and-emulate method considered impossible until 1998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Binary translation solves the problem</a:t>
            </a:r>
          </a:p>
          <a:p>
            <a:pPr marL="600075" lvl="1" indent="-257175">
              <a:buFont typeface="+mj-lt"/>
              <a:buAutoNum type="arabicPeriod"/>
              <a:defRPr/>
            </a:pPr>
            <a:r>
              <a:rPr lang="en-US" sz="2000" dirty="0">
                <a:ea typeface="ＭＳ Ｐゴシック" charset="0"/>
              </a:rPr>
              <a:t>Basics are simple, but implementation very complex</a:t>
            </a:r>
          </a:p>
          <a:p>
            <a:pPr marL="600075" lvl="1" indent="-257175">
              <a:buFont typeface="+mj-lt"/>
              <a:buAutoNum type="arabicPeriod"/>
              <a:defRPr/>
            </a:pPr>
            <a:r>
              <a:rPr lang="en-US" sz="2000" dirty="0">
                <a:ea typeface="ＭＳ Ｐゴシック" charset="0"/>
              </a:rPr>
              <a:t>If guest VCPU is in user mode, guest can run instructions natively</a:t>
            </a:r>
          </a:p>
          <a:p>
            <a:pPr marL="600075" lvl="1" indent="-257175">
              <a:buFont typeface="+mj-lt"/>
              <a:buAutoNum type="arabicPeriod"/>
              <a:defRPr/>
            </a:pPr>
            <a:r>
              <a:rPr lang="en-US" sz="2000" dirty="0">
                <a:ea typeface="ＭＳ Ｐゴシック" charset="0"/>
              </a:rPr>
              <a:t>If guest VCPU in kernel mode (guest believes it is in kernel mode)</a:t>
            </a:r>
          </a:p>
          <a:p>
            <a:pPr marL="857250" lvl="2" indent="-257175">
              <a:buFont typeface="+mj-lt"/>
              <a:buAutoNum type="alphaLcParenR"/>
              <a:defRPr/>
            </a:pPr>
            <a:r>
              <a:rPr lang="en-US" sz="1800" dirty="0">
                <a:ea typeface="ＭＳ Ｐゴシック" charset="0"/>
              </a:rPr>
              <a:t>VMM examines every instruction guest is about to execute by reading a few instructions ahead of program counter</a:t>
            </a:r>
          </a:p>
          <a:p>
            <a:pPr marL="857250" lvl="2" indent="-257175">
              <a:buFont typeface="+mj-lt"/>
              <a:buAutoNum type="alphaLcParenR"/>
              <a:defRPr/>
            </a:pPr>
            <a:r>
              <a:rPr lang="en-US" sz="1800" dirty="0">
                <a:ea typeface="ＭＳ Ｐゴシック" charset="0"/>
              </a:rPr>
              <a:t>Non-special-instructions run natively</a:t>
            </a:r>
          </a:p>
          <a:p>
            <a:pPr marL="857250" lvl="2" indent="-257175">
              <a:buFont typeface="+mj-lt"/>
              <a:buAutoNum type="alphaLcParenR"/>
              <a:defRPr/>
            </a:pPr>
            <a:r>
              <a:rPr lang="en-US" sz="1800" dirty="0">
                <a:ea typeface="ＭＳ Ｐゴシック" charset="0"/>
              </a:rPr>
              <a:t>Special instructions translated into new set of instructions that perform equivalent task (for example changing the flags in the VCPU)</a:t>
            </a:r>
            <a:endParaRPr lang="en-US" sz="1400" dirty="0">
              <a:latin typeface="Courier New"/>
              <a:ea typeface="ＭＳ Ｐゴシック" charset="0"/>
              <a:cs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E0BEC8CC-134A-4720-A898-F5F59896D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9878" y="173250"/>
            <a:ext cx="6667041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Binary Translation (Cont.)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3EFEB4B3-BDE4-FD4C-96E4-3D38D42DD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080" y="883008"/>
            <a:ext cx="7329840" cy="3826612"/>
          </a:xfrm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Implemented by translation of code within VMM</a:t>
            </a:r>
          </a:p>
          <a:p>
            <a:pPr>
              <a:defRPr/>
            </a:pPr>
            <a:r>
              <a:rPr lang="en-US" dirty="0">
                <a:ea typeface="ＭＳ Ｐゴシック" charset="0"/>
              </a:rPr>
              <a:t>Code reads native instructions dynamically from guest, on demand, generates native binary code that executes in place of original code</a:t>
            </a:r>
          </a:p>
          <a:p>
            <a:pPr>
              <a:defRPr/>
            </a:pPr>
            <a:r>
              <a:rPr lang="en-US" dirty="0">
                <a:ea typeface="ＭＳ Ｐゴシック" charset="0"/>
              </a:rPr>
              <a:t>Performance of this method would be poor without optimizations</a:t>
            </a:r>
          </a:p>
          <a:p>
            <a:pPr lvl="1">
              <a:defRPr/>
            </a:pPr>
            <a:r>
              <a:rPr lang="en-US" dirty="0">
                <a:ea typeface="ＭＳ Ｐゴシック" charset="0"/>
              </a:rPr>
              <a:t>Products like VMware use caching</a:t>
            </a:r>
          </a:p>
          <a:p>
            <a:pPr lvl="2">
              <a:buFont typeface="Webdings" charset="0"/>
              <a:buChar char="4"/>
              <a:defRPr/>
            </a:pPr>
            <a:r>
              <a:rPr lang="en-US" dirty="0">
                <a:ea typeface="ＭＳ Ｐゴシック" charset="0"/>
              </a:rPr>
              <a:t>Translate once, and when guest executes code containing special instruction cached translation used instead of translating again</a:t>
            </a:r>
          </a:p>
          <a:p>
            <a:pPr lvl="2">
              <a:buFont typeface="Webdings" charset="0"/>
              <a:buChar char="4"/>
              <a:defRPr/>
            </a:pPr>
            <a:r>
              <a:rPr lang="en-US" dirty="0">
                <a:ea typeface="ＭＳ Ｐゴシック" charset="0"/>
              </a:rPr>
              <a:t>Testing showed booting Windows XP as guest caused 950,000 translations, at 3 microseconds each, or 3 second (5 %) slowdown over native</a:t>
            </a:r>
          </a:p>
          <a:p>
            <a:pPr lvl="2">
              <a:buFont typeface="Webdings" charset="0"/>
              <a:buChar char="4"/>
              <a:defRPr/>
            </a:pPr>
            <a:endParaRPr lang="en-US" dirty="0">
              <a:ea typeface="ＭＳ Ｐゴシック" charset="0"/>
            </a:endParaRPr>
          </a:p>
          <a:p>
            <a:pPr marL="0" indent="0">
              <a:buNone/>
              <a:defRPr/>
            </a:pPr>
            <a:endParaRPr lang="en-US" dirty="0">
              <a:latin typeface="Courier New"/>
              <a:ea typeface="ＭＳ Ｐゴシック" charset="0"/>
              <a:cs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D2EA452D-6AAE-43AD-B0F2-F2B88DD746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0352" y="233437"/>
            <a:ext cx="6586567" cy="432197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Binary Translation</a:t>
            </a:r>
            <a:br>
              <a:rPr lang="en-US" altLang="en-US" sz="3200" dirty="0"/>
            </a:br>
            <a:r>
              <a:rPr lang="en-US" altLang="en-US" sz="3200" dirty="0"/>
              <a:t>Virtualization Implementation</a:t>
            </a:r>
          </a:p>
        </p:txBody>
      </p:sp>
      <p:pic>
        <p:nvPicPr>
          <p:cNvPr id="25602" name="Content Placeholder 3" descr="16_03.pdf">
            <a:extLst>
              <a:ext uri="{FF2B5EF4-FFF2-40B4-BE49-F238E27FC236}">
                <a16:creationId xmlns:a16="http://schemas.microsoft.com/office/drawing/2014/main" id="{3030CDB7-AAF2-482C-91CC-747670BF1D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71" r="-11771"/>
          <a:stretch>
            <a:fillRect/>
          </a:stretch>
        </p:blipFill>
        <p:spPr>
          <a:xfrm>
            <a:off x="1441547" y="1350110"/>
            <a:ext cx="6260905" cy="344787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D3793D79-10EE-47EC-8B82-639D58B1D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8299" y="176408"/>
            <a:ext cx="6398621" cy="43219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Chapter 18: Virtual Machines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36F79859-EEFC-42BE-8F7A-535E7BEA86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7080" y="890587"/>
            <a:ext cx="7329840" cy="3666328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Overview</a:t>
            </a:r>
          </a:p>
          <a:p>
            <a:r>
              <a:rPr lang="en-US" altLang="en-US" dirty="0"/>
              <a:t>History</a:t>
            </a:r>
          </a:p>
          <a:p>
            <a:r>
              <a:rPr lang="en-US" altLang="en-US" dirty="0"/>
              <a:t>Benefits and Features</a:t>
            </a:r>
          </a:p>
          <a:p>
            <a:r>
              <a:rPr lang="en-US" altLang="en-US" dirty="0"/>
              <a:t>Building Blocks</a:t>
            </a:r>
          </a:p>
          <a:p>
            <a:r>
              <a:rPr lang="en-US" altLang="en-US" dirty="0"/>
              <a:t>Types of Virtual Machines and Their Implementations</a:t>
            </a:r>
          </a:p>
          <a:p>
            <a:r>
              <a:rPr lang="en-US" altLang="en-US" dirty="0"/>
              <a:t>Virtualization and Operating-System Components</a:t>
            </a:r>
          </a:p>
          <a:p>
            <a:r>
              <a:rPr lang="en-US" altLang="en-US" dirty="0"/>
              <a:t>Examples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95C9B1C2-9EEF-4631-8D3C-A39C41C45B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5900" y="183529"/>
            <a:ext cx="6751020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Nested Page Tables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24303A24-5D86-41F2-8431-4096129082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29866"/>
            <a:ext cx="7329840" cy="3879754"/>
          </a:xfrm>
          <a:solidFill>
            <a:srgbClr val="FFC000"/>
          </a:solidFill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Memory </a:t>
            </a:r>
            <a:r>
              <a:rPr lang="en-US" altLang="en-US"/>
              <a:t>management is another </a:t>
            </a:r>
            <a:r>
              <a:rPr lang="en-US" altLang="en-US" dirty="0"/>
              <a:t>general challenge to VMM implementations</a:t>
            </a:r>
          </a:p>
          <a:p>
            <a:r>
              <a:rPr lang="en-US" altLang="en-US" dirty="0"/>
              <a:t>How can VMM keep page-table state for both guests believing they control the page tables and VMM that does control the tables?</a:t>
            </a:r>
          </a:p>
          <a:p>
            <a:r>
              <a:rPr lang="en-US" altLang="en-US" dirty="0"/>
              <a:t>Common method (for trap-and-emulate and binary translation) is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nested page tables </a:t>
            </a:r>
            <a:r>
              <a:rPr lang="en-US" altLang="en-US" dirty="0"/>
              <a:t>(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NPTs</a:t>
            </a:r>
            <a:r>
              <a:rPr lang="en-US" altLang="en-US" dirty="0"/>
              <a:t>) </a:t>
            </a:r>
          </a:p>
          <a:p>
            <a:pPr lvl="1"/>
            <a:r>
              <a:rPr lang="en-US" altLang="en-US" dirty="0"/>
              <a:t>Each guest maintains page tables to translate virtual to physical addresses</a:t>
            </a:r>
          </a:p>
          <a:p>
            <a:pPr lvl="1"/>
            <a:r>
              <a:rPr lang="en-US" altLang="en-US" dirty="0"/>
              <a:t>VMM maintains per guest NPTs to represent guest’s page-table state</a:t>
            </a:r>
          </a:p>
          <a:p>
            <a:pPr lvl="2"/>
            <a:r>
              <a:rPr lang="en-US" altLang="en-US" dirty="0"/>
              <a:t>Just as VCPU stores guest CPU state</a:t>
            </a:r>
          </a:p>
          <a:p>
            <a:pPr lvl="1"/>
            <a:r>
              <a:rPr lang="en-US" altLang="en-US" dirty="0"/>
              <a:t>When guest on CPU -&gt; VMM makes that guest’s NPTs the active system page tables</a:t>
            </a:r>
          </a:p>
          <a:p>
            <a:pPr lvl="1"/>
            <a:r>
              <a:rPr lang="en-US" altLang="en-US" dirty="0"/>
              <a:t>Guest tries to change page table -&gt; VMM makes equivalent change to NPTs and its own page tables</a:t>
            </a:r>
          </a:p>
          <a:p>
            <a:pPr lvl="1"/>
            <a:r>
              <a:rPr lang="en-US" altLang="en-US" dirty="0"/>
              <a:t>Can cause many more TLB misses -&gt; much slower performance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  <a:p>
            <a:pPr>
              <a:buFont typeface="Monotype Sorts" pitchFamily="-84" charset="2"/>
              <a:buNone/>
            </a:pP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id="{22E2817A-A784-4FDF-860E-542395902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5900" y="183847"/>
            <a:ext cx="6751020" cy="43219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Chapter Objectives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id="{DCC3FC06-192F-4515-B0AA-B20F1B47B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7080" y="857251"/>
            <a:ext cx="7329840" cy="3852369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Explore the history and benefits of virtual machines</a:t>
            </a:r>
          </a:p>
          <a:p>
            <a:r>
              <a:rPr lang="en-US" altLang="en-US" dirty="0"/>
              <a:t>Discuss the various virtual machine technologies</a:t>
            </a:r>
          </a:p>
          <a:p>
            <a:r>
              <a:rPr lang="en-US" altLang="en-US" dirty="0"/>
              <a:t>Describe the methods used to implement virtualization</a:t>
            </a:r>
          </a:p>
          <a:p>
            <a:r>
              <a:rPr lang="en-US" altLang="en-US" dirty="0"/>
              <a:t>Show the most common hardware features that support virtualization and explain how they are used by operating-system modules</a:t>
            </a:r>
          </a:p>
          <a:p>
            <a:r>
              <a:rPr lang="en-US" altLang="en-US" dirty="0"/>
              <a:t>Discuss current virtualization research areas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D9CDAEFF-5D04-4BB1-BC22-EA36E408CD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1922" y="179812"/>
            <a:ext cx="6834998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8A873FE0-DB34-4EF0-8FF0-4A782D9AB3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54459"/>
            <a:ext cx="7329839" cy="3843338"/>
          </a:xfrm>
          <a:solidFill>
            <a:srgbClr val="FFC000"/>
          </a:solidFill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Fundamental idea – abstract hardware of a single computer into several different execution environments</a:t>
            </a:r>
          </a:p>
          <a:p>
            <a:pPr lvl="1"/>
            <a:r>
              <a:rPr lang="en-US" altLang="en-US" dirty="0"/>
              <a:t>Similar to layered approach</a:t>
            </a:r>
          </a:p>
          <a:p>
            <a:pPr lvl="1"/>
            <a:r>
              <a:rPr lang="en-US" altLang="en-US" dirty="0"/>
              <a:t>But layer creates virtual system (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virtual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machine</a:t>
            </a:r>
            <a:r>
              <a:rPr lang="en-US" altLang="en-US" dirty="0"/>
              <a:t>, or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VM</a:t>
            </a:r>
            <a:r>
              <a:rPr lang="en-US" altLang="en-US" dirty="0"/>
              <a:t>) on which operation systems or applications can run</a:t>
            </a:r>
          </a:p>
          <a:p>
            <a:r>
              <a:rPr lang="en-US" altLang="en-US" dirty="0"/>
              <a:t>Several components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Host</a:t>
            </a:r>
            <a:r>
              <a:rPr lang="en-US" altLang="en-US" dirty="0"/>
              <a:t> – underlying hardware system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Virtual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machine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manager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(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VMM</a:t>
            </a:r>
            <a:r>
              <a:rPr lang="en-US" altLang="en-US" dirty="0"/>
              <a:t>) or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hypervisor</a:t>
            </a:r>
            <a:r>
              <a:rPr lang="en-US" altLang="en-US" dirty="0"/>
              <a:t> – creates and runs virtual machines by providing interface that is </a:t>
            </a:r>
            <a:r>
              <a:rPr lang="en-US" altLang="en-US" b="1" i="1" dirty="0"/>
              <a:t>identical</a:t>
            </a:r>
            <a:r>
              <a:rPr lang="en-US" altLang="en-US" dirty="0"/>
              <a:t> to the host</a:t>
            </a:r>
          </a:p>
          <a:p>
            <a:pPr lvl="2"/>
            <a:r>
              <a:rPr lang="en-US" altLang="en-US" dirty="0"/>
              <a:t>(Except in the case of paravirtualization)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Guest</a:t>
            </a:r>
            <a:r>
              <a:rPr lang="en-US" altLang="en-US" dirty="0"/>
              <a:t> – process provided with virtual copy of the host</a:t>
            </a:r>
          </a:p>
          <a:p>
            <a:pPr lvl="2"/>
            <a:r>
              <a:rPr lang="en-US" altLang="en-US" dirty="0"/>
              <a:t>Usually an operating system</a:t>
            </a:r>
          </a:p>
          <a:p>
            <a:r>
              <a:rPr lang="en-US" altLang="en-US" dirty="0"/>
              <a:t>Single physical machine can run multiple operating systems concurrently, each in its own virtual machine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C2077732-D952-42CD-BEA3-2E1B2C804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4846" y="172813"/>
            <a:ext cx="5906275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System Models</a:t>
            </a:r>
          </a:p>
        </p:txBody>
      </p:sp>
      <p:pic>
        <p:nvPicPr>
          <p:cNvPr id="12290" name="Content Placeholder 3" descr="16_01.pdf">
            <a:extLst>
              <a:ext uri="{FF2B5EF4-FFF2-40B4-BE49-F238E27FC236}">
                <a16:creationId xmlns:a16="http://schemas.microsoft.com/office/drawing/2014/main" id="{03B43611-7A1F-4DE3-AC8C-9C215B63F0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19" b="9419"/>
          <a:stretch>
            <a:fillRect/>
          </a:stretch>
        </p:blipFill>
        <p:spPr>
          <a:xfrm>
            <a:off x="1425381" y="722936"/>
            <a:ext cx="6293238" cy="3463289"/>
          </a:xfrm>
          <a:solidFill>
            <a:srgbClr val="92D050"/>
          </a:solidFill>
        </p:spPr>
      </p:pic>
      <p:sp>
        <p:nvSpPr>
          <p:cNvPr id="12291" name="TextBox 4">
            <a:extLst>
              <a:ext uri="{FF2B5EF4-FFF2-40B4-BE49-F238E27FC236}">
                <a16:creationId xmlns:a16="http://schemas.microsoft.com/office/drawing/2014/main" id="{143F43E3-3476-4125-B69C-985F6672B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381" y="4359508"/>
            <a:ext cx="2630445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350" dirty="0">
                <a:latin typeface="Verdana" panose="020B0604030504040204" pitchFamily="34" charset="0"/>
              </a:rPr>
              <a:t>    </a:t>
            </a:r>
            <a:r>
              <a:rPr kumimoji="0" lang="en-US" altLang="en-US" sz="1600" dirty="0">
                <a:latin typeface="Verdana" panose="020B0604030504040204" pitchFamily="34" charset="0"/>
              </a:rPr>
              <a:t>Non-virtual machine</a:t>
            </a:r>
            <a:endParaRPr kumimoji="0" lang="en-US" altLang="en-US" sz="1350" dirty="0">
              <a:latin typeface="Verdana" panose="020B0604030504040204" pitchFamily="34" charset="0"/>
            </a:endParaRPr>
          </a:p>
        </p:txBody>
      </p:sp>
      <p:sp>
        <p:nvSpPr>
          <p:cNvPr id="12292" name="TextBox 5">
            <a:extLst>
              <a:ext uri="{FF2B5EF4-FFF2-40B4-BE49-F238E27FC236}">
                <a16:creationId xmlns:a16="http://schemas.microsoft.com/office/drawing/2014/main" id="{C3AFBD6F-344D-4B72-A57E-1CCABB19E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850" y="4359508"/>
            <a:ext cx="2595985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 dirty="0">
                <a:latin typeface="Verdana" panose="020B0604030504040204" pitchFamily="34" charset="0"/>
              </a:rPr>
              <a:t>     Virtual machine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E568BDA7-F579-4F27-A4A8-02B33AD75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5900" y="180248"/>
            <a:ext cx="6751020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Implementation of VMMs</a:t>
            </a: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AF435FFC-3B82-41EE-8CDD-26968071E8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65172"/>
            <a:ext cx="7329840" cy="3844448"/>
          </a:xfrm>
          <a:solidFill>
            <a:srgbClr val="FFC000"/>
          </a:solidFill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Vary greatly, with options including: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Type 0 hypervisors </a:t>
            </a:r>
            <a:r>
              <a:rPr lang="en-US" altLang="en-US" b="1" dirty="0"/>
              <a:t>- </a:t>
            </a:r>
            <a:r>
              <a:rPr lang="en-US" altLang="en-US" dirty="0"/>
              <a:t>Hardware-based solutions that provide support for virtual machine creation and management via firmware</a:t>
            </a:r>
          </a:p>
          <a:p>
            <a:pPr lvl="2"/>
            <a:r>
              <a:rPr lang="en-US" altLang="en-US" dirty="0"/>
              <a:t>IBM LPARs and Oracle LDOMs are examples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Type 1 hypervisors </a:t>
            </a:r>
            <a:r>
              <a:rPr lang="en-US" altLang="en-US" b="1" dirty="0"/>
              <a:t>- </a:t>
            </a:r>
            <a:r>
              <a:rPr lang="en-US" altLang="en-US" dirty="0"/>
              <a:t>Operating-system-like software built to provide virtualization</a:t>
            </a:r>
          </a:p>
          <a:p>
            <a:pPr lvl="2"/>
            <a:r>
              <a:rPr lang="en-US" altLang="en-US" dirty="0"/>
              <a:t>Including VMware ESX, </a:t>
            </a:r>
            <a:r>
              <a:rPr lang="en-US" altLang="en-US" dirty="0" err="1"/>
              <a:t>Joyent</a:t>
            </a:r>
            <a:r>
              <a:rPr lang="en-US" altLang="en-US" dirty="0"/>
              <a:t> </a:t>
            </a:r>
            <a:r>
              <a:rPr lang="en-US" altLang="en-US" dirty="0" err="1"/>
              <a:t>SmartOS</a:t>
            </a:r>
            <a:r>
              <a:rPr lang="en-US" altLang="en-US" dirty="0"/>
              <a:t>, and Citrix </a:t>
            </a:r>
            <a:r>
              <a:rPr lang="en-US" altLang="en-US" dirty="0" err="1"/>
              <a:t>XenServer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Type 1 hypervisors </a:t>
            </a:r>
            <a:r>
              <a:rPr lang="en-US" altLang="en-US" b="1" dirty="0"/>
              <a:t>– </a:t>
            </a:r>
            <a:r>
              <a:rPr lang="en-US" altLang="en-US" dirty="0"/>
              <a:t>Also includes general-purpose operating systems that provide standard functions as well as VMM functions</a:t>
            </a:r>
          </a:p>
          <a:p>
            <a:pPr lvl="2"/>
            <a:r>
              <a:rPr lang="en-US" altLang="en-US" dirty="0"/>
              <a:t>Including Microsoft Windows Server with </a:t>
            </a:r>
            <a:r>
              <a:rPr lang="en-US" altLang="en-US" dirty="0" err="1"/>
              <a:t>HyperV</a:t>
            </a:r>
            <a:r>
              <a:rPr lang="en-US" altLang="en-US" dirty="0"/>
              <a:t> and RedHat Linux with KVM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Type 2 hypervisors </a:t>
            </a:r>
            <a:r>
              <a:rPr lang="en-US" altLang="en-US" b="1" dirty="0"/>
              <a:t>- </a:t>
            </a:r>
            <a:r>
              <a:rPr lang="en-US" altLang="en-US" dirty="0"/>
              <a:t>Applications that run on standard operating systems but provide VMM features to guest operating systems</a:t>
            </a:r>
          </a:p>
          <a:p>
            <a:pPr lvl="2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Including</a:t>
            </a:r>
            <a:r>
              <a:rPr lang="en-US" altLang="en-US" dirty="0"/>
              <a:t> VMware Workstation and Fusion, Parallels Desktop, and Oracle VirtualBox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01E737AA-A378-4B84-B2D1-3CD83CAC47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7742" y="176530"/>
            <a:ext cx="6219178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Implementation of VMMs (Cont.)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0F81358B-BFF4-4B48-A3A1-070A200369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861576"/>
            <a:ext cx="7329839" cy="3848044"/>
          </a:xfrm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Other variations include: 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Paravirtualization</a:t>
            </a:r>
            <a:r>
              <a:rPr lang="en-US" altLang="en-US" dirty="0"/>
              <a:t> - Technique in which the guest operating system is modified to work in cooperation with the VMM to optimize performance 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Programming-environment virtualization </a:t>
            </a:r>
            <a:r>
              <a:rPr lang="en-US" altLang="en-US" dirty="0"/>
              <a:t>- VMMs do not virtualize real hardware but instead create an optimized virtual system</a:t>
            </a:r>
          </a:p>
          <a:p>
            <a:pPr lvl="2"/>
            <a:r>
              <a:rPr lang="en-US" altLang="en-US" dirty="0"/>
              <a:t>Used by Oracle Java and </a:t>
            </a:r>
            <a:r>
              <a:rPr lang="en-US" altLang="en-US" dirty="0" err="1"/>
              <a:t>Microsoft.Net</a:t>
            </a:r>
            <a:endParaRPr lang="en-US" altLang="en-US" dirty="0"/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Emulators</a:t>
            </a:r>
            <a:r>
              <a:rPr lang="en-US" altLang="en-US" b="1" dirty="0"/>
              <a:t> – </a:t>
            </a:r>
            <a:r>
              <a:rPr lang="en-US" altLang="en-US" dirty="0"/>
              <a:t>Allow applications written for one hardware environment to run on a very different hardware environment, such as a different type of CPU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1380D-540B-46B1-BF05-A2C7CE249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742" y="174985"/>
            <a:ext cx="6205178" cy="432197"/>
          </a:xfrm>
        </p:spPr>
        <p:txBody>
          <a:bodyPr>
            <a:normAutofit fontScale="90000"/>
          </a:bodyPr>
          <a:lstStyle/>
          <a:p>
            <a:r>
              <a:rPr lang="en-US" dirty="0"/>
              <a:t>Implementation of VMMs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6C37E-54EE-4F09-B850-27F9DA66D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080" y="925116"/>
            <a:ext cx="7329840" cy="3398044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Application containment </a:t>
            </a:r>
            <a:r>
              <a:rPr lang="en-US" altLang="en-US" dirty="0"/>
              <a:t>- Not virtualization at all but rather provides virtualization-like features by segregating applications from the operating system, making them more secure, manageable</a:t>
            </a:r>
          </a:p>
          <a:p>
            <a:pPr lvl="2"/>
            <a:r>
              <a:rPr lang="en-US" altLang="en-US" dirty="0"/>
              <a:t>Including Oracle Solaris Zones, BSD Jails, and IBM AIX WPARs </a:t>
            </a:r>
          </a:p>
          <a:p>
            <a:r>
              <a:rPr lang="en-US" altLang="en-US" dirty="0"/>
              <a:t>Much variation due to breadth, depth and importance of virtualization in modern computing</a:t>
            </a:r>
          </a:p>
          <a:p>
            <a:pPr marL="0" indent="0">
              <a:buNone/>
            </a:pPr>
            <a:endParaRPr lang="en-US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20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47B95232-9C2C-4BC1-92BC-C6244AC5E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2916" y="183529"/>
            <a:ext cx="6814004" cy="43219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History</a:t>
            </a:r>
          </a:p>
        </p:txBody>
      </p:sp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7AAEF34F-FDCD-4DC9-AEC0-5699CBEFD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7080" y="739290"/>
            <a:ext cx="7329840" cy="3966195"/>
          </a:xfrm>
          <a:solidFill>
            <a:srgbClr val="92D050"/>
          </a:solidFill>
        </p:spPr>
        <p:txBody>
          <a:bodyPr>
            <a:normAutofit fontScale="70000" lnSpcReduction="20000"/>
          </a:bodyPr>
          <a:lstStyle/>
          <a:p>
            <a:r>
              <a:rPr lang="en-US" altLang="en-US" dirty="0"/>
              <a:t>First appeared in IBM mainframes in 1972</a:t>
            </a:r>
          </a:p>
          <a:p>
            <a:r>
              <a:rPr lang="en-US" altLang="en-US" dirty="0"/>
              <a:t>Allowed multiple users to share a batch-oriented system</a:t>
            </a:r>
          </a:p>
          <a:p>
            <a:r>
              <a:rPr lang="en-US" altLang="en-US" dirty="0"/>
              <a:t>Formal definition of virtualization helped move it beyond IBM</a:t>
            </a:r>
          </a:p>
          <a:p>
            <a:pPr lvl="1">
              <a:buFont typeface="Arial" panose="020B0604020202020204" pitchFamily="34" charset="0"/>
              <a:buAutoNum type="arabicPeriod"/>
            </a:pPr>
            <a:r>
              <a:rPr lang="en-US" altLang="en-US" dirty="0"/>
              <a:t>A </a:t>
            </a:r>
            <a:r>
              <a:rPr lang="en-US" altLang="en-US" sz="2900" b="1" dirty="0"/>
              <a:t>VMM</a:t>
            </a:r>
            <a:r>
              <a:rPr lang="en-US" altLang="en-US" sz="1200" dirty="0"/>
              <a:t> </a:t>
            </a:r>
            <a:r>
              <a:rPr lang="en-US" altLang="en-US" dirty="0"/>
              <a:t>provides an environment for programs that is essentially identical to the original machine</a:t>
            </a:r>
          </a:p>
          <a:p>
            <a:pPr lvl="1">
              <a:buFont typeface="Arial" panose="020B0604020202020204" pitchFamily="34" charset="0"/>
              <a:buAutoNum type="arabicPeriod"/>
            </a:pPr>
            <a:r>
              <a:rPr lang="en-US" altLang="en-US" dirty="0"/>
              <a:t>Programs running within that environment show only minor performance decreases</a:t>
            </a:r>
          </a:p>
          <a:p>
            <a:pPr lvl="1">
              <a:buFont typeface="Arial" panose="020B0604020202020204" pitchFamily="34" charset="0"/>
              <a:buAutoNum type="arabicPeriod"/>
            </a:pPr>
            <a:r>
              <a:rPr lang="en-US" altLang="en-US" dirty="0"/>
              <a:t>The </a:t>
            </a:r>
            <a:r>
              <a:rPr lang="en-US" altLang="en-US" sz="2900" b="1" dirty="0"/>
              <a:t>VMM</a:t>
            </a:r>
            <a:r>
              <a:rPr lang="en-US" altLang="en-US" sz="1200" dirty="0"/>
              <a:t> </a:t>
            </a:r>
            <a:r>
              <a:rPr lang="en-US" altLang="en-US" dirty="0"/>
              <a:t>is in complete control of system resources</a:t>
            </a:r>
          </a:p>
          <a:p>
            <a:r>
              <a:rPr lang="en-US" altLang="en-US" dirty="0"/>
              <a:t>In late 1990s Intel CPUs fast enough for researchers to try virtualizing on general purpose PCs</a:t>
            </a:r>
          </a:p>
          <a:p>
            <a:pPr lvl="1"/>
            <a:r>
              <a:rPr lang="en-US" altLang="en-US" b="1" dirty="0">
                <a:solidFill>
                  <a:srgbClr val="006699"/>
                </a:solidFill>
                <a:latin typeface="+mj-lt"/>
              </a:rPr>
              <a:t>Xen</a:t>
            </a:r>
            <a:r>
              <a:rPr lang="en-US" altLang="en-US" dirty="0"/>
              <a:t> and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VMware</a:t>
            </a:r>
            <a:r>
              <a:rPr lang="en-US" altLang="en-US" dirty="0"/>
              <a:t> created technologies, still used today</a:t>
            </a:r>
          </a:p>
          <a:p>
            <a:pPr lvl="1"/>
            <a:r>
              <a:rPr lang="en-US" altLang="en-US" dirty="0"/>
              <a:t>Virtualization has expanded to many OSes, CPUs, VMMs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</TotalTime>
  <Words>1425</Words>
  <Application>Microsoft Office PowerPoint</Application>
  <PresentationFormat>On-screen Show (16:9)</PresentationFormat>
  <Paragraphs>149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Monotype Sorts</vt:lpstr>
      <vt:lpstr>ＭＳ Ｐゴシック</vt:lpstr>
      <vt:lpstr>ＭＳ Ｐゴシック</vt:lpstr>
      <vt:lpstr>Arial</vt:lpstr>
      <vt:lpstr>Calibri</vt:lpstr>
      <vt:lpstr>Courier New</vt:lpstr>
      <vt:lpstr>Helvetica</vt:lpstr>
      <vt:lpstr>Times New Roman</vt:lpstr>
      <vt:lpstr>Verdana</vt:lpstr>
      <vt:lpstr>Webdings</vt:lpstr>
      <vt:lpstr>Office Theme</vt:lpstr>
      <vt:lpstr>CSCI315 – Operating Systems Design Department of Computer Science Bucknell University</vt:lpstr>
      <vt:lpstr>Chapter 18: Virtual Machines</vt:lpstr>
      <vt:lpstr>Chapter Objectives</vt:lpstr>
      <vt:lpstr>Overview</vt:lpstr>
      <vt:lpstr>System Models</vt:lpstr>
      <vt:lpstr>Implementation of VMMs</vt:lpstr>
      <vt:lpstr>Implementation of VMMs (Cont.)</vt:lpstr>
      <vt:lpstr>Implementation of VMMs (Cont.)</vt:lpstr>
      <vt:lpstr>History</vt:lpstr>
      <vt:lpstr>Benefits and Features</vt:lpstr>
      <vt:lpstr>Benefits and Features (Cont.)</vt:lpstr>
      <vt:lpstr>Building Blocks</vt:lpstr>
      <vt:lpstr>Building Block – Trap and Emulate</vt:lpstr>
      <vt:lpstr>Trap-and-Emulate (Cont.)</vt:lpstr>
      <vt:lpstr>Trap-and-Emulate Virtualization Implementation</vt:lpstr>
      <vt:lpstr>Building Block – Binary Translation</vt:lpstr>
      <vt:lpstr>Binary Translation (Cont.)</vt:lpstr>
      <vt:lpstr>Binary Translation (Cont.)</vt:lpstr>
      <vt:lpstr>Binary Translation Virtualization Implementation</vt:lpstr>
      <vt:lpstr>Nested Page Tables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Xiannong  Meng</cp:lastModifiedBy>
  <cp:revision>174</cp:revision>
  <dcterms:created xsi:type="dcterms:W3CDTF">2013-08-21T19:17:07Z</dcterms:created>
  <dcterms:modified xsi:type="dcterms:W3CDTF">2020-11-14T19:07:52Z</dcterms:modified>
</cp:coreProperties>
</file>