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91" r:id="rId2"/>
    <p:sldId id="350" r:id="rId3"/>
    <p:sldId id="351" r:id="rId4"/>
    <p:sldId id="392" r:id="rId5"/>
    <p:sldId id="352" r:id="rId6"/>
    <p:sldId id="353" r:id="rId7"/>
    <p:sldId id="354" r:id="rId8"/>
    <p:sldId id="393" r:id="rId9"/>
    <p:sldId id="355" r:id="rId10"/>
    <p:sldId id="356" r:id="rId11"/>
    <p:sldId id="381" r:id="rId12"/>
    <p:sldId id="394" r:id="rId13"/>
    <p:sldId id="357" r:id="rId14"/>
    <p:sldId id="358" r:id="rId15"/>
    <p:sldId id="359" r:id="rId16"/>
    <p:sldId id="360" r:id="rId17"/>
    <p:sldId id="361" r:id="rId18"/>
    <p:sldId id="362" r:id="rId19"/>
    <p:sldId id="363" r:id="rId20"/>
    <p:sldId id="364" r:id="rId21"/>
    <p:sldId id="365" r:id="rId22"/>
    <p:sldId id="366" r:id="rId23"/>
    <p:sldId id="367" r:id="rId24"/>
    <p:sldId id="368" r:id="rId25"/>
    <p:sldId id="369" r:id="rId26"/>
    <p:sldId id="370" r:id="rId27"/>
    <p:sldId id="371" r:id="rId28"/>
    <p:sldId id="372" r:id="rId2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-3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981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dartmouth.edu/~sergey/cs258/2014/TorreyGuestLecture-Hypervors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mware.com/files/pdf/techpaper/Timekeeping-In-VirtualMachines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md.com/wordpress/media/2012/10/NPT-WP-1%201-final-TM.pdf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s.cmu.edu/~dga/15-440/F11/lectures/vm-ucsd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dartmouth.edu/~sergey/cs258/2014/TorreyGuestLecture-Hypervors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510482" y="3871111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4" y="3655640"/>
            <a:ext cx="1562996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18.4-18.6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Virtual Machines Building Blocks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9529A42D-EB5B-4B79-99C1-9A75EEC03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7081" y="186372"/>
            <a:ext cx="7329840" cy="432197"/>
          </a:xfrm>
        </p:spPr>
        <p:txBody>
          <a:bodyPr>
            <a:noAutofit/>
          </a:bodyPr>
          <a:lstStyle/>
          <a:p>
            <a:r>
              <a:rPr lang="en-US" altLang="en-US" sz="3200" dirty="0"/>
              <a:t>Types of VMs – Type 1 Hypervisor (Cont.)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0E82E74E-DF81-7643-BF0A-94CB1794C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081" y="899848"/>
            <a:ext cx="7329839" cy="3809771"/>
          </a:xfrm>
          <a:solidFill>
            <a:srgbClr val="FFC000"/>
          </a:solidFill>
        </p:spPr>
        <p:txBody>
          <a:bodyPr>
            <a:normAutofit fontScale="70000" lnSpcReduction="20000"/>
          </a:bodyPr>
          <a:lstStyle/>
          <a:p>
            <a:r>
              <a:rPr lang="en-US" altLang="en-US" sz="3400" dirty="0"/>
              <a:t>Special purpose operating systems that run natively on HW</a:t>
            </a:r>
          </a:p>
          <a:p>
            <a:pPr lvl="1"/>
            <a:r>
              <a:rPr lang="en-US" altLang="en-US" sz="3100" dirty="0"/>
              <a:t>Rather than providing system call interface, create run and manage guest OSes</a:t>
            </a:r>
          </a:p>
          <a:p>
            <a:pPr lvl="1"/>
            <a:r>
              <a:rPr lang="en-US" altLang="en-US" sz="3100" dirty="0"/>
              <a:t>Can run on Type 0 hypervisors but not on other Type 1s</a:t>
            </a:r>
          </a:p>
          <a:p>
            <a:pPr lvl="1"/>
            <a:r>
              <a:rPr lang="en-US" altLang="en-US" sz="3100" dirty="0"/>
              <a:t>Run in kernel mode</a:t>
            </a:r>
          </a:p>
          <a:p>
            <a:pPr lvl="1"/>
            <a:r>
              <a:rPr lang="en-US" altLang="en-US" sz="3100" dirty="0"/>
              <a:t>Guests generally don’t know they are running in a VM</a:t>
            </a:r>
          </a:p>
          <a:p>
            <a:pPr lvl="1"/>
            <a:r>
              <a:rPr lang="en-US" altLang="en-US" sz="3100" dirty="0"/>
              <a:t>Implement device drivers for host HW because no other component can</a:t>
            </a:r>
          </a:p>
          <a:p>
            <a:pPr lvl="1"/>
            <a:r>
              <a:rPr lang="en-US" altLang="en-US" sz="3100" dirty="0"/>
              <a:t>Also provide other traditional OS services like CPU and memory management</a:t>
            </a:r>
          </a:p>
          <a:p>
            <a:pPr marL="0" indent="0">
              <a:buNone/>
              <a:defRPr/>
            </a:pPr>
            <a:endParaRPr lang="en-US" sz="1200" dirty="0">
              <a:latin typeface="Courier New"/>
              <a:ea typeface="ＭＳ Ｐゴシック" charset="0"/>
              <a:cs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52B57-44BD-401E-B8C2-D61870869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080" y="897123"/>
            <a:ext cx="7329840" cy="3659792"/>
          </a:xfrm>
          <a:solidFill>
            <a:srgbClr val="92D050"/>
          </a:solidFill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Another variation is a general purpose OS that also provides VMM functionality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RedHat Enterprise Linux with KVM, Windows with Hyper-V, Oracle Solaris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Perform normal duties as well as VMM duties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Typically less feature rich than dedicated Type 1 hypervisors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In many ways, treat guests OSes as just another process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Albeit with special handling when guest tries to execute special instructions</a:t>
            </a:r>
          </a:p>
          <a:p>
            <a:pPr lvl="2">
              <a:buFont typeface="Webdings" charset="0"/>
              <a:buChar char="4"/>
              <a:defRPr/>
            </a:pPr>
            <a:endParaRPr lang="en-US" sz="1200" dirty="0">
              <a:ea typeface="ＭＳ Ｐゴシック" charset="0"/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D9871F2-5F7F-4651-9801-A2FD6FE2C7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7080" y="281175"/>
            <a:ext cx="7329840" cy="432197"/>
          </a:xfrm>
        </p:spPr>
        <p:txBody>
          <a:bodyPr>
            <a:noAutofit/>
          </a:bodyPr>
          <a:lstStyle/>
          <a:p>
            <a:r>
              <a:rPr lang="en-US" altLang="en-US" sz="3200" dirty="0"/>
              <a:t>Types of VMs – Type 1 Hypervisor (Cont.)</a:t>
            </a:r>
          </a:p>
        </p:txBody>
      </p:sp>
    </p:spTree>
    <p:extLst>
      <p:ext uri="{BB962C8B-B14F-4D97-AF65-F5344CB8AC3E}">
        <p14:creationId xmlns:p14="http://schemas.microsoft.com/office/powerpoint/2010/main" val="2724310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17E21-D11A-4510-B952-4E09DD004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2 Hypervisor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C5CD37-CCFC-4270-BFBF-29EB40A99E68}"/>
              </a:ext>
            </a:extLst>
          </p:cNvPr>
          <p:cNvSpPr/>
          <p:nvPr/>
        </p:nvSpPr>
        <p:spPr>
          <a:xfrm>
            <a:off x="2434130" y="1808225"/>
            <a:ext cx="1527050" cy="6108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BA582E-522C-4620-884C-DB110B3645C4}"/>
              </a:ext>
            </a:extLst>
          </p:cNvPr>
          <p:cNvSpPr txBox="1"/>
          <p:nvPr/>
        </p:nvSpPr>
        <p:spPr>
          <a:xfrm>
            <a:off x="2746730" y="1928969"/>
            <a:ext cx="901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Guest 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054103-AE78-466E-A784-ADE3EC988ECB}"/>
              </a:ext>
            </a:extLst>
          </p:cNvPr>
          <p:cNvSpPr/>
          <p:nvPr/>
        </p:nvSpPr>
        <p:spPr>
          <a:xfrm>
            <a:off x="3961180" y="1808225"/>
            <a:ext cx="1527050" cy="6108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D8CA53-4CBA-4460-A868-828C33C4C7B6}"/>
              </a:ext>
            </a:extLst>
          </p:cNvPr>
          <p:cNvSpPr txBox="1"/>
          <p:nvPr/>
        </p:nvSpPr>
        <p:spPr>
          <a:xfrm>
            <a:off x="4121074" y="1928969"/>
            <a:ext cx="901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Guest 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FA193D-3BE5-4D20-9923-95458B9CDCE6}"/>
              </a:ext>
            </a:extLst>
          </p:cNvPr>
          <p:cNvSpPr/>
          <p:nvPr/>
        </p:nvSpPr>
        <p:spPr>
          <a:xfrm>
            <a:off x="5488230" y="1808225"/>
            <a:ext cx="1527050" cy="6108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B52536-D518-4005-9D0C-666C63221495}"/>
              </a:ext>
            </a:extLst>
          </p:cNvPr>
          <p:cNvSpPr txBox="1"/>
          <p:nvPr/>
        </p:nvSpPr>
        <p:spPr>
          <a:xfrm>
            <a:off x="5800830" y="1928969"/>
            <a:ext cx="901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Guest 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CF816F-839E-4B1E-B105-D74E90EC8CFB}"/>
              </a:ext>
            </a:extLst>
          </p:cNvPr>
          <p:cNvSpPr/>
          <p:nvPr/>
        </p:nvSpPr>
        <p:spPr>
          <a:xfrm>
            <a:off x="2434130" y="2419045"/>
            <a:ext cx="4581150" cy="6108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0CC9A3-7B43-4330-8D87-BF3EDAB02E6F}"/>
              </a:ext>
            </a:extLst>
          </p:cNvPr>
          <p:cNvSpPr txBox="1"/>
          <p:nvPr/>
        </p:nvSpPr>
        <p:spPr>
          <a:xfrm>
            <a:off x="3971257" y="2539789"/>
            <a:ext cx="120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Hypervisor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3366F3F-E681-49A1-BCAF-708F2C42692F}"/>
              </a:ext>
            </a:extLst>
          </p:cNvPr>
          <p:cNvSpPr/>
          <p:nvPr/>
        </p:nvSpPr>
        <p:spPr>
          <a:xfrm>
            <a:off x="2434130" y="3032005"/>
            <a:ext cx="4581150" cy="6108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Host Operating System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588453-5E69-4C35-958D-3F9D37D35633}"/>
              </a:ext>
            </a:extLst>
          </p:cNvPr>
          <p:cNvSpPr/>
          <p:nvPr/>
        </p:nvSpPr>
        <p:spPr>
          <a:xfrm>
            <a:off x="2434130" y="3652352"/>
            <a:ext cx="4581150" cy="61082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Hardware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713D71-662B-43B8-B46A-4F400E167D6B}"/>
              </a:ext>
            </a:extLst>
          </p:cNvPr>
          <p:cNvSpPr txBox="1"/>
          <p:nvPr/>
        </p:nvSpPr>
        <p:spPr>
          <a:xfrm>
            <a:off x="961431" y="4523771"/>
            <a:ext cx="7526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2"/>
              </a:rPr>
              <a:t>https://www.cs.dartmouth.edu/~sergey/cs258/2014/TorreyGuestLecture-Hypervors.pdf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06429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8145240D-EEFA-45F6-A370-5C24F5D51C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45828" y="183844"/>
            <a:ext cx="6591091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Types of VMs – Type 2 Hypervisor</a:t>
            </a:r>
          </a:p>
        </p:txBody>
      </p:sp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26B35261-DF5E-4906-BAD2-D9809CB2E9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55042" y="896567"/>
            <a:ext cx="7281878" cy="3660347"/>
          </a:xfrm>
          <a:solidFill>
            <a:srgbClr val="FFC000"/>
          </a:solidFill>
        </p:spPr>
        <p:txBody>
          <a:bodyPr>
            <a:normAutofit fontScale="77500" lnSpcReduction="20000"/>
          </a:bodyPr>
          <a:lstStyle/>
          <a:p>
            <a:r>
              <a:rPr lang="en-US" altLang="en-US" dirty="0"/>
              <a:t>Less interesting from an OS perspective </a:t>
            </a:r>
          </a:p>
          <a:p>
            <a:pPr lvl="1"/>
            <a:r>
              <a:rPr lang="en-US" altLang="en-US" dirty="0"/>
              <a:t>Very little OS involvement in virtualization</a:t>
            </a:r>
          </a:p>
          <a:p>
            <a:pPr lvl="1"/>
            <a:r>
              <a:rPr lang="en-US" altLang="en-US" dirty="0"/>
              <a:t>VMM is simply another process, run and managed by host</a:t>
            </a:r>
          </a:p>
          <a:p>
            <a:pPr lvl="2"/>
            <a:r>
              <a:rPr lang="en-US" altLang="en-US" dirty="0"/>
              <a:t>Even the host doesn’t know they are a VMM running guests</a:t>
            </a:r>
          </a:p>
          <a:p>
            <a:pPr lvl="1"/>
            <a:r>
              <a:rPr lang="en-US" altLang="en-US" dirty="0"/>
              <a:t>Tend to have poorer overall performance because can’t take advantage of some HW features</a:t>
            </a:r>
          </a:p>
          <a:p>
            <a:pPr lvl="1"/>
            <a:r>
              <a:rPr lang="en-US" altLang="en-US" dirty="0"/>
              <a:t>But also a benefit because require no changes to host OS</a:t>
            </a:r>
          </a:p>
          <a:p>
            <a:pPr lvl="2"/>
            <a:r>
              <a:rPr lang="en-US" altLang="en-US" dirty="0"/>
              <a:t>Student could have Type 2 hypervisor on native host, run multiple guests, all on standard host OS such as Windows, Linux, MacOS</a:t>
            </a:r>
          </a:p>
          <a:p>
            <a:pPr lvl="1"/>
            <a:endParaRPr lang="en-US" altLang="en-US" dirty="0"/>
          </a:p>
          <a:p>
            <a:pPr lvl="2"/>
            <a:endParaRPr lang="en-US" altLang="en-US" dirty="0"/>
          </a:p>
          <a:p>
            <a:pPr>
              <a:buFont typeface="Monotype Sorts" pitchFamily="-84" charset="2"/>
              <a:buNone/>
            </a:pP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51C311CD-E49A-495A-9936-7975DF1CAD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27320" y="183092"/>
            <a:ext cx="6609600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Types of VMs – Paravirtualization</a:t>
            </a:r>
          </a:p>
        </p:txBody>
      </p:sp>
      <p:sp>
        <p:nvSpPr>
          <p:cNvPr id="35842" name="Content Placeholder 2">
            <a:extLst>
              <a:ext uri="{FF2B5EF4-FFF2-40B4-BE49-F238E27FC236}">
                <a16:creationId xmlns:a16="http://schemas.microsoft.com/office/drawing/2014/main" id="{286A55BF-BF3E-4254-A7DE-5B4235D27D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78520" y="893604"/>
            <a:ext cx="7258399" cy="3816016"/>
          </a:xfrm>
          <a:solidFill>
            <a:srgbClr val="92D050"/>
          </a:solidFill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Does not fit the definition of virtualization – VMM not presenting an exact duplication of underlying hardware</a:t>
            </a:r>
          </a:p>
          <a:p>
            <a:pPr lvl="1"/>
            <a:r>
              <a:rPr lang="en-US" altLang="en-US" dirty="0"/>
              <a:t>But still useful!</a:t>
            </a:r>
          </a:p>
          <a:p>
            <a:pPr lvl="1"/>
            <a:r>
              <a:rPr lang="en-US" altLang="en-US" dirty="0"/>
              <a:t>VMM provides services that guest must be modified to use</a:t>
            </a:r>
          </a:p>
          <a:p>
            <a:pPr lvl="1"/>
            <a:r>
              <a:rPr lang="en-US" altLang="en-US" dirty="0"/>
              <a:t>Leads to increased performance</a:t>
            </a:r>
          </a:p>
          <a:p>
            <a:pPr lvl="1"/>
            <a:r>
              <a:rPr lang="en-US" altLang="en-US" dirty="0"/>
              <a:t>Less needed as hardware support for VMs grows</a:t>
            </a:r>
          </a:p>
          <a:p>
            <a:r>
              <a:rPr lang="en-US" altLang="en-US" dirty="0"/>
              <a:t>Xen, leader in </a:t>
            </a:r>
            <a:r>
              <a:rPr lang="en-US" altLang="en-US" dirty="0" err="1"/>
              <a:t>paravirtualized</a:t>
            </a:r>
            <a:r>
              <a:rPr lang="en-US" altLang="en-US" dirty="0"/>
              <a:t> space, adds several techniques </a:t>
            </a:r>
          </a:p>
          <a:p>
            <a:pPr lvl="1"/>
            <a:r>
              <a:rPr lang="en-US" altLang="en-US" dirty="0"/>
              <a:t>For example, clean and simple device abstractions</a:t>
            </a:r>
          </a:p>
          <a:p>
            <a:pPr lvl="2"/>
            <a:r>
              <a:rPr lang="en-US" altLang="en-US" dirty="0"/>
              <a:t>Efficient I/O</a:t>
            </a:r>
          </a:p>
          <a:p>
            <a:pPr lvl="2"/>
            <a:r>
              <a:rPr lang="en-US" altLang="en-US" dirty="0"/>
              <a:t>Good communication between guest and VMM about device I/O</a:t>
            </a:r>
          </a:p>
          <a:p>
            <a:pPr lvl="2"/>
            <a:r>
              <a:rPr lang="en-US" altLang="en-US" dirty="0"/>
              <a:t>Each device has circular buffer shared by guest and VMM via shared memory</a:t>
            </a:r>
          </a:p>
          <a:p>
            <a:pPr lvl="2"/>
            <a:endParaRPr lang="en-US" altLang="en-US" dirty="0"/>
          </a:p>
          <a:p>
            <a:pPr>
              <a:buFont typeface="Monotype Sorts" pitchFamily="-84" charset="2"/>
              <a:buNone/>
            </a:pP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F3F2E1CB-0D97-46DB-B47B-F5188BC0E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26187" y="180248"/>
            <a:ext cx="6172200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Xen I/O via Shared Circular Buffer</a:t>
            </a:r>
          </a:p>
        </p:txBody>
      </p:sp>
      <p:pic>
        <p:nvPicPr>
          <p:cNvPr id="36866" name="Content Placeholder 3" descr="16_06.pdf">
            <a:extLst>
              <a:ext uri="{FF2B5EF4-FFF2-40B4-BE49-F238E27FC236}">
                <a16:creationId xmlns:a16="http://schemas.microsoft.com/office/drawing/2014/main" id="{BC5AC00B-34E8-4348-B118-8B494370950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73" r="-5573"/>
          <a:stretch>
            <a:fillRect/>
          </a:stretch>
        </p:blipFill>
        <p:spPr>
          <a:xfrm>
            <a:off x="1296342" y="1044700"/>
            <a:ext cx="6551315" cy="3606796"/>
          </a:xfrm>
          <a:solidFill>
            <a:srgbClr val="FFC000"/>
          </a:solidFill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CDD2BD0B-EF01-4E48-8830-805245D6F5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7080" y="281175"/>
            <a:ext cx="7329840" cy="432197"/>
          </a:xfrm>
        </p:spPr>
        <p:txBody>
          <a:bodyPr>
            <a:noAutofit/>
          </a:bodyPr>
          <a:lstStyle/>
          <a:p>
            <a:r>
              <a:rPr lang="en-US" altLang="en-US" sz="3200" dirty="0"/>
              <a:t>Types of VMs – Paravirtualization (Cont.)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FEC94855-9B30-1A4F-BF4B-C3A922B4E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080" y="883444"/>
            <a:ext cx="7329840" cy="3826176"/>
          </a:xfrm>
          <a:solidFill>
            <a:srgbClr val="92D050"/>
          </a:solidFill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altLang="en-US" sz="3400" dirty="0" err="1"/>
              <a:t>Xen</a:t>
            </a:r>
            <a:r>
              <a:rPr lang="en-US" altLang="en-US" sz="3400" dirty="0"/>
              <a:t>, leader in </a:t>
            </a:r>
            <a:r>
              <a:rPr lang="en-US" altLang="en-US" sz="3400" dirty="0" err="1"/>
              <a:t>paravirtualized</a:t>
            </a:r>
            <a:r>
              <a:rPr lang="en-US" altLang="en-US" sz="3400" dirty="0"/>
              <a:t> space, adds several techniques (Cont.) </a:t>
            </a:r>
            <a:endParaRPr lang="en-US" sz="3400" dirty="0">
              <a:ea typeface="ＭＳ Ｐゴシック" charset="0"/>
            </a:endParaRPr>
          </a:p>
          <a:p>
            <a:pPr lvl="1">
              <a:defRPr/>
            </a:pPr>
            <a:r>
              <a:rPr lang="en-US" sz="3400" dirty="0">
                <a:ea typeface="ＭＳ Ｐゴシック" charset="0"/>
              </a:rPr>
              <a:t>Memory management does not include nested page tables</a:t>
            </a:r>
          </a:p>
          <a:p>
            <a:pPr lvl="2">
              <a:buFont typeface="Webdings" charset="0"/>
              <a:buChar char="4"/>
              <a:defRPr/>
            </a:pPr>
            <a:r>
              <a:rPr lang="en-US" sz="2600" dirty="0">
                <a:ea typeface="ＭＳ Ｐゴシック" charset="0"/>
              </a:rPr>
              <a:t>Each guest has own read-only tables</a:t>
            </a:r>
          </a:p>
          <a:p>
            <a:pPr lvl="2">
              <a:buFont typeface="Webdings" charset="0"/>
              <a:buChar char="4"/>
              <a:defRPr/>
            </a:pPr>
            <a:r>
              <a:rPr lang="en-US" sz="2600" dirty="0">
                <a:ea typeface="ＭＳ Ｐゴシック" charset="0"/>
              </a:rPr>
              <a:t>Guest uses </a:t>
            </a:r>
            <a:r>
              <a:rPr lang="en-US" sz="2600" b="1" dirty="0" err="1">
                <a:solidFill>
                  <a:srgbClr val="006699"/>
                </a:solidFill>
                <a:latin typeface="+mj-lt"/>
              </a:rPr>
              <a:t>hypercall</a:t>
            </a:r>
            <a:r>
              <a:rPr lang="en-US" sz="2600" dirty="0">
                <a:ea typeface="ＭＳ Ｐゴシック" charset="0"/>
              </a:rPr>
              <a:t> (call to hypervisor) when page-table changes needed</a:t>
            </a:r>
          </a:p>
          <a:p>
            <a:pPr>
              <a:defRPr/>
            </a:pPr>
            <a:r>
              <a:rPr lang="en-US" sz="3400" dirty="0" err="1">
                <a:ea typeface="ＭＳ Ｐゴシック" charset="0"/>
              </a:rPr>
              <a:t>Paravirtualization</a:t>
            </a:r>
            <a:r>
              <a:rPr lang="en-US" sz="3400" dirty="0">
                <a:ea typeface="ＭＳ Ｐゴシック" charset="0"/>
              </a:rPr>
              <a:t> allowed virtualization of older x86 CPUs (and others) without binary translation</a:t>
            </a:r>
          </a:p>
          <a:p>
            <a:pPr>
              <a:defRPr/>
            </a:pPr>
            <a:r>
              <a:rPr lang="en-US" sz="3400" dirty="0">
                <a:ea typeface="ＭＳ Ｐゴシック" charset="0"/>
              </a:rPr>
              <a:t>Guest had to be modified to use run on </a:t>
            </a:r>
            <a:r>
              <a:rPr lang="en-US" sz="3400" dirty="0" err="1">
                <a:ea typeface="ＭＳ Ｐゴシック" charset="0"/>
              </a:rPr>
              <a:t>paravirtualized</a:t>
            </a:r>
            <a:r>
              <a:rPr lang="en-US" sz="3400" dirty="0">
                <a:ea typeface="ＭＳ Ｐゴシック" charset="0"/>
              </a:rPr>
              <a:t> VMM</a:t>
            </a:r>
          </a:p>
          <a:p>
            <a:pPr>
              <a:defRPr/>
            </a:pPr>
            <a:r>
              <a:rPr lang="en-US" sz="3400" dirty="0">
                <a:ea typeface="ＭＳ Ｐゴシック" charset="0"/>
              </a:rPr>
              <a:t>But on modern CPUs </a:t>
            </a:r>
            <a:r>
              <a:rPr lang="en-US" sz="3400" dirty="0" err="1">
                <a:ea typeface="ＭＳ Ｐゴシック" charset="0"/>
              </a:rPr>
              <a:t>Xen</a:t>
            </a:r>
            <a:r>
              <a:rPr lang="en-US" sz="3400" dirty="0">
                <a:ea typeface="ＭＳ Ｐゴシック" charset="0"/>
              </a:rPr>
              <a:t> no longer requires guest modification -&gt; no longer </a:t>
            </a:r>
            <a:r>
              <a:rPr lang="en-US" sz="3400" dirty="0" err="1">
                <a:ea typeface="ＭＳ Ｐゴシック" charset="0"/>
              </a:rPr>
              <a:t>paravirtualization</a:t>
            </a:r>
            <a:endParaRPr lang="en-US" sz="3400" dirty="0">
              <a:ea typeface="ＭＳ Ｐゴシック" charset="0"/>
            </a:endParaRPr>
          </a:p>
          <a:p>
            <a:pPr marL="642938" lvl="2" indent="0">
              <a:buNone/>
              <a:defRPr/>
            </a:pPr>
            <a:endParaRPr lang="en-US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E09B9DFA-54BE-468B-AC1E-320FEE22D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7080" y="237470"/>
            <a:ext cx="7329840" cy="432197"/>
          </a:xfrm>
        </p:spPr>
        <p:txBody>
          <a:bodyPr>
            <a:noAutofit/>
          </a:bodyPr>
          <a:lstStyle/>
          <a:p>
            <a:r>
              <a:rPr lang="en-US" altLang="en-US" sz="3200" dirty="0"/>
              <a:t>Types of VMs –</a:t>
            </a:r>
            <a:br>
              <a:rPr lang="en-US" altLang="en-US" sz="3200" dirty="0"/>
            </a:br>
            <a:r>
              <a:rPr lang="en-US" altLang="en-US" sz="3200" dirty="0"/>
              <a:t>Programming Environment Virtualization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5C6CCD97-22DF-BB4E-91B4-2E445C3D6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080" y="1197405"/>
            <a:ext cx="7329840" cy="3398044"/>
          </a:xfrm>
          <a:solidFill>
            <a:srgbClr val="FFC000"/>
          </a:solidFill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Also not-really-virtualization but using same techniques, providing similar features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Programming language is designed to run within custom-built virtualized environment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For example Oracle Java has many features that depend on running in </a:t>
            </a:r>
            <a:r>
              <a:rPr lang="en-US" b="1" dirty="0">
                <a:solidFill>
                  <a:srgbClr val="006699"/>
                </a:solidFill>
                <a:latin typeface="+mj-lt"/>
              </a:rPr>
              <a:t>Java Virtual Machine </a:t>
            </a:r>
            <a:r>
              <a:rPr lang="en-US" dirty="0">
                <a:ea typeface="ＭＳ Ｐゴシック" charset="0"/>
              </a:rPr>
              <a:t>(</a:t>
            </a:r>
            <a:r>
              <a:rPr lang="en-US" b="1" dirty="0">
                <a:solidFill>
                  <a:srgbClr val="006699"/>
                </a:solidFill>
                <a:latin typeface="+mj-lt"/>
              </a:rPr>
              <a:t>JVM</a:t>
            </a:r>
            <a:r>
              <a:rPr lang="en-US" dirty="0">
                <a:ea typeface="ＭＳ Ｐゴシック" charset="0"/>
              </a:rPr>
              <a:t>)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In this case virtualization is defined as providing APIs that define a set of features made available to a language and programs written in that language to provide an improved execution environment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JVM compiled to run on many systems (including some smart phones even)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Programs written in Java run in the JVM no matter the underlying system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Similar to </a:t>
            </a:r>
            <a:r>
              <a:rPr lang="en-US" b="1" dirty="0">
                <a:solidFill>
                  <a:srgbClr val="3366FF"/>
                </a:solidFill>
                <a:ea typeface="ＭＳ Ｐゴシック" charset="0"/>
              </a:rPr>
              <a:t>interpreted languages</a:t>
            </a:r>
          </a:p>
          <a:p>
            <a:pPr lvl="1">
              <a:buFont typeface="Monotype Sorts" charset="0"/>
              <a:buChar char="l"/>
              <a:defRPr/>
            </a:pPr>
            <a:endParaRPr lang="en-US" dirty="0">
              <a:ea typeface="ＭＳ Ｐゴシック" charset="0"/>
            </a:endParaRPr>
          </a:p>
          <a:p>
            <a:pPr lvl="2">
              <a:buFont typeface="Webdings" charset="0"/>
              <a:buChar char="4"/>
              <a:defRPr/>
            </a:pPr>
            <a:endParaRPr lang="en-US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dirty="0">
              <a:latin typeface="Courier New"/>
              <a:ea typeface="ＭＳ Ｐゴシック" charset="0"/>
              <a:cs typeface="Courier Ne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B002230E-7FC9-4C3C-B474-9B681B448C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57338" y="186810"/>
            <a:ext cx="6679582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Types of VMs – Emulation</a:t>
            </a:r>
          </a:p>
        </p:txBody>
      </p:sp>
      <p:sp>
        <p:nvSpPr>
          <p:cNvPr id="39938" name="Content Placeholder 2">
            <a:extLst>
              <a:ext uri="{FF2B5EF4-FFF2-40B4-BE49-F238E27FC236}">
                <a16:creationId xmlns:a16="http://schemas.microsoft.com/office/drawing/2014/main" id="{8AC7F37A-9934-492D-92CF-1053CD1DA7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7080" y="907599"/>
            <a:ext cx="7329840" cy="3802022"/>
          </a:xfrm>
          <a:solidFill>
            <a:srgbClr val="92D050"/>
          </a:solidFill>
        </p:spPr>
        <p:txBody>
          <a:bodyPr>
            <a:normAutofit fontScale="92500" lnSpcReduction="20000"/>
          </a:bodyPr>
          <a:lstStyle/>
          <a:p>
            <a:r>
              <a:rPr lang="en-US" altLang="en-US" sz="1800" dirty="0"/>
              <a:t>Another (older) way for running one operating system on a different operating system</a:t>
            </a:r>
          </a:p>
          <a:p>
            <a:pPr lvl="1"/>
            <a:r>
              <a:rPr lang="en-US" altLang="en-US" sz="1800" dirty="0"/>
              <a:t>Virtualization requires underlying CPU to be same as guest was compiled for</a:t>
            </a:r>
          </a:p>
          <a:p>
            <a:pPr lvl="1"/>
            <a:r>
              <a:rPr lang="en-US" altLang="en-US" sz="1800" dirty="0"/>
              <a:t>Emulation allows guest to run on different CPU</a:t>
            </a:r>
          </a:p>
          <a:p>
            <a:r>
              <a:rPr lang="en-US" altLang="en-US" sz="1800" dirty="0"/>
              <a:t>Necessary to translate all guest instructions from guest CPU to native CPU</a:t>
            </a:r>
          </a:p>
          <a:p>
            <a:pPr lvl="1"/>
            <a:r>
              <a:rPr lang="en-US" altLang="en-US" sz="1800" dirty="0"/>
              <a:t>Emulation, not virtualization</a:t>
            </a:r>
          </a:p>
          <a:p>
            <a:r>
              <a:rPr lang="en-US" altLang="en-US" sz="1800" dirty="0"/>
              <a:t>Useful when host system has one architecture, guest compiled for other architecture</a:t>
            </a:r>
          </a:p>
          <a:p>
            <a:pPr lvl="1"/>
            <a:r>
              <a:rPr lang="en-US" altLang="en-US" sz="1800" dirty="0"/>
              <a:t>Company replacing outdated servers with new servers containing different CPU architecture, but still want to run old applications</a:t>
            </a:r>
          </a:p>
          <a:p>
            <a:r>
              <a:rPr lang="en-US" altLang="en-US" sz="1800" dirty="0"/>
              <a:t>Performance challenge – order of magnitude slower than native code</a:t>
            </a:r>
          </a:p>
          <a:p>
            <a:pPr lvl="1"/>
            <a:r>
              <a:rPr lang="en-US" altLang="en-US" sz="1800" dirty="0"/>
              <a:t>New machines faster than older machines so can reduce slowdown</a:t>
            </a:r>
          </a:p>
          <a:p>
            <a:r>
              <a:rPr lang="en-US" altLang="en-US" sz="1800" dirty="0"/>
              <a:t>Very popular – especially in gaming where old consoles emulated on new</a:t>
            </a:r>
          </a:p>
          <a:p>
            <a:pPr lvl="1"/>
            <a:endParaRPr lang="en-US" altLang="en-US" sz="1275" dirty="0"/>
          </a:p>
          <a:p>
            <a:pPr lvl="2"/>
            <a:endParaRPr lang="en-US" altLang="en-US" sz="1275" dirty="0"/>
          </a:p>
          <a:p>
            <a:pPr>
              <a:buFont typeface="Monotype Sorts" pitchFamily="-84" charset="2"/>
              <a:buNone/>
            </a:pPr>
            <a:endParaRPr lang="en-US" altLang="en-US" sz="1275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>
            <a:extLst>
              <a:ext uri="{FF2B5EF4-FFF2-40B4-BE49-F238E27FC236}">
                <a16:creationId xmlns:a16="http://schemas.microsoft.com/office/drawing/2014/main" id="{3FAABC0E-7490-4693-9CBE-A6BA8C6F66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7080" y="221799"/>
            <a:ext cx="7329840" cy="432197"/>
          </a:xfrm>
        </p:spPr>
        <p:txBody>
          <a:bodyPr>
            <a:noAutofit/>
          </a:bodyPr>
          <a:lstStyle/>
          <a:p>
            <a:r>
              <a:rPr lang="en-US" altLang="en-US" sz="3200" dirty="0"/>
              <a:t>Types of VMs –</a:t>
            </a:r>
            <a:br>
              <a:rPr lang="en-US" altLang="en-US" sz="3200" dirty="0"/>
            </a:br>
            <a:r>
              <a:rPr lang="en-US" altLang="en-US" sz="3200" dirty="0"/>
              <a:t>Application Containment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4AC10AB1-FD8D-490E-9803-0F753AAF23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7080" y="1044700"/>
            <a:ext cx="7329840" cy="3674269"/>
          </a:xfrm>
          <a:solidFill>
            <a:srgbClr val="FFC000"/>
          </a:solidFill>
        </p:spPr>
        <p:txBody>
          <a:bodyPr>
            <a:normAutofit fontScale="62500" lnSpcReduction="20000"/>
          </a:bodyPr>
          <a:lstStyle/>
          <a:p>
            <a:r>
              <a:rPr lang="en-US" altLang="en-US" dirty="0"/>
              <a:t>Some goals of virtualization are segregation of apps, performance and resource management, easy start, stop, move, and management of them</a:t>
            </a:r>
          </a:p>
          <a:p>
            <a:r>
              <a:rPr lang="en-US" altLang="en-US" dirty="0"/>
              <a:t>Can do those things without full-fledged virtualization</a:t>
            </a:r>
          </a:p>
          <a:p>
            <a:pPr lvl="1"/>
            <a:r>
              <a:rPr lang="en-US" altLang="en-US" dirty="0"/>
              <a:t>If applications compiled for the host operating system, don’t need full virtualization to meet these goals</a:t>
            </a:r>
          </a:p>
          <a:p>
            <a:r>
              <a:rPr lang="en-US" altLang="en-US" dirty="0"/>
              <a:t>Oracle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containers</a:t>
            </a:r>
            <a:r>
              <a:rPr lang="en-US" altLang="en-US" dirty="0"/>
              <a:t> /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zones</a:t>
            </a:r>
            <a:r>
              <a:rPr lang="en-US" altLang="en-US" dirty="0"/>
              <a:t> for example create virtual layer between OS and apps</a:t>
            </a:r>
          </a:p>
          <a:p>
            <a:pPr lvl="1"/>
            <a:r>
              <a:rPr lang="en-US" altLang="en-US" dirty="0"/>
              <a:t>Only one kernel running – host OS</a:t>
            </a:r>
          </a:p>
          <a:p>
            <a:pPr lvl="1"/>
            <a:r>
              <a:rPr lang="en-US" altLang="en-US" dirty="0"/>
              <a:t>OS and devices are virtualized, providing resources within zone with impression that they are only processes on system</a:t>
            </a:r>
          </a:p>
          <a:p>
            <a:pPr lvl="1"/>
            <a:r>
              <a:rPr lang="en-US" altLang="en-US" dirty="0"/>
              <a:t>Each zone has its own applications; networking stack, addresses, and ports; user accounts, </a:t>
            </a:r>
            <a:r>
              <a:rPr lang="en-US" altLang="en-US" dirty="0" err="1"/>
              <a:t>etc</a:t>
            </a:r>
            <a:endParaRPr lang="en-US" altLang="en-US" dirty="0"/>
          </a:p>
          <a:p>
            <a:pPr lvl="1"/>
            <a:r>
              <a:rPr lang="en-US" altLang="en-US" dirty="0"/>
              <a:t>CPU and memory resources divided between zones</a:t>
            </a:r>
          </a:p>
          <a:p>
            <a:pPr lvl="2"/>
            <a:r>
              <a:rPr lang="en-US" altLang="en-US" dirty="0"/>
              <a:t>Zone can have its own scheduler to use those resources</a:t>
            </a:r>
          </a:p>
          <a:p>
            <a:pPr lvl="1">
              <a:buFont typeface="Monotype Sorts" pitchFamily="-84" charset="2"/>
              <a:buNone/>
            </a:pPr>
            <a:endParaRPr lang="en-US" altLang="en-US" dirty="0"/>
          </a:p>
          <a:p>
            <a:pPr lvl="2"/>
            <a:endParaRPr lang="en-US" altLang="en-US" dirty="0"/>
          </a:p>
          <a:p>
            <a:pPr>
              <a:buFont typeface="Monotype Sorts" pitchFamily="-84" charset="2"/>
              <a:buNone/>
            </a:pP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B580020B-7E6D-432A-82B1-CE8916E4E9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7080" y="180248"/>
            <a:ext cx="7329839" cy="432197"/>
          </a:xfrm>
        </p:spPr>
        <p:txBody>
          <a:bodyPr>
            <a:noAutofit/>
          </a:bodyPr>
          <a:lstStyle/>
          <a:p>
            <a:r>
              <a:rPr lang="en-US" altLang="en-US" sz="3200" dirty="0"/>
              <a:t>Building Blocks – Hardware Assistance</a:t>
            </a:r>
          </a:p>
        </p:txBody>
      </p:sp>
      <p:sp>
        <p:nvSpPr>
          <p:cNvPr id="27650" name="Content Placeholder 2">
            <a:extLst>
              <a:ext uri="{FF2B5EF4-FFF2-40B4-BE49-F238E27FC236}">
                <a16:creationId xmlns:a16="http://schemas.microsoft.com/office/drawing/2014/main" id="{9B5E11BD-AACA-44CC-986B-4DB1F63A85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7080" y="850861"/>
            <a:ext cx="7329838" cy="3706054"/>
          </a:xfrm>
          <a:solidFill>
            <a:srgbClr val="92D050"/>
          </a:solidFill>
        </p:spPr>
        <p:txBody>
          <a:bodyPr>
            <a:normAutofit fontScale="85000" lnSpcReduction="20000"/>
          </a:bodyPr>
          <a:lstStyle/>
          <a:p>
            <a:r>
              <a:rPr lang="en-US" altLang="en-US" dirty="0"/>
              <a:t>All virtualization needs some HW support</a:t>
            </a:r>
          </a:p>
          <a:p>
            <a:r>
              <a:rPr lang="en-US" altLang="en-US" dirty="0"/>
              <a:t>More support -&gt; more feature rich, stable, better performance of guests</a:t>
            </a:r>
          </a:p>
          <a:p>
            <a:r>
              <a:rPr lang="en-US" altLang="en-US" dirty="0"/>
              <a:t>Intel added new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VT-x</a:t>
            </a:r>
            <a:r>
              <a:rPr lang="en-US" altLang="en-US" dirty="0"/>
              <a:t> instructions in 2005 and AMD the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AMD-V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instructions in 2006</a:t>
            </a:r>
          </a:p>
          <a:p>
            <a:pPr lvl="1"/>
            <a:r>
              <a:rPr lang="en-US" altLang="en-US" sz="1400" dirty="0"/>
              <a:t>CPUs with these instructions remove need for binary translation</a:t>
            </a:r>
          </a:p>
          <a:p>
            <a:pPr lvl="1"/>
            <a:r>
              <a:rPr lang="en-US" altLang="en-US" sz="1400" dirty="0"/>
              <a:t>Generally define more CPU modes – “guest” and “host”</a:t>
            </a:r>
          </a:p>
          <a:p>
            <a:pPr lvl="1"/>
            <a:r>
              <a:rPr lang="en-US" altLang="en-US" sz="1400" dirty="0"/>
              <a:t>VMM can enable host mode, define characteristics of each guest VM, switch to guest mode and guest(s) on CPU(s)</a:t>
            </a:r>
          </a:p>
          <a:p>
            <a:pPr lvl="1"/>
            <a:r>
              <a:rPr lang="en-US" altLang="en-US" sz="1400" dirty="0"/>
              <a:t>In guest mode, guest OS thinks it is running natively, sees devices (as defined by VMM for that guest) </a:t>
            </a:r>
          </a:p>
          <a:p>
            <a:pPr lvl="2"/>
            <a:r>
              <a:rPr lang="en-US" altLang="en-US" sz="1400" dirty="0"/>
              <a:t>Access to virtualized device, </a:t>
            </a:r>
            <a:r>
              <a:rPr lang="en-US" altLang="en-US" sz="1400" dirty="0" err="1"/>
              <a:t>priv</a:t>
            </a:r>
            <a:r>
              <a:rPr lang="en-US" altLang="en-US" sz="1400" dirty="0"/>
              <a:t> instructions cause trap to VMM</a:t>
            </a:r>
          </a:p>
          <a:p>
            <a:pPr lvl="2"/>
            <a:r>
              <a:rPr lang="en-US" altLang="en-US" sz="1400" dirty="0"/>
              <a:t>CPU maintains VCPU, context switches it as needed</a:t>
            </a:r>
          </a:p>
          <a:p>
            <a:r>
              <a:rPr lang="en-US" altLang="en-US" dirty="0"/>
              <a:t>HW support for Nested Page Tables, DMA, interrupts as well over time</a:t>
            </a:r>
          </a:p>
          <a:p>
            <a:pPr lvl="1"/>
            <a:endParaRPr lang="en-US" altLang="en-US" dirty="0"/>
          </a:p>
          <a:p>
            <a:pPr lvl="2"/>
            <a:endParaRPr lang="en-US" altLang="en-US" dirty="0"/>
          </a:p>
          <a:p>
            <a:pPr>
              <a:buFont typeface="Monotype Sorts" pitchFamily="-84" charset="2"/>
              <a:buNone/>
            </a:pP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>
            <a:extLst>
              <a:ext uri="{FF2B5EF4-FFF2-40B4-BE49-F238E27FC236}">
                <a16:creationId xmlns:a16="http://schemas.microsoft.com/office/drawing/2014/main" id="{2F4DA1E6-4E57-43D8-A1C4-04E7C089E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180248"/>
            <a:ext cx="6172200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Solaris 10 with Two Zones</a:t>
            </a:r>
          </a:p>
        </p:txBody>
      </p:sp>
      <p:pic>
        <p:nvPicPr>
          <p:cNvPr id="41986" name="Content Placeholder 3" descr="16_07.pdf">
            <a:extLst>
              <a:ext uri="{FF2B5EF4-FFF2-40B4-BE49-F238E27FC236}">
                <a16:creationId xmlns:a16="http://schemas.microsoft.com/office/drawing/2014/main" id="{E3A9923E-5AF4-47C4-904E-B94F989F6A7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374" r="-38374"/>
          <a:stretch>
            <a:fillRect/>
          </a:stretch>
        </p:blipFill>
        <p:spPr>
          <a:xfrm>
            <a:off x="966150" y="891995"/>
            <a:ext cx="7211699" cy="3970330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>
            <a:extLst>
              <a:ext uri="{FF2B5EF4-FFF2-40B4-BE49-F238E27FC236}">
                <a16:creationId xmlns:a16="http://schemas.microsoft.com/office/drawing/2014/main" id="{94C76508-2006-4818-A27A-D6DEE586F3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7080" y="230159"/>
            <a:ext cx="7329839" cy="432197"/>
          </a:xfrm>
        </p:spPr>
        <p:txBody>
          <a:bodyPr>
            <a:noAutofit/>
          </a:bodyPr>
          <a:lstStyle/>
          <a:p>
            <a:r>
              <a:rPr lang="en-US" altLang="en-US" sz="3200" dirty="0"/>
              <a:t>Virtualization and</a:t>
            </a:r>
            <a:br>
              <a:rPr lang="en-US" altLang="en-US" sz="3200" dirty="0"/>
            </a:br>
            <a:r>
              <a:rPr lang="en-US" altLang="en-US" sz="3200" dirty="0"/>
              <a:t>Operating-System Components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7FA8E3AE-9796-DB4A-8D11-3B1343AD0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080" y="1044700"/>
            <a:ext cx="7329838" cy="3398044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Now look at operating system aspects of virtualization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CPU scheduling, memory management, I/O, storage, and unique VM migration feature</a:t>
            </a:r>
          </a:p>
          <a:p>
            <a:pPr lvl="2">
              <a:buFont typeface="Webdings" charset="0"/>
              <a:buChar char="4"/>
              <a:defRPr/>
            </a:pPr>
            <a:r>
              <a:rPr lang="en-US" dirty="0">
                <a:ea typeface="ＭＳ Ｐゴシック" charset="0"/>
              </a:rPr>
              <a:t>How do VMMs schedule CPU use when guests believe they have dedicated CPUs?</a:t>
            </a:r>
          </a:p>
          <a:p>
            <a:pPr lvl="2">
              <a:buFont typeface="Webdings" charset="0"/>
              <a:buChar char="4"/>
              <a:defRPr/>
            </a:pPr>
            <a:r>
              <a:rPr lang="en-US" dirty="0">
                <a:ea typeface="ＭＳ Ｐゴシック" charset="0"/>
              </a:rPr>
              <a:t>How can memory management work when many guests require large amounts of memory?</a:t>
            </a:r>
          </a:p>
          <a:p>
            <a:pPr marL="642938" lvl="2" indent="0">
              <a:buNone/>
              <a:defRPr/>
            </a:pPr>
            <a:endParaRPr lang="en-US" dirty="0">
              <a:ea typeface="ＭＳ Ｐゴシック" charset="0"/>
            </a:endParaRPr>
          </a:p>
          <a:p>
            <a:pPr marL="342900" lvl="1" indent="0">
              <a:buNone/>
              <a:defRPr/>
            </a:pPr>
            <a:endParaRPr lang="en-US" dirty="0">
              <a:ea typeface="ＭＳ Ｐゴシック" charset="0"/>
            </a:endParaRPr>
          </a:p>
          <a:p>
            <a:pPr lvl="2">
              <a:buFont typeface="Webdings" charset="0"/>
              <a:buChar char="4"/>
              <a:defRPr/>
            </a:pPr>
            <a:endParaRPr lang="en-US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dirty="0">
              <a:latin typeface="Courier New"/>
              <a:ea typeface="ＭＳ Ｐゴシック" charset="0"/>
              <a:cs typeface="Courier Ne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>
            <a:extLst>
              <a:ext uri="{FF2B5EF4-FFF2-40B4-BE49-F238E27FC236}">
                <a16:creationId xmlns:a16="http://schemas.microsoft.com/office/drawing/2014/main" id="{99A79877-A6F5-4F98-9BA6-8F46F1CC2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3698" y="183090"/>
            <a:ext cx="6523221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OS Component – CPU Scheduling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ABDD2950-5810-2E43-8F43-750FC8C93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080" y="899726"/>
            <a:ext cx="7329839" cy="3657189"/>
          </a:xfrm>
          <a:solidFill>
            <a:srgbClr val="FFC000"/>
          </a:solidFill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sz="3200" dirty="0">
                <a:ea typeface="ＭＳ Ｐゴシック" charset="0"/>
              </a:rPr>
              <a:t>Even single-CPU systems act like multiprocessor ones when virtualized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</a:rPr>
              <a:t>One or more virtual CPUs per guest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</a:rPr>
              <a:t>Generally VMM has one or more physical CPUs and number of threads to run on them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</a:rPr>
              <a:t>Guests configured with certain number of VCPUs</a:t>
            </a:r>
          </a:p>
          <a:p>
            <a:pPr lvl="2">
              <a:buFont typeface="Webdings" charset="0"/>
              <a:buChar char="4"/>
              <a:defRPr/>
            </a:pPr>
            <a:r>
              <a:rPr lang="en-US" sz="2600" dirty="0">
                <a:ea typeface="ＭＳ Ｐゴシック" charset="0"/>
              </a:rPr>
              <a:t>Can be adjusted throughout life of VM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</a:rPr>
              <a:t>When enough CPUs for all guests -&gt; VMM can allocate dedicated CPUs, each guest much like native operating system managing its CPUs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</a:rPr>
              <a:t>Usually not enough CPUs -&gt; CPU </a:t>
            </a:r>
            <a:r>
              <a:rPr lang="en-US" sz="3200" b="1" dirty="0" err="1">
                <a:solidFill>
                  <a:srgbClr val="006699"/>
                </a:solidFill>
                <a:latin typeface="+mj-lt"/>
              </a:rPr>
              <a:t>overcommitment</a:t>
            </a:r>
            <a:endParaRPr lang="en-US" sz="3200" b="1" dirty="0">
              <a:solidFill>
                <a:srgbClr val="006699"/>
              </a:solidFill>
              <a:latin typeface="+mj-lt"/>
            </a:endParaRPr>
          </a:p>
          <a:p>
            <a:pPr lvl="2">
              <a:buFont typeface="Webdings" charset="0"/>
              <a:buChar char="4"/>
              <a:defRPr/>
            </a:pPr>
            <a:r>
              <a:rPr lang="en-US" sz="2600" dirty="0">
                <a:ea typeface="ＭＳ Ｐゴシック" charset="0"/>
              </a:rPr>
              <a:t>VMM can use standard scheduling algorithms to put threads on CPUs</a:t>
            </a:r>
          </a:p>
          <a:p>
            <a:pPr lvl="2">
              <a:buFont typeface="Webdings" charset="0"/>
              <a:buChar char="4"/>
              <a:defRPr/>
            </a:pPr>
            <a:r>
              <a:rPr lang="en-US" sz="2600" dirty="0">
                <a:ea typeface="ＭＳ Ｐゴシック" charset="0"/>
              </a:rPr>
              <a:t>Some add fairness aspect</a:t>
            </a:r>
          </a:p>
          <a:p>
            <a:pPr lvl="2">
              <a:buFont typeface="Webdings" charset="0"/>
              <a:buChar char="4"/>
              <a:defRPr/>
            </a:pPr>
            <a:endParaRPr lang="en-US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dirty="0">
              <a:latin typeface="Courier New"/>
              <a:ea typeface="ＭＳ Ｐゴシック" charset="0"/>
              <a:cs typeface="Courier New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>
            <a:extLst>
              <a:ext uri="{FF2B5EF4-FFF2-40B4-BE49-F238E27FC236}">
                <a16:creationId xmlns:a16="http://schemas.microsoft.com/office/drawing/2014/main" id="{7C5A9FD4-61FF-4F24-A9FD-7380BF2067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7080" y="218834"/>
            <a:ext cx="7329840" cy="432197"/>
          </a:xfrm>
        </p:spPr>
        <p:txBody>
          <a:bodyPr>
            <a:noAutofit/>
          </a:bodyPr>
          <a:lstStyle/>
          <a:p>
            <a:r>
              <a:rPr lang="en-US" altLang="en-US" sz="3200" dirty="0"/>
              <a:t>OS Component – </a:t>
            </a:r>
            <a:br>
              <a:rPr lang="en-US" altLang="en-US" sz="3200" dirty="0"/>
            </a:br>
            <a:r>
              <a:rPr lang="en-US" altLang="en-US" sz="3200" dirty="0"/>
              <a:t>CPU Scheduling (Cont.)</a:t>
            </a:r>
          </a:p>
        </p:txBody>
      </p:sp>
      <p:sp>
        <p:nvSpPr>
          <p:cNvPr id="45058" name="Content Placeholder 2">
            <a:extLst>
              <a:ext uri="{FF2B5EF4-FFF2-40B4-BE49-F238E27FC236}">
                <a16:creationId xmlns:a16="http://schemas.microsoft.com/office/drawing/2014/main" id="{886314F4-8D9B-466F-B4BF-CE980126A3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7080" y="1044700"/>
            <a:ext cx="7329840" cy="3664920"/>
          </a:xfrm>
          <a:solidFill>
            <a:srgbClr val="92D050"/>
          </a:solidFill>
        </p:spPr>
        <p:txBody>
          <a:bodyPr>
            <a:normAutofit fontScale="85000" lnSpcReduction="10000"/>
          </a:bodyPr>
          <a:lstStyle/>
          <a:p>
            <a:r>
              <a:rPr lang="en-US" altLang="en-US" dirty="0"/>
              <a:t>Cycle stealing by VMM and oversubscription of CPUs means guests don’t get CPU cycles they expect</a:t>
            </a:r>
          </a:p>
          <a:p>
            <a:pPr lvl="1"/>
            <a:r>
              <a:rPr lang="en-US" altLang="en-US" dirty="0"/>
              <a:t>Consider timesharing scheduler in a guest trying to schedule 100ms time slices -&gt; each may take 100ms, 1 second, or longer</a:t>
            </a:r>
          </a:p>
          <a:p>
            <a:pPr lvl="2"/>
            <a:r>
              <a:rPr lang="en-US" altLang="en-US" dirty="0"/>
              <a:t>Poor response times for users of guest</a:t>
            </a:r>
          </a:p>
          <a:p>
            <a:pPr lvl="2"/>
            <a:r>
              <a:rPr lang="en-US" altLang="en-US" dirty="0"/>
              <a:t>Time-of-day clocks incorrect</a:t>
            </a:r>
          </a:p>
          <a:p>
            <a:pPr lvl="1"/>
            <a:r>
              <a:rPr lang="en-US" altLang="en-US" dirty="0"/>
              <a:t>Some VMMs provide application to run in each guest to fix time-of-day and provide other integration features</a:t>
            </a:r>
          </a:p>
          <a:p>
            <a:pPr lvl="1"/>
            <a:endParaRPr lang="en-US" altLang="en-US" dirty="0"/>
          </a:p>
          <a:p>
            <a:pPr lvl="2"/>
            <a:endParaRPr lang="en-US" altLang="en-US" dirty="0"/>
          </a:p>
          <a:p>
            <a:pPr>
              <a:buFont typeface="Monotype Sorts" pitchFamily="-84" charset="2"/>
              <a:buNone/>
            </a:pP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66CCF5-14AA-42DA-BE19-68DF527C5D58}"/>
              </a:ext>
            </a:extLst>
          </p:cNvPr>
          <p:cNvSpPr txBox="1"/>
          <p:nvPr/>
        </p:nvSpPr>
        <p:spPr>
          <a:xfrm>
            <a:off x="977234" y="4732749"/>
            <a:ext cx="71895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2"/>
              </a:rPr>
              <a:t>https://www.vmware.com/files/pdf/techpaper/Timekeeping-In-VirtualMachines.pdf</a:t>
            </a:r>
            <a:endParaRPr lang="en-US" sz="1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>
            <a:extLst>
              <a:ext uri="{FF2B5EF4-FFF2-40B4-BE49-F238E27FC236}">
                <a16:creationId xmlns:a16="http://schemas.microsoft.com/office/drawing/2014/main" id="{43085DC2-9ED5-47A4-ACDA-D0C82B192B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69862" y="186370"/>
            <a:ext cx="6567057" cy="432197"/>
          </a:xfrm>
        </p:spPr>
        <p:txBody>
          <a:bodyPr>
            <a:noAutofit/>
          </a:bodyPr>
          <a:lstStyle/>
          <a:p>
            <a:r>
              <a:rPr lang="en-US" altLang="en-US" sz="3200" dirty="0"/>
              <a:t>OS Component – Memory Management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7D6846B-373E-6747-A720-DB9BFDCC5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080" y="889132"/>
            <a:ext cx="7329839" cy="3820487"/>
          </a:xfrm>
          <a:solidFill>
            <a:srgbClr val="FFC000"/>
          </a:solidFill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Also suffers from oversubscription -&gt; requires extra management efficiency from VMM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For example, VMware ESX guests have a configured amount of physical memory, then ESX uses 3 methods of memory management</a:t>
            </a:r>
          </a:p>
          <a:p>
            <a:pPr marL="600075" lvl="1" indent="-257175">
              <a:buFont typeface="+mj-lt"/>
              <a:buAutoNum type="arabicPeriod"/>
              <a:defRPr/>
            </a:pPr>
            <a:r>
              <a:rPr lang="en-US" dirty="0">
                <a:ea typeface="ＭＳ Ｐゴシック" charset="0"/>
              </a:rPr>
              <a:t>Double-paging, in which the guest page table indicates a page is in a physical frame but the VMM moves some of those pages to backing store</a:t>
            </a:r>
          </a:p>
          <a:p>
            <a:pPr marL="600075" lvl="1" indent="-257175">
              <a:buFont typeface="+mj-lt"/>
              <a:buAutoNum type="arabicPeriod"/>
              <a:defRPr/>
            </a:pPr>
            <a:r>
              <a:rPr lang="en-US" dirty="0">
                <a:ea typeface="ＭＳ Ｐゴシック" charset="0"/>
              </a:rPr>
              <a:t>Install a </a:t>
            </a:r>
            <a:r>
              <a:rPr lang="en-US" b="1" dirty="0">
                <a:solidFill>
                  <a:srgbClr val="006699"/>
                </a:solidFill>
                <a:latin typeface="+mj-lt"/>
              </a:rPr>
              <a:t>pseudo-device driver </a:t>
            </a:r>
            <a:r>
              <a:rPr lang="en-US" dirty="0">
                <a:ea typeface="ＭＳ Ｐゴシック" charset="0"/>
              </a:rPr>
              <a:t>in each guest (it looks like a device driver to the guest kernel but really just adds kernel-mode code to the guest) </a:t>
            </a:r>
          </a:p>
          <a:p>
            <a:pPr marL="857250" lvl="2" indent="-257175">
              <a:buFont typeface="Webdings" charset="0"/>
              <a:buChar char="4"/>
              <a:defRPr/>
            </a:pPr>
            <a:r>
              <a:rPr lang="en-US" b="1" dirty="0">
                <a:solidFill>
                  <a:srgbClr val="006699"/>
                </a:solidFill>
                <a:latin typeface="+mj-lt"/>
              </a:rPr>
              <a:t>Balloon</a:t>
            </a:r>
            <a:r>
              <a:rPr lang="en-US" dirty="0">
                <a:ea typeface="ＭＳ Ｐゴシック" charset="0"/>
              </a:rPr>
              <a:t> memory manager communicates with VMM and is told to allocate or de-allocate memory to decrease or increase physical memory use of guest, causing guest OS to free or have more memory available</a:t>
            </a:r>
          </a:p>
          <a:p>
            <a:pPr marL="600075" lvl="1" indent="-257175">
              <a:buFont typeface="+mj-lt"/>
              <a:buAutoNum type="arabicPeriod"/>
              <a:defRPr/>
            </a:pPr>
            <a:r>
              <a:rPr lang="en-US" dirty="0">
                <a:ea typeface="ＭＳ Ｐゴシック" charset="0"/>
              </a:rPr>
              <a:t>De-duplication by VMM determining if same page loaded more than once, memory mapping the same page into multiple guests</a:t>
            </a:r>
          </a:p>
          <a:p>
            <a:pPr marL="600075" lvl="1" indent="-257175">
              <a:buFont typeface="+mj-lt"/>
              <a:buAutoNum type="arabicPeriod"/>
              <a:defRPr/>
            </a:pPr>
            <a:endParaRPr lang="en-US" dirty="0">
              <a:ea typeface="ＭＳ Ｐゴシック" charset="0"/>
            </a:endParaRPr>
          </a:p>
          <a:p>
            <a:pPr marL="342900" lvl="1" indent="0">
              <a:buNone/>
              <a:defRPr/>
            </a:pPr>
            <a:endParaRPr lang="en-US" dirty="0">
              <a:ea typeface="ＭＳ Ｐゴシック" charset="0"/>
            </a:endParaRPr>
          </a:p>
          <a:p>
            <a:pPr lvl="2">
              <a:buFont typeface="Webdings" charset="0"/>
              <a:buChar char="4"/>
              <a:defRPr/>
            </a:pPr>
            <a:endParaRPr lang="en-US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dirty="0">
              <a:latin typeface="Courier New"/>
              <a:ea typeface="ＭＳ Ｐゴシック" charset="0"/>
              <a:cs typeface="Courier New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>
            <a:extLst>
              <a:ext uri="{FF2B5EF4-FFF2-40B4-BE49-F238E27FC236}">
                <a16:creationId xmlns:a16="http://schemas.microsoft.com/office/drawing/2014/main" id="{DD02480F-A647-4648-BC41-37D5D0CFC9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46634" y="193808"/>
            <a:ext cx="6590285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OS Component – I/O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ABA5D7B1-BEF4-C94C-918D-A1F6DCEBE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080" y="885292"/>
            <a:ext cx="7329839" cy="3977033"/>
          </a:xfrm>
          <a:solidFill>
            <a:srgbClr val="92D050"/>
          </a:solidFill>
        </p:spPr>
        <p:txBody>
          <a:bodyPr>
            <a:normAutofit fontScale="32500" lnSpcReduction="20000"/>
          </a:bodyPr>
          <a:lstStyle/>
          <a:p>
            <a:pPr>
              <a:defRPr/>
            </a:pPr>
            <a:r>
              <a:rPr lang="en-US" sz="4900" dirty="0">
                <a:ea typeface="ＭＳ Ｐゴシック" charset="0"/>
              </a:rPr>
              <a:t>Easier for VMMs to integrate with guests because I/O has lots of variation</a:t>
            </a:r>
          </a:p>
          <a:p>
            <a:pPr lvl="1">
              <a:defRPr/>
            </a:pPr>
            <a:r>
              <a:rPr lang="en-US" sz="4900" dirty="0">
                <a:ea typeface="ＭＳ Ｐゴシック" charset="0"/>
              </a:rPr>
              <a:t>Already somewhat segregated / flexible via device drivers</a:t>
            </a:r>
          </a:p>
          <a:p>
            <a:pPr lvl="1">
              <a:defRPr/>
            </a:pPr>
            <a:r>
              <a:rPr lang="en-US" sz="4900" dirty="0">
                <a:ea typeface="ＭＳ Ｐゴシック" charset="0"/>
              </a:rPr>
              <a:t>VMM can provide new devices and device drivers</a:t>
            </a:r>
          </a:p>
          <a:p>
            <a:pPr>
              <a:defRPr/>
            </a:pPr>
            <a:r>
              <a:rPr lang="en-US" sz="4900" dirty="0">
                <a:ea typeface="ＭＳ Ｐゴシック" charset="0"/>
              </a:rPr>
              <a:t>But overall I/O is complicated for VMMs</a:t>
            </a:r>
          </a:p>
          <a:p>
            <a:pPr lvl="1">
              <a:defRPr/>
            </a:pPr>
            <a:r>
              <a:rPr lang="en-US" sz="4900" dirty="0">
                <a:ea typeface="ＭＳ Ｐゴシック" charset="0"/>
              </a:rPr>
              <a:t>Many short paths for I/O in standard </a:t>
            </a:r>
            <a:r>
              <a:rPr lang="en-US" sz="4900" dirty="0" err="1">
                <a:ea typeface="ＭＳ Ｐゴシック" charset="0"/>
              </a:rPr>
              <a:t>OSes</a:t>
            </a:r>
            <a:r>
              <a:rPr lang="en-US" sz="4900" dirty="0">
                <a:ea typeface="ＭＳ Ｐゴシック" charset="0"/>
              </a:rPr>
              <a:t> for improved performance</a:t>
            </a:r>
          </a:p>
          <a:p>
            <a:pPr lvl="1">
              <a:defRPr/>
            </a:pPr>
            <a:r>
              <a:rPr lang="en-US" sz="4900" dirty="0">
                <a:ea typeface="ＭＳ Ｐゴシック" charset="0"/>
              </a:rPr>
              <a:t>Less hypervisor needs to do for I/O for guests, the better</a:t>
            </a:r>
          </a:p>
          <a:p>
            <a:pPr lvl="1">
              <a:defRPr/>
            </a:pPr>
            <a:r>
              <a:rPr lang="en-US" sz="4900" dirty="0">
                <a:ea typeface="ＭＳ Ｐゴシック" charset="0"/>
              </a:rPr>
              <a:t>Possibilities include direct device access, DMA pass-through, direct interrupt delivery </a:t>
            </a:r>
          </a:p>
          <a:p>
            <a:pPr lvl="2">
              <a:buFont typeface="Webdings" charset="0"/>
              <a:buChar char="4"/>
              <a:defRPr/>
            </a:pPr>
            <a:r>
              <a:rPr lang="en-US" sz="4900" dirty="0">
                <a:ea typeface="ＭＳ Ｐゴシック" charset="0"/>
              </a:rPr>
              <a:t>Again, HW support needed for these</a:t>
            </a:r>
          </a:p>
          <a:p>
            <a:pPr>
              <a:defRPr/>
            </a:pPr>
            <a:r>
              <a:rPr lang="en-US" sz="4900" dirty="0">
                <a:ea typeface="ＭＳ Ｐゴシック" charset="0"/>
              </a:rPr>
              <a:t>Networking also complex as VMM and guests all need network access</a:t>
            </a:r>
          </a:p>
          <a:p>
            <a:pPr lvl="1">
              <a:defRPr/>
            </a:pPr>
            <a:r>
              <a:rPr lang="en-US" sz="4900" dirty="0">
                <a:ea typeface="ＭＳ Ｐゴシック" charset="0"/>
              </a:rPr>
              <a:t>VMM can </a:t>
            </a:r>
            <a:r>
              <a:rPr lang="en-US" sz="4900" b="1" dirty="0">
                <a:solidFill>
                  <a:srgbClr val="006699"/>
                </a:solidFill>
                <a:latin typeface="+mj-lt"/>
              </a:rPr>
              <a:t>bridge</a:t>
            </a:r>
            <a:r>
              <a:rPr lang="en-US" sz="4900" dirty="0">
                <a:ea typeface="ＭＳ Ｐゴシック" charset="0"/>
              </a:rPr>
              <a:t> guest to network (allowing direct access)</a:t>
            </a:r>
          </a:p>
          <a:p>
            <a:pPr lvl="1">
              <a:defRPr/>
            </a:pPr>
            <a:r>
              <a:rPr lang="en-US" sz="4900" dirty="0">
                <a:ea typeface="ＭＳ Ｐゴシック" charset="0"/>
              </a:rPr>
              <a:t>And / or provide </a:t>
            </a:r>
            <a:r>
              <a:rPr lang="en-US" sz="4900" b="1" dirty="0">
                <a:solidFill>
                  <a:srgbClr val="006699"/>
                </a:solidFill>
                <a:latin typeface="+mj-lt"/>
              </a:rPr>
              <a:t>network address translation </a:t>
            </a:r>
            <a:r>
              <a:rPr lang="en-US" sz="4900" dirty="0">
                <a:ea typeface="ＭＳ Ｐゴシック" charset="0"/>
              </a:rPr>
              <a:t>(</a:t>
            </a:r>
            <a:r>
              <a:rPr lang="en-US" sz="4900" b="1" dirty="0">
                <a:solidFill>
                  <a:srgbClr val="006699"/>
                </a:solidFill>
                <a:latin typeface="+mj-lt"/>
              </a:rPr>
              <a:t>NAT</a:t>
            </a:r>
            <a:r>
              <a:rPr lang="en-US" sz="4900" dirty="0">
                <a:ea typeface="ＭＳ Ｐゴシック" charset="0"/>
              </a:rPr>
              <a:t>)</a:t>
            </a:r>
          </a:p>
          <a:p>
            <a:pPr lvl="2">
              <a:buFont typeface="Webdings" charset="0"/>
              <a:buChar char="4"/>
              <a:defRPr/>
            </a:pPr>
            <a:r>
              <a:rPr lang="en-US" sz="4900" dirty="0">
                <a:ea typeface="ＭＳ Ｐゴシック" charset="0"/>
              </a:rPr>
              <a:t>NAT address local to machine on which guest is running, VMM provides address translation to guest to hide its address</a:t>
            </a:r>
          </a:p>
          <a:p>
            <a:pPr lvl="2">
              <a:buFont typeface="Webdings" charset="0"/>
              <a:buChar char="4"/>
              <a:defRPr/>
            </a:pPr>
            <a:endParaRPr lang="en-US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dirty="0">
              <a:latin typeface="Courier New"/>
              <a:ea typeface="ＭＳ Ｐゴシック" charset="0"/>
              <a:cs typeface="Courier New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>
            <a:extLst>
              <a:ext uri="{FF2B5EF4-FFF2-40B4-BE49-F238E27FC236}">
                <a16:creationId xmlns:a16="http://schemas.microsoft.com/office/drawing/2014/main" id="{CCC30B6E-8F3F-474A-AC69-A7C65AB576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7081" y="186810"/>
            <a:ext cx="7329840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OS Component – Storage Management</a:t>
            </a:r>
          </a:p>
        </p:txBody>
      </p:sp>
      <p:sp>
        <p:nvSpPr>
          <p:cNvPr id="48130" name="Content Placeholder 2">
            <a:extLst>
              <a:ext uri="{FF2B5EF4-FFF2-40B4-BE49-F238E27FC236}">
                <a16:creationId xmlns:a16="http://schemas.microsoft.com/office/drawing/2014/main" id="{BD4EED3D-B817-4B61-825B-AA5467A0E0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7080" y="879172"/>
            <a:ext cx="7329839" cy="3830448"/>
          </a:xfrm>
          <a:solidFill>
            <a:srgbClr val="FFC000"/>
          </a:solidFill>
        </p:spPr>
        <p:txBody>
          <a:bodyPr>
            <a:normAutofit fontScale="62500" lnSpcReduction="20000"/>
          </a:bodyPr>
          <a:lstStyle/>
          <a:p>
            <a:r>
              <a:rPr lang="en-US" altLang="en-US" dirty="0"/>
              <a:t>Both boot disk and general data access need  be provided by VMM</a:t>
            </a:r>
          </a:p>
          <a:p>
            <a:r>
              <a:rPr lang="en-US" altLang="en-US" dirty="0"/>
              <a:t>Need to support potentially dozens of guests per VMM (so standard disk partitioning not sufficient)</a:t>
            </a:r>
          </a:p>
          <a:p>
            <a:r>
              <a:rPr lang="en-US" altLang="en-US" dirty="0"/>
              <a:t>Type 1 – storage guest root disks and config information within file system provided by VMM as a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disk image</a:t>
            </a:r>
          </a:p>
          <a:p>
            <a:r>
              <a:rPr lang="en-US" altLang="en-US" dirty="0"/>
              <a:t>Type 2 – store as files in file system provided by host OS</a:t>
            </a:r>
          </a:p>
          <a:p>
            <a:r>
              <a:rPr lang="en-US" altLang="en-US" dirty="0"/>
              <a:t>Duplicate file -&gt; create new guest</a:t>
            </a:r>
          </a:p>
          <a:p>
            <a:r>
              <a:rPr lang="en-US" altLang="en-US" dirty="0"/>
              <a:t>Move file to another system -&gt; move guest</a:t>
            </a:r>
          </a:p>
          <a:p>
            <a:r>
              <a:rPr lang="en-US" altLang="en-US" b="1" dirty="0">
                <a:solidFill>
                  <a:srgbClr val="006699"/>
                </a:solidFill>
                <a:latin typeface="+mj-lt"/>
              </a:rPr>
              <a:t>Physical-to-virtual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(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P-to-V</a:t>
            </a:r>
            <a:r>
              <a:rPr lang="en-US" altLang="en-US" dirty="0"/>
              <a:t>) convert native disk blocks into VMM format</a:t>
            </a:r>
          </a:p>
          <a:p>
            <a:r>
              <a:rPr lang="en-US" altLang="en-US" b="1" dirty="0">
                <a:solidFill>
                  <a:srgbClr val="006699"/>
                </a:solidFill>
                <a:latin typeface="+mj-lt"/>
              </a:rPr>
              <a:t>Virtual-to-physical</a:t>
            </a:r>
            <a:r>
              <a:rPr lang="en-US" altLang="en-US" b="1" dirty="0">
                <a:solidFill>
                  <a:srgbClr val="3366FF"/>
                </a:solidFill>
              </a:rPr>
              <a:t> </a:t>
            </a:r>
            <a:r>
              <a:rPr lang="en-US" altLang="en-US" dirty="0"/>
              <a:t>(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V-to-P</a:t>
            </a:r>
            <a:r>
              <a:rPr lang="en-US" altLang="en-US" dirty="0"/>
              <a:t>) convert from virtual format to native or disk format</a:t>
            </a:r>
          </a:p>
          <a:p>
            <a:r>
              <a:rPr lang="en-US" altLang="en-US" dirty="0"/>
              <a:t>VMM also needs to provide access to network attached storage (just networking) and other disk images, disk partitions, disks, etc.</a:t>
            </a:r>
          </a:p>
          <a:p>
            <a:pPr marL="342900" lvl="1" indent="0">
              <a:buNone/>
            </a:pPr>
            <a:endParaRPr lang="en-US" altLang="en-US" dirty="0"/>
          </a:p>
          <a:p>
            <a:pPr lvl="2"/>
            <a:endParaRPr lang="en-US" altLang="en-US" dirty="0"/>
          </a:p>
          <a:p>
            <a:pPr>
              <a:buFont typeface="Monotype Sorts" pitchFamily="-84" charset="2"/>
              <a:buNone/>
            </a:pP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>
            <a:extLst>
              <a:ext uri="{FF2B5EF4-FFF2-40B4-BE49-F238E27FC236}">
                <a16:creationId xmlns:a16="http://schemas.microsoft.com/office/drawing/2014/main" id="{FA2408D2-E561-4BEC-83A1-3F9E943671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3196" y="176845"/>
            <a:ext cx="6603723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OS Component – Live Migration</a:t>
            </a:r>
          </a:p>
        </p:txBody>
      </p:sp>
      <p:sp>
        <p:nvSpPr>
          <p:cNvPr id="49154" name="Content Placeholder 2">
            <a:extLst>
              <a:ext uri="{FF2B5EF4-FFF2-40B4-BE49-F238E27FC236}">
                <a16:creationId xmlns:a16="http://schemas.microsoft.com/office/drawing/2014/main" id="{2460F977-2FC6-4A51-B89D-D9B57409D4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7079" y="742049"/>
            <a:ext cx="7329839" cy="3967571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r>
              <a:rPr lang="en-US" altLang="en-US" sz="1600" dirty="0"/>
              <a:t>Taking advantage of VMM features leads to new functionality not found on general operating systems such as live migration</a:t>
            </a:r>
          </a:p>
          <a:p>
            <a:r>
              <a:rPr lang="en-US" altLang="en-US" sz="1600" dirty="0"/>
              <a:t>Running guest can be moved between systems, without interrupting user access to the guest or its apps</a:t>
            </a:r>
          </a:p>
          <a:p>
            <a:r>
              <a:rPr lang="en-US" altLang="en-US" sz="1600" dirty="0"/>
              <a:t>Very useful for resource management, maintenance downtime windows, etc.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 sz="1600" dirty="0"/>
              <a:t>The source VMM establishes a connection with the target VMM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 sz="1600" dirty="0"/>
              <a:t>The target creates a new guest by creating a new VCPU, etc. 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 sz="1600" dirty="0"/>
              <a:t>The source sends all read-only guest memory pages to the target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 sz="1600" dirty="0"/>
              <a:t>The source sends all read-write pages to the target, marking them as clean 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 sz="1600" dirty="0"/>
              <a:t>The source repeats step 4, as during that step some pages were probably modified by the guest and are now dirty</a:t>
            </a:r>
          </a:p>
          <a:p>
            <a:pPr lvl="1">
              <a:buFont typeface="Arial" panose="020B0604020202020204" pitchFamily="34" charset="0"/>
              <a:buAutoNum type="arabicPeriod"/>
            </a:pPr>
            <a:r>
              <a:rPr lang="en-US" altLang="en-US" sz="1600" dirty="0"/>
              <a:t>When cycle of steps 4 and 5 becomes very short, source VMM freezes guest, sends VCPU’s final state, sends other state details, sends final dirty pages, and tells target to start running the guest</a:t>
            </a:r>
          </a:p>
          <a:p>
            <a:pPr lvl="2"/>
            <a:r>
              <a:rPr lang="en-US" altLang="en-US" sz="1600" dirty="0"/>
              <a:t>Once target acknowledges that guest running, source terminates guest</a:t>
            </a:r>
          </a:p>
          <a:p>
            <a:pPr lvl="2"/>
            <a:endParaRPr lang="en-US" altLang="en-US" sz="1275" dirty="0"/>
          </a:p>
          <a:p>
            <a:pPr>
              <a:buFont typeface="Monotype Sorts" pitchFamily="-84" charset="2"/>
              <a:buNone/>
            </a:pPr>
            <a:endParaRPr lang="en-US" altLang="en-US" sz="1275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>
            <a:extLst>
              <a:ext uri="{FF2B5EF4-FFF2-40B4-BE49-F238E27FC236}">
                <a16:creationId xmlns:a16="http://schemas.microsoft.com/office/drawing/2014/main" id="{28DD5035-6219-43A4-B2FE-EEA993FBC0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12929" y="183844"/>
            <a:ext cx="6000750" cy="432197"/>
          </a:xfrm>
        </p:spPr>
        <p:txBody>
          <a:bodyPr>
            <a:noAutofit/>
          </a:bodyPr>
          <a:lstStyle/>
          <a:p>
            <a:r>
              <a:rPr lang="en-US" altLang="en-US" sz="3200" dirty="0"/>
              <a:t>Live Migration of Guest Between Servers</a:t>
            </a:r>
          </a:p>
        </p:txBody>
      </p:sp>
      <p:pic>
        <p:nvPicPr>
          <p:cNvPr id="50178" name="Content Placeholder 3" descr="16_08.pdf">
            <a:extLst>
              <a:ext uri="{FF2B5EF4-FFF2-40B4-BE49-F238E27FC236}">
                <a16:creationId xmlns:a16="http://schemas.microsoft.com/office/drawing/2014/main" id="{2AE8574B-6C79-4292-BCF3-0F210442D99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900" b="-17900"/>
          <a:stretch>
            <a:fillRect/>
          </a:stretch>
        </p:blipFill>
        <p:spPr>
          <a:xfrm>
            <a:off x="1256877" y="1197405"/>
            <a:ext cx="6630246" cy="3651153"/>
          </a:xfrm>
          <a:solidFill>
            <a:srgbClr val="FFC000"/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2CEC036A-29AD-4AD2-B43A-EDBADBFD02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176094"/>
            <a:ext cx="6172200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Nested Page Tables</a:t>
            </a:r>
          </a:p>
        </p:txBody>
      </p:sp>
      <p:pic>
        <p:nvPicPr>
          <p:cNvPr id="28674" name="Content Placeholder 3" descr="16_04.pdf">
            <a:extLst>
              <a:ext uri="{FF2B5EF4-FFF2-40B4-BE49-F238E27FC236}">
                <a16:creationId xmlns:a16="http://schemas.microsoft.com/office/drawing/2014/main" id="{E46A97F9-D63A-4620-BB5D-E78293289B1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5543" r="-65543"/>
          <a:stretch>
            <a:fillRect/>
          </a:stretch>
        </p:blipFill>
        <p:spPr>
          <a:xfrm>
            <a:off x="-1230790" y="176094"/>
            <a:ext cx="7035090" cy="4686231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5454528-51F1-4CA5-8A89-91C371F0D7C2}"/>
              </a:ext>
            </a:extLst>
          </p:cNvPr>
          <p:cNvSpPr txBox="1"/>
          <p:nvPr/>
        </p:nvSpPr>
        <p:spPr>
          <a:xfrm>
            <a:off x="4419294" y="975650"/>
            <a:ext cx="4123035" cy="923330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See details from: </a:t>
            </a:r>
            <a:r>
              <a:rPr lang="en-US" dirty="0">
                <a:hlinkClick r:id="rId3"/>
              </a:rPr>
              <a:t>http://developer.amd.com/wordpress/media/2012/10/NPT-WP-1%201-final-TM.pdf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8246E1-4432-46C8-AE12-157F35B4CDC9}"/>
              </a:ext>
            </a:extLst>
          </p:cNvPr>
          <p:cNvSpPr txBox="1"/>
          <p:nvPr/>
        </p:nvSpPr>
        <p:spPr>
          <a:xfrm>
            <a:off x="4419294" y="2090359"/>
            <a:ext cx="4123035" cy="2308324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 total of 48 bit virtual address space.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PML4: Page Map Level 4 offset,  9 bits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PDPTE: Page Directory Pointer Offset, 9 bits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PDE: Page Directory Offset, 9 bits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PTE: Page Table Entry, 9 bits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Offset: 12-bit page offset (4 K page size)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0A9CA0-A913-4D7F-8F76-1F0A0E085777}"/>
              </a:ext>
            </a:extLst>
          </p:cNvPr>
          <p:cNvSpPr txBox="1"/>
          <p:nvPr/>
        </p:nvSpPr>
        <p:spPr>
          <a:xfrm>
            <a:off x="4419294" y="4598074"/>
            <a:ext cx="4123035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Example implantation with 4 K page size.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B6D2F-22EB-4898-A2C9-4CBFE6DA3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Simplified, Logical 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776A57-E079-488B-89B0-D253EA386D88}"/>
              </a:ext>
            </a:extLst>
          </p:cNvPr>
          <p:cNvSpPr txBox="1"/>
          <p:nvPr/>
        </p:nvSpPr>
        <p:spPr>
          <a:xfrm>
            <a:off x="754374" y="1197405"/>
            <a:ext cx="7635250" cy="923330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 actual AMD implementation shown in previous page, which is representative, looks complicated. But the idea isn’t. Here is a simplified view.</a:t>
            </a:r>
          </a:p>
          <a:p>
            <a:r>
              <a:rPr lang="en-US" dirty="0">
                <a:hlinkClick r:id="rId2"/>
              </a:rPr>
              <a:t>https://www.cs.cmu.edu/~dga/15-440/F11/lectures/vm-ucsd.pdf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B0D846-29C5-40BA-BE8F-9EC047B6F072}"/>
              </a:ext>
            </a:extLst>
          </p:cNvPr>
          <p:cNvSpPr/>
          <p:nvPr/>
        </p:nvSpPr>
        <p:spPr>
          <a:xfrm>
            <a:off x="2128720" y="4556915"/>
            <a:ext cx="6108200" cy="3054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5393B5-2EF8-415D-8B1B-24DE782392DD}"/>
              </a:ext>
            </a:extLst>
          </p:cNvPr>
          <p:cNvSpPr txBox="1"/>
          <p:nvPr/>
        </p:nvSpPr>
        <p:spPr>
          <a:xfrm>
            <a:off x="296260" y="4554425"/>
            <a:ext cx="1481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Host memory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918010-CC38-4C32-965C-FC527F69B81E}"/>
              </a:ext>
            </a:extLst>
          </p:cNvPr>
          <p:cNvSpPr/>
          <p:nvPr/>
        </p:nvSpPr>
        <p:spPr>
          <a:xfrm>
            <a:off x="3197655" y="4556915"/>
            <a:ext cx="458115" cy="305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C920BD-4ADF-423F-8C81-EEF773F6323D}"/>
              </a:ext>
            </a:extLst>
          </p:cNvPr>
          <p:cNvSpPr/>
          <p:nvPr/>
        </p:nvSpPr>
        <p:spPr>
          <a:xfrm>
            <a:off x="5488229" y="4544256"/>
            <a:ext cx="458115" cy="305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084F7A-00B3-4901-819F-7E6A40670427}"/>
              </a:ext>
            </a:extLst>
          </p:cNvPr>
          <p:cNvSpPr/>
          <p:nvPr/>
        </p:nvSpPr>
        <p:spPr>
          <a:xfrm>
            <a:off x="5182820" y="3780731"/>
            <a:ext cx="1832460" cy="3054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C822EC-DEE2-443E-A426-967DC6AF3B26}"/>
              </a:ext>
            </a:extLst>
          </p:cNvPr>
          <p:cNvSpPr/>
          <p:nvPr/>
        </p:nvSpPr>
        <p:spPr>
          <a:xfrm>
            <a:off x="2739235" y="3793085"/>
            <a:ext cx="1832460" cy="3054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EA0198-F916-4C83-88A3-AACB5324F74A}"/>
              </a:ext>
            </a:extLst>
          </p:cNvPr>
          <p:cNvSpPr txBox="1"/>
          <p:nvPr/>
        </p:nvSpPr>
        <p:spPr>
          <a:xfrm>
            <a:off x="143555" y="3791096"/>
            <a:ext cx="21727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Guest physical memory</a:t>
            </a:r>
          </a:p>
          <a:p>
            <a:r>
              <a:rPr lang="en-US" sz="1600" b="1" dirty="0">
                <a:solidFill>
                  <a:srgbClr val="C00000"/>
                </a:solidFill>
              </a:rPr>
              <a:t>address space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84116A-762C-4D94-80F7-A6FFD278FBC8}"/>
              </a:ext>
            </a:extLst>
          </p:cNvPr>
          <p:cNvSpPr txBox="1"/>
          <p:nvPr/>
        </p:nvSpPr>
        <p:spPr>
          <a:xfrm>
            <a:off x="143554" y="2892366"/>
            <a:ext cx="20443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Guest virtual memory</a:t>
            </a:r>
          </a:p>
          <a:p>
            <a:r>
              <a:rPr lang="en-US" sz="1600" b="1" dirty="0">
                <a:solidFill>
                  <a:srgbClr val="C00000"/>
                </a:solidFill>
              </a:rPr>
              <a:t>address space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394712-DC4F-4674-AB1B-DC6484BA7E18}"/>
              </a:ext>
            </a:extLst>
          </p:cNvPr>
          <p:cNvSpPr/>
          <p:nvPr/>
        </p:nvSpPr>
        <p:spPr>
          <a:xfrm>
            <a:off x="2739235" y="3032048"/>
            <a:ext cx="1832460" cy="3054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70BA1E-ABF5-459E-891B-3671EC461D9E}"/>
              </a:ext>
            </a:extLst>
          </p:cNvPr>
          <p:cNvSpPr/>
          <p:nvPr/>
        </p:nvSpPr>
        <p:spPr>
          <a:xfrm>
            <a:off x="5166187" y="3032048"/>
            <a:ext cx="1832460" cy="3054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166C2F3-7DEB-466D-8BF5-80F3522EFD34}"/>
              </a:ext>
            </a:extLst>
          </p:cNvPr>
          <p:cNvSpPr/>
          <p:nvPr/>
        </p:nvSpPr>
        <p:spPr>
          <a:xfrm>
            <a:off x="3380027" y="3030652"/>
            <a:ext cx="458115" cy="305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F4D0D-06E2-4DAB-88AE-285891B78CDA}"/>
              </a:ext>
            </a:extLst>
          </p:cNvPr>
          <p:cNvSpPr/>
          <p:nvPr/>
        </p:nvSpPr>
        <p:spPr>
          <a:xfrm>
            <a:off x="6251755" y="3018895"/>
            <a:ext cx="458115" cy="305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7D10CCB-4928-434B-823D-AAD1E6A89CDB}"/>
              </a:ext>
            </a:extLst>
          </p:cNvPr>
          <p:cNvSpPr/>
          <p:nvPr/>
        </p:nvSpPr>
        <p:spPr>
          <a:xfrm>
            <a:off x="2739235" y="3780731"/>
            <a:ext cx="458115" cy="305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D594A18-76DB-4833-9EA6-DCAE0CDB66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4264" y="3791096"/>
            <a:ext cx="481626" cy="32921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E7C05FF4-3A57-4026-B8CA-8A362EC0D1EA}"/>
              </a:ext>
            </a:extLst>
          </p:cNvPr>
          <p:cNvSpPr txBox="1"/>
          <p:nvPr/>
        </p:nvSpPr>
        <p:spPr>
          <a:xfrm>
            <a:off x="3044950" y="2571750"/>
            <a:ext cx="932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Guest 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EE3236B-7E92-4D6B-9B54-4A4D358C50DD}"/>
              </a:ext>
            </a:extLst>
          </p:cNvPr>
          <p:cNvSpPr txBox="1"/>
          <p:nvPr/>
        </p:nvSpPr>
        <p:spPr>
          <a:xfrm>
            <a:off x="5562932" y="2571694"/>
            <a:ext cx="922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Guest B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02D86F4-00A9-4B1A-AA00-CE95E1349C18}"/>
              </a:ext>
            </a:extLst>
          </p:cNvPr>
          <p:cNvSpPr txBox="1"/>
          <p:nvPr/>
        </p:nvSpPr>
        <p:spPr>
          <a:xfrm>
            <a:off x="5793640" y="37933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572FDFD-F4E4-4170-ABF0-6B3071DDA50E}"/>
              </a:ext>
            </a:extLst>
          </p:cNvPr>
          <p:cNvCxnSpPr>
            <a:stCxn id="15" idx="2"/>
            <a:endCxn id="17" idx="0"/>
          </p:cNvCxnSpPr>
          <p:nvPr/>
        </p:nvCxnSpPr>
        <p:spPr>
          <a:xfrm flipH="1">
            <a:off x="2968293" y="3336062"/>
            <a:ext cx="640792" cy="44466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A5610B4-BF19-49A3-963C-E91391213776}"/>
              </a:ext>
            </a:extLst>
          </p:cNvPr>
          <p:cNvCxnSpPr>
            <a:stCxn id="16" idx="2"/>
            <a:endCxn id="24" idx="0"/>
          </p:cNvCxnSpPr>
          <p:nvPr/>
        </p:nvCxnSpPr>
        <p:spPr>
          <a:xfrm flipH="1">
            <a:off x="5944483" y="3324305"/>
            <a:ext cx="536330" cy="46908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6A2C559-ABBF-4D5A-BE9E-F5681D16FD75}"/>
              </a:ext>
            </a:extLst>
          </p:cNvPr>
          <p:cNvCxnSpPr>
            <a:stCxn id="24" idx="2"/>
            <a:endCxn id="8" idx="0"/>
          </p:cNvCxnSpPr>
          <p:nvPr/>
        </p:nvCxnSpPr>
        <p:spPr>
          <a:xfrm flipH="1">
            <a:off x="5717287" y="4162722"/>
            <a:ext cx="227196" cy="38153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EE967A6-3B11-494B-AF2E-40E36A98C04F}"/>
              </a:ext>
            </a:extLst>
          </p:cNvPr>
          <p:cNvCxnSpPr>
            <a:stCxn id="17" idx="2"/>
          </p:cNvCxnSpPr>
          <p:nvPr/>
        </p:nvCxnSpPr>
        <p:spPr>
          <a:xfrm>
            <a:off x="2968293" y="4086141"/>
            <a:ext cx="542810" cy="45811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152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659C1018-EF52-499A-A0CD-90BE742F0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7081" y="219879"/>
            <a:ext cx="7329840" cy="432197"/>
          </a:xfrm>
        </p:spPr>
        <p:txBody>
          <a:bodyPr>
            <a:noAutofit/>
          </a:bodyPr>
          <a:lstStyle/>
          <a:p>
            <a:r>
              <a:rPr lang="en-US" altLang="en-US" sz="3200" dirty="0"/>
              <a:t>Types of Virtual Machines</a:t>
            </a:r>
            <a:br>
              <a:rPr lang="en-US" altLang="en-US" sz="3200" dirty="0"/>
            </a:br>
            <a:r>
              <a:rPr lang="en-US" altLang="en-US" sz="3200" dirty="0"/>
              <a:t>and Implementations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C7994231-6E6F-9C44-8AD3-B00A60214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081" y="1044700"/>
            <a:ext cx="7329840" cy="3664920"/>
          </a:xfrm>
          <a:solidFill>
            <a:srgbClr val="92D050"/>
          </a:solidFill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Many variations as well as HW details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Assume VMMs take advantage of HW features</a:t>
            </a:r>
          </a:p>
          <a:p>
            <a:pPr lvl="2">
              <a:buFont typeface="Webdings" charset="0"/>
              <a:buChar char="4"/>
              <a:defRPr/>
            </a:pPr>
            <a:r>
              <a:rPr lang="en-US" dirty="0">
                <a:ea typeface="ＭＳ Ｐゴシック" charset="0"/>
              </a:rPr>
              <a:t>HW features can simplify implementation, improve performance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Whatever the type, a VM has a lifecycle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Created by VMM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Resources assigned to it (number of cores, amount of memory, networking details, storage details)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In type 0 hypervisor, resources usually dedicated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Other types dedicate or share resources, or a mix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When no longer needed, VM can be deleted, freeing resources</a:t>
            </a:r>
          </a:p>
          <a:p>
            <a:pPr>
              <a:defRPr/>
            </a:pPr>
            <a:r>
              <a:rPr lang="en-US" dirty="0">
                <a:ea typeface="ＭＳ Ｐゴシック" charset="0"/>
              </a:rPr>
              <a:t>Steps simpler, faster than with a physical machine install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Can lead to </a:t>
            </a:r>
            <a:r>
              <a:rPr lang="en-US" b="1" dirty="0">
                <a:solidFill>
                  <a:srgbClr val="006699"/>
                </a:solidFill>
                <a:latin typeface="+mj-lt"/>
              </a:rPr>
              <a:t>virtual machine sprawl </a:t>
            </a:r>
            <a:r>
              <a:rPr lang="en-US" dirty="0">
                <a:ea typeface="ＭＳ Ｐゴシック" charset="0"/>
              </a:rPr>
              <a:t>with lots of VMs, history and state difficult to track</a:t>
            </a:r>
          </a:p>
          <a:p>
            <a:pPr lvl="1">
              <a:buFont typeface="Monotype Sorts" charset="0"/>
              <a:buChar char="l"/>
              <a:defRPr/>
            </a:pPr>
            <a:endParaRPr lang="en-US" dirty="0">
              <a:ea typeface="ＭＳ Ｐゴシック" charset="0"/>
            </a:endParaRPr>
          </a:p>
          <a:p>
            <a:pPr lvl="2">
              <a:buFont typeface="Webdings" charset="0"/>
              <a:buChar char="4"/>
              <a:defRPr/>
            </a:pPr>
            <a:endParaRPr lang="en-US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dirty="0">
              <a:latin typeface="Courier New"/>
              <a:ea typeface="ＭＳ Ｐゴシック" charset="0"/>
              <a:cs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09D5B95D-89B3-4587-B9BD-7BD2C564B8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45470" y="180248"/>
            <a:ext cx="6591449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Types of VMs – Type 0 Hypervisor</a:t>
            </a:r>
          </a:p>
        </p:txBody>
      </p:sp>
      <p:sp>
        <p:nvSpPr>
          <p:cNvPr id="30722" name="Content Placeholder 2">
            <a:extLst>
              <a:ext uri="{FF2B5EF4-FFF2-40B4-BE49-F238E27FC236}">
                <a16:creationId xmlns:a16="http://schemas.microsoft.com/office/drawing/2014/main" id="{E173D606-AB8E-47DB-ADDD-A19AB81909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7080" y="868574"/>
            <a:ext cx="7329840" cy="3841045"/>
          </a:xfrm>
          <a:solidFill>
            <a:srgbClr val="FFC000"/>
          </a:solidFill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Old idea, under many names by HW manufacturers</a:t>
            </a:r>
          </a:p>
          <a:p>
            <a:pPr lvl="1"/>
            <a:r>
              <a:rPr lang="en-US" altLang="en-US" dirty="0"/>
              <a:t>“partitions”, “domains”</a:t>
            </a:r>
          </a:p>
          <a:p>
            <a:pPr lvl="1"/>
            <a:r>
              <a:rPr lang="en-US" altLang="en-US" dirty="0"/>
              <a:t>A HW feature implemented by firmware</a:t>
            </a:r>
          </a:p>
          <a:p>
            <a:pPr lvl="1"/>
            <a:r>
              <a:rPr lang="en-US" altLang="en-US" dirty="0"/>
              <a:t>OS need to nothing special, VMM is in firmware</a:t>
            </a:r>
          </a:p>
          <a:p>
            <a:pPr lvl="1"/>
            <a:r>
              <a:rPr lang="en-US" altLang="en-US" dirty="0"/>
              <a:t>Smaller feature set than other types</a:t>
            </a:r>
          </a:p>
          <a:p>
            <a:pPr lvl="1"/>
            <a:r>
              <a:rPr lang="en-US" altLang="en-US" dirty="0"/>
              <a:t>Each guest has dedicated HW</a:t>
            </a:r>
          </a:p>
          <a:p>
            <a:r>
              <a:rPr lang="en-US" altLang="en-US" dirty="0"/>
              <a:t>I/O a challenge as difficult to have enough devices, controllers to dedicate to each guest</a:t>
            </a:r>
          </a:p>
          <a:p>
            <a:r>
              <a:rPr lang="en-US" altLang="en-US" dirty="0"/>
              <a:t>Sometimes VMM implements a </a:t>
            </a:r>
            <a:r>
              <a:rPr lang="en-US" altLang="en-US" b="1" dirty="0">
                <a:solidFill>
                  <a:srgbClr val="006699"/>
                </a:solidFill>
                <a:latin typeface="+mj-lt"/>
              </a:rPr>
              <a:t>control partition </a:t>
            </a:r>
            <a:r>
              <a:rPr lang="en-US" altLang="en-US" dirty="0"/>
              <a:t>running daemons that other guests communicate with for shared I/O</a:t>
            </a:r>
          </a:p>
          <a:p>
            <a:r>
              <a:rPr lang="en-US" altLang="en-US" dirty="0"/>
              <a:t>Can provide virtualization-within-virtualization (guest itself can be a VMM with guests</a:t>
            </a:r>
          </a:p>
          <a:p>
            <a:pPr lvl="1"/>
            <a:r>
              <a:rPr lang="en-US" altLang="en-US" dirty="0"/>
              <a:t>Other types have difficulty doing this</a:t>
            </a:r>
          </a:p>
          <a:p>
            <a:pPr lvl="1"/>
            <a:endParaRPr lang="en-US" altLang="en-US" dirty="0"/>
          </a:p>
          <a:p>
            <a:pPr lvl="2"/>
            <a:endParaRPr lang="en-US" altLang="en-US" dirty="0"/>
          </a:p>
          <a:p>
            <a:pPr>
              <a:buFont typeface="Monotype Sorts" pitchFamily="-84" charset="2"/>
              <a:buNone/>
            </a:pP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8529EA2E-933A-402E-A3A3-65C8A5CFFF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904" y="183847"/>
            <a:ext cx="6172200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Type 0 Hypervisor</a:t>
            </a:r>
          </a:p>
        </p:txBody>
      </p:sp>
      <p:pic>
        <p:nvPicPr>
          <p:cNvPr id="31746" name="Content Placeholder 3" descr="16_05.pdf">
            <a:extLst>
              <a:ext uri="{FF2B5EF4-FFF2-40B4-BE49-F238E27FC236}">
                <a16:creationId xmlns:a16="http://schemas.microsoft.com/office/drawing/2014/main" id="{67C753AE-4739-4BF4-9A7F-C9A7E0C3766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861" b="-10861"/>
          <a:stretch>
            <a:fillRect/>
          </a:stretch>
        </p:blipFill>
        <p:spPr>
          <a:xfrm>
            <a:off x="1798454" y="1044700"/>
            <a:ext cx="5547091" cy="30541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17E21-D11A-4510-B952-4E09DD004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1 Hypervisor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C5CD37-CCFC-4270-BFBF-29EB40A99E68}"/>
              </a:ext>
            </a:extLst>
          </p:cNvPr>
          <p:cNvSpPr/>
          <p:nvPr/>
        </p:nvSpPr>
        <p:spPr>
          <a:xfrm>
            <a:off x="2434130" y="1808225"/>
            <a:ext cx="1527050" cy="6108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BA582E-522C-4620-884C-DB110B3645C4}"/>
              </a:ext>
            </a:extLst>
          </p:cNvPr>
          <p:cNvSpPr txBox="1"/>
          <p:nvPr/>
        </p:nvSpPr>
        <p:spPr>
          <a:xfrm>
            <a:off x="2746730" y="1928969"/>
            <a:ext cx="901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Guest 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054103-AE78-466E-A784-ADE3EC988ECB}"/>
              </a:ext>
            </a:extLst>
          </p:cNvPr>
          <p:cNvSpPr/>
          <p:nvPr/>
        </p:nvSpPr>
        <p:spPr>
          <a:xfrm>
            <a:off x="3961180" y="1808225"/>
            <a:ext cx="1527050" cy="6108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D8CA53-4CBA-4460-A868-828C33C4C7B6}"/>
              </a:ext>
            </a:extLst>
          </p:cNvPr>
          <p:cNvSpPr txBox="1"/>
          <p:nvPr/>
        </p:nvSpPr>
        <p:spPr>
          <a:xfrm>
            <a:off x="4121074" y="1928969"/>
            <a:ext cx="901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Guest 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FA193D-3BE5-4D20-9923-95458B9CDCE6}"/>
              </a:ext>
            </a:extLst>
          </p:cNvPr>
          <p:cNvSpPr/>
          <p:nvPr/>
        </p:nvSpPr>
        <p:spPr>
          <a:xfrm>
            <a:off x="5488230" y="1808225"/>
            <a:ext cx="1527050" cy="6108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B52536-D518-4005-9D0C-666C63221495}"/>
              </a:ext>
            </a:extLst>
          </p:cNvPr>
          <p:cNvSpPr txBox="1"/>
          <p:nvPr/>
        </p:nvSpPr>
        <p:spPr>
          <a:xfrm>
            <a:off x="5800830" y="1928969"/>
            <a:ext cx="901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Guest 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CF816F-839E-4B1E-B105-D74E90EC8CFB}"/>
              </a:ext>
            </a:extLst>
          </p:cNvPr>
          <p:cNvSpPr/>
          <p:nvPr/>
        </p:nvSpPr>
        <p:spPr>
          <a:xfrm>
            <a:off x="2434130" y="2419045"/>
            <a:ext cx="4581150" cy="6108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0CC9A3-7B43-4330-8D87-BF3EDAB02E6F}"/>
              </a:ext>
            </a:extLst>
          </p:cNvPr>
          <p:cNvSpPr txBox="1"/>
          <p:nvPr/>
        </p:nvSpPr>
        <p:spPr>
          <a:xfrm>
            <a:off x="3971257" y="2539789"/>
            <a:ext cx="120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Hypervisor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3366F3F-E681-49A1-BCAF-708F2C42692F}"/>
              </a:ext>
            </a:extLst>
          </p:cNvPr>
          <p:cNvSpPr/>
          <p:nvPr/>
        </p:nvSpPr>
        <p:spPr>
          <a:xfrm>
            <a:off x="2434130" y="3032005"/>
            <a:ext cx="4581150" cy="61082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Hardware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C97D95B-CE41-440A-BE80-E091351CFE72}"/>
              </a:ext>
            </a:extLst>
          </p:cNvPr>
          <p:cNvSpPr txBox="1"/>
          <p:nvPr/>
        </p:nvSpPr>
        <p:spPr>
          <a:xfrm>
            <a:off x="961431" y="4404210"/>
            <a:ext cx="7526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2"/>
              </a:rPr>
              <a:t>https://www.cs.dartmouth.edu/~sergey/cs258/2014/TorreyGuestLecture-Hypervors.pdf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88697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C4A90073-7A76-47B4-9ACE-BBD5DA5E00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3304" y="186373"/>
            <a:ext cx="6553615" cy="43219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Types of VMs – Type 1 Hypervisor</a:t>
            </a:r>
          </a:p>
        </p:txBody>
      </p:sp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E0ADD0DC-D22E-4AA9-B3A2-DAB93907FF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7080" y="893167"/>
            <a:ext cx="7329839" cy="3769519"/>
          </a:xfrm>
          <a:solidFill>
            <a:srgbClr val="92D050"/>
          </a:solidFill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Commonly found in company datacenters</a:t>
            </a:r>
          </a:p>
          <a:p>
            <a:pPr lvl="1"/>
            <a:r>
              <a:rPr lang="en-US" altLang="en-US" dirty="0"/>
              <a:t>In a sense becoming “datacenter operating systems”</a:t>
            </a:r>
          </a:p>
          <a:p>
            <a:pPr lvl="2"/>
            <a:r>
              <a:rPr lang="en-US" altLang="en-US" dirty="0"/>
              <a:t>Datacenter managers control and manage OSes in new, sophisticated ways by controlling the Type 1 hypervisor</a:t>
            </a:r>
          </a:p>
          <a:p>
            <a:pPr lvl="2"/>
            <a:r>
              <a:rPr lang="en-US" altLang="en-US" dirty="0"/>
              <a:t>Consolidation of multiple OSes and apps onto less HW</a:t>
            </a:r>
          </a:p>
          <a:p>
            <a:pPr lvl="2"/>
            <a:r>
              <a:rPr lang="en-US" altLang="en-US" dirty="0"/>
              <a:t>Move guests between systems to balance performance</a:t>
            </a:r>
          </a:p>
          <a:p>
            <a:pPr lvl="2"/>
            <a:r>
              <a:rPr lang="en-US" altLang="en-US" dirty="0"/>
              <a:t>Snapshots and cloning</a:t>
            </a:r>
          </a:p>
          <a:p>
            <a:pPr lvl="2"/>
            <a:endParaRPr lang="en-US" altLang="en-US" dirty="0"/>
          </a:p>
          <a:p>
            <a:pPr>
              <a:buFont typeface="Monotype Sorts" pitchFamily="-84" charset="2"/>
              <a:buNone/>
            </a:pP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1951</TotalTime>
  <Words>2347</Words>
  <Application>Microsoft Office PowerPoint</Application>
  <PresentationFormat>On-screen Show (16:9)</PresentationFormat>
  <Paragraphs>237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Monotype Sorts</vt:lpstr>
      <vt:lpstr>ＭＳ Ｐゴシック</vt:lpstr>
      <vt:lpstr>Arial</vt:lpstr>
      <vt:lpstr>Calibri</vt:lpstr>
      <vt:lpstr>Courier New</vt:lpstr>
      <vt:lpstr>Helvetica</vt:lpstr>
      <vt:lpstr>Webdings</vt:lpstr>
      <vt:lpstr>Office Theme</vt:lpstr>
      <vt:lpstr>CSCI315 – Operating Systems Design Department of Computer Science Bucknell University</vt:lpstr>
      <vt:lpstr>Building Blocks – Hardware Assistance</vt:lpstr>
      <vt:lpstr>Nested Page Tables</vt:lpstr>
      <vt:lpstr>A Simplified, Logical View</vt:lpstr>
      <vt:lpstr>Types of Virtual Machines and Implementations</vt:lpstr>
      <vt:lpstr>Types of VMs – Type 0 Hypervisor</vt:lpstr>
      <vt:lpstr>Type 0 Hypervisor</vt:lpstr>
      <vt:lpstr>Type 1 Hypervisor</vt:lpstr>
      <vt:lpstr>Types of VMs – Type 1 Hypervisor</vt:lpstr>
      <vt:lpstr>Types of VMs – Type 1 Hypervisor (Cont.)</vt:lpstr>
      <vt:lpstr>Types of VMs – Type 1 Hypervisor (Cont.)</vt:lpstr>
      <vt:lpstr>Type 2 Hypervisor</vt:lpstr>
      <vt:lpstr>Types of VMs – Type 2 Hypervisor</vt:lpstr>
      <vt:lpstr>Types of VMs – Paravirtualization</vt:lpstr>
      <vt:lpstr>Xen I/O via Shared Circular Buffer</vt:lpstr>
      <vt:lpstr>Types of VMs – Paravirtualization (Cont.)</vt:lpstr>
      <vt:lpstr>Types of VMs – Programming Environment Virtualization</vt:lpstr>
      <vt:lpstr>Types of VMs – Emulation</vt:lpstr>
      <vt:lpstr>Types of VMs – Application Containment</vt:lpstr>
      <vt:lpstr>Solaris 10 with Two Zones</vt:lpstr>
      <vt:lpstr>Virtualization and Operating-System Components</vt:lpstr>
      <vt:lpstr>OS Component – CPU Scheduling</vt:lpstr>
      <vt:lpstr>OS Component –  CPU Scheduling (Cont.)</vt:lpstr>
      <vt:lpstr>OS Component – Memory Management</vt:lpstr>
      <vt:lpstr>OS Component – I/O</vt:lpstr>
      <vt:lpstr>OS Component – Storage Management</vt:lpstr>
      <vt:lpstr>OS Component – Live Migration</vt:lpstr>
      <vt:lpstr>Live Migration of Guest Between Servers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181</cp:revision>
  <dcterms:created xsi:type="dcterms:W3CDTF">2013-08-21T19:17:07Z</dcterms:created>
  <dcterms:modified xsi:type="dcterms:W3CDTF">2020-11-17T20:32:10Z</dcterms:modified>
</cp:coreProperties>
</file>