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1" r:id="rId2"/>
    <p:sldId id="373" r:id="rId3"/>
    <p:sldId id="374" r:id="rId4"/>
    <p:sldId id="375" r:id="rId5"/>
    <p:sldId id="376" r:id="rId6"/>
    <p:sldId id="378" r:id="rId7"/>
    <p:sldId id="399" r:id="rId8"/>
    <p:sldId id="379" r:id="rId9"/>
    <p:sldId id="392" r:id="rId10"/>
    <p:sldId id="393" r:id="rId11"/>
    <p:sldId id="394" r:id="rId12"/>
    <p:sldId id="395" r:id="rId13"/>
    <p:sldId id="400" r:id="rId14"/>
    <p:sldId id="396" r:id="rId15"/>
    <p:sldId id="397" r:id="rId16"/>
    <p:sldId id="398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EC3C"/>
    <a:srgbClr val="FE9202"/>
    <a:srgbClr val="00AACC"/>
    <a:srgbClr val="6C1A00"/>
    <a:srgbClr val="007033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mware.com/products/workstation-pro.html" TargetMode="External"/><Relationship Id="rId13" Type="http://schemas.openxmlformats.org/officeDocument/2006/relationships/hyperlink" Target="https://veertu.com/anka-technology/" TargetMode="External"/><Relationship Id="rId3" Type="http://schemas.openxmlformats.org/officeDocument/2006/relationships/hyperlink" Target="https://try.solarwinds.com/lp/virtualization-manager?CMP=BIZ-RVW-SWTH-vm_mgr-VM-TRY-virtsw" TargetMode="External"/><Relationship Id="rId7" Type="http://schemas.openxmlformats.org/officeDocument/2006/relationships/hyperlink" Target="https://www.oracle.com/virtualization/virtualbox/index.html" TargetMode="External"/><Relationship Id="rId12" Type="http://schemas.openxmlformats.org/officeDocument/2006/relationships/hyperlink" Target="https://www.redhat.com/en/technologies/virtualization/enterprise-virtualization" TargetMode="External"/><Relationship Id="rId2" Type="http://schemas.openxmlformats.org/officeDocument/2006/relationships/hyperlink" Target="https://www.softwaretestinghelp.com/virtualization-softwar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arallels.com/products/desktop/" TargetMode="External"/><Relationship Id="rId11" Type="http://schemas.openxmlformats.org/officeDocument/2006/relationships/hyperlink" Target="https://docs.microsoft.com/en-us/virtualization/hyper-v-on-windows/quick-start/enable-hyper-v" TargetMode="External"/><Relationship Id="rId5" Type="http://schemas.openxmlformats.org/officeDocument/2006/relationships/hyperlink" Target="https://www.vmware.com/products/fusion.html" TargetMode="External"/><Relationship Id="rId10" Type="http://schemas.openxmlformats.org/officeDocument/2006/relationships/hyperlink" Target="https://www.microsoft.com/en-us/download/details.aspx?id=3702" TargetMode="External"/><Relationship Id="rId4" Type="http://schemas.openxmlformats.org/officeDocument/2006/relationships/hyperlink" Target="https://v2cloud.com/?referrer=d42d1d2810c5b902e16313e3647f01686XaeD2bHbIO0zEGN4SQmX7UvHx6KqDeh" TargetMode="External"/><Relationship Id="rId9" Type="http://schemas.openxmlformats.org/officeDocument/2006/relationships/hyperlink" Target="https://www.qemu.org/" TargetMode="External"/><Relationship Id="rId14" Type="http://schemas.openxmlformats.org/officeDocument/2006/relationships/hyperlink" Target="https://www.apple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QEMU" TargetMode="External"/><Relationship Id="rId2" Type="http://schemas.openxmlformats.org/officeDocument/2006/relationships/hyperlink" Target="https://www.qemu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lpinelinux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nikernel.org/" TargetMode="External"/><Relationship Id="rId2" Type="http://schemas.openxmlformats.org/officeDocument/2006/relationships/hyperlink" Target="https://en.wikipedia.org/wiki/Unikerne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bu.edu/fac/richwest/quest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lick.linksynergy.com/deeplink?id=kXQk6%2AivFEQ&amp;mid=24542&amp;u1=trd-us-1240742398593311500&amp;murl=https%3A%2F%2Fdocs.microsoft.com%2Fen-us%2Fvirtualization%2Fhyper-v-on-windows%2Fabout%2F" TargetMode="External"/><Relationship Id="rId3" Type="http://schemas.openxmlformats.org/officeDocument/2006/relationships/hyperlink" Target="https://www.virtualbox.org/" TargetMode="External"/><Relationship Id="rId7" Type="http://schemas.openxmlformats.org/officeDocument/2006/relationships/hyperlink" Target="https://xenproject.org/" TargetMode="External"/><Relationship Id="rId2" Type="http://schemas.openxmlformats.org/officeDocument/2006/relationships/hyperlink" Target="https://imp.i263671.net/c/221109/814643/114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trix.com/products/citrix-hypervisor/" TargetMode="External"/><Relationship Id="rId5" Type="http://schemas.openxmlformats.org/officeDocument/2006/relationships/hyperlink" Target="https://www.qemu.org/" TargetMode="External"/><Relationship Id="rId4" Type="http://schemas.openxmlformats.org/officeDocument/2006/relationships/hyperlink" Target="https://www.anrdoezrs.net/links/6361382/type/dlg/sid/trd-us-2219392190652072400/https:/www.parallels.com/products/desktop/" TargetMode="External"/><Relationship Id="rId9" Type="http://schemas.openxmlformats.org/officeDocument/2006/relationships/hyperlink" Target="https://www.techradar.com/best/best-virtual-machine-softwa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56299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18.7-18.8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Virtual Machines Examples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D76D-2ABD-4A50-9393-75A3FAE7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80" y="281175"/>
            <a:ext cx="7329840" cy="763525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Popular List of VM Software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4EF9FB-FDEE-43AB-8D4F-A66FCBCD60C7}"/>
              </a:ext>
            </a:extLst>
          </p:cNvPr>
          <p:cNvSpPr txBox="1"/>
          <p:nvPr/>
        </p:nvSpPr>
        <p:spPr>
          <a:xfrm>
            <a:off x="1670605" y="4677659"/>
            <a:ext cx="6077369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https://www.softwaretestinghelp.com/virtualization-software/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39A750-197C-4A69-9F17-42D916663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75" y="1197406"/>
            <a:ext cx="7787955" cy="3359510"/>
          </a:xfrm>
          <a:solidFill>
            <a:srgbClr val="92D050"/>
          </a:solidFill>
          <a:ln>
            <a:noFill/>
          </a:ln>
        </p:spPr>
        <p:txBody>
          <a:bodyPr>
            <a:normAutofit fontScale="55000" lnSpcReduction="20000"/>
          </a:bodyPr>
          <a:lstStyle/>
          <a:p>
            <a:r>
              <a:rPr lang="en-US" sz="4400" dirty="0"/>
              <a:t>Based on a list by Software Testing Help (dated 10/1/2020)</a:t>
            </a:r>
          </a:p>
          <a:p>
            <a:pPr lvl="1"/>
            <a:r>
              <a:rPr lang="en-US" b="1" dirty="0">
                <a:hlinkClick r:id="rId3"/>
              </a:rPr>
              <a:t>SolarWinds Virtualization Manager</a:t>
            </a:r>
            <a:endParaRPr lang="en-US" b="1" dirty="0"/>
          </a:p>
          <a:p>
            <a:pPr lvl="1"/>
            <a:r>
              <a:rPr lang="en-US" b="1" dirty="0">
                <a:hlinkClick r:id="rId4"/>
              </a:rPr>
              <a:t>V2 Cloud</a:t>
            </a:r>
            <a:endParaRPr lang="en-US" b="1" dirty="0"/>
          </a:p>
          <a:p>
            <a:pPr lvl="1"/>
            <a:r>
              <a:rPr lang="en-US" b="1" dirty="0">
                <a:hlinkClick r:id="rId5"/>
              </a:rPr>
              <a:t>VM Ware Fusion</a:t>
            </a:r>
            <a:endParaRPr lang="en-US" b="1" dirty="0"/>
          </a:p>
          <a:p>
            <a:pPr lvl="1"/>
            <a:r>
              <a:rPr lang="en-US" b="1" dirty="0">
                <a:hlinkClick r:id="rId6"/>
              </a:rPr>
              <a:t>Parallels Desktop</a:t>
            </a:r>
            <a:endParaRPr lang="en-US" b="1" dirty="0"/>
          </a:p>
          <a:p>
            <a:pPr lvl="1"/>
            <a:r>
              <a:rPr lang="en-US" b="1" dirty="0">
                <a:hlinkClick r:id="rId7"/>
              </a:rPr>
              <a:t>Oracle Virtualization</a:t>
            </a:r>
            <a:r>
              <a:rPr lang="en-US" b="1" dirty="0"/>
              <a:t>  (a.k.a. Virtual Box)</a:t>
            </a:r>
          </a:p>
          <a:p>
            <a:pPr lvl="1"/>
            <a:r>
              <a:rPr lang="en-US" b="1" dirty="0">
                <a:hlinkClick r:id="rId8"/>
              </a:rPr>
              <a:t>VM Ware Workstation</a:t>
            </a:r>
            <a:endParaRPr lang="en-US" b="1" dirty="0"/>
          </a:p>
          <a:p>
            <a:pPr lvl="1"/>
            <a:r>
              <a:rPr lang="en-US" b="1" dirty="0">
                <a:hlinkClick r:id="rId9"/>
              </a:rPr>
              <a:t>QEMU</a:t>
            </a:r>
            <a:endParaRPr lang="en-US" b="1" dirty="0"/>
          </a:p>
          <a:p>
            <a:pPr lvl="1"/>
            <a:r>
              <a:rPr lang="en-US" b="1" dirty="0">
                <a:hlinkClick r:id="rId10"/>
              </a:rPr>
              <a:t>Virtual PC</a:t>
            </a:r>
            <a:endParaRPr lang="en-US" b="1" dirty="0"/>
          </a:p>
          <a:p>
            <a:pPr lvl="1"/>
            <a:r>
              <a:rPr lang="en-US" b="1" dirty="0">
                <a:hlinkClick r:id="rId11"/>
              </a:rPr>
              <a:t>Microsoft Hyper-V</a:t>
            </a:r>
            <a:endParaRPr lang="en-US" b="1" dirty="0"/>
          </a:p>
          <a:p>
            <a:pPr lvl="1"/>
            <a:r>
              <a:rPr lang="en-US" b="1" dirty="0" err="1">
                <a:hlinkClick r:id="rId12"/>
              </a:rPr>
              <a:t>Redhat</a:t>
            </a:r>
            <a:r>
              <a:rPr lang="en-US" b="1" dirty="0">
                <a:hlinkClick r:id="rId12"/>
              </a:rPr>
              <a:t> Virtualization</a:t>
            </a:r>
            <a:endParaRPr lang="en-US" b="1" dirty="0"/>
          </a:p>
          <a:p>
            <a:pPr lvl="1"/>
            <a:r>
              <a:rPr lang="en-US" b="1" dirty="0" err="1">
                <a:hlinkClick r:id="rId13"/>
              </a:rPr>
              <a:t>Veertu</a:t>
            </a:r>
            <a:r>
              <a:rPr lang="en-US" b="1" dirty="0">
                <a:hlinkClick r:id="rId13"/>
              </a:rPr>
              <a:t>-for MAC</a:t>
            </a:r>
            <a:endParaRPr lang="en-US" b="1" dirty="0"/>
          </a:p>
          <a:p>
            <a:pPr lvl="1"/>
            <a:r>
              <a:rPr lang="en-US" b="1" dirty="0">
                <a:hlinkClick r:id="rId14"/>
              </a:rPr>
              <a:t>Apple-Boot Camp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7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9349-15DC-4BD0-8DE1-64FC97CA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Machine: QEMU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F62E6-A005-4EB6-8F24-8B8663C5D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359509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Here is a running example of VM: QEMU.</a:t>
            </a:r>
          </a:p>
          <a:p>
            <a:pPr lvl="1"/>
            <a:r>
              <a:rPr lang="en-US" dirty="0"/>
              <a:t>hardware emulator of x86 processor</a:t>
            </a:r>
          </a:p>
          <a:p>
            <a:r>
              <a:rPr lang="en-US" dirty="0"/>
              <a:t>I used it to study the bootstrap programs, which was demonstrated early in the course.</a:t>
            </a:r>
          </a:p>
          <a:p>
            <a:r>
              <a:rPr lang="en-US" dirty="0"/>
              <a:t>One can specify the disk capacity and memory configuration for each run.</a:t>
            </a:r>
          </a:p>
          <a:p>
            <a:r>
              <a:rPr lang="en-US" dirty="0">
                <a:hlinkClick r:id="rId2"/>
              </a:rPr>
              <a:t>https://www.qemu.org/</a:t>
            </a:r>
            <a:endParaRPr lang="en-US" dirty="0"/>
          </a:p>
          <a:p>
            <a:r>
              <a:rPr lang="en-US" dirty="0">
                <a:hlinkClick r:id="rId3"/>
              </a:rPr>
              <a:t>https://en.wikipedia.org/wiki/QEMU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8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68-A9CB-416F-8D96-C564634A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158922"/>
            <a:ext cx="8246069" cy="763525"/>
          </a:xfrm>
        </p:spPr>
        <p:txBody>
          <a:bodyPr>
            <a:normAutofit/>
          </a:bodyPr>
          <a:lstStyle/>
          <a:p>
            <a:r>
              <a:rPr lang="en-US" sz="3200" dirty="0"/>
              <a:t>Some Screenshots Running QEMU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372266-030C-4F54-868C-06D49D553B3B}"/>
              </a:ext>
            </a:extLst>
          </p:cNvPr>
          <p:cNvSpPr txBox="1"/>
          <p:nvPr/>
        </p:nvSpPr>
        <p:spPr>
          <a:xfrm>
            <a:off x="5613895" y="2419045"/>
            <a:ext cx="2797577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QEMU files on my Windows computer. “alphine.qcow2” is a virtual Linux brand OS.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E5CC4C-161F-4AF0-9F06-0950BDDDF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5" y="844034"/>
            <a:ext cx="4622039" cy="39857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71A96B-1D29-4EBD-9075-30EA10CAC0B9}"/>
              </a:ext>
            </a:extLst>
          </p:cNvPr>
          <p:cNvSpPr txBox="1"/>
          <p:nvPr/>
        </p:nvSpPr>
        <p:spPr>
          <a:xfrm>
            <a:off x="5613895" y="3640685"/>
            <a:ext cx="239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https://alpinelinux.org/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63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68-A9CB-416F-8D96-C564634A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158922"/>
            <a:ext cx="8246069" cy="763525"/>
          </a:xfrm>
        </p:spPr>
        <p:txBody>
          <a:bodyPr>
            <a:normAutofit/>
          </a:bodyPr>
          <a:lstStyle/>
          <a:p>
            <a:r>
              <a:rPr lang="en-US" sz="3200" dirty="0"/>
              <a:t>Some Screenshots Running QEMU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8A6A44-05EB-489F-BF2F-5CB7F54A44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" r="2565"/>
          <a:stretch/>
        </p:blipFill>
        <p:spPr>
          <a:xfrm>
            <a:off x="1823310" y="891995"/>
            <a:ext cx="5802791" cy="37992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372266-030C-4F54-868C-06D49D553B3B}"/>
              </a:ext>
            </a:extLst>
          </p:cNvPr>
          <p:cNvSpPr txBox="1"/>
          <p:nvPr/>
        </p:nvSpPr>
        <p:spPr>
          <a:xfrm>
            <a:off x="3808475" y="4251505"/>
            <a:ext cx="5057347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booting up </a:t>
            </a:r>
            <a:r>
              <a:rPr lang="en-US" dirty="0" err="1"/>
              <a:t>Alphine</a:t>
            </a:r>
            <a:r>
              <a:rPr lang="en-US" dirty="0"/>
              <a:t> Linux on my Windows computer</a:t>
            </a:r>
          </a:p>
          <a:p>
            <a:r>
              <a:rPr lang="en-US" dirty="0"/>
              <a:t>under QEMU</a:t>
            </a:r>
          </a:p>
        </p:txBody>
      </p:sp>
    </p:spTree>
    <p:extLst>
      <p:ext uri="{BB962C8B-B14F-4D97-AF65-F5344CB8AC3E}">
        <p14:creationId xmlns:p14="http://schemas.microsoft.com/office/powerpoint/2010/main" val="2210525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68-A9CB-416F-8D96-C564634A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Screenshots Running QEMU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3BF660-2E53-4AB3-8D44-91C7DEF4A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605" y="1233909"/>
            <a:ext cx="6143542" cy="30590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0A6289-18D2-4528-A152-59EFA22F2E72}"/>
              </a:ext>
            </a:extLst>
          </p:cNvPr>
          <p:cNvSpPr txBox="1"/>
          <p:nvPr/>
        </p:nvSpPr>
        <p:spPr>
          <a:xfrm>
            <a:off x="3262002" y="4482214"/>
            <a:ext cx="2960747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compiling and running </a:t>
            </a:r>
            <a:r>
              <a:rPr lang="en-US" dirty="0" err="1"/>
              <a:t>hello.c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4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68-A9CB-416F-8D96-C564634A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Screenshots Running QEMU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8C684A-030D-4F5C-8206-BC615506F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9" y="966751"/>
            <a:ext cx="5502117" cy="35512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8AABE1-AED2-495C-BEAA-5AFF0EE4A1A9}"/>
              </a:ext>
            </a:extLst>
          </p:cNvPr>
          <p:cNvSpPr txBox="1"/>
          <p:nvPr/>
        </p:nvSpPr>
        <p:spPr>
          <a:xfrm>
            <a:off x="5540226" y="3182570"/>
            <a:ext cx="32203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sftp user@linuxremote.bucknell.edu</a:t>
            </a:r>
          </a:p>
          <a:p>
            <a:r>
              <a:rPr lang="en-US" sz="1600" dirty="0"/>
              <a:t>cd csci315/lab05</a:t>
            </a:r>
          </a:p>
          <a:p>
            <a:r>
              <a:rPr lang="en-US" sz="1600" dirty="0" err="1"/>
              <a:t>mget</a:t>
            </a:r>
            <a:r>
              <a:rPr lang="en-US" sz="1600" dirty="0"/>
              <a:t>  -r  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E23DA-54B9-4839-92AA-1B0CA9FF8548}"/>
              </a:ext>
            </a:extLst>
          </p:cNvPr>
          <p:cNvSpPr txBox="1"/>
          <p:nvPr/>
        </p:nvSpPr>
        <p:spPr>
          <a:xfrm>
            <a:off x="5629133" y="1776264"/>
            <a:ext cx="3218958" cy="369332"/>
          </a:xfrm>
          <a:prstGeom prst="rect">
            <a:avLst/>
          </a:prstGeom>
          <a:solidFill>
            <a:srgbClr val="5EEC3C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retrieving files from </a:t>
            </a:r>
            <a:r>
              <a:rPr lang="en-US" dirty="0" err="1"/>
              <a:t>linuxremote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26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768-A9CB-416F-8D96-C564634A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Screenshots Running QEMU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AABE1-AED2-495C-BEAA-5AFF0EE4A1A9}"/>
              </a:ext>
            </a:extLst>
          </p:cNvPr>
          <p:cNvSpPr txBox="1"/>
          <p:nvPr/>
        </p:nvSpPr>
        <p:spPr>
          <a:xfrm>
            <a:off x="5796257" y="1044700"/>
            <a:ext cx="2353401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compiling lab05 on QEMU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E23DA-54B9-4839-92AA-1B0CA9FF8548}"/>
              </a:ext>
            </a:extLst>
          </p:cNvPr>
          <p:cNvSpPr txBox="1"/>
          <p:nvPr/>
        </p:nvSpPr>
        <p:spPr>
          <a:xfrm>
            <a:off x="754375" y="3439753"/>
            <a:ext cx="2448106" cy="369332"/>
          </a:xfrm>
          <a:prstGeom prst="rect">
            <a:avLst/>
          </a:prstGeom>
          <a:solidFill>
            <a:srgbClr val="5EEC3C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running lab05 on QEMU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C1175-4E2D-49C5-9860-985A4A034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09" y="875729"/>
            <a:ext cx="5047231" cy="21541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A70EB3-1459-492E-AB3F-E48394F3F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80" y="1875417"/>
            <a:ext cx="4885118" cy="3225126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45A6BE-CF3A-4824-8AA9-AB13360B8D85}"/>
              </a:ext>
            </a:extLst>
          </p:cNvPr>
          <p:cNvCxnSpPr>
            <a:stCxn id="6" idx="1"/>
          </p:cNvCxnSpPr>
          <p:nvPr/>
        </p:nvCxnSpPr>
        <p:spPr>
          <a:xfrm flipH="1">
            <a:off x="4724705" y="1213977"/>
            <a:ext cx="1071552" cy="2888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24C4414-EA55-47EA-AD3E-B13E2102BE29}"/>
              </a:ext>
            </a:extLst>
          </p:cNvPr>
          <p:cNvCxnSpPr/>
          <p:nvPr/>
        </p:nvCxnSpPr>
        <p:spPr>
          <a:xfrm>
            <a:off x="3197655" y="3624419"/>
            <a:ext cx="1527050" cy="32167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75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5BDBD612-EC33-48E1-8B5D-257E309B6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186370"/>
            <a:ext cx="7329839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Examples - VMware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EA6A0F27-9CD7-A44F-B996-BFB0F7B76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86725"/>
            <a:ext cx="7329839" cy="3670190"/>
          </a:xfrm>
          <a:solidFill>
            <a:srgbClr val="FFC000"/>
          </a:solidFill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VMware Workstation runs on x86, provides VMM for guests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Runs as application on other native, installed host operating system -&gt; Type 2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Lots of guests possible, including Windows, Linux, etc. all runnable concurrently (as resources allow)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Virtualization layer abstracts underlying HW, providing guest with is own virtual CPUs, memory, disk drives, network interfaces, etc.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Physical disks can be provided to guests, or virtual physical disks (just files within host file system)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34290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5D86F4CE-13C0-4060-8645-A9434C1BC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0164" y="186809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VMware Workstation Architecture</a:t>
            </a:r>
          </a:p>
        </p:txBody>
      </p:sp>
      <p:pic>
        <p:nvPicPr>
          <p:cNvPr id="52226" name="Content Placeholder 3" descr="16_09.pdf">
            <a:extLst>
              <a:ext uri="{FF2B5EF4-FFF2-40B4-BE49-F238E27FC236}">
                <a16:creationId xmlns:a16="http://schemas.microsoft.com/office/drawing/2014/main" id="{498E964B-2A4C-43F5-AB73-504537AF15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153" r="-14153"/>
          <a:stretch>
            <a:fillRect/>
          </a:stretch>
        </p:blipFill>
        <p:spPr>
          <a:xfrm>
            <a:off x="1254690" y="891995"/>
            <a:ext cx="6635137" cy="3653813"/>
          </a:xfrm>
          <a:solidFill>
            <a:srgbClr val="92D050"/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6D2E1701-4818-4F21-8793-CC16905CC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5900" y="183091"/>
            <a:ext cx="655102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Examples – Java Virtual Machine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CF310F91-BFD2-1C41-94D4-CC7D994E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89884"/>
            <a:ext cx="7329840" cy="3819736"/>
          </a:xfrm>
          <a:solidFill>
            <a:srgbClr val="FFC000"/>
          </a:solidFill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1800" dirty="0">
                <a:ea typeface="ＭＳ Ｐゴシック" charset="0"/>
              </a:rPr>
              <a:t>Example of programming-environment virtualization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Very popular language / application environment invented by Sun Microsystems in 1995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Write once, run anywhere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Includes language specification (Java), API library, Java virtual machine (JVM)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Java objects specified by class construct, Java program is one or more objects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Each Java object compiled into architecture-neutral </a:t>
            </a:r>
            <a:r>
              <a:rPr lang="en-US" sz="1800" b="1" dirty="0" err="1">
                <a:solidFill>
                  <a:srgbClr val="006699"/>
                </a:solidFill>
                <a:latin typeface="+mj-lt"/>
              </a:rPr>
              <a:t>bytecode</a:t>
            </a:r>
            <a:r>
              <a:rPr lang="en-US" sz="1800" dirty="0">
                <a:ea typeface="ＭＳ Ｐゴシック" charset="0"/>
              </a:rPr>
              <a:t> output (</a:t>
            </a:r>
            <a:r>
              <a:rPr lang="en-US" sz="1800" b="1" dirty="0">
                <a:latin typeface="Courier New"/>
                <a:ea typeface="ＭＳ Ｐゴシック" charset="0"/>
                <a:cs typeface="Courier New"/>
              </a:rPr>
              <a:t>.class</a:t>
            </a:r>
            <a:r>
              <a:rPr lang="en-US" sz="1800" dirty="0">
                <a:ea typeface="ＭＳ Ｐゴシック" charset="0"/>
              </a:rPr>
              <a:t>) which JVM </a:t>
            </a:r>
            <a:r>
              <a:rPr lang="en-US" sz="1800" b="1" dirty="0">
                <a:solidFill>
                  <a:srgbClr val="006699"/>
                </a:solidFill>
                <a:latin typeface="+mj-lt"/>
              </a:rPr>
              <a:t>class loader </a:t>
            </a:r>
            <a:r>
              <a:rPr lang="en-US" sz="1800" dirty="0">
                <a:ea typeface="ＭＳ Ｐゴシック" charset="0"/>
              </a:rPr>
              <a:t>loads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JVM compiled per architecture, reads </a:t>
            </a:r>
            <a:r>
              <a:rPr lang="en-US" sz="1800" dirty="0" err="1">
                <a:ea typeface="ＭＳ Ｐゴシック" charset="0"/>
              </a:rPr>
              <a:t>bytecode</a:t>
            </a:r>
            <a:r>
              <a:rPr lang="en-US" sz="1800" dirty="0">
                <a:ea typeface="ＭＳ Ｐゴシック" charset="0"/>
              </a:rPr>
              <a:t> and executes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Includes </a:t>
            </a:r>
            <a:r>
              <a:rPr lang="en-US" sz="1800" b="1" dirty="0">
                <a:solidFill>
                  <a:srgbClr val="006699"/>
                </a:solidFill>
                <a:latin typeface="+mj-lt"/>
              </a:rPr>
              <a:t>garbage</a:t>
            </a:r>
            <a:r>
              <a:rPr lang="en-US" sz="1800" b="1" dirty="0">
                <a:solidFill>
                  <a:srgbClr val="3366FF"/>
                </a:solidFill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6699"/>
                </a:solidFill>
                <a:latin typeface="+mj-lt"/>
              </a:rPr>
              <a:t>collection</a:t>
            </a:r>
            <a:r>
              <a:rPr lang="en-US" sz="1800" b="1" dirty="0">
                <a:solidFill>
                  <a:srgbClr val="3366FF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to reclaim memory no longer in use</a:t>
            </a:r>
          </a:p>
          <a:p>
            <a:pPr>
              <a:defRPr/>
            </a:pPr>
            <a:r>
              <a:rPr lang="en-US" sz="1800" dirty="0">
                <a:ea typeface="ＭＳ Ｐゴシック" charset="0"/>
              </a:rPr>
              <a:t>Made faster by </a:t>
            </a:r>
            <a:r>
              <a:rPr lang="en-US" sz="1800" b="1" dirty="0">
                <a:solidFill>
                  <a:srgbClr val="006699"/>
                </a:solidFill>
                <a:latin typeface="+mj-lt"/>
              </a:rPr>
              <a:t>just-in-time</a:t>
            </a:r>
            <a:r>
              <a:rPr lang="en-US" sz="1800" b="1" dirty="0">
                <a:solidFill>
                  <a:srgbClr val="3366FF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(</a:t>
            </a:r>
            <a:r>
              <a:rPr lang="en-US" sz="1800" b="1" dirty="0">
                <a:solidFill>
                  <a:srgbClr val="006699"/>
                </a:solidFill>
                <a:latin typeface="+mj-lt"/>
              </a:rPr>
              <a:t>JIT</a:t>
            </a:r>
            <a:r>
              <a:rPr lang="en-US" sz="1800" dirty="0">
                <a:ea typeface="ＭＳ Ｐゴシック" charset="0"/>
              </a:rPr>
              <a:t>) compiler that turns bytecodes into native code and caches them</a:t>
            </a:r>
            <a:endParaRPr lang="en-US" sz="1800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AD814B26-D5C3-46C5-842A-E6D9FA781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3846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The Java Virtual Machine</a:t>
            </a:r>
          </a:p>
        </p:txBody>
      </p:sp>
      <p:pic>
        <p:nvPicPr>
          <p:cNvPr id="54274" name="Content Placeholder 3" descr="16_10.pdf">
            <a:extLst>
              <a:ext uri="{FF2B5EF4-FFF2-40B4-BE49-F238E27FC236}">
                <a16:creationId xmlns:a16="http://schemas.microsoft.com/office/drawing/2014/main" id="{DB9298D4-57C5-4C76-B64E-9732FC6BE1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986" b="-8986"/>
          <a:stretch>
            <a:fillRect/>
          </a:stretch>
        </p:blipFill>
        <p:spPr>
          <a:xfrm>
            <a:off x="1381753" y="1044700"/>
            <a:ext cx="6380493" cy="3512215"/>
          </a:xfrm>
          <a:solidFill>
            <a:srgbClr val="92D050"/>
          </a:solidFill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3AAC93B4-4CD2-4953-8EE3-5E3D6A088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1924" y="183092"/>
            <a:ext cx="6634996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Virtualization Research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CF310F91-BFD2-1C41-94D4-CC7D994E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798910"/>
            <a:ext cx="7329840" cy="3452595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3300" dirty="0">
                <a:ea typeface="ＭＳ Ｐゴシック" charset="0"/>
              </a:rPr>
              <a:t>Very popular technology with active research</a:t>
            </a:r>
          </a:p>
          <a:p>
            <a:pPr>
              <a:defRPr/>
            </a:pPr>
            <a:r>
              <a:rPr lang="en-US" sz="3300" dirty="0">
                <a:ea typeface="ＭＳ Ｐゴシック" charset="0"/>
              </a:rPr>
              <a:t>Driven by uses such as server consolidation</a:t>
            </a:r>
          </a:p>
          <a:p>
            <a:pPr>
              <a:defRPr/>
            </a:pPr>
            <a:r>
              <a:rPr lang="en-US" sz="3300" b="1" dirty="0" err="1">
                <a:solidFill>
                  <a:srgbClr val="006699"/>
                </a:solidFill>
                <a:latin typeface="+mj-lt"/>
              </a:rPr>
              <a:t>Unikernels</a:t>
            </a:r>
            <a:r>
              <a:rPr lang="en-US" sz="3300" dirty="0">
                <a:ea typeface="ＭＳ Ｐゴシック" charset="0"/>
              </a:rPr>
              <a:t>, built on </a:t>
            </a:r>
            <a:r>
              <a:rPr lang="en-US" sz="3300" b="1" dirty="0">
                <a:solidFill>
                  <a:srgbClr val="006699"/>
                </a:solidFill>
                <a:latin typeface="+mj-lt"/>
              </a:rPr>
              <a:t>library operating systems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Aim to improve efficiency and security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Specialized machine images using one address space, shrinking attack surface and resource footprint of deployed applications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In essence, compile application, libraries called, and used kernel services into single binary that runs in a virtual environment</a:t>
            </a: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34290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F3669F-8FB6-43A9-87DE-C16D5303BE00}"/>
              </a:ext>
            </a:extLst>
          </p:cNvPr>
          <p:cNvSpPr txBox="1"/>
          <p:nvPr/>
        </p:nvSpPr>
        <p:spPr>
          <a:xfrm>
            <a:off x="2611335" y="4401798"/>
            <a:ext cx="3921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https://en.wikipedia.org/wiki/Unikernel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B0B0F3-01BC-47FF-B484-823721A6B51B}"/>
              </a:ext>
            </a:extLst>
          </p:cNvPr>
          <p:cNvSpPr txBox="1"/>
          <p:nvPr/>
        </p:nvSpPr>
        <p:spPr>
          <a:xfrm>
            <a:off x="3491287" y="4774168"/>
            <a:ext cx="216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http://unikernel.org/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3AAC93B4-4CD2-4953-8EE3-5E3D6A088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1924" y="183092"/>
            <a:ext cx="6634996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Virtualization Research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CF310F91-BFD2-1C41-94D4-CC7D994E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798910"/>
            <a:ext cx="7329840" cy="3452596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3300" dirty="0">
                <a:ea typeface="ＭＳ Ｐゴシック" charset="0"/>
              </a:rPr>
              <a:t>Better control of processes available via projects like </a:t>
            </a:r>
            <a:r>
              <a:rPr lang="en-US" sz="3300" b="1" dirty="0">
                <a:solidFill>
                  <a:srgbClr val="006699"/>
                </a:solidFill>
                <a:latin typeface="+mj-lt"/>
              </a:rPr>
              <a:t>Quest-V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Real time execution and fault tolerance via virtualization instructions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Partitioning hypervisors partition physical resources amongst guests, fully-committing all resources (rather than overcommitting)</a:t>
            </a:r>
          </a:p>
          <a:p>
            <a:pPr lvl="1">
              <a:defRPr/>
            </a:pPr>
            <a:r>
              <a:rPr lang="en-US" sz="3300" dirty="0">
                <a:ea typeface="ＭＳ Ｐゴシック" charset="0"/>
              </a:rPr>
              <a:t>For example </a:t>
            </a:r>
            <a:r>
              <a:rPr lang="en-US" sz="3300" dirty="0"/>
              <a:t>a Linux system that lacks real-time capabilities for safety- and security-critical tasks can be extended with a lightweight real-time OS running in its own VM</a:t>
            </a:r>
            <a:endParaRPr lang="en-US" sz="3300" dirty="0">
              <a:ea typeface="ＭＳ Ｐゴシック" charset="0"/>
            </a:endParaRPr>
          </a:p>
          <a:p>
            <a:pPr lvl="1">
              <a:buFont typeface="Monotype Sorts" charset="0"/>
              <a:buChar char="n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34290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64AEA4-1168-4F36-AA8D-4F3CCDFA66D0}"/>
              </a:ext>
            </a:extLst>
          </p:cNvPr>
          <p:cNvSpPr txBox="1"/>
          <p:nvPr/>
        </p:nvSpPr>
        <p:spPr>
          <a:xfrm>
            <a:off x="2297755" y="4347827"/>
            <a:ext cx="454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http://www.cs.bu.edu/fac/richwest/quest.php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7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8E6F5509-6454-4A0D-AFF7-8C49695C4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8966" y="281175"/>
            <a:ext cx="7787954" cy="763525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Virtualization Research (Cont.)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CF310F91-BFD2-1C41-94D4-CC7D994E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1022295"/>
            <a:ext cx="7329839" cy="3534620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Separation hypervisors like Quest-V, each task runs in a virtual machine</a:t>
            </a:r>
          </a:p>
          <a:p>
            <a:pPr lvl="1">
              <a:defRPr/>
            </a:pPr>
            <a:r>
              <a:rPr lang="en-US" dirty="0"/>
              <a:t>Hypervisor initializes system and starts tasks but not involved in continuing operation</a:t>
            </a:r>
          </a:p>
          <a:p>
            <a:pPr lvl="1">
              <a:defRPr/>
            </a:pPr>
            <a:r>
              <a:rPr lang="en-US" dirty="0"/>
              <a:t>Each VM has its own resources the task manages</a:t>
            </a:r>
          </a:p>
          <a:p>
            <a:pPr lvl="1">
              <a:defRPr/>
            </a:pPr>
            <a:r>
              <a:rPr lang="en-US" dirty="0"/>
              <a:t>Tasks can be real time and more secure</a:t>
            </a:r>
          </a:p>
          <a:p>
            <a:pPr lvl="1">
              <a:defRPr/>
            </a:pPr>
            <a:r>
              <a:rPr lang="en-US" dirty="0"/>
              <a:t>Other examples are </a:t>
            </a:r>
            <a:r>
              <a:rPr lang="en-US" dirty="0" err="1"/>
              <a:t>Xtratum</a:t>
            </a:r>
            <a:r>
              <a:rPr lang="en-US" dirty="0"/>
              <a:t>, Siemens Jailhouse</a:t>
            </a:r>
          </a:p>
          <a:p>
            <a:pPr lvl="1">
              <a:defRPr/>
            </a:pPr>
            <a:r>
              <a:rPr lang="en-US" dirty="0"/>
              <a:t>Can build chip-level distributed system</a:t>
            </a:r>
          </a:p>
          <a:p>
            <a:pPr lvl="1">
              <a:defRPr/>
            </a:pPr>
            <a:r>
              <a:rPr lang="en-US" dirty="0"/>
              <a:t>Secure shared memory channels implemented via extended page tables for inter-task communication</a:t>
            </a:r>
          </a:p>
          <a:p>
            <a:pPr lvl="1">
              <a:defRPr/>
            </a:pPr>
            <a:r>
              <a:rPr lang="en-US" dirty="0"/>
              <a:t>Project targets include robotics, self-driving cars, Internet of Things</a:t>
            </a:r>
          </a:p>
          <a:p>
            <a:pPr marL="342900" lvl="1" indent="0">
              <a:buNone/>
              <a:defRPr/>
            </a:pPr>
            <a:endParaRPr lang="en-US" dirty="0"/>
          </a:p>
          <a:p>
            <a:pPr lvl="1">
              <a:buFont typeface="Monotype Sorts" pitchFamily="2" charset="2"/>
              <a:buChar char="l"/>
              <a:defRPr/>
            </a:pPr>
            <a:endParaRPr lang="en-US" dirty="0"/>
          </a:p>
          <a:p>
            <a:pPr>
              <a:buFont typeface="Monotype Sorts" pitchFamily="2" charset="2"/>
              <a:buChar char="n"/>
              <a:defRPr/>
            </a:pPr>
            <a:endParaRPr lang="en-US" dirty="0"/>
          </a:p>
          <a:p>
            <a:pPr lvl="1">
              <a:buFont typeface="Monotype Sorts" pitchFamily="2" charset="2"/>
              <a:buChar char="l"/>
              <a:defRPr/>
            </a:pPr>
            <a:endParaRPr lang="en-US" dirty="0"/>
          </a:p>
          <a:p>
            <a:pPr lvl="2">
              <a:buFont typeface="Webdings" pitchFamily="2" charset="2"/>
              <a:buChar char="4"/>
              <a:defRPr/>
            </a:pPr>
            <a:endParaRPr lang="en-US" dirty="0"/>
          </a:p>
          <a:p>
            <a:pPr>
              <a:buFont typeface="Monotype Sorts" pitchFamily="2" charset="2"/>
              <a:buChar char="n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624E-4185-41F9-9239-E87C0F01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Current Popular List of VM Software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AF26B-AE82-4600-B4D9-C9107D863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206805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en-US" sz="2600" dirty="0"/>
              <a:t>Based on a list by TechRadar (dated 09/24/2020)</a:t>
            </a:r>
          </a:p>
          <a:p>
            <a:pPr lvl="1" fontAlgn="base"/>
            <a:r>
              <a:rPr lang="en-US" sz="2200" dirty="0"/>
              <a:t>1. </a:t>
            </a:r>
            <a:r>
              <a:rPr lang="en-US" sz="2200" dirty="0">
                <a:hlinkClick r:id="rId2"/>
              </a:rPr>
              <a:t>VMware Workstation Player</a:t>
            </a:r>
            <a:endParaRPr lang="en-US" sz="2200" dirty="0"/>
          </a:p>
          <a:p>
            <a:pPr lvl="1" fontAlgn="base"/>
            <a:r>
              <a:rPr lang="en-US" sz="2200" dirty="0"/>
              <a:t>2. </a:t>
            </a:r>
            <a:r>
              <a:rPr lang="en-US" sz="2200" u="sng" dirty="0">
                <a:hlinkClick r:id="rId3"/>
              </a:rPr>
              <a:t>VirtualBox</a:t>
            </a:r>
            <a:endParaRPr lang="en-US" sz="2200" dirty="0"/>
          </a:p>
          <a:p>
            <a:pPr lvl="1" fontAlgn="base"/>
            <a:r>
              <a:rPr lang="en-US" sz="2200" dirty="0"/>
              <a:t>3. </a:t>
            </a:r>
            <a:r>
              <a:rPr lang="en-US" sz="2200" dirty="0">
                <a:hlinkClick r:id="rId4"/>
              </a:rPr>
              <a:t>Parallels Desktop</a:t>
            </a:r>
            <a:endParaRPr lang="en-US" sz="2200" dirty="0"/>
          </a:p>
          <a:p>
            <a:pPr lvl="1" fontAlgn="base"/>
            <a:r>
              <a:rPr lang="en-US" sz="2200" dirty="0"/>
              <a:t>4. </a:t>
            </a:r>
            <a:r>
              <a:rPr lang="en-US" sz="2200" dirty="0">
                <a:hlinkClick r:id="rId5"/>
              </a:rPr>
              <a:t>QEMU</a:t>
            </a:r>
            <a:endParaRPr lang="en-US" sz="2200" dirty="0"/>
          </a:p>
          <a:p>
            <a:pPr lvl="1" fontAlgn="base"/>
            <a:r>
              <a:rPr lang="en-US" sz="2200" dirty="0"/>
              <a:t>5. </a:t>
            </a:r>
            <a:r>
              <a:rPr lang="en-US" sz="2200" dirty="0">
                <a:hlinkClick r:id="rId6"/>
              </a:rPr>
              <a:t>Citrix Hypervisor</a:t>
            </a:r>
            <a:endParaRPr lang="en-US" sz="2200" dirty="0"/>
          </a:p>
          <a:p>
            <a:pPr lvl="1" fontAlgn="base"/>
            <a:r>
              <a:rPr lang="en-US" sz="2200" dirty="0"/>
              <a:t>6. </a:t>
            </a:r>
            <a:r>
              <a:rPr lang="en-US" sz="2200" dirty="0">
                <a:hlinkClick r:id="rId7"/>
              </a:rPr>
              <a:t>Xen Project</a:t>
            </a:r>
            <a:endParaRPr lang="en-US" sz="2200" dirty="0"/>
          </a:p>
          <a:p>
            <a:pPr lvl="1" fontAlgn="base"/>
            <a:r>
              <a:rPr lang="en-US" sz="2200" dirty="0"/>
              <a:t>7. </a:t>
            </a:r>
            <a:r>
              <a:rPr lang="en-US" sz="2200" dirty="0">
                <a:hlinkClick r:id="rId8"/>
              </a:rPr>
              <a:t>Microsoft Hyper-V</a:t>
            </a:r>
            <a:endParaRPr lang="en-US" sz="2200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5F5984-0412-4F5E-BED3-19749816C0E0}"/>
              </a:ext>
            </a:extLst>
          </p:cNvPr>
          <p:cNvSpPr txBox="1"/>
          <p:nvPr/>
        </p:nvSpPr>
        <p:spPr>
          <a:xfrm>
            <a:off x="1466919" y="4556915"/>
            <a:ext cx="6210162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9"/>
              </a:rPr>
              <a:t>https://www.techradar.com/best/best-virtual-machine-software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1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</TotalTime>
  <Words>792</Words>
  <Application>Microsoft Office PowerPoint</Application>
  <PresentationFormat>On-screen Show (16:9)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Monotype Sorts</vt:lpstr>
      <vt:lpstr>ＭＳ Ｐゴシック</vt:lpstr>
      <vt:lpstr>Arial</vt:lpstr>
      <vt:lpstr>Calibri</vt:lpstr>
      <vt:lpstr>Courier New</vt:lpstr>
      <vt:lpstr>Helvetica</vt:lpstr>
      <vt:lpstr>Webdings</vt:lpstr>
      <vt:lpstr>Office Theme</vt:lpstr>
      <vt:lpstr>CSCI315 – Operating Systems Design Department of Computer Science Bucknell University</vt:lpstr>
      <vt:lpstr>Examples - VMware</vt:lpstr>
      <vt:lpstr>VMware Workstation Architecture</vt:lpstr>
      <vt:lpstr>Examples – Java Virtual Machine</vt:lpstr>
      <vt:lpstr>The Java Virtual Machine</vt:lpstr>
      <vt:lpstr>Virtualization Research</vt:lpstr>
      <vt:lpstr>Virtualization Research</vt:lpstr>
      <vt:lpstr>Virtualization Research (Cont.)</vt:lpstr>
      <vt:lpstr>Current Popular List of VM Software (1)</vt:lpstr>
      <vt:lpstr>Current Popular List of VM Software (2)</vt:lpstr>
      <vt:lpstr>Virtual Machine: QEMU</vt:lpstr>
      <vt:lpstr>Some Screenshots Running QEMU</vt:lpstr>
      <vt:lpstr>Some Screenshots Running QEMU</vt:lpstr>
      <vt:lpstr>Some Screenshots Running QEMU</vt:lpstr>
      <vt:lpstr>Some Screenshots Running QEMU</vt:lpstr>
      <vt:lpstr>Some Screenshots Running QEMU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185</cp:revision>
  <dcterms:created xsi:type="dcterms:W3CDTF">2013-08-21T19:17:07Z</dcterms:created>
  <dcterms:modified xsi:type="dcterms:W3CDTF">2020-11-19T19:12:50Z</dcterms:modified>
</cp:coreProperties>
</file>