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3" r:id="rId1"/>
    <p:sldMasterId id="2147483706" r:id="rId2"/>
  </p:sldMasterIdLst>
  <p:notesMasterIdLst>
    <p:notesMasterId r:id="rId67"/>
  </p:notesMasterIdLst>
  <p:handoutMasterIdLst>
    <p:handoutMasterId r:id="rId68"/>
  </p:handoutMasterIdLst>
  <p:sldIdLst>
    <p:sldId id="446" r:id="rId3"/>
    <p:sldId id="256" r:id="rId4"/>
    <p:sldId id="460" r:id="rId5"/>
    <p:sldId id="461" r:id="rId6"/>
    <p:sldId id="431" r:id="rId7"/>
    <p:sldId id="366" r:id="rId8"/>
    <p:sldId id="258" r:id="rId9"/>
    <p:sldId id="259" r:id="rId10"/>
    <p:sldId id="260" r:id="rId11"/>
    <p:sldId id="261" r:id="rId12"/>
    <p:sldId id="425" r:id="rId13"/>
    <p:sldId id="262" r:id="rId14"/>
    <p:sldId id="375" r:id="rId15"/>
    <p:sldId id="432" r:id="rId16"/>
    <p:sldId id="433" r:id="rId17"/>
    <p:sldId id="306" r:id="rId18"/>
    <p:sldId id="385" r:id="rId19"/>
    <p:sldId id="435" r:id="rId20"/>
    <p:sldId id="462" r:id="rId21"/>
    <p:sldId id="384" r:id="rId22"/>
    <p:sldId id="437" r:id="rId23"/>
    <p:sldId id="386" r:id="rId24"/>
    <p:sldId id="387" r:id="rId25"/>
    <p:sldId id="388" r:id="rId26"/>
    <p:sldId id="426" r:id="rId27"/>
    <p:sldId id="266" r:id="rId28"/>
    <p:sldId id="441" r:id="rId29"/>
    <p:sldId id="439" r:id="rId30"/>
    <p:sldId id="458" r:id="rId31"/>
    <p:sldId id="459" r:id="rId32"/>
    <p:sldId id="324" r:id="rId33"/>
    <p:sldId id="452" r:id="rId34"/>
    <p:sldId id="451" r:id="rId35"/>
    <p:sldId id="453" r:id="rId36"/>
    <p:sldId id="454" r:id="rId37"/>
    <p:sldId id="455" r:id="rId38"/>
    <p:sldId id="456" r:id="rId39"/>
    <p:sldId id="447" r:id="rId40"/>
    <p:sldId id="329" r:id="rId41"/>
    <p:sldId id="427" r:id="rId42"/>
    <p:sldId id="331" r:id="rId43"/>
    <p:sldId id="309" r:id="rId44"/>
    <p:sldId id="445" r:id="rId45"/>
    <p:sldId id="391" r:id="rId46"/>
    <p:sldId id="428" r:id="rId47"/>
    <p:sldId id="286" r:id="rId48"/>
    <p:sldId id="343" r:id="rId49"/>
    <p:sldId id="354" r:id="rId50"/>
    <p:sldId id="347" r:id="rId51"/>
    <p:sldId id="359" r:id="rId52"/>
    <p:sldId id="355" r:id="rId53"/>
    <p:sldId id="429" r:id="rId54"/>
    <p:sldId id="403" r:id="rId55"/>
    <p:sldId id="406" r:id="rId56"/>
    <p:sldId id="407" r:id="rId57"/>
    <p:sldId id="409" r:id="rId58"/>
    <p:sldId id="411" r:id="rId59"/>
    <p:sldId id="430" r:id="rId60"/>
    <p:sldId id="362" r:id="rId61"/>
    <p:sldId id="363" r:id="rId62"/>
    <p:sldId id="369" r:id="rId63"/>
    <p:sldId id="364" r:id="rId64"/>
    <p:sldId id="402" r:id="rId65"/>
    <p:sldId id="353" r:id="rId6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00"/>
    <a:srgbClr val="336600"/>
    <a:srgbClr val="000099"/>
    <a:srgbClr val="33CCFF"/>
    <a:srgbClr val="0099CC"/>
    <a:srgbClr val="FF0000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89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40E4D90-F354-4AA8-9A58-085BA11947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8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defTabSz="966696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>
            <a:lvl1pPr algn="r" defTabSz="966696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88"/>
            <a:ext cx="5365750" cy="43195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0" tIns="48320" rIns="96640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0" tIns="48320" rIns="96640" bIns="48320" numCol="1" anchor="b" anchorCtr="0" compatLnSpc="1">
            <a:prstTxWarp prst="textNoShape">
              <a:avLst/>
            </a:prstTxWarp>
          </a:bodyPr>
          <a:lstStyle>
            <a:lvl1pPr defTabSz="966696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40" tIns="48320" rIns="96640" bIns="48320" numCol="1" anchor="b" anchorCtr="0" compatLnSpc="1">
            <a:prstTxWarp prst="textNoShape">
              <a:avLst/>
            </a:prstTxWarp>
          </a:bodyPr>
          <a:lstStyle>
            <a:lvl1pPr algn="r" defTabSz="966696">
              <a:defRPr sz="1300">
                <a:latin typeface="Times New Roman" pitchFamily="18" charset="0"/>
              </a:defRPr>
            </a:lvl1pPr>
          </a:lstStyle>
          <a:p>
            <a:fld id="{E8798E02-7BBE-41AE-B5AA-372F089A0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0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CED280-CF12-4CB8-AE68-111783197382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0" tIns="48320" rIns="96640" bIns="48320" anchor="b"/>
          <a:lstStyle/>
          <a:p>
            <a:pPr algn="r" defTabSz="966696"/>
            <a:fld id="{F22B21C1-0A9A-4EB8-A9B6-F2EF798384FA}" type="slidenum">
              <a:rPr lang="en-US" sz="1300">
                <a:latin typeface="Times New Roman" pitchFamily="18" charset="0"/>
              </a:rPr>
              <a:pPr algn="r" defTabSz="966696"/>
              <a:t>11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3F3DDD-F4D4-4BA3-8E9C-7E6DDD96D69E}" type="slidenum">
              <a:rPr lang="en-US"/>
              <a:pPr/>
              <a:t>12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DC8958-DCD9-424A-B6C4-03F69205C58B}" type="slidenum">
              <a:rPr lang="en-US"/>
              <a:pPr/>
              <a:t>13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C4D74F-8E32-490E-BFBD-7F170642DFBF}" type="slidenum">
              <a:rPr lang="en-US"/>
              <a:pPr/>
              <a:t>16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Two simple multiple access control techniques.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Each mobile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share of the bandwidth is divided into portions for the uplink and the downlink. Also, possibly, out of band signaling.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As we will see, used in AMPS, GSM, IS-54/136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20DB81-35A2-492E-B1CB-53C2AE338725}" type="slidenum">
              <a:rPr lang="en-US"/>
              <a:pPr/>
              <a:t>17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D26CEE-A1AE-42F1-B5F5-5E48A0761605}" type="slidenum">
              <a:rPr lang="en-US"/>
              <a:pPr/>
              <a:t>20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904D2A-0A8B-42EF-A642-22C95BE9E56F}" type="slidenum">
              <a:rPr lang="en-US"/>
              <a:pPr/>
              <a:t>22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6AAE9D-619C-46EF-A073-484628EB787C}" type="slidenum">
              <a:rPr lang="en-US"/>
              <a:pPr/>
              <a:t>23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2723C7-5AB7-4914-A624-D85D822C8FC0}" type="slidenum">
              <a:rPr lang="en-US"/>
              <a:pPr/>
              <a:t>24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0" tIns="48320" rIns="96640" bIns="48320" anchor="b"/>
          <a:lstStyle/>
          <a:p>
            <a:pPr algn="r" defTabSz="966696"/>
            <a:fld id="{BA3C7F01-40AC-4073-BFFA-6BE872EA7590}" type="slidenum">
              <a:rPr lang="en-US" sz="1300">
                <a:latin typeface="Times New Roman" pitchFamily="18" charset="0"/>
              </a:rPr>
              <a:pPr algn="r" defTabSz="966696"/>
              <a:t>25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CED280-CF12-4CB8-AE68-111783197382}" type="slidenum">
              <a:rPr lang="en-US"/>
              <a:pPr/>
              <a:t>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836F16-204A-47C4-A838-65055F162942}" type="slidenum">
              <a:rPr lang="en-US"/>
              <a:pPr/>
              <a:t>26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AD397F-33CC-445B-A6CE-E623C51696EA}" type="slidenum">
              <a:rPr lang="en-US"/>
              <a:pPr/>
              <a:t>27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CD1C29-67BA-4319-B6A8-A96F03C8EEAD}" type="slidenum">
              <a:rPr lang="en-US"/>
              <a:pPr/>
              <a:t>29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F3D671-F54B-4A43-BFC2-8883F31F4083}" type="slidenum">
              <a:rPr lang="en-US"/>
              <a:pPr/>
              <a:t>30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E9E54D-3376-4024-A635-CC5F6A5DBAFC}" type="slidenum">
              <a:rPr lang="en-US"/>
              <a:pPr/>
              <a:t>31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C8D027-2244-4379-B842-AACC15D34283}" type="slidenum">
              <a:rPr lang="en-US"/>
              <a:pPr/>
              <a:t>32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96B93-98E9-433F-95BF-E27F0CB478CB}" type="slidenum">
              <a:rPr lang="en-US"/>
              <a:pPr/>
              <a:t>33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224397-1053-42A8-B079-17932A7117E1}" type="slidenum">
              <a:rPr lang="en-US"/>
              <a:pPr/>
              <a:t>34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8AC8E7-F367-40E4-A4A0-A35C9B05C1E2}" type="slidenum">
              <a:rPr lang="en-US"/>
              <a:pPr/>
              <a:t>35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F428F6-B2CC-4181-B84E-250D4D1BB85B}" type="slidenum">
              <a:rPr lang="en-US"/>
              <a:pPr/>
              <a:t>36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CED280-CF12-4CB8-AE68-111783197382}" type="slidenum">
              <a:rPr lang="en-US"/>
              <a:pPr/>
              <a:t>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72EF16-21F3-4C32-8FD1-BD0D3F8EAD29}" type="slidenum">
              <a:rPr lang="en-US"/>
              <a:pPr/>
              <a:t>37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7510F6-A0F8-4C94-9FCB-C5AD23C4C2C0}" type="slidenum">
              <a:rPr lang="en-US"/>
              <a:pPr/>
              <a:t>38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40AB5B-B82F-4F69-A6BB-BA158288AB90}" type="slidenum">
              <a:rPr lang="en-US"/>
              <a:pPr/>
              <a:t>39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0" tIns="48320" rIns="96640" bIns="48320" anchor="b"/>
          <a:lstStyle/>
          <a:p>
            <a:pPr algn="r" defTabSz="966696"/>
            <a:fld id="{5975639F-E78D-49C0-9321-92A9AD2F80CC}" type="slidenum">
              <a:rPr lang="en-US" sz="1300">
                <a:latin typeface="Times New Roman" pitchFamily="18" charset="0"/>
              </a:rPr>
              <a:pPr algn="r" defTabSz="966696"/>
              <a:t>40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3B2913-D699-43F3-BF38-12B6587E3CEE}" type="slidenum">
              <a:rPr lang="en-US"/>
              <a:pPr/>
              <a:t>41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1E0CF8-3184-465D-AC89-0DDF5B3F6177}" type="slidenum">
              <a:rPr lang="en-US"/>
              <a:pPr/>
              <a:t>42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17F9D2-ADCA-4ADF-A26A-E5391DF8DFA8}" type="slidenum">
              <a:rPr lang="en-US"/>
              <a:pPr/>
              <a:t>43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0" tIns="48320" rIns="96640" bIns="48320" anchor="b"/>
          <a:lstStyle/>
          <a:p>
            <a:pPr algn="r" defTabSz="966696"/>
            <a:fld id="{79C96EBE-409B-441A-9325-D60D68E0D006}" type="slidenum">
              <a:rPr lang="en-US" sz="1300">
                <a:latin typeface="Times New Roman" pitchFamily="18" charset="0"/>
              </a:rPr>
              <a:pPr algn="r" defTabSz="966696"/>
              <a:t>45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300C99-4A19-47AB-B264-CDA673F85184}" type="slidenum">
              <a:rPr lang="en-US"/>
              <a:pPr/>
              <a:t>46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FA8A7E-537E-49D3-B080-E55B4D96F813}" type="slidenum">
              <a:rPr lang="en-US"/>
              <a:pPr/>
              <a:t>47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0" tIns="48320" rIns="96640" bIns="48320" anchor="b"/>
          <a:lstStyle/>
          <a:p>
            <a:pPr algn="r" defTabSz="966696"/>
            <a:fld id="{29289B2E-9761-4D3B-95B5-39B08699D899}" type="slidenum">
              <a:rPr lang="en-US" sz="1300">
                <a:latin typeface="Times New Roman" pitchFamily="18" charset="0"/>
              </a:rPr>
              <a:pPr algn="r" defTabSz="966696"/>
              <a:t>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04EDBB-3439-4241-94EF-1546E6BD3BC7}" type="slidenum">
              <a:rPr lang="en-US"/>
              <a:pPr/>
              <a:t>48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83B1BD-8055-4654-AF41-F8DE8EAD5D87}" type="slidenum">
              <a:rPr lang="en-US"/>
              <a:pPr/>
              <a:t>49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137039-8727-4FBA-BBB9-F0C4753B614F}" type="slidenum">
              <a:rPr lang="en-US"/>
              <a:pPr/>
              <a:t>50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0FCC90-3237-43C0-AC97-FFFD0CDB16FD}" type="slidenum">
              <a:rPr lang="en-US"/>
              <a:pPr/>
              <a:t>51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0" tIns="48320" rIns="96640" bIns="48320" anchor="b"/>
          <a:lstStyle/>
          <a:p>
            <a:pPr algn="r" defTabSz="966696"/>
            <a:fld id="{CBFB3C81-FEDC-412B-80DA-45985B047F05}" type="slidenum">
              <a:rPr lang="en-US" sz="1300">
                <a:latin typeface="Times New Roman" pitchFamily="18" charset="0"/>
              </a:rPr>
              <a:pPr algn="r" defTabSz="966696"/>
              <a:t>52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 txBox="1">
            <a:spLocks noGrp="1" noChangeArrowheads="1"/>
          </p:cNvSpPr>
          <p:nvPr/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0" tIns="48320" rIns="96640" bIns="48320" anchor="b"/>
          <a:lstStyle/>
          <a:p>
            <a:pPr algn="r" defTabSz="966696"/>
            <a:fld id="{13A9076C-E829-420D-AA01-119CDE7DF496}" type="slidenum">
              <a:rPr lang="en-US" sz="1300">
                <a:latin typeface="Times New Roman" pitchFamily="18" charset="0"/>
              </a:rPr>
              <a:pPr algn="r" defTabSz="966696"/>
              <a:t>58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7AA7A0-08DC-490A-902E-754A8E98CFDE}" type="slidenum">
              <a:rPr lang="en-US"/>
              <a:pPr/>
              <a:t>59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2F6D20-B585-40F2-AFE0-BCF901DD03BD}" type="slidenum">
              <a:rPr lang="en-US"/>
              <a:pPr/>
              <a:t>60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150F7F-2A0A-45CC-B05F-F3A6861E6E46}" type="slidenum">
              <a:rPr lang="en-US"/>
              <a:pPr/>
              <a:t>61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A86DF0-8509-47C6-9EF0-B393C8DA12D6}" type="slidenum">
              <a:rPr lang="en-US"/>
              <a:pPr/>
              <a:t>62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1396E3-3531-4A91-B834-2574E64469E6}" type="slidenum">
              <a:rPr lang="en-US"/>
              <a:pPr/>
              <a:t>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634EAD-7E17-46D0-872D-74F221B55BCE}" type="slidenum">
              <a:rPr lang="en-US"/>
              <a:pPr/>
              <a:t>63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C7B385-E1C6-4EE8-AD2B-C6F60384BFD0}" type="slidenum">
              <a:rPr lang="en-US"/>
              <a:pPr/>
              <a:t>64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ED57F2A-7F9A-4682-ABD2-13CEBF85A74F}" type="slidenum">
              <a:rPr lang="en-US"/>
              <a:pPr/>
              <a:t>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6DE1668-18F7-4CFC-981C-912C40E923D1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74FCFD-446A-46BC-8B94-C3CE0A6312CA}" type="slidenum">
              <a:rPr lang="en-US"/>
              <a:pPr/>
              <a:t>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103909-9C4E-4C15-96F8-95E3B57D2B90}" type="slidenum">
              <a:rPr lang="en-US"/>
              <a:pPr/>
              <a:t>10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07350B-580A-4C53-AC1F-2897B6D7EA90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E82673F-31C3-47C1-ADAA-AE88061DE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A8FA4-E635-442F-80D0-0BD02D1726E6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655DD0FF-E120-4394-882D-781EAF321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30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30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BBEDB-713B-4045-9CF3-33F9E23E7DCB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D6F59805-E872-43F0-8748-803C279C1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113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116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5F45C-3CA1-4D53-A3BA-64ED2FE95E70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</a:t>
            </a:r>
            <a:fld id="{B8D707A1-E623-4C22-856E-10B23037F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395D399D-A1A3-4E54-931D-464EEAFDE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4D668D80-117F-452C-A927-1B321B6B6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1EC90C1E-5E0E-4BE0-BDD9-D757C517F9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6671DD7C-E116-411C-A55E-6CAB7A29F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80A8DE67-48B7-4F3B-8772-09D7CED82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1AC2EB07-846F-4417-82E6-568D8A45A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5C6DF3E5-FA94-41B3-92E0-850B50122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83126-B602-4B7C-A99B-AA67580F6D47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90FA738-D4AE-4BE4-96B1-B6C2FDBC4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289E310B-A7FF-4AA7-8D71-5ADF77987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0598D22B-E59D-46C2-895C-4FB22A57B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3831CD25-E03C-43DF-A59E-C4B0E8D291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3D5E0D1D-5229-4421-B2FF-F495A4EA7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4-</a:t>
            </a:r>
            <a:fld id="{0BC1E9D9-3566-4801-9057-8F5E057BF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E1EFB-3877-45F4-AA0C-AFF78BDB4CB8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BEC31B79-90B1-47C6-828A-97FDF6985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E3976-7667-4554-A21C-A667E4E5801E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AB3D7BA5-453F-4BD4-8813-B33ACC462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52761-B428-48D7-B5C1-D03DE4061FD7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5828E4B-A5AD-4150-BD34-48BC83646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2A86C-88E5-46DA-B8A2-9DB1F1885FD3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682AF38C-3068-4AA4-A3E8-47C96209AD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1F6E6-5411-408F-BA05-B419CDBCCF0A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FDD59650-754C-46A1-89A5-F3132734E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4C9928-D08B-457F-932A-0BD3CB33C01D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193AFA3-4111-4DB8-911B-7E48687BF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502DF-6FF2-4862-9ACD-B336ECB539A1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1A69727-8021-4D66-8723-12D39835E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4AC0ED0B-4434-4B84-B458-A9278033E2C6}" type="datetime1">
              <a:rPr lang="en-US"/>
              <a:pPr/>
              <a:t>1/25/2016</a:t>
            </a:fld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r>
              <a:rPr lang="en-US"/>
              <a:t>2-</a:t>
            </a:r>
            <a:fld id="{24C8754D-ADF7-4D25-9B79-9368BA7CB5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4004" r:id="rId7"/>
    <p:sldLayoutId id="2147484005" r:id="rId8"/>
    <p:sldLayoutId id="2147483991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3243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/>
              <a:t>4-</a:t>
            </a:r>
            <a:fld id="{377335C3-67FF-4279-8FE7-76A95C522A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38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38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39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37.png"/><Relationship Id="rId4" Type="http://schemas.openxmlformats.org/officeDocument/2006/relationships/image" Target="../media/image5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2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45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5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13.png"/><Relationship Id="rId9" Type="http://schemas.openxmlformats.org/officeDocument/2006/relationships/image" Target="../media/image80.png"/><Relationship Id="rId1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.bucknell.edu/~cs36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eg.bucknell.edu/~cs363/2016-spring/schedule.html" TargetMode="External"/><Relationship Id="rId4" Type="http://schemas.openxmlformats.org/officeDocument/2006/relationships/hyperlink" Target="http://www.eg.bucknell.edu/~cs363/2016-spring/syllabus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jpeg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11" Type="http://schemas.openxmlformats.org/officeDocument/2006/relationships/image" Target="../media/image33.emf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F49274F-7BAE-4AE4-BDFE-6EEC0D9D522B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Chapter 1</a:t>
            </a:r>
            <a:r>
              <a:rPr lang="en-US" sz="4800">
                <a:solidFill>
                  <a:srgbClr val="000099"/>
                </a:solidFill>
                <a:latin typeface="Gill Sans MT" pitchFamily="34" charset="0"/>
              </a:rPr>
              <a:t/>
            </a:r>
            <a:br>
              <a:rPr lang="en-US" sz="48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Introduction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2800" i="1">
                <a:solidFill>
                  <a:srgbClr val="008000"/>
                </a:solidFill>
                <a:latin typeface="Gill Sans MT" pitchFamily="34" charset="0"/>
              </a:rPr>
              <a:t>Computer Networking: A Top Down Approach </a:t>
            </a:r>
            <a:r>
              <a:rPr lang="en-US" sz="2800">
                <a:solidFill>
                  <a:srgbClr val="008000"/>
                </a:solidFill>
                <a:latin typeface="Gill Sans MT" pitchFamily="34" charset="0"/>
              </a:rPr>
              <a:t/>
            </a:r>
            <a:br>
              <a:rPr lang="en-US" sz="28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6</a:t>
            </a:r>
            <a:r>
              <a:rPr lang="en-US" sz="2000" baseline="30000">
                <a:solidFill>
                  <a:srgbClr val="008000"/>
                </a:solidFill>
                <a:latin typeface="Gill Sans MT" pitchFamily="34" charset="0"/>
              </a:rPr>
              <a:t>th</a:t>
            </a: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 edition 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Jim Kurose, Keith Ross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Addison-Wesley</a:t>
            </a:r>
            <a:br>
              <a:rPr lang="en-US" sz="20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8000"/>
                </a:solidFill>
                <a:latin typeface="Gill Sans MT" pitchFamily="34" charset="0"/>
              </a:rPr>
              <a:t>March 2012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25283" y="2298507"/>
            <a:ext cx="53784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A note on the use of these </a:t>
            </a:r>
            <a:r>
              <a:rPr lang="en-US" sz="1800" dirty="0" err="1"/>
              <a:t>ppt</a:t>
            </a:r>
            <a:r>
              <a:rPr lang="en-US" sz="1800" dirty="0"/>
              <a:t> slides:</a:t>
            </a:r>
          </a:p>
          <a:p>
            <a:r>
              <a:rPr lang="en-US" sz="1200" dirty="0"/>
              <a:t>We</a:t>
            </a:r>
            <a:r>
              <a:rPr lang="ja-JP" altLang="en-US" sz="1200"/>
              <a:t>’</a:t>
            </a:r>
            <a:r>
              <a:rPr lang="en-US" altLang="ja-JP" sz="1200" dirty="0"/>
              <a:t>re making these slides freely available to all (faculty, students, readers). They</a:t>
            </a:r>
            <a:r>
              <a:rPr lang="ja-JP" altLang="en-US" sz="1200"/>
              <a:t>’</a:t>
            </a:r>
            <a:r>
              <a:rPr lang="en-US" altLang="ja-JP" sz="1200" dirty="0"/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17668" y="3397398"/>
            <a:ext cx="5378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lnSpc>
                <a:spcPct val="85000"/>
              </a:lnSpc>
            </a:pPr>
            <a:endParaRPr lang="en-US" sz="1400" dirty="0">
              <a:latin typeface="Gill Sans MT" pitchFamily="34" charset="0"/>
            </a:endParaRP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/>
              <a:t>’</a:t>
            </a:r>
            <a:r>
              <a:rPr lang="en-US" altLang="ja-JP" sz="1200" dirty="0"/>
              <a:t>d like people to use our book!)</a:t>
            </a:r>
          </a:p>
          <a:p>
            <a:pPr marL="173038" indent="-173038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 marL="173038" indent="-173038">
              <a:buClr>
                <a:schemeClr val="accent2"/>
              </a:buClr>
              <a:buFont typeface="Wingdings" pitchFamily="2" charset="2"/>
              <a:buChar char="q"/>
            </a:pPr>
            <a:endParaRPr lang="en-US" sz="1200" dirty="0"/>
          </a:p>
          <a:p>
            <a:pPr marL="173038" indent="-173038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dirty="0"/>
              <a:t>Thanks and enjoy!  JFK/KWR</a:t>
            </a:r>
          </a:p>
          <a:p>
            <a:pPr marL="173038" indent="-173038">
              <a:lnSpc>
                <a:spcPct val="85000"/>
              </a:lnSpc>
            </a:pPr>
            <a:endParaRPr lang="en-US" sz="1200" dirty="0"/>
          </a:p>
          <a:p>
            <a:pPr marL="173038" indent="-173038">
              <a:lnSpc>
                <a:spcPct val="85000"/>
              </a:lnSpc>
            </a:pPr>
            <a:r>
              <a:rPr lang="en-US" sz="1200" dirty="0"/>
              <a:t>     All material copyright 1996-2012</a:t>
            </a:r>
          </a:p>
          <a:p>
            <a:pPr marL="173038" indent="-173038">
              <a:lnSpc>
                <a:spcPct val="85000"/>
              </a:lnSpc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542" y="5127982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" descr="6e_cov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9502" y="5575619"/>
            <a:ext cx="5758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The course notes are adapted for </a:t>
            </a:r>
            <a:r>
              <a:rPr lang="en-US" sz="1800" dirty="0" err="1" smtClean="0"/>
              <a:t>Bucknell’s</a:t>
            </a:r>
            <a:r>
              <a:rPr lang="en-US" sz="1800" dirty="0" smtClean="0"/>
              <a:t> CSCI 363</a:t>
            </a:r>
          </a:p>
          <a:p>
            <a:r>
              <a:rPr lang="en-US" sz="1800" dirty="0" err="1" smtClean="0"/>
              <a:t>Xiannong</a:t>
            </a:r>
            <a:r>
              <a:rPr lang="en-US" sz="1800" dirty="0" smtClean="0"/>
              <a:t> </a:t>
            </a:r>
            <a:r>
              <a:rPr lang="en-US" sz="1800" dirty="0" err="1" smtClean="0"/>
              <a:t>Meng</a:t>
            </a:r>
            <a:endParaRPr lang="en-US" sz="1800" dirty="0" smtClean="0"/>
          </a:p>
          <a:p>
            <a:r>
              <a:rPr lang="en-US" sz="1800" dirty="0" smtClean="0"/>
              <a:t>Spring 2016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a human protocol and a computer network protocol: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Rectangle 8"/>
          <p:cNvSpPr>
            <a:spLocks noChangeArrowheads="1"/>
          </p:cNvSpPr>
          <p:nvPr/>
        </p:nvSpPr>
        <p:spPr bwMode="auto">
          <a:xfrm>
            <a:off x="628650" y="5862638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800">
                <a:latin typeface="Gill Sans MT" pitchFamily="34" charset="0"/>
              </a:rPr>
              <a:t> other human protocols? </a:t>
            </a:r>
          </a:p>
        </p:txBody>
      </p:sp>
      <p:sp>
        <p:nvSpPr>
          <p:cNvPr id="4506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62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3" descr="B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4" name="Line 66"/>
          <p:cNvSpPr>
            <a:spLocks noChangeShapeType="1"/>
          </p:cNvSpPr>
          <p:nvPr/>
        </p:nvSpPr>
        <p:spPr bwMode="auto">
          <a:xfrm flipV="1">
            <a:off x="949325" y="3330575"/>
            <a:ext cx="2085975" cy="361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67"/>
          <p:cNvSpPr txBox="1">
            <a:spLocks noChangeArrowheads="1"/>
          </p:cNvSpPr>
          <p:nvPr/>
        </p:nvSpPr>
        <p:spPr bwMode="auto">
          <a:xfrm>
            <a:off x="1689100" y="3108325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6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72"/>
          <p:cNvGrpSpPr>
            <a:grpSpLocks/>
          </p:cNvGrpSpPr>
          <p:nvPr/>
        </p:nvGrpSpPr>
        <p:grpSpPr bwMode="auto">
          <a:xfrm>
            <a:off x="1471613" y="3694113"/>
            <a:ext cx="1014412" cy="701675"/>
            <a:chOff x="761" y="2747"/>
            <a:chExt cx="639" cy="442"/>
          </a:xfrm>
        </p:grpSpPr>
        <p:sp>
          <p:nvSpPr>
            <p:cNvPr id="45128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9" name="Text Box 69"/>
            <p:cNvSpPr txBox="1">
              <a:spLocks noChangeArrowheads="1"/>
            </p:cNvSpPr>
            <p:nvPr/>
          </p:nvSpPr>
          <p:spPr bwMode="auto">
            <a:xfrm>
              <a:off x="761" y="2747"/>
              <a:ext cx="639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CC0000"/>
                  </a:solidFill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CC0000"/>
                  </a:solidFill>
                </a:rPr>
                <a:t>time?</a:t>
              </a:r>
            </a:p>
          </p:txBody>
        </p:sp>
      </p:grpSp>
      <p:sp>
        <p:nvSpPr>
          <p:cNvPr id="45068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9" name="Group 76"/>
          <p:cNvGrpSpPr>
            <a:grpSpLocks/>
          </p:cNvGrpSpPr>
          <p:nvPr/>
        </p:nvGrpSpPr>
        <p:grpSpPr bwMode="auto">
          <a:xfrm>
            <a:off x="1565275" y="4338638"/>
            <a:ext cx="796925" cy="457200"/>
            <a:chOff x="1046" y="2771"/>
            <a:chExt cx="502" cy="288"/>
          </a:xfrm>
        </p:grpSpPr>
        <p:sp>
          <p:nvSpPr>
            <p:cNvPr id="45126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7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2:00</a:t>
              </a:r>
            </a:p>
          </p:txBody>
        </p:sp>
      </p:grpSp>
      <p:sp>
        <p:nvSpPr>
          <p:cNvPr id="45070" name="Line 85"/>
          <p:cNvSpPr>
            <a:spLocks noChangeShapeType="1"/>
          </p:cNvSpPr>
          <p:nvPr/>
        </p:nvSpPr>
        <p:spPr bwMode="auto">
          <a:xfrm flipV="1">
            <a:off x="5165725" y="4525963"/>
            <a:ext cx="2343150" cy="42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89"/>
          <p:cNvSpPr>
            <a:spLocks noChangeShapeType="1"/>
          </p:cNvSpPr>
          <p:nvPr/>
        </p:nvSpPr>
        <p:spPr bwMode="auto">
          <a:xfrm>
            <a:off x="5180013" y="2811463"/>
            <a:ext cx="2176462" cy="3476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90"/>
          <p:cNvSpPr>
            <a:spLocks noChangeShapeType="1"/>
          </p:cNvSpPr>
          <p:nvPr/>
        </p:nvSpPr>
        <p:spPr bwMode="auto">
          <a:xfrm flipV="1">
            <a:off x="5118100" y="3317875"/>
            <a:ext cx="2216150" cy="398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92"/>
          <p:cNvSpPr>
            <a:spLocks noChangeArrowheads="1"/>
          </p:cNvSpPr>
          <p:nvPr/>
        </p:nvSpPr>
        <p:spPr bwMode="auto">
          <a:xfrm>
            <a:off x="5553075" y="3340100"/>
            <a:ext cx="1438275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4" name="Text Box 91"/>
          <p:cNvSpPr txBox="1">
            <a:spLocks noChangeArrowheads="1"/>
          </p:cNvSpPr>
          <p:nvPr/>
        </p:nvSpPr>
        <p:spPr bwMode="auto">
          <a:xfrm>
            <a:off x="5370513" y="3341688"/>
            <a:ext cx="180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response</a:t>
            </a:r>
          </a:p>
        </p:txBody>
      </p:sp>
      <p:sp>
        <p:nvSpPr>
          <p:cNvPr id="45075" name="Line 94"/>
          <p:cNvSpPr>
            <a:spLocks noChangeShapeType="1"/>
          </p:cNvSpPr>
          <p:nvPr/>
        </p:nvSpPr>
        <p:spPr bwMode="auto">
          <a:xfrm>
            <a:off x="5165725" y="3963988"/>
            <a:ext cx="2400300" cy="419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6" name="Group 97"/>
          <p:cNvGrpSpPr>
            <a:grpSpLocks/>
          </p:cNvGrpSpPr>
          <p:nvPr/>
        </p:nvGrpSpPr>
        <p:grpSpPr bwMode="auto">
          <a:xfrm>
            <a:off x="5378450" y="4029075"/>
            <a:ext cx="3794125" cy="366713"/>
            <a:chOff x="3212" y="2597"/>
            <a:chExt cx="2390" cy="231"/>
          </a:xfrm>
        </p:grpSpPr>
        <p:sp>
          <p:nvSpPr>
            <p:cNvPr id="45124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45125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Get</a:t>
              </a:r>
              <a:r>
                <a:rPr lang="en-US" sz="1400">
                  <a:solidFill>
                    <a:srgbClr val="CC0000"/>
                  </a:solidFill>
                </a:rPr>
                <a:t> http://www.awl.com/kurose-ross</a:t>
              </a:r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45077" name="Rectangle 99"/>
          <p:cNvSpPr>
            <a:spLocks noChangeArrowheads="1"/>
          </p:cNvSpPr>
          <p:nvPr/>
        </p:nvSpPr>
        <p:spPr bwMode="auto">
          <a:xfrm>
            <a:off x="5934075" y="4624388"/>
            <a:ext cx="919163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45078" name="Text Box 100"/>
          <p:cNvSpPr txBox="1">
            <a:spLocks noChangeArrowheads="1"/>
          </p:cNvSpPr>
          <p:nvPr/>
        </p:nvSpPr>
        <p:spPr bwMode="auto">
          <a:xfrm>
            <a:off x="5900738" y="451008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&lt;file&gt;</a:t>
            </a:r>
          </a:p>
        </p:txBody>
      </p:sp>
      <p:sp>
        <p:nvSpPr>
          <p:cNvPr id="45079" name="Line 101"/>
          <p:cNvSpPr>
            <a:spLocks noChangeShapeType="1"/>
          </p:cNvSpPr>
          <p:nvPr/>
        </p:nvSpPr>
        <p:spPr bwMode="auto">
          <a:xfrm>
            <a:off x="4057650" y="2068513"/>
            <a:ext cx="0" cy="35734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80" name="Group 105"/>
          <p:cNvGrpSpPr>
            <a:grpSpLocks/>
          </p:cNvGrpSpPr>
          <p:nvPr/>
        </p:nvGrpSpPr>
        <p:grpSpPr bwMode="auto">
          <a:xfrm>
            <a:off x="3735388" y="4972050"/>
            <a:ext cx="720725" cy="396875"/>
            <a:chOff x="2198" y="3221"/>
            <a:chExt cx="454" cy="250"/>
          </a:xfrm>
        </p:grpSpPr>
        <p:sp>
          <p:nvSpPr>
            <p:cNvPr id="45122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45123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45081" name="Rectangle 52"/>
          <p:cNvSpPr>
            <a:spLocks noChangeArrowheads="1"/>
          </p:cNvSpPr>
          <p:nvPr/>
        </p:nvSpPr>
        <p:spPr bwMode="auto">
          <a:xfrm>
            <a:off x="5465763" y="2751138"/>
            <a:ext cx="1365250" cy="4397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2" name="Text Box 91"/>
          <p:cNvSpPr txBox="1">
            <a:spLocks noChangeArrowheads="1"/>
          </p:cNvSpPr>
          <p:nvPr/>
        </p:nvSpPr>
        <p:spPr bwMode="auto">
          <a:xfrm>
            <a:off x="5414963" y="2682875"/>
            <a:ext cx="18097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request</a:t>
            </a:r>
          </a:p>
        </p:txBody>
      </p:sp>
      <p:pic>
        <p:nvPicPr>
          <p:cNvPr id="45083" name="Picture 53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4" name="Rectangle 2"/>
          <p:cNvSpPr>
            <a:spLocks noChangeArrowheads="1"/>
          </p:cNvSpPr>
          <p:nvPr/>
        </p:nvSpPr>
        <p:spPr bwMode="auto">
          <a:xfrm>
            <a:off x="487363" y="206375"/>
            <a:ext cx="56578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What</a:t>
            </a:r>
            <a:r>
              <a:rPr lang="ja-JP" altLang="en-US" sz="4400">
                <a:solidFill>
                  <a:srgbClr val="000099"/>
                </a:solidFill>
                <a:latin typeface="Gill Sans MT" pitchFamily="34" charset="0"/>
              </a:rPr>
              <a:t>’</a:t>
            </a:r>
            <a:r>
              <a:rPr lang="en-US" altLang="ja-JP" sz="4400">
                <a:solidFill>
                  <a:srgbClr val="000099"/>
                </a:solidFill>
                <a:latin typeface="Gill Sans MT" pitchFamily="34" charset="0"/>
              </a:rPr>
              <a:t>s a protocol?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grpSp>
        <p:nvGrpSpPr>
          <p:cNvPr id="45085" name="Group 57"/>
          <p:cNvGrpSpPr>
            <a:grpSpLocks/>
          </p:cNvGrpSpPr>
          <p:nvPr/>
        </p:nvGrpSpPr>
        <p:grpSpPr bwMode="auto">
          <a:xfrm>
            <a:off x="7412038" y="2782888"/>
            <a:ext cx="431800" cy="755650"/>
            <a:chOff x="4140" y="429"/>
            <a:chExt cx="1425" cy="2396"/>
          </a:xfrm>
        </p:grpSpPr>
        <p:sp>
          <p:nvSpPr>
            <p:cNvPr id="45090" name="Freeform 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59"/>
            <p:cNvSpPr>
              <a:spLocks noChangeArrowheads="1"/>
            </p:cNvSpPr>
            <p:nvPr/>
          </p:nvSpPr>
          <p:spPr bwMode="auto">
            <a:xfrm>
              <a:off x="4208" y="429"/>
              <a:ext cx="1043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2" name="Freeform 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62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5" name="Group 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0" name="AutoShape 64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1" name="AutoShape 65"/>
              <p:cNvSpPr>
                <a:spLocks noChangeArrowheads="1"/>
              </p:cNvSpPr>
              <p:nvPr/>
            </p:nvSpPr>
            <p:spPr bwMode="auto">
              <a:xfrm>
                <a:off x="625" y="2580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6" name="Rectangle 66"/>
            <p:cNvSpPr>
              <a:spLocks noChangeArrowheads="1"/>
            </p:cNvSpPr>
            <p:nvPr/>
          </p:nvSpPr>
          <p:spPr bwMode="auto">
            <a:xfrm>
              <a:off x="4224" y="1018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97" name="Group 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18" name="AutoShape 68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9" name="AutoShape 69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98" name="Rectangle 70"/>
            <p:cNvSpPr>
              <a:spLocks noChangeArrowheads="1"/>
            </p:cNvSpPr>
            <p:nvPr/>
          </p:nvSpPr>
          <p:spPr bwMode="auto">
            <a:xfrm>
              <a:off x="4219" y="1360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Rectangle 71"/>
            <p:cNvSpPr>
              <a:spLocks noChangeArrowheads="1"/>
            </p:cNvSpPr>
            <p:nvPr/>
          </p:nvSpPr>
          <p:spPr bwMode="auto">
            <a:xfrm>
              <a:off x="4229" y="1657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00" name="Group 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16" name="AutoShape 7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7" name="AutoShape 7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1" name="Freeform 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02" name="Group 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14" name="AutoShape 77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5" name="AutoShape 7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2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03" name="Rectangle 79"/>
            <p:cNvSpPr>
              <a:spLocks noChangeArrowheads="1"/>
            </p:cNvSpPr>
            <p:nvPr/>
          </p:nvSpPr>
          <p:spPr bwMode="auto">
            <a:xfrm>
              <a:off x="5251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Freeform 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82"/>
            <p:cNvSpPr>
              <a:spLocks noChangeArrowheads="1"/>
            </p:cNvSpPr>
            <p:nvPr/>
          </p:nvSpPr>
          <p:spPr bwMode="auto">
            <a:xfrm>
              <a:off x="5518" y="2609"/>
              <a:ext cx="47" cy="10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7" name="Freeform 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AutoShape 84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AutoShape 85"/>
            <p:cNvSpPr>
              <a:spLocks noChangeArrowheads="1"/>
            </p:cNvSpPr>
            <p:nvPr/>
          </p:nvSpPr>
          <p:spPr bwMode="auto">
            <a:xfrm>
              <a:off x="4208" y="2709"/>
              <a:ext cx="1069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Oval 86"/>
            <p:cNvSpPr>
              <a:spLocks noChangeArrowheads="1"/>
            </p:cNvSpPr>
            <p:nvPr/>
          </p:nvSpPr>
          <p:spPr bwMode="auto">
            <a:xfrm>
              <a:off x="4308" y="2382"/>
              <a:ext cx="157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Oval 87"/>
            <p:cNvSpPr>
              <a:spLocks noChangeArrowheads="1"/>
            </p:cNvSpPr>
            <p:nvPr/>
          </p:nvSpPr>
          <p:spPr bwMode="auto">
            <a:xfrm>
              <a:off x="4486" y="2382"/>
              <a:ext cx="162" cy="14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12" name="Oval 88"/>
            <p:cNvSpPr>
              <a:spLocks noChangeArrowheads="1"/>
            </p:cNvSpPr>
            <p:nvPr/>
          </p:nvSpPr>
          <p:spPr bwMode="auto">
            <a:xfrm>
              <a:off x="4664" y="2382"/>
              <a:ext cx="157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Rectangle 89"/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86" name="Group 90"/>
          <p:cNvGrpSpPr>
            <a:grpSpLocks/>
          </p:cNvGrpSpPr>
          <p:nvPr/>
        </p:nvGrpSpPr>
        <p:grpSpPr bwMode="auto">
          <a:xfrm>
            <a:off x="4275138" y="2339975"/>
            <a:ext cx="893762" cy="828675"/>
            <a:chOff x="-44" y="1473"/>
            <a:chExt cx="981" cy="1105"/>
          </a:xfrm>
        </p:grpSpPr>
        <p:pic>
          <p:nvPicPr>
            <p:cNvPr id="45088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89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1E52650-4ECE-40F7-8C72-A9C379E83BD0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47106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1.2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400" smtClean="0">
                <a:solidFill>
                  <a:srgbClr val="CC0000"/>
                </a:solidFill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42A7B16-A5D9-4BFA-841A-F7A288E2725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01613"/>
            <a:ext cx="7772400" cy="89217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A closer look at network structure: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381125"/>
            <a:ext cx="4203700" cy="104775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network edge:</a:t>
            </a:r>
          </a:p>
          <a:p>
            <a:pPr lvl="1"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hosts: clients and servers</a:t>
            </a:r>
          </a:p>
          <a:p>
            <a:pPr lvl="1"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servers often in data centers</a:t>
            </a:r>
          </a:p>
          <a:p>
            <a:pPr lvl="1" eaLnBrk="1" hangingPunct="1">
              <a:buSzPct val="75000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19100" y="3068638"/>
            <a:ext cx="40274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access networks, physical media:</a:t>
            </a:r>
            <a:r>
              <a:rPr lang="en-US" sz="2800">
                <a:latin typeface="Gill Sans MT" pitchFamily="34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Gill Sans MT" pitchFamily="34" charset="0"/>
              </a:rPr>
              <a:t> </a:t>
            </a:r>
            <a:endParaRPr lang="en-US">
              <a:latin typeface="Gill Sans MT" pitchFamily="34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47675" y="4784725"/>
            <a:ext cx="3810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network core: </a:t>
            </a:r>
          </a:p>
          <a:p>
            <a:pPr marL="628650" lvl="1" indent="-17145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interconnected routers</a:t>
            </a:r>
          </a:p>
          <a:p>
            <a:pPr marL="628650" lvl="1" indent="-17145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95000"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Gill Sans MT" pitchFamily="34" charset="0"/>
            </a:endParaRPr>
          </a:p>
        </p:txBody>
      </p:sp>
      <p:pic>
        <p:nvPicPr>
          <p:cNvPr id="49158" name="Picture 54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8778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9" name="Group 733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49161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4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9514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15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916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6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2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94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9512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13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5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9510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11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6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9508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09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197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9506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507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9198" name="Picture 603" descr="car_icon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199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9504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505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200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949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9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9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99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502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03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500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1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1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948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8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9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91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94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95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92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3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2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948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8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8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83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86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87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84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5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3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947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7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7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75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8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9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76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7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204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05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946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6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6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67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70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71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8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9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6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945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5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5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59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62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63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60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1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7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944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4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5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51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54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55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52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3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8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944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4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4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43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46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47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44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5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09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943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3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3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35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8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9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36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7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0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94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27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30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31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8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9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1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94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19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22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23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20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1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2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94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94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9411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9414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15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412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3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13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9406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407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214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9404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405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9215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9386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9389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0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1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2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3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4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5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6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8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39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0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2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403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9387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388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216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49217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49218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49219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49220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49221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935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5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5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8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6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8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6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6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8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8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6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7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7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6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6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7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7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22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9322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3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24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5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6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27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9352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5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28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29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9350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51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0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1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9332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9348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49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3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34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9346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347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9335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6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7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8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39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0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1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2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3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9344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45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223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9299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300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301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302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303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4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5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6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7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8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309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316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7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8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19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0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21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310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1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2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3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4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5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4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9276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77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78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79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80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1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2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3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4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5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86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93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4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5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6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7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98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87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8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9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0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1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2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5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9253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54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55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56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57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8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9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0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1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2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63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70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1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2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3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4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75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64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5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6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7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8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9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226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9251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52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9227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9228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229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30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9231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232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3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4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5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6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7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238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9245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6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7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8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49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50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239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0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1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2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3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4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569FBD95-1D71-4FCD-97DB-2758E09F25B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196850"/>
            <a:ext cx="8382000" cy="83502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Access networks and physical media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0075" y="1371600"/>
            <a:ext cx="4010025" cy="5010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Q: How to connect end systems to edge router?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residential access nets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institutional access networks (school, company)</a:t>
            </a:r>
          </a:p>
          <a:p>
            <a:pPr eaLnBrk="1" hangingPunct="1">
              <a:spcAft>
                <a:spcPct val="30000"/>
              </a:spcAft>
              <a:buSzPct val="75000"/>
            </a:pPr>
            <a:r>
              <a:rPr lang="en-US" sz="2400" smtClean="0">
                <a:ea typeface="ＭＳ Ｐゴシック" pitchFamily="34" charset="-128"/>
              </a:rPr>
              <a:t>mobile access networks</a:t>
            </a:r>
            <a:endParaRPr lang="en-US" sz="24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keep in mind: 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bandwidth (bits per second) of access network?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shared or dedicated?</a:t>
            </a:r>
          </a:p>
        </p:txBody>
      </p:sp>
      <p:sp>
        <p:nvSpPr>
          <p:cNvPr id="51204" name="Freeform 665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05" name="Group 666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1651" name="Rectangle 66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2" name="AutoShape 66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1206" name="Freeform 669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670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671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672"/>
          <p:cNvSpPr>
            <a:spLocks noChangeShapeType="1"/>
          </p:cNvSpPr>
          <p:nvPr/>
        </p:nvSpPr>
        <p:spPr bwMode="auto">
          <a:xfrm rot="-5400000">
            <a:off x="8177213" y="5116513"/>
            <a:ext cx="0" cy="1143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674"/>
          <p:cNvSpPr>
            <a:spLocks noChangeShapeType="1"/>
          </p:cNvSpPr>
          <p:nvPr/>
        </p:nvSpPr>
        <p:spPr bwMode="auto">
          <a:xfrm>
            <a:off x="6100763" y="4776788"/>
            <a:ext cx="217487" cy="1000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675"/>
          <p:cNvSpPr>
            <a:spLocks noChangeShapeType="1"/>
          </p:cNvSpPr>
          <p:nvPr/>
        </p:nvSpPr>
        <p:spPr bwMode="auto">
          <a:xfrm flipV="1">
            <a:off x="5842000" y="5038725"/>
            <a:ext cx="407988" cy="74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678"/>
          <p:cNvSpPr>
            <a:spLocks noChangeShapeType="1"/>
          </p:cNvSpPr>
          <p:nvPr/>
        </p:nvSpPr>
        <p:spPr bwMode="auto">
          <a:xfrm flipH="1">
            <a:off x="6267450" y="5102225"/>
            <a:ext cx="144463" cy="1698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679"/>
          <p:cNvSpPr>
            <a:spLocks noChangeShapeType="1"/>
          </p:cNvSpPr>
          <p:nvPr/>
        </p:nvSpPr>
        <p:spPr bwMode="auto">
          <a:xfrm flipH="1" flipV="1">
            <a:off x="6586538" y="5110163"/>
            <a:ext cx="76200" cy="163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Line 680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Line 682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Line 683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17" name="Picture 684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Line 685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Line 686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20" name="Picture 708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1" name="Freeform 70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2" name="Freeform 710"/>
          <p:cNvSpPr>
            <a:spLocks/>
          </p:cNvSpPr>
          <p:nvPr/>
        </p:nvSpPr>
        <p:spPr bwMode="auto">
          <a:xfrm>
            <a:off x="7023100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3" name="Line 71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4" name="Line 71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5" name="Line 71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6" name="Line 71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7" name="Line 71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8" name="Line 71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71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Line 71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1" name="Line 71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2" name="Line 720"/>
          <p:cNvSpPr>
            <a:spLocks noChangeShapeType="1"/>
          </p:cNvSpPr>
          <p:nvPr/>
        </p:nvSpPr>
        <p:spPr bwMode="auto">
          <a:xfrm flipV="1">
            <a:off x="7577138" y="2565400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3" name="Line 72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4" name="Line 72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Line 72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Line 724"/>
          <p:cNvSpPr>
            <a:spLocks noChangeShapeType="1"/>
          </p:cNvSpPr>
          <p:nvPr/>
        </p:nvSpPr>
        <p:spPr bwMode="auto">
          <a:xfrm flipH="1">
            <a:off x="7296150" y="2936875"/>
            <a:ext cx="98425" cy="7048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7" name="Line 72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8" name="Line 72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9" name="Line 72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0" name="Line 72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1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1242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1243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51244" name="Group 73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51649" name="Freeform 73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50" name="Freeform 73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 cmpd="sng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5" name="Line 73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6" name="Line 736"/>
          <p:cNvSpPr>
            <a:spLocks noChangeShapeType="1"/>
          </p:cNvSpPr>
          <p:nvPr/>
        </p:nvSpPr>
        <p:spPr bwMode="auto">
          <a:xfrm>
            <a:off x="6740525" y="2546350"/>
            <a:ext cx="0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47" name="Group 737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164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4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4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44" name="Group 741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47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8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45" name="Line 744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46" name="Line 745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8" name="Group 746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163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3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3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36" name="Group 75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9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0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37" name="Line 75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8" name="Line 75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49" name="Group 755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16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28" name="Group 75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31" name="Freeform 76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2" name="Freeform 76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9" name="Line 76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30" name="Line 76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0" name="Group 764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16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20" name="Group 76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23" name="Freeform 76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24" name="Freeform 77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21" name="Line 77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22" name="Line 77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1" name="Group 773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516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12" name="Group 77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15" name="Freeform 77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6" name="Freeform 77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13" name="Line 78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14" name="Line 78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2" name="Line 78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53" name="Group 783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516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6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6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604" name="Group 78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607" name="Freeform 7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8" name="Freeform 7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605" name="Line 79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6" name="Line 791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4" name="Group 792"/>
          <p:cNvGrpSpPr>
            <a:grpSpLocks/>
          </p:cNvGrpSpPr>
          <p:nvPr/>
        </p:nvGrpSpPr>
        <p:grpSpPr bwMode="auto">
          <a:xfrm>
            <a:off x="7397750" y="3911600"/>
            <a:ext cx="492125" cy="206375"/>
            <a:chOff x="4334" y="1470"/>
            <a:chExt cx="246" cy="107"/>
          </a:xfrm>
        </p:grpSpPr>
        <p:sp>
          <p:nvSpPr>
            <p:cNvPr id="515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96" name="Group 79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9" name="Freeform 7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0" name="Freeform 7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97" name="Line 79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8" name="Line 80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5" name="Group 80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15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88" name="Group 80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91" name="Freeform 8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2" name="Freeform 8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9" name="Line 80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90" name="Line 80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6" name="Group 81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15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80" name="Group 81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83" name="Freeform 8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4" name="Freeform 8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81" name="Line 81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82" name="Line 81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7" name="Group 81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15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72" name="Group 82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75" name="Freeform 82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6" name="Freeform 82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73" name="Line 82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74" name="Line 82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8" name="Group 82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15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5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5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564" name="Group 83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1567" name="Freeform 8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8" name="Freeform 8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65" name="Line 83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66" name="Line 83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59" name="Group 837"/>
          <p:cNvGrpSpPr>
            <a:grpSpLocks/>
          </p:cNvGrpSpPr>
          <p:nvPr/>
        </p:nvGrpSpPr>
        <p:grpSpPr bwMode="auto">
          <a:xfrm>
            <a:off x="6024563" y="1744663"/>
            <a:ext cx="517525" cy="508000"/>
            <a:chOff x="2922" y="1424"/>
            <a:chExt cx="326" cy="320"/>
          </a:xfrm>
        </p:grpSpPr>
        <p:sp>
          <p:nvSpPr>
            <p:cNvPr id="51553" name="Oval 838"/>
            <p:cNvSpPr>
              <a:spLocks noChangeArrowheads="1"/>
            </p:cNvSpPr>
            <p:nvPr/>
          </p:nvSpPr>
          <p:spPr bwMode="auto">
            <a:xfrm>
              <a:off x="2922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554" name="Group 83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51556" name="Oval 84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7" name="Oval 84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8" name="Oval 84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59" name="Oval 84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0" name="Freeform 84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33CCFF"/>
              </a:solidFill>
              <a:ln w="19050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555" name="Freeform 84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33CCFF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0" name="Group 84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51537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8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39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0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1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2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3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4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5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6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7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8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9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0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1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2" name="Oval 86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61" name="Group 863"/>
          <p:cNvGrpSpPr>
            <a:grpSpLocks/>
          </p:cNvGrpSpPr>
          <p:nvPr/>
        </p:nvGrpSpPr>
        <p:grpSpPr bwMode="auto">
          <a:xfrm>
            <a:off x="5318125" y="1997075"/>
            <a:ext cx="519113" cy="128588"/>
            <a:chOff x="2199" y="955"/>
            <a:chExt cx="2547" cy="506"/>
          </a:xfrm>
        </p:grpSpPr>
        <p:sp>
          <p:nvSpPr>
            <p:cNvPr id="51531" name="Freeform 86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2" name="Freeform 86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3" name="Freeform 86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4" name="Freeform 86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5" name="Freeform 86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6" name="Freeform 86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2" name="Group 87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51525" name="Freeform 87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6" name="Freeform 87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7" name="Freeform 87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8" name="Freeform 87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9" name="Freeform 87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30" name="Freeform 87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3" name="Line 87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4" name="Group 885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51519" name="Freeform 886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0" name="Freeform 887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1" name="Freeform 888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2" name="Freeform 889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3" name="Freeform 890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24" name="Freeform 891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5" name="Line 892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66" name="Group 893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51513" name="Freeform 89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4" name="Freeform 89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5" name="Freeform 89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6" name="Freeform 89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7" name="Freeform 89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8" name="Freeform 89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7" name="Group 900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51507" name="Freeform 90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8" name="Freeform 90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9" name="Freeform 90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0" name="Freeform 90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1" name="Freeform 90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12" name="Freeform 90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268" name="Group 907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51501" name="Freeform 908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2" name="Freeform 909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3" name="Freeform 910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4" name="Freeform 911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5" name="Freeform 912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6" name="Freeform 913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69" name="Picture 915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0" name="Picture 916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938" y="830263"/>
            <a:ext cx="68564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1" name="Line 91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2" name="Group 91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51499" name="Picture 92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500" name="Freeform 92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3" name="Group 92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51497" name="Picture 923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8" name="Freeform 92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4" name="Group 92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51495" name="Picture 926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6" name="Freeform 92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75" name="Group 92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51493" name="Picture 929" descr="desktop_computer_stylized_mediu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94" name="Freeform 93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276" name="Picture 931" descr="car_icon_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7" name="Group 932"/>
          <p:cNvGrpSpPr>
            <a:grpSpLocks/>
          </p:cNvGrpSpPr>
          <p:nvPr/>
        </p:nvGrpSpPr>
        <p:grpSpPr bwMode="auto">
          <a:xfrm>
            <a:off x="5618163" y="1558925"/>
            <a:ext cx="415925" cy="373063"/>
            <a:chOff x="2756" y="1866"/>
            <a:chExt cx="462" cy="463"/>
          </a:xfrm>
        </p:grpSpPr>
        <p:pic>
          <p:nvPicPr>
            <p:cNvPr id="51491" name="Picture 933" descr="iphone_stylized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92" name="Picture 934" descr="antenna_radiation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6" y="1866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78" name="Picture 936" descr="access_point_stylized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9" name="Group 938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51459" name="Freeform 9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0" name="Rectangle 940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1" name="Freeform 9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2" name="Freeform 9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3" name="Rectangle 943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4" name="Group 9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89" name="AutoShape 94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0" name="AutoShape 946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65" name="Rectangle 947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6" name="Group 9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87" name="AutoShape 949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8" name="AutoShape 950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67" name="Rectangle 951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8" name="Rectangle 952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69" name="Group 9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85" name="AutoShape 954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6" name="AutoShape 955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70" name="Freeform 9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71" name="Group 9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83" name="AutoShape 958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4" name="AutoShape 959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72" name="Rectangle 960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3" name="Freeform 9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4" name="Freeform 9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5" name="Oval 963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6" name="Freeform 9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77" name="AutoShape 965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8" name="AutoShape 966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9" name="Oval 967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0" name="Oval 968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81" name="Oval 969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82" name="Rectangle 970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0" name="Group 971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51427" name="Freeform 9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8" name="Rectangle 97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9" name="Freeform 9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0" name="Freeform 9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1" name="Rectangle 976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2" name="Group 9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457" name="AutoShape 97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8" name="AutoShape 979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3" name="Rectangle 980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4" name="Group 9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455" name="AutoShape 982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6" name="AutoShape 983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5" name="Rectangle 984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6" name="Rectangle 985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37" name="Group 9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453" name="AutoShape 987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4" name="AutoShape 988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38" name="Freeform 9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39" name="Group 9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451" name="AutoShape 991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2" name="AutoShape 992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40" name="Rectangle 993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1" name="Freeform 9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2" name="Freeform 9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3" name="Oval 996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4" name="Freeform 9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5" name="AutoShape 998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6" name="AutoShape 999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7" name="Oval 1000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8" name="Oval 1001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1449" name="Oval 1002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0" name="Rectangle 1003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81" name="Group 1004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51404" name="Picture 1005" descr="antenna_stylize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5" name="Picture 1006" descr="laptop_keyboar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6" name="Freeform 100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407" name="Picture 1008" descr="scree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8" name="Freeform 100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9" name="Freeform 101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0" name="Freeform 101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1" name="Freeform 101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2" name="Freeform 101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3" name="Freeform 101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14" name="Group 101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21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2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3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4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5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6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415" name="Freeform 102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6" name="Freeform 102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7" name="Freeform 102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8" name="Freeform 102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9" name="Freeform 102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20" name="Freeform 102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82" name="Picture 1030" descr="laptop_keyboar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3" name="Freeform 1031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84" name="Picture 1032" descr="scre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5" name="Freeform 1033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6" name="Freeform 1034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7" name="Freeform 1035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8" name="Freeform 1036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9" name="Freeform 1037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0" name="Freeform 1038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291" name="Group 1039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51398" name="Freeform 1040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9" name="Freeform 1041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0" name="Freeform 1042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1" name="Freeform 1043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2" name="Freeform 1044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3" name="Freeform 1045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2" name="Freeform 1046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3" name="Freeform 1047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4" name="Freeform 1048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5" name="Freeform 1049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6" name="Freeform 1050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7" name="Freeform 1051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98" name="Picture 1054" descr="laptop_keyboar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9" name="Freeform 1055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00" name="Picture 1056" descr="scree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1" name="Freeform 1057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2" name="Freeform 1058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3" name="Freeform 1059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4" name="Freeform 1060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5" name="Freeform 1061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6" name="Freeform 1062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07" name="Group 1063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51392" name="Freeform 1064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3" name="Freeform 1065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4" name="Freeform 1066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5" name="Freeform 1067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6" name="Freeform 1068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97" name="Freeform 1069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8" name="Freeform 1070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9" name="Freeform 1071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0" name="Freeform 1072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1" name="Freeform 1073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2" name="Freeform 1074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3" name="Freeform 1075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14" name="Group 1076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51390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91" name="Freeform 107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315" name="Picture 1081" descr="laptop_keyboar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6" name="Freeform 1082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17" name="Picture 1083" descr="scre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8" name="Freeform 1084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9" name="Freeform 1085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0" name="Freeform 1086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1" name="Freeform 1087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2" name="Freeform 1088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3" name="Freeform 1089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24" name="Group 1090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51384" name="Freeform 1091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5" name="Freeform 1092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6" name="Freeform 1093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7" name="Freeform 1094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8" name="Freeform 1095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9" name="Freeform 1096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25" name="Freeform 1097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6" name="Freeform 1098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7" name="Freeform 1099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8" name="Freeform 1100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9" name="Freeform 1101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0" name="Freeform 1102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31" name="Group 1103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5137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7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7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79" name="Group 110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82" name="Freeform 11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3" name="Freeform 11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80" name="Line 111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1" name="Line 111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2" name="Group 1112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5136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6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7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71" name="Group 111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1374" name="Freeform 11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5" name="Freeform 11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72" name="Line 111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3" name="Line 112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3" name="Group 878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51362" name="Freeform 87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3" name="Freeform 88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4" name="Freeform 88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5" name="Freeform 88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6" name="Freeform 88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7" name="Freeform 88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4" name="Group 1121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513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57" name="Group 112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60" name="Freeform 11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1" name="Freeform 11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8" name="Line 1128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9" name="Line 1129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5" name="Group 1130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513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49" name="Group 113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52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3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50" name="Line 113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51" name="Line 113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36" name="Group 1139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5133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133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134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1341" name="Group 114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1344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5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42" name="Line 114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3" name="Line 114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F898821-A678-4415-B9BD-B7FEBF26937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53250" name="Picture 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860425"/>
            <a:ext cx="731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itle 41"/>
          <p:cNvSpPr>
            <a:spLocks noGrp="1"/>
          </p:cNvSpPr>
          <p:nvPr>
            <p:ph type="title" idx="4294967295"/>
          </p:nvPr>
        </p:nvSpPr>
        <p:spPr>
          <a:xfrm>
            <a:off x="403225" y="228600"/>
            <a:ext cx="7772400" cy="83502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Access net: digital subscriber line (DSL)</a:t>
            </a:r>
          </a:p>
        </p:txBody>
      </p:sp>
      <p:sp>
        <p:nvSpPr>
          <p:cNvPr id="53252" name="Freeform 3"/>
          <p:cNvSpPr>
            <a:spLocks/>
          </p:cNvSpPr>
          <p:nvPr/>
        </p:nvSpPr>
        <p:spPr bwMode="auto">
          <a:xfrm>
            <a:off x="4305300" y="1501775"/>
            <a:ext cx="2216150" cy="1477963"/>
          </a:xfrm>
          <a:custGeom>
            <a:avLst/>
            <a:gdLst>
              <a:gd name="T0" fmla="*/ 2147483647 w 1396"/>
              <a:gd name="T1" fmla="*/ 2147483647 h 931"/>
              <a:gd name="T2" fmla="*/ 2147483647 w 1396"/>
              <a:gd name="T3" fmla="*/ 2147483647 h 931"/>
              <a:gd name="T4" fmla="*/ 2147483647 w 1396"/>
              <a:gd name="T5" fmla="*/ 2147483647 h 931"/>
              <a:gd name="T6" fmla="*/ 2147483647 w 1396"/>
              <a:gd name="T7" fmla="*/ 2147483647 h 931"/>
              <a:gd name="T8" fmla="*/ 2147483647 w 1396"/>
              <a:gd name="T9" fmla="*/ 2147483647 h 931"/>
              <a:gd name="T10" fmla="*/ 2147483647 w 1396"/>
              <a:gd name="T11" fmla="*/ 2147483647 h 931"/>
              <a:gd name="T12" fmla="*/ 2147483647 w 1396"/>
              <a:gd name="T13" fmla="*/ 2147483647 h 931"/>
              <a:gd name="T14" fmla="*/ 2147483647 w 1396"/>
              <a:gd name="T15" fmla="*/ 2147483647 h 931"/>
              <a:gd name="T16" fmla="*/ 2147483647 w 1396"/>
              <a:gd name="T17" fmla="*/ 2147483647 h 931"/>
              <a:gd name="T18" fmla="*/ 2147483647 w 1396"/>
              <a:gd name="T19" fmla="*/ 2147483647 h 931"/>
              <a:gd name="T20" fmla="*/ 2147483647 w 1396"/>
              <a:gd name="T21" fmla="*/ 2147483647 h 931"/>
              <a:gd name="T22" fmla="*/ 2147483647 w 1396"/>
              <a:gd name="T23" fmla="*/ 2147483647 h 931"/>
              <a:gd name="T24" fmla="*/ 2147483647 w 1396"/>
              <a:gd name="T25" fmla="*/ 2147483647 h 931"/>
              <a:gd name="T26" fmla="*/ 2147483647 w 1396"/>
              <a:gd name="T27" fmla="*/ 2147483647 h 931"/>
              <a:gd name="T28" fmla="*/ 2147483647 w 1396"/>
              <a:gd name="T29" fmla="*/ 2147483647 h 931"/>
              <a:gd name="T30" fmla="*/ 2147483647 w 1396"/>
              <a:gd name="T31" fmla="*/ 2147483647 h 9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6"/>
              <a:gd name="T49" fmla="*/ 0 h 931"/>
              <a:gd name="T50" fmla="*/ 1396 w 1396"/>
              <a:gd name="T51" fmla="*/ 931 h 9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6" h="931">
                <a:moveTo>
                  <a:pt x="873" y="18"/>
                </a:moveTo>
                <a:cubicBezTo>
                  <a:pt x="787" y="32"/>
                  <a:pt x="625" y="55"/>
                  <a:pt x="526" y="89"/>
                </a:cubicBezTo>
                <a:cubicBezTo>
                  <a:pt x="426" y="122"/>
                  <a:pt x="346" y="184"/>
                  <a:pt x="278" y="216"/>
                </a:cubicBezTo>
                <a:cubicBezTo>
                  <a:pt x="210" y="248"/>
                  <a:pt x="159" y="236"/>
                  <a:pt x="118" y="283"/>
                </a:cubicBezTo>
                <a:cubicBezTo>
                  <a:pt x="77" y="330"/>
                  <a:pt x="46" y="416"/>
                  <a:pt x="30" y="497"/>
                </a:cubicBezTo>
                <a:cubicBezTo>
                  <a:pt x="14" y="578"/>
                  <a:pt x="0" y="714"/>
                  <a:pt x="24" y="768"/>
                </a:cubicBezTo>
                <a:cubicBezTo>
                  <a:pt x="49" y="821"/>
                  <a:pt x="112" y="796"/>
                  <a:pt x="178" y="818"/>
                </a:cubicBezTo>
                <a:cubicBezTo>
                  <a:pt x="244" y="840"/>
                  <a:pt x="318" y="886"/>
                  <a:pt x="421" y="902"/>
                </a:cubicBezTo>
                <a:cubicBezTo>
                  <a:pt x="524" y="918"/>
                  <a:pt x="681" y="916"/>
                  <a:pt x="793" y="916"/>
                </a:cubicBezTo>
                <a:cubicBezTo>
                  <a:pt x="905" y="916"/>
                  <a:pt x="1004" y="931"/>
                  <a:pt x="1095" y="902"/>
                </a:cubicBezTo>
                <a:cubicBezTo>
                  <a:pt x="1186" y="873"/>
                  <a:pt x="1291" y="813"/>
                  <a:pt x="1337" y="744"/>
                </a:cubicBezTo>
                <a:cubicBezTo>
                  <a:pt x="1383" y="675"/>
                  <a:pt x="1365" y="580"/>
                  <a:pt x="1372" y="487"/>
                </a:cubicBezTo>
                <a:cubicBezTo>
                  <a:pt x="1378" y="393"/>
                  <a:pt x="1396" y="256"/>
                  <a:pt x="1377" y="179"/>
                </a:cubicBezTo>
                <a:cubicBezTo>
                  <a:pt x="1358" y="102"/>
                  <a:pt x="1314" y="57"/>
                  <a:pt x="1259" y="28"/>
                </a:cubicBezTo>
                <a:cubicBezTo>
                  <a:pt x="1203" y="0"/>
                  <a:pt x="1110" y="7"/>
                  <a:pt x="1046" y="5"/>
                </a:cubicBezTo>
                <a:cubicBezTo>
                  <a:pt x="981" y="3"/>
                  <a:pt x="959" y="5"/>
                  <a:pt x="873" y="18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Oval 9"/>
          <p:cNvSpPr>
            <a:spLocks noChangeArrowheads="1"/>
          </p:cNvSpPr>
          <p:nvPr/>
        </p:nvSpPr>
        <p:spPr bwMode="auto">
          <a:xfrm>
            <a:off x="5305425" y="2208213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3254" name="Oval 12"/>
          <p:cNvSpPr>
            <a:spLocks noChangeArrowheads="1"/>
          </p:cNvSpPr>
          <p:nvPr/>
        </p:nvSpPr>
        <p:spPr bwMode="auto">
          <a:xfrm>
            <a:off x="5686425" y="1836738"/>
            <a:ext cx="193675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3255" name="Line 15"/>
          <p:cNvSpPr>
            <a:spLocks noChangeShapeType="1"/>
          </p:cNvSpPr>
          <p:nvPr/>
        </p:nvSpPr>
        <p:spPr bwMode="auto">
          <a:xfrm flipV="1">
            <a:off x="5392738" y="1978025"/>
            <a:ext cx="3175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56" name="Line 16"/>
          <p:cNvSpPr>
            <a:spLocks noChangeShapeType="1"/>
          </p:cNvSpPr>
          <p:nvPr/>
        </p:nvSpPr>
        <p:spPr bwMode="auto">
          <a:xfrm>
            <a:off x="5786438" y="1954213"/>
            <a:ext cx="400050" cy="590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57" name="Rectangle 44"/>
          <p:cNvSpPr>
            <a:spLocks noChangeArrowheads="1"/>
          </p:cNvSpPr>
          <p:nvPr/>
        </p:nvSpPr>
        <p:spPr bwMode="auto">
          <a:xfrm>
            <a:off x="4584700" y="1957388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3258" name="Text Box 45"/>
          <p:cNvSpPr txBox="1">
            <a:spLocks noChangeArrowheads="1"/>
          </p:cNvSpPr>
          <p:nvPr/>
        </p:nvSpPr>
        <p:spPr bwMode="auto">
          <a:xfrm>
            <a:off x="4040188" y="1476375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/>
              <a:t>central office</a:t>
            </a:r>
          </a:p>
        </p:txBody>
      </p:sp>
      <p:grpSp>
        <p:nvGrpSpPr>
          <p:cNvPr id="53259" name="Group 137"/>
          <p:cNvGrpSpPr>
            <a:grpSpLocks/>
          </p:cNvGrpSpPr>
          <p:nvPr/>
        </p:nvGrpSpPr>
        <p:grpSpPr bwMode="auto">
          <a:xfrm>
            <a:off x="5143500" y="2905125"/>
            <a:ext cx="2178050" cy="1147763"/>
            <a:chOff x="3240" y="1830"/>
            <a:chExt cx="1372" cy="723"/>
          </a:xfrm>
        </p:grpSpPr>
        <p:sp>
          <p:nvSpPr>
            <p:cNvPr id="53304" name="Freeform 28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Line 31"/>
            <p:cNvSpPr>
              <a:spLocks noChangeShapeType="1"/>
            </p:cNvSpPr>
            <p:nvPr/>
          </p:nvSpPr>
          <p:spPr bwMode="auto">
            <a:xfrm flipV="1">
              <a:off x="3763" y="2053"/>
              <a:ext cx="10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Line 32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Line 33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Line 34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Line 35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Line 36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11" name="Group 37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5334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4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4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44" name="Group 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47" name="Freeform 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8" name="Freeform 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45" name="Line 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46" name="Line 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2" name="Group 46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5333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3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3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36" name="Group 5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9" name="Freeform 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40" name="Freeform 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37" name="Line 5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8" name="Line 5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3" name="Group 55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5332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2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2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28" name="Group 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31" name="Freeform 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32" name="Freeform 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9" name="Line 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30" name="Line 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4" name="Group 64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533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33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3320" name="Group 6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3323" name="Freeform 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24" name="Freeform 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21" name="Line 7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2" name="Line 7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315" name="Line 73"/>
            <p:cNvSpPr>
              <a:spLocks noChangeShapeType="1"/>
            </p:cNvSpPr>
            <p:nvPr/>
          </p:nvSpPr>
          <p:spPr bwMode="auto">
            <a:xfrm>
              <a:off x="4422" y="2370"/>
              <a:ext cx="1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ISP</a:t>
              </a:r>
            </a:p>
          </p:txBody>
        </p:sp>
      </p:grpSp>
      <p:sp>
        <p:nvSpPr>
          <p:cNvPr id="53260" name="Line 14"/>
          <p:cNvSpPr>
            <a:spLocks noChangeShapeType="1"/>
          </p:cNvSpPr>
          <p:nvPr/>
        </p:nvSpPr>
        <p:spPr bwMode="auto">
          <a:xfrm flipV="1">
            <a:off x="2690813" y="2363788"/>
            <a:ext cx="193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5942013" y="1530350"/>
            <a:ext cx="10747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telephone</a:t>
            </a:r>
          </a:p>
          <a:p>
            <a:pPr>
              <a:lnSpc>
                <a:spcPct val="85000"/>
              </a:lnSpc>
            </a:pPr>
            <a:r>
              <a:rPr lang="en-US" sz="1600"/>
              <a:t>network</a:t>
            </a:r>
          </a:p>
        </p:txBody>
      </p:sp>
      <p:grpSp>
        <p:nvGrpSpPr>
          <p:cNvPr id="53262" name="Group 108"/>
          <p:cNvGrpSpPr>
            <a:grpSpLocks/>
          </p:cNvGrpSpPr>
          <p:nvPr/>
        </p:nvGrpSpPr>
        <p:grpSpPr bwMode="auto">
          <a:xfrm>
            <a:off x="4641850" y="2074863"/>
            <a:ext cx="368300" cy="519112"/>
            <a:chOff x="1852" y="2562"/>
            <a:chExt cx="355" cy="471"/>
          </a:xfrm>
        </p:grpSpPr>
        <p:sp>
          <p:nvSpPr>
            <p:cNvPr id="53298" name="Freeform 109"/>
            <p:cNvSpPr>
              <a:spLocks/>
            </p:cNvSpPr>
            <p:nvPr/>
          </p:nvSpPr>
          <p:spPr bwMode="auto">
            <a:xfrm>
              <a:off x="1852" y="2621"/>
              <a:ext cx="318" cy="412"/>
            </a:xfrm>
            <a:custGeom>
              <a:avLst/>
              <a:gdLst>
                <a:gd name="T0" fmla="*/ 0 w 318"/>
                <a:gd name="T1" fmla="*/ 412 h 412"/>
                <a:gd name="T2" fmla="*/ 3 w 318"/>
                <a:gd name="T3" fmla="*/ 1 h 412"/>
                <a:gd name="T4" fmla="*/ 74 w 318"/>
                <a:gd name="T5" fmla="*/ 0 h 412"/>
                <a:gd name="T6" fmla="*/ 254 w 318"/>
                <a:gd name="T7" fmla="*/ 111 h 412"/>
                <a:gd name="T8" fmla="*/ 318 w 318"/>
                <a:gd name="T9" fmla="*/ 115 h 412"/>
                <a:gd name="T10" fmla="*/ 318 w 318"/>
                <a:gd name="T11" fmla="*/ 308 h 412"/>
                <a:gd name="T12" fmla="*/ 246 w 318"/>
                <a:gd name="T13" fmla="*/ 308 h 412"/>
                <a:gd name="T14" fmla="*/ 74 w 318"/>
                <a:gd name="T15" fmla="*/ 412 h 412"/>
                <a:gd name="T16" fmla="*/ 0 w 318"/>
                <a:gd name="T17" fmla="*/ 412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110"/>
            <p:cNvSpPr>
              <a:spLocks/>
            </p:cNvSpPr>
            <p:nvPr/>
          </p:nvSpPr>
          <p:spPr bwMode="auto">
            <a:xfrm>
              <a:off x="1854" y="2562"/>
              <a:ext cx="353" cy="369"/>
            </a:xfrm>
            <a:custGeom>
              <a:avLst/>
              <a:gdLst>
                <a:gd name="T0" fmla="*/ 0 w 353"/>
                <a:gd name="T1" fmla="*/ 59 h 369"/>
                <a:gd name="T2" fmla="*/ 32 w 353"/>
                <a:gd name="T3" fmla="*/ 0 h 369"/>
                <a:gd name="T4" fmla="*/ 105 w 353"/>
                <a:gd name="T5" fmla="*/ 0 h 369"/>
                <a:gd name="T6" fmla="*/ 276 w 353"/>
                <a:gd name="T7" fmla="*/ 113 h 369"/>
                <a:gd name="T8" fmla="*/ 353 w 353"/>
                <a:gd name="T9" fmla="*/ 113 h 369"/>
                <a:gd name="T10" fmla="*/ 353 w 353"/>
                <a:gd name="T11" fmla="*/ 315 h 369"/>
                <a:gd name="T12" fmla="*/ 318 w 353"/>
                <a:gd name="T13" fmla="*/ 369 h 369"/>
                <a:gd name="T14" fmla="*/ 315 w 353"/>
                <a:gd name="T15" fmla="*/ 173 h 369"/>
                <a:gd name="T16" fmla="*/ 254 w 353"/>
                <a:gd name="T17" fmla="*/ 173 h 369"/>
                <a:gd name="T18" fmla="*/ 75 w 353"/>
                <a:gd name="T19" fmla="*/ 60 h 369"/>
                <a:gd name="T20" fmla="*/ 0 w 353"/>
                <a:gd name="T21" fmla="*/ 59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111"/>
            <p:cNvSpPr>
              <a:spLocks noChangeShapeType="1"/>
            </p:cNvSpPr>
            <p:nvPr/>
          </p:nvSpPr>
          <p:spPr bwMode="auto">
            <a:xfrm flipH="1">
              <a:off x="2167" y="2674"/>
              <a:ext cx="34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112"/>
            <p:cNvSpPr>
              <a:spLocks noChangeShapeType="1"/>
            </p:cNvSpPr>
            <p:nvPr/>
          </p:nvSpPr>
          <p:spPr bwMode="auto">
            <a:xfrm>
              <a:off x="1880" y="2830"/>
              <a:ext cx="2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113"/>
            <p:cNvSpPr>
              <a:spLocks/>
            </p:cNvSpPr>
            <p:nvPr/>
          </p:nvSpPr>
          <p:spPr bwMode="auto">
            <a:xfrm>
              <a:off x="1874" y="2670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114"/>
            <p:cNvSpPr>
              <a:spLocks/>
            </p:cNvSpPr>
            <p:nvPr/>
          </p:nvSpPr>
          <p:spPr bwMode="auto">
            <a:xfrm flipV="1">
              <a:off x="1874" y="2884"/>
              <a:ext cx="264" cy="105"/>
            </a:xfrm>
            <a:custGeom>
              <a:avLst/>
              <a:gdLst>
                <a:gd name="T0" fmla="*/ 0 w 264"/>
                <a:gd name="T1" fmla="*/ 0 h 105"/>
                <a:gd name="T2" fmla="*/ 52 w 264"/>
                <a:gd name="T3" fmla="*/ 0 h 105"/>
                <a:gd name="T4" fmla="*/ 207 w 264"/>
                <a:gd name="T5" fmla="*/ 105 h 105"/>
                <a:gd name="T6" fmla="*/ 264 w 264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3" name="Text Box 115"/>
          <p:cNvSpPr txBox="1">
            <a:spLocks noChangeArrowheads="1"/>
          </p:cNvSpPr>
          <p:nvPr/>
        </p:nvSpPr>
        <p:spPr bwMode="auto">
          <a:xfrm>
            <a:off x="4321175" y="2619375"/>
            <a:ext cx="95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/>
              <a:t>DSLAM</a:t>
            </a:r>
          </a:p>
        </p:txBody>
      </p:sp>
      <p:grpSp>
        <p:nvGrpSpPr>
          <p:cNvPr id="53264" name="Group 118"/>
          <p:cNvGrpSpPr>
            <a:grpSpLocks/>
          </p:cNvGrpSpPr>
          <p:nvPr/>
        </p:nvGrpSpPr>
        <p:grpSpPr bwMode="auto">
          <a:xfrm>
            <a:off x="3382963" y="1362075"/>
            <a:ext cx="796925" cy="658813"/>
            <a:chOff x="1671" y="1861"/>
            <a:chExt cx="502" cy="415"/>
          </a:xfrm>
        </p:grpSpPr>
        <p:sp>
          <p:nvSpPr>
            <p:cNvPr id="53296" name="Rectangle 116"/>
            <p:cNvSpPr>
              <a:spLocks noChangeArrowheads="1"/>
            </p:cNvSpPr>
            <p:nvPr/>
          </p:nvSpPr>
          <p:spPr bwMode="auto">
            <a:xfrm>
              <a:off x="1742" y="1966"/>
              <a:ext cx="360" cy="31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AutoShape 117"/>
            <p:cNvSpPr>
              <a:spLocks noChangeArrowheads="1"/>
            </p:cNvSpPr>
            <p:nvPr/>
          </p:nvSpPr>
          <p:spPr bwMode="auto">
            <a:xfrm>
              <a:off x="1671" y="1861"/>
              <a:ext cx="502" cy="129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5" name="Freeform 119"/>
          <p:cNvSpPr>
            <a:spLocks/>
          </p:cNvSpPr>
          <p:nvPr/>
        </p:nvSpPr>
        <p:spPr bwMode="auto">
          <a:xfrm>
            <a:off x="3986213" y="1951038"/>
            <a:ext cx="674687" cy="239712"/>
          </a:xfrm>
          <a:custGeom>
            <a:avLst/>
            <a:gdLst>
              <a:gd name="T0" fmla="*/ 0 w 425"/>
              <a:gd name="T1" fmla="*/ 0 h 151"/>
              <a:gd name="T2" fmla="*/ 0 w 425"/>
              <a:gd name="T3" fmla="*/ 2147483647 h 151"/>
              <a:gd name="T4" fmla="*/ 2147483647 w 425"/>
              <a:gd name="T5" fmla="*/ 2147483647 h 151"/>
              <a:gd name="T6" fmla="*/ 0 60000 65536"/>
              <a:gd name="T7" fmla="*/ 0 60000 65536"/>
              <a:gd name="T8" fmla="*/ 0 60000 65536"/>
              <a:gd name="T9" fmla="*/ 0 w 425"/>
              <a:gd name="T10" fmla="*/ 0 h 151"/>
              <a:gd name="T11" fmla="*/ 425 w 425"/>
              <a:gd name="T12" fmla="*/ 151 h 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1">
                <a:moveTo>
                  <a:pt x="0" y="0"/>
                </a:moveTo>
                <a:lnTo>
                  <a:pt x="0" y="151"/>
                </a:lnTo>
                <a:lnTo>
                  <a:pt x="425" y="151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6" name="Line 120"/>
          <p:cNvSpPr>
            <a:spLocks noChangeShapeType="1"/>
          </p:cNvSpPr>
          <p:nvPr/>
        </p:nvSpPr>
        <p:spPr bwMode="auto">
          <a:xfrm>
            <a:off x="5014913" y="2316163"/>
            <a:ext cx="37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Freeform 123"/>
          <p:cNvSpPr>
            <a:spLocks/>
          </p:cNvSpPr>
          <p:nvPr/>
        </p:nvSpPr>
        <p:spPr bwMode="auto">
          <a:xfrm>
            <a:off x="5014913" y="2384425"/>
            <a:ext cx="463550" cy="1009650"/>
          </a:xfrm>
          <a:custGeom>
            <a:avLst/>
            <a:gdLst>
              <a:gd name="T0" fmla="*/ 0 w 292"/>
              <a:gd name="T1" fmla="*/ 0 h 636"/>
              <a:gd name="T2" fmla="*/ 2147483647 w 292"/>
              <a:gd name="T3" fmla="*/ 0 h 636"/>
              <a:gd name="T4" fmla="*/ 2147483647 w 292"/>
              <a:gd name="T5" fmla="*/ 2147483647 h 636"/>
              <a:gd name="T6" fmla="*/ 2147483647 w 292"/>
              <a:gd name="T7" fmla="*/ 2147483647 h 636"/>
              <a:gd name="T8" fmla="*/ 0 60000 65536"/>
              <a:gd name="T9" fmla="*/ 0 60000 65536"/>
              <a:gd name="T10" fmla="*/ 0 60000 65536"/>
              <a:gd name="T11" fmla="*/ 0 60000 65536"/>
              <a:gd name="T12" fmla="*/ 0 w 292"/>
              <a:gd name="T13" fmla="*/ 0 h 636"/>
              <a:gd name="T14" fmla="*/ 292 w 292"/>
              <a:gd name="T15" fmla="*/ 636 h 6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2" h="636">
                <a:moveTo>
                  <a:pt x="0" y="0"/>
                </a:moveTo>
                <a:lnTo>
                  <a:pt x="130" y="0"/>
                </a:lnTo>
                <a:lnTo>
                  <a:pt x="130" y="636"/>
                </a:lnTo>
                <a:lnTo>
                  <a:pt x="292" y="6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5"/>
          <p:cNvGrpSpPr>
            <a:grpSpLocks/>
          </p:cNvGrpSpPr>
          <p:nvPr/>
        </p:nvGrpSpPr>
        <p:grpSpPr bwMode="auto">
          <a:xfrm>
            <a:off x="777875" y="2441575"/>
            <a:ext cx="3117850" cy="1611313"/>
            <a:chOff x="490" y="1538"/>
            <a:chExt cx="1964" cy="1015"/>
          </a:xfrm>
        </p:grpSpPr>
        <p:sp>
          <p:nvSpPr>
            <p:cNvPr id="53294" name="Text Box 124"/>
            <p:cNvSpPr txBox="1">
              <a:spLocks noChangeArrowheads="1"/>
            </p:cNvSpPr>
            <p:nvPr/>
          </p:nvSpPr>
          <p:spPr bwMode="auto">
            <a:xfrm>
              <a:off x="490" y="2102"/>
              <a:ext cx="180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voice, data transmitted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at different frequencies over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dedicated </a:t>
              </a:r>
              <a:r>
                <a:rPr lang="en-US" sz="1600" i="1"/>
                <a:t>line to central office</a:t>
              </a:r>
            </a:p>
          </p:txBody>
        </p:sp>
        <p:sp>
          <p:nvSpPr>
            <p:cNvPr id="53295" name="Line 125"/>
            <p:cNvSpPr>
              <a:spLocks noChangeShapeType="1"/>
            </p:cNvSpPr>
            <p:nvPr/>
          </p:nvSpPr>
          <p:spPr bwMode="auto">
            <a:xfrm flipV="1">
              <a:off x="2093" y="1538"/>
              <a:ext cx="361" cy="5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84" name="Rectangle 52"/>
          <p:cNvSpPr>
            <a:spLocks noChangeArrowheads="1"/>
          </p:cNvSpPr>
          <p:nvPr/>
        </p:nvSpPr>
        <p:spPr bwMode="auto">
          <a:xfrm>
            <a:off x="0" y="4254346"/>
            <a:ext cx="9118600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dirty="0" smtClean="0">
                <a:latin typeface="Gill Sans MT" pitchFamily="34" charset="0"/>
              </a:rPr>
              <a:t>Frequency division multiplexing (FDM)</a:t>
            </a:r>
          </a:p>
        </p:txBody>
      </p:sp>
      <p:sp>
        <p:nvSpPr>
          <p:cNvPr id="53270" name="Rectangle 90"/>
          <p:cNvSpPr>
            <a:spLocks noChangeArrowheads="1"/>
          </p:cNvSpPr>
          <p:nvPr/>
        </p:nvSpPr>
        <p:spPr bwMode="auto">
          <a:xfrm>
            <a:off x="1238250" y="1814513"/>
            <a:ext cx="1978025" cy="139541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7"/>
          <p:cNvSpPr>
            <a:spLocks noChangeShapeType="1"/>
          </p:cNvSpPr>
          <p:nvPr/>
        </p:nvSpPr>
        <p:spPr bwMode="auto">
          <a:xfrm flipV="1">
            <a:off x="1724025" y="2365375"/>
            <a:ext cx="3651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272" name="Text Box 39"/>
          <p:cNvSpPr txBox="1">
            <a:spLocks noChangeArrowheads="1"/>
          </p:cNvSpPr>
          <p:nvPr/>
        </p:nvSpPr>
        <p:spPr bwMode="auto">
          <a:xfrm>
            <a:off x="1985963" y="2471738"/>
            <a:ext cx="77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DSL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3273" name="Text Box 41"/>
          <p:cNvSpPr txBox="1">
            <a:spLocks noChangeArrowheads="1"/>
          </p:cNvSpPr>
          <p:nvPr/>
        </p:nvSpPr>
        <p:spPr bwMode="auto">
          <a:xfrm>
            <a:off x="2663825" y="2495550"/>
            <a:ext cx="706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3274" name="Group 94"/>
          <p:cNvGrpSpPr>
            <a:grpSpLocks/>
          </p:cNvGrpSpPr>
          <p:nvPr/>
        </p:nvGrpSpPr>
        <p:grpSpPr bwMode="auto">
          <a:xfrm>
            <a:off x="2079625" y="2252663"/>
            <a:ext cx="614363" cy="220662"/>
            <a:chOff x="322" y="890"/>
            <a:chExt cx="872" cy="339"/>
          </a:xfrm>
        </p:grpSpPr>
        <p:sp>
          <p:nvSpPr>
            <p:cNvPr id="53288" name="Rectangle 9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9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Rectangle 9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Rectangle 9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Rectangle 9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AutoShape 10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75" name="AutoShape 102"/>
          <p:cNvSpPr>
            <a:spLocks noChangeArrowheads="1"/>
          </p:cNvSpPr>
          <p:nvPr/>
        </p:nvSpPr>
        <p:spPr bwMode="auto">
          <a:xfrm>
            <a:off x="955675" y="1403350"/>
            <a:ext cx="2498725" cy="468313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Rectangle 103"/>
          <p:cNvSpPr>
            <a:spLocks noChangeArrowheads="1"/>
          </p:cNvSpPr>
          <p:nvPr/>
        </p:nvSpPr>
        <p:spPr bwMode="auto">
          <a:xfrm>
            <a:off x="2933700" y="2303463"/>
            <a:ext cx="166688" cy="144462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Freeform 104"/>
          <p:cNvSpPr>
            <a:spLocks/>
          </p:cNvSpPr>
          <p:nvPr/>
        </p:nvSpPr>
        <p:spPr bwMode="auto">
          <a:xfrm>
            <a:off x="2409825" y="1858963"/>
            <a:ext cx="604838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3278" name="Object 3"/>
          <p:cNvGraphicFramePr>
            <a:graphicFrameLocks noChangeAspect="1"/>
          </p:cNvGraphicFramePr>
          <p:nvPr/>
        </p:nvGraphicFramePr>
        <p:xfrm>
          <a:off x="2070100" y="1655763"/>
          <a:ext cx="4905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Clip" r:id="rId4" imgW="681706" imgH="480401" progId="">
                  <p:embed/>
                </p:oleObj>
              </mc:Choice>
              <mc:Fallback>
                <p:oleObj name="Clip" r:id="rId4" imgW="681706" imgH="48040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655763"/>
                        <a:ext cx="490538" cy="3698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9" name="Line 130"/>
          <p:cNvSpPr>
            <a:spLocks noChangeShapeType="1"/>
          </p:cNvSpPr>
          <p:nvPr/>
        </p:nvSpPr>
        <p:spPr bwMode="auto">
          <a:xfrm flipH="1">
            <a:off x="2697163" y="2365375"/>
            <a:ext cx="23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0" name="AutoShape 131"/>
          <p:cNvSpPr>
            <a:spLocks noChangeArrowheads="1"/>
          </p:cNvSpPr>
          <p:nvPr/>
        </p:nvSpPr>
        <p:spPr bwMode="auto">
          <a:xfrm>
            <a:off x="4445000" y="17033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36"/>
          <p:cNvGrpSpPr>
            <a:grpSpLocks/>
          </p:cNvGrpSpPr>
          <p:nvPr/>
        </p:nvGrpSpPr>
        <p:grpSpPr bwMode="auto">
          <a:xfrm>
            <a:off x="3678238" y="2867025"/>
            <a:ext cx="1323975" cy="1174750"/>
            <a:chOff x="2317" y="1806"/>
            <a:chExt cx="834" cy="740"/>
          </a:xfrm>
        </p:grpSpPr>
        <p:sp>
          <p:nvSpPr>
            <p:cNvPr id="53286" name="Line 132"/>
            <p:cNvSpPr>
              <a:spLocks noChangeShapeType="1"/>
            </p:cNvSpPr>
            <p:nvPr/>
          </p:nvSpPr>
          <p:spPr bwMode="auto">
            <a:xfrm flipV="1">
              <a:off x="2671" y="1806"/>
              <a:ext cx="268" cy="433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Text Box 133"/>
            <p:cNvSpPr txBox="1">
              <a:spLocks noChangeArrowheads="1"/>
            </p:cNvSpPr>
            <p:nvPr/>
          </p:nvSpPr>
          <p:spPr bwMode="auto">
            <a:xfrm>
              <a:off x="2317" y="2226"/>
              <a:ext cx="83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 i="1"/>
                <a:t>DSL access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 i="1"/>
                <a:t>multiplexer</a:t>
              </a:r>
            </a:p>
          </p:txBody>
        </p:sp>
      </p:grpSp>
      <p:grpSp>
        <p:nvGrpSpPr>
          <p:cNvPr id="53282" name="Group 141"/>
          <p:cNvGrpSpPr>
            <a:grpSpLocks/>
          </p:cNvGrpSpPr>
          <p:nvPr/>
        </p:nvGrpSpPr>
        <p:grpSpPr bwMode="auto">
          <a:xfrm>
            <a:off x="1143000" y="2043113"/>
            <a:ext cx="642938" cy="644525"/>
            <a:chOff x="-44" y="1473"/>
            <a:chExt cx="981" cy="1105"/>
          </a:xfrm>
        </p:grpSpPr>
        <p:pic>
          <p:nvPicPr>
            <p:cNvPr id="53284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85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2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2029E49-0AAE-44CA-A822-B767321BF0C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3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4274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cable network</a:t>
            </a:r>
          </a:p>
        </p:txBody>
      </p:sp>
      <p:sp>
        <p:nvSpPr>
          <p:cNvPr id="54275" name="Rectangle 60"/>
          <p:cNvSpPr>
            <a:spLocks noChangeArrowheads="1"/>
          </p:cNvSpPr>
          <p:nvPr/>
        </p:nvSpPr>
        <p:spPr bwMode="auto">
          <a:xfrm>
            <a:off x="657225" y="1651000"/>
            <a:ext cx="1793875" cy="9255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7"/>
          <p:cNvSpPr>
            <a:spLocks noChangeShapeType="1"/>
          </p:cNvSpPr>
          <p:nvPr/>
        </p:nvSpPr>
        <p:spPr bwMode="auto">
          <a:xfrm flipV="1">
            <a:off x="958850" y="2201863"/>
            <a:ext cx="3651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277" name="Text Box 39"/>
          <p:cNvSpPr txBox="1">
            <a:spLocks noChangeArrowheads="1"/>
          </p:cNvSpPr>
          <p:nvPr/>
        </p:nvSpPr>
        <p:spPr bwMode="auto">
          <a:xfrm>
            <a:off x="1120775" y="2352675"/>
            <a:ext cx="774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cable</a:t>
            </a:r>
          </a:p>
          <a:p>
            <a:pPr algn="ctr">
              <a:lnSpc>
                <a:spcPct val="80000"/>
              </a:lnSpc>
            </a:pPr>
            <a:r>
              <a:rPr lang="en-US" sz="1400"/>
              <a:t>modem</a:t>
            </a:r>
          </a:p>
        </p:txBody>
      </p:sp>
      <p:sp>
        <p:nvSpPr>
          <p:cNvPr id="54278" name="Text Box 41"/>
          <p:cNvSpPr txBox="1">
            <a:spLocks noChangeArrowheads="1"/>
          </p:cNvSpPr>
          <p:nvPr/>
        </p:nvSpPr>
        <p:spPr bwMode="auto">
          <a:xfrm>
            <a:off x="1787525" y="2354263"/>
            <a:ext cx="7064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/>
              <a:t>splitter</a:t>
            </a:r>
          </a:p>
        </p:txBody>
      </p:sp>
      <p:grpSp>
        <p:nvGrpSpPr>
          <p:cNvPr id="54279" name="Group 64"/>
          <p:cNvGrpSpPr>
            <a:grpSpLocks/>
          </p:cNvGrpSpPr>
          <p:nvPr/>
        </p:nvGrpSpPr>
        <p:grpSpPr bwMode="auto">
          <a:xfrm>
            <a:off x="1304925" y="2078038"/>
            <a:ext cx="614363" cy="220662"/>
            <a:chOff x="322" y="890"/>
            <a:chExt cx="872" cy="339"/>
          </a:xfrm>
        </p:grpSpPr>
        <p:sp>
          <p:nvSpPr>
            <p:cNvPr id="54435" name="Rectangle 65"/>
            <p:cNvSpPr>
              <a:spLocks noChangeArrowheads="1"/>
            </p:cNvSpPr>
            <p:nvPr/>
          </p:nvSpPr>
          <p:spPr bwMode="auto">
            <a:xfrm>
              <a:off x="322" y="1005"/>
              <a:ext cx="872" cy="2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6" name="Rectangle 66"/>
            <p:cNvSpPr>
              <a:spLocks noChangeArrowheads="1"/>
            </p:cNvSpPr>
            <p:nvPr/>
          </p:nvSpPr>
          <p:spPr bwMode="auto">
            <a:xfrm>
              <a:off x="394" y="1073"/>
              <a:ext cx="54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7" name="Rectangle 67"/>
            <p:cNvSpPr>
              <a:spLocks noChangeArrowheads="1"/>
            </p:cNvSpPr>
            <p:nvPr/>
          </p:nvSpPr>
          <p:spPr bwMode="auto">
            <a:xfrm>
              <a:off x="466" y="1073"/>
              <a:ext cx="56" cy="56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8" name="Rectangle 68"/>
            <p:cNvSpPr>
              <a:spLocks noChangeArrowheads="1"/>
            </p:cNvSpPr>
            <p:nvPr/>
          </p:nvSpPr>
          <p:spPr bwMode="auto">
            <a:xfrm>
              <a:off x="541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9" name="Rectangle 69"/>
            <p:cNvSpPr>
              <a:spLocks noChangeArrowheads="1"/>
            </p:cNvSpPr>
            <p:nvPr/>
          </p:nvSpPr>
          <p:spPr bwMode="auto">
            <a:xfrm>
              <a:off x="615" y="1070"/>
              <a:ext cx="56" cy="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0" name="AutoShape 70"/>
            <p:cNvSpPr>
              <a:spLocks noChangeArrowheads="1"/>
            </p:cNvSpPr>
            <p:nvPr/>
          </p:nvSpPr>
          <p:spPr bwMode="auto">
            <a:xfrm rot="10800000" flipH="1">
              <a:off x="322" y="890"/>
              <a:ext cx="85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1 w 21600"/>
                <a:gd name="T13" fmla="*/ 4516 h 21600"/>
                <a:gd name="T14" fmla="*/ 17099 w 21600"/>
                <a:gd name="T15" fmla="*/ 170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0" name="AutoShape 72"/>
          <p:cNvSpPr>
            <a:spLocks noChangeArrowheads="1"/>
          </p:cNvSpPr>
          <p:nvPr/>
        </p:nvSpPr>
        <p:spPr bwMode="auto">
          <a:xfrm>
            <a:off x="419100" y="1239838"/>
            <a:ext cx="2268538" cy="468312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73"/>
          <p:cNvSpPr>
            <a:spLocks noChangeArrowheads="1"/>
          </p:cNvSpPr>
          <p:nvPr/>
        </p:nvSpPr>
        <p:spPr bwMode="auto">
          <a:xfrm>
            <a:off x="2035175" y="2139950"/>
            <a:ext cx="166688" cy="14446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Freeform 74"/>
          <p:cNvSpPr>
            <a:spLocks/>
          </p:cNvSpPr>
          <p:nvPr/>
        </p:nvSpPr>
        <p:spPr bwMode="auto">
          <a:xfrm>
            <a:off x="1644650" y="1695450"/>
            <a:ext cx="479425" cy="434975"/>
          </a:xfrm>
          <a:custGeom>
            <a:avLst/>
            <a:gdLst>
              <a:gd name="T0" fmla="*/ 2147483647 w 381"/>
              <a:gd name="T1" fmla="*/ 2147483647 h 274"/>
              <a:gd name="T2" fmla="*/ 2147483647 w 381"/>
              <a:gd name="T3" fmla="*/ 2147483647 h 274"/>
              <a:gd name="T4" fmla="*/ 0 w 381"/>
              <a:gd name="T5" fmla="*/ 0 h 274"/>
              <a:gd name="T6" fmla="*/ 0 60000 65536"/>
              <a:gd name="T7" fmla="*/ 0 60000 65536"/>
              <a:gd name="T8" fmla="*/ 0 60000 65536"/>
              <a:gd name="T9" fmla="*/ 0 w 381"/>
              <a:gd name="T10" fmla="*/ 0 h 274"/>
              <a:gd name="T11" fmla="*/ 381 w 381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74">
                <a:moveTo>
                  <a:pt x="381" y="274"/>
                </a:moveTo>
                <a:lnTo>
                  <a:pt x="381" y="1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95"/>
          <p:cNvSpPr>
            <a:spLocks noChangeShapeType="1"/>
          </p:cNvSpPr>
          <p:nvPr/>
        </p:nvSpPr>
        <p:spPr bwMode="auto">
          <a:xfrm flipH="1">
            <a:off x="1943100" y="2201863"/>
            <a:ext cx="239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4284" name="Picture 96" descr="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355725"/>
            <a:ext cx="75565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285" name="Group 117"/>
          <p:cNvGrpSpPr>
            <a:grpSpLocks/>
          </p:cNvGrpSpPr>
          <p:nvPr/>
        </p:nvGrpSpPr>
        <p:grpSpPr bwMode="auto">
          <a:xfrm>
            <a:off x="2676525" y="1470025"/>
            <a:ext cx="850900" cy="527050"/>
            <a:chOff x="-490" y="1664"/>
            <a:chExt cx="1429" cy="842"/>
          </a:xfrm>
        </p:grpSpPr>
        <p:sp>
          <p:nvSpPr>
            <p:cNvPr id="54419" name="AutoShape 11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420" name="Group 116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21" name="Rectangle 99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2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23" name="Group 10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29" name="Rectangle 10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0" name="Rectangle 10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2" name="Rectangle 10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3" name="Rectangle 10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34" name="AutoShape 10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24" name="Picture 11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425" name="Rectangle 112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6" name="Freeform 113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Line 114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28" name="Picture 115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286" name="Group 118"/>
          <p:cNvGrpSpPr>
            <a:grpSpLocks/>
          </p:cNvGrpSpPr>
          <p:nvPr/>
        </p:nvGrpSpPr>
        <p:grpSpPr bwMode="auto">
          <a:xfrm>
            <a:off x="3578225" y="1463675"/>
            <a:ext cx="850900" cy="527050"/>
            <a:chOff x="-490" y="1664"/>
            <a:chExt cx="1429" cy="842"/>
          </a:xfrm>
        </p:grpSpPr>
        <p:sp>
          <p:nvSpPr>
            <p:cNvPr id="54403" name="AutoShape 119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404" name="Group 120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405" name="Rectangle 121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6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407" name="Group 123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413" name="Rectangle 124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6" name="Rectangle 127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7" name="Rectangle 128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18" name="AutoShape 129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408" name="Picture 130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409" name="Rectangle 131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0" name="Freeform 132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Line 133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412" name="Picture 134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287" name="Group 135"/>
          <p:cNvGrpSpPr>
            <a:grpSpLocks/>
          </p:cNvGrpSpPr>
          <p:nvPr/>
        </p:nvGrpSpPr>
        <p:grpSpPr bwMode="auto">
          <a:xfrm>
            <a:off x="2763838" y="2309813"/>
            <a:ext cx="850900" cy="527050"/>
            <a:chOff x="-490" y="1664"/>
            <a:chExt cx="1429" cy="842"/>
          </a:xfrm>
        </p:grpSpPr>
        <p:sp>
          <p:nvSpPr>
            <p:cNvPr id="54387" name="AutoShape 136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88" name="Group 137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89" name="Rectangle 138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0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91" name="Group 140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9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8" name="Rectangle 142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1" name="Rectangle 145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02" name="AutoShape 146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92" name="Picture 147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93" name="Rectangle 148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4" name="Freeform 149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Line 150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96" name="Picture 151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4288" name="Group 152"/>
          <p:cNvGrpSpPr>
            <a:grpSpLocks/>
          </p:cNvGrpSpPr>
          <p:nvPr/>
        </p:nvGrpSpPr>
        <p:grpSpPr bwMode="auto">
          <a:xfrm>
            <a:off x="3630613" y="2319338"/>
            <a:ext cx="850900" cy="527050"/>
            <a:chOff x="-490" y="1664"/>
            <a:chExt cx="1429" cy="842"/>
          </a:xfrm>
        </p:grpSpPr>
        <p:sp>
          <p:nvSpPr>
            <p:cNvPr id="54371" name="AutoShape 153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72" name="Group 154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73" name="Rectangle 155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4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75" name="Group 157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81" name="Rectangle 158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2" name="Rectangle 159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3" name="Rectangle 160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4" name="Rectangle 161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5" name="Rectangle 162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86" name="AutoShape 163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76" name="Picture 164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77" name="Rectangle 165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8" name="Freeform 166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Line 167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80" name="Picture 168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289" name="Line 169"/>
          <p:cNvSpPr>
            <a:spLocks noChangeShapeType="1"/>
          </p:cNvSpPr>
          <p:nvPr/>
        </p:nvSpPr>
        <p:spPr bwMode="auto">
          <a:xfrm>
            <a:off x="2217738" y="2212975"/>
            <a:ext cx="3690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90" name="Group 170"/>
          <p:cNvGrpSpPr>
            <a:grpSpLocks/>
          </p:cNvGrpSpPr>
          <p:nvPr/>
        </p:nvGrpSpPr>
        <p:grpSpPr bwMode="auto">
          <a:xfrm>
            <a:off x="4719638" y="1471613"/>
            <a:ext cx="850900" cy="527050"/>
            <a:chOff x="-490" y="1664"/>
            <a:chExt cx="1429" cy="842"/>
          </a:xfrm>
        </p:grpSpPr>
        <p:sp>
          <p:nvSpPr>
            <p:cNvPr id="54355" name="AutoShape 171"/>
            <p:cNvSpPr>
              <a:spLocks noChangeArrowheads="1"/>
            </p:cNvSpPr>
            <p:nvPr/>
          </p:nvSpPr>
          <p:spPr bwMode="auto">
            <a:xfrm>
              <a:off x="-490" y="1664"/>
              <a:ext cx="1429" cy="294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356" name="Group 172"/>
            <p:cNvGrpSpPr>
              <a:grpSpLocks/>
            </p:cNvGrpSpPr>
            <p:nvPr/>
          </p:nvGrpSpPr>
          <p:grpSpPr bwMode="auto">
            <a:xfrm>
              <a:off x="-427" y="1737"/>
              <a:ext cx="1217" cy="769"/>
              <a:chOff x="-427" y="1737"/>
              <a:chExt cx="1217" cy="769"/>
            </a:xfrm>
          </p:grpSpPr>
          <p:sp>
            <p:nvSpPr>
              <p:cNvPr id="54357" name="Rectangle 173"/>
              <p:cNvSpPr>
                <a:spLocks noChangeArrowheads="1"/>
              </p:cNvSpPr>
              <p:nvPr/>
            </p:nvSpPr>
            <p:spPr bwMode="auto">
              <a:xfrm>
                <a:off x="-338" y="1923"/>
                <a:ext cx="1128" cy="58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8" name="Line 7"/>
              <p:cNvSpPr>
                <a:spLocks noChangeShapeType="1"/>
              </p:cNvSpPr>
              <p:nvPr/>
            </p:nvSpPr>
            <p:spPr bwMode="auto">
              <a:xfrm flipV="1">
                <a:off x="-150" y="2270"/>
                <a:ext cx="23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4359" name="Group 175"/>
              <p:cNvGrpSpPr>
                <a:grpSpLocks/>
              </p:cNvGrpSpPr>
              <p:nvPr/>
            </p:nvGrpSpPr>
            <p:grpSpPr bwMode="auto">
              <a:xfrm>
                <a:off x="68" y="2192"/>
                <a:ext cx="387" cy="139"/>
                <a:chOff x="322" y="890"/>
                <a:chExt cx="872" cy="339"/>
              </a:xfrm>
            </p:grpSpPr>
            <p:sp>
              <p:nvSpPr>
                <p:cNvPr id="54365" name="Rectangle 176"/>
                <p:cNvSpPr>
                  <a:spLocks noChangeArrowheads="1"/>
                </p:cNvSpPr>
                <p:nvPr/>
              </p:nvSpPr>
              <p:spPr bwMode="auto">
                <a:xfrm>
                  <a:off x="320" y="1000"/>
                  <a:ext cx="871" cy="22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6" name="Rectangle 177"/>
                <p:cNvSpPr>
                  <a:spLocks noChangeArrowheads="1"/>
                </p:cNvSpPr>
                <p:nvPr/>
              </p:nvSpPr>
              <p:spPr bwMode="auto">
                <a:xfrm>
                  <a:off x="392" y="1074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7" name="Rectangle 178"/>
                <p:cNvSpPr>
                  <a:spLocks noChangeArrowheads="1"/>
                </p:cNvSpPr>
                <p:nvPr/>
              </p:nvSpPr>
              <p:spPr bwMode="auto">
                <a:xfrm>
                  <a:off x="464" y="1074"/>
                  <a:ext cx="54" cy="56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8" name="Rectangle 179"/>
                <p:cNvSpPr>
                  <a:spLocks noChangeArrowheads="1"/>
                </p:cNvSpPr>
                <p:nvPr/>
              </p:nvSpPr>
              <p:spPr bwMode="auto">
                <a:xfrm>
                  <a:off x="536" y="1068"/>
                  <a:ext cx="60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69" name="Rectangle 180"/>
                <p:cNvSpPr>
                  <a:spLocks noChangeArrowheads="1"/>
                </p:cNvSpPr>
                <p:nvPr/>
              </p:nvSpPr>
              <p:spPr bwMode="auto">
                <a:xfrm>
                  <a:off x="615" y="1068"/>
                  <a:ext cx="54" cy="5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370" name="AutoShape 181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322" y="890"/>
                  <a:ext cx="859" cy="11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1 w 21600"/>
                    <a:gd name="T13" fmla="*/ 4516 h 21600"/>
                    <a:gd name="T14" fmla="*/ 17099 w 21600"/>
                    <a:gd name="T15" fmla="*/ 1708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4360" name="Picture 182" descr="desktop_computer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27" y="2049"/>
                <a:ext cx="44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61" name="Rectangle 183"/>
              <p:cNvSpPr>
                <a:spLocks noChangeArrowheads="1"/>
              </p:cNvSpPr>
              <p:nvPr/>
            </p:nvSpPr>
            <p:spPr bwMode="auto">
              <a:xfrm>
                <a:off x="528" y="2232"/>
                <a:ext cx="104" cy="91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2" name="Freeform 184"/>
              <p:cNvSpPr>
                <a:spLocks/>
              </p:cNvSpPr>
              <p:nvPr/>
            </p:nvSpPr>
            <p:spPr bwMode="auto">
              <a:xfrm>
                <a:off x="282" y="1951"/>
                <a:ext cx="302" cy="274"/>
              </a:xfrm>
              <a:custGeom>
                <a:avLst/>
                <a:gdLst>
                  <a:gd name="T0" fmla="*/ 37 w 381"/>
                  <a:gd name="T1" fmla="*/ 274 h 274"/>
                  <a:gd name="T2" fmla="*/ 37 w 381"/>
                  <a:gd name="T3" fmla="*/ 130 h 274"/>
                  <a:gd name="T4" fmla="*/ 0 w 381"/>
                  <a:gd name="T5" fmla="*/ 0 h 274"/>
                  <a:gd name="T6" fmla="*/ 0 60000 65536"/>
                  <a:gd name="T7" fmla="*/ 0 60000 65536"/>
                  <a:gd name="T8" fmla="*/ 0 60000 65536"/>
                  <a:gd name="T9" fmla="*/ 0 w 381"/>
                  <a:gd name="T10" fmla="*/ 0 h 274"/>
                  <a:gd name="T11" fmla="*/ 381 w 381"/>
                  <a:gd name="T12" fmla="*/ 274 h 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1" h="274">
                    <a:moveTo>
                      <a:pt x="381" y="274"/>
                    </a:moveTo>
                    <a:lnTo>
                      <a:pt x="381" y="13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Line 185"/>
              <p:cNvSpPr>
                <a:spLocks noChangeShapeType="1"/>
              </p:cNvSpPr>
              <p:nvPr/>
            </p:nvSpPr>
            <p:spPr bwMode="auto">
              <a:xfrm flipH="1">
                <a:off x="470" y="2270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364" name="Picture 186" descr="tv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" y="1737"/>
                <a:ext cx="476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291" name="Text Box 204"/>
          <p:cNvSpPr txBox="1">
            <a:spLocks noChangeArrowheads="1"/>
          </p:cNvSpPr>
          <p:nvPr/>
        </p:nvSpPr>
        <p:spPr bwMode="auto">
          <a:xfrm>
            <a:off x="4330700" y="15414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969696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54292" name="Line 205"/>
          <p:cNvSpPr>
            <a:spLocks noChangeShapeType="1"/>
          </p:cNvSpPr>
          <p:nvPr/>
        </p:nvSpPr>
        <p:spPr bwMode="auto">
          <a:xfrm flipH="1">
            <a:off x="3311525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Line 206"/>
          <p:cNvSpPr>
            <a:spLocks noChangeShapeType="1"/>
          </p:cNvSpPr>
          <p:nvPr/>
        </p:nvSpPr>
        <p:spPr bwMode="auto">
          <a:xfrm flipH="1">
            <a:off x="421640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207"/>
          <p:cNvSpPr>
            <a:spLocks noChangeShapeType="1"/>
          </p:cNvSpPr>
          <p:nvPr/>
        </p:nvSpPr>
        <p:spPr bwMode="auto">
          <a:xfrm flipH="1">
            <a:off x="5353050" y="1882775"/>
            <a:ext cx="3175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Freeform 208"/>
          <p:cNvSpPr>
            <a:spLocks/>
          </p:cNvSpPr>
          <p:nvPr/>
        </p:nvSpPr>
        <p:spPr bwMode="auto">
          <a:xfrm>
            <a:off x="4302125" y="221932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Freeform 209"/>
          <p:cNvSpPr>
            <a:spLocks/>
          </p:cNvSpPr>
          <p:nvPr/>
        </p:nvSpPr>
        <p:spPr bwMode="auto">
          <a:xfrm>
            <a:off x="3435350" y="2212975"/>
            <a:ext cx="127000" cy="476250"/>
          </a:xfrm>
          <a:custGeom>
            <a:avLst/>
            <a:gdLst>
              <a:gd name="T0" fmla="*/ 0 w 80"/>
              <a:gd name="T1" fmla="*/ 2147483647 h 300"/>
              <a:gd name="T2" fmla="*/ 2147483647 w 80"/>
              <a:gd name="T3" fmla="*/ 2147483647 h 300"/>
              <a:gd name="T4" fmla="*/ 2147483647 w 80"/>
              <a:gd name="T5" fmla="*/ 0 h 300"/>
              <a:gd name="T6" fmla="*/ 0 60000 65536"/>
              <a:gd name="T7" fmla="*/ 0 60000 65536"/>
              <a:gd name="T8" fmla="*/ 0 60000 65536"/>
              <a:gd name="T9" fmla="*/ 0 w 80"/>
              <a:gd name="T10" fmla="*/ 0 h 300"/>
              <a:gd name="T11" fmla="*/ 80 w 80"/>
              <a:gd name="T12" fmla="*/ 300 h 3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0">
                <a:moveTo>
                  <a:pt x="0" y="300"/>
                </a:moveTo>
                <a:lnTo>
                  <a:pt x="80" y="300"/>
                </a:lnTo>
                <a:lnTo>
                  <a:pt x="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Rectangle 44"/>
          <p:cNvSpPr>
            <a:spLocks noChangeArrowheads="1"/>
          </p:cNvSpPr>
          <p:nvPr/>
        </p:nvSpPr>
        <p:spPr bwMode="auto">
          <a:xfrm>
            <a:off x="5646738" y="1787525"/>
            <a:ext cx="955675" cy="700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4298" name="Text Box 45"/>
          <p:cNvSpPr txBox="1">
            <a:spLocks noChangeArrowheads="1"/>
          </p:cNvSpPr>
          <p:nvPr/>
        </p:nvSpPr>
        <p:spPr bwMode="auto">
          <a:xfrm>
            <a:off x="5157788" y="1250950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/>
              <a:t>cable headend</a:t>
            </a:r>
          </a:p>
        </p:txBody>
      </p:sp>
      <p:sp>
        <p:nvSpPr>
          <p:cNvPr id="54299" name="Freeform 216"/>
          <p:cNvSpPr>
            <a:spLocks/>
          </p:cNvSpPr>
          <p:nvPr/>
        </p:nvSpPr>
        <p:spPr bwMode="auto">
          <a:xfrm>
            <a:off x="5903913" y="1970088"/>
            <a:ext cx="330200" cy="454025"/>
          </a:xfrm>
          <a:custGeom>
            <a:avLst/>
            <a:gdLst>
              <a:gd name="T0" fmla="*/ 0 w 318"/>
              <a:gd name="T1" fmla="*/ 2147483647 h 412"/>
              <a:gd name="T2" fmla="*/ 2147483647 w 318"/>
              <a:gd name="T3" fmla="*/ 2147483647 h 412"/>
              <a:gd name="T4" fmla="*/ 2147483647 w 318"/>
              <a:gd name="T5" fmla="*/ 0 h 412"/>
              <a:gd name="T6" fmla="*/ 2147483647 w 318"/>
              <a:gd name="T7" fmla="*/ 2147483647 h 412"/>
              <a:gd name="T8" fmla="*/ 2147483647 w 318"/>
              <a:gd name="T9" fmla="*/ 2147483647 h 412"/>
              <a:gd name="T10" fmla="*/ 2147483647 w 318"/>
              <a:gd name="T11" fmla="*/ 2147483647 h 412"/>
              <a:gd name="T12" fmla="*/ 2147483647 w 318"/>
              <a:gd name="T13" fmla="*/ 2147483647 h 412"/>
              <a:gd name="T14" fmla="*/ 2147483647 w 318"/>
              <a:gd name="T15" fmla="*/ 2147483647 h 412"/>
              <a:gd name="T16" fmla="*/ 0 w 318"/>
              <a:gd name="T17" fmla="*/ 2147483647 h 4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412"/>
              <a:gd name="T29" fmla="*/ 318 w 318"/>
              <a:gd name="T30" fmla="*/ 412 h 4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412">
                <a:moveTo>
                  <a:pt x="0" y="412"/>
                </a:moveTo>
                <a:lnTo>
                  <a:pt x="3" y="1"/>
                </a:lnTo>
                <a:lnTo>
                  <a:pt x="74" y="0"/>
                </a:lnTo>
                <a:lnTo>
                  <a:pt x="254" y="111"/>
                </a:lnTo>
                <a:lnTo>
                  <a:pt x="318" y="115"/>
                </a:lnTo>
                <a:lnTo>
                  <a:pt x="318" y="308"/>
                </a:lnTo>
                <a:lnTo>
                  <a:pt x="246" y="308"/>
                </a:lnTo>
                <a:lnTo>
                  <a:pt x="74" y="412"/>
                </a:lnTo>
                <a:lnTo>
                  <a:pt x="0" y="41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Freeform 217"/>
          <p:cNvSpPr>
            <a:spLocks/>
          </p:cNvSpPr>
          <p:nvPr/>
        </p:nvSpPr>
        <p:spPr bwMode="auto">
          <a:xfrm>
            <a:off x="5905500" y="1905000"/>
            <a:ext cx="366713" cy="406400"/>
          </a:xfrm>
          <a:custGeom>
            <a:avLst/>
            <a:gdLst>
              <a:gd name="T0" fmla="*/ 0 w 353"/>
              <a:gd name="T1" fmla="*/ 2147483647 h 369"/>
              <a:gd name="T2" fmla="*/ 2147483647 w 353"/>
              <a:gd name="T3" fmla="*/ 0 h 369"/>
              <a:gd name="T4" fmla="*/ 2147483647 w 353"/>
              <a:gd name="T5" fmla="*/ 0 h 369"/>
              <a:gd name="T6" fmla="*/ 2147483647 w 353"/>
              <a:gd name="T7" fmla="*/ 2147483647 h 369"/>
              <a:gd name="T8" fmla="*/ 2147483647 w 353"/>
              <a:gd name="T9" fmla="*/ 2147483647 h 369"/>
              <a:gd name="T10" fmla="*/ 2147483647 w 353"/>
              <a:gd name="T11" fmla="*/ 2147483647 h 369"/>
              <a:gd name="T12" fmla="*/ 2147483647 w 353"/>
              <a:gd name="T13" fmla="*/ 2147483647 h 369"/>
              <a:gd name="T14" fmla="*/ 2147483647 w 353"/>
              <a:gd name="T15" fmla="*/ 2147483647 h 369"/>
              <a:gd name="T16" fmla="*/ 2147483647 w 353"/>
              <a:gd name="T17" fmla="*/ 2147483647 h 369"/>
              <a:gd name="T18" fmla="*/ 2147483647 w 353"/>
              <a:gd name="T19" fmla="*/ 2147483647 h 369"/>
              <a:gd name="T20" fmla="*/ 0 w 353"/>
              <a:gd name="T21" fmla="*/ 2147483647 h 3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369"/>
              <a:gd name="T35" fmla="*/ 353 w 353"/>
              <a:gd name="T36" fmla="*/ 369 h 3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369">
                <a:moveTo>
                  <a:pt x="0" y="59"/>
                </a:moveTo>
                <a:lnTo>
                  <a:pt x="32" y="0"/>
                </a:lnTo>
                <a:lnTo>
                  <a:pt x="105" y="0"/>
                </a:lnTo>
                <a:lnTo>
                  <a:pt x="276" y="113"/>
                </a:lnTo>
                <a:lnTo>
                  <a:pt x="353" y="113"/>
                </a:lnTo>
                <a:lnTo>
                  <a:pt x="353" y="315"/>
                </a:lnTo>
                <a:lnTo>
                  <a:pt x="318" y="369"/>
                </a:lnTo>
                <a:lnTo>
                  <a:pt x="315" y="173"/>
                </a:lnTo>
                <a:lnTo>
                  <a:pt x="254" y="173"/>
                </a:lnTo>
                <a:lnTo>
                  <a:pt x="75" y="60"/>
                </a:lnTo>
                <a:lnTo>
                  <a:pt x="0" y="5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218"/>
          <p:cNvSpPr>
            <a:spLocks noChangeShapeType="1"/>
          </p:cNvSpPr>
          <p:nvPr/>
        </p:nvSpPr>
        <p:spPr bwMode="auto">
          <a:xfrm flipH="1">
            <a:off x="6230938" y="2028825"/>
            <a:ext cx="34925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Line 219"/>
          <p:cNvSpPr>
            <a:spLocks noChangeShapeType="1"/>
          </p:cNvSpPr>
          <p:nvPr/>
        </p:nvSpPr>
        <p:spPr bwMode="auto">
          <a:xfrm>
            <a:off x="5932488" y="2200275"/>
            <a:ext cx="26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Freeform 220"/>
          <p:cNvSpPr>
            <a:spLocks/>
          </p:cNvSpPr>
          <p:nvPr/>
        </p:nvSpPr>
        <p:spPr bwMode="auto">
          <a:xfrm>
            <a:off x="5926138" y="2024063"/>
            <a:ext cx="274637" cy="115887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Freeform 221"/>
          <p:cNvSpPr>
            <a:spLocks/>
          </p:cNvSpPr>
          <p:nvPr/>
        </p:nvSpPr>
        <p:spPr bwMode="auto">
          <a:xfrm flipV="1">
            <a:off x="5926138" y="2260600"/>
            <a:ext cx="274637" cy="114300"/>
          </a:xfrm>
          <a:custGeom>
            <a:avLst/>
            <a:gdLst>
              <a:gd name="T0" fmla="*/ 0 w 264"/>
              <a:gd name="T1" fmla="*/ 0 h 105"/>
              <a:gd name="T2" fmla="*/ 2147483647 w 264"/>
              <a:gd name="T3" fmla="*/ 0 h 105"/>
              <a:gd name="T4" fmla="*/ 2147483647 w 264"/>
              <a:gd name="T5" fmla="*/ 2147483647 h 105"/>
              <a:gd name="T6" fmla="*/ 2147483647 w 264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264"/>
              <a:gd name="T13" fmla="*/ 0 h 105"/>
              <a:gd name="T14" fmla="*/ 264 w 264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" h="105">
                <a:moveTo>
                  <a:pt x="0" y="0"/>
                </a:moveTo>
                <a:lnTo>
                  <a:pt x="52" y="0"/>
                </a:lnTo>
                <a:lnTo>
                  <a:pt x="207" y="105"/>
                </a:lnTo>
                <a:lnTo>
                  <a:pt x="264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AutoShape 225"/>
          <p:cNvSpPr>
            <a:spLocks noChangeArrowheads="1"/>
          </p:cNvSpPr>
          <p:nvPr/>
        </p:nvSpPr>
        <p:spPr bwMode="auto">
          <a:xfrm>
            <a:off x="5507038" y="1524000"/>
            <a:ext cx="1206500" cy="2619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37"/>
          <p:cNvGrpSpPr>
            <a:grpSpLocks/>
          </p:cNvGrpSpPr>
          <p:nvPr/>
        </p:nvGrpSpPr>
        <p:grpSpPr bwMode="auto">
          <a:xfrm>
            <a:off x="3417888" y="3186113"/>
            <a:ext cx="2043112" cy="958850"/>
            <a:chOff x="2505" y="826"/>
            <a:chExt cx="1287" cy="604"/>
          </a:xfrm>
        </p:grpSpPr>
        <p:sp>
          <p:nvSpPr>
            <p:cNvPr id="54351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2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3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0 w 562"/>
                <a:gd name="T3" fmla="*/ 6 h 266"/>
                <a:gd name="T4" fmla="*/ 0 w 562"/>
                <a:gd name="T5" fmla="*/ 266 h 266"/>
                <a:gd name="T6" fmla="*/ 0 w 562"/>
                <a:gd name="T7" fmla="*/ 0 h 266"/>
                <a:gd name="T8" fmla="*/ 0 w 562"/>
                <a:gd name="T9" fmla="*/ 264 h 266"/>
                <a:gd name="T10" fmla="*/ 0 w 562"/>
                <a:gd name="T11" fmla="*/ 8 h 266"/>
                <a:gd name="T12" fmla="*/ 0 w 562"/>
                <a:gd name="T13" fmla="*/ 266 h 266"/>
                <a:gd name="T14" fmla="*/ 0 w 562"/>
                <a:gd name="T15" fmla="*/ 8 h 266"/>
                <a:gd name="T16" fmla="*/ 0 w 562"/>
                <a:gd name="T17" fmla="*/ 264 h 266"/>
                <a:gd name="T18" fmla="*/ 0 w 562"/>
                <a:gd name="T19" fmla="*/ 6 h 266"/>
                <a:gd name="T20" fmla="*/ 0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54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2708275" y="3343275"/>
            <a:ext cx="3021013" cy="2114550"/>
            <a:chOff x="2606" y="951"/>
            <a:chExt cx="1903" cy="1332"/>
          </a:xfrm>
        </p:grpSpPr>
        <p:sp>
          <p:nvSpPr>
            <p:cNvPr id="54321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/>
                <a:t>Channels</a:t>
              </a:r>
            </a:p>
          </p:txBody>
        </p:sp>
        <p:sp>
          <p:nvSpPr>
            <p:cNvPr id="54322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3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4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5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26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7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8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29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30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V</a:t>
              </a:r>
            </a:p>
            <a:p>
              <a:pPr algn="ctr" eaLnBrk="1" hangingPunct="1"/>
              <a:r>
                <a:rPr lang="en-US" sz="1000"/>
                <a:t>I</a:t>
              </a:r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E</a:t>
              </a:r>
            </a:p>
            <a:p>
              <a:pPr algn="ctr" eaLnBrk="1" hangingPunct="1"/>
              <a:r>
                <a:rPr lang="en-US" sz="1000"/>
                <a:t>O</a:t>
              </a:r>
            </a:p>
          </p:txBody>
        </p:sp>
        <p:sp>
          <p:nvSpPr>
            <p:cNvPr id="54331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54332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D</a:t>
              </a:r>
            </a:p>
            <a:p>
              <a:pPr algn="ctr" eaLnBrk="1" hangingPunct="1"/>
              <a:r>
                <a:rPr lang="en-US" sz="1000"/>
                <a:t>A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A</a:t>
              </a:r>
            </a:p>
          </p:txBody>
        </p:sp>
        <p:sp>
          <p:nvSpPr>
            <p:cNvPr id="54333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/>
            </a:p>
            <a:p>
              <a:pPr algn="ctr" eaLnBrk="1" hangingPunct="1"/>
              <a:r>
                <a:rPr lang="en-US" sz="1000"/>
                <a:t>C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N</a:t>
              </a:r>
            </a:p>
            <a:p>
              <a:pPr algn="ctr" eaLnBrk="1" hangingPunct="1"/>
              <a:r>
                <a:rPr lang="en-US" sz="1000"/>
                <a:t>T</a:t>
              </a:r>
            </a:p>
            <a:p>
              <a:pPr algn="ctr" eaLnBrk="1" hangingPunct="1"/>
              <a:r>
                <a:rPr lang="en-US" sz="1000"/>
                <a:t>R</a:t>
              </a:r>
            </a:p>
            <a:p>
              <a:pPr algn="ctr" eaLnBrk="1" hangingPunct="1"/>
              <a:r>
                <a:rPr lang="en-US" sz="1000"/>
                <a:t>O</a:t>
              </a:r>
            </a:p>
            <a:p>
              <a:pPr algn="ctr" eaLnBrk="1" hangingPunct="1"/>
              <a:r>
                <a:rPr lang="en-US" sz="1000"/>
                <a:t>L</a:t>
              </a:r>
            </a:p>
          </p:txBody>
        </p:sp>
        <p:sp>
          <p:nvSpPr>
            <p:cNvPr id="54334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5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6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7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8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39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0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341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1</a:t>
              </a:r>
            </a:p>
          </p:txBody>
        </p:sp>
        <p:sp>
          <p:nvSpPr>
            <p:cNvPr id="54342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2</a:t>
              </a:r>
            </a:p>
          </p:txBody>
        </p:sp>
        <p:sp>
          <p:nvSpPr>
            <p:cNvPr id="54343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3</a:t>
              </a:r>
            </a:p>
          </p:txBody>
        </p:sp>
        <p:sp>
          <p:nvSpPr>
            <p:cNvPr id="54344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4</a:t>
              </a:r>
            </a:p>
          </p:txBody>
        </p:sp>
        <p:sp>
          <p:nvSpPr>
            <p:cNvPr id="54345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5</a:t>
              </a:r>
            </a:p>
          </p:txBody>
        </p:sp>
        <p:sp>
          <p:nvSpPr>
            <p:cNvPr id="54346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6</a:t>
              </a:r>
            </a:p>
          </p:txBody>
        </p:sp>
        <p:sp>
          <p:nvSpPr>
            <p:cNvPr id="54347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7</a:t>
              </a:r>
            </a:p>
          </p:txBody>
        </p:sp>
        <p:sp>
          <p:nvSpPr>
            <p:cNvPr id="54348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8</a:t>
              </a:r>
            </a:p>
          </p:txBody>
        </p:sp>
        <p:sp>
          <p:nvSpPr>
            <p:cNvPr id="54349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/>
                <a:t>9</a:t>
              </a:r>
            </a:p>
          </p:txBody>
        </p:sp>
        <p:sp>
          <p:nvSpPr>
            <p:cNvPr id="54350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 flipV="1">
            <a:off x="1039813" y="2238375"/>
            <a:ext cx="1666875" cy="2062163"/>
            <a:chOff x="1511" y="1371"/>
            <a:chExt cx="1050" cy="1299"/>
          </a:xfrm>
        </p:grpSpPr>
        <p:grpSp>
          <p:nvGrpSpPr>
            <p:cNvPr id="54315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54317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235596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>
                  <a:gd name="T0" fmla="*/ 18 w 896"/>
                  <a:gd name="T1" fmla="*/ 0 h 198"/>
                  <a:gd name="T2" fmla="*/ 0 w 896"/>
                  <a:gd name="T3" fmla="*/ 96 h 198"/>
                  <a:gd name="T4" fmla="*/ 18 w 896"/>
                  <a:gd name="T5" fmla="*/ 198 h 198"/>
                  <a:gd name="T6" fmla="*/ 774 w 896"/>
                  <a:gd name="T7" fmla="*/ 198 h 198"/>
                  <a:gd name="T8" fmla="*/ 750 w 896"/>
                  <a:gd name="T9" fmla="*/ 90 h 198"/>
                  <a:gd name="T10" fmla="*/ 774 w 896"/>
                  <a:gd name="T11" fmla="*/ 0 h 198"/>
                  <a:gd name="T12" fmla="*/ 18 w 896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6"/>
                  <a:gd name="T22" fmla="*/ 0 h 198"/>
                  <a:gd name="T23" fmla="*/ 896 w 896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pPr>
                  <a:defRPr/>
                </a:pPr>
                <a:endParaRPr lang="en-US"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54319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4320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316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rot="10800000"/>
            <a:lstStyle/>
            <a:p>
              <a:endParaRPr lang="en-US"/>
            </a:p>
          </p:txBody>
        </p:sp>
      </p:grpSp>
      <p:sp>
        <p:nvSpPr>
          <p:cNvPr id="226628" name="Text Box 324"/>
          <p:cNvSpPr txBox="1">
            <a:spLocks noChangeArrowheads="1"/>
          </p:cNvSpPr>
          <p:nvPr/>
        </p:nvSpPr>
        <p:spPr bwMode="auto">
          <a:xfrm>
            <a:off x="787400" y="5545138"/>
            <a:ext cx="74755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frequency division multiplexing:</a:t>
            </a:r>
            <a:r>
              <a:rPr lang="en-US">
                <a:latin typeface="Gill Sans MT" pitchFamily="34" charset="0"/>
              </a:rPr>
              <a:t> different channels transmitted</a:t>
            </a:r>
          </a:p>
          <a:p>
            <a:pPr>
              <a:lnSpc>
                <a:spcPct val="85000"/>
              </a:lnSpc>
            </a:pPr>
            <a:r>
              <a:rPr lang="en-US">
                <a:latin typeface="Gill Sans MT" pitchFamily="34" charset="0"/>
              </a:rPr>
              <a:t>in different frequency bands</a:t>
            </a:r>
          </a:p>
        </p:txBody>
      </p:sp>
      <p:pic>
        <p:nvPicPr>
          <p:cNvPr id="54310" name="Picture 325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311" name="Group 326"/>
          <p:cNvGrpSpPr>
            <a:grpSpLocks/>
          </p:cNvGrpSpPr>
          <p:nvPr/>
        </p:nvGrpSpPr>
        <p:grpSpPr bwMode="auto">
          <a:xfrm>
            <a:off x="560388" y="1928813"/>
            <a:ext cx="609600" cy="609600"/>
            <a:chOff x="-44" y="1473"/>
            <a:chExt cx="981" cy="1105"/>
          </a:xfrm>
        </p:grpSpPr>
        <p:pic>
          <p:nvPicPr>
            <p:cNvPr id="54313" name="Picture 327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314" name="Freeform 32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43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2DCDD245-0064-4402-BBA5-6945038D06B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6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79874" name="Picture 10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760413"/>
            <a:ext cx="7313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71438"/>
            <a:ext cx="8462962" cy="947737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FDM </a:t>
            </a:r>
            <a:r>
              <a:rPr lang="en-US" sz="3600" dirty="0" smtClean="0">
                <a:ea typeface="ＭＳ Ｐゴシック" pitchFamily="34" charset="-128"/>
              </a:rPr>
              <a:t>versus</a:t>
            </a:r>
            <a:r>
              <a:rPr lang="en-US" sz="4000" dirty="0" smtClean="0">
                <a:ea typeface="ＭＳ Ｐゴシック" pitchFamily="34" charset="-128"/>
              </a:rPr>
              <a:t> TDM</a:t>
            </a:r>
            <a:endParaRPr lang="fr-FR" sz="4000" dirty="0" smtClean="0">
              <a:ea typeface="ＭＳ Ｐゴシック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FDM</a:t>
              </a:r>
              <a:endParaRPr lang="fr-FR"/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/>
                  <a:t>frequency</a:t>
                </a:r>
                <a:endParaRPr lang="fr-FR"/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/>
                  <a:t>time</a:t>
                </a:r>
                <a:endParaRPr lang="fr-FR"/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3748088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TDM</a:t>
              </a:r>
              <a:endParaRPr lang="fr-FR"/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frequency</a:t>
              </a:r>
              <a:endParaRPr lang="fr-FR"/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time</a:t>
              </a:r>
              <a:endParaRPr lang="fr-FR"/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4740275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4740275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4740275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4740275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4740275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4740275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/>
                  <a:t>4 users</a:t>
                </a:r>
                <a:endParaRPr lang="fr-FR"/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/>
                <a:t>Example:</a:t>
              </a:r>
              <a:endParaRPr lang="fr-FR"/>
            </a:p>
          </p:txBody>
        </p:sp>
      </p:grpSp>
      <p:sp>
        <p:nvSpPr>
          <p:cNvPr id="79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7F6B7D8-A86A-4819-9730-404872BF6BB7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63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Access net: home network</a:t>
            </a:r>
          </a:p>
        </p:txBody>
      </p:sp>
      <p:pic>
        <p:nvPicPr>
          <p:cNvPr id="56323" name="Picture 8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8" y="868363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AutoShape 99"/>
          <p:cNvSpPr>
            <a:spLocks noChangeArrowheads="1"/>
          </p:cNvSpPr>
          <p:nvPr/>
        </p:nvSpPr>
        <p:spPr bwMode="auto">
          <a:xfrm>
            <a:off x="754063" y="115887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5905500" y="3178175"/>
            <a:ext cx="2897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to/from headend or central office</a:t>
            </a:r>
          </a:p>
        </p:txBody>
      </p:sp>
      <p:sp>
        <p:nvSpPr>
          <p:cNvPr id="56326" name="Rectangle 87"/>
          <p:cNvSpPr>
            <a:spLocks noChangeArrowheads="1"/>
          </p:cNvSpPr>
          <p:nvPr/>
        </p:nvSpPr>
        <p:spPr bwMode="auto">
          <a:xfrm>
            <a:off x="1189038" y="1912938"/>
            <a:ext cx="4781550" cy="26622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7" name="Group 105"/>
          <p:cNvGrpSpPr>
            <a:grpSpLocks/>
          </p:cNvGrpSpPr>
          <p:nvPr/>
        </p:nvGrpSpPr>
        <p:grpSpPr bwMode="auto">
          <a:xfrm>
            <a:off x="4287838" y="3252788"/>
            <a:ext cx="3000375" cy="361950"/>
            <a:chOff x="2434" y="2109"/>
            <a:chExt cx="1890" cy="228"/>
          </a:xfrm>
        </p:grpSpPr>
        <p:grpSp>
          <p:nvGrpSpPr>
            <p:cNvPr id="56394" name="Group 91"/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56397" name="Rectangle 92"/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8" name="Rectangle 93"/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9" name="Rectangle 94"/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0" name="Rectangle 95"/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1" name="Rectangle 96"/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02" name="AutoShape 97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395" name="Line 102"/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6" name="Line 104"/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28" name="Group 107"/>
          <p:cNvGrpSpPr>
            <a:grpSpLocks/>
          </p:cNvGrpSpPr>
          <p:nvPr/>
        </p:nvGrpSpPr>
        <p:grpSpPr bwMode="auto">
          <a:xfrm>
            <a:off x="3273425" y="3227388"/>
            <a:ext cx="1065213" cy="455612"/>
            <a:chOff x="2356" y="1300"/>
            <a:chExt cx="555" cy="194"/>
          </a:xfrm>
        </p:grpSpPr>
        <p:sp>
          <p:nvSpPr>
            <p:cNvPr id="563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63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63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6389" name="Group 11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6392" name="Freeform 11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93" name="Freeform 11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90" name="Line 11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Line 11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9" name="Line 116"/>
          <p:cNvSpPr>
            <a:spLocks noChangeShapeType="1"/>
          </p:cNvSpPr>
          <p:nvPr/>
        </p:nvSpPr>
        <p:spPr bwMode="auto">
          <a:xfrm flipH="1">
            <a:off x="2435225" y="3463925"/>
            <a:ext cx="822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6330" name="Group 119"/>
          <p:cNvGrpSpPr>
            <a:grpSpLocks/>
          </p:cNvGrpSpPr>
          <p:nvPr/>
        </p:nvGrpSpPr>
        <p:grpSpPr bwMode="auto">
          <a:xfrm>
            <a:off x="1814513" y="2884488"/>
            <a:ext cx="1068387" cy="820737"/>
            <a:chOff x="2967" y="478"/>
            <a:chExt cx="788" cy="625"/>
          </a:xfrm>
        </p:grpSpPr>
        <p:pic>
          <p:nvPicPr>
            <p:cNvPr id="56384" name="Picture 120" descr="access_point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85" name="Picture 121" descr="antenna_radiation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31" name="Line 122"/>
          <p:cNvSpPr>
            <a:spLocks noChangeShapeType="1"/>
          </p:cNvSpPr>
          <p:nvPr/>
        </p:nvSpPr>
        <p:spPr bwMode="auto">
          <a:xfrm flipH="1" flipV="1">
            <a:off x="3756025" y="27670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5326063" y="3703638"/>
            <a:ext cx="2527300" cy="1265237"/>
            <a:chOff x="3355" y="2333"/>
            <a:chExt cx="1592" cy="797"/>
          </a:xfrm>
        </p:grpSpPr>
        <p:sp>
          <p:nvSpPr>
            <p:cNvPr id="56382" name="Text Box 39"/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cable or DSL modem</a:t>
              </a:r>
            </a:p>
          </p:txBody>
        </p:sp>
        <p:sp>
          <p:nvSpPr>
            <p:cNvPr id="56383" name="Line 129"/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39"/>
          <p:cNvGrpSpPr>
            <a:grpSpLocks/>
          </p:cNvGrpSpPr>
          <p:nvPr/>
        </p:nvGrpSpPr>
        <p:grpSpPr bwMode="auto">
          <a:xfrm>
            <a:off x="4060825" y="3695700"/>
            <a:ext cx="2593975" cy="1778000"/>
            <a:chOff x="2558" y="2328"/>
            <a:chExt cx="1634" cy="1120"/>
          </a:xfrm>
        </p:grpSpPr>
        <p:sp>
          <p:nvSpPr>
            <p:cNvPr id="56380" name="Text Box 39"/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router, firewall, NAT</a:t>
              </a:r>
            </a:p>
          </p:txBody>
        </p:sp>
        <p:sp>
          <p:nvSpPr>
            <p:cNvPr id="56381" name="Line 133"/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41"/>
          <p:cNvGrpSpPr>
            <a:grpSpLocks/>
          </p:cNvGrpSpPr>
          <p:nvPr/>
        </p:nvGrpSpPr>
        <p:grpSpPr bwMode="auto">
          <a:xfrm>
            <a:off x="3605213" y="4576763"/>
            <a:ext cx="2927350" cy="1392237"/>
            <a:chOff x="2062" y="2532"/>
            <a:chExt cx="1844" cy="1210"/>
          </a:xfrm>
        </p:grpSpPr>
        <p:sp>
          <p:nvSpPr>
            <p:cNvPr id="56378" name="Line 134"/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Text Box 39"/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/>
                <a:t>wired Ethernet (100 Mbps)</a:t>
              </a:r>
            </a:p>
          </p:txBody>
        </p:sp>
      </p:grpSp>
      <p:grpSp>
        <p:nvGrpSpPr>
          <p:cNvPr id="10" name="Group 140"/>
          <p:cNvGrpSpPr>
            <a:grpSpLocks/>
          </p:cNvGrpSpPr>
          <p:nvPr/>
        </p:nvGrpSpPr>
        <p:grpSpPr bwMode="auto">
          <a:xfrm>
            <a:off x="423863" y="3725863"/>
            <a:ext cx="1966912" cy="2043112"/>
            <a:chOff x="267" y="2347"/>
            <a:chExt cx="1239" cy="1287"/>
          </a:xfrm>
        </p:grpSpPr>
        <p:sp>
          <p:nvSpPr>
            <p:cNvPr id="56376" name="Line 136"/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Text Box 39"/>
            <p:cNvSpPr txBox="1">
              <a:spLocks noChangeArrowheads="1"/>
            </p:cNvSpPr>
            <p:nvPr/>
          </p:nvSpPr>
          <p:spPr bwMode="auto">
            <a:xfrm>
              <a:off x="267" y="3300"/>
              <a:ext cx="1239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/>
                <a:t>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sz="1800"/>
                <a:t>point (54 Mbps)</a:t>
              </a:r>
            </a:p>
          </p:txBody>
        </p:sp>
      </p:grpSp>
      <p:sp>
        <p:nvSpPr>
          <p:cNvPr id="11406" name="Text Box 142"/>
          <p:cNvSpPr txBox="1">
            <a:spLocks noChangeArrowheads="1"/>
          </p:cNvSpPr>
          <p:nvPr/>
        </p:nvSpPr>
        <p:spPr bwMode="auto">
          <a:xfrm>
            <a:off x="1038225" y="1303338"/>
            <a:ext cx="1103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wireless</a:t>
            </a:r>
          </a:p>
          <a:p>
            <a:pPr algn="r"/>
            <a:r>
              <a:rPr lang="en-US" sz="2000"/>
              <a:t>devices</a:t>
            </a:r>
          </a:p>
        </p:txBody>
      </p:sp>
      <p:grpSp>
        <p:nvGrpSpPr>
          <p:cNvPr id="56337" name="Group 143"/>
          <p:cNvGrpSpPr>
            <a:grpSpLocks/>
          </p:cNvGrpSpPr>
          <p:nvPr/>
        </p:nvGrpSpPr>
        <p:grpSpPr bwMode="auto">
          <a:xfrm>
            <a:off x="1384300" y="1954213"/>
            <a:ext cx="733425" cy="758825"/>
            <a:chOff x="2751" y="1851"/>
            <a:chExt cx="462" cy="478"/>
          </a:xfrm>
        </p:grpSpPr>
        <p:pic>
          <p:nvPicPr>
            <p:cNvPr id="56374" name="Picture 144" descr="iphone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75" name="Picture 145" descr="antenna_radiation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38" name="Line 146"/>
          <p:cNvSpPr>
            <a:spLocks noChangeShapeType="1"/>
          </p:cNvSpPr>
          <p:nvPr/>
        </p:nvSpPr>
        <p:spPr bwMode="auto">
          <a:xfrm>
            <a:off x="3679825" y="3679825"/>
            <a:ext cx="12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1281113" y="2801938"/>
            <a:ext cx="3359150" cy="1050925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136525" y="3532188"/>
            <a:ext cx="1630363" cy="717550"/>
            <a:chOff x="86" y="2225"/>
            <a:chExt cx="1027" cy="452"/>
          </a:xfrm>
        </p:grpSpPr>
        <p:sp>
          <p:nvSpPr>
            <p:cNvPr id="56372" name="Text Box 148"/>
            <p:cNvSpPr txBox="1">
              <a:spLocks noChangeArrowheads="1"/>
            </p:cNvSpPr>
            <p:nvPr/>
          </p:nvSpPr>
          <p:spPr bwMode="auto">
            <a:xfrm>
              <a:off x="86" y="2357"/>
              <a:ext cx="102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600"/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sz="1600"/>
                <a:t>in single box</a:t>
              </a:r>
            </a:p>
          </p:txBody>
        </p:sp>
        <p:sp>
          <p:nvSpPr>
            <p:cNvPr id="56373" name="Line 149"/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1" name="Group 151"/>
          <p:cNvGrpSpPr>
            <a:grpSpLocks/>
          </p:cNvGrpSpPr>
          <p:nvPr/>
        </p:nvGrpSpPr>
        <p:grpSpPr bwMode="auto">
          <a:xfrm>
            <a:off x="2379663" y="1566863"/>
            <a:ext cx="954087" cy="1027112"/>
            <a:chOff x="877" y="1008"/>
            <a:chExt cx="2747" cy="2591"/>
          </a:xfrm>
        </p:grpSpPr>
        <p:pic>
          <p:nvPicPr>
            <p:cNvPr id="56349" name="Picture 152" descr="antenna_styliz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0" name="Picture 153" descr="laptop_keyboar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1" name="Freeform 154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6352" name="Picture 155" descr="scree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3" name="Freeform 156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Freeform 157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Freeform 158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Freeform 159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Freeform 160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Freeform 161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59" name="Group 162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6366" name="Freeform 16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7" name="Freeform 16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8" name="Freeform 16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69" name="Freeform 16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0" name="Freeform 16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1" name="Freeform 16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0" name="Freeform 169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Freeform 170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171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172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173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174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342" name="Group 175"/>
          <p:cNvGrpSpPr>
            <a:grpSpLocks/>
          </p:cNvGrpSpPr>
          <p:nvPr/>
        </p:nvGrpSpPr>
        <p:grpSpPr bwMode="auto">
          <a:xfrm>
            <a:off x="3149600" y="2032000"/>
            <a:ext cx="1123950" cy="862013"/>
            <a:chOff x="-44" y="1473"/>
            <a:chExt cx="981" cy="1105"/>
          </a:xfrm>
        </p:grpSpPr>
        <p:pic>
          <p:nvPicPr>
            <p:cNvPr id="56347" name="Picture 176" descr="desktop_computer_stylized_mediu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8" name="Freeform 17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3" name="Group 178"/>
          <p:cNvGrpSpPr>
            <a:grpSpLocks/>
          </p:cNvGrpSpPr>
          <p:nvPr/>
        </p:nvGrpSpPr>
        <p:grpSpPr bwMode="auto">
          <a:xfrm>
            <a:off x="3090863" y="3838575"/>
            <a:ext cx="849312" cy="712788"/>
            <a:chOff x="-44" y="1473"/>
            <a:chExt cx="981" cy="1105"/>
          </a:xfrm>
        </p:grpSpPr>
        <p:pic>
          <p:nvPicPr>
            <p:cNvPr id="56345" name="Picture 179" descr="desktop_computer_stylized_mediu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6" name="Freeform 18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63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CD92D4D-5729-404A-89F0-C27EE6DADDF1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406" grpId="0"/>
      <p:bldP spid="114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8370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Enterprise access networks (Ethernet)</a:t>
            </a:r>
          </a:p>
        </p:txBody>
      </p:sp>
      <p:sp>
        <p:nvSpPr>
          <p:cNvPr id="58371" name="Content Placeholder 52"/>
          <p:cNvSpPr>
            <a:spLocks noGrp="1"/>
          </p:cNvSpPr>
          <p:nvPr>
            <p:ph idx="4294967295"/>
          </p:nvPr>
        </p:nvSpPr>
        <p:spPr>
          <a:xfrm>
            <a:off x="455613" y="4783138"/>
            <a:ext cx="8043862" cy="1414462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34" charset="-128"/>
              </a:rPr>
              <a:t>typically used in companies, universities, etc</a:t>
            </a:r>
          </a:p>
          <a:p>
            <a:pPr marL="342900" lvl="1" indent="-342900" eaLnBrk="1" hangingPunct="1">
              <a:buSzPct val="65000"/>
              <a:buFont typeface="Wingdings" pitchFamily="2" charset="2"/>
              <a:buChar char="v"/>
            </a:pPr>
            <a:r>
              <a:rPr lang="en-US" smtClean="0"/>
              <a:t>10 Mbps, 100Mbps, 1Gbps, 10Gbps transmission rates</a:t>
            </a:r>
          </a:p>
          <a:p>
            <a:pPr marL="342900" lvl="1" indent="-342900" eaLnBrk="1" hangingPunct="1">
              <a:buSzPct val="65000"/>
              <a:buFont typeface="Wingdings" pitchFamily="2" charset="2"/>
              <a:buChar char="v"/>
            </a:pPr>
            <a:r>
              <a:rPr lang="en-US" smtClean="0"/>
              <a:t>today, end systems typically connect into Ethernet switch</a:t>
            </a:r>
          </a:p>
          <a:p>
            <a:pPr eaLnBrk="1" hangingPunct="1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58372" name="Line 2"/>
          <p:cNvSpPr>
            <a:spLocks noChangeShapeType="1"/>
          </p:cNvSpPr>
          <p:nvPr/>
        </p:nvSpPr>
        <p:spPr bwMode="auto">
          <a:xfrm>
            <a:off x="2217738" y="3186113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3"/>
          <p:cNvSpPr>
            <a:spLocks noChangeShapeType="1"/>
          </p:cNvSpPr>
          <p:nvPr/>
        </p:nvSpPr>
        <p:spPr bwMode="auto">
          <a:xfrm>
            <a:off x="2636838" y="319405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 flipH="1">
            <a:off x="1614488" y="3167063"/>
            <a:ext cx="696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75" name="Group 51"/>
          <p:cNvGrpSpPr>
            <a:grpSpLocks/>
          </p:cNvGrpSpPr>
          <p:nvPr/>
        </p:nvGrpSpPr>
        <p:grpSpPr bwMode="auto">
          <a:xfrm>
            <a:off x="2016125" y="2873375"/>
            <a:ext cx="1052513" cy="355600"/>
            <a:chOff x="4410" y="1365"/>
            <a:chExt cx="663" cy="224"/>
          </a:xfrm>
        </p:grpSpPr>
        <p:sp>
          <p:nvSpPr>
            <p:cNvPr id="58563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4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5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66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567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76" name="Line 59"/>
          <p:cNvSpPr>
            <a:spLocks noChangeShapeType="1"/>
          </p:cNvSpPr>
          <p:nvPr/>
        </p:nvSpPr>
        <p:spPr bwMode="auto">
          <a:xfrm flipH="1">
            <a:off x="1108075" y="2946400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Line 61"/>
          <p:cNvSpPr>
            <a:spLocks noChangeShapeType="1"/>
          </p:cNvSpPr>
          <p:nvPr/>
        </p:nvSpPr>
        <p:spPr bwMode="auto">
          <a:xfrm flipV="1">
            <a:off x="2389188" y="2328863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78" name="Group 62"/>
          <p:cNvGrpSpPr>
            <a:grpSpLocks/>
          </p:cNvGrpSpPr>
          <p:nvPr/>
        </p:nvGrpSpPr>
        <p:grpSpPr bwMode="auto">
          <a:xfrm>
            <a:off x="2089150" y="1876425"/>
            <a:ext cx="873125" cy="627063"/>
            <a:chOff x="2967" y="478"/>
            <a:chExt cx="788" cy="625"/>
          </a:xfrm>
        </p:grpSpPr>
        <p:pic>
          <p:nvPicPr>
            <p:cNvPr id="58561" name="Picture 63" descr="access_point_stylized_sma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562" name="Picture 64" descr="antenna_radiation_styliz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379" name="Group 65"/>
          <p:cNvGrpSpPr>
            <a:grpSpLocks/>
          </p:cNvGrpSpPr>
          <p:nvPr/>
        </p:nvGrpSpPr>
        <p:grpSpPr bwMode="auto">
          <a:xfrm>
            <a:off x="2746375" y="1231900"/>
            <a:ext cx="622300" cy="706438"/>
            <a:chOff x="877" y="1008"/>
            <a:chExt cx="2747" cy="2591"/>
          </a:xfrm>
        </p:grpSpPr>
        <p:pic>
          <p:nvPicPr>
            <p:cNvPr id="58538" name="Picture 66" descr="antenna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539" name="Picture 67" descr="laptop_keyboar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40" name="Freeform 6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41" name="Picture 69" descr="scree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42" name="Freeform 7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3" name="Freeform 7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4" name="Freeform 7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5" name="Freeform 7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6" name="Freeform 7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47" name="Freeform 7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48" name="Group 7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55" name="Freeform 7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6" name="Freeform 7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7" name="Freeform 7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8" name="Freeform 8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59" name="Freeform 8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60" name="Freeform 8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49" name="Freeform 8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0" name="Freeform 8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1" name="Freeform 8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2" name="Freeform 8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3" name="Freeform 8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54" name="Freeform 8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0" name="Group 89"/>
          <p:cNvGrpSpPr>
            <a:grpSpLocks/>
          </p:cNvGrpSpPr>
          <p:nvPr/>
        </p:nvGrpSpPr>
        <p:grpSpPr bwMode="auto">
          <a:xfrm>
            <a:off x="1216025" y="1511300"/>
            <a:ext cx="566738" cy="625475"/>
            <a:chOff x="877" y="1008"/>
            <a:chExt cx="2747" cy="2591"/>
          </a:xfrm>
        </p:grpSpPr>
        <p:pic>
          <p:nvPicPr>
            <p:cNvPr id="58515" name="Picture 90" descr="antenna_styliz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516" name="Picture 91" descr="laptop_keyboar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17" name="Freeform 92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518" name="Picture 93" descr="scree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519" name="Freeform 94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0" name="Freeform 95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1" name="Freeform 96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2" name="Freeform 97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3" name="Freeform 98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4" name="Freeform 99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25" name="Group 100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32" name="Freeform 10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3" name="Freeform 10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4" name="Freeform 10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5" name="Freeform 10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6" name="Freeform 10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37" name="Freeform 10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26" name="Freeform 107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7" name="Freeform 108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8" name="Freeform 109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29" name="Freeform 110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0" name="Freeform 111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31" name="Freeform 112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1" name="Group 113"/>
          <p:cNvGrpSpPr>
            <a:grpSpLocks/>
          </p:cNvGrpSpPr>
          <p:nvPr/>
        </p:nvGrpSpPr>
        <p:grpSpPr bwMode="auto">
          <a:xfrm>
            <a:off x="1963738" y="1203325"/>
            <a:ext cx="635000" cy="615950"/>
            <a:chOff x="877" y="1008"/>
            <a:chExt cx="2747" cy="2591"/>
          </a:xfrm>
        </p:grpSpPr>
        <p:pic>
          <p:nvPicPr>
            <p:cNvPr id="58492" name="Picture 114" descr="antenna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493" name="Picture 115" descr="laptop_keyboard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94" name="Freeform 116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495" name="Picture 117" descr="scree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96" name="Freeform 118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7" name="Freeform 119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8" name="Freeform 120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99" name="Freeform 121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0" name="Freeform 122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1" name="Freeform 123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502" name="Group 124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8509" name="Freeform 12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0" name="Freeform 12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1" name="Freeform 12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2" name="Freeform 12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3" name="Freeform 12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14" name="Freeform 13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503" name="Freeform 131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4" name="Freeform 132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5" name="Freeform 133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6" name="Freeform 134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7" name="Freeform 135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508" name="Freeform 136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382" name="Group 296"/>
          <p:cNvGrpSpPr>
            <a:grpSpLocks/>
          </p:cNvGrpSpPr>
          <p:nvPr/>
        </p:nvGrpSpPr>
        <p:grpSpPr bwMode="auto">
          <a:xfrm>
            <a:off x="4429125" y="1851025"/>
            <a:ext cx="1166813" cy="479425"/>
            <a:chOff x="2356" y="1300"/>
            <a:chExt cx="555" cy="194"/>
          </a:xfrm>
        </p:grpSpPr>
        <p:sp>
          <p:nvSpPr>
            <p:cNvPr id="5848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848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848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8487" name="Group 30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58490" name="Freeform 3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91" name="Freeform 3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488" name="Line 303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89" name="Line 304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383" name="Line 305"/>
          <p:cNvSpPr>
            <a:spLocks noChangeShapeType="1"/>
          </p:cNvSpPr>
          <p:nvPr/>
        </p:nvSpPr>
        <p:spPr bwMode="auto">
          <a:xfrm flipV="1">
            <a:off x="2778125" y="2111375"/>
            <a:ext cx="1668463" cy="766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Line 306"/>
          <p:cNvSpPr>
            <a:spLocks noChangeShapeType="1"/>
          </p:cNvSpPr>
          <p:nvPr/>
        </p:nvSpPr>
        <p:spPr bwMode="auto">
          <a:xfrm>
            <a:off x="4594225" y="3005138"/>
            <a:ext cx="0" cy="65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Line 340"/>
          <p:cNvSpPr>
            <a:spLocks noChangeShapeType="1"/>
          </p:cNvSpPr>
          <p:nvPr/>
        </p:nvSpPr>
        <p:spPr bwMode="auto">
          <a:xfrm>
            <a:off x="4975225" y="2997200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86" name="Group 230"/>
          <p:cNvGrpSpPr>
            <a:grpSpLocks/>
          </p:cNvGrpSpPr>
          <p:nvPr/>
        </p:nvGrpSpPr>
        <p:grpSpPr bwMode="auto">
          <a:xfrm>
            <a:off x="4432300" y="3616325"/>
            <a:ext cx="365125" cy="766763"/>
            <a:chOff x="4140" y="429"/>
            <a:chExt cx="1425" cy="2396"/>
          </a:xfrm>
        </p:grpSpPr>
        <p:sp>
          <p:nvSpPr>
            <p:cNvPr id="58452" name="Freeform 2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3" name="Rectangle 23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54" name="Freeform 2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5" name="Freeform 2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6" name="Rectangle 23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57" name="Group 2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82" name="AutoShape 23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3" name="AutoShape 23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58" name="Rectangle 23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59" name="Group 2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80" name="AutoShape 24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81" name="AutoShape 2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0" name="Rectangle 24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1" name="Rectangle 24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62" name="Group 2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78" name="AutoShape 24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9" name="AutoShape 24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3" name="Freeform 2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64" name="Group 2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76" name="AutoShape 25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77" name="AutoShape 25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65" name="Rectangle 25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6" name="Freeform 2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7" name="Freeform 2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68" name="Oval 25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9" name="Freeform 2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70" name="AutoShape 25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1" name="AutoShape 25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2" name="Oval 25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3" name="Oval 26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74" name="Oval 26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" name="Rectangle 26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7" name="Line 342"/>
          <p:cNvSpPr>
            <a:spLocks noChangeShapeType="1"/>
          </p:cNvSpPr>
          <p:nvPr/>
        </p:nvSpPr>
        <p:spPr bwMode="auto">
          <a:xfrm>
            <a:off x="3017838" y="3208338"/>
            <a:ext cx="503237" cy="3317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8" name="Text Box 343"/>
          <p:cNvSpPr txBox="1">
            <a:spLocks noChangeArrowheads="1"/>
          </p:cNvSpPr>
          <p:nvPr/>
        </p:nvSpPr>
        <p:spPr bwMode="auto">
          <a:xfrm>
            <a:off x="3051175" y="3538538"/>
            <a:ext cx="1212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Ethernet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switch</a:t>
            </a:r>
          </a:p>
        </p:txBody>
      </p:sp>
      <p:sp>
        <p:nvSpPr>
          <p:cNvPr id="58389" name="Line 344"/>
          <p:cNvSpPr>
            <a:spLocks noChangeShapeType="1"/>
          </p:cNvSpPr>
          <p:nvPr/>
        </p:nvSpPr>
        <p:spPr bwMode="auto">
          <a:xfrm>
            <a:off x="5307013" y="3954463"/>
            <a:ext cx="525462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0" name="Text Box 345"/>
          <p:cNvSpPr txBox="1">
            <a:spLocks noChangeArrowheads="1"/>
          </p:cNvSpPr>
          <p:nvPr/>
        </p:nvSpPr>
        <p:spPr bwMode="auto">
          <a:xfrm>
            <a:off x="5667375" y="3552825"/>
            <a:ext cx="2062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institutional mail,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web servers</a:t>
            </a:r>
          </a:p>
        </p:txBody>
      </p:sp>
      <p:sp>
        <p:nvSpPr>
          <p:cNvPr id="58391" name="Text Box 346"/>
          <p:cNvSpPr txBox="1">
            <a:spLocks noChangeArrowheads="1"/>
          </p:cNvSpPr>
          <p:nvPr/>
        </p:nvSpPr>
        <p:spPr bwMode="auto">
          <a:xfrm>
            <a:off x="6332538" y="2986088"/>
            <a:ext cx="21875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institutional router</a:t>
            </a:r>
          </a:p>
        </p:txBody>
      </p:sp>
      <p:sp>
        <p:nvSpPr>
          <p:cNvPr id="58392" name="Line 347"/>
          <p:cNvSpPr>
            <a:spLocks noChangeShapeType="1"/>
          </p:cNvSpPr>
          <p:nvPr/>
        </p:nvSpPr>
        <p:spPr bwMode="auto">
          <a:xfrm>
            <a:off x="5505450" y="2368550"/>
            <a:ext cx="1006475" cy="6635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3" name="Line 348"/>
          <p:cNvSpPr>
            <a:spLocks noChangeShapeType="1"/>
          </p:cNvSpPr>
          <p:nvPr/>
        </p:nvSpPr>
        <p:spPr bwMode="auto">
          <a:xfrm>
            <a:off x="5578475" y="2032000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4" name="Line 349"/>
          <p:cNvSpPr>
            <a:spLocks noChangeShapeType="1"/>
          </p:cNvSpPr>
          <p:nvPr/>
        </p:nvSpPr>
        <p:spPr bwMode="auto">
          <a:xfrm>
            <a:off x="6608763" y="2028825"/>
            <a:ext cx="971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5" name="Line 350"/>
          <p:cNvSpPr>
            <a:spLocks noChangeShapeType="1"/>
          </p:cNvSpPr>
          <p:nvPr/>
        </p:nvSpPr>
        <p:spPr bwMode="auto">
          <a:xfrm>
            <a:off x="5999163" y="2117725"/>
            <a:ext cx="503237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Text Box 351"/>
          <p:cNvSpPr txBox="1">
            <a:spLocks noChangeArrowheads="1"/>
          </p:cNvSpPr>
          <p:nvPr/>
        </p:nvSpPr>
        <p:spPr bwMode="auto">
          <a:xfrm>
            <a:off x="6475413" y="2320925"/>
            <a:ext cx="22590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/>
              <a:t>institutional link to </a:t>
            </a:r>
          </a:p>
          <a:p>
            <a:pPr algn="ctr">
              <a:lnSpc>
                <a:spcPct val="85000"/>
              </a:lnSpc>
            </a:pPr>
            <a:r>
              <a:rPr lang="en-US" sz="2000"/>
              <a:t>ISP (Internet)</a:t>
            </a:r>
          </a:p>
          <a:p>
            <a:pPr algn="ctr">
              <a:lnSpc>
                <a:spcPct val="85000"/>
              </a:lnSpc>
            </a:pPr>
            <a:endParaRPr lang="en-US" sz="2000"/>
          </a:p>
        </p:txBody>
      </p:sp>
      <p:grpSp>
        <p:nvGrpSpPr>
          <p:cNvPr id="58397" name="Group 353"/>
          <p:cNvGrpSpPr>
            <a:grpSpLocks/>
          </p:cNvGrpSpPr>
          <p:nvPr/>
        </p:nvGrpSpPr>
        <p:grpSpPr bwMode="auto">
          <a:xfrm>
            <a:off x="4397375" y="2636838"/>
            <a:ext cx="1052513" cy="355600"/>
            <a:chOff x="4410" y="1365"/>
            <a:chExt cx="663" cy="224"/>
          </a:xfrm>
        </p:grpSpPr>
        <p:sp>
          <p:nvSpPr>
            <p:cNvPr id="58447" name="Rectangle 354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8" name="AutoShape 355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49" name="Freeform 356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50" name="Freeform 357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451" name="Freeform 358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98" name="Line 359"/>
          <p:cNvSpPr>
            <a:spLocks noChangeShapeType="1"/>
          </p:cNvSpPr>
          <p:nvPr/>
        </p:nvSpPr>
        <p:spPr bwMode="auto">
          <a:xfrm>
            <a:off x="4983163" y="2332038"/>
            <a:ext cx="0" cy="296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399" name="Group 360"/>
          <p:cNvGrpSpPr>
            <a:grpSpLocks/>
          </p:cNvGrpSpPr>
          <p:nvPr/>
        </p:nvGrpSpPr>
        <p:grpSpPr bwMode="auto">
          <a:xfrm>
            <a:off x="4872038" y="3609975"/>
            <a:ext cx="365125" cy="766763"/>
            <a:chOff x="4140" y="429"/>
            <a:chExt cx="1425" cy="2396"/>
          </a:xfrm>
        </p:grpSpPr>
        <p:sp>
          <p:nvSpPr>
            <p:cNvPr id="58415" name="Freeform 3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Rectangle 3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17" name="Freeform 3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8" name="Freeform 3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9" name="Rectangle 365"/>
            <p:cNvSpPr>
              <a:spLocks noChangeArrowheads="1"/>
            </p:cNvSpPr>
            <p:nvPr/>
          </p:nvSpPr>
          <p:spPr bwMode="auto">
            <a:xfrm>
              <a:off x="4214" y="692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0" name="Group 3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445" name="AutoShape 3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6" name="AutoShape 36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1" name="Rectangle 369"/>
            <p:cNvSpPr>
              <a:spLocks noChangeArrowheads="1"/>
            </p:cNvSpPr>
            <p:nvPr/>
          </p:nvSpPr>
          <p:spPr bwMode="auto">
            <a:xfrm>
              <a:off x="4227" y="1019"/>
              <a:ext cx="595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2" name="Group 3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443" name="AutoShape 371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4" name="AutoShape 3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3" name="Rectangle 373"/>
            <p:cNvSpPr>
              <a:spLocks noChangeArrowheads="1"/>
            </p:cNvSpPr>
            <p:nvPr/>
          </p:nvSpPr>
          <p:spPr bwMode="auto">
            <a:xfrm>
              <a:off x="4214" y="135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4" name="Rectangle 374"/>
            <p:cNvSpPr>
              <a:spLocks noChangeArrowheads="1"/>
            </p:cNvSpPr>
            <p:nvPr/>
          </p:nvSpPr>
          <p:spPr bwMode="auto">
            <a:xfrm>
              <a:off x="4227" y="1654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425" name="Group 3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8441" name="AutoShape 376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2" name="AutoShape 377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6" name="Freeform 3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427" name="Group 3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439" name="AutoShape 3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40" name="AutoShape 381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428" name="Rectangle 382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29" name="Freeform 3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0" name="Freeform 3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1" name="Oval 385"/>
            <p:cNvSpPr>
              <a:spLocks noChangeArrowheads="1"/>
            </p:cNvSpPr>
            <p:nvPr/>
          </p:nvSpPr>
          <p:spPr bwMode="auto">
            <a:xfrm>
              <a:off x="5515" y="2612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2" name="Freeform 3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33" name="AutoShape 3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4" name="AutoShape 388"/>
            <p:cNvSpPr>
              <a:spLocks noChangeArrowheads="1"/>
            </p:cNvSpPr>
            <p:nvPr/>
          </p:nvSpPr>
          <p:spPr bwMode="auto">
            <a:xfrm>
              <a:off x="4208" y="2711"/>
              <a:ext cx="1066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5" name="Oval 389"/>
            <p:cNvSpPr>
              <a:spLocks noChangeArrowheads="1"/>
            </p:cNvSpPr>
            <p:nvPr/>
          </p:nvSpPr>
          <p:spPr bwMode="auto">
            <a:xfrm>
              <a:off x="4307" y="2383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6" name="Oval 390"/>
            <p:cNvSpPr>
              <a:spLocks noChangeArrowheads="1"/>
            </p:cNvSpPr>
            <p:nvPr/>
          </p:nvSpPr>
          <p:spPr bwMode="auto">
            <a:xfrm>
              <a:off x="4487" y="2383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8437" name="Oval 391"/>
            <p:cNvSpPr>
              <a:spLocks noChangeArrowheads="1"/>
            </p:cNvSpPr>
            <p:nvPr/>
          </p:nvSpPr>
          <p:spPr bwMode="auto">
            <a:xfrm>
              <a:off x="4660" y="2379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38" name="Rectangle 392"/>
            <p:cNvSpPr>
              <a:spLocks noChangeArrowheads="1"/>
            </p:cNvSpPr>
            <p:nvPr/>
          </p:nvSpPr>
          <p:spPr bwMode="auto">
            <a:xfrm>
              <a:off x="5063" y="1833"/>
              <a:ext cx="87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00" name="Line 393"/>
          <p:cNvSpPr>
            <a:spLocks noChangeShapeType="1"/>
          </p:cNvSpPr>
          <p:nvPr/>
        </p:nvSpPr>
        <p:spPr bwMode="auto">
          <a:xfrm flipH="1">
            <a:off x="3638550" y="3051175"/>
            <a:ext cx="788988" cy="5032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8401" name="Picture 394" descr="underline_base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7025" y="82232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402" name="Group 395"/>
          <p:cNvGrpSpPr>
            <a:grpSpLocks/>
          </p:cNvGrpSpPr>
          <p:nvPr/>
        </p:nvGrpSpPr>
        <p:grpSpPr bwMode="auto">
          <a:xfrm>
            <a:off x="606425" y="2566988"/>
            <a:ext cx="723900" cy="665162"/>
            <a:chOff x="-44" y="1473"/>
            <a:chExt cx="981" cy="1105"/>
          </a:xfrm>
        </p:grpSpPr>
        <p:pic>
          <p:nvPicPr>
            <p:cNvPr id="58413" name="Picture 396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4" name="Freeform 39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3" name="Group 398"/>
          <p:cNvGrpSpPr>
            <a:grpSpLocks/>
          </p:cNvGrpSpPr>
          <p:nvPr/>
        </p:nvGrpSpPr>
        <p:grpSpPr bwMode="auto">
          <a:xfrm>
            <a:off x="1000125" y="3016250"/>
            <a:ext cx="723900" cy="665163"/>
            <a:chOff x="-44" y="1473"/>
            <a:chExt cx="981" cy="1105"/>
          </a:xfrm>
        </p:grpSpPr>
        <p:pic>
          <p:nvPicPr>
            <p:cNvPr id="58411" name="Picture 399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2" name="Freeform 40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4" name="Group 401"/>
          <p:cNvGrpSpPr>
            <a:grpSpLocks/>
          </p:cNvGrpSpPr>
          <p:nvPr/>
        </p:nvGrpSpPr>
        <p:grpSpPr bwMode="auto">
          <a:xfrm>
            <a:off x="1611313" y="3592513"/>
            <a:ext cx="723900" cy="665162"/>
            <a:chOff x="-44" y="1473"/>
            <a:chExt cx="981" cy="1105"/>
          </a:xfrm>
        </p:grpSpPr>
        <p:pic>
          <p:nvPicPr>
            <p:cNvPr id="58409" name="Picture 402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10" name="Freeform 40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05" name="Group 404"/>
          <p:cNvGrpSpPr>
            <a:grpSpLocks/>
          </p:cNvGrpSpPr>
          <p:nvPr/>
        </p:nvGrpSpPr>
        <p:grpSpPr bwMode="auto">
          <a:xfrm>
            <a:off x="2184400" y="3606800"/>
            <a:ext cx="723900" cy="665163"/>
            <a:chOff x="-44" y="1473"/>
            <a:chExt cx="981" cy="1105"/>
          </a:xfrm>
        </p:grpSpPr>
        <p:pic>
          <p:nvPicPr>
            <p:cNvPr id="58407" name="Picture 405" descr="desktop_computer_stylized_medium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408" name="Freeform 4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4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780D7BF-B891-4ED0-87D9-788589CBCF94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Ethernet Switches, Routers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2-</a:t>
            </a:r>
            <a:fld id="{682AF38C-3068-4AA4-A3E8-47C96209AD7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4658" y="2604305"/>
            <a:ext cx="5044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http://en.wikipedia.org/wiki/Network_switch</a:t>
            </a:r>
            <a:endParaRPr lang="en-US" sz="2000" dirty="0"/>
          </a:p>
        </p:txBody>
      </p:sp>
      <p:pic>
        <p:nvPicPr>
          <p:cNvPr id="6" name="Picture 5" descr="800px-2550T-PWR-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1934" y="1403722"/>
            <a:ext cx="5822066" cy="1193523"/>
          </a:xfrm>
          <a:prstGeom prst="rect">
            <a:avLst/>
          </a:prstGeom>
        </p:spPr>
      </p:pic>
      <p:pic>
        <p:nvPicPr>
          <p:cNvPr id="7" name="Picture 6" descr="ERS-8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207" y="2056677"/>
            <a:ext cx="2600751" cy="3325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825" y="1712972"/>
            <a:ext cx="461665" cy="48885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800" dirty="0" smtClean="0"/>
              <a:t>http://en.wikipedia.org/wiki/Router_(computing)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78462" y="5532687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http://en.wikipedia.org/wiki/Wireless_router</a:t>
            </a:r>
            <a:endParaRPr lang="en-US" dirty="0"/>
          </a:p>
        </p:txBody>
      </p:sp>
      <p:pic>
        <p:nvPicPr>
          <p:cNvPr id="11" name="Picture 10" descr="700px-Linksys-Wireless-G-Ro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1472" y="3188825"/>
            <a:ext cx="2667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Course Goals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399" y="1371600"/>
            <a:ext cx="7317059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Upon successful completion of the course, students will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proficient in network and system programs in C through labs and projects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able to explain layered architecture of network protocols in particular, and appreciate abstraction in complex software in general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able to dissect the code for existing network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Be able to create client-server programs at certain level of sophistication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</p:txBody>
      </p:sp>
      <p:pic>
        <p:nvPicPr>
          <p:cNvPr id="30725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1030288"/>
            <a:ext cx="54848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5630B436-9CF4-4D80-888F-054B169A30D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169863"/>
            <a:ext cx="8382000" cy="98425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Wireless access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61938" y="1322388"/>
            <a:ext cx="8370887" cy="8651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shared </a:t>
            </a:r>
            <a:r>
              <a:rPr lang="en-US" sz="2400" i="1" dirty="0" smtClean="0">
                <a:ea typeface="ＭＳ Ｐゴシック" pitchFamily="34" charset="-128"/>
              </a:rPr>
              <a:t>wireless</a:t>
            </a:r>
            <a:r>
              <a:rPr lang="en-US" sz="2400" dirty="0" smtClean="0">
                <a:ea typeface="ＭＳ Ｐゴシック" pitchFamily="34" charset="-128"/>
              </a:rPr>
              <a:t> access network connects end system to router</a:t>
            </a:r>
          </a:p>
          <a:p>
            <a:pPr lvl="1" eaLnBrk="1" hangingPunct="1"/>
            <a:r>
              <a:rPr lang="en-US" sz="2000" dirty="0" smtClean="0"/>
              <a:t>via base station a.k.a. </a:t>
            </a:r>
            <a:r>
              <a:rPr lang="ja-JP" altLang="en-US" sz="200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access point</a:t>
            </a:r>
            <a:r>
              <a:rPr lang="ja-JP" altLang="en-US" sz="2000" smtClean="0">
                <a:ea typeface="ＭＳ Ｐゴシック" pitchFamily="34" charset="-128"/>
              </a:rPr>
              <a:t>”</a:t>
            </a:r>
            <a:endParaRPr lang="en-US" sz="2000" dirty="0" smtClean="0"/>
          </a:p>
        </p:txBody>
      </p:sp>
      <p:pic>
        <p:nvPicPr>
          <p:cNvPr id="59396" name="Picture 7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890588"/>
            <a:ext cx="5027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341313" y="2214563"/>
            <a:ext cx="4079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wireless LANs: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within building (100 ft)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802.11b/g (WiFi): 11, 54 Mbps transmission rate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4640263" y="1819275"/>
            <a:ext cx="46196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>
              <a:latin typeface="Gill Sans MT" pitchFamily="34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wide-area wireless access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provided by telco (cellular) operator, 10</a:t>
            </a:r>
            <a:r>
              <a:rPr lang="ja-JP" altLang="en-US" sz="2000">
                <a:latin typeface="Gill Sans MT" pitchFamily="34" charset="0"/>
              </a:rPr>
              <a:t>’</a:t>
            </a:r>
            <a:r>
              <a:rPr lang="en-US" altLang="ja-JP" sz="2000">
                <a:latin typeface="Gill Sans MT" pitchFamily="34" charset="0"/>
              </a:rPr>
              <a:t>s km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between 1 and 10 Mbps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3G, 4G:  LTE</a:t>
            </a:r>
          </a:p>
        </p:txBody>
      </p:sp>
      <p:grpSp>
        <p:nvGrpSpPr>
          <p:cNvPr id="59399" name="Group 85"/>
          <p:cNvGrpSpPr>
            <a:grpSpLocks/>
          </p:cNvGrpSpPr>
          <p:nvPr/>
        </p:nvGrpSpPr>
        <p:grpSpPr bwMode="auto">
          <a:xfrm>
            <a:off x="958850" y="3536950"/>
            <a:ext cx="2487613" cy="1562100"/>
            <a:chOff x="2889" y="1631"/>
            <a:chExt cx="980" cy="743"/>
          </a:xfrm>
        </p:grpSpPr>
        <p:sp>
          <p:nvSpPr>
            <p:cNvPr id="59501" name="Rectangle 8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502" name="AutoShape 8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9400" name="Line 110"/>
          <p:cNvSpPr>
            <a:spLocks noChangeShapeType="1"/>
          </p:cNvSpPr>
          <p:nvPr/>
        </p:nvSpPr>
        <p:spPr bwMode="auto">
          <a:xfrm>
            <a:off x="2603500" y="4941888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116"/>
          <p:cNvSpPr>
            <a:spLocks noChangeShapeType="1"/>
          </p:cNvSpPr>
          <p:nvPr/>
        </p:nvSpPr>
        <p:spPr bwMode="auto">
          <a:xfrm flipV="1">
            <a:off x="2003425" y="4806950"/>
            <a:ext cx="28733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9402" name="Group 228"/>
          <p:cNvGrpSpPr>
            <a:grpSpLocks/>
          </p:cNvGrpSpPr>
          <p:nvPr/>
        </p:nvGrpSpPr>
        <p:grpSpPr bwMode="auto">
          <a:xfrm>
            <a:off x="2279650" y="4649788"/>
            <a:ext cx="666750" cy="284162"/>
            <a:chOff x="4650" y="1129"/>
            <a:chExt cx="246" cy="95"/>
          </a:xfrm>
        </p:grpSpPr>
        <p:sp>
          <p:nvSpPr>
            <p:cNvPr id="5949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5949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5949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9496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59499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0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97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98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3" name="Group 246"/>
          <p:cNvGrpSpPr>
            <a:grpSpLocks/>
          </p:cNvGrpSpPr>
          <p:nvPr/>
        </p:nvGrpSpPr>
        <p:grpSpPr bwMode="auto">
          <a:xfrm>
            <a:off x="1527175" y="4416425"/>
            <a:ext cx="863600" cy="588963"/>
            <a:chOff x="2967" y="478"/>
            <a:chExt cx="788" cy="625"/>
          </a:xfrm>
        </p:grpSpPr>
        <p:pic>
          <p:nvPicPr>
            <p:cNvPr id="59491" name="Picture 247" descr="access_point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92" name="Picture 248" descr="antenna_radiation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404" name="Group 390"/>
          <p:cNvGrpSpPr>
            <a:grpSpLocks/>
          </p:cNvGrpSpPr>
          <p:nvPr/>
        </p:nvGrpSpPr>
        <p:grpSpPr bwMode="auto">
          <a:xfrm>
            <a:off x="1441450" y="3648075"/>
            <a:ext cx="757238" cy="682625"/>
            <a:chOff x="877" y="1008"/>
            <a:chExt cx="2747" cy="2591"/>
          </a:xfrm>
        </p:grpSpPr>
        <p:pic>
          <p:nvPicPr>
            <p:cNvPr id="59468" name="Picture 391" descr="antenna_styliz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469" name="Picture 392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70" name="Freeform 39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71" name="Picture 394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72" name="Freeform 39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3" name="Freeform 39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4" name="Freeform 39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5" name="Freeform 39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6" name="Freeform 39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77" name="Freeform 40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78" name="Group 40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9485" name="Freeform 40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Freeform 40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7" name="Freeform 40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40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Freeform 40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0" name="Freeform 40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79" name="Freeform 40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0" name="Freeform 40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1" name="Freeform 41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2" name="Freeform 41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3" name="Freeform 41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84" name="Freeform 41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5" name="Group 445"/>
          <p:cNvGrpSpPr>
            <a:grpSpLocks/>
          </p:cNvGrpSpPr>
          <p:nvPr/>
        </p:nvGrpSpPr>
        <p:grpSpPr bwMode="auto">
          <a:xfrm>
            <a:off x="5146675" y="4071938"/>
            <a:ext cx="2709863" cy="1951037"/>
            <a:chOff x="3652" y="2846"/>
            <a:chExt cx="1253" cy="934"/>
          </a:xfrm>
        </p:grpSpPr>
        <p:sp>
          <p:nvSpPr>
            <p:cNvPr id="59409" name="Freeform 84"/>
            <p:cNvSpPr>
              <a:spLocks/>
            </p:cNvSpPr>
            <p:nvPr/>
          </p:nvSpPr>
          <p:spPr bwMode="auto">
            <a:xfrm>
              <a:off x="3652" y="294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0" name="Line 93"/>
            <p:cNvSpPr>
              <a:spLocks noChangeShapeType="1"/>
            </p:cNvSpPr>
            <p:nvPr/>
          </p:nvSpPr>
          <p:spPr bwMode="auto">
            <a:xfrm>
              <a:off x="4337" y="3386"/>
              <a:ext cx="9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11" name="Picture 133" descr="car_icon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0" y="2956"/>
              <a:ext cx="5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412" name="Group 134"/>
            <p:cNvGrpSpPr>
              <a:grpSpLocks/>
            </p:cNvGrpSpPr>
            <p:nvPr/>
          </p:nvGrpSpPr>
          <p:grpSpPr bwMode="auto">
            <a:xfrm>
              <a:off x="3911" y="2846"/>
              <a:ext cx="262" cy="243"/>
              <a:chOff x="2751" y="1851"/>
              <a:chExt cx="462" cy="478"/>
            </a:xfrm>
          </p:grpSpPr>
          <p:pic>
            <p:nvPicPr>
              <p:cNvPr id="59466" name="Picture 13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67" name="Picture 136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413" name="Group 252"/>
            <p:cNvGrpSpPr>
              <a:grpSpLocks/>
            </p:cNvGrpSpPr>
            <p:nvPr/>
          </p:nvGrpSpPr>
          <p:grpSpPr bwMode="auto">
            <a:xfrm>
              <a:off x="4193" y="3034"/>
              <a:ext cx="288" cy="398"/>
              <a:chOff x="742" y="2409"/>
              <a:chExt cx="576" cy="881"/>
            </a:xfrm>
          </p:grpSpPr>
          <p:grpSp>
            <p:nvGrpSpPr>
              <p:cNvPr id="59448" name="Group 25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59451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2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3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4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5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6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7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8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59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0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1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2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3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4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65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59449" name="Picture 269" descr="cell_tower_radiation copy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50" name="Oval 27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5" cy="6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414" name="Group 342"/>
            <p:cNvGrpSpPr>
              <a:grpSpLocks/>
            </p:cNvGrpSpPr>
            <p:nvPr/>
          </p:nvGrpSpPr>
          <p:grpSpPr bwMode="auto">
            <a:xfrm>
              <a:off x="3715" y="3159"/>
              <a:ext cx="337" cy="257"/>
              <a:chOff x="877" y="1008"/>
              <a:chExt cx="2747" cy="2591"/>
            </a:xfrm>
          </p:grpSpPr>
          <p:pic>
            <p:nvPicPr>
              <p:cNvPr id="59425" name="Picture 343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426" name="Picture 344" descr="laptop_keyboar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27" name="Freeform 3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9428" name="Picture 346" descr="screen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9429" name="Freeform 3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Freeform 3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1" name="Freeform 3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Freeform 3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Freeform 3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Freeform 3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9435" name="Group 3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59442" name="Freeform 3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3" name="Freeform 3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4" name="Freeform 3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5" name="Freeform 3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6" name="Freeform 3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7" name="Freeform 3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36" name="Freeform 3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7" name="Freeform 3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8" name="Freeform 3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Freeform 3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0" name="Freeform 3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Freeform 3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5" name="Group 237"/>
            <p:cNvGrpSpPr>
              <a:grpSpLocks/>
            </p:cNvGrpSpPr>
            <p:nvPr/>
          </p:nvGrpSpPr>
          <p:grpSpPr bwMode="auto">
            <a:xfrm>
              <a:off x="4377" y="3439"/>
              <a:ext cx="246" cy="107"/>
              <a:chOff x="4650" y="1129"/>
              <a:chExt cx="246" cy="95"/>
            </a:xfrm>
          </p:grpSpPr>
          <p:sp>
            <p:nvSpPr>
              <p:cNvPr id="5941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1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941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9420" name="Group 24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9423" name="Freeform 2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24" name="Freeform 2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21" name="Line 24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Line 24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16" name="Line 444"/>
            <p:cNvSpPr>
              <a:spLocks noChangeShapeType="1"/>
            </p:cNvSpPr>
            <p:nvPr/>
          </p:nvSpPr>
          <p:spPr bwMode="auto">
            <a:xfrm>
              <a:off x="4514" y="3542"/>
              <a:ext cx="0" cy="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6" name="Text Box 446"/>
          <p:cNvSpPr txBox="1">
            <a:spLocks noChangeArrowheads="1"/>
          </p:cNvSpPr>
          <p:nvPr/>
        </p:nvSpPr>
        <p:spPr bwMode="auto">
          <a:xfrm>
            <a:off x="2044700" y="51863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to Internet</a:t>
            </a:r>
          </a:p>
        </p:txBody>
      </p:sp>
      <p:sp>
        <p:nvSpPr>
          <p:cNvPr id="59407" name="Text Box 447"/>
          <p:cNvSpPr txBox="1">
            <a:spLocks noChangeArrowheads="1"/>
          </p:cNvSpPr>
          <p:nvPr/>
        </p:nvSpPr>
        <p:spPr bwMode="auto">
          <a:xfrm>
            <a:off x="6711950" y="58848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to Internet</a:t>
            </a:r>
          </a:p>
        </p:txBody>
      </p:sp>
      <p:sp>
        <p:nvSpPr>
          <p:cNvPr id="594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51BEF7B-F271-4515-8C11-0034EB903AB7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221" name="Freeform 220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1442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Host: sends </a:t>
            </a:r>
            <a:r>
              <a:rPr lang="en-US" sz="4000" i="1" smtClean="0">
                <a:ea typeface="ＭＳ Ｐゴシック" pitchFamily="34" charset="-128"/>
              </a:rPr>
              <a:t>packets</a:t>
            </a:r>
            <a:r>
              <a:rPr lang="en-US" sz="4000" smtClean="0">
                <a:ea typeface="ＭＳ Ｐゴシック" pitchFamily="34" charset="-128"/>
              </a:rPr>
              <a:t> of data</a:t>
            </a:r>
          </a:p>
        </p:txBody>
      </p:sp>
      <p:sp>
        <p:nvSpPr>
          <p:cNvPr id="243750" name="Content Placeholder 52"/>
          <p:cNvSpPr>
            <a:spLocks noGrp="1"/>
          </p:cNvSpPr>
          <p:nvPr>
            <p:ph idx="4294967295"/>
          </p:nvPr>
        </p:nvSpPr>
        <p:spPr>
          <a:xfrm>
            <a:off x="428625" y="1296988"/>
            <a:ext cx="3775075" cy="34258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host sending function: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takes application message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breaks into smaller chunks, known as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packets</a:t>
            </a:r>
            <a:r>
              <a:rPr lang="en-US" sz="2400" dirty="0" smtClean="0">
                <a:ea typeface="+mn-ea"/>
              </a:rPr>
              <a:t>, of length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L</a:t>
            </a:r>
            <a:r>
              <a:rPr lang="en-US" sz="2400" dirty="0" smtClean="0">
                <a:ea typeface="+mn-ea"/>
              </a:rPr>
              <a:t> bits</a:t>
            </a:r>
          </a:p>
          <a:p>
            <a:pPr eaLnBrk="1" hangingPunct="1">
              <a:defRPr/>
            </a:pPr>
            <a:r>
              <a:rPr lang="en-US" sz="2400" dirty="0" smtClean="0">
                <a:ea typeface="+mn-ea"/>
              </a:rPr>
              <a:t>transmits packet into access network at </a:t>
            </a:r>
            <a:r>
              <a:rPr lang="en-US" sz="2400" i="1" dirty="0" smtClean="0">
                <a:solidFill>
                  <a:srgbClr val="C00000"/>
                </a:solidFill>
                <a:ea typeface="+mn-ea"/>
              </a:rPr>
              <a:t>transmission rate R</a:t>
            </a:r>
          </a:p>
          <a:p>
            <a:pPr lvl="1" eaLnBrk="1" hangingPunct="1">
              <a:defRPr/>
            </a:pPr>
            <a:r>
              <a:rPr lang="en-US" dirty="0" smtClean="0"/>
              <a:t>link transmission rate, a.k.a. link </a:t>
            </a:r>
            <a:r>
              <a:rPr lang="en-US" i="1" dirty="0" smtClean="0">
                <a:solidFill>
                  <a:srgbClr val="C00000"/>
                </a:solidFill>
              </a:rPr>
              <a:t>capacity, aka link bandwidth</a:t>
            </a:r>
          </a:p>
        </p:txBody>
      </p:sp>
      <p:sp>
        <p:nvSpPr>
          <p:cNvPr id="61444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45" name="Picture 39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82232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6147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7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7" name="TextBox 1"/>
          <p:cNvSpPr txBox="1">
            <a:spLocks noChangeArrowheads="1"/>
          </p:cNvSpPr>
          <p:nvPr/>
        </p:nvSpPr>
        <p:spPr bwMode="auto">
          <a:xfrm>
            <a:off x="5756275" y="3759200"/>
            <a:ext cx="2646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R: </a:t>
            </a:r>
            <a:r>
              <a:rPr lang="en-US" sz="1800"/>
              <a:t>link transmission rate</a:t>
            </a:r>
          </a:p>
        </p:txBody>
      </p:sp>
      <p:grpSp>
        <p:nvGrpSpPr>
          <p:cNvPr id="61448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203" name="Freeform 202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1449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host</a:t>
            </a:r>
          </a:p>
        </p:txBody>
      </p:sp>
      <p:grpSp>
        <p:nvGrpSpPr>
          <p:cNvPr id="61450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6146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" name="Rectangle 208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61451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6146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61452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61453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</a:t>
            </a:r>
          </a:p>
        </p:txBody>
      </p:sp>
      <p:cxnSp>
        <p:nvCxnSpPr>
          <p:cNvPr id="61454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455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531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two packets, </a:t>
            </a:r>
          </a:p>
          <a:p>
            <a:r>
              <a:rPr lang="en-US" sz="1800" i="1"/>
              <a:t>L</a:t>
            </a:r>
            <a:r>
              <a:rPr lang="en-US" sz="1800"/>
              <a:t> bits each</a:t>
            </a:r>
          </a:p>
        </p:txBody>
      </p:sp>
      <p:sp>
        <p:nvSpPr>
          <p:cNvPr id="614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C55EA3C-124B-4A6F-A46D-67DD4D085CA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2466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920750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96863"/>
            <a:ext cx="7772400" cy="879475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Physical media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482725"/>
            <a:ext cx="4322763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bit:</a:t>
            </a: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propagates between</a:t>
            </a:r>
            <a:br>
              <a:rPr lang="en-US" sz="2400" smtClean="0">
                <a:ea typeface="ＭＳ Ｐゴシック" pitchFamily="34" charset="-128"/>
              </a:rPr>
            </a:br>
            <a:r>
              <a:rPr lang="en-US" sz="2400" smtClean="0">
                <a:ea typeface="ＭＳ Ｐゴシック" pitchFamily="34" charset="-128"/>
              </a:rPr>
              <a:t>transmitter/receiver pairs</a:t>
            </a:r>
            <a:endParaRPr lang="en-US" sz="240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physical link:</a:t>
            </a:r>
            <a:r>
              <a:rPr lang="en-US" sz="2400" smtClean="0">
                <a:ea typeface="ＭＳ Ｐゴシック" pitchFamily="34" charset="-128"/>
              </a:rPr>
              <a:t> what lies between transmitter &amp; receiver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guided media: </a:t>
            </a:r>
          </a:p>
          <a:p>
            <a:pPr lvl="1" eaLnBrk="1" hangingPunct="1"/>
            <a:r>
              <a:rPr lang="en-US" smtClean="0"/>
              <a:t>signals propagate in solid media: copper, fiber, coax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unguided media: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mtClean="0"/>
              <a:t>signals propagate freely, e.g., radio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1413" y="2111375"/>
            <a:ext cx="3810000" cy="3346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twisted pair (TP</a:t>
            </a:r>
            <a:r>
              <a:rPr lang="en-US" sz="2400" i="1" smtClean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endParaRPr lang="en-US" sz="2400" i="1" smtClean="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two insulated copper wires</a:t>
            </a:r>
          </a:p>
          <a:p>
            <a:pPr lvl="1" eaLnBrk="1" hangingPunct="1">
              <a:buSzPct val="75000"/>
            </a:pPr>
            <a:r>
              <a:rPr lang="en-US" sz="2000" smtClean="0"/>
              <a:t>Category 5: 100 Mbps, 1 Gpbs Ethernet</a:t>
            </a:r>
          </a:p>
          <a:p>
            <a:pPr lvl="1" eaLnBrk="1" hangingPunct="1">
              <a:buSzPct val="75000"/>
            </a:pPr>
            <a:r>
              <a:rPr lang="en-US" sz="2000" smtClean="0"/>
              <a:t>Category 6: 10Gbps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913" y="4187825"/>
            <a:ext cx="22764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57938EA-819B-4D83-B49E-8E8AA3F9A52F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4514" name="Picture 6" descr="f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2950" y="4899025"/>
            <a:ext cx="23717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12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857250"/>
            <a:ext cx="5027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228600"/>
            <a:ext cx="8382000" cy="8794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Physical media: coax, fiber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327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coaxial cable:</a:t>
            </a:r>
            <a:endParaRPr lang="en-US" sz="2400" i="1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two concentric copper conductors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bidirectional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broadband:</a:t>
            </a:r>
          </a:p>
          <a:p>
            <a:pPr lvl="1" eaLnBrk="1" hangingPunct="1"/>
            <a:r>
              <a:rPr lang="en-US" sz="2000" smtClean="0"/>
              <a:t> multiple channels on cable</a:t>
            </a:r>
          </a:p>
          <a:p>
            <a:pPr lvl="1" eaLnBrk="1" hangingPunct="1"/>
            <a:r>
              <a:rPr lang="en-US" sz="2000" smtClean="0"/>
              <a:t> HFC</a:t>
            </a:r>
          </a:p>
        </p:txBody>
      </p:sp>
      <p:pic>
        <p:nvPicPr>
          <p:cNvPr id="64518" name="Picture 4" descr="coa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525" y="3863975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4667250" y="1317625"/>
            <a:ext cx="423068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fiber optic cable:</a:t>
            </a:r>
            <a:endParaRPr lang="en-US" i="1">
              <a:solidFill>
                <a:srgbClr val="CC0000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glass fiber carrying light pulses, each pulse a bit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high-speed operation: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high-speed point-to-point transmission (e.g., 10</a:t>
            </a:r>
            <a:r>
              <a:rPr lang="ja-JP" altLang="en-US" sz="2000">
                <a:latin typeface="Gill Sans MT" pitchFamily="34" charset="0"/>
              </a:rPr>
              <a:t>’</a:t>
            </a:r>
            <a:r>
              <a:rPr lang="en-US" altLang="ja-JP" sz="2000">
                <a:latin typeface="Gill Sans MT" pitchFamily="34" charset="0"/>
              </a:rPr>
              <a:t>s-100</a:t>
            </a:r>
            <a:r>
              <a:rPr lang="ja-JP" altLang="en-US" sz="2000">
                <a:latin typeface="Gill Sans MT" pitchFamily="34" charset="0"/>
              </a:rPr>
              <a:t>’</a:t>
            </a:r>
            <a:r>
              <a:rPr lang="en-US" altLang="ja-JP" sz="2000">
                <a:latin typeface="Gill Sans MT" pitchFamily="34" charset="0"/>
              </a:rPr>
              <a:t>s Gpbs transmission rate)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low error rate: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repeaters spaced far apart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>
                <a:latin typeface="Gill Sans MT" pitchFamily="34" charset="0"/>
              </a:rPr>
              <a:t>immune to electromagnetic noise</a:t>
            </a:r>
          </a:p>
        </p:txBody>
      </p:sp>
      <p:sp>
        <p:nvSpPr>
          <p:cNvPr id="645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E864C85-6C95-46E9-B053-2F1CC7DBAAF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6562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800100"/>
            <a:ext cx="4113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2863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Physical media: radio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signal carried in electromagnetic spectrum</a:t>
            </a:r>
          </a:p>
          <a:p>
            <a:pPr eaLnBrk="1" hangingPunct="1"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no physical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wire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bidirectional</a:t>
            </a:r>
          </a:p>
          <a:p>
            <a:pPr eaLnBrk="1" hangingPunct="1"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propagation environment effects:</a:t>
            </a:r>
          </a:p>
          <a:p>
            <a:pPr lvl="1" eaLnBrk="1" hangingPunct="1"/>
            <a:r>
              <a:rPr lang="en-US" dirty="0" smtClean="0"/>
              <a:t>reflection </a:t>
            </a:r>
          </a:p>
          <a:p>
            <a:pPr lvl="1" eaLnBrk="1" hangingPunct="1"/>
            <a:r>
              <a:rPr lang="en-US" dirty="0" smtClean="0"/>
              <a:t>obstruction by objects</a:t>
            </a:r>
          </a:p>
          <a:p>
            <a:pPr lvl="1" eaLnBrk="1" hangingPunct="1"/>
            <a:r>
              <a:rPr lang="en-US" dirty="0" smtClean="0"/>
              <a:t>interference</a:t>
            </a: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pitchFamily="34" charset="0"/>
              </a:rPr>
              <a:t>radio link types:</a:t>
            </a:r>
            <a:endParaRPr lang="en-US" i="1" dirty="0">
              <a:solidFill>
                <a:srgbClr val="CC0000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solidFill>
                  <a:srgbClr val="000099"/>
                </a:solidFill>
                <a:latin typeface="Gill Sans MT" pitchFamily="34" charset="0"/>
              </a:rPr>
              <a:t>terrestrial  microwave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latin typeface="Gill Sans MT" pitchFamily="34" charset="0"/>
              </a:rPr>
              <a:t>e.g. up to 45 Mbps channels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solidFill>
                  <a:srgbClr val="000099"/>
                </a:solidFill>
                <a:latin typeface="Gill Sans MT" pitchFamily="34" charset="0"/>
              </a:rPr>
              <a:t>LAN</a:t>
            </a:r>
            <a:r>
              <a:rPr lang="en-US" dirty="0">
                <a:latin typeface="Gill Sans MT" pitchFamily="34" charset="0"/>
              </a:rPr>
              <a:t> (e.g., </a:t>
            </a:r>
            <a:r>
              <a:rPr lang="en-US" dirty="0" err="1">
                <a:latin typeface="Gill Sans MT" pitchFamily="34" charset="0"/>
              </a:rPr>
              <a:t>WiFi</a:t>
            </a:r>
            <a:r>
              <a:rPr lang="en-US" dirty="0">
                <a:latin typeface="Gill Sans MT" pitchFamily="34" charset="0"/>
              </a:rPr>
              <a:t>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latin typeface="Gill Sans MT" pitchFamily="34" charset="0"/>
              </a:rPr>
              <a:t>11Mbps, 54 Mbps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solidFill>
                  <a:srgbClr val="000099"/>
                </a:solidFill>
                <a:latin typeface="Gill Sans MT" pitchFamily="34" charset="0"/>
              </a:rPr>
              <a:t>wide-area</a:t>
            </a:r>
            <a:r>
              <a:rPr lang="en-US" dirty="0">
                <a:latin typeface="Gill Sans MT" pitchFamily="34" charset="0"/>
              </a:rPr>
              <a:t> (e.g., cellular)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latin typeface="Gill Sans MT" pitchFamily="34" charset="0"/>
              </a:rPr>
              <a:t>3G cellular: ~ few </a:t>
            </a:r>
            <a:r>
              <a:rPr lang="en-US" sz="2000" dirty="0" smtClean="0">
                <a:latin typeface="Gill Sans MT" pitchFamily="34" charset="0"/>
              </a:rPr>
              <a:t>Mbps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 smtClean="0">
                <a:latin typeface="Gill Sans MT" pitchFamily="34" charset="0"/>
              </a:rPr>
              <a:t>4G LTE: 10s to 100s Mbps</a:t>
            </a:r>
            <a:endParaRPr lang="en-US" sz="2000" dirty="0"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dirty="0">
                <a:solidFill>
                  <a:srgbClr val="000099"/>
                </a:solidFill>
                <a:latin typeface="Gill Sans MT" pitchFamily="34" charset="0"/>
              </a:rPr>
              <a:t>satellite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latin typeface="Gill Sans MT" pitchFamily="34" charset="0"/>
              </a:rPr>
              <a:t>Kbps to 45Mbps channel (or multiple smaller channels)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latin typeface="Gill Sans MT" pitchFamily="34" charset="0"/>
              </a:rPr>
              <a:t>270 </a:t>
            </a:r>
            <a:r>
              <a:rPr lang="en-US" sz="2000" dirty="0" err="1">
                <a:latin typeface="Gill Sans MT" pitchFamily="34" charset="0"/>
              </a:rPr>
              <a:t>msec</a:t>
            </a:r>
            <a:r>
              <a:rPr lang="en-US" sz="2000" dirty="0">
                <a:latin typeface="Gill Sans MT" pitchFamily="34" charset="0"/>
              </a:rPr>
              <a:t> end-end delay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000" dirty="0">
                <a:latin typeface="Gill Sans MT" pitchFamily="34" charset="0"/>
              </a:rPr>
              <a:t>geosynchronous versus low altitude</a:t>
            </a:r>
          </a:p>
        </p:txBody>
      </p:sp>
      <p:sp>
        <p:nvSpPr>
          <p:cNvPr id="665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0816E88-26A6-40BF-8EDB-043F4D74F8E1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68610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0250" y="1406525"/>
            <a:ext cx="8207375" cy="4648200"/>
          </a:xfrm>
        </p:spPr>
        <p:txBody>
          <a:bodyPr/>
          <a:lstStyle/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lnSpc>
                <a:spcPct val="105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1.3 network core</a:t>
            </a:r>
          </a:p>
          <a:p>
            <a:pPr lvl="2" eaLnBrk="1" hangingPunct="1">
              <a:lnSpc>
                <a:spcPct val="105000"/>
              </a:lnSpc>
              <a:spcBef>
                <a:spcPct val="5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CC0000"/>
                </a:solidFill>
                <a:latin typeface="Gill Sans MT" pitchFamily="34" charset="0"/>
              </a:rPr>
              <a:t>packet switching,  circuit switching, network structure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lnSpc>
                <a:spcPct val="10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686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F51ABE6-D7AB-46FE-A67E-65FB390336D7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4271963" cy="4648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mesh of interconnected routers</a:t>
            </a:r>
          </a:p>
          <a:p>
            <a:pPr eaLnBrk="1" hangingPunct="1"/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packet-switching: hosts break application-layer messages into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packets</a:t>
            </a:r>
          </a:p>
          <a:p>
            <a:pPr lvl="1" eaLnBrk="1" hangingPunct="1"/>
            <a:r>
              <a:rPr lang="en-US" smtClean="0"/>
              <a:t>forward packets</a:t>
            </a:r>
            <a:r>
              <a:rPr lang="en-US" i="1" smtClean="0"/>
              <a:t> </a:t>
            </a:r>
            <a:r>
              <a:rPr lang="en-US" smtClean="0"/>
              <a:t>from one router to the next, across links on path from source to destination</a:t>
            </a:r>
          </a:p>
          <a:p>
            <a:pPr lvl="1" eaLnBrk="1" hangingPunct="1"/>
            <a:r>
              <a:rPr lang="en-US" smtClean="0"/>
              <a:t>each packet transmitted at full link capacity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network core</a:t>
            </a:r>
          </a:p>
        </p:txBody>
      </p:sp>
      <p:sp>
        <p:nvSpPr>
          <p:cNvPr id="70660" name="Freeform 637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61" name="Group 638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71161" name="Rectangle 63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62" name="AutoShape 64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70662" name="Freeform 641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Line 642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Line 643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5" name="Line 644"/>
          <p:cNvSpPr>
            <a:spLocks noChangeShapeType="1"/>
          </p:cNvSpPr>
          <p:nvPr/>
        </p:nvSpPr>
        <p:spPr bwMode="auto">
          <a:xfrm rot="-5400000">
            <a:off x="8177213" y="511968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6" name="Line 646"/>
          <p:cNvSpPr>
            <a:spLocks noChangeShapeType="1"/>
          </p:cNvSpPr>
          <p:nvPr/>
        </p:nvSpPr>
        <p:spPr bwMode="auto">
          <a:xfrm>
            <a:off x="6100763" y="4776788"/>
            <a:ext cx="212725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7" name="Line 647"/>
          <p:cNvSpPr>
            <a:spLocks noChangeShapeType="1"/>
          </p:cNvSpPr>
          <p:nvPr/>
        </p:nvSpPr>
        <p:spPr bwMode="auto">
          <a:xfrm flipV="1">
            <a:off x="5842000" y="5040313"/>
            <a:ext cx="390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8" name="Line 650"/>
          <p:cNvSpPr>
            <a:spLocks noChangeShapeType="1"/>
          </p:cNvSpPr>
          <p:nvPr/>
        </p:nvSpPr>
        <p:spPr bwMode="auto">
          <a:xfrm flipH="1">
            <a:off x="6267450" y="5087938"/>
            <a:ext cx="103188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651"/>
          <p:cNvSpPr>
            <a:spLocks noChangeShapeType="1"/>
          </p:cNvSpPr>
          <p:nvPr/>
        </p:nvSpPr>
        <p:spPr bwMode="auto">
          <a:xfrm flipH="1" flipV="1">
            <a:off x="6548438" y="5100638"/>
            <a:ext cx="114300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652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654"/>
          <p:cNvSpPr>
            <a:spLocks noChangeShapeType="1"/>
          </p:cNvSpPr>
          <p:nvPr/>
        </p:nvSpPr>
        <p:spPr bwMode="auto">
          <a:xfrm>
            <a:off x="6046788" y="3582988"/>
            <a:ext cx="234950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Line 655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73" name="Group 656"/>
          <p:cNvGrpSpPr>
            <a:grpSpLocks/>
          </p:cNvGrpSpPr>
          <p:nvPr/>
        </p:nvGrpSpPr>
        <p:grpSpPr bwMode="auto">
          <a:xfrm>
            <a:off x="5611813" y="3503613"/>
            <a:ext cx="506412" cy="352425"/>
            <a:chOff x="2967" y="478"/>
            <a:chExt cx="788" cy="625"/>
          </a:xfrm>
        </p:grpSpPr>
        <p:pic>
          <p:nvPicPr>
            <p:cNvPr id="71159" name="Picture 657" descr="access_point_stylized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160" name="Picture 658" descr="antenna_radiation_styliz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674" name="Freeform 659"/>
          <p:cNvSpPr>
            <a:spLocks/>
          </p:cNvSpPr>
          <p:nvPr/>
        </p:nvSpPr>
        <p:spPr bwMode="auto">
          <a:xfrm>
            <a:off x="7015163" y="3530600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5" name="Freeform 660"/>
          <p:cNvSpPr>
            <a:spLocks/>
          </p:cNvSpPr>
          <p:nvPr/>
        </p:nvSpPr>
        <p:spPr bwMode="auto">
          <a:xfrm>
            <a:off x="7011988" y="2005013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6" name="Line 66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7" name="Line 66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8" name="Line 66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79" name="Line 66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0" name="Line 66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1" name="Line 66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2" name="Line 66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3" name="Line 66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4" name="Line 66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5" name="Line 670"/>
          <p:cNvSpPr>
            <a:spLocks noChangeShapeType="1"/>
          </p:cNvSpPr>
          <p:nvPr/>
        </p:nvSpPr>
        <p:spPr bwMode="auto">
          <a:xfrm flipV="1">
            <a:off x="7580313" y="2562225"/>
            <a:ext cx="263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6" name="Line 67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7" name="Line 67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8" name="Line 67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Line 674"/>
          <p:cNvSpPr>
            <a:spLocks noChangeShapeType="1"/>
          </p:cNvSpPr>
          <p:nvPr/>
        </p:nvSpPr>
        <p:spPr bwMode="auto">
          <a:xfrm flipH="1">
            <a:off x="7299325" y="2936875"/>
            <a:ext cx="98425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0" name="Line 67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1" name="Line 67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92" name="Line 67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693" name="Group 678"/>
          <p:cNvGrpSpPr>
            <a:grpSpLocks/>
          </p:cNvGrpSpPr>
          <p:nvPr/>
        </p:nvGrpSpPr>
        <p:grpSpPr bwMode="auto">
          <a:xfrm>
            <a:off x="6053138" y="1846263"/>
            <a:ext cx="468312" cy="620712"/>
            <a:chOff x="1653" y="3023"/>
            <a:chExt cx="622" cy="911"/>
          </a:xfrm>
        </p:grpSpPr>
        <p:sp>
          <p:nvSpPr>
            <p:cNvPr id="71142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3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4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5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6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7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8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49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0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1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2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3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4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5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6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157" name="Oval 69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158" name="Picture 695" descr="cell_tower_radiation_gra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694" name="Group 696"/>
          <p:cNvGrpSpPr>
            <a:grpSpLocks/>
          </p:cNvGrpSpPr>
          <p:nvPr/>
        </p:nvGrpSpPr>
        <p:grpSpPr bwMode="auto">
          <a:xfrm>
            <a:off x="6289675" y="2406650"/>
            <a:ext cx="454025" cy="254000"/>
            <a:chOff x="3843" y="1516"/>
            <a:chExt cx="286" cy="160"/>
          </a:xfrm>
        </p:grpSpPr>
        <p:sp>
          <p:nvSpPr>
            <p:cNvPr id="71133" name="Line 69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4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35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36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37" name="Group 70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71140" name="Freeform 7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41" name="Freeform 7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38" name="Line 70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9" name="Line 70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5" name="Group 706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7112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2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2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28" name="Group 71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31" name="Freeform 71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32" name="Freeform 71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9" name="Line 71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30" name="Line 71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6" name="Group 715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7111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1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1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20" name="Group 71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23" name="Freeform 7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24" name="Freeform 7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21" name="Line 72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22" name="Line 72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7" name="Group 724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711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12" name="Group 72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15" name="Freeform 7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16" name="Freeform 7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13" name="Line 73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14" name="Line 73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8" name="Group 733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711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1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1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104" name="Group 73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107" name="Freeform 7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8" name="Freeform 7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105" name="Line 74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106" name="Line 74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9" name="Group 742"/>
          <p:cNvGrpSpPr>
            <a:grpSpLocks/>
          </p:cNvGrpSpPr>
          <p:nvPr/>
        </p:nvGrpSpPr>
        <p:grpSpPr bwMode="auto">
          <a:xfrm>
            <a:off x="7737475" y="3644900"/>
            <a:ext cx="492125" cy="206375"/>
            <a:chOff x="4334" y="1470"/>
            <a:chExt cx="246" cy="107"/>
          </a:xfrm>
        </p:grpSpPr>
        <p:sp>
          <p:nvSpPr>
            <p:cNvPr id="710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96" name="Group 74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9" name="Freeform 7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00" name="Freeform 7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97" name="Line 74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98" name="Line 75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00" name="Line 751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701" name="Group 752"/>
          <p:cNvGrpSpPr>
            <a:grpSpLocks/>
          </p:cNvGrpSpPr>
          <p:nvPr/>
        </p:nvGrpSpPr>
        <p:grpSpPr bwMode="auto">
          <a:xfrm>
            <a:off x="7086600" y="3632200"/>
            <a:ext cx="492125" cy="206375"/>
            <a:chOff x="4334" y="1470"/>
            <a:chExt cx="246" cy="107"/>
          </a:xfrm>
        </p:grpSpPr>
        <p:sp>
          <p:nvSpPr>
            <p:cNvPr id="710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88" name="Group 756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91" name="Freeform 75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92" name="Freeform 75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9" name="Line 759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90" name="Line 760"/>
            <p:cNvSpPr>
              <a:spLocks noChangeShapeType="1"/>
            </p:cNvSpPr>
            <p:nvPr/>
          </p:nvSpPr>
          <p:spPr bwMode="auto">
            <a:xfrm>
              <a:off x="4578" y="1505"/>
              <a:ext cx="0" cy="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2" name="Group 76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7107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7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7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80" name="Group 76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83" name="Freeform 7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84" name="Freeform 7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81" name="Line 76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82" name="Line 76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3" name="Group 77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7106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7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7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72" name="Group 77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75" name="Freeform 7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76" name="Freeform 7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73" name="Line 77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74" name="Line 77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4" name="Group 77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710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64" name="Group 78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67" name="Freeform 7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8" name="Freeform 7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65" name="Line 78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66" name="Line 78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5" name="Group 78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7105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105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105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1056" name="Group 79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71059" name="Freeform 79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60" name="Freeform 79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057" name="Line 79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58" name="Line 79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06" name="Group 797"/>
          <p:cNvGrpSpPr>
            <a:grpSpLocks/>
          </p:cNvGrpSpPr>
          <p:nvPr/>
        </p:nvGrpSpPr>
        <p:grpSpPr bwMode="auto">
          <a:xfrm>
            <a:off x="7161213" y="5005388"/>
            <a:ext cx="446087" cy="422275"/>
            <a:chOff x="5072" y="3611"/>
            <a:chExt cx="459" cy="380"/>
          </a:xfrm>
        </p:grpSpPr>
        <p:grpSp>
          <p:nvGrpSpPr>
            <p:cNvPr id="71039" name="Group 798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41" name="Freeform 799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2" name="Freeform 800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3" name="Freeform 801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4" name="Freeform 802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5" name="Freeform 803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6" name="Freeform 804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7" name="Freeform 805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8" name="Freeform 806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49" name="Freeform 807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0" name="Freeform 808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1" name="Freeform 809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52" name="Freeform 810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40" name="Picture 811" descr="access_point_stylized_gray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07" name="Group 812"/>
          <p:cNvGrpSpPr>
            <a:grpSpLocks/>
          </p:cNvGrpSpPr>
          <p:nvPr/>
        </p:nvGrpSpPr>
        <p:grpSpPr bwMode="auto">
          <a:xfrm>
            <a:off x="5638800" y="3509963"/>
            <a:ext cx="398463" cy="358775"/>
            <a:chOff x="5072" y="3611"/>
            <a:chExt cx="459" cy="380"/>
          </a:xfrm>
        </p:grpSpPr>
        <p:grpSp>
          <p:nvGrpSpPr>
            <p:cNvPr id="71025" name="Group 813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71027" name="Freeform 814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8" name="Freeform 815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29" name="Freeform 816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0" name="Freeform 817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1" name="Freeform 818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2" name="Freeform 819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3" name="Freeform 820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4" name="Freeform 821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5" name="Freeform 822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6" name="Freeform 823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7" name="Freeform 824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38" name="Freeform 825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1026" name="Picture 826" descr="access_point_stylized_gray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708" name="Line 827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709" name="Group 828"/>
          <p:cNvGrpSpPr>
            <a:grpSpLocks/>
          </p:cNvGrpSpPr>
          <p:nvPr/>
        </p:nvGrpSpPr>
        <p:grpSpPr bwMode="auto">
          <a:xfrm>
            <a:off x="5254625" y="2038350"/>
            <a:ext cx="504825" cy="401638"/>
            <a:chOff x="2896" y="396"/>
            <a:chExt cx="1848" cy="1887"/>
          </a:xfrm>
        </p:grpSpPr>
        <p:pic>
          <p:nvPicPr>
            <p:cNvPr id="71002" name="Picture 829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003" name="Freeform 830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4" name="Picture 831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005" name="Freeform 832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6" name="Freeform 833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7" name="Freeform 834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8" name="Freeform 835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9" name="Freeform 836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0" name="Freeform 837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1" name="Freeform 838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2" name="Freeform 839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3" name="Freeform 840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4" name="Freeform 841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5" name="Freeform 842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6" name="Freeform 843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7" name="Freeform 844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8" name="Freeform 845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19" name="Freeform 846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0" name="Freeform 847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1" name="Freeform 848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2" name="Freeform 849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23" name="Freeform 850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24" name="Picture 851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0" name="Group 852"/>
          <p:cNvGrpSpPr>
            <a:grpSpLocks/>
          </p:cNvGrpSpPr>
          <p:nvPr/>
        </p:nvGrpSpPr>
        <p:grpSpPr bwMode="auto">
          <a:xfrm>
            <a:off x="5537200" y="3054350"/>
            <a:ext cx="504825" cy="401638"/>
            <a:chOff x="2896" y="396"/>
            <a:chExt cx="1848" cy="1887"/>
          </a:xfrm>
        </p:grpSpPr>
        <p:pic>
          <p:nvPicPr>
            <p:cNvPr id="70979" name="Picture 853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80" name="Freeform 854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81" name="Picture 855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82" name="Freeform 856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3" name="Freeform 857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4" name="Freeform 858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5" name="Freeform 859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6" name="Freeform 860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7" name="Freeform 861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8" name="Freeform 862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89" name="Freeform 863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0" name="Freeform 864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1" name="Freeform 865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2" name="Freeform 866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3" name="Freeform 867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4" name="Freeform 868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5" name="Freeform 869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6" name="Freeform 870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7" name="Freeform 871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8" name="Freeform 872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99" name="Freeform 873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000" name="Freeform 874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1001" name="Picture 875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1" name="Group 876"/>
          <p:cNvGrpSpPr>
            <a:grpSpLocks/>
          </p:cNvGrpSpPr>
          <p:nvPr/>
        </p:nvGrpSpPr>
        <p:grpSpPr bwMode="auto">
          <a:xfrm>
            <a:off x="6959600" y="5495925"/>
            <a:ext cx="504825" cy="401638"/>
            <a:chOff x="2896" y="396"/>
            <a:chExt cx="1848" cy="1887"/>
          </a:xfrm>
        </p:grpSpPr>
        <p:pic>
          <p:nvPicPr>
            <p:cNvPr id="70956" name="Picture 877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57" name="Freeform 878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8" name="Picture 879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59" name="Freeform 880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0" name="Freeform 881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1" name="Freeform 882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2" name="Freeform 883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3" name="Freeform 884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4" name="Freeform 885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5" name="Freeform 886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6" name="Freeform 887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7" name="Freeform 888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8" name="Freeform 889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69" name="Freeform 890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0" name="Freeform 891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1" name="Freeform 892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2" name="Freeform 893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3" name="Freeform 894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4" name="Freeform 895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5" name="Freeform 896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6" name="Freeform 897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77" name="Freeform 898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78" name="Picture 899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2" name="Group 900"/>
          <p:cNvGrpSpPr>
            <a:grpSpLocks/>
          </p:cNvGrpSpPr>
          <p:nvPr/>
        </p:nvGrpSpPr>
        <p:grpSpPr bwMode="auto">
          <a:xfrm>
            <a:off x="7378700" y="5524500"/>
            <a:ext cx="504825" cy="401638"/>
            <a:chOff x="2896" y="396"/>
            <a:chExt cx="1848" cy="1887"/>
          </a:xfrm>
        </p:grpSpPr>
        <p:pic>
          <p:nvPicPr>
            <p:cNvPr id="70933" name="Picture 901" descr="laptop_keyboar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34" name="Freeform 902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35" name="Picture 903" descr="scree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36" name="Freeform 904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7" name="Freeform 905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8" name="Freeform 906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39" name="Freeform 907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0" name="Freeform 908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2 h 1659"/>
                <a:gd name="T6" fmla="*/ 0 w 637"/>
                <a:gd name="T7" fmla="*/ 2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1" name="Freeform 909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1 w 2216"/>
                <a:gd name="T5" fmla="*/ 1 h 550"/>
                <a:gd name="T6" fmla="*/ 1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2" name="Freeform 910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3" name="Freeform 911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4" name="Freeform 912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5" name="Freeform 913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6" name="Freeform 914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7" name="Freeform 915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8" name="Freeform 916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49" name="Freeform 917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0" name="Freeform 918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1" name="Freeform 919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2" name="Freeform 920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3" name="Freeform 921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954" name="Freeform 922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955" name="Picture 923" descr="grayed_radiatio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713" name="Group 924"/>
          <p:cNvGrpSpPr>
            <a:grpSpLocks/>
          </p:cNvGrpSpPr>
          <p:nvPr/>
        </p:nvGrpSpPr>
        <p:grpSpPr bwMode="auto">
          <a:xfrm>
            <a:off x="5349875" y="1590675"/>
            <a:ext cx="617538" cy="387350"/>
            <a:chOff x="2920" y="972"/>
            <a:chExt cx="389" cy="244"/>
          </a:xfrm>
        </p:grpSpPr>
        <p:grpSp>
          <p:nvGrpSpPr>
            <p:cNvPr id="70921" name="Group 925"/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70923" name="Picture 926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924" name="Freeform 927"/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925" name="Group 928"/>
              <p:cNvGrpSpPr>
                <a:grpSpLocks/>
              </p:cNvGrpSpPr>
              <p:nvPr/>
            </p:nvGrpSpPr>
            <p:grpSpPr bwMode="auto">
              <a:xfrm>
                <a:off x="3511" y="1689"/>
                <a:ext cx="289" cy="576"/>
                <a:chOff x="3511" y="1689"/>
                <a:chExt cx="289" cy="576"/>
              </a:xfrm>
            </p:grpSpPr>
            <p:sp>
              <p:nvSpPr>
                <p:cNvPr id="70926" name="Freeform 929"/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7" name="Freeform 930"/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8" name="Freeform 931"/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29" name="Freeform 932"/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30" name="Rectangle 933"/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31" name="Rectangle 934"/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932" name="Freeform 935"/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70922" name="Picture 936" descr="grayed_radiati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0714" name="Picture 937" descr="car_gray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6838" y="1670050"/>
            <a:ext cx="7540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715" name="Group 938"/>
          <p:cNvGrpSpPr>
            <a:grpSpLocks/>
          </p:cNvGrpSpPr>
          <p:nvPr/>
        </p:nvGrpSpPr>
        <p:grpSpPr bwMode="auto">
          <a:xfrm>
            <a:off x="5662613" y="4538663"/>
            <a:ext cx="463550" cy="398462"/>
            <a:chOff x="3987" y="-51"/>
            <a:chExt cx="1252" cy="983"/>
          </a:xfrm>
        </p:grpSpPr>
        <p:pic>
          <p:nvPicPr>
            <p:cNvPr id="70919" name="Picture 939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20" name="Freeform 940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6" name="Group 941"/>
          <p:cNvGrpSpPr>
            <a:grpSpLocks/>
          </p:cNvGrpSpPr>
          <p:nvPr/>
        </p:nvGrpSpPr>
        <p:grpSpPr bwMode="auto">
          <a:xfrm>
            <a:off x="5500688" y="4938713"/>
            <a:ext cx="463550" cy="398462"/>
            <a:chOff x="3987" y="-51"/>
            <a:chExt cx="1252" cy="983"/>
          </a:xfrm>
        </p:grpSpPr>
        <p:pic>
          <p:nvPicPr>
            <p:cNvPr id="70917" name="Picture 942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18" name="Freeform 943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7" name="Group 944"/>
          <p:cNvGrpSpPr>
            <a:grpSpLocks/>
          </p:cNvGrpSpPr>
          <p:nvPr/>
        </p:nvGrpSpPr>
        <p:grpSpPr bwMode="auto">
          <a:xfrm>
            <a:off x="5957888" y="5186363"/>
            <a:ext cx="463550" cy="398462"/>
            <a:chOff x="3987" y="-51"/>
            <a:chExt cx="1252" cy="983"/>
          </a:xfrm>
        </p:grpSpPr>
        <p:pic>
          <p:nvPicPr>
            <p:cNvPr id="70915" name="Picture 945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16" name="Freeform 946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8" name="Group 947"/>
          <p:cNvGrpSpPr>
            <a:grpSpLocks/>
          </p:cNvGrpSpPr>
          <p:nvPr/>
        </p:nvGrpSpPr>
        <p:grpSpPr bwMode="auto">
          <a:xfrm>
            <a:off x="6396038" y="5224463"/>
            <a:ext cx="463550" cy="398462"/>
            <a:chOff x="3987" y="-51"/>
            <a:chExt cx="1252" cy="983"/>
          </a:xfrm>
        </p:grpSpPr>
        <p:pic>
          <p:nvPicPr>
            <p:cNvPr id="70913" name="Picture 948" descr="desktop_computer_stylized_smal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914" name="Freeform 949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43 w 714"/>
                <a:gd name="T1" fmla="*/ 1 h 714"/>
                <a:gd name="T2" fmla="*/ 239 w 714"/>
                <a:gd name="T3" fmla="*/ 0 h 714"/>
                <a:gd name="T4" fmla="*/ 190 w 714"/>
                <a:gd name="T5" fmla="*/ 9 h 714"/>
                <a:gd name="T6" fmla="*/ 0 w 714"/>
                <a:gd name="T7" fmla="*/ 7 h 714"/>
                <a:gd name="T8" fmla="*/ 43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19" name="Group 950"/>
          <p:cNvGrpSpPr>
            <a:grpSpLocks/>
          </p:cNvGrpSpPr>
          <p:nvPr/>
        </p:nvGrpSpPr>
        <p:grpSpPr bwMode="auto">
          <a:xfrm>
            <a:off x="8186738" y="5014913"/>
            <a:ext cx="249237" cy="555625"/>
            <a:chOff x="1115" y="2770"/>
            <a:chExt cx="589" cy="1034"/>
          </a:xfrm>
        </p:grpSpPr>
        <p:sp>
          <p:nvSpPr>
            <p:cNvPr id="70881" name="Freeform 951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2" name="Rectangle 952"/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83" name="Freeform 953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4" name="Freeform 954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85" name="Rectangle 955"/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86" name="Group 956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911" name="AutoShape 95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12" name="AutoShape 958"/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87" name="Rectangle 959"/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88" name="Group 960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909" name="AutoShape 961"/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10" name="AutoShape 962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89" name="Rectangle 963"/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0" name="Rectangle 964"/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91" name="Group 965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907" name="AutoShape 966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08" name="AutoShape 967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92" name="Freeform 968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93" name="Group 969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905" name="AutoShape 97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06" name="AutoShape 971"/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94" name="Rectangle 972"/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5" name="Freeform 973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6" name="Freeform 974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7" name="Oval 975"/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98" name="Freeform 976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99" name="AutoShape 977"/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0" name="AutoShape 978"/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1" name="Oval 979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2" name="Oval 980"/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70903" name="Oval 981"/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04" name="Rectangle 982"/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720" name="Group 983"/>
          <p:cNvGrpSpPr>
            <a:grpSpLocks/>
          </p:cNvGrpSpPr>
          <p:nvPr/>
        </p:nvGrpSpPr>
        <p:grpSpPr bwMode="auto">
          <a:xfrm>
            <a:off x="7900988" y="5224463"/>
            <a:ext cx="230187" cy="498475"/>
            <a:chOff x="1115" y="2770"/>
            <a:chExt cx="589" cy="1034"/>
          </a:xfrm>
        </p:grpSpPr>
        <p:sp>
          <p:nvSpPr>
            <p:cNvPr id="70849" name="Freeform 984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0" name="Rectangle 985"/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51" name="Freeform 986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2" name="Freeform 987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53" name="Rectangle 988"/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4" name="Group 989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70879" name="AutoShape 99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80" name="AutoShape 991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55" name="Rectangle 992"/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6" name="Group 993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70877" name="AutoShape 99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8" name="AutoShape 995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57" name="Rectangle 996"/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58" name="Rectangle 997"/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59" name="Group 998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70875" name="AutoShape 999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6" name="AutoShape 1000"/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60" name="Freeform 1001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861" name="Group 1002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70873" name="AutoShape 1003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4" name="AutoShape 1004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62" name="Rectangle 1005"/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" name="Freeform 1006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4" name="Freeform 1007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5" name="Oval 1008"/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6" name="Freeform 1009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67" name="AutoShape 1010"/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8" name="AutoShape 1011"/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9" name="Oval 1012"/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70" name="Oval 1013"/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70871" name="Oval 1014"/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72" name="Rectangle 1015"/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721" name="Group 1016"/>
          <p:cNvGrpSpPr>
            <a:grpSpLocks/>
          </p:cNvGrpSpPr>
          <p:nvPr/>
        </p:nvGrpSpPr>
        <p:grpSpPr bwMode="auto">
          <a:xfrm>
            <a:off x="7389813" y="3911600"/>
            <a:ext cx="506412" cy="209550"/>
            <a:chOff x="4655" y="2464"/>
            <a:chExt cx="319" cy="132"/>
          </a:xfrm>
        </p:grpSpPr>
        <p:grpSp>
          <p:nvGrpSpPr>
            <p:cNvPr id="70832" name="Group 101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844" name="Group 102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47" name="Freeform 102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48" name="Freeform 102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45" name="Line 102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6" name="Line 102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3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834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835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836" name="Group 102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39" name="Freeform 103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40" name="Freeform 103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37" name="Line 1032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38" name="Line 103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2" name="Group 1034"/>
          <p:cNvGrpSpPr>
            <a:grpSpLocks/>
          </p:cNvGrpSpPr>
          <p:nvPr/>
        </p:nvGrpSpPr>
        <p:grpSpPr bwMode="auto">
          <a:xfrm>
            <a:off x="7081838" y="3629025"/>
            <a:ext cx="506412" cy="209550"/>
            <a:chOff x="4655" y="2464"/>
            <a:chExt cx="319" cy="132"/>
          </a:xfrm>
        </p:grpSpPr>
        <p:grpSp>
          <p:nvGrpSpPr>
            <p:cNvPr id="70815" name="Group 103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827" name="Group 103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30" name="Freeform 104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31" name="Freeform 104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28" name="Line 104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9" name="Line 104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16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817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818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819" name="Group 104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22" name="Freeform 10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23" name="Freeform 10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20" name="Line 1050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Line 1051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3" name="Group 1052"/>
          <p:cNvGrpSpPr>
            <a:grpSpLocks/>
          </p:cNvGrpSpPr>
          <p:nvPr/>
        </p:nvGrpSpPr>
        <p:grpSpPr bwMode="auto">
          <a:xfrm>
            <a:off x="7732713" y="3641725"/>
            <a:ext cx="506412" cy="209550"/>
            <a:chOff x="4655" y="2464"/>
            <a:chExt cx="319" cy="132"/>
          </a:xfrm>
        </p:grpSpPr>
        <p:grpSp>
          <p:nvGrpSpPr>
            <p:cNvPr id="70798" name="Group 1053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8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8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810" name="Group 10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813" name="Freeform 10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14" name="Freeform 10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811" name="Line 10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12" name="Line 10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99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800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801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802" name="Group 1065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805" name="Freeform 10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06" name="Freeform 10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803" name="Line 1068"/>
            <p:cNvSpPr>
              <a:spLocks noChangeShapeType="1"/>
            </p:cNvSpPr>
            <p:nvPr/>
          </p:nvSpPr>
          <p:spPr bwMode="auto">
            <a:xfrm>
              <a:off x="4656" y="2506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804" name="Line 1069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4" name="Group 1070"/>
          <p:cNvGrpSpPr>
            <a:grpSpLocks/>
          </p:cNvGrpSpPr>
          <p:nvPr/>
        </p:nvGrpSpPr>
        <p:grpSpPr bwMode="auto">
          <a:xfrm>
            <a:off x="7202488" y="2486025"/>
            <a:ext cx="392112" cy="180975"/>
            <a:chOff x="4655" y="2464"/>
            <a:chExt cx="319" cy="132"/>
          </a:xfrm>
        </p:grpSpPr>
        <p:grpSp>
          <p:nvGrpSpPr>
            <p:cNvPr id="70781" name="Group 107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93" name="Group 10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96" name="Freeform 10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97" name="Freeform 10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94" name="Line 10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95" name="Line 10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2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83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84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85" name="Group 1083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88" name="Freeform 10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89" name="Freeform 10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86" name="Line 1086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87" name="Line 1087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5" name="Group 1088"/>
          <p:cNvGrpSpPr>
            <a:grpSpLocks/>
          </p:cNvGrpSpPr>
          <p:nvPr/>
        </p:nvGrpSpPr>
        <p:grpSpPr bwMode="auto">
          <a:xfrm>
            <a:off x="7205663" y="2752725"/>
            <a:ext cx="407987" cy="180975"/>
            <a:chOff x="4655" y="2464"/>
            <a:chExt cx="319" cy="132"/>
          </a:xfrm>
        </p:grpSpPr>
        <p:grpSp>
          <p:nvGrpSpPr>
            <p:cNvPr id="70764" name="Group 10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76" name="Group 10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79" name="Freeform 10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80" name="Freeform 10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77" name="Line 10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8" name="Line 10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5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66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67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68" name="Group 1101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71" name="Freeform 11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72" name="Freeform 11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69" name="Line 1104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70" name="Line 1105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6" name="Group 1106"/>
          <p:cNvGrpSpPr>
            <a:grpSpLocks/>
          </p:cNvGrpSpPr>
          <p:nvPr/>
        </p:nvGrpSpPr>
        <p:grpSpPr bwMode="auto">
          <a:xfrm>
            <a:off x="7758113" y="2749550"/>
            <a:ext cx="407987" cy="180975"/>
            <a:chOff x="4655" y="2464"/>
            <a:chExt cx="319" cy="132"/>
          </a:xfrm>
        </p:grpSpPr>
        <p:grpSp>
          <p:nvGrpSpPr>
            <p:cNvPr id="70747" name="Group 11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59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62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63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60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61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48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49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50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51" name="Group 111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54" name="Freeform 11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55" name="Freeform 11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52" name="Line 1122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Line 112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727" name="Group 1124"/>
          <p:cNvGrpSpPr>
            <a:grpSpLocks/>
          </p:cNvGrpSpPr>
          <p:nvPr/>
        </p:nvGrpSpPr>
        <p:grpSpPr bwMode="auto">
          <a:xfrm>
            <a:off x="7688263" y="2390775"/>
            <a:ext cx="392112" cy="180975"/>
            <a:chOff x="4655" y="2464"/>
            <a:chExt cx="319" cy="132"/>
          </a:xfrm>
        </p:grpSpPr>
        <p:grpSp>
          <p:nvGrpSpPr>
            <p:cNvPr id="70730" name="Group 112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073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4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074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0742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745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46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743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44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1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0732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0733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0734" name="Group 113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70737" name="Freeform 1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38" name="Freeform 1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35" name="Line 1140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Line 1141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728" name="Picture 1142" descr="underline_base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150" y="1039813"/>
            <a:ext cx="4570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1A98F09-892E-42C2-9C62-0D4DA43DFAB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28"/>
          <p:cNvGrpSpPr>
            <a:grpSpLocks/>
          </p:cNvGrpSpPr>
          <p:nvPr/>
        </p:nvGrpSpPr>
        <p:grpSpPr bwMode="auto">
          <a:xfrm>
            <a:off x="2303463" y="2090738"/>
            <a:ext cx="1187450" cy="554037"/>
            <a:chOff x="4650" y="1129"/>
            <a:chExt cx="246" cy="95"/>
          </a:xfrm>
        </p:grpSpPr>
        <p:sp>
          <p:nvSpPr>
            <p:cNvPr id="748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48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48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483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3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3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4" name="Group 105"/>
          <p:cNvGrpSpPr>
            <a:grpSpLocks/>
          </p:cNvGrpSpPr>
          <p:nvPr/>
        </p:nvGrpSpPr>
        <p:grpSpPr bwMode="auto">
          <a:xfrm>
            <a:off x="6764338" y="2314575"/>
            <a:ext cx="779462" cy="679450"/>
            <a:chOff x="-44" y="1473"/>
            <a:chExt cx="981" cy="1105"/>
          </a:xfrm>
        </p:grpSpPr>
        <p:pic>
          <p:nvPicPr>
            <p:cNvPr id="74825" name="Picture 106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26" name="Freeform 10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30175"/>
            <a:ext cx="8447087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Packet Switching: queueing delay, loss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74757" name="Line 230"/>
          <p:cNvSpPr>
            <a:spLocks noChangeShapeType="1"/>
          </p:cNvSpPr>
          <p:nvPr/>
        </p:nvSpPr>
        <p:spPr bwMode="auto">
          <a:xfrm>
            <a:off x="3467100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276"/>
          <p:cNvSpPr>
            <a:spLocks noChangeShapeType="1"/>
          </p:cNvSpPr>
          <p:nvPr/>
        </p:nvSpPr>
        <p:spPr bwMode="auto">
          <a:xfrm>
            <a:off x="1590675" y="1971675"/>
            <a:ext cx="744538" cy="38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277"/>
          <p:cNvSpPr>
            <a:spLocks noChangeShapeType="1"/>
          </p:cNvSpPr>
          <p:nvPr/>
        </p:nvSpPr>
        <p:spPr bwMode="auto">
          <a:xfrm flipV="1">
            <a:off x="1735138" y="2457450"/>
            <a:ext cx="57785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278"/>
          <p:cNvSpPr>
            <a:spLocks noChangeShapeType="1"/>
          </p:cNvSpPr>
          <p:nvPr/>
        </p:nvSpPr>
        <p:spPr bwMode="auto">
          <a:xfrm>
            <a:off x="3432175" y="2398713"/>
            <a:ext cx="20161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279"/>
          <p:cNvSpPr>
            <a:spLocks noChangeShapeType="1"/>
          </p:cNvSpPr>
          <p:nvPr/>
        </p:nvSpPr>
        <p:spPr bwMode="auto">
          <a:xfrm flipH="1" flipV="1">
            <a:off x="6035675" y="2581275"/>
            <a:ext cx="9525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280"/>
          <p:cNvSpPr>
            <a:spLocks noChangeShapeType="1"/>
          </p:cNvSpPr>
          <p:nvPr/>
        </p:nvSpPr>
        <p:spPr bwMode="auto">
          <a:xfrm flipV="1">
            <a:off x="6508750" y="2030413"/>
            <a:ext cx="604838" cy="307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287"/>
          <p:cNvSpPr>
            <a:spLocks noChangeArrowheads="1"/>
          </p:cNvSpPr>
          <p:nvPr/>
        </p:nvSpPr>
        <p:spPr bwMode="auto">
          <a:xfrm>
            <a:off x="36306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Rectangle 288"/>
          <p:cNvSpPr>
            <a:spLocks noChangeArrowheads="1"/>
          </p:cNvSpPr>
          <p:nvPr/>
        </p:nvSpPr>
        <p:spPr bwMode="auto">
          <a:xfrm>
            <a:off x="37925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289"/>
          <p:cNvSpPr>
            <a:spLocks noChangeArrowheads="1"/>
          </p:cNvSpPr>
          <p:nvPr/>
        </p:nvSpPr>
        <p:spPr bwMode="auto">
          <a:xfrm>
            <a:off x="39544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Rectangle 290"/>
          <p:cNvSpPr>
            <a:spLocks noChangeArrowheads="1"/>
          </p:cNvSpPr>
          <p:nvPr/>
        </p:nvSpPr>
        <p:spPr bwMode="auto">
          <a:xfrm>
            <a:off x="411638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Rectangle 291"/>
          <p:cNvSpPr>
            <a:spLocks noChangeArrowheads="1"/>
          </p:cNvSpPr>
          <p:nvPr/>
        </p:nvSpPr>
        <p:spPr bwMode="auto">
          <a:xfrm>
            <a:off x="427831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Rectangle 292"/>
          <p:cNvSpPr>
            <a:spLocks noChangeArrowheads="1"/>
          </p:cNvSpPr>
          <p:nvPr/>
        </p:nvSpPr>
        <p:spPr bwMode="auto">
          <a:xfrm>
            <a:off x="46497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Rectangle 293"/>
          <p:cNvSpPr>
            <a:spLocks noChangeArrowheads="1"/>
          </p:cNvSpPr>
          <p:nvPr/>
        </p:nvSpPr>
        <p:spPr bwMode="auto">
          <a:xfrm>
            <a:off x="508793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70" name="Group 311"/>
          <p:cNvGrpSpPr>
            <a:grpSpLocks/>
          </p:cNvGrpSpPr>
          <p:nvPr/>
        </p:nvGrpSpPr>
        <p:grpSpPr bwMode="auto">
          <a:xfrm>
            <a:off x="2786063" y="2262188"/>
            <a:ext cx="633412" cy="200025"/>
            <a:chOff x="1800" y="1425"/>
            <a:chExt cx="399" cy="126"/>
          </a:xfrm>
        </p:grpSpPr>
        <p:sp>
          <p:nvSpPr>
            <p:cNvPr id="74821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2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3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24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71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Line 300"/>
          <p:cNvSpPr>
            <a:spLocks noChangeShapeType="1"/>
          </p:cNvSpPr>
          <p:nvPr/>
        </p:nvSpPr>
        <p:spPr bwMode="auto">
          <a:xfrm>
            <a:off x="2090738" y="2111375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301"/>
          <p:cNvSpPr>
            <a:spLocks noChangeShapeType="1"/>
          </p:cNvSpPr>
          <p:nvPr/>
        </p:nvSpPr>
        <p:spPr bwMode="auto">
          <a:xfrm flipV="1">
            <a:off x="2092325" y="2582863"/>
            <a:ext cx="1746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302"/>
          <p:cNvSpPr>
            <a:spLocks noChangeShapeType="1"/>
          </p:cNvSpPr>
          <p:nvPr/>
        </p:nvSpPr>
        <p:spPr bwMode="auto">
          <a:xfrm>
            <a:off x="401161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Text Box 303"/>
          <p:cNvSpPr txBox="1">
            <a:spLocks noChangeArrowheads="1"/>
          </p:cNvSpPr>
          <p:nvPr/>
        </p:nvSpPr>
        <p:spPr bwMode="auto">
          <a:xfrm>
            <a:off x="749300" y="16335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74777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74778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79" name="Text Box 308"/>
          <p:cNvSpPr txBox="1">
            <a:spLocks noChangeArrowheads="1"/>
          </p:cNvSpPr>
          <p:nvPr/>
        </p:nvSpPr>
        <p:spPr bwMode="auto">
          <a:xfrm>
            <a:off x="1636713" y="1585913"/>
            <a:ext cx="156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R</a:t>
            </a:r>
            <a:r>
              <a:rPr lang="en-US" sz="1800"/>
              <a:t> = 100 Mb/s</a:t>
            </a:r>
          </a:p>
        </p:txBody>
      </p:sp>
      <p:sp>
        <p:nvSpPr>
          <p:cNvPr id="74780" name="Text Box 309"/>
          <p:cNvSpPr txBox="1">
            <a:spLocks noChangeArrowheads="1"/>
          </p:cNvSpPr>
          <p:nvPr/>
        </p:nvSpPr>
        <p:spPr bwMode="auto">
          <a:xfrm>
            <a:off x="3625850" y="2438400"/>
            <a:ext cx="16414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R</a:t>
            </a:r>
            <a:r>
              <a:rPr lang="en-US" sz="2000"/>
              <a:t> = 1.5 Mb/s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1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2" name="Line 281"/>
          <p:cNvSpPr>
            <a:spLocks noChangeShapeType="1"/>
          </p:cNvSpPr>
          <p:nvPr/>
        </p:nvSpPr>
        <p:spPr bwMode="auto">
          <a:xfrm flipV="1">
            <a:off x="6662738" y="3146425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Line 283"/>
          <p:cNvSpPr>
            <a:spLocks noChangeShapeType="1"/>
          </p:cNvSpPr>
          <p:nvPr/>
        </p:nvSpPr>
        <p:spPr bwMode="auto">
          <a:xfrm flipH="1">
            <a:off x="6638925" y="2849563"/>
            <a:ext cx="379413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Text Box 306"/>
          <p:cNvSpPr txBox="1">
            <a:spLocks noChangeArrowheads="1"/>
          </p:cNvSpPr>
          <p:nvPr/>
        </p:nvSpPr>
        <p:spPr bwMode="auto">
          <a:xfrm>
            <a:off x="7556500" y="22240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5" name="Text Box 307"/>
          <p:cNvSpPr txBox="1">
            <a:spLocks noChangeArrowheads="1"/>
          </p:cNvSpPr>
          <p:nvPr/>
        </p:nvSpPr>
        <p:spPr bwMode="auto">
          <a:xfrm>
            <a:off x="8299450" y="2840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74786" name="Text Box 330"/>
          <p:cNvSpPr txBox="1">
            <a:spLocks noChangeArrowheads="1"/>
          </p:cNvSpPr>
          <p:nvPr/>
        </p:nvSpPr>
        <p:spPr bwMode="auto">
          <a:xfrm>
            <a:off x="2051050" y="2984500"/>
            <a:ext cx="2354263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/>
              <a:t>queue of packets</a:t>
            </a:r>
          </a:p>
          <a:p>
            <a:pPr algn="ctr">
              <a:lnSpc>
                <a:spcPct val="85000"/>
              </a:lnSpc>
            </a:pPr>
            <a:r>
              <a:rPr lang="en-US" sz="1800"/>
              <a:t>waiting for output 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4787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88" name="Group 96"/>
          <p:cNvGrpSpPr>
            <a:grpSpLocks/>
          </p:cNvGrpSpPr>
          <p:nvPr/>
        </p:nvGrpSpPr>
        <p:grpSpPr bwMode="auto">
          <a:xfrm>
            <a:off x="898525" y="1651000"/>
            <a:ext cx="779463" cy="679450"/>
            <a:chOff x="-44" y="1473"/>
            <a:chExt cx="981" cy="1105"/>
          </a:xfrm>
        </p:grpSpPr>
        <p:pic>
          <p:nvPicPr>
            <p:cNvPr id="7481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2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89" name="Group 99"/>
          <p:cNvGrpSpPr>
            <a:grpSpLocks/>
          </p:cNvGrpSpPr>
          <p:nvPr/>
        </p:nvGrpSpPr>
        <p:grpSpPr bwMode="auto">
          <a:xfrm>
            <a:off x="1085850" y="2625725"/>
            <a:ext cx="779463" cy="679450"/>
            <a:chOff x="-44" y="1473"/>
            <a:chExt cx="981" cy="1105"/>
          </a:xfrm>
        </p:grpSpPr>
        <p:pic>
          <p:nvPicPr>
            <p:cNvPr id="74817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18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0" name="Group 102"/>
          <p:cNvGrpSpPr>
            <a:grpSpLocks/>
          </p:cNvGrpSpPr>
          <p:nvPr/>
        </p:nvGrpSpPr>
        <p:grpSpPr bwMode="auto">
          <a:xfrm>
            <a:off x="7481888" y="2686050"/>
            <a:ext cx="779462" cy="679450"/>
            <a:chOff x="-44" y="1473"/>
            <a:chExt cx="981" cy="1105"/>
          </a:xfrm>
        </p:grpSpPr>
        <p:pic>
          <p:nvPicPr>
            <p:cNvPr id="74815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16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1" name="Group 108"/>
          <p:cNvGrpSpPr>
            <a:grpSpLocks/>
          </p:cNvGrpSpPr>
          <p:nvPr/>
        </p:nvGrpSpPr>
        <p:grpSpPr bwMode="auto">
          <a:xfrm>
            <a:off x="6846888" y="1493838"/>
            <a:ext cx="779462" cy="679450"/>
            <a:chOff x="-44" y="1473"/>
            <a:chExt cx="981" cy="1105"/>
          </a:xfrm>
        </p:grpSpPr>
        <p:pic>
          <p:nvPicPr>
            <p:cNvPr id="74813" name="Picture 10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14" name="Freeform 11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8A94B2C-BAD3-4F9F-A425-7681745D5ECF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74793" name="Group 228"/>
          <p:cNvGrpSpPr>
            <a:grpSpLocks/>
          </p:cNvGrpSpPr>
          <p:nvPr/>
        </p:nvGrpSpPr>
        <p:grpSpPr bwMode="auto">
          <a:xfrm>
            <a:off x="5391150" y="2160588"/>
            <a:ext cx="1128713" cy="439737"/>
            <a:chOff x="4650" y="1129"/>
            <a:chExt cx="246" cy="95"/>
          </a:xfrm>
        </p:grpSpPr>
        <p:sp>
          <p:nvSpPr>
            <p:cNvPr id="7480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480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480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4808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1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9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4" name="Rectangle 6"/>
          <p:cNvSpPr>
            <a:spLocks noChangeArrowheads="1"/>
          </p:cNvSpPr>
          <p:nvPr/>
        </p:nvSpPr>
        <p:spPr bwMode="auto">
          <a:xfrm>
            <a:off x="606425" y="3930650"/>
            <a:ext cx="81311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>
                <a:solidFill>
                  <a:srgbClr val="C00000"/>
                </a:solidFill>
                <a:latin typeface="Gill Sans MT" pitchFamily="34" charset="0"/>
              </a:rPr>
              <a:t>queuing and loss: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If arrival rate (in bits) to link exceeds transmission rate of link for a period of time: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packets will queue, wait to be transmitted on link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packets can be dropped (lost) if memory (buffer) fills up</a:t>
            </a:r>
          </a:p>
        </p:txBody>
      </p:sp>
      <p:pic>
        <p:nvPicPr>
          <p:cNvPr id="74795" name="Picture 16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915988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796" name="Group 228"/>
          <p:cNvGrpSpPr>
            <a:grpSpLocks/>
          </p:cNvGrpSpPr>
          <p:nvPr/>
        </p:nvGrpSpPr>
        <p:grpSpPr bwMode="auto">
          <a:xfrm>
            <a:off x="5530850" y="2930525"/>
            <a:ext cx="1128713" cy="439738"/>
            <a:chOff x="4650" y="1129"/>
            <a:chExt cx="246" cy="95"/>
          </a:xfrm>
        </p:grpSpPr>
        <p:sp>
          <p:nvSpPr>
            <p:cNvPr id="7479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7479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7479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7480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0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Network Layer</a:t>
            </a:r>
          </a:p>
        </p:txBody>
      </p:sp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4-</a:t>
            </a:r>
            <a:fld id="{CA8B4FA9-D8E2-4F37-AC70-BC717202B916}" type="slidenum">
              <a:rPr lang="en-US"/>
              <a:pPr/>
              <a:t>28</a:t>
            </a:fld>
            <a:endParaRPr lang="en-US"/>
          </a:p>
        </p:txBody>
      </p:sp>
      <p:pic>
        <p:nvPicPr>
          <p:cNvPr id="76803" name="Picture 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Two key </a:t>
            </a:r>
            <a:r>
              <a:rPr lang="en-US" dirty="0" smtClean="0">
                <a:cs typeface="+mj-cs"/>
              </a:rPr>
              <a:t>network-core </a:t>
            </a:r>
            <a:r>
              <a:rPr lang="en-US" dirty="0">
                <a:cs typeface="+mj-cs"/>
              </a:rPr>
              <a:t>functions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0" y="1404938"/>
            <a:ext cx="4192588" cy="464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i="1" smtClean="0">
                <a:solidFill>
                  <a:srgbClr val="C00000"/>
                </a:solidFill>
                <a:ea typeface="ＭＳ Ｐゴシック" pitchFamily="34" charset="-128"/>
              </a:rPr>
              <a:t>forwarding</a:t>
            </a:r>
            <a:r>
              <a:rPr lang="en-US" sz="2400" i="1" smtClean="0">
                <a:solidFill>
                  <a:srgbClr val="C00000"/>
                </a:solidFill>
                <a:ea typeface="ＭＳ Ｐゴシック" pitchFamily="34" charset="-128"/>
              </a:rPr>
              <a:t>:</a:t>
            </a:r>
            <a:r>
              <a:rPr lang="en-US" sz="240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move packets from router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input to appropriate router output</a:t>
            </a:r>
          </a:p>
          <a:p>
            <a:pPr marL="0" indent="0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6806" name="Rectangle 3"/>
          <p:cNvSpPr txBox="1">
            <a:spLocks noChangeArrowheads="1"/>
          </p:cNvSpPr>
          <p:nvPr/>
        </p:nvSpPr>
        <p:spPr bwMode="auto">
          <a:xfrm>
            <a:off x="384175" y="1385888"/>
            <a:ext cx="41925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00000"/>
                </a:solidFill>
                <a:latin typeface="Gill Sans MT" pitchFamily="34" charset="0"/>
              </a:rPr>
              <a:t>routing:</a:t>
            </a:r>
            <a:r>
              <a:rPr lang="en-US" sz="2800"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>
                <a:latin typeface="Gill Sans MT" pitchFamily="34" charset="0"/>
              </a:rPr>
              <a:t>determines source-destination route taken by packets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Font typeface="Wingdings" pitchFamily="2" charset="2"/>
              <a:buChar char="§"/>
            </a:pPr>
            <a:r>
              <a:rPr lang="en-US" i="1">
                <a:latin typeface="Gill Sans MT" pitchFamily="34" charset="0"/>
              </a:rPr>
              <a:t>routing algorithms</a:t>
            </a:r>
            <a:endParaRPr lang="en-US">
              <a:latin typeface="Gill Sans MT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2800">
              <a:latin typeface="Gill Sans MT" pitchFamily="34" charset="0"/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auto">
          <a:xfrm rot="16200000">
            <a:off x="3289300" y="3600451"/>
            <a:ext cx="2198687" cy="1497012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connsiteX0" fmla="*/ 0 w 10000"/>
              <a:gd name="connsiteY0" fmla="*/ 0 h 9714"/>
              <a:gd name="connsiteX1" fmla="*/ 3718 w 10000"/>
              <a:gd name="connsiteY1" fmla="*/ 8779 h 9714"/>
              <a:gd name="connsiteX2" fmla="*/ 9148 w 10000"/>
              <a:gd name="connsiteY2" fmla="*/ 9657 h 9714"/>
              <a:gd name="connsiteX3" fmla="*/ 10000 w 10000"/>
              <a:gd name="connsiteY3" fmla="*/ 61 h 9714"/>
              <a:gd name="connsiteX4" fmla="*/ 0 w 10000"/>
              <a:gd name="connsiteY4" fmla="*/ 0 h 9714"/>
              <a:gd name="connsiteX0" fmla="*/ 0 w 10000"/>
              <a:gd name="connsiteY0" fmla="*/ 0 h 9095"/>
              <a:gd name="connsiteX1" fmla="*/ 3718 w 10000"/>
              <a:gd name="connsiteY1" fmla="*/ 9037 h 9095"/>
              <a:gd name="connsiteX2" fmla="*/ 5712 w 10000"/>
              <a:gd name="connsiteY2" fmla="*/ 8929 h 9095"/>
              <a:gd name="connsiteX3" fmla="*/ 10000 w 10000"/>
              <a:gd name="connsiteY3" fmla="*/ 63 h 9095"/>
              <a:gd name="connsiteX4" fmla="*/ 0 w 10000"/>
              <a:gd name="connsiteY4" fmla="*/ 0 h 9095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8989"/>
              <a:gd name="connsiteY0" fmla="*/ 0 h 11618"/>
              <a:gd name="connsiteX1" fmla="*/ 2707 w 8989"/>
              <a:gd name="connsiteY1" fmla="*/ 11554 h 11618"/>
              <a:gd name="connsiteX2" fmla="*/ 4701 w 8989"/>
              <a:gd name="connsiteY2" fmla="*/ 11435 h 11618"/>
              <a:gd name="connsiteX3" fmla="*/ 8989 w 8989"/>
              <a:gd name="connsiteY3" fmla="*/ 1687 h 11618"/>
              <a:gd name="connsiteX4" fmla="*/ 0 w 8989"/>
              <a:gd name="connsiteY4" fmla="*/ 0 h 11618"/>
              <a:gd name="connsiteX0" fmla="*/ 0 w 9888"/>
              <a:gd name="connsiteY0" fmla="*/ 115 h 10115"/>
              <a:gd name="connsiteX1" fmla="*/ 3011 w 9888"/>
              <a:gd name="connsiteY1" fmla="*/ 10060 h 10115"/>
              <a:gd name="connsiteX2" fmla="*/ 5230 w 9888"/>
              <a:gd name="connsiteY2" fmla="*/ 9957 h 10115"/>
              <a:gd name="connsiteX3" fmla="*/ 9888 w 9888"/>
              <a:gd name="connsiteY3" fmla="*/ 0 h 10115"/>
              <a:gd name="connsiteX4" fmla="*/ 0 w 9888"/>
              <a:gd name="connsiteY4" fmla="*/ 115 h 10115"/>
              <a:gd name="connsiteX0" fmla="*/ 0 w 9829"/>
              <a:gd name="connsiteY0" fmla="*/ 0 h 10833"/>
              <a:gd name="connsiteX1" fmla="*/ 2874 w 9829"/>
              <a:gd name="connsiteY1" fmla="*/ 10779 h 10833"/>
              <a:gd name="connsiteX2" fmla="*/ 5118 w 9829"/>
              <a:gd name="connsiteY2" fmla="*/ 10677 h 10833"/>
              <a:gd name="connsiteX3" fmla="*/ 9829 w 9829"/>
              <a:gd name="connsiteY3" fmla="*/ 833 h 10833"/>
              <a:gd name="connsiteX4" fmla="*/ 0 w 9829"/>
              <a:gd name="connsiteY4" fmla="*/ 0 h 10833"/>
              <a:gd name="connsiteX0" fmla="*/ 0 w 10289"/>
              <a:gd name="connsiteY0" fmla="*/ 0 h 10000"/>
              <a:gd name="connsiteX1" fmla="*/ 2924 w 10289"/>
              <a:gd name="connsiteY1" fmla="*/ 9950 h 10000"/>
              <a:gd name="connsiteX2" fmla="*/ 5207 w 10289"/>
              <a:gd name="connsiteY2" fmla="*/ 9856 h 10000"/>
              <a:gd name="connsiteX3" fmla="*/ 10289 w 10289"/>
              <a:gd name="connsiteY3" fmla="*/ 54 h 10000"/>
              <a:gd name="connsiteX4" fmla="*/ 0 w 10289"/>
              <a:gd name="connsiteY4" fmla="*/ 0 h 10000"/>
              <a:gd name="connsiteX0" fmla="*/ 0 w 10289"/>
              <a:gd name="connsiteY0" fmla="*/ 0 h 10953"/>
              <a:gd name="connsiteX1" fmla="*/ 2924 w 10289"/>
              <a:gd name="connsiteY1" fmla="*/ 9950 h 10953"/>
              <a:gd name="connsiteX2" fmla="*/ 3723 w 10289"/>
              <a:gd name="connsiteY2" fmla="*/ 10695 h 10953"/>
              <a:gd name="connsiteX3" fmla="*/ 5207 w 10289"/>
              <a:gd name="connsiteY3" fmla="*/ 9856 h 10953"/>
              <a:gd name="connsiteX4" fmla="*/ 10289 w 10289"/>
              <a:gd name="connsiteY4" fmla="*/ 54 h 10953"/>
              <a:gd name="connsiteX5" fmla="*/ 0 w 10289"/>
              <a:gd name="connsiteY5" fmla="*/ 0 h 10953"/>
              <a:gd name="connsiteX0" fmla="*/ 0 w 10289"/>
              <a:gd name="connsiteY0" fmla="*/ 0 h 11138"/>
              <a:gd name="connsiteX1" fmla="*/ 2924 w 10289"/>
              <a:gd name="connsiteY1" fmla="*/ 9950 h 11138"/>
              <a:gd name="connsiteX2" fmla="*/ 5207 w 10289"/>
              <a:gd name="connsiteY2" fmla="*/ 9856 h 11138"/>
              <a:gd name="connsiteX3" fmla="*/ 10289 w 10289"/>
              <a:gd name="connsiteY3" fmla="*/ 54 h 11138"/>
              <a:gd name="connsiteX4" fmla="*/ 0 w 10289"/>
              <a:gd name="connsiteY4" fmla="*/ 0 h 11138"/>
              <a:gd name="connsiteX0" fmla="*/ 0 w 10289"/>
              <a:gd name="connsiteY0" fmla="*/ 0 h 10669"/>
              <a:gd name="connsiteX1" fmla="*/ 2924 w 10289"/>
              <a:gd name="connsiteY1" fmla="*/ 9950 h 10669"/>
              <a:gd name="connsiteX2" fmla="*/ 5207 w 10289"/>
              <a:gd name="connsiteY2" fmla="*/ 9856 h 10669"/>
              <a:gd name="connsiteX3" fmla="*/ 10289 w 10289"/>
              <a:gd name="connsiteY3" fmla="*/ 54 h 10669"/>
              <a:gd name="connsiteX4" fmla="*/ 0 w 10289"/>
              <a:gd name="connsiteY4" fmla="*/ 0 h 10669"/>
              <a:gd name="connsiteX0" fmla="*/ 0 w 10289"/>
              <a:gd name="connsiteY0" fmla="*/ 0 h 10734"/>
              <a:gd name="connsiteX1" fmla="*/ 2924 w 10289"/>
              <a:gd name="connsiteY1" fmla="*/ 9950 h 10734"/>
              <a:gd name="connsiteX2" fmla="*/ 4455 w 10289"/>
              <a:gd name="connsiteY2" fmla="*/ 10094 h 10734"/>
              <a:gd name="connsiteX3" fmla="*/ 10289 w 10289"/>
              <a:gd name="connsiteY3" fmla="*/ 54 h 10734"/>
              <a:gd name="connsiteX4" fmla="*/ 0 w 10289"/>
              <a:gd name="connsiteY4" fmla="*/ 0 h 10734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9960"/>
              <a:gd name="connsiteX1" fmla="*/ 2924 w 10289"/>
              <a:gd name="connsiteY1" fmla="*/ 9950 h 9960"/>
              <a:gd name="connsiteX2" fmla="*/ 4166 w 10289"/>
              <a:gd name="connsiteY2" fmla="*/ 9776 h 9960"/>
              <a:gd name="connsiteX3" fmla="*/ 10289 w 10289"/>
              <a:gd name="connsiteY3" fmla="*/ 54 h 9960"/>
              <a:gd name="connsiteX4" fmla="*/ 0 w 10289"/>
              <a:gd name="connsiteY4" fmla="*/ 0 h 9960"/>
              <a:gd name="connsiteX0" fmla="*/ 0 w 10000"/>
              <a:gd name="connsiteY0" fmla="*/ 0 h 10000"/>
              <a:gd name="connsiteX1" fmla="*/ 2842 w 10000"/>
              <a:gd name="connsiteY1" fmla="*/ 9990 h 10000"/>
              <a:gd name="connsiteX2" fmla="*/ 4049 w 10000"/>
              <a:gd name="connsiteY2" fmla="*/ 9815 h 10000"/>
              <a:gd name="connsiteX3" fmla="*/ 10000 w 10000"/>
              <a:gd name="connsiteY3" fmla="*/ 54 h 10000"/>
              <a:gd name="connsiteX4" fmla="*/ 0 w 10000"/>
              <a:gd name="connsiteY4" fmla="*/ 0 h 10000"/>
              <a:gd name="connsiteX0" fmla="*/ 0 w 10000"/>
              <a:gd name="connsiteY0" fmla="*/ 0 h 10400"/>
              <a:gd name="connsiteX1" fmla="*/ 2740 w 10000"/>
              <a:gd name="connsiteY1" fmla="*/ 10397 h 10400"/>
              <a:gd name="connsiteX2" fmla="*/ 4049 w 10000"/>
              <a:gd name="connsiteY2" fmla="*/ 9815 h 10400"/>
              <a:gd name="connsiteX3" fmla="*/ 10000 w 10000"/>
              <a:gd name="connsiteY3" fmla="*/ 54 h 10400"/>
              <a:gd name="connsiteX4" fmla="*/ 0 w 10000"/>
              <a:gd name="connsiteY4" fmla="*/ 0 h 10400"/>
              <a:gd name="connsiteX0" fmla="*/ 0 w 10000"/>
              <a:gd name="connsiteY0" fmla="*/ 0 h 10419"/>
              <a:gd name="connsiteX1" fmla="*/ 2740 w 10000"/>
              <a:gd name="connsiteY1" fmla="*/ 10397 h 10419"/>
              <a:gd name="connsiteX2" fmla="*/ 3599 w 10000"/>
              <a:gd name="connsiteY2" fmla="*/ 10338 h 10419"/>
              <a:gd name="connsiteX3" fmla="*/ 10000 w 10000"/>
              <a:gd name="connsiteY3" fmla="*/ 54 h 10419"/>
              <a:gd name="connsiteX4" fmla="*/ 0 w 10000"/>
              <a:gd name="connsiteY4" fmla="*/ 0 h 10419"/>
              <a:gd name="connsiteX0" fmla="*/ 0 w 10000"/>
              <a:gd name="connsiteY0" fmla="*/ 0 h 10397"/>
              <a:gd name="connsiteX1" fmla="*/ 2740 w 10000"/>
              <a:gd name="connsiteY1" fmla="*/ 10397 h 10397"/>
              <a:gd name="connsiteX2" fmla="*/ 3599 w 10000"/>
              <a:gd name="connsiteY2" fmla="*/ 10338 h 10397"/>
              <a:gd name="connsiteX3" fmla="*/ 10000 w 10000"/>
              <a:gd name="connsiteY3" fmla="*/ 54 h 10397"/>
              <a:gd name="connsiteX4" fmla="*/ 0 w 10000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75"/>
              <a:gd name="connsiteY0" fmla="*/ 0 h 10310"/>
              <a:gd name="connsiteX1" fmla="*/ 2801 w 10675"/>
              <a:gd name="connsiteY1" fmla="*/ 10310 h 10310"/>
              <a:gd name="connsiteX2" fmla="*/ 3660 w 10675"/>
              <a:gd name="connsiteY2" fmla="*/ 10251 h 10310"/>
              <a:gd name="connsiteX3" fmla="*/ 10675 w 10675"/>
              <a:gd name="connsiteY3" fmla="*/ 25 h 10310"/>
              <a:gd name="connsiteX4" fmla="*/ 0 w 10675"/>
              <a:gd name="connsiteY4" fmla="*/ 0 h 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" h="10310">
                <a:moveTo>
                  <a:pt x="0" y="0"/>
                </a:moveTo>
                <a:cubicBezTo>
                  <a:pt x="3109" y="3835"/>
                  <a:pt x="2511" y="6378"/>
                  <a:pt x="2801" y="10310"/>
                </a:cubicBezTo>
                <a:cubicBezTo>
                  <a:pt x="3337" y="10277"/>
                  <a:pt x="2862" y="10312"/>
                  <a:pt x="3660" y="10251"/>
                </a:cubicBezTo>
                <a:cubicBezTo>
                  <a:pt x="5139" y="5189"/>
                  <a:pt x="6996" y="3438"/>
                  <a:pt x="10675" y="2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75000">
                <a:srgbClr val="7BE5CA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76808" name="Group 4"/>
          <p:cNvGrpSpPr>
            <a:grpSpLocks/>
          </p:cNvGrpSpPr>
          <p:nvPr/>
        </p:nvGrpSpPr>
        <p:grpSpPr bwMode="auto">
          <a:xfrm>
            <a:off x="1328738" y="3152775"/>
            <a:ext cx="2317750" cy="2333625"/>
            <a:chOff x="272609" y="3015788"/>
            <a:chExt cx="2317750" cy="2333625"/>
          </a:xfrm>
        </p:grpSpPr>
        <p:sp>
          <p:nvSpPr>
            <p:cNvPr id="76962" name="Rectangle 4"/>
            <p:cNvSpPr>
              <a:spLocks noChangeArrowheads="1"/>
            </p:cNvSpPr>
            <p:nvPr/>
          </p:nvSpPr>
          <p:spPr bwMode="auto">
            <a:xfrm>
              <a:off x="272609" y="3015788"/>
              <a:ext cx="2317750" cy="23336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3" name="Oval 5"/>
            <p:cNvSpPr>
              <a:spLocks noChangeArrowheads="1"/>
            </p:cNvSpPr>
            <p:nvPr/>
          </p:nvSpPr>
          <p:spPr bwMode="auto">
            <a:xfrm>
              <a:off x="398021" y="3068176"/>
              <a:ext cx="2095500" cy="604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4" name="Text Box 108"/>
            <p:cNvSpPr txBox="1">
              <a:spLocks noChangeArrowheads="1"/>
            </p:cNvSpPr>
            <p:nvPr/>
          </p:nvSpPr>
          <p:spPr bwMode="auto">
            <a:xfrm>
              <a:off x="526609" y="3225338"/>
              <a:ext cx="18637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76965" name="Rectangle 109"/>
            <p:cNvSpPr>
              <a:spLocks noChangeArrowheads="1"/>
            </p:cNvSpPr>
            <p:nvPr/>
          </p:nvSpPr>
          <p:spPr bwMode="auto">
            <a:xfrm>
              <a:off x="451996" y="3973051"/>
              <a:ext cx="2005013" cy="1279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6" name="Text Box 110"/>
            <p:cNvSpPr txBox="1">
              <a:spLocks noChangeArrowheads="1"/>
            </p:cNvSpPr>
            <p:nvPr/>
          </p:nvSpPr>
          <p:spPr bwMode="auto">
            <a:xfrm>
              <a:off x="532959" y="3925426"/>
              <a:ext cx="1858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76967" name="Text Box 111"/>
            <p:cNvSpPr txBox="1">
              <a:spLocks noChangeArrowheads="1"/>
            </p:cNvSpPr>
            <p:nvPr/>
          </p:nvSpPr>
          <p:spPr bwMode="auto">
            <a:xfrm>
              <a:off x="415484" y="4173076"/>
              <a:ext cx="1212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76968" name="Text Box 112"/>
            <p:cNvSpPr txBox="1">
              <a:spLocks noChangeArrowheads="1"/>
            </p:cNvSpPr>
            <p:nvPr/>
          </p:nvSpPr>
          <p:spPr bwMode="auto">
            <a:xfrm>
              <a:off x="1482284" y="4174663"/>
              <a:ext cx="1041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76969" name="Line 113"/>
            <p:cNvSpPr>
              <a:spLocks noChangeShapeType="1"/>
            </p:cNvSpPr>
            <p:nvPr/>
          </p:nvSpPr>
          <p:spPr bwMode="auto">
            <a:xfrm>
              <a:off x="1580709" y="4185776"/>
              <a:ext cx="7937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0" name="Text Box 114"/>
            <p:cNvSpPr txBox="1">
              <a:spLocks noChangeArrowheads="1"/>
            </p:cNvSpPr>
            <p:nvPr/>
          </p:nvSpPr>
          <p:spPr bwMode="auto">
            <a:xfrm>
              <a:off x="1071121" y="4457238"/>
              <a:ext cx="5207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76971" name="Text Box 115"/>
            <p:cNvSpPr txBox="1">
              <a:spLocks noChangeArrowheads="1"/>
            </p:cNvSpPr>
            <p:nvPr/>
          </p:nvSpPr>
          <p:spPr bwMode="auto">
            <a:xfrm>
              <a:off x="1596584" y="4457238"/>
              <a:ext cx="268287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972" name="Line 116"/>
            <p:cNvSpPr>
              <a:spLocks noChangeShapeType="1"/>
            </p:cNvSpPr>
            <p:nvPr/>
          </p:nvSpPr>
          <p:spPr bwMode="auto">
            <a:xfrm>
              <a:off x="451996" y="444295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3" name="Line 117"/>
            <p:cNvSpPr>
              <a:spLocks noChangeShapeType="1"/>
            </p:cNvSpPr>
            <p:nvPr/>
          </p:nvSpPr>
          <p:spPr bwMode="auto">
            <a:xfrm>
              <a:off x="444059" y="419530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974" name="AutoShape 118"/>
            <p:cNvSpPr>
              <a:spLocks noChangeArrowheads="1"/>
            </p:cNvSpPr>
            <p:nvPr/>
          </p:nvSpPr>
          <p:spPr bwMode="auto">
            <a:xfrm rot="5400000">
              <a:off x="1350521" y="3680951"/>
              <a:ext cx="241300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809" name="Group 3"/>
          <p:cNvGrpSpPr>
            <a:grpSpLocks/>
          </p:cNvGrpSpPr>
          <p:nvPr/>
        </p:nvGrpSpPr>
        <p:grpSpPr bwMode="auto">
          <a:xfrm>
            <a:off x="3200400" y="3632200"/>
            <a:ext cx="4745038" cy="2989263"/>
            <a:chOff x="2088829" y="3641726"/>
            <a:chExt cx="4743771" cy="2989155"/>
          </a:xfrm>
        </p:grpSpPr>
        <p:sp>
          <p:nvSpPr>
            <p:cNvPr id="76812" name="Freeform 2"/>
            <p:cNvSpPr>
              <a:spLocks/>
            </p:cNvSpPr>
            <p:nvPr/>
          </p:nvSpPr>
          <p:spPr bwMode="auto">
            <a:xfrm>
              <a:off x="3894138" y="4260851"/>
              <a:ext cx="2847975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Freeform 6"/>
            <p:cNvSpPr>
              <a:spLocks/>
            </p:cNvSpPr>
            <p:nvPr/>
          </p:nvSpPr>
          <p:spPr bwMode="auto">
            <a:xfrm>
              <a:off x="4532313" y="4564063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14" name="Group 7"/>
            <p:cNvGrpSpPr>
              <a:grpSpLocks/>
            </p:cNvGrpSpPr>
            <p:nvPr/>
          </p:nvGrpSpPr>
          <p:grpSpPr bwMode="auto">
            <a:xfrm>
              <a:off x="4038600" y="4738688"/>
              <a:ext cx="501650" cy="233363"/>
              <a:chOff x="3600" y="219"/>
              <a:chExt cx="360" cy="175"/>
            </a:xfrm>
          </p:grpSpPr>
          <p:sp>
            <p:nvSpPr>
              <p:cNvPr id="76949" name="Oval 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50" name="Line 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1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2" name="Rectangle 1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53" name="Oval 12"/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54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5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0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1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55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5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7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8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5" name="Group 21"/>
            <p:cNvGrpSpPr>
              <a:grpSpLocks/>
            </p:cNvGrpSpPr>
            <p:nvPr/>
          </p:nvGrpSpPr>
          <p:grpSpPr bwMode="auto">
            <a:xfrm>
              <a:off x="4391025" y="5376863"/>
              <a:ext cx="501650" cy="233363"/>
              <a:chOff x="3600" y="219"/>
              <a:chExt cx="360" cy="175"/>
            </a:xfrm>
          </p:grpSpPr>
          <p:sp>
            <p:nvSpPr>
              <p:cNvPr id="76936" name="Oval 22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37" name="Line 23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8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9" name="Rectangle 25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40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41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7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8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42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4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4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5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6" name="Group 35"/>
            <p:cNvGrpSpPr>
              <a:grpSpLocks/>
            </p:cNvGrpSpPr>
            <p:nvPr/>
          </p:nvGrpSpPr>
          <p:grpSpPr bwMode="auto">
            <a:xfrm>
              <a:off x="5065713" y="4433888"/>
              <a:ext cx="501650" cy="233363"/>
              <a:chOff x="3600" y="219"/>
              <a:chExt cx="360" cy="175"/>
            </a:xfrm>
          </p:grpSpPr>
          <p:sp>
            <p:nvSpPr>
              <p:cNvPr id="76923" name="Oval 36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24" name="Line 37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5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6" name="Rectangle 39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27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28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3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4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5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29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3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1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2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7" name="Group 49"/>
            <p:cNvGrpSpPr>
              <a:grpSpLocks/>
            </p:cNvGrpSpPr>
            <p:nvPr/>
          </p:nvGrpSpPr>
          <p:grpSpPr bwMode="auto">
            <a:xfrm>
              <a:off x="4987925" y="5099051"/>
              <a:ext cx="500063" cy="233363"/>
              <a:chOff x="3600" y="219"/>
              <a:chExt cx="360" cy="175"/>
            </a:xfrm>
          </p:grpSpPr>
          <p:sp>
            <p:nvSpPr>
              <p:cNvPr id="76910" name="Oval 50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11" name="Line 51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2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3" name="Rectangle 53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14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15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2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16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1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8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9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8" name="Group 63"/>
            <p:cNvGrpSpPr>
              <a:grpSpLocks/>
            </p:cNvGrpSpPr>
            <p:nvPr/>
          </p:nvGrpSpPr>
          <p:grpSpPr bwMode="auto">
            <a:xfrm>
              <a:off x="5622925" y="5395913"/>
              <a:ext cx="501650" cy="233363"/>
              <a:chOff x="3600" y="219"/>
              <a:chExt cx="360" cy="175"/>
            </a:xfrm>
          </p:grpSpPr>
          <p:sp>
            <p:nvSpPr>
              <p:cNvPr id="76897" name="Oval 64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98" name="Line 65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9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0" name="Rectangle 67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01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02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07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8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9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03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0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5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9" name="Group 77"/>
            <p:cNvGrpSpPr>
              <a:grpSpLocks/>
            </p:cNvGrpSpPr>
            <p:nvPr/>
          </p:nvGrpSpPr>
          <p:grpSpPr bwMode="auto">
            <a:xfrm>
              <a:off x="6067425" y="4740276"/>
              <a:ext cx="501650" cy="233363"/>
              <a:chOff x="3600" y="219"/>
              <a:chExt cx="360" cy="175"/>
            </a:xfrm>
          </p:grpSpPr>
          <p:sp>
            <p:nvSpPr>
              <p:cNvPr id="76884" name="Oval 7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5" name="Line 7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6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7" name="Rectangle 8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88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889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89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5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6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90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89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2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3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820" name="Freeform 91"/>
            <p:cNvSpPr>
              <a:spLocks/>
            </p:cNvSpPr>
            <p:nvPr/>
          </p:nvSpPr>
          <p:spPr bwMode="auto">
            <a:xfrm>
              <a:off x="5573713" y="4557713"/>
              <a:ext cx="504825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Freeform 92"/>
            <p:cNvSpPr>
              <a:spLocks/>
            </p:cNvSpPr>
            <p:nvPr/>
          </p:nvSpPr>
          <p:spPr bwMode="auto">
            <a:xfrm>
              <a:off x="4508500" y="4949826"/>
              <a:ext cx="481013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Freeform 93"/>
            <p:cNvSpPr>
              <a:spLocks/>
            </p:cNvSpPr>
            <p:nvPr/>
          </p:nvSpPr>
          <p:spPr bwMode="auto">
            <a:xfrm>
              <a:off x="5456238" y="4926013"/>
              <a:ext cx="628650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Freeform 94"/>
            <p:cNvSpPr>
              <a:spLocks/>
            </p:cNvSpPr>
            <p:nvPr/>
          </p:nvSpPr>
          <p:spPr bwMode="auto">
            <a:xfrm>
              <a:off x="6122988" y="4979988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Freeform 95"/>
            <p:cNvSpPr>
              <a:spLocks/>
            </p:cNvSpPr>
            <p:nvPr/>
          </p:nvSpPr>
          <p:spPr bwMode="auto">
            <a:xfrm>
              <a:off x="4887913" y="5513388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Freeform 96"/>
            <p:cNvSpPr>
              <a:spLocks/>
            </p:cNvSpPr>
            <p:nvPr/>
          </p:nvSpPr>
          <p:spPr bwMode="auto">
            <a:xfrm>
              <a:off x="4351338" y="4973638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100"/>
            <p:cNvSpPr txBox="1">
              <a:spLocks noChangeArrowheads="1"/>
            </p:cNvSpPr>
            <p:nvPr/>
          </p:nvSpPr>
          <p:spPr bwMode="auto">
            <a:xfrm>
              <a:off x="4440876" y="4483071"/>
              <a:ext cx="311067" cy="3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827" name="Text Box 101"/>
            <p:cNvSpPr txBox="1">
              <a:spLocks noChangeArrowheads="1"/>
            </p:cNvSpPr>
            <p:nvPr/>
          </p:nvSpPr>
          <p:spPr bwMode="auto">
            <a:xfrm>
              <a:off x="4378980" y="4897394"/>
              <a:ext cx="296783" cy="3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828" name="Text Box 102"/>
            <p:cNvSpPr txBox="1">
              <a:spLocks noChangeArrowheads="1"/>
            </p:cNvSpPr>
            <p:nvPr/>
          </p:nvSpPr>
          <p:spPr bwMode="auto">
            <a:xfrm>
              <a:off x="4128222" y="4970416"/>
              <a:ext cx="296783" cy="3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76829" name="Group 1"/>
            <p:cNvGrpSpPr>
              <a:grpSpLocks/>
            </p:cNvGrpSpPr>
            <p:nvPr/>
          </p:nvGrpSpPr>
          <p:grpSpPr bwMode="auto">
            <a:xfrm rot="-2012368">
              <a:off x="2645158" y="5398104"/>
              <a:ext cx="1447800" cy="274638"/>
              <a:chOff x="2436813" y="4587876"/>
              <a:chExt cx="1447800" cy="274638"/>
            </a:xfrm>
          </p:grpSpPr>
          <p:sp>
            <p:nvSpPr>
              <p:cNvPr id="76879" name="Rectangle 97"/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0" name="Rectangle 98"/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1" name="Line 99"/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2" name="Rectangle 104"/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3" name="Text Box 105"/>
              <p:cNvSpPr txBox="1">
                <a:spLocks noChangeArrowheads="1"/>
              </p:cNvSpPr>
              <p:nvPr/>
            </p:nvSpPr>
            <p:spPr bwMode="auto">
              <a:xfrm rot="289934">
                <a:off x="3019653" y="4584228"/>
                <a:ext cx="520561" cy="274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</a:rPr>
                  <a:t>0111</a:t>
                </a:r>
              </a:p>
            </p:txBody>
          </p:sp>
        </p:grpSp>
        <p:sp>
          <p:nvSpPr>
            <p:cNvPr id="76830" name="Text Box 106"/>
            <p:cNvSpPr txBox="1">
              <a:spLocks noChangeArrowheads="1"/>
            </p:cNvSpPr>
            <p:nvPr/>
          </p:nvSpPr>
          <p:spPr bwMode="auto">
            <a:xfrm>
              <a:off x="2088829" y="6046702"/>
              <a:ext cx="2339350" cy="584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dest address in arriving</a:t>
              </a: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packet</a:t>
              </a:r>
              <a:r>
                <a:rPr lang="ja-JP" altLang="en-US" sz="1600">
                  <a:solidFill>
                    <a:srgbClr val="000000"/>
                  </a:solidFill>
                </a:rPr>
                <a:t>’</a:t>
              </a:r>
              <a:r>
                <a:rPr lang="en-US" altLang="ja-JP" sz="1600">
                  <a:solidFill>
                    <a:srgbClr val="000000"/>
                  </a:solidFill>
                </a:rPr>
                <a:t>s header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6831" name="Line 107"/>
            <p:cNvSpPr>
              <a:spLocks noChangeShapeType="1"/>
            </p:cNvSpPr>
            <p:nvPr/>
          </p:nvSpPr>
          <p:spPr bwMode="auto">
            <a:xfrm flipH="1">
              <a:off x="2626848" y="4873581"/>
              <a:ext cx="1407736" cy="914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Line 119"/>
            <p:cNvSpPr>
              <a:spLocks noChangeShapeType="1"/>
            </p:cNvSpPr>
            <p:nvPr/>
          </p:nvSpPr>
          <p:spPr bwMode="auto">
            <a:xfrm flipH="1" flipV="1">
              <a:off x="3588616" y="5648254"/>
              <a:ext cx="22219" cy="45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120"/>
            <p:cNvSpPr>
              <a:spLocks/>
            </p:cNvSpPr>
            <p:nvPr/>
          </p:nvSpPr>
          <p:spPr bwMode="auto">
            <a:xfrm>
              <a:off x="3757473" y="4834039"/>
              <a:ext cx="1041539" cy="336504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121"/>
            <p:cNvSpPr>
              <a:spLocks/>
            </p:cNvSpPr>
            <p:nvPr/>
          </p:nvSpPr>
          <p:spPr bwMode="auto">
            <a:xfrm flipH="1">
              <a:off x="6254750" y="4370388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122"/>
            <p:cNvSpPr>
              <a:spLocks/>
            </p:cNvSpPr>
            <p:nvPr/>
          </p:nvSpPr>
          <p:spPr bwMode="auto">
            <a:xfrm flipH="1">
              <a:off x="5243513" y="4086226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123"/>
            <p:cNvSpPr>
              <a:spLocks/>
            </p:cNvSpPr>
            <p:nvPr/>
          </p:nvSpPr>
          <p:spPr bwMode="auto">
            <a:xfrm flipH="1" flipV="1">
              <a:off x="5911850" y="5632451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124"/>
            <p:cNvSpPr>
              <a:spLocks/>
            </p:cNvSpPr>
            <p:nvPr/>
          </p:nvSpPr>
          <p:spPr bwMode="auto">
            <a:xfrm flipH="1" flipV="1">
              <a:off x="4562475" y="5616576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125"/>
            <p:cNvSpPr>
              <a:spLocks/>
            </p:cNvSpPr>
            <p:nvPr/>
          </p:nvSpPr>
          <p:spPr bwMode="auto">
            <a:xfrm flipH="1" flipV="1">
              <a:off x="5202238" y="5324476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126"/>
            <p:cNvGrpSpPr>
              <a:grpSpLocks/>
            </p:cNvGrpSpPr>
            <p:nvPr/>
          </p:nvGrpSpPr>
          <p:grpSpPr bwMode="auto">
            <a:xfrm>
              <a:off x="5251450" y="3641726"/>
              <a:ext cx="550863" cy="452438"/>
              <a:chOff x="2886" y="1668"/>
              <a:chExt cx="347" cy="285"/>
            </a:xfrm>
          </p:grpSpPr>
          <p:sp>
            <p:nvSpPr>
              <p:cNvPr id="76872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3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4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5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6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7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8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0" name="Group 134"/>
            <p:cNvGrpSpPr>
              <a:grpSpLocks/>
            </p:cNvGrpSpPr>
            <p:nvPr/>
          </p:nvGrpSpPr>
          <p:grpSpPr bwMode="auto">
            <a:xfrm>
              <a:off x="6264275" y="3914776"/>
              <a:ext cx="550863" cy="452438"/>
              <a:chOff x="2886" y="1668"/>
              <a:chExt cx="347" cy="285"/>
            </a:xfrm>
          </p:grpSpPr>
          <p:sp>
            <p:nvSpPr>
              <p:cNvPr id="76865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6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7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8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9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0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1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1" name="Group 142"/>
            <p:cNvGrpSpPr>
              <a:grpSpLocks/>
            </p:cNvGrpSpPr>
            <p:nvPr/>
          </p:nvGrpSpPr>
          <p:grpSpPr bwMode="auto">
            <a:xfrm>
              <a:off x="5894388" y="5991226"/>
              <a:ext cx="550863" cy="452438"/>
              <a:chOff x="2886" y="1668"/>
              <a:chExt cx="347" cy="285"/>
            </a:xfrm>
          </p:grpSpPr>
          <p:sp>
            <p:nvSpPr>
              <p:cNvPr id="76858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9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0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1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2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3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4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2" name="Group 150"/>
            <p:cNvGrpSpPr>
              <a:grpSpLocks/>
            </p:cNvGrpSpPr>
            <p:nvPr/>
          </p:nvGrpSpPr>
          <p:grpSpPr bwMode="auto">
            <a:xfrm>
              <a:off x="5199063" y="5772151"/>
              <a:ext cx="550863" cy="452438"/>
              <a:chOff x="2886" y="1668"/>
              <a:chExt cx="347" cy="285"/>
            </a:xfrm>
          </p:grpSpPr>
          <p:sp>
            <p:nvSpPr>
              <p:cNvPr id="76851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2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3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4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5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3" name="Group 158"/>
            <p:cNvGrpSpPr>
              <a:grpSpLocks/>
            </p:cNvGrpSpPr>
            <p:nvPr/>
          </p:nvGrpSpPr>
          <p:grpSpPr bwMode="auto">
            <a:xfrm>
              <a:off x="4543425" y="5964238"/>
              <a:ext cx="550863" cy="452438"/>
              <a:chOff x="2886" y="1668"/>
              <a:chExt cx="347" cy="285"/>
            </a:xfrm>
          </p:grpSpPr>
          <p:sp>
            <p:nvSpPr>
              <p:cNvPr id="76844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5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6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7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9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0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6810" name="Straight Connector 421888"/>
          <p:cNvCxnSpPr>
            <a:cxnSpLocks noChangeShapeType="1"/>
          </p:cNvCxnSpPr>
          <p:nvPr/>
        </p:nvCxnSpPr>
        <p:spPr bwMode="auto">
          <a:xfrm>
            <a:off x="2197100" y="2743200"/>
            <a:ext cx="209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1" name="Straight Connector 421894"/>
          <p:cNvCxnSpPr>
            <a:cxnSpLocks noChangeShapeType="1"/>
          </p:cNvCxnSpPr>
          <p:nvPr/>
        </p:nvCxnSpPr>
        <p:spPr bwMode="auto">
          <a:xfrm flipH="1">
            <a:off x="3503613" y="2444750"/>
            <a:ext cx="1943100" cy="171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778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65138" y="274638"/>
            <a:ext cx="7772400" cy="719137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Alternative core: circuit switching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5925" y="1236663"/>
            <a:ext cx="4465638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  <a:ea typeface="ＭＳ Ｐゴシック" pitchFamily="34" charset="-128"/>
              </a:rPr>
              <a:t>end-end resources allocated to, reserved for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call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 between source &amp; destination:</a:t>
            </a:r>
          </a:p>
          <a:p>
            <a:pPr eaLnBrk="1" hangingPunct="1"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In diagram, each link has four circuits. </a:t>
            </a:r>
          </a:p>
          <a:p>
            <a:pPr lvl="1" eaLnBrk="1" hangingPunct="1"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call gets 2</a:t>
            </a:r>
            <a:r>
              <a:rPr lang="en-US" sz="2000" baseline="30000" dirty="0" smtClean="0">
                <a:ea typeface="ＭＳ Ｐゴシック" pitchFamily="34" charset="-128"/>
              </a:rPr>
              <a:t>nd</a:t>
            </a:r>
            <a:r>
              <a:rPr lang="en-US" sz="2000" dirty="0" smtClean="0">
                <a:ea typeface="ＭＳ Ｐゴシック" pitchFamily="34" charset="-128"/>
              </a:rPr>
              <a:t> circuit in top link and 1</a:t>
            </a:r>
            <a:r>
              <a:rPr lang="en-US" sz="2000" baseline="30000" dirty="0" smtClean="0">
                <a:ea typeface="ＭＳ Ｐゴシック" pitchFamily="34" charset="-128"/>
              </a:rPr>
              <a:t>st</a:t>
            </a:r>
            <a:r>
              <a:rPr lang="en-US" sz="2000" dirty="0" smtClean="0">
                <a:ea typeface="ＭＳ Ｐゴシック" pitchFamily="34" charset="-128"/>
              </a:rPr>
              <a:t> circuit in right link.</a:t>
            </a:r>
          </a:p>
          <a:p>
            <a:pPr eaLnBrk="1" hangingPunct="1"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Dedicated resources: no sharing</a:t>
            </a:r>
          </a:p>
          <a:p>
            <a:pPr lvl="1" eaLnBrk="1" hangingPunct="1">
              <a:buSzPct val="75000"/>
            </a:pPr>
            <a:r>
              <a:rPr lang="en-US" sz="2000" dirty="0" smtClean="0"/>
              <a:t>circuit-like (guaranteed) performance</a:t>
            </a:r>
          </a:p>
          <a:p>
            <a:pPr eaLnBrk="1" hangingPunct="1"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Circuit segment idle if not used by call </a:t>
            </a:r>
            <a:r>
              <a:rPr lang="en-US" sz="2000" i="1" dirty="0" smtClean="0">
                <a:solidFill>
                  <a:srgbClr val="000099"/>
                </a:solidFill>
                <a:ea typeface="ＭＳ Ｐゴシック" pitchFamily="34" charset="-128"/>
              </a:rPr>
              <a:t>(no sharing)</a:t>
            </a:r>
          </a:p>
          <a:p>
            <a:pPr eaLnBrk="1" hangingPunct="1"/>
            <a:r>
              <a:rPr lang="en-US" sz="2000" dirty="0" smtClean="0">
                <a:ea typeface="ＭＳ Ｐゴシック" pitchFamily="34" charset="-128"/>
              </a:rPr>
              <a:t>Commonly used in traditional telephone networks</a:t>
            </a:r>
          </a:p>
        </p:txBody>
      </p:sp>
      <p:pic>
        <p:nvPicPr>
          <p:cNvPr id="77828" name="Picture 69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852488"/>
            <a:ext cx="6856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6B4B812-BF53-419B-A84F-AA8EA6440638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77830" name="Group 360"/>
          <p:cNvGrpSpPr>
            <a:grpSpLocks/>
          </p:cNvGrpSpPr>
          <p:nvPr/>
        </p:nvGrpSpPr>
        <p:grpSpPr bwMode="auto">
          <a:xfrm>
            <a:off x="4749800" y="1137429"/>
            <a:ext cx="4394200" cy="3735388"/>
            <a:chOff x="1524000" y="1295400"/>
            <a:chExt cx="5715000" cy="5108575"/>
          </a:xfrm>
        </p:grpSpPr>
        <p:grpSp>
          <p:nvGrpSpPr>
            <p:cNvPr id="77831" name="Group 100"/>
            <p:cNvGrpSpPr>
              <a:grpSpLocks/>
            </p:cNvGrpSpPr>
            <p:nvPr/>
          </p:nvGrpSpPr>
          <p:grpSpPr bwMode="auto">
            <a:xfrm>
              <a:off x="1524000" y="1295400"/>
              <a:ext cx="820738" cy="688975"/>
              <a:chOff x="-44" y="1473"/>
              <a:chExt cx="981" cy="1105"/>
            </a:xfrm>
          </p:grpSpPr>
          <p:pic>
            <p:nvPicPr>
              <p:cNvPr id="7790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1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7832" name="Group 142"/>
            <p:cNvGrpSpPr>
              <a:grpSpLocks/>
            </p:cNvGrpSpPr>
            <p:nvPr/>
          </p:nvGrpSpPr>
          <p:grpSpPr bwMode="auto">
            <a:xfrm>
              <a:off x="2514600" y="2438400"/>
              <a:ext cx="990600" cy="533400"/>
              <a:chOff x="2356" y="1300"/>
              <a:chExt cx="555" cy="194"/>
            </a:xfrm>
          </p:grpSpPr>
          <p:sp>
            <p:nvSpPr>
              <p:cNvPr id="779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9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9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90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90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0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90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3" name="Group 100"/>
            <p:cNvGrpSpPr>
              <a:grpSpLocks/>
            </p:cNvGrpSpPr>
            <p:nvPr/>
          </p:nvGrpSpPr>
          <p:grpSpPr bwMode="auto">
            <a:xfrm>
              <a:off x="6400800" y="5715000"/>
              <a:ext cx="820738" cy="688975"/>
              <a:chOff x="-44" y="1473"/>
              <a:chExt cx="981" cy="1105"/>
            </a:xfrm>
          </p:grpSpPr>
          <p:pic>
            <p:nvPicPr>
              <p:cNvPr id="77899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900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65" name="Rectangle 364"/>
            <p:cNvSpPr/>
            <p:nvPr/>
          </p:nvSpPr>
          <p:spPr>
            <a:xfrm>
              <a:off x="3506081" y="2591541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3506081" y="2667529"/>
              <a:ext cx="1750838" cy="7598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3506081" y="2743518"/>
              <a:ext cx="1750838" cy="7598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506081" y="2819505"/>
              <a:ext cx="1750838" cy="75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77838" name="Group 142"/>
            <p:cNvGrpSpPr>
              <a:grpSpLocks/>
            </p:cNvGrpSpPr>
            <p:nvPr/>
          </p:nvGrpSpPr>
          <p:grpSpPr bwMode="auto">
            <a:xfrm>
              <a:off x="5257800" y="2438400"/>
              <a:ext cx="990600" cy="533400"/>
              <a:chOff x="2356" y="1300"/>
              <a:chExt cx="555" cy="194"/>
            </a:xfrm>
          </p:grpSpPr>
          <p:sp>
            <p:nvSpPr>
              <p:cNvPr id="778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894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97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8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95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6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39" name="Group 142"/>
            <p:cNvGrpSpPr>
              <a:grpSpLocks/>
            </p:cNvGrpSpPr>
            <p:nvPr/>
          </p:nvGrpSpPr>
          <p:grpSpPr bwMode="auto">
            <a:xfrm>
              <a:off x="2590800" y="4724400"/>
              <a:ext cx="990600" cy="533400"/>
              <a:chOff x="2356" y="1300"/>
              <a:chExt cx="555" cy="194"/>
            </a:xfrm>
          </p:grpSpPr>
          <p:sp>
            <p:nvSpPr>
              <p:cNvPr id="778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886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9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90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87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8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0" name="Group 142"/>
            <p:cNvGrpSpPr>
              <a:grpSpLocks/>
            </p:cNvGrpSpPr>
            <p:nvPr/>
          </p:nvGrpSpPr>
          <p:grpSpPr bwMode="auto">
            <a:xfrm>
              <a:off x="5334000" y="4724400"/>
              <a:ext cx="990600" cy="533400"/>
              <a:chOff x="2356" y="1300"/>
              <a:chExt cx="555" cy="194"/>
            </a:xfrm>
          </p:grpSpPr>
          <p:sp>
            <p:nvSpPr>
              <p:cNvPr id="778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778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77878" name="Group 146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7881" name="Freeform 14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2" name="Freeform 14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79" name="Line 149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Line 150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7841" name="Group 75"/>
            <p:cNvGrpSpPr>
              <a:grpSpLocks/>
            </p:cNvGrpSpPr>
            <p:nvPr/>
          </p:nvGrpSpPr>
          <p:grpSpPr bwMode="auto">
            <a:xfrm rot="5400000">
              <a:off x="2171700" y="3695700"/>
              <a:ext cx="1752600" cy="304800"/>
              <a:chOff x="4876800" y="1143000"/>
              <a:chExt cx="1752600" cy="304800"/>
            </a:xfrm>
          </p:grpSpPr>
          <p:sp>
            <p:nvSpPr>
              <p:cNvPr id="402" name="Rectangle 401"/>
              <p:cNvSpPr/>
              <p:nvPr/>
            </p:nvSpPr>
            <p:spPr>
              <a:xfrm>
                <a:off x="4874310" y="1153212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874310" y="1229604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874310" y="1305997"/>
                <a:ext cx="1752069" cy="7639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874310" y="1382390"/>
                <a:ext cx="1752069" cy="7639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77842" name="Group 80"/>
            <p:cNvGrpSpPr>
              <a:grpSpLocks/>
            </p:cNvGrpSpPr>
            <p:nvPr/>
          </p:nvGrpSpPr>
          <p:grpSpPr bwMode="auto">
            <a:xfrm>
              <a:off x="3581400" y="4876800"/>
              <a:ext cx="1752600" cy="304800"/>
              <a:chOff x="4876800" y="1143000"/>
              <a:chExt cx="1752600" cy="304800"/>
            </a:xfrm>
          </p:grpSpPr>
          <p:sp>
            <p:nvSpPr>
              <p:cNvPr id="398" name="Rectangle 397"/>
              <p:cNvSpPr/>
              <p:nvPr/>
            </p:nvSpPr>
            <p:spPr>
              <a:xfrm>
                <a:off x="4875809" y="1143899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4875809" y="1219887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4875809" y="1295875"/>
                <a:ext cx="1752903" cy="7598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4875809" y="1371863"/>
                <a:ext cx="1752903" cy="7598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374" name="Rectangle 373"/>
            <p:cNvSpPr/>
            <p:nvPr/>
          </p:nvSpPr>
          <p:spPr>
            <a:xfrm rot="5400000">
              <a:off x="5030222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 rot="5400000">
              <a:off x="4953830" y="3809320"/>
              <a:ext cx="1752070" cy="763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 rot="5400000">
              <a:off x="4877436" y="3809320"/>
              <a:ext cx="1752070" cy="763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 rot="5400000">
              <a:off x="4801044" y="3809320"/>
              <a:ext cx="1752070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 rot="3198033">
              <a:off x="2060570" y="2095244"/>
              <a:ext cx="894489" cy="7639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 rot="3198033">
              <a:off x="6023752" y="5524481"/>
              <a:ext cx="892319" cy="763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cxnSp>
          <p:nvCxnSpPr>
            <p:cNvPr id="380" name="Straight Connector 379"/>
            <p:cNvCxnSpPr>
              <a:endCxn id="77903" idx="0"/>
            </p:cNvCxnSpPr>
            <p:nvPr/>
          </p:nvCxnSpPr>
          <p:spPr>
            <a:xfrm rot="16200000" flipH="1">
              <a:off x="2607857" y="2038817"/>
              <a:ext cx="762052" cy="35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5400000">
              <a:off x="3124704" y="1905295"/>
              <a:ext cx="607905" cy="4562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/>
          </p:nvCxnSpPr>
          <p:spPr>
            <a:xfrm>
              <a:off x="1905964" y="2667529"/>
              <a:ext cx="609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>
              <a:endCxn id="77887" idx="0"/>
            </p:cNvCxnSpPr>
            <p:nvPr/>
          </p:nvCxnSpPr>
          <p:spPr>
            <a:xfrm>
              <a:off x="1905964" y="4877698"/>
              <a:ext cx="687534" cy="15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>
              <a:endCxn id="77885" idx="1"/>
            </p:cNvCxnSpPr>
            <p:nvPr/>
          </p:nvCxnSpPr>
          <p:spPr>
            <a:xfrm>
              <a:off x="2133078" y="4343610"/>
              <a:ext cx="600818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>
              <a:endCxn id="77883" idx="3"/>
            </p:cNvCxnSpPr>
            <p:nvPr/>
          </p:nvCxnSpPr>
          <p:spPr>
            <a:xfrm flipV="1">
              <a:off x="2056684" y="5214218"/>
              <a:ext cx="679276" cy="425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 flipH="1" flipV="1">
              <a:off x="2476548" y="5525311"/>
              <a:ext cx="686064" cy="150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0800000">
              <a:off x="6324353" y="5029674"/>
              <a:ext cx="9146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endCxn id="77875" idx="4"/>
            </p:cNvCxnSpPr>
            <p:nvPr/>
          </p:nvCxnSpPr>
          <p:spPr>
            <a:xfrm rot="16200000" flipV="1">
              <a:off x="5541749" y="5542658"/>
              <a:ext cx="762052" cy="1920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 flipH="1" flipV="1">
              <a:off x="5219459" y="5524278"/>
              <a:ext cx="686064" cy="152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H="1">
              <a:off x="5351799" y="2038817"/>
              <a:ext cx="762052" cy="35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860" name="Group 100"/>
            <p:cNvGrpSpPr>
              <a:grpSpLocks/>
            </p:cNvGrpSpPr>
            <p:nvPr/>
          </p:nvGrpSpPr>
          <p:grpSpPr bwMode="auto">
            <a:xfrm>
              <a:off x="5715000" y="1295400"/>
              <a:ext cx="820738" cy="688975"/>
              <a:chOff x="-44" y="1473"/>
              <a:chExt cx="981" cy="1105"/>
            </a:xfrm>
          </p:grpSpPr>
          <p:pic>
            <p:nvPicPr>
              <p:cNvPr id="77865" name="Picture 10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866" name="Freeform 10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49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cxnSp>
          <p:nvCxnSpPr>
            <p:cNvPr id="392" name="Straight Connector 391"/>
            <p:cNvCxnSpPr/>
            <p:nvPr/>
          </p:nvCxnSpPr>
          <p:spPr>
            <a:xfrm rot="5400000">
              <a:off x="5944210" y="1828073"/>
              <a:ext cx="683893" cy="5347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Rectangle 392"/>
            <p:cNvSpPr/>
            <p:nvPr/>
          </p:nvSpPr>
          <p:spPr>
            <a:xfrm rot="1015003">
              <a:off x="2715314" y="2550290"/>
              <a:ext cx="782508" cy="8033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4" name="Rectangle 393"/>
            <p:cNvSpPr/>
            <p:nvPr/>
          </p:nvSpPr>
          <p:spPr>
            <a:xfrm rot="2465437" flipV="1">
              <a:off x="5595525" y="4955857"/>
              <a:ext cx="679276" cy="7815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 rot="2177866" flipV="1">
              <a:off x="5238338" y="2804308"/>
              <a:ext cx="497584" cy="955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175106" name="Picture 2" descr="http://www.faxswitch.com/images/Switchbo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381" y="4509234"/>
            <a:ext cx="2889472" cy="2003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Syllabus and tentative schedule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website at </a:t>
            </a:r>
            <a:r>
              <a:rPr lang="en-US" dirty="0" smtClean="0">
                <a:hlinkClick r:id="rId3"/>
              </a:rPr>
              <a:t>http://www.eg.bucknell.edu/~cs363/</a:t>
            </a:r>
            <a:endParaRPr lang="en-US" dirty="0" smtClean="0"/>
          </a:p>
          <a:p>
            <a:r>
              <a:rPr lang="en-US" dirty="0" smtClean="0"/>
              <a:t>Go through the syllabus at </a:t>
            </a:r>
            <a:r>
              <a:rPr lang="en-US" dirty="0" smtClean="0">
                <a:hlinkClick r:id="rId4"/>
              </a:rPr>
              <a:t>http://www.eg.bucknell.edu/~cs363/2016-spring/syllabus.html</a:t>
            </a:r>
            <a:endParaRPr lang="en-US" dirty="0" smtClean="0"/>
          </a:p>
          <a:p>
            <a:pPr lvl="1"/>
            <a:r>
              <a:rPr lang="en-US" dirty="0"/>
              <a:t>Academic responsibility!</a:t>
            </a:r>
          </a:p>
          <a:p>
            <a:pPr lvl="1"/>
            <a:r>
              <a:rPr lang="en-US" dirty="0" smtClean="0"/>
              <a:t>Inclusive environment!</a:t>
            </a:r>
          </a:p>
          <a:p>
            <a:r>
              <a:rPr lang="en-US" dirty="0" smtClean="0"/>
              <a:t>A tentative schedule at </a:t>
            </a:r>
            <a:r>
              <a:rPr lang="en-US" dirty="0" smtClean="0">
                <a:hlinkClick r:id="rId5"/>
              </a:rPr>
              <a:t>http://www.eg.bucknell.edu/~cs363/2016-spring/schedule.html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07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5630B436-9CF4-4D80-888F-054B169A30DF}" type="slidenum">
              <a:rPr lang="en-US"/>
              <a:pPr/>
              <a:t>3</a:t>
            </a:fld>
            <a:endParaRPr lang="en-US"/>
          </a:p>
        </p:txBody>
      </p:sp>
      <p:pic>
        <p:nvPicPr>
          <p:cNvPr id="30725" name="Picture 12" descr="underline_base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25" y="1030288"/>
            <a:ext cx="54848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86018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 txBox="1">
            <a:spLocks noChangeArrowheads="1"/>
          </p:cNvSpPr>
          <p:nvPr/>
        </p:nvSpPr>
        <p:spPr bwMode="auto">
          <a:xfrm>
            <a:off x="481013" y="1263650"/>
            <a:ext cx="81962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End systems connect to Internet via 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access ISPs </a:t>
            </a:r>
            <a:r>
              <a:rPr lang="en-US">
                <a:latin typeface="Gill Sans MT" pitchFamily="34" charset="0"/>
              </a:rPr>
              <a:t>(Internet Service Providers)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Residential, company and university ISPs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Access ISPs in turn must be interconnected. 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So that any two hosts can send packets to each other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Resulting network of networks is very complex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Evolution was driven by 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economics</a:t>
            </a:r>
            <a:r>
              <a:rPr lang="en-US">
                <a:latin typeface="Gill Sans MT" pitchFamily="34" charset="0"/>
              </a:rPr>
              <a:t> and </a:t>
            </a:r>
            <a:r>
              <a:rPr lang="en-US">
                <a:solidFill>
                  <a:srgbClr val="C00000"/>
                </a:solidFill>
                <a:latin typeface="Gill Sans MT" pitchFamily="34" charset="0"/>
              </a:rPr>
              <a:t>national policies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Let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s take a stepwise approach to describe current Internet structure</a:t>
            </a:r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Question: </a:t>
            </a:r>
            <a:r>
              <a:rPr lang="en-US" sz="2400" smtClean="0">
                <a:ea typeface="ＭＳ Ｐゴシック" pitchFamily="34" charset="-128"/>
              </a:rPr>
              <a:t>given </a:t>
            </a:r>
            <a:r>
              <a:rPr lang="en-US" sz="2400" i="1" smtClean="0">
                <a:ea typeface="ＭＳ Ｐゴシック" pitchFamily="34" charset="-128"/>
              </a:rPr>
              <a:t>millions</a:t>
            </a:r>
            <a:r>
              <a:rPr lang="en-US" sz="2400" smtClean="0">
                <a:ea typeface="ＭＳ Ｐゴシック" pitchFamily="34" charset="-128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88067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68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8806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881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881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2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881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881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881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881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881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1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881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881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881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7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881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880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880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880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880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8808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880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8808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9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Option: </a:t>
            </a:r>
            <a:r>
              <a:rPr lang="en-US" sz="2400" i="1" smtClean="0">
                <a:ea typeface="ＭＳ Ｐゴシック" pitchFamily="34" charset="-128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90115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1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017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02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02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02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02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02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02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02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02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1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7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02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02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02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02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01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01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01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018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01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018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90151" name="Straight Connector 7"/>
            <p:cNvCxnSpPr>
              <a:cxnSpLocks noChangeShapeType="1"/>
              <a:stCxn id="90217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2" name="Straight Connector 188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3" name="Straight Connector 190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4" name="Straight Connector 192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5" name="Straight Connector 195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6" name="Straight Connector 197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7" name="Straight Connector 199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8" name="Straight Connector 201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9" name="Straight Connector 20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0" name="Straight Connector 204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1" name="Straight Connector 207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2" name="Straight Connector 209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3" name="Straight Connector 211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4" name="Straight Connector 21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65" name="Straight Connector 215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0166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…</a:t>
              </a:r>
            </a:p>
          </p:txBody>
        </p:sp>
        <p:sp>
          <p:nvSpPr>
            <p:cNvPr id="90167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…</a:t>
              </a:r>
            </a:p>
          </p:txBody>
        </p:sp>
        <p:sp>
          <p:nvSpPr>
            <p:cNvPr id="90168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90169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90170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90136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7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8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9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0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1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2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3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4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5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6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7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8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49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50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90121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2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3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4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5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6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7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8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29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0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1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2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3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4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135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connecting each access ISP to each other directly </a:t>
            </a:r>
            <a:r>
              <a:rPr lang="en-US" i="1">
                <a:solidFill>
                  <a:srgbClr val="CC0000"/>
                </a:solidFill>
              </a:rPr>
              <a:t>doesn</a:t>
            </a:r>
            <a:r>
              <a:rPr lang="en-US" altLang="en-US" i="1">
                <a:solidFill>
                  <a:srgbClr val="CC0000"/>
                </a:solidFill>
              </a:rPr>
              <a:t>’</a:t>
            </a:r>
            <a:r>
              <a:rPr lang="en-US" i="1">
                <a:solidFill>
                  <a:srgbClr val="CC0000"/>
                </a:solidFill>
              </a:rPr>
              <a:t>t scale: </a:t>
            </a:r>
            <a:r>
              <a:rPr lang="en-US"/>
              <a:t>O(</a:t>
            </a:r>
            <a:r>
              <a:rPr lang="en-US" i="1"/>
              <a:t>N</a:t>
            </a:r>
            <a:r>
              <a:rPr lang="en-US" baseline="30000"/>
              <a:t>2</a:t>
            </a:r>
            <a:r>
              <a:rPr lang="en-US"/>
              <a:t>) connections.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2162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63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2263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23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6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4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23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4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5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23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2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6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23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0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7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23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8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8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23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6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69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23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4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0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23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2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1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22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0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2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22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8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3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22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6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4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22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4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5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22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2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6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22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0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7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22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8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2278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22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6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2279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0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1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2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3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4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216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Option: </a:t>
            </a:r>
            <a:r>
              <a:rPr lang="en-US" i="1">
                <a:latin typeface="Gill Sans MT" pitchFamily="34" charset="0"/>
              </a:rPr>
              <a:t>connect each access ISP to a global transit ISP? </a:t>
            </a:r>
            <a:r>
              <a:rPr lang="en-US" i="1">
                <a:solidFill>
                  <a:srgbClr val="C00000"/>
                </a:solidFill>
              </a:rPr>
              <a:t>Customer</a:t>
            </a:r>
            <a:r>
              <a:rPr lang="en-US" i="1"/>
              <a:t> and </a:t>
            </a:r>
            <a:r>
              <a:rPr lang="en-US" i="1">
                <a:solidFill>
                  <a:srgbClr val="C00000"/>
                </a:solidFill>
              </a:rPr>
              <a:t>provider </a:t>
            </a:r>
            <a:r>
              <a:rPr lang="en-US" i="1"/>
              <a:t>ISPs have economic agreement.</a:t>
            </a:r>
            <a:endParaRPr lang="en-US">
              <a:latin typeface="Gill Sans MT" pitchFamily="34" charset="0"/>
            </a:endParaRPr>
          </a:p>
        </p:txBody>
      </p:sp>
      <p:sp>
        <p:nvSpPr>
          <p:cNvPr id="9216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166" name="Group 133"/>
          <p:cNvGrpSpPr>
            <a:grpSpLocks/>
          </p:cNvGrpSpPr>
          <p:nvPr/>
        </p:nvGrpSpPr>
        <p:grpSpPr bwMode="auto">
          <a:xfrm>
            <a:off x="3138488" y="4392613"/>
            <a:ext cx="617537" cy="250825"/>
            <a:chOff x="2356" y="1300"/>
            <a:chExt cx="555" cy="194"/>
          </a:xfrm>
        </p:grpSpPr>
        <p:sp>
          <p:nvSpPr>
            <p:cNvPr id="9225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5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5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5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6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7" name="Group 133"/>
          <p:cNvGrpSpPr>
            <a:grpSpLocks/>
          </p:cNvGrpSpPr>
          <p:nvPr/>
        </p:nvGrpSpPr>
        <p:grpSpPr bwMode="auto">
          <a:xfrm>
            <a:off x="4132263" y="3706813"/>
            <a:ext cx="617537" cy="250825"/>
            <a:chOff x="2356" y="1300"/>
            <a:chExt cx="555" cy="194"/>
          </a:xfrm>
        </p:grpSpPr>
        <p:sp>
          <p:nvSpPr>
            <p:cNvPr id="9224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4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4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5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5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5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8" name="Group 133"/>
          <p:cNvGrpSpPr>
            <a:grpSpLocks/>
          </p:cNvGrpSpPr>
          <p:nvPr/>
        </p:nvGrpSpPr>
        <p:grpSpPr bwMode="auto">
          <a:xfrm>
            <a:off x="4706938" y="4013200"/>
            <a:ext cx="617537" cy="250825"/>
            <a:chOff x="2356" y="1300"/>
            <a:chExt cx="555" cy="194"/>
          </a:xfrm>
        </p:grpSpPr>
        <p:sp>
          <p:nvSpPr>
            <p:cNvPr id="9223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4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4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4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4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4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9" name="Group 133"/>
          <p:cNvGrpSpPr>
            <a:grpSpLocks/>
          </p:cNvGrpSpPr>
          <p:nvPr/>
        </p:nvGrpSpPr>
        <p:grpSpPr bwMode="auto">
          <a:xfrm>
            <a:off x="5245100" y="3538538"/>
            <a:ext cx="617538" cy="250825"/>
            <a:chOff x="2356" y="1300"/>
            <a:chExt cx="555" cy="194"/>
          </a:xfrm>
        </p:grpSpPr>
        <p:sp>
          <p:nvSpPr>
            <p:cNvPr id="9223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3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3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34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37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8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35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6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0" name="Group 133"/>
          <p:cNvGrpSpPr>
            <a:grpSpLocks/>
          </p:cNvGrpSpPr>
          <p:nvPr/>
        </p:nvGrpSpPr>
        <p:grpSpPr bwMode="auto">
          <a:xfrm>
            <a:off x="3813175" y="4121150"/>
            <a:ext cx="617538" cy="250825"/>
            <a:chOff x="2356" y="1300"/>
            <a:chExt cx="555" cy="194"/>
          </a:xfrm>
        </p:grpSpPr>
        <p:sp>
          <p:nvSpPr>
            <p:cNvPr id="922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26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9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0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27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8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1" name="Group 133"/>
          <p:cNvGrpSpPr>
            <a:grpSpLocks/>
          </p:cNvGrpSpPr>
          <p:nvPr/>
        </p:nvGrpSpPr>
        <p:grpSpPr bwMode="auto">
          <a:xfrm>
            <a:off x="4368800" y="4610100"/>
            <a:ext cx="617538" cy="250825"/>
            <a:chOff x="2356" y="1300"/>
            <a:chExt cx="555" cy="194"/>
          </a:xfrm>
        </p:grpSpPr>
        <p:sp>
          <p:nvSpPr>
            <p:cNvPr id="922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1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2" name="Group 133"/>
          <p:cNvGrpSpPr>
            <a:grpSpLocks/>
          </p:cNvGrpSpPr>
          <p:nvPr/>
        </p:nvGrpSpPr>
        <p:grpSpPr bwMode="auto">
          <a:xfrm>
            <a:off x="5389563" y="4411663"/>
            <a:ext cx="617537" cy="250825"/>
            <a:chOff x="2356" y="1300"/>
            <a:chExt cx="555" cy="194"/>
          </a:xfrm>
        </p:grpSpPr>
        <p:sp>
          <p:nvSpPr>
            <p:cNvPr id="9220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0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0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1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1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1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73" name="Group 133"/>
          <p:cNvGrpSpPr>
            <a:grpSpLocks/>
          </p:cNvGrpSpPr>
          <p:nvPr/>
        </p:nvGrpSpPr>
        <p:grpSpPr bwMode="auto">
          <a:xfrm>
            <a:off x="3502025" y="3351213"/>
            <a:ext cx="617538" cy="250825"/>
            <a:chOff x="2356" y="1300"/>
            <a:chExt cx="555" cy="194"/>
          </a:xfrm>
        </p:grpSpPr>
        <p:sp>
          <p:nvSpPr>
            <p:cNvPr id="9219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9220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9220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9220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0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0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2174" name="Straight Connector 10"/>
          <p:cNvCxnSpPr>
            <a:cxnSpLocks noChangeShapeType="1"/>
            <a:stCxn id="92204" idx="0"/>
            <a:endCxn id="92235" idx="0"/>
          </p:cNvCxnSpPr>
          <p:nvPr/>
        </p:nvCxnSpPr>
        <p:spPr bwMode="auto">
          <a:xfrm>
            <a:off x="4114800" y="3432175"/>
            <a:ext cx="1131888" cy="185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5" name="Straight Connector 297"/>
          <p:cNvCxnSpPr>
            <a:cxnSpLocks noChangeShapeType="1"/>
            <a:endCxn id="92241" idx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6" name="Straight Connector 298"/>
          <p:cNvCxnSpPr>
            <a:cxnSpLocks noChangeShapeType="1"/>
            <a:endCxn id="92243" idx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7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8" name="Straight Connector 300"/>
          <p:cNvCxnSpPr>
            <a:cxnSpLocks noChangeShapeType="1"/>
          </p:cNvCxnSpPr>
          <p:nvPr/>
        </p:nvCxnSpPr>
        <p:spPr bwMode="auto">
          <a:xfrm flipV="1">
            <a:off x="3738563" y="4367213"/>
            <a:ext cx="222250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79" name="Straight Connector 301"/>
          <p:cNvCxnSpPr>
            <a:cxnSpLocks noChangeShapeType="1"/>
            <a:stCxn id="92217" idx="0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0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1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2" name="Straight Connector 304"/>
          <p:cNvCxnSpPr>
            <a:cxnSpLocks noChangeShapeType="1"/>
            <a:endCxn id="92199" idx="4"/>
          </p:cNvCxnSpPr>
          <p:nvPr/>
        </p:nvCxnSpPr>
        <p:spPr bwMode="auto">
          <a:xfrm flipH="1" flipV="1">
            <a:off x="3810000" y="3602038"/>
            <a:ext cx="476250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3" name="Straight Connector 22"/>
          <p:cNvCxnSpPr>
            <a:cxnSpLocks noChangeShapeType="1"/>
            <a:endCxn id="92201" idx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4" name="Straight Connector 305"/>
          <p:cNvCxnSpPr>
            <a:cxnSpLocks noChangeShapeType="1"/>
            <a:endCxn id="92203" idx="0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5" name="Straight Connector 306"/>
          <p:cNvCxnSpPr>
            <a:cxnSpLocks noChangeShapeType="1"/>
            <a:endCxn id="92203" idx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6" name="Straight Connector 307"/>
          <p:cNvCxnSpPr>
            <a:cxnSpLocks noChangeShapeType="1"/>
            <a:endCxn id="92259" idx="0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7" name="Straight Connector 308"/>
          <p:cNvCxnSpPr>
            <a:cxnSpLocks noChangeShapeType="1"/>
            <a:endCxn id="92255" idx="2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8" name="Straight Connector 309"/>
          <p:cNvCxnSpPr>
            <a:cxnSpLocks noChangeShapeType="1"/>
            <a:endCxn id="92255" idx="3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89" name="Straight Connector 310"/>
          <p:cNvCxnSpPr>
            <a:cxnSpLocks noChangeShapeType="1"/>
            <a:stCxn id="92286" idx="0"/>
            <a:endCxn id="92255" idx="4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0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1" name="Straight Connector 312"/>
          <p:cNvCxnSpPr>
            <a:cxnSpLocks noChangeShapeType="1"/>
            <a:stCxn id="92289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2" name="Straight Connector 313"/>
          <p:cNvCxnSpPr>
            <a:cxnSpLocks noChangeShapeType="1"/>
          </p:cNvCxnSpPr>
          <p:nvPr/>
        </p:nvCxnSpPr>
        <p:spPr bwMode="auto">
          <a:xfrm flipH="1" flipV="1">
            <a:off x="5832475" y="4648200"/>
            <a:ext cx="1722438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3" name="Straight Connector 314"/>
          <p:cNvCxnSpPr>
            <a:cxnSpLocks noChangeShapeType="1"/>
            <a:endCxn id="92212" idx="1"/>
          </p:cNvCxnSpPr>
          <p:nvPr/>
        </p:nvCxnSpPr>
        <p:spPr bwMode="auto">
          <a:xfrm flipH="1" flipV="1">
            <a:off x="6002338" y="4600575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4" name="Straight Connector 315"/>
          <p:cNvCxnSpPr>
            <a:cxnSpLocks noChangeShapeType="1"/>
            <a:endCxn id="92212" idx="0"/>
          </p:cNvCxnSpPr>
          <p:nvPr/>
        </p:nvCxnSpPr>
        <p:spPr bwMode="auto">
          <a:xfrm flipH="1">
            <a:off x="6002338" y="4295775"/>
            <a:ext cx="20177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5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6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97" name="Straight Connector 318"/>
          <p:cNvCxnSpPr>
            <a:cxnSpLocks noChangeShapeType="1"/>
            <a:stCxn id="92297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198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global</a:t>
            </a:r>
            <a:br>
              <a:rPr lang="en-US" i="1"/>
            </a:br>
            <a:r>
              <a:rPr lang="en-US" i="1"/>
              <a:t>ISP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4210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448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45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45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45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3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45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45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45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45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45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2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8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45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45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45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45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45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1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45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45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449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45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0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449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421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But if one global ISP is viable business, there will be competitors ….</a:t>
            </a:r>
          </a:p>
        </p:txBody>
      </p:sp>
      <p:grpSp>
        <p:nvGrpSpPr>
          <p:cNvPr id="94213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4398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99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4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7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8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400" name="Straight Connector 10"/>
            <p:cNvCxnSpPr>
              <a:cxnSpLocks noChangeShapeType="1"/>
              <a:stCxn id="94478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1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2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3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4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5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6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7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408" name="Straight Connector 304"/>
            <p:cNvCxnSpPr>
              <a:cxnSpLocks noChangeShapeType="1"/>
              <a:endCxn id="94473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409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94410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4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7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1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4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6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6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6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61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62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2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4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5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5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5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53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5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3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4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4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4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4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4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4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4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3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4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3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5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42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9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0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416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42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22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4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4315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31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9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9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317" name="Straight Connector 334"/>
            <p:cNvCxnSpPr>
              <a:cxnSpLocks noChangeShapeType="1"/>
              <a:stCxn id="9439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18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19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0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1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2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3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4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325" name="Straight Connector 342"/>
            <p:cNvCxnSpPr>
              <a:cxnSpLocks noChangeShapeType="1"/>
              <a:endCxn id="9439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326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9432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3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8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8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3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9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2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3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7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71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3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6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3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3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5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5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3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4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33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3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3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215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4232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23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07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1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4234" name="Straight Connector 419"/>
            <p:cNvCxnSpPr>
              <a:cxnSpLocks noChangeShapeType="1"/>
              <a:stCxn id="9431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5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6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7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8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39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40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41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4242" name="Straight Connector 427"/>
            <p:cNvCxnSpPr>
              <a:cxnSpLocks noChangeShapeType="1"/>
              <a:endCxn id="9430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4243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C</a:t>
              </a:r>
            </a:p>
          </p:txBody>
        </p:sp>
        <p:grpSp>
          <p:nvGrpSpPr>
            <p:cNvPr id="9424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2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3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3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30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4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2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95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6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2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8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2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2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7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4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2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63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5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2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42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42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2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4216" name="Straight Connector 12"/>
          <p:cNvCxnSpPr>
            <a:cxnSpLocks noChangeShapeType="1"/>
            <a:endCxn id="94392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7" name="Straight Connector 500"/>
          <p:cNvCxnSpPr>
            <a:cxnSpLocks noChangeShapeType="1"/>
            <a:endCxn id="94394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8" name="Straight Connector 501"/>
          <p:cNvCxnSpPr>
            <a:cxnSpLocks noChangeShapeType="1"/>
            <a:endCxn id="94390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9" name="Straight Connector 502"/>
          <p:cNvCxnSpPr>
            <a:cxnSpLocks noChangeShapeType="1"/>
            <a:endCxn id="94360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0" name="Straight Connector 503"/>
          <p:cNvCxnSpPr>
            <a:cxnSpLocks noChangeShapeType="1"/>
            <a:endCxn id="94360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1" name="Straight Connector 504"/>
          <p:cNvCxnSpPr>
            <a:cxnSpLocks noChangeShapeType="1"/>
            <a:endCxn id="94443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3" name="Straight Connector 506"/>
          <p:cNvCxnSpPr>
            <a:cxnSpLocks noChangeShapeType="1"/>
            <a:stCxn id="94509" idx="4"/>
            <a:endCxn id="94438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4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5" name="Straight Connector 508"/>
          <p:cNvCxnSpPr>
            <a:cxnSpLocks noChangeShapeType="1"/>
            <a:endCxn id="94425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6" name="Straight Connector 509"/>
          <p:cNvCxnSpPr>
            <a:cxnSpLocks noChangeShapeType="1"/>
            <a:stCxn id="94507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8" name="Straight Connector 511"/>
          <p:cNvCxnSpPr>
            <a:cxnSpLocks noChangeShapeType="1"/>
            <a:stCxn id="94504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2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30" name="Straight Connector 513"/>
          <p:cNvCxnSpPr>
            <a:cxnSpLocks noChangeShapeType="1"/>
            <a:endCxn id="94255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31" name="Straight Connector 514"/>
          <p:cNvCxnSpPr>
            <a:cxnSpLocks noChangeShapeType="1"/>
            <a:endCxn id="94311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6258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655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66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5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66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3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66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1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65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9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65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7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65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5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65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3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5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65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1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65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9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65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7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65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5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65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3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65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1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65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9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65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7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656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65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75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6568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69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0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1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2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3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626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96261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646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47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5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471" name="Straight Connector 10"/>
            <p:cNvCxnSpPr>
              <a:cxnSpLocks noChangeShapeType="1"/>
              <a:stCxn id="9654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479" name="Straight Connector 304"/>
            <p:cNvCxnSpPr>
              <a:cxnSpLocks noChangeShapeType="1"/>
              <a:endCxn id="9654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480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9648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5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4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5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3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52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2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2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2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2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2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2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51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1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1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1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1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50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0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50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50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1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5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5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0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8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9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2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638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8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46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6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6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6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6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6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88" name="Straight Connector 334"/>
            <p:cNvCxnSpPr>
              <a:cxnSpLocks noChangeShapeType="1"/>
              <a:stCxn id="9646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8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96" name="Straight Connector 342"/>
            <p:cNvCxnSpPr>
              <a:cxnSpLocks noChangeShapeType="1"/>
              <a:endCxn id="9646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397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9639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45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5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5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5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6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5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9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44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4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4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4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5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43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4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4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4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4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42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3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3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3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3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3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4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2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2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1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40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4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4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4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40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1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6263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630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630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37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8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6305" name="Straight Connector 419"/>
            <p:cNvCxnSpPr>
              <a:cxnSpLocks noChangeShapeType="1"/>
              <a:stCxn id="9638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3" name="Straight Connector 427"/>
            <p:cNvCxnSpPr>
              <a:cxnSpLocks noChangeShapeType="1"/>
              <a:endCxn id="9637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314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C</a:t>
              </a:r>
            </a:p>
          </p:txBody>
        </p:sp>
        <p:grpSp>
          <p:nvGrpSpPr>
            <p:cNvPr id="9631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37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7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7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7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7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7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7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36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6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6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6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6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3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5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6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3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4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5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5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5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1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3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4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3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3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632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3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63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63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3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63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6264" name="Straight Connector 12"/>
          <p:cNvCxnSpPr>
            <a:cxnSpLocks noChangeShapeType="1"/>
            <a:endCxn id="96463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5" name="Straight Connector 500"/>
          <p:cNvCxnSpPr>
            <a:cxnSpLocks noChangeShapeType="1"/>
            <a:endCxn id="96465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6" name="Straight Connector 501"/>
          <p:cNvCxnSpPr>
            <a:cxnSpLocks noChangeShapeType="1"/>
            <a:endCxn id="96461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7" name="Straight Connector 502"/>
          <p:cNvCxnSpPr>
            <a:cxnSpLocks noChangeShapeType="1"/>
            <a:endCxn id="96431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8" name="Straight Connector 503"/>
          <p:cNvCxnSpPr>
            <a:cxnSpLocks noChangeShapeType="1"/>
            <a:endCxn id="96431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9" name="Straight Connector 504"/>
          <p:cNvCxnSpPr>
            <a:cxnSpLocks noChangeShapeType="1"/>
            <a:endCxn id="96514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0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1" name="Straight Connector 506"/>
          <p:cNvCxnSpPr>
            <a:cxnSpLocks noChangeShapeType="1"/>
            <a:stCxn id="96580" idx="4"/>
            <a:endCxn id="96509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3" name="Straight Connector 508"/>
          <p:cNvCxnSpPr>
            <a:cxnSpLocks noChangeShapeType="1"/>
            <a:endCxn id="96496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4" name="Straight Connector 509"/>
          <p:cNvCxnSpPr>
            <a:cxnSpLocks noChangeShapeType="1"/>
            <a:stCxn id="96578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5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6" name="Straight Connector 511"/>
          <p:cNvCxnSpPr>
            <a:cxnSpLocks noChangeShapeType="1"/>
            <a:stCxn id="96575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8" name="Straight Connector 513"/>
          <p:cNvCxnSpPr>
            <a:cxnSpLocks noChangeShapeType="1"/>
            <a:endCxn id="96326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9" name="Straight Connector 514"/>
          <p:cNvCxnSpPr>
            <a:cxnSpLocks noChangeShapeType="1"/>
            <a:endCxn id="96382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5217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6298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6301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2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9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300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33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6292" name="Straight Connector 515"/>
            <p:cNvCxnSpPr>
              <a:cxnSpLocks noChangeShapeType="1"/>
              <a:stCxn id="96348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grpSp>
          <p:nvGrpSpPr>
            <p:cNvPr id="96293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6296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7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6294" name="Straight Connector 519"/>
            <p:cNvCxnSpPr>
              <a:cxnSpLocks noChangeShapeType="1"/>
              <a:stCxn id="96296" idx="6"/>
              <a:endCxn id="96548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295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49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6289" name="Straight Connector 7"/>
            <p:cNvCxnSpPr>
              <a:cxnSpLocks noChangeShapeType="1"/>
              <a:stCxn id="96421" idx="5"/>
              <a:endCxn id="96546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290" name="Straight Connector 415"/>
            <p:cNvCxnSpPr>
              <a:cxnSpLocks noChangeShapeType="1"/>
              <a:endCxn id="96380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6291" name="Straight Connector 523"/>
            <p:cNvCxnSpPr>
              <a:cxnSpLocks noChangeShapeType="1"/>
              <a:stCxn id="96343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57" name="Group 39945"/>
          <p:cNvGrpSpPr>
            <a:grpSpLocks/>
          </p:cNvGrpSpPr>
          <p:nvPr/>
        </p:nvGrpSpPr>
        <p:grpSpPr bwMode="auto">
          <a:xfrm>
            <a:off x="4686300" y="4864100"/>
            <a:ext cx="1914525" cy="741363"/>
            <a:chOff x="4686300" y="4864100"/>
            <a:chExt cx="1914118" cy="740879"/>
          </a:xfrm>
        </p:grpSpPr>
        <p:sp>
          <p:nvSpPr>
            <p:cNvPr id="96287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peering link</a:t>
              </a:r>
            </a:p>
          </p:txBody>
        </p:sp>
        <p:cxnSp>
          <p:nvCxnSpPr>
            <p:cNvPr id="96288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45265" name="Group 39950"/>
          <p:cNvGrpSpPr>
            <a:grpSpLocks/>
          </p:cNvGrpSpPr>
          <p:nvPr/>
        </p:nvGrpSpPr>
        <p:grpSpPr bwMode="auto">
          <a:xfrm>
            <a:off x="5270500" y="1701800"/>
            <a:ext cx="3403600" cy="1169988"/>
            <a:chOff x="5270500" y="1701800"/>
            <a:chExt cx="3402978" cy="1169232"/>
          </a:xfrm>
        </p:grpSpPr>
        <p:sp>
          <p:nvSpPr>
            <p:cNvPr id="96285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02978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CC0000"/>
                  </a:solidFill>
                </a:rPr>
                <a:t>Internet exchange point</a:t>
              </a:r>
            </a:p>
          </p:txBody>
        </p:sp>
        <p:cxnSp>
          <p:nvCxnSpPr>
            <p:cNvPr id="96286" name="Straight Connector 39948"/>
            <p:cNvCxnSpPr>
              <a:cxnSpLocks noChangeShapeType="1"/>
              <a:endCxn id="96302" idx="0"/>
            </p:cNvCxnSpPr>
            <p:nvPr/>
          </p:nvCxnSpPr>
          <p:spPr bwMode="auto">
            <a:xfrm flipH="1">
              <a:off x="5952289" y="2159000"/>
              <a:ext cx="219911" cy="7120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8306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07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859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865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864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5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864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864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864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864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863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863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863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86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0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86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86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3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86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86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86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9861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86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2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9861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2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8308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… and regional networks may arise to connect access nets to ISPS </a:t>
            </a:r>
          </a:p>
        </p:txBody>
      </p:sp>
      <p:grpSp>
        <p:nvGrpSpPr>
          <p:cNvPr id="98309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8516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51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9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9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518" name="Straight Connector 10"/>
            <p:cNvCxnSpPr>
              <a:cxnSpLocks noChangeShapeType="1"/>
              <a:stCxn id="9859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19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0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1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2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3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4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5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526" name="Straight Connector 304"/>
            <p:cNvCxnSpPr>
              <a:cxnSpLocks noChangeShapeType="1"/>
              <a:endCxn id="9859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527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9852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8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2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5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9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80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7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6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6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47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53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3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0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0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8433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43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0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1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1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435" name="Straight Connector 334"/>
            <p:cNvCxnSpPr>
              <a:cxnSpLocks noChangeShapeType="1"/>
              <a:stCxn id="9851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6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7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8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39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0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1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2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443" name="Straight Connector 342"/>
            <p:cNvCxnSpPr>
              <a:cxnSpLocks noChangeShapeType="1"/>
              <a:endCxn id="9850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444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9844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5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5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5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50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9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9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1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4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7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7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6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5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45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5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5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8311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8350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51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425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3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98352" name="Straight Connector 419"/>
            <p:cNvCxnSpPr>
              <a:cxnSpLocks noChangeShapeType="1"/>
              <a:stCxn id="9843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3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4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5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6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7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59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8360" name="Straight Connector 427"/>
            <p:cNvCxnSpPr>
              <a:cxnSpLocks noChangeShapeType="1"/>
              <a:endCxn id="9842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8361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C</a:t>
              </a:r>
            </a:p>
          </p:txBody>
        </p:sp>
        <p:grpSp>
          <p:nvGrpSpPr>
            <p:cNvPr id="98362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2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3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1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1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1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13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14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4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4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40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0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40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5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3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9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40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9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6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3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8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9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9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7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3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8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8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8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8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368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36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837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9837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7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37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837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7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98312" name="Straight Connector 12"/>
          <p:cNvCxnSpPr>
            <a:cxnSpLocks noChangeShapeType="1"/>
            <a:endCxn id="98510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3" name="Straight Connector 500"/>
          <p:cNvCxnSpPr>
            <a:cxnSpLocks noChangeShapeType="1"/>
            <a:stCxn id="98635" idx="8"/>
            <a:endCxn id="98333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4" name="Straight Connector 501"/>
          <p:cNvCxnSpPr>
            <a:cxnSpLocks noChangeShapeType="1"/>
            <a:endCxn id="98333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5" name="Straight Connector 502"/>
          <p:cNvCxnSpPr>
            <a:cxnSpLocks noChangeShapeType="1"/>
            <a:endCxn id="98478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6" name="Straight Connector 503"/>
          <p:cNvCxnSpPr>
            <a:cxnSpLocks noChangeShapeType="1"/>
            <a:endCxn id="98478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7" name="Straight Connector 504"/>
          <p:cNvCxnSpPr>
            <a:cxnSpLocks noChangeShapeType="1"/>
            <a:endCxn id="98561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8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9" name="Straight Connector 506"/>
          <p:cNvCxnSpPr>
            <a:cxnSpLocks noChangeShapeType="1"/>
            <a:stCxn id="98627" idx="4"/>
            <a:endCxn id="98556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0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1" name="Straight Connector 508"/>
          <p:cNvCxnSpPr>
            <a:cxnSpLocks noChangeShapeType="1"/>
            <a:endCxn id="98543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2" name="Straight Connector 509"/>
          <p:cNvCxnSpPr>
            <a:cxnSpLocks noChangeShapeType="1"/>
            <a:stCxn id="98625" idx="0"/>
            <a:endCxn id="98331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3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4" name="Straight Connector 511"/>
          <p:cNvCxnSpPr>
            <a:cxnSpLocks noChangeShapeType="1"/>
            <a:stCxn id="98622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6" name="Straight Connector 513"/>
          <p:cNvCxnSpPr>
            <a:cxnSpLocks noChangeShapeType="1"/>
            <a:stCxn id="98644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27" name="Straight Connector 514"/>
          <p:cNvCxnSpPr>
            <a:cxnSpLocks noChangeShapeType="1"/>
            <a:endCxn id="98333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8328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98345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98348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9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6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47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98329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8339" name="Straight Connector 515"/>
            <p:cNvCxnSpPr>
              <a:cxnSpLocks noChangeShapeType="1"/>
              <a:stCxn id="98395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grpSp>
          <p:nvGrpSpPr>
            <p:cNvPr id="98340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8343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4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98341" name="Straight Connector 519"/>
            <p:cNvCxnSpPr>
              <a:cxnSpLocks noChangeShapeType="1"/>
              <a:stCxn id="98343" idx="6"/>
              <a:endCxn id="98595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42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98330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8336" name="Straight Connector 7"/>
            <p:cNvCxnSpPr>
              <a:cxnSpLocks noChangeShapeType="1"/>
              <a:stCxn id="98468" idx="5"/>
              <a:endCxn id="98593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37" name="Straight Connector 415"/>
            <p:cNvCxnSpPr>
              <a:cxnSpLocks noChangeShapeType="1"/>
              <a:endCxn id="98427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98338" name="Straight Connector 523"/>
            <p:cNvCxnSpPr>
              <a:cxnSpLocks noChangeShapeType="1"/>
              <a:stCxn id="98390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sp>
        <p:nvSpPr>
          <p:cNvPr id="98331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32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regional net</a:t>
            </a:r>
          </a:p>
        </p:txBody>
      </p:sp>
      <p:sp>
        <p:nvSpPr>
          <p:cNvPr id="98333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8334" name="Straight Connector 39941"/>
          <p:cNvCxnSpPr>
            <a:cxnSpLocks noChangeShapeType="1"/>
            <a:stCxn id="98333" idx="0"/>
            <a:endCxn id="98456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35" name="Straight Connector 524"/>
          <p:cNvCxnSpPr>
            <a:cxnSpLocks noChangeShapeType="1"/>
            <a:endCxn id="98429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0354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10065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1007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1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5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1007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1007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1007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1007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1007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1006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1006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1006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1006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1006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6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1006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1006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1006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1006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10067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1006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10067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00356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… and content provider networks  (e.g., Google, Microsoft,   Akamai ) may run their own network, to bring services, content close to end users</a:t>
            </a:r>
          </a:p>
        </p:txBody>
      </p: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10057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57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6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5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577" name="Straight Connector 10"/>
            <p:cNvCxnSpPr>
              <a:cxnSpLocks noChangeShapeType="1"/>
              <a:stCxn id="10065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7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7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85" name="Straight Connector 304"/>
            <p:cNvCxnSpPr>
              <a:cxnSpLocks noChangeShapeType="1"/>
              <a:endCxn id="10065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058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10058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6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4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4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6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8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6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6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2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2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6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1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6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6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6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60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9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6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8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10049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9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94" name="Straight Connector 334"/>
            <p:cNvCxnSpPr>
              <a:cxnSpLocks noChangeShapeType="1"/>
              <a:stCxn id="10057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9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0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0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502" name="Straight Connector 342"/>
            <p:cNvCxnSpPr>
              <a:cxnSpLocks noChangeShapeType="1"/>
              <a:endCxn id="10056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050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A</a:t>
              </a:r>
            </a:p>
          </p:txBody>
        </p:sp>
        <p:grpSp>
          <p:nvGrpSpPr>
            <p:cNvPr id="10050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6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4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52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3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3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3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3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3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0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51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2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2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2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2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2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51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1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1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51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51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1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51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51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0359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10040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41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48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00411" name="Straight Connector 419"/>
            <p:cNvCxnSpPr>
              <a:cxnSpLocks noChangeShapeType="1"/>
              <a:stCxn id="10048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0419" name="Straight Connector 427"/>
            <p:cNvCxnSpPr>
              <a:cxnSpLocks noChangeShapeType="1"/>
              <a:endCxn id="10048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042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926532" cy="46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/>
                <a:t>ISP B</a:t>
              </a:r>
            </a:p>
          </p:txBody>
        </p:sp>
        <p:grpSp>
          <p:nvGrpSpPr>
            <p:cNvPr id="10042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7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4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4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4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42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4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04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04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4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043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100360" name="Straight Connector 12"/>
          <p:cNvCxnSpPr>
            <a:cxnSpLocks noChangeShapeType="1"/>
            <a:endCxn id="100569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1" name="Straight Connector 500"/>
          <p:cNvCxnSpPr>
            <a:cxnSpLocks noChangeShapeType="1"/>
            <a:stCxn id="100694" idx="8"/>
            <a:endCxn id="100381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2" name="Straight Connector 501"/>
          <p:cNvCxnSpPr>
            <a:cxnSpLocks noChangeShapeType="1"/>
            <a:endCxn id="100381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3" name="Straight Connector 502"/>
          <p:cNvCxnSpPr>
            <a:cxnSpLocks noChangeShapeType="1"/>
            <a:endCxn id="100537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4" name="Straight Connector 503"/>
          <p:cNvCxnSpPr>
            <a:cxnSpLocks noChangeShapeType="1"/>
            <a:endCxn id="100537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5" name="Straight Connector 504"/>
          <p:cNvCxnSpPr>
            <a:cxnSpLocks noChangeShapeType="1"/>
            <a:endCxn id="100620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6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7" name="Straight Connector 506"/>
          <p:cNvCxnSpPr>
            <a:cxnSpLocks noChangeShapeType="1"/>
            <a:stCxn id="100686" idx="4"/>
            <a:endCxn id="100615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8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69" name="Straight Connector 508"/>
          <p:cNvCxnSpPr>
            <a:cxnSpLocks noChangeShapeType="1"/>
            <a:endCxn id="100602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0" name="Straight Connector 509"/>
          <p:cNvCxnSpPr>
            <a:cxnSpLocks noChangeShapeType="1"/>
            <a:stCxn id="100684" idx="0"/>
            <a:endCxn id="100379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1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2" name="Straight Connector 511"/>
          <p:cNvCxnSpPr>
            <a:cxnSpLocks noChangeShapeType="1"/>
            <a:stCxn id="100681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3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4" name="Straight Connector 513"/>
          <p:cNvCxnSpPr>
            <a:cxnSpLocks noChangeShapeType="1"/>
            <a:stCxn id="100703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75" name="Straight Connector 514"/>
          <p:cNvCxnSpPr>
            <a:cxnSpLocks noChangeShapeType="1"/>
            <a:endCxn id="100381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00376" name="Group 20"/>
          <p:cNvGrpSpPr>
            <a:grpSpLocks/>
          </p:cNvGrpSpPr>
          <p:nvPr/>
        </p:nvGrpSpPr>
        <p:grpSpPr bwMode="auto">
          <a:xfrm>
            <a:off x="4713288" y="2871788"/>
            <a:ext cx="2117725" cy="1082675"/>
            <a:chOff x="4712800" y="2871032"/>
            <a:chExt cx="2117908" cy="1082781"/>
          </a:xfrm>
        </p:grpSpPr>
        <p:grpSp>
          <p:nvGrpSpPr>
            <p:cNvPr id="100404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100407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8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5" name="Straight Connector 18"/>
            <p:cNvCxnSpPr>
              <a:cxnSpLocks noChangeShapeType="1"/>
            </p:cNvCxnSpPr>
            <p:nvPr/>
          </p:nvCxnSpPr>
          <p:spPr bwMode="auto">
            <a:xfrm>
              <a:off x="4712800" y="3050554"/>
              <a:ext cx="964390" cy="268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406" name="Straight Connector 516"/>
            <p:cNvCxnSpPr>
              <a:cxnSpLocks noChangeShapeType="1"/>
            </p:cNvCxnSpPr>
            <p:nvPr/>
          </p:nvCxnSpPr>
          <p:spPr bwMode="auto">
            <a:xfrm>
              <a:off x="6139092" y="3168890"/>
              <a:ext cx="691616" cy="78492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100377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100398" name="Straight Connector 515"/>
            <p:cNvCxnSpPr>
              <a:cxnSpLocks noChangeShapeType="1"/>
              <a:stCxn id="10045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grpSp>
          <p:nvGrpSpPr>
            <p:cNvPr id="10039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10040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100400" name="Straight Connector 519"/>
            <p:cNvCxnSpPr>
              <a:cxnSpLocks noChangeShapeType="1"/>
              <a:stCxn id="100402" idx="6"/>
              <a:endCxn id="10065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40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grpSp>
        <p:nvGrpSpPr>
          <p:cNvPr id="100378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100395" name="Straight Connector 7"/>
            <p:cNvCxnSpPr>
              <a:cxnSpLocks noChangeShapeType="1"/>
              <a:stCxn id="100527" idx="5"/>
              <a:endCxn id="10065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396" name="Straight Connector 415"/>
            <p:cNvCxnSpPr>
              <a:cxnSpLocks noChangeShapeType="1"/>
              <a:endCxn id="10048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100397" name="Straight Connector 523"/>
            <p:cNvCxnSpPr>
              <a:cxnSpLocks noChangeShapeType="1"/>
              <a:stCxn id="10044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</p:cxnSp>
      </p:grpSp>
      <p:sp>
        <p:nvSpPr>
          <p:cNvPr id="100379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0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regional net</a:t>
            </a:r>
          </a:p>
        </p:txBody>
      </p:sp>
      <p:sp>
        <p:nvSpPr>
          <p:cNvPr id="100381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0382" name="Straight Connector 39941"/>
          <p:cNvCxnSpPr>
            <a:cxnSpLocks noChangeShapeType="1"/>
            <a:stCxn id="100381" idx="0"/>
            <a:endCxn id="100515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83" name="Straight Connector 524"/>
          <p:cNvCxnSpPr>
            <a:cxnSpLocks noChangeShapeType="1"/>
            <a:endCxn id="100488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0384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5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Content provider network</a:t>
            </a:r>
          </a:p>
        </p:txBody>
      </p:sp>
      <p:cxnSp>
        <p:nvCxnSpPr>
          <p:cNvPr id="100386" name="Straight Connector 19"/>
          <p:cNvCxnSpPr>
            <a:cxnSpLocks noChangeShapeType="1"/>
            <a:stCxn id="100707" idx="2"/>
          </p:cNvCxnSpPr>
          <p:nvPr/>
        </p:nvCxnSpPr>
        <p:spPr bwMode="auto">
          <a:xfrm flipH="1">
            <a:off x="6540500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87" name="Straight Connector 525"/>
          <p:cNvCxnSpPr>
            <a:cxnSpLocks noChangeShapeType="1"/>
            <a:endCxn id="100384" idx="7"/>
          </p:cNvCxnSpPr>
          <p:nvPr/>
        </p:nvCxnSpPr>
        <p:spPr bwMode="auto">
          <a:xfrm flipH="1">
            <a:off x="7070725" y="3221038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88" name="Straight Connector 526"/>
          <p:cNvCxnSpPr>
            <a:cxnSpLocks noChangeShapeType="1"/>
          </p:cNvCxnSpPr>
          <p:nvPr/>
        </p:nvCxnSpPr>
        <p:spPr bwMode="auto">
          <a:xfrm flipH="1">
            <a:off x="5773738" y="3205163"/>
            <a:ext cx="111125" cy="244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0389" name="Straight Connector 527"/>
          <p:cNvCxnSpPr>
            <a:cxnSpLocks noChangeShapeType="1"/>
            <a:endCxn id="100384" idx="1"/>
          </p:cNvCxnSpPr>
          <p:nvPr/>
        </p:nvCxnSpPr>
        <p:spPr bwMode="auto">
          <a:xfrm>
            <a:off x="2682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0390" name="Straight Connector 528"/>
          <p:cNvCxnSpPr>
            <a:cxnSpLocks noChangeShapeType="1"/>
            <a:endCxn id="100454" idx="1"/>
          </p:cNvCxnSpPr>
          <p:nvPr/>
        </p:nvCxnSpPr>
        <p:spPr bwMode="auto">
          <a:xfrm>
            <a:off x="3413125" y="4049713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</p:cxnSp>
      <p:cxnSp>
        <p:nvCxnSpPr>
          <p:cNvPr id="100391" name="Straight Connector 529"/>
          <p:cNvCxnSpPr>
            <a:cxnSpLocks noChangeShapeType="1"/>
          </p:cNvCxnSpPr>
          <p:nvPr/>
        </p:nvCxnSpPr>
        <p:spPr bwMode="auto">
          <a:xfrm>
            <a:off x="2303463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92" name="Straight Connector 530"/>
          <p:cNvCxnSpPr>
            <a:cxnSpLocks noChangeShapeType="1"/>
          </p:cNvCxnSpPr>
          <p:nvPr/>
        </p:nvCxnSpPr>
        <p:spPr bwMode="auto">
          <a:xfrm flipH="1">
            <a:off x="1693863" y="3935413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93" name="Straight Connector 531"/>
          <p:cNvCxnSpPr>
            <a:cxnSpLocks noChangeShapeType="1"/>
            <a:stCxn id="100686" idx="3"/>
          </p:cNvCxnSpPr>
          <p:nvPr/>
        </p:nvCxnSpPr>
        <p:spPr bwMode="auto">
          <a:xfrm flipH="1" flipV="1">
            <a:off x="7713663" y="3903663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394" name="Straight Connector 532"/>
          <p:cNvCxnSpPr>
            <a:cxnSpLocks noChangeShapeType="1"/>
            <a:stCxn id="100688" idx="4"/>
          </p:cNvCxnSpPr>
          <p:nvPr/>
        </p:nvCxnSpPr>
        <p:spPr bwMode="auto">
          <a:xfrm flipH="1" flipV="1">
            <a:off x="7624763" y="3929063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49850"/>
            <a:ext cx="8440738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at center: small # of well-connected large networks</a:t>
            </a:r>
          </a:p>
          <a:p>
            <a:pPr lvl="1" eaLnBrk="1" hangingPunct="1"/>
            <a:r>
              <a:rPr lang="ja-JP" altLang="en-US" sz="200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000" smtClean="0">
                <a:solidFill>
                  <a:srgbClr val="CC0000"/>
                </a:solidFill>
                <a:ea typeface="ＭＳ Ｐゴシック" pitchFamily="34" charset="-128"/>
              </a:rPr>
              <a:t>tier-1</a:t>
            </a:r>
            <a:r>
              <a:rPr lang="ja-JP" altLang="en-US" sz="200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2000" smtClean="0">
                <a:solidFill>
                  <a:srgbClr val="CC0000"/>
                </a:solidFill>
                <a:ea typeface="ＭＳ Ｐゴシック" pitchFamily="34" charset="-128"/>
              </a:rPr>
              <a:t> commercial ISPs</a:t>
            </a:r>
            <a:r>
              <a:rPr lang="en-US" altLang="ja-JP" sz="20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ja-JP" sz="2000" smtClean="0">
                <a:ea typeface="ＭＳ Ｐゴシック" pitchFamily="34" charset="-128"/>
              </a:rPr>
              <a:t>(e.g., Level 3, Sprint, AT&amp;T, NTT), national &amp; international coverage</a:t>
            </a:r>
          </a:p>
          <a:p>
            <a:pPr lvl="1" eaLnBrk="1" hangingPunct="1"/>
            <a:r>
              <a:rPr lang="en-US" sz="2000" smtClean="0">
                <a:solidFill>
                  <a:srgbClr val="CC0000"/>
                </a:solidFill>
              </a:rPr>
              <a:t>content provider network </a:t>
            </a:r>
            <a:r>
              <a:rPr lang="en-US" sz="2000" smtClean="0"/>
              <a:t>(e.g, Google): private network that connects it data centers to Internet, often bypassing tier-1, regional ISPs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102404" name="Picture 7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674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2712B56C-CF8C-4308-9C71-A7B68D2E0741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102406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102407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08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09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0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1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2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3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4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access</a:t>
              </a:r>
            </a:p>
            <a:p>
              <a:pPr algn="ctr"/>
              <a:r>
                <a:rPr lang="en-US" sz="1600"/>
                <a:t>ISP</a:t>
              </a:r>
            </a:p>
          </p:txBody>
        </p:sp>
        <p:sp>
          <p:nvSpPr>
            <p:cNvPr id="102415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102416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808080"/>
                  </a:solidFill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sp>
          <p:nvSpPr>
            <p:cNvPr id="102419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102420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Tier 1 ISP</a:t>
              </a:r>
              <a:endParaRPr lang="en-US"/>
            </a:p>
          </p:txBody>
        </p:sp>
        <p:sp>
          <p:nvSpPr>
            <p:cNvPr id="102421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Google</a:t>
              </a:r>
              <a:endParaRPr lang="en-US"/>
            </a:p>
          </p:txBody>
        </p:sp>
        <p:cxnSp>
          <p:nvCxnSpPr>
            <p:cNvPr id="84" name="Straight Connector 83"/>
            <p:cNvCxnSpPr>
              <a:endCxn id="10240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241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241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2416" idx="2"/>
              <a:endCxn id="10241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241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2421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41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04450" name="Picture 1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914400"/>
            <a:ext cx="5027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" y="1452563"/>
            <a:ext cx="838517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Tier-1 ISP: </a:t>
            </a:r>
            <a:r>
              <a:rPr lang="en-US" sz="3600" dirty="0" smtClean="0">
                <a:ea typeface="ＭＳ Ｐゴシック" pitchFamily="34" charset="-128"/>
              </a:rPr>
              <a:t>e.g., Verizon, ATT, Sprint</a:t>
            </a:r>
          </a:p>
        </p:txBody>
      </p:sp>
      <p:grpSp>
        <p:nvGrpSpPr>
          <p:cNvPr id="2" name="Group 187"/>
          <p:cNvGrpSpPr>
            <a:grpSpLocks/>
          </p:cNvGrpSpPr>
          <p:nvPr/>
        </p:nvGrpSpPr>
        <p:grpSpPr bwMode="auto">
          <a:xfrm>
            <a:off x="1371600" y="1662113"/>
            <a:ext cx="3179763" cy="3081337"/>
            <a:chOff x="864" y="1047"/>
            <a:chExt cx="2003" cy="1941"/>
          </a:xfrm>
        </p:grpSpPr>
        <p:sp>
          <p:nvSpPr>
            <p:cNvPr id="104455" name="Rectangle 202"/>
            <p:cNvSpPr>
              <a:spLocks noChangeArrowheads="1"/>
            </p:cNvSpPr>
            <p:nvPr/>
          </p:nvSpPr>
          <p:spPr bwMode="auto">
            <a:xfrm>
              <a:off x="1307" y="1103"/>
              <a:ext cx="1560" cy="18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04456" name="Line 205"/>
            <p:cNvSpPr>
              <a:spLocks noChangeShapeType="1"/>
            </p:cNvSpPr>
            <p:nvPr/>
          </p:nvSpPr>
          <p:spPr bwMode="auto">
            <a:xfrm flipH="1">
              <a:off x="1408" y="1945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Line 206"/>
            <p:cNvSpPr>
              <a:spLocks noChangeShapeType="1"/>
            </p:cNvSpPr>
            <p:nvPr/>
          </p:nvSpPr>
          <p:spPr bwMode="auto">
            <a:xfrm flipH="1">
              <a:off x="1408" y="2028"/>
              <a:ext cx="2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Text Box 207"/>
            <p:cNvSpPr txBox="1">
              <a:spLocks noChangeArrowheads="1"/>
            </p:cNvSpPr>
            <p:nvPr/>
          </p:nvSpPr>
          <p:spPr bwMode="auto">
            <a:xfrm flipH="1">
              <a:off x="1336" y="1789"/>
              <a:ext cx="229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59" name="Group 208"/>
            <p:cNvGrpSpPr>
              <a:grpSpLocks/>
            </p:cNvGrpSpPr>
            <p:nvPr/>
          </p:nvGrpSpPr>
          <p:grpSpPr bwMode="auto">
            <a:xfrm flipH="1">
              <a:off x="1617" y="2063"/>
              <a:ext cx="775" cy="284"/>
              <a:chOff x="2927" y="2500"/>
              <a:chExt cx="949" cy="332"/>
            </a:xfrm>
          </p:grpSpPr>
          <p:sp>
            <p:nvSpPr>
              <p:cNvPr id="104531" name="Line 209"/>
              <p:cNvSpPr>
                <a:spLocks noChangeShapeType="1"/>
              </p:cNvSpPr>
              <p:nvPr/>
            </p:nvSpPr>
            <p:spPr bwMode="auto">
              <a:xfrm flipH="1">
                <a:off x="2927" y="2515"/>
                <a:ext cx="236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2" name="Line 210"/>
              <p:cNvSpPr>
                <a:spLocks noChangeShapeType="1"/>
              </p:cNvSpPr>
              <p:nvPr/>
            </p:nvSpPr>
            <p:spPr bwMode="auto">
              <a:xfrm>
                <a:off x="3209" y="2500"/>
                <a:ext cx="201" cy="3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3" name="Line 211"/>
              <p:cNvSpPr>
                <a:spLocks noChangeShapeType="1"/>
              </p:cNvSpPr>
              <p:nvPr/>
            </p:nvSpPr>
            <p:spPr bwMode="auto">
              <a:xfrm>
                <a:off x="3315" y="2500"/>
                <a:ext cx="561" cy="3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60" name="Line 212"/>
            <p:cNvSpPr>
              <a:spLocks noChangeShapeType="1"/>
            </p:cNvSpPr>
            <p:nvPr/>
          </p:nvSpPr>
          <p:spPr bwMode="auto">
            <a:xfrm flipH="1" flipV="1">
              <a:off x="1819" y="1533"/>
              <a:ext cx="0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213"/>
            <p:cNvSpPr>
              <a:spLocks noChangeShapeType="1"/>
            </p:cNvSpPr>
            <p:nvPr/>
          </p:nvSpPr>
          <p:spPr bwMode="auto">
            <a:xfrm flipH="1">
              <a:off x="1587" y="2081"/>
              <a:ext cx="193" cy="2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214"/>
            <p:cNvSpPr>
              <a:spLocks noChangeShapeType="1"/>
            </p:cNvSpPr>
            <p:nvPr/>
          </p:nvSpPr>
          <p:spPr bwMode="auto">
            <a:xfrm>
              <a:off x="1818" y="2068"/>
              <a:ext cx="164" cy="2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Line 215"/>
            <p:cNvSpPr>
              <a:spLocks noChangeShapeType="1"/>
            </p:cNvSpPr>
            <p:nvPr/>
          </p:nvSpPr>
          <p:spPr bwMode="auto">
            <a:xfrm>
              <a:off x="1904" y="2068"/>
              <a:ext cx="459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Text Box 272"/>
            <p:cNvSpPr txBox="1">
              <a:spLocks noChangeArrowheads="1"/>
            </p:cNvSpPr>
            <p:nvPr/>
          </p:nvSpPr>
          <p:spPr bwMode="auto">
            <a:xfrm>
              <a:off x="1583" y="2691"/>
              <a:ext cx="11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to/from customers</a:t>
              </a:r>
            </a:p>
          </p:txBody>
        </p:sp>
        <p:sp>
          <p:nvSpPr>
            <p:cNvPr id="104465" name="Text Box 273"/>
            <p:cNvSpPr txBox="1">
              <a:spLocks noChangeArrowheads="1"/>
            </p:cNvSpPr>
            <p:nvPr/>
          </p:nvSpPr>
          <p:spPr bwMode="auto">
            <a:xfrm>
              <a:off x="2262" y="1699"/>
              <a:ext cx="54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peering</a:t>
              </a:r>
            </a:p>
          </p:txBody>
        </p:sp>
        <p:sp>
          <p:nvSpPr>
            <p:cNvPr id="104466" name="Text Box 274"/>
            <p:cNvSpPr txBox="1">
              <a:spLocks noChangeArrowheads="1"/>
            </p:cNvSpPr>
            <p:nvPr/>
          </p:nvSpPr>
          <p:spPr bwMode="auto">
            <a:xfrm>
              <a:off x="1636" y="1367"/>
              <a:ext cx="11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/>
                <a:t> to/from backbone</a:t>
              </a:r>
            </a:p>
          </p:txBody>
        </p:sp>
        <p:sp>
          <p:nvSpPr>
            <p:cNvPr id="104467" name="Rectangle 275"/>
            <p:cNvSpPr>
              <a:spLocks noChangeArrowheads="1"/>
            </p:cNvSpPr>
            <p:nvPr/>
          </p:nvSpPr>
          <p:spPr bwMode="auto">
            <a:xfrm>
              <a:off x="1355" y="1139"/>
              <a:ext cx="1447" cy="177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04468" name="Line 290"/>
            <p:cNvSpPr>
              <a:spLocks noChangeShapeType="1"/>
            </p:cNvSpPr>
            <p:nvPr/>
          </p:nvSpPr>
          <p:spPr bwMode="auto">
            <a:xfrm flipH="1" flipV="1">
              <a:off x="2226" y="1559"/>
              <a:ext cx="0" cy="3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Line 292"/>
            <p:cNvSpPr>
              <a:spLocks noChangeShapeType="1"/>
            </p:cNvSpPr>
            <p:nvPr/>
          </p:nvSpPr>
          <p:spPr bwMode="auto">
            <a:xfrm>
              <a:off x="2360" y="1948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Line 293"/>
            <p:cNvSpPr>
              <a:spLocks noChangeShapeType="1"/>
            </p:cNvSpPr>
            <p:nvPr/>
          </p:nvSpPr>
          <p:spPr bwMode="auto">
            <a:xfrm>
              <a:off x="2360" y="2030"/>
              <a:ext cx="3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Text Box 294"/>
            <p:cNvSpPr txBox="1">
              <a:spLocks noChangeArrowheads="1"/>
            </p:cNvSpPr>
            <p:nvPr/>
          </p:nvSpPr>
          <p:spPr bwMode="auto">
            <a:xfrm>
              <a:off x="2410" y="1790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72" name="Group 296"/>
            <p:cNvGrpSpPr>
              <a:grpSpLocks/>
            </p:cNvGrpSpPr>
            <p:nvPr/>
          </p:nvGrpSpPr>
          <p:grpSpPr bwMode="auto">
            <a:xfrm>
              <a:off x="2376" y="2519"/>
              <a:ext cx="83" cy="167"/>
              <a:chOff x="4467" y="2745"/>
              <a:chExt cx="96" cy="345"/>
            </a:xfrm>
          </p:grpSpPr>
          <p:sp>
            <p:nvSpPr>
              <p:cNvPr id="104529" name="Line 29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30" name="Line 29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3" name="Text Box 299"/>
            <p:cNvSpPr txBox="1">
              <a:spLocks noChangeArrowheads="1"/>
            </p:cNvSpPr>
            <p:nvPr/>
          </p:nvSpPr>
          <p:spPr bwMode="auto">
            <a:xfrm rot="16200000" flipH="1">
              <a:off x="2242" y="2497"/>
              <a:ext cx="23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74" name="Group 301"/>
            <p:cNvGrpSpPr>
              <a:grpSpLocks/>
            </p:cNvGrpSpPr>
            <p:nvPr/>
          </p:nvGrpSpPr>
          <p:grpSpPr bwMode="auto">
            <a:xfrm>
              <a:off x="1977" y="2528"/>
              <a:ext cx="84" cy="167"/>
              <a:chOff x="4467" y="2745"/>
              <a:chExt cx="96" cy="345"/>
            </a:xfrm>
          </p:grpSpPr>
          <p:sp>
            <p:nvSpPr>
              <p:cNvPr id="104527" name="Line 302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8" name="Line 303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5" name="Text Box 304"/>
            <p:cNvSpPr txBox="1">
              <a:spLocks noChangeArrowheads="1"/>
            </p:cNvSpPr>
            <p:nvPr/>
          </p:nvSpPr>
          <p:spPr bwMode="auto">
            <a:xfrm rot="16200000" flipH="1">
              <a:off x="1837" y="2491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grpSp>
          <p:nvGrpSpPr>
            <p:cNvPr id="104476" name="Group 306"/>
            <p:cNvGrpSpPr>
              <a:grpSpLocks/>
            </p:cNvGrpSpPr>
            <p:nvPr/>
          </p:nvGrpSpPr>
          <p:grpSpPr bwMode="auto">
            <a:xfrm>
              <a:off x="1545" y="2526"/>
              <a:ext cx="92" cy="167"/>
              <a:chOff x="4467" y="2745"/>
              <a:chExt cx="96" cy="345"/>
            </a:xfrm>
          </p:grpSpPr>
          <p:sp>
            <p:nvSpPr>
              <p:cNvPr id="104525" name="Line 307"/>
              <p:cNvSpPr>
                <a:spLocks noChangeShapeType="1"/>
              </p:cNvSpPr>
              <p:nvPr/>
            </p:nvSpPr>
            <p:spPr bwMode="auto">
              <a:xfrm rot="16200000" flipH="1">
                <a:off x="4294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6" name="Line 308"/>
              <p:cNvSpPr>
                <a:spLocks noChangeShapeType="1"/>
              </p:cNvSpPr>
              <p:nvPr/>
            </p:nvSpPr>
            <p:spPr bwMode="auto">
              <a:xfrm rot="16200000" flipH="1">
                <a:off x="4390" y="2918"/>
                <a:ext cx="3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77" name="Text Box 309"/>
            <p:cNvSpPr txBox="1">
              <a:spLocks noChangeArrowheads="1"/>
            </p:cNvSpPr>
            <p:nvPr/>
          </p:nvSpPr>
          <p:spPr bwMode="auto">
            <a:xfrm rot="16200000" flipH="1">
              <a:off x="1407" y="2492"/>
              <a:ext cx="2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…</a:t>
              </a:r>
            </a:p>
          </p:txBody>
        </p:sp>
        <p:sp>
          <p:nvSpPr>
            <p:cNvPr id="104478" name="Text Box 310"/>
            <p:cNvSpPr txBox="1">
              <a:spLocks noChangeArrowheads="1"/>
            </p:cNvSpPr>
            <p:nvPr/>
          </p:nvSpPr>
          <p:spPr bwMode="auto">
            <a:xfrm>
              <a:off x="1415" y="1047"/>
              <a:ext cx="128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0000"/>
                  </a:solidFill>
                </a:rPr>
                <a:t>POP: point-of-presence</a:t>
              </a:r>
            </a:p>
          </p:txBody>
        </p:sp>
        <p:grpSp>
          <p:nvGrpSpPr>
            <p:cNvPr id="104479" name="Group 131"/>
            <p:cNvGrpSpPr>
              <a:grpSpLocks/>
            </p:cNvGrpSpPr>
            <p:nvPr/>
          </p:nvGrpSpPr>
          <p:grpSpPr bwMode="auto">
            <a:xfrm>
              <a:off x="1575" y="1880"/>
              <a:ext cx="415" cy="197"/>
              <a:chOff x="2356" y="1300"/>
              <a:chExt cx="555" cy="194"/>
            </a:xfrm>
          </p:grpSpPr>
          <p:sp>
            <p:nvSpPr>
              <p:cNvPr id="1045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520" name="Group 13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23" name="Freeform 13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24" name="Freeform 13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21" name="Line 13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22" name="Line 13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0" name="Group 140"/>
            <p:cNvGrpSpPr>
              <a:grpSpLocks/>
            </p:cNvGrpSpPr>
            <p:nvPr/>
          </p:nvGrpSpPr>
          <p:grpSpPr bwMode="auto">
            <a:xfrm>
              <a:off x="2038" y="1886"/>
              <a:ext cx="413" cy="199"/>
              <a:chOff x="2356" y="1300"/>
              <a:chExt cx="555" cy="194"/>
            </a:xfrm>
          </p:grpSpPr>
          <p:sp>
            <p:nvSpPr>
              <p:cNvPr id="1045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512" name="Group 14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15" name="Freeform 1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16" name="Freeform 1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13" name="Line 14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14" name="Line 14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1" name="Group 149"/>
            <p:cNvGrpSpPr>
              <a:grpSpLocks/>
            </p:cNvGrpSpPr>
            <p:nvPr/>
          </p:nvGrpSpPr>
          <p:grpSpPr bwMode="auto">
            <a:xfrm>
              <a:off x="1425" y="2322"/>
              <a:ext cx="343" cy="204"/>
              <a:chOff x="2356" y="1300"/>
              <a:chExt cx="555" cy="194"/>
            </a:xfrm>
          </p:grpSpPr>
          <p:sp>
            <p:nvSpPr>
              <p:cNvPr id="1045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5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504" name="Group 15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507" name="Freeform 1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8" name="Freeform 1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505" name="Line 156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06" name="Line 157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2" name="Group 167"/>
            <p:cNvGrpSpPr>
              <a:grpSpLocks/>
            </p:cNvGrpSpPr>
            <p:nvPr/>
          </p:nvGrpSpPr>
          <p:grpSpPr bwMode="auto">
            <a:xfrm>
              <a:off x="2242" y="2332"/>
              <a:ext cx="343" cy="204"/>
              <a:chOff x="2356" y="1300"/>
              <a:chExt cx="555" cy="194"/>
            </a:xfrm>
          </p:grpSpPr>
          <p:sp>
            <p:nvSpPr>
              <p:cNvPr id="1044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496" name="Group 171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9" name="Freeform 1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0" name="Freeform 1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97" name="Line 174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8" name="Line 175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483" name="Group 176"/>
            <p:cNvGrpSpPr>
              <a:grpSpLocks/>
            </p:cNvGrpSpPr>
            <p:nvPr/>
          </p:nvGrpSpPr>
          <p:grpSpPr bwMode="auto">
            <a:xfrm>
              <a:off x="1847" y="2327"/>
              <a:ext cx="343" cy="204"/>
              <a:chOff x="2356" y="1300"/>
              <a:chExt cx="555" cy="194"/>
            </a:xfrm>
          </p:grpSpPr>
          <p:sp>
            <p:nvSpPr>
              <p:cNvPr id="1044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44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rgbClr val="00999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04488" name="Group 180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4491" name="Freeform 18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92" name="Freeform 18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489" name="Line 183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90" name="Line 184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484" name="Freeform 186"/>
            <p:cNvSpPr>
              <a:spLocks/>
            </p:cNvSpPr>
            <p:nvPr/>
          </p:nvSpPr>
          <p:spPr bwMode="auto">
            <a:xfrm>
              <a:off x="864" y="1087"/>
              <a:ext cx="475" cy="1879"/>
            </a:xfrm>
            <a:custGeom>
              <a:avLst/>
              <a:gdLst>
                <a:gd name="T0" fmla="*/ 0 w 475"/>
                <a:gd name="T1" fmla="*/ 1224 h 1879"/>
                <a:gd name="T2" fmla="*/ 475 w 475"/>
                <a:gd name="T3" fmla="*/ 0 h 1879"/>
                <a:gd name="T4" fmla="*/ 468 w 475"/>
                <a:gd name="T5" fmla="*/ 1879 h 1879"/>
                <a:gd name="T6" fmla="*/ 0 w 475"/>
                <a:gd name="T7" fmla="*/ 1224 h 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"/>
                <a:gd name="T13" fmla="*/ 0 h 1879"/>
                <a:gd name="T14" fmla="*/ 475 w 475"/>
                <a:gd name="T15" fmla="*/ 1879 h 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" h="1879">
                  <a:moveTo>
                    <a:pt x="0" y="1224"/>
                  </a:moveTo>
                  <a:lnTo>
                    <a:pt x="475" y="0"/>
                  </a:lnTo>
                  <a:lnTo>
                    <a:pt x="468" y="1879"/>
                  </a:lnTo>
                  <a:lnTo>
                    <a:pt x="0" y="1224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EED3B1F-FDFA-41B1-A636-77415CC90052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413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What is in the “overview”?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7561" y="1260087"/>
            <a:ext cx="7660888" cy="52451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dirty="0" smtClean="0">
                <a:ea typeface="ＭＳ Ｐゴシック" pitchFamily="34" charset="-128"/>
              </a:rPr>
              <a:t>what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the Internet?</a:t>
            </a:r>
          </a:p>
          <a:p>
            <a:pPr eaLnBrk="1" hangingPunct="1">
              <a:buSzPct val="75000"/>
            </a:pPr>
            <a:r>
              <a:rPr lang="en-US" dirty="0" smtClean="0">
                <a:ea typeface="ＭＳ Ｐゴシック" pitchFamily="34" charset="-128"/>
              </a:rPr>
              <a:t>what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a protocol?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network edge: </a:t>
            </a:r>
            <a:r>
              <a:rPr lang="en-US" dirty="0" smtClean="0">
                <a:ea typeface="ＭＳ Ｐゴシック" pitchFamily="34" charset="-128"/>
              </a:rPr>
              <a:t>hosts, access net, physical media</a:t>
            </a:r>
          </a:p>
          <a:p>
            <a:pPr eaLnBrk="1" hangingPunct="1">
              <a:buSzPct val="75000"/>
            </a:pPr>
            <a:r>
              <a:rPr lang="en-US" dirty="0" smtClean="0">
                <a:ea typeface="ＭＳ Ｐゴシック" pitchFamily="34" charset="-128"/>
              </a:rPr>
              <a:t>network core: packet/circuit switching, Internet structure</a:t>
            </a:r>
          </a:p>
          <a:p>
            <a:pPr eaLnBrk="1" hangingPunct="1">
              <a:buSzPct val="75000"/>
            </a:pPr>
            <a:r>
              <a:rPr lang="en-US" dirty="0" smtClean="0">
                <a:ea typeface="ＭＳ Ｐゴシック" pitchFamily="34" charset="-128"/>
              </a:rPr>
              <a:t>performance: loss, delay, throughput</a:t>
            </a:r>
          </a:p>
          <a:p>
            <a:pPr eaLnBrk="1" hangingPunct="1">
              <a:buSzPct val="75000"/>
            </a:pPr>
            <a:r>
              <a:rPr lang="en-US" dirty="0" smtClean="0">
                <a:ea typeface="ＭＳ Ｐゴシック" pitchFamily="34" charset="-128"/>
              </a:rPr>
              <a:t>security</a:t>
            </a:r>
          </a:p>
          <a:p>
            <a:pPr eaLnBrk="1" hangingPunct="1">
              <a:buSzPct val="75000"/>
            </a:pPr>
            <a:r>
              <a:rPr lang="en-US" dirty="0" smtClean="0">
                <a:ea typeface="ＭＳ Ｐゴシック" pitchFamily="34" charset="-128"/>
              </a:rPr>
              <a:t>protocol layers, service models</a:t>
            </a:r>
          </a:p>
          <a:p>
            <a:pPr eaLnBrk="1" hangingPunct="1">
              <a:buSzPct val="75000"/>
            </a:pPr>
            <a:r>
              <a:rPr lang="en-US" dirty="0" smtClean="0">
                <a:ea typeface="ＭＳ Ｐゴシック" pitchFamily="34" charset="-128"/>
              </a:rPr>
              <a:t>history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30725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1030288"/>
            <a:ext cx="54848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5630B436-9CF4-4D80-888F-054B169A30D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06498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1.4 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065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633624D2-407B-4E65-A7D8-3499BAF0E4B7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20834" name="Picture 9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" y="896938"/>
            <a:ext cx="6856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8588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ea typeface="ＭＳ Ｐゴシック" pitchFamily="34" charset="-128"/>
              </a:rPr>
              <a:t>“</a:t>
            </a:r>
            <a:r>
              <a:rPr lang="en-US" altLang="ja-JP" sz="4000" smtClean="0">
                <a:ea typeface="ＭＳ Ｐゴシック" pitchFamily="34" charset="-128"/>
              </a:rPr>
              <a:t>Real</a:t>
            </a:r>
            <a:r>
              <a:rPr lang="ja-JP" altLang="en-US" sz="4000" smtClean="0">
                <a:ea typeface="ＭＳ Ｐゴシック" pitchFamily="34" charset="-128"/>
              </a:rPr>
              <a:t>”</a:t>
            </a:r>
            <a:r>
              <a:rPr lang="en-US" altLang="ja-JP" sz="4000" smtClean="0">
                <a:ea typeface="ＭＳ Ｐゴシック" pitchFamily="34" charset="-128"/>
              </a:rPr>
              <a:t> Internet delays and routes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12083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270000"/>
            <a:ext cx="7772400" cy="3098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what do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real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Internet delay &amp; loss look like? </a:t>
            </a:r>
          </a:p>
          <a:p>
            <a:pPr eaLnBrk="1" hangingPunct="1">
              <a:buSzPct val="75000"/>
            </a:pPr>
            <a:r>
              <a:rPr lang="en-US" smtClean="0">
                <a:solidFill>
                  <a:srgbClr val="FF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traceroute </a:t>
            </a:r>
            <a:r>
              <a:rPr lang="en-US" smtClean="0">
                <a:ea typeface="ＭＳ Ｐゴシック" pitchFamily="34" charset="-128"/>
                <a:cs typeface="Courier New" pitchFamily="49" charset="0"/>
              </a:rPr>
              <a:t>program: </a:t>
            </a:r>
            <a:r>
              <a:rPr lang="en-US" smtClean="0">
                <a:ea typeface="ＭＳ Ｐゴシック" pitchFamily="34" charset="-128"/>
              </a:rPr>
              <a:t>provides delay measurement from source to router along end-end Internet path towards destination.  For all </a:t>
            </a:r>
            <a:r>
              <a:rPr lang="en-US" i="1" smtClean="0">
                <a:ea typeface="ＭＳ Ｐゴシック" pitchFamily="34" charset="-128"/>
              </a:rPr>
              <a:t>i:</a:t>
            </a:r>
          </a:p>
          <a:p>
            <a:pPr lvl="1" eaLnBrk="1" hangingPunct="1"/>
            <a:r>
              <a:rPr lang="en-US" smtClean="0"/>
              <a:t>sends three packets that will reach router </a:t>
            </a:r>
            <a:r>
              <a:rPr lang="en-US" i="1" smtClean="0"/>
              <a:t>i</a:t>
            </a:r>
            <a:r>
              <a:rPr lang="en-US" smtClean="0"/>
              <a:t> on path towards destination</a:t>
            </a:r>
          </a:p>
          <a:p>
            <a:pPr lvl="1" eaLnBrk="1" hangingPunct="1"/>
            <a:r>
              <a:rPr lang="en-US" smtClean="0"/>
              <a:t>router </a:t>
            </a:r>
            <a:r>
              <a:rPr lang="en-US" i="1" smtClean="0"/>
              <a:t>i</a:t>
            </a:r>
            <a:r>
              <a:rPr lang="en-US" smtClean="0"/>
              <a:t> will return packets to sender</a:t>
            </a:r>
          </a:p>
          <a:p>
            <a:pPr lvl="1" eaLnBrk="1" hangingPunct="1"/>
            <a:r>
              <a:rPr lang="en-US" smtClean="0"/>
              <a:t>sender times interval between transmission and reply.</a:t>
            </a:r>
            <a:endParaRPr lang="en-US" sz="2800" smtClean="0"/>
          </a:p>
        </p:txBody>
      </p:sp>
      <p:sp>
        <p:nvSpPr>
          <p:cNvPr id="120837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8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5991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grpSp>
        <p:nvGrpSpPr>
          <p:cNvPr id="120851" name="Group 100"/>
          <p:cNvGrpSpPr>
            <a:grpSpLocks/>
          </p:cNvGrpSpPr>
          <p:nvPr/>
        </p:nvGrpSpPr>
        <p:grpSpPr bwMode="auto">
          <a:xfrm>
            <a:off x="517525" y="4975225"/>
            <a:ext cx="820738" cy="688975"/>
            <a:chOff x="-44" y="1473"/>
            <a:chExt cx="981" cy="1105"/>
          </a:xfrm>
        </p:grpSpPr>
        <p:pic>
          <p:nvPicPr>
            <p:cNvPr id="120904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905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2" name="Group 103"/>
          <p:cNvGrpSpPr>
            <a:grpSpLocks/>
          </p:cNvGrpSpPr>
          <p:nvPr/>
        </p:nvGrpSpPr>
        <p:grpSpPr bwMode="auto">
          <a:xfrm flipH="1">
            <a:off x="6565900" y="5013325"/>
            <a:ext cx="754063" cy="669925"/>
            <a:chOff x="-44" y="1473"/>
            <a:chExt cx="981" cy="1105"/>
          </a:xfrm>
        </p:grpSpPr>
        <p:pic>
          <p:nvPicPr>
            <p:cNvPr id="120902" name="Picture 10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903" name="Freeform 10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0853" name="Group 124"/>
          <p:cNvGrpSpPr>
            <a:grpSpLocks/>
          </p:cNvGrpSpPr>
          <p:nvPr/>
        </p:nvGrpSpPr>
        <p:grpSpPr bwMode="auto">
          <a:xfrm>
            <a:off x="5513388" y="5513388"/>
            <a:ext cx="617537" cy="250825"/>
            <a:chOff x="2356" y="1300"/>
            <a:chExt cx="555" cy="194"/>
          </a:xfrm>
        </p:grpSpPr>
        <p:sp>
          <p:nvSpPr>
            <p:cNvPr id="12089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9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9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97" name="Group 12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900" name="Freeform 1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01" name="Freeform 1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98" name="Line 131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99" name="Line 13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4" name="Group 133"/>
          <p:cNvGrpSpPr>
            <a:grpSpLocks/>
          </p:cNvGrpSpPr>
          <p:nvPr/>
        </p:nvGrpSpPr>
        <p:grpSpPr bwMode="auto">
          <a:xfrm>
            <a:off x="4545013" y="5241925"/>
            <a:ext cx="617537" cy="250825"/>
            <a:chOff x="2356" y="1300"/>
            <a:chExt cx="555" cy="194"/>
          </a:xfrm>
        </p:grpSpPr>
        <p:sp>
          <p:nvSpPr>
            <p:cNvPr id="1208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89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92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93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90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91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5" name="Group 142"/>
          <p:cNvGrpSpPr>
            <a:grpSpLocks/>
          </p:cNvGrpSpPr>
          <p:nvPr/>
        </p:nvGrpSpPr>
        <p:grpSpPr bwMode="auto">
          <a:xfrm>
            <a:off x="3394075" y="5451475"/>
            <a:ext cx="617538" cy="250825"/>
            <a:chOff x="2356" y="1300"/>
            <a:chExt cx="555" cy="194"/>
          </a:xfrm>
        </p:grpSpPr>
        <p:sp>
          <p:nvSpPr>
            <p:cNvPr id="12087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7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8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81" name="Group 14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84" name="Freeform 1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85" name="Freeform 1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82" name="Line 149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83" name="Line 150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6" name="Group 151"/>
          <p:cNvGrpSpPr>
            <a:grpSpLocks/>
          </p:cNvGrpSpPr>
          <p:nvPr/>
        </p:nvGrpSpPr>
        <p:grpSpPr bwMode="auto">
          <a:xfrm>
            <a:off x="2392363" y="5205413"/>
            <a:ext cx="617537" cy="250825"/>
            <a:chOff x="2356" y="1300"/>
            <a:chExt cx="555" cy="194"/>
          </a:xfrm>
        </p:grpSpPr>
        <p:sp>
          <p:nvSpPr>
            <p:cNvPr id="12087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7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7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73" name="Group 15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76" name="Freeform 15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77" name="Freeform 15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74" name="Line 158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75" name="Line 159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857" name="Group 160"/>
          <p:cNvGrpSpPr>
            <a:grpSpLocks/>
          </p:cNvGrpSpPr>
          <p:nvPr/>
        </p:nvGrpSpPr>
        <p:grpSpPr bwMode="auto">
          <a:xfrm>
            <a:off x="1517650" y="5472113"/>
            <a:ext cx="617538" cy="250825"/>
            <a:chOff x="2356" y="1300"/>
            <a:chExt cx="555" cy="194"/>
          </a:xfrm>
        </p:grpSpPr>
        <p:sp>
          <p:nvSpPr>
            <p:cNvPr id="12086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086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086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0865" name="Group 16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0868" name="Freeform 16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69" name="Freeform 16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866" name="Line 167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67" name="Line 168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259388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0175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4B4523E-65F5-4A54-B57E-B448C13E81FD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166688"/>
            <a:ext cx="7772400" cy="892175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ea typeface="ＭＳ Ｐゴシック" pitchFamily="34" charset="-128"/>
              </a:rPr>
              <a:t>“</a:t>
            </a:r>
            <a:r>
              <a:rPr lang="en-US" altLang="ja-JP" sz="4000" smtClean="0">
                <a:ea typeface="ＭＳ Ｐゴシック" pitchFamily="34" charset="-128"/>
              </a:rPr>
              <a:t>Real</a:t>
            </a:r>
            <a:r>
              <a:rPr lang="ja-JP" altLang="en-US" sz="4000" smtClean="0">
                <a:ea typeface="ＭＳ Ｐゴシック" pitchFamily="34" charset="-128"/>
              </a:rPr>
              <a:t>”</a:t>
            </a:r>
            <a:r>
              <a:rPr lang="en-US" altLang="ja-JP" sz="4000" smtClean="0">
                <a:ea typeface="ＭＳ Ｐゴシック" pitchFamily="34" charset="-128"/>
              </a:rPr>
              <a:t> Internet delays, routes</a:t>
            </a:r>
            <a:endParaRPr lang="en-US" sz="4000" smtClean="0">
              <a:ea typeface="ＭＳ Ｐゴシック" pitchFamily="34" charset="-128"/>
            </a:endParaRP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/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/>
              <a:t>19  fantasia.eurecom.fr (193.55.113.142)  132 ms  128 ms  136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ms</a:t>
            </a:r>
          </a:p>
        </p:txBody>
      </p:sp>
      <p:sp>
        <p:nvSpPr>
          <p:cNvPr id="122884" name="Text Box 5"/>
          <p:cNvSpPr txBox="1">
            <a:spLocks noChangeArrowheads="1"/>
          </p:cNvSpPr>
          <p:nvPr/>
        </p:nvSpPr>
        <p:spPr bwMode="auto">
          <a:xfrm>
            <a:off x="725488" y="1235075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traceroute:</a:t>
            </a:r>
            <a:r>
              <a:rPr lang="en-US"/>
              <a:t> gaia.cs.umass.edu to www.eurecom.fr</a:t>
            </a:r>
          </a:p>
        </p:txBody>
      </p:sp>
      <p:sp>
        <p:nvSpPr>
          <p:cNvPr id="122885" name="Line 6"/>
          <p:cNvSpPr>
            <a:spLocks noChangeShapeType="1"/>
          </p:cNvSpPr>
          <p:nvPr/>
        </p:nvSpPr>
        <p:spPr bwMode="auto">
          <a:xfrm>
            <a:off x="1611313" y="5634038"/>
            <a:ext cx="968375" cy="26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6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3 delay measurements from </a:t>
            </a:r>
          </a:p>
          <a:p>
            <a:r>
              <a:rPr lang="en-US" sz="1800">
                <a:solidFill>
                  <a:srgbClr val="CC0000"/>
                </a:solidFill>
              </a:rPr>
              <a:t>gaia.cs.umass.edu to cs-gw.cs.umass.edu </a:t>
            </a:r>
          </a:p>
        </p:txBody>
      </p:sp>
      <p:sp>
        <p:nvSpPr>
          <p:cNvPr id="122887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8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9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1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* means no response (probe lost, router not replying)</a:t>
            </a:r>
          </a:p>
        </p:txBody>
      </p:sp>
      <p:sp>
        <p:nvSpPr>
          <p:cNvPr id="122892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00"/>
                </a:solidFill>
              </a:rPr>
              <a:t>trans-oceanic</a:t>
            </a:r>
          </a:p>
          <a:p>
            <a:r>
              <a:rPr lang="en-US" sz="2000">
                <a:solidFill>
                  <a:srgbClr val="CC0000"/>
                </a:solidFill>
              </a:rPr>
              <a:t>link</a:t>
            </a:r>
          </a:p>
        </p:txBody>
      </p:sp>
      <p:pic>
        <p:nvPicPr>
          <p:cNvPr id="122894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815975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269F8879-502C-4490-8E0D-11A24E72181E}" type="slidenum">
              <a:rPr lang="en-US"/>
              <a:pPr/>
              <a:t>42</a:t>
            </a:fld>
            <a:endParaRPr lang="en-US"/>
          </a:p>
        </p:txBody>
      </p:sp>
      <p:sp>
        <p:nvSpPr>
          <p:cNvPr id="122896" name="TextBox 1"/>
          <p:cNvSpPr txBox="1">
            <a:spLocks noChangeArrowheads="1"/>
          </p:cNvSpPr>
          <p:nvPr/>
        </p:nvSpPr>
        <p:spPr bwMode="auto">
          <a:xfrm>
            <a:off x="746125" y="6315075"/>
            <a:ext cx="54578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Do some traceroutes from exotic countries at www.traceroute.org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Packet loss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125" y="1333500"/>
            <a:ext cx="8394700" cy="46482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queue (aka buffer) preceding link in buffer has finite capacity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packet arriving to full queue dropped (aka lost)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lost packet may be retransmitted by previous node, by source end system, or not at all</a:t>
            </a:r>
          </a:p>
        </p:txBody>
      </p:sp>
      <p:sp>
        <p:nvSpPr>
          <p:cNvPr id="124932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33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24934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grpSp>
        <p:nvGrpSpPr>
          <p:cNvPr id="124935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124967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4972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3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4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4968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4969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0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971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36" name="Line 23"/>
          <p:cNvSpPr>
            <a:spLocks noChangeShapeType="1"/>
          </p:cNvSpPr>
          <p:nvPr/>
        </p:nvSpPr>
        <p:spPr bwMode="auto">
          <a:xfrm>
            <a:off x="2362200" y="4743450"/>
            <a:ext cx="6985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7" name="Line 24"/>
          <p:cNvSpPr>
            <a:spLocks noChangeShapeType="1"/>
          </p:cNvSpPr>
          <p:nvPr/>
        </p:nvSpPr>
        <p:spPr bwMode="auto">
          <a:xfrm flipV="1">
            <a:off x="2667000" y="5208588"/>
            <a:ext cx="411163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0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1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2" name="Rectangle 31"/>
          <p:cNvSpPr>
            <a:spLocks noChangeArrowheads="1"/>
          </p:cNvSpPr>
          <p:nvPr/>
        </p:nvSpPr>
        <p:spPr bwMode="auto">
          <a:xfrm>
            <a:off x="2865438" y="538162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3" name="Line 33"/>
          <p:cNvSpPr>
            <a:spLocks noChangeShapeType="1"/>
          </p:cNvSpPr>
          <p:nvPr/>
        </p:nvSpPr>
        <p:spPr bwMode="auto">
          <a:xfrm flipV="1">
            <a:off x="2835275" y="5227638"/>
            <a:ext cx="1063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Text Box 35"/>
          <p:cNvSpPr txBox="1">
            <a:spLocks noChangeArrowheads="1"/>
          </p:cNvSpPr>
          <p:nvPr/>
        </p:nvSpPr>
        <p:spPr bwMode="auto">
          <a:xfrm>
            <a:off x="1417638" y="42941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24945" name="Text Box 36"/>
          <p:cNvSpPr txBox="1">
            <a:spLocks noChangeArrowheads="1"/>
          </p:cNvSpPr>
          <p:nvPr/>
        </p:nvSpPr>
        <p:spPr bwMode="auto">
          <a:xfrm>
            <a:off x="1738313" y="52800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24946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packet being transmitted</a:t>
            </a:r>
          </a:p>
        </p:txBody>
      </p:sp>
      <p:sp>
        <p:nvSpPr>
          <p:cNvPr id="124947" name="Line 41"/>
          <p:cNvSpPr>
            <a:spLocks noChangeShapeType="1"/>
          </p:cNvSpPr>
          <p:nvPr/>
        </p:nvSpPr>
        <p:spPr bwMode="auto">
          <a:xfrm rot="10800000" flipV="1">
            <a:off x="4329113" y="4495800"/>
            <a:ext cx="681037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8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49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0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1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2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3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24954" name="Line 63"/>
          <p:cNvSpPr>
            <a:spLocks noChangeShapeType="1"/>
          </p:cNvSpPr>
          <p:nvPr/>
        </p:nvSpPr>
        <p:spPr bwMode="auto">
          <a:xfrm rot="10800000">
            <a:off x="3092450" y="5502275"/>
            <a:ext cx="687388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55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192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packet arriving to</a:t>
            </a:r>
          </a:p>
          <a:p>
            <a:r>
              <a:rPr lang="en-US" sz="1800">
                <a:solidFill>
                  <a:srgbClr val="CC0000"/>
                </a:solidFill>
              </a:rPr>
              <a:t>full buffer is </a:t>
            </a:r>
            <a:r>
              <a:rPr lang="en-US" sz="1800" i="1">
                <a:solidFill>
                  <a:srgbClr val="CC0000"/>
                </a:solidFill>
              </a:rPr>
              <a:t>lost</a:t>
            </a:r>
          </a:p>
        </p:txBody>
      </p:sp>
      <p:sp>
        <p:nvSpPr>
          <p:cNvPr id="124956" name="Text Box 65"/>
          <p:cNvSpPr txBox="1">
            <a:spLocks noChangeArrowheads="1"/>
          </p:cNvSpPr>
          <p:nvPr/>
        </p:nvSpPr>
        <p:spPr bwMode="auto">
          <a:xfrm>
            <a:off x="2981325" y="4022725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CC0000"/>
                </a:solidFill>
              </a:rPr>
              <a:t>buffer 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(waiting area)</a:t>
            </a:r>
          </a:p>
        </p:txBody>
      </p:sp>
      <p:sp>
        <p:nvSpPr>
          <p:cNvPr id="124957" name="Line 66"/>
          <p:cNvSpPr>
            <a:spLocks noChangeShapeType="1"/>
          </p:cNvSpPr>
          <p:nvPr/>
        </p:nvSpPr>
        <p:spPr bwMode="auto">
          <a:xfrm>
            <a:off x="3238500" y="4630738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4958" name="Picture 4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931863"/>
            <a:ext cx="29130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959" name="Group 48"/>
          <p:cNvGrpSpPr>
            <a:grpSpLocks/>
          </p:cNvGrpSpPr>
          <p:nvPr/>
        </p:nvGrpSpPr>
        <p:grpSpPr bwMode="auto">
          <a:xfrm>
            <a:off x="1593850" y="4314825"/>
            <a:ext cx="820738" cy="688975"/>
            <a:chOff x="-44" y="1473"/>
            <a:chExt cx="981" cy="1105"/>
          </a:xfrm>
        </p:grpSpPr>
        <p:pic>
          <p:nvPicPr>
            <p:cNvPr id="124965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66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4960" name="Group 51"/>
          <p:cNvGrpSpPr>
            <a:grpSpLocks/>
          </p:cNvGrpSpPr>
          <p:nvPr/>
        </p:nvGrpSpPr>
        <p:grpSpPr bwMode="auto">
          <a:xfrm>
            <a:off x="1922463" y="5305425"/>
            <a:ext cx="820737" cy="688975"/>
            <a:chOff x="-44" y="1473"/>
            <a:chExt cx="981" cy="1105"/>
          </a:xfrm>
        </p:grpSpPr>
        <p:pic>
          <p:nvPicPr>
            <p:cNvPr id="124963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4964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49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9FEC5D9-EFAB-43CD-9C96-4FD1751D37D7}" type="slidenum">
              <a:rPr lang="en-US"/>
              <a:pPr/>
              <a:t>43</a:t>
            </a:fld>
            <a:endParaRPr lang="en-US"/>
          </a:p>
        </p:txBody>
      </p:sp>
      <p:sp>
        <p:nvSpPr>
          <p:cNvPr id="124962" name="TextBox 1"/>
          <p:cNvSpPr txBox="1">
            <a:spLocks noChangeArrowheads="1"/>
          </p:cNvSpPr>
          <p:nvPr/>
        </p:nvSpPr>
        <p:spPr bwMode="auto">
          <a:xfrm>
            <a:off x="461963" y="6402388"/>
            <a:ext cx="622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* Check out the Java applet for an interactive animation on queuing and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26978" name="AutoShape 327"/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126979" name="Group 64"/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27025" name="Freeform 6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6" name="Rectangle 6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27" name="Freeform 6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8" name="Freeform 6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29" name="Rectangle 69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30" name="Group 7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55" name="AutoShape 71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6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1" name="Rectangle 73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32" name="Group 7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53" name="AutoShape 7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4" name="AutoShape 7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3" name="Rectangle 77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4" name="Rectangle 78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35" name="Group 7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51" name="AutoShape 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2" name="AutoShape 8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6" name="Freeform 8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37" name="Group 8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49" name="AutoShape 84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50" name="AutoShape 8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7038" name="Rectangle 8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Freeform 8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0" name="Freeform 8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1" name="Oval 89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Freeform 9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43" name="AutoShape 91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4" name="AutoShape 92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5" name="Oval 93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6" name="Oval 94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27047" name="Oval 95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8" name="Rectangle 96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980" name="Group 61"/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27023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024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9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Throughput</a:t>
            </a:r>
          </a:p>
        </p:txBody>
      </p:sp>
      <p:sp>
        <p:nvSpPr>
          <p:cNvPr id="1269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177958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throughput:</a:t>
            </a:r>
            <a:r>
              <a:rPr lang="en-US" smtClean="0">
                <a:ea typeface="ＭＳ Ｐゴシック" pitchFamily="34" charset="-128"/>
              </a:rPr>
              <a:t> rate (bits/time unit) at which bits transferred between sender/receiver</a:t>
            </a:r>
          </a:p>
          <a:p>
            <a:pPr lvl="1" eaLnBrk="1" hangingPunct="1"/>
            <a:r>
              <a:rPr lang="en-US" i="1" smtClean="0">
                <a:solidFill>
                  <a:srgbClr val="CC0000"/>
                </a:solidFill>
              </a:rPr>
              <a:t>instantaneous:</a:t>
            </a:r>
            <a:r>
              <a:rPr lang="en-US" smtClean="0"/>
              <a:t> rate at given point in time</a:t>
            </a:r>
          </a:p>
          <a:p>
            <a:pPr lvl="1" eaLnBrk="1" hangingPunct="1"/>
            <a:r>
              <a:rPr lang="en-US" i="1" smtClean="0">
                <a:solidFill>
                  <a:srgbClr val="CC0000"/>
                </a:solidFill>
              </a:rPr>
              <a:t>average:</a:t>
            </a:r>
            <a:r>
              <a:rPr lang="en-US" smtClean="0"/>
              <a:t> rate over longer period of time</a:t>
            </a:r>
          </a:p>
        </p:txBody>
      </p:sp>
      <p:sp>
        <p:nvSpPr>
          <p:cNvPr id="126983" name="Text Box 325"/>
          <p:cNvSpPr txBox="1">
            <a:spLocks noChangeArrowheads="1"/>
          </p:cNvSpPr>
          <p:nvPr/>
        </p:nvSpPr>
        <p:spPr bwMode="auto">
          <a:xfrm>
            <a:off x="368300" y="5043488"/>
            <a:ext cx="1874838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server, with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file of F bits 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to send to client</a:t>
            </a:r>
          </a:p>
        </p:txBody>
      </p:sp>
      <p:sp>
        <p:nvSpPr>
          <p:cNvPr id="126984" name="Text Box 328"/>
          <p:cNvSpPr txBox="1">
            <a:spLocks noChangeArrowheads="1"/>
          </p:cNvSpPr>
          <p:nvPr/>
        </p:nvSpPr>
        <p:spPr bwMode="auto">
          <a:xfrm>
            <a:off x="2784475" y="5040313"/>
            <a:ext cx="14303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 R</a:t>
            </a:r>
            <a:r>
              <a:rPr lang="en-US" sz="2800" baseline="-25000">
                <a:latin typeface="Gill Sans MT" pitchFamily="34" charset="0"/>
              </a:rPr>
              <a:t>s</a:t>
            </a:r>
            <a:r>
              <a:rPr lang="en-US" sz="2000" baseline="-25000">
                <a:latin typeface="Gill Sans MT" pitchFamily="34" charset="0"/>
              </a:rPr>
              <a:t> </a:t>
            </a:r>
            <a:r>
              <a:rPr lang="en-US" sz="2000">
                <a:latin typeface="Gill Sans MT" pitchFamily="34" charset="0"/>
              </a:rPr>
              <a:t>bits/sec</a:t>
            </a:r>
          </a:p>
        </p:txBody>
      </p:sp>
      <p:sp>
        <p:nvSpPr>
          <p:cNvPr id="126985" name="Text Box 329"/>
          <p:cNvSpPr txBox="1">
            <a:spLocks noChangeArrowheads="1"/>
          </p:cNvSpPr>
          <p:nvPr/>
        </p:nvSpPr>
        <p:spPr bwMode="auto">
          <a:xfrm>
            <a:off x="5653088" y="5048250"/>
            <a:ext cx="14303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pitchFamily="34" charset="0"/>
              </a:rPr>
              <a:t> R</a:t>
            </a:r>
            <a:r>
              <a:rPr lang="en-US" sz="2800" baseline="-25000">
                <a:latin typeface="Gill Sans MT" pitchFamily="34" charset="0"/>
              </a:rPr>
              <a:t>c</a:t>
            </a:r>
            <a:r>
              <a:rPr lang="en-US" sz="2000" baseline="-25000">
                <a:latin typeface="Gill Sans MT" pitchFamily="34" charset="0"/>
              </a:rPr>
              <a:t> </a:t>
            </a:r>
            <a:r>
              <a:rPr lang="en-US" sz="2000">
                <a:latin typeface="Gill Sans MT" pitchFamily="34" charset="0"/>
              </a:rPr>
              <a:t>bits/sec</a:t>
            </a:r>
          </a:p>
        </p:txBody>
      </p:sp>
      <p:sp>
        <p:nvSpPr>
          <p:cNvPr id="126986" name="Line 337"/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7" name="Line 347"/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8" name="Line 352"/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89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699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27010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7011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27014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27015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20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1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2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16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17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8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9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991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grpSp>
        <p:nvGrpSpPr>
          <p:cNvPr id="126992" name="Group 335"/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5308" name="Rectangle 332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7008" name="Oval 331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5310" name="Rectangle 334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26993" name="Group 341"/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5319" name="Rectangle 343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27004" name="Oval 344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55321" name="Rectangle 345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239713" y="5111750"/>
            <a:ext cx="8235950" cy="896938"/>
            <a:chOff x="0" y="3803"/>
            <a:chExt cx="5188" cy="565"/>
          </a:xfrm>
        </p:grpSpPr>
        <p:sp>
          <p:nvSpPr>
            <p:cNvPr id="126999" name="Text Box 353"/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server sends bits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(fluid) into pipe</a:t>
              </a:r>
            </a:p>
            <a:p>
              <a:pPr algn="ctr">
                <a:lnSpc>
                  <a:spcPct val="85000"/>
                </a:lnSpc>
              </a:pPr>
              <a:endParaRPr lang="en-US" sz="2000">
                <a:latin typeface="Gill Sans MT" pitchFamily="34" charset="0"/>
              </a:endParaRPr>
            </a:p>
          </p:txBody>
        </p:sp>
        <p:sp>
          <p:nvSpPr>
            <p:cNvPr id="127000" name="Text Box 336"/>
            <p:cNvSpPr txBox="1">
              <a:spLocks noChangeArrowheads="1"/>
            </p:cNvSpPr>
            <p:nvPr/>
          </p:nvSpPr>
          <p:spPr bwMode="auto">
            <a:xfrm>
              <a:off x="1573" y="3803"/>
              <a:ext cx="1769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R</a:t>
              </a:r>
              <a:r>
                <a:rPr lang="en-US" sz="2800" baseline="-25000">
                  <a:latin typeface="Gill Sans MT" pitchFamily="34" charset="0"/>
                </a:rPr>
                <a:t>s</a:t>
              </a:r>
              <a:r>
                <a:rPr lang="en-US" sz="2000" baseline="-25000">
                  <a:latin typeface="Gill Sans MT" pitchFamily="34" charset="0"/>
                </a:rPr>
                <a:t> </a:t>
              </a:r>
              <a:r>
                <a:rPr lang="en-US" sz="2000">
                  <a:latin typeface="Gill Sans MT" pitchFamily="34" charset="0"/>
                </a:rPr>
                <a:t>bits/sec)</a:t>
              </a:r>
            </a:p>
          </p:txBody>
        </p:sp>
        <p:sp>
          <p:nvSpPr>
            <p:cNvPr id="127001" name="Text Box 346"/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pitchFamily="34" charset="0"/>
                </a:rPr>
                <a:t> R</a:t>
              </a:r>
              <a:r>
                <a:rPr lang="en-US" sz="2800" baseline="-25000">
                  <a:latin typeface="Gill Sans MT" pitchFamily="34" charset="0"/>
                </a:rPr>
                <a:t>c</a:t>
              </a:r>
              <a:r>
                <a:rPr lang="en-US" sz="2000" baseline="-25000">
                  <a:latin typeface="Gill Sans MT" pitchFamily="34" charset="0"/>
                </a:rPr>
                <a:t> </a:t>
              </a:r>
              <a:r>
                <a:rPr lang="en-US" sz="2000">
                  <a:latin typeface="Gill Sans MT" pitchFamily="34" charset="0"/>
                </a:rPr>
                <a:t>bits/sec)</a:t>
              </a:r>
            </a:p>
          </p:txBody>
        </p:sp>
      </p:grpSp>
      <p:pic>
        <p:nvPicPr>
          <p:cNvPr id="126995" name="Picture 6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931863"/>
            <a:ext cx="29130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96" name="AutoShape 351"/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6997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269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1CB5771-79FD-40E1-8B86-80E10056AC1E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0050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1.5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30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0ABA58C-1338-4647-B329-C9CAA2852CBF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2098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9366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Protocol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layers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Networks are complex,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with many 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pieces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n-US" sz="2800" smtClean="0"/>
              <a:t>hosts</a:t>
            </a:r>
          </a:p>
          <a:p>
            <a:pPr lvl="1" eaLnBrk="1" hangingPunct="1"/>
            <a:r>
              <a:rPr lang="en-US" sz="2800" smtClean="0"/>
              <a:t>routers</a:t>
            </a:r>
          </a:p>
          <a:p>
            <a:pPr lvl="1" eaLnBrk="1" hangingPunct="1"/>
            <a:r>
              <a:rPr lang="en-US" sz="2800" smtClean="0"/>
              <a:t>links of various media</a:t>
            </a:r>
          </a:p>
          <a:p>
            <a:pPr lvl="1" eaLnBrk="1" hangingPunct="1"/>
            <a:r>
              <a:rPr lang="en-US" sz="2800" smtClean="0"/>
              <a:t>applications</a:t>
            </a:r>
          </a:p>
          <a:p>
            <a:pPr lvl="1" eaLnBrk="1" hangingPunct="1"/>
            <a:r>
              <a:rPr lang="en-US" sz="2800" smtClean="0"/>
              <a:t>protocols</a:t>
            </a:r>
          </a:p>
          <a:p>
            <a:pPr lvl="1" eaLnBrk="1" hangingPunct="1"/>
            <a:r>
              <a:rPr lang="en-US" sz="2800" smtClean="0"/>
              <a:t>hardware, software</a:t>
            </a:r>
          </a:p>
        </p:txBody>
      </p:sp>
      <p:sp>
        <p:nvSpPr>
          <p:cNvPr id="13210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2950" y="2266950"/>
            <a:ext cx="4057650" cy="2619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Question:</a:t>
            </a:r>
            <a:r>
              <a:rPr lang="en-US" sz="2400" u="sng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is there any hope of </a:t>
            </a:r>
            <a:r>
              <a:rPr lang="en-US" i="1" smtClean="0">
                <a:ea typeface="ＭＳ Ｐゴシック" pitchFamily="34" charset="-128"/>
              </a:rPr>
              <a:t>organizing</a:t>
            </a:r>
            <a:r>
              <a:rPr lang="en-US" smtClean="0">
                <a:ea typeface="ＭＳ Ｐゴシック" pitchFamily="34" charset="-128"/>
              </a:rPr>
              <a:t> structure of network?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…. or at least our discussion of networks?</a:t>
            </a:r>
          </a:p>
        </p:txBody>
      </p:sp>
      <p:sp>
        <p:nvSpPr>
          <p:cNvPr id="132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CE0DD76-7CCE-40D5-9AE8-0581A65DCA29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4146" name="Picture 1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928688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4287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Organization of air travel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4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5489575"/>
            <a:ext cx="7772400" cy="54292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a series of steps</a:t>
            </a:r>
          </a:p>
        </p:txBody>
      </p:sp>
      <p:grpSp>
        <p:nvGrpSpPr>
          <p:cNvPr id="134149" name="Group 4"/>
          <p:cNvGrpSpPr>
            <a:grpSpLocks/>
          </p:cNvGrpSpPr>
          <p:nvPr/>
        </p:nvGrpSpPr>
        <p:grpSpPr bwMode="auto">
          <a:xfrm>
            <a:off x="1111250" y="1587500"/>
            <a:ext cx="6508750" cy="3294063"/>
            <a:chOff x="700" y="1000"/>
            <a:chExt cx="4100" cy="2075"/>
          </a:xfrm>
        </p:grpSpPr>
        <p:sp>
          <p:nvSpPr>
            <p:cNvPr id="134151" name="Text Box 5"/>
            <p:cNvSpPr txBox="1">
              <a:spLocks noChangeArrowheads="1"/>
            </p:cNvSpPr>
            <p:nvPr/>
          </p:nvSpPr>
          <p:spPr bwMode="auto">
            <a:xfrm>
              <a:off x="846" y="1007"/>
              <a:ext cx="1307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ticket (purchase)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baggage (check)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gates (load)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runway takeoff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2" name="Text Box 6"/>
            <p:cNvSpPr txBox="1">
              <a:spLocks noChangeArrowheads="1"/>
            </p:cNvSpPr>
            <p:nvPr/>
          </p:nvSpPr>
          <p:spPr bwMode="auto">
            <a:xfrm>
              <a:off x="3242" y="1001"/>
              <a:ext cx="128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ticket (complain)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baggage (claim)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gates (unload)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runway landing</a:t>
              </a:r>
            </a:p>
            <a:p>
              <a:endParaRPr lang="en-US" sz="2000">
                <a:solidFill>
                  <a:srgbClr val="000099"/>
                </a:solidFill>
              </a:endParaRPr>
            </a:p>
            <a:p>
              <a:r>
                <a:rPr 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3" name="Text Box 7"/>
            <p:cNvSpPr txBox="1">
              <a:spLocks noChangeArrowheads="1"/>
            </p:cNvSpPr>
            <p:nvPr/>
          </p:nvSpPr>
          <p:spPr bwMode="auto">
            <a:xfrm>
              <a:off x="2074" y="2825"/>
              <a:ext cx="12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airplane routing</a:t>
              </a:r>
            </a:p>
          </p:txBody>
        </p:sp>
        <p:sp>
          <p:nvSpPr>
            <p:cNvPr id="134154" name="Freeform 8"/>
            <p:cNvSpPr>
              <a:spLocks/>
            </p:cNvSpPr>
            <p:nvPr/>
          </p:nvSpPr>
          <p:spPr bwMode="auto">
            <a:xfrm>
              <a:off x="700" y="1000"/>
              <a:ext cx="4100" cy="2072"/>
            </a:xfrm>
            <a:custGeom>
              <a:avLst/>
              <a:gdLst>
                <a:gd name="T0" fmla="*/ 0 w 4100"/>
                <a:gd name="T1" fmla="*/ 0 h 2072"/>
                <a:gd name="T2" fmla="*/ 4 w 4100"/>
                <a:gd name="T3" fmla="*/ 1736 h 2072"/>
                <a:gd name="T4" fmla="*/ 804 w 4100"/>
                <a:gd name="T5" fmla="*/ 2064 h 2072"/>
                <a:gd name="T6" fmla="*/ 3468 w 4100"/>
                <a:gd name="T7" fmla="*/ 2072 h 2072"/>
                <a:gd name="T8" fmla="*/ 4100 w 4100"/>
                <a:gd name="T9" fmla="*/ 1736 h 2072"/>
                <a:gd name="T10" fmla="*/ 4100 w 4100"/>
                <a:gd name="T11" fmla="*/ 96 h 20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00"/>
                <a:gd name="T19" fmla="*/ 0 h 2072"/>
                <a:gd name="T20" fmla="*/ 4100 w 4100"/>
                <a:gd name="T21" fmla="*/ 2072 h 20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00" h="2072">
                  <a:moveTo>
                    <a:pt x="0" y="0"/>
                  </a:moveTo>
                  <a:lnTo>
                    <a:pt x="4" y="1736"/>
                  </a:lnTo>
                  <a:lnTo>
                    <a:pt x="804" y="2064"/>
                  </a:lnTo>
                  <a:lnTo>
                    <a:pt x="3468" y="2072"/>
                  </a:lnTo>
                  <a:lnTo>
                    <a:pt x="4100" y="1736"/>
                  </a:lnTo>
                  <a:lnTo>
                    <a:pt x="4100" y="9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297F245-7F6A-48C9-A3F9-02EC72CD4CB7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6194" name="Picture 4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819150"/>
            <a:ext cx="731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6195" name="Group 38"/>
          <p:cNvGrpSpPr>
            <a:grpSpLocks/>
          </p:cNvGrpSpPr>
          <p:nvPr/>
        </p:nvGrpSpPr>
        <p:grpSpPr bwMode="auto">
          <a:xfrm>
            <a:off x="434975" y="1314450"/>
            <a:ext cx="8418513" cy="2835275"/>
            <a:chOff x="258" y="1214"/>
            <a:chExt cx="5303" cy="1786"/>
          </a:xfrm>
        </p:grpSpPr>
        <p:sp>
          <p:nvSpPr>
            <p:cNvPr id="136199" name="Rectangle 2"/>
            <p:cNvSpPr>
              <a:spLocks noChangeArrowheads="1"/>
            </p:cNvSpPr>
            <p:nvPr/>
          </p:nvSpPr>
          <p:spPr bwMode="auto">
            <a:xfrm>
              <a:off x="264" y="1544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00" name="Text Box 3"/>
            <p:cNvSpPr txBox="1">
              <a:spLocks noChangeArrowheads="1"/>
            </p:cNvSpPr>
            <p:nvPr/>
          </p:nvSpPr>
          <p:spPr bwMode="auto">
            <a:xfrm>
              <a:off x="258" y="1597"/>
              <a:ext cx="107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/>
                <a:t>ticket (purchase)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baggage (check)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gates (load)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runway (takeoff)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airplane routing</a:t>
              </a:r>
            </a:p>
          </p:txBody>
        </p:sp>
        <p:sp>
          <p:nvSpPr>
            <p:cNvPr id="136201" name="Line 4"/>
            <p:cNvSpPr>
              <a:spLocks noChangeShapeType="1"/>
            </p:cNvSpPr>
            <p:nvPr/>
          </p:nvSpPr>
          <p:spPr bwMode="auto">
            <a:xfrm>
              <a:off x="271" y="1770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2" name="Line 5"/>
            <p:cNvSpPr>
              <a:spLocks noChangeShapeType="1"/>
            </p:cNvSpPr>
            <p:nvPr/>
          </p:nvSpPr>
          <p:spPr bwMode="auto">
            <a:xfrm>
              <a:off x="275" y="1989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3" name="Line 6"/>
            <p:cNvSpPr>
              <a:spLocks noChangeShapeType="1"/>
            </p:cNvSpPr>
            <p:nvPr/>
          </p:nvSpPr>
          <p:spPr bwMode="auto">
            <a:xfrm>
              <a:off x="271" y="220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4" name="Line 7"/>
            <p:cNvSpPr>
              <a:spLocks noChangeShapeType="1"/>
            </p:cNvSpPr>
            <p:nvPr/>
          </p:nvSpPr>
          <p:spPr bwMode="auto">
            <a:xfrm>
              <a:off x="279" y="242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05" name="Text Box 8"/>
            <p:cNvSpPr txBox="1">
              <a:spLocks noChangeArrowheads="1"/>
            </p:cNvSpPr>
            <p:nvPr/>
          </p:nvSpPr>
          <p:spPr bwMode="auto">
            <a:xfrm>
              <a:off x="493" y="2706"/>
              <a:ext cx="5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departure</a:t>
              </a:r>
            </a:p>
            <a:p>
              <a:pPr algn="ctr" eaLnBrk="1" hangingPunct="1"/>
              <a:r>
                <a:rPr lang="en-US" sz="1200"/>
                <a:t>airport</a:t>
              </a:r>
            </a:p>
          </p:txBody>
        </p:sp>
        <p:sp>
          <p:nvSpPr>
            <p:cNvPr id="136206" name="Text Box 9"/>
            <p:cNvSpPr txBox="1">
              <a:spLocks noChangeArrowheads="1"/>
            </p:cNvSpPr>
            <p:nvPr/>
          </p:nvSpPr>
          <p:spPr bwMode="auto">
            <a:xfrm>
              <a:off x="3756" y="2712"/>
              <a:ext cx="3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arrival</a:t>
              </a:r>
            </a:p>
            <a:p>
              <a:pPr algn="ctr" eaLnBrk="1" hangingPunct="1"/>
              <a:r>
                <a:rPr lang="en-US" sz="1200"/>
                <a:t>airport</a:t>
              </a:r>
            </a:p>
          </p:txBody>
        </p:sp>
        <p:sp>
          <p:nvSpPr>
            <p:cNvPr id="136207" name="Text Box 10"/>
            <p:cNvSpPr txBox="1">
              <a:spLocks noChangeArrowheads="1"/>
            </p:cNvSpPr>
            <p:nvPr/>
          </p:nvSpPr>
          <p:spPr bwMode="auto">
            <a:xfrm>
              <a:off x="1859" y="2709"/>
              <a:ext cx="10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intermediate air-traffic</a:t>
              </a:r>
            </a:p>
            <a:p>
              <a:pPr algn="ctr" eaLnBrk="1" hangingPunct="1"/>
              <a:r>
                <a:rPr lang="en-US" sz="1200"/>
                <a:t>control centers</a:t>
              </a:r>
            </a:p>
          </p:txBody>
        </p:sp>
        <p:pic>
          <p:nvPicPr>
            <p:cNvPr id="136208" name="Picture 11" descr="yylgaifm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30" y="1315"/>
              <a:ext cx="963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209" name="Line 12"/>
            <p:cNvSpPr>
              <a:spLocks noChangeShapeType="1"/>
            </p:cNvSpPr>
            <p:nvPr/>
          </p:nvSpPr>
          <p:spPr bwMode="auto">
            <a:xfrm>
              <a:off x="2133" y="1214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0" name="Line 13"/>
            <p:cNvSpPr>
              <a:spLocks noChangeShapeType="1"/>
            </p:cNvSpPr>
            <p:nvPr/>
          </p:nvSpPr>
          <p:spPr bwMode="auto">
            <a:xfrm>
              <a:off x="2229" y="1310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1" name="Line 14"/>
            <p:cNvSpPr>
              <a:spLocks noChangeShapeType="1"/>
            </p:cNvSpPr>
            <p:nvPr/>
          </p:nvSpPr>
          <p:spPr bwMode="auto">
            <a:xfrm>
              <a:off x="2325" y="1406"/>
              <a:ext cx="2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212" name="Group 15"/>
            <p:cNvGrpSpPr>
              <a:grpSpLocks/>
            </p:cNvGrpSpPr>
            <p:nvPr/>
          </p:nvGrpSpPr>
          <p:grpSpPr bwMode="auto">
            <a:xfrm>
              <a:off x="1436" y="2441"/>
              <a:ext cx="1071" cy="186"/>
              <a:chOff x="1813" y="2187"/>
              <a:chExt cx="1071" cy="186"/>
            </a:xfrm>
          </p:grpSpPr>
          <p:sp>
            <p:nvSpPr>
              <p:cNvPr id="136232" name="Rectangle 16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6233" name="Text Box 17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/>
                  <a:t>airplane routing</a:t>
                </a:r>
              </a:p>
            </p:txBody>
          </p:sp>
        </p:grpSp>
        <p:grpSp>
          <p:nvGrpSpPr>
            <p:cNvPr id="136213" name="Group 18"/>
            <p:cNvGrpSpPr>
              <a:grpSpLocks/>
            </p:cNvGrpSpPr>
            <p:nvPr/>
          </p:nvGrpSpPr>
          <p:grpSpPr bwMode="auto">
            <a:xfrm>
              <a:off x="2417" y="2441"/>
              <a:ext cx="1071" cy="186"/>
              <a:chOff x="1813" y="2187"/>
              <a:chExt cx="1071" cy="186"/>
            </a:xfrm>
          </p:grpSpPr>
          <p:sp>
            <p:nvSpPr>
              <p:cNvPr id="136230" name="Rectangle 19"/>
              <p:cNvSpPr>
                <a:spLocks noChangeArrowheads="1"/>
              </p:cNvSpPr>
              <p:nvPr/>
            </p:nvSpPr>
            <p:spPr bwMode="auto">
              <a:xfrm>
                <a:off x="1817" y="2187"/>
                <a:ext cx="871" cy="18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6231" name="Text Box 20"/>
              <p:cNvSpPr txBox="1">
                <a:spLocks noChangeArrowheads="1"/>
              </p:cNvSpPr>
              <p:nvPr/>
            </p:nvSpPr>
            <p:spPr bwMode="auto">
              <a:xfrm>
                <a:off x="1813" y="2200"/>
                <a:ext cx="1071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400"/>
                  <a:t>airplane routing</a:t>
                </a:r>
              </a:p>
            </p:txBody>
          </p:sp>
        </p:grpSp>
        <p:sp>
          <p:nvSpPr>
            <p:cNvPr id="136214" name="Rectangle 21"/>
            <p:cNvSpPr>
              <a:spLocks noChangeArrowheads="1"/>
            </p:cNvSpPr>
            <p:nvPr/>
          </p:nvSpPr>
          <p:spPr bwMode="auto">
            <a:xfrm>
              <a:off x="3446" y="1551"/>
              <a:ext cx="1028" cy="108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15" name="Text Box 22"/>
            <p:cNvSpPr txBox="1">
              <a:spLocks noChangeArrowheads="1"/>
            </p:cNvSpPr>
            <p:nvPr/>
          </p:nvSpPr>
          <p:spPr bwMode="auto">
            <a:xfrm>
              <a:off x="3412" y="1598"/>
              <a:ext cx="107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/>
                <a:t>ticket (complain)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baggage (claim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gates (unload)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runway (land)</a:t>
              </a:r>
            </a:p>
            <a:p>
              <a:pPr algn="ctr">
                <a:lnSpc>
                  <a:spcPct val="80000"/>
                </a:lnSpc>
              </a:pPr>
              <a:endParaRPr lang="en-US" sz="1400"/>
            </a:p>
            <a:p>
              <a:pPr algn="ctr">
                <a:lnSpc>
                  <a:spcPct val="80000"/>
                </a:lnSpc>
              </a:pPr>
              <a:r>
                <a:rPr lang="en-US" sz="1400"/>
                <a:t>airplane routing</a:t>
              </a:r>
            </a:p>
          </p:txBody>
        </p:sp>
        <p:sp>
          <p:nvSpPr>
            <p:cNvPr id="136216" name="Line 23"/>
            <p:cNvSpPr>
              <a:spLocks noChangeShapeType="1"/>
            </p:cNvSpPr>
            <p:nvPr/>
          </p:nvSpPr>
          <p:spPr bwMode="auto">
            <a:xfrm>
              <a:off x="3453" y="1777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7" name="Line 24"/>
            <p:cNvSpPr>
              <a:spLocks noChangeShapeType="1"/>
            </p:cNvSpPr>
            <p:nvPr/>
          </p:nvSpPr>
          <p:spPr bwMode="auto">
            <a:xfrm>
              <a:off x="3457" y="1996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8" name="Line 25"/>
            <p:cNvSpPr>
              <a:spLocks noChangeShapeType="1"/>
            </p:cNvSpPr>
            <p:nvPr/>
          </p:nvSpPr>
          <p:spPr bwMode="auto">
            <a:xfrm>
              <a:off x="3453" y="2214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19" name="Line 26"/>
            <p:cNvSpPr>
              <a:spLocks noChangeShapeType="1"/>
            </p:cNvSpPr>
            <p:nvPr/>
          </p:nvSpPr>
          <p:spPr bwMode="auto">
            <a:xfrm>
              <a:off x="3461" y="2433"/>
              <a:ext cx="1021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20" name="Rectangle 27"/>
            <p:cNvSpPr>
              <a:spLocks noChangeArrowheads="1"/>
            </p:cNvSpPr>
            <p:nvPr/>
          </p:nvSpPr>
          <p:spPr bwMode="auto">
            <a:xfrm>
              <a:off x="268" y="2476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1" name="Rectangle 28"/>
            <p:cNvSpPr>
              <a:spLocks noChangeArrowheads="1"/>
            </p:cNvSpPr>
            <p:nvPr/>
          </p:nvSpPr>
          <p:spPr bwMode="auto">
            <a:xfrm>
              <a:off x="268" y="2256"/>
              <a:ext cx="5293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2" name="Rectangle 29"/>
            <p:cNvSpPr>
              <a:spLocks noChangeArrowheads="1"/>
            </p:cNvSpPr>
            <p:nvPr/>
          </p:nvSpPr>
          <p:spPr bwMode="auto">
            <a:xfrm>
              <a:off x="268" y="2050"/>
              <a:ext cx="5293" cy="1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3" name="Rectangle 30"/>
            <p:cNvSpPr>
              <a:spLocks noChangeArrowheads="1"/>
            </p:cNvSpPr>
            <p:nvPr/>
          </p:nvSpPr>
          <p:spPr bwMode="auto">
            <a:xfrm>
              <a:off x="268" y="1830"/>
              <a:ext cx="5286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4" name="Rectangle 31"/>
            <p:cNvSpPr>
              <a:spLocks noChangeArrowheads="1"/>
            </p:cNvSpPr>
            <p:nvPr/>
          </p:nvSpPr>
          <p:spPr bwMode="auto">
            <a:xfrm>
              <a:off x="268" y="1617"/>
              <a:ext cx="5287" cy="12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53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36225" name="Text Box 32"/>
            <p:cNvSpPr txBox="1">
              <a:spLocks noChangeArrowheads="1"/>
            </p:cNvSpPr>
            <p:nvPr/>
          </p:nvSpPr>
          <p:spPr bwMode="auto">
            <a:xfrm>
              <a:off x="4776" y="1588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ticket</a:t>
              </a:r>
            </a:p>
          </p:txBody>
        </p:sp>
        <p:sp>
          <p:nvSpPr>
            <p:cNvPr id="136226" name="Text Box 33"/>
            <p:cNvSpPr txBox="1">
              <a:spLocks noChangeArrowheads="1"/>
            </p:cNvSpPr>
            <p:nvPr/>
          </p:nvSpPr>
          <p:spPr bwMode="auto">
            <a:xfrm>
              <a:off x="4774" y="1801"/>
              <a:ext cx="4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baggage</a:t>
              </a:r>
            </a:p>
          </p:txBody>
        </p:sp>
        <p:sp>
          <p:nvSpPr>
            <p:cNvPr id="136227" name="Text Box 34"/>
            <p:cNvSpPr txBox="1">
              <a:spLocks noChangeArrowheads="1"/>
            </p:cNvSpPr>
            <p:nvPr/>
          </p:nvSpPr>
          <p:spPr bwMode="auto">
            <a:xfrm>
              <a:off x="4772" y="2013"/>
              <a:ext cx="3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gate</a:t>
              </a:r>
            </a:p>
          </p:txBody>
        </p:sp>
        <p:sp>
          <p:nvSpPr>
            <p:cNvPr id="136228" name="Text Box 35"/>
            <p:cNvSpPr txBox="1">
              <a:spLocks noChangeArrowheads="1"/>
            </p:cNvSpPr>
            <p:nvPr/>
          </p:nvSpPr>
          <p:spPr bwMode="auto">
            <a:xfrm>
              <a:off x="4767" y="2225"/>
              <a:ext cx="73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takeoff/landing</a:t>
              </a:r>
            </a:p>
          </p:txBody>
        </p:sp>
        <p:sp>
          <p:nvSpPr>
            <p:cNvPr id="136229" name="Text Box 36"/>
            <p:cNvSpPr txBox="1">
              <a:spLocks noChangeArrowheads="1"/>
            </p:cNvSpPr>
            <p:nvPr/>
          </p:nvSpPr>
          <p:spPr bwMode="auto">
            <a:xfrm>
              <a:off x="4769" y="2444"/>
              <a:ext cx="7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airplane routing</a:t>
              </a:r>
            </a:p>
          </p:txBody>
        </p:sp>
      </p:grpSp>
      <p:sp>
        <p:nvSpPr>
          <p:cNvPr id="136196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319088" y="3175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Layering of airline functionality</a:t>
            </a:r>
          </a:p>
        </p:txBody>
      </p:sp>
      <p:sp>
        <p:nvSpPr>
          <p:cNvPr id="136197" name="Rectangle 40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441825"/>
            <a:ext cx="7613650" cy="1763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layers: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each layer implements a service</a:t>
            </a:r>
          </a:p>
          <a:p>
            <a:pPr lvl="1" eaLnBrk="1" hangingPunct="1"/>
            <a:r>
              <a:rPr lang="en-US" sz="2800" smtClean="0"/>
              <a:t>via its own internal-layer actions</a:t>
            </a:r>
          </a:p>
          <a:p>
            <a:pPr lvl="1" eaLnBrk="1" hangingPunct="1"/>
            <a:r>
              <a:rPr lang="en-US" sz="2800" smtClean="0"/>
              <a:t>relying on services provided by layer below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61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F1064E3-3519-422D-8266-0AFEF93074C5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38242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022350"/>
            <a:ext cx="3656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Why layering?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435100"/>
            <a:ext cx="7772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smtClean="0">
                <a:ea typeface="ＭＳ Ｐゴシック" pitchFamily="34" charset="-128"/>
              </a:rPr>
              <a:t>dealing with complex systems: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explicit structure allows identification, relationship of complex system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pieces</a:t>
            </a:r>
          </a:p>
          <a:p>
            <a:pPr lvl="1" eaLnBrk="1" hangingPunct="1"/>
            <a:r>
              <a:rPr lang="en-US" smtClean="0"/>
              <a:t>layered </a:t>
            </a:r>
            <a:r>
              <a:rPr lang="en-US" i="1" smtClean="0">
                <a:solidFill>
                  <a:srgbClr val="CC0000"/>
                </a:solidFill>
              </a:rPr>
              <a:t>reference model</a:t>
            </a:r>
            <a:r>
              <a:rPr lang="en-US" smtClean="0"/>
              <a:t> for discussion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modularization eases maintenance, updating of system</a:t>
            </a:r>
          </a:p>
          <a:p>
            <a:pPr lvl="1" eaLnBrk="1" hangingPunct="1"/>
            <a:r>
              <a:rPr lang="en-US" smtClean="0"/>
              <a:t>change of implementation of layer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service transparent to rest of system</a:t>
            </a:r>
          </a:p>
          <a:p>
            <a:pPr lvl="1" eaLnBrk="1" hangingPunct="1"/>
            <a:r>
              <a:rPr lang="en-US" smtClean="0"/>
              <a:t>e.g., change in gate procedure doesn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t affect rest of system</a:t>
            </a:r>
          </a:p>
          <a:p>
            <a:pPr eaLnBrk="1" hangingPunct="1">
              <a:buSzPct val="75000"/>
            </a:pPr>
            <a:r>
              <a:rPr lang="en-US" smtClean="0">
                <a:ea typeface="ＭＳ Ｐゴシック" pitchFamily="34" charset="-128"/>
              </a:rPr>
              <a:t>layering considered harmful?</a:t>
            </a:r>
          </a:p>
        </p:txBody>
      </p:sp>
      <p:sp>
        <p:nvSpPr>
          <p:cNvPr id="1382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5AE5548-CE32-4E02-95A4-3D7043A13204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725" y="190500"/>
            <a:ext cx="8382000" cy="93662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What</a:t>
            </a:r>
            <a:r>
              <a:rPr lang="ja-JP" altLang="en-US" sz="3600" smtClean="0">
                <a:ea typeface="ＭＳ Ｐゴシック" pitchFamily="34" charset="-128"/>
              </a:rPr>
              <a:t>’</a:t>
            </a:r>
            <a:r>
              <a:rPr lang="en-US" altLang="ja-JP" sz="3600" smtClean="0">
                <a:ea typeface="ＭＳ Ｐゴシック" pitchFamily="34" charset="-128"/>
              </a:rPr>
              <a:t>s the Internet: </a:t>
            </a:r>
            <a:r>
              <a:rPr lang="ja-JP" altLang="en-US" sz="3600" smtClean="0">
                <a:ea typeface="ＭＳ Ｐゴシック" pitchFamily="34" charset="-128"/>
              </a:rPr>
              <a:t>“</a:t>
            </a:r>
            <a:r>
              <a:rPr lang="en-US" altLang="ja-JP" sz="3600" smtClean="0">
                <a:ea typeface="ＭＳ Ｐゴシック" pitchFamily="34" charset="-128"/>
              </a:rPr>
              <a:t>nuts and bolts</a:t>
            </a:r>
            <a:r>
              <a:rPr lang="ja-JP" altLang="en-US" sz="3600" smtClean="0">
                <a:ea typeface="ＭＳ Ｐゴシック" pitchFamily="34" charset="-128"/>
              </a:rPr>
              <a:t>”</a:t>
            </a:r>
            <a:r>
              <a:rPr lang="en-US" altLang="ja-JP" sz="3600" smtClean="0">
                <a:ea typeface="ＭＳ Ｐゴシック" pitchFamily="34" charset="-128"/>
              </a:rPr>
              <a:t> 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7350" y="1436688"/>
            <a:ext cx="3779838" cy="1271587"/>
          </a:xfrm>
        </p:spPr>
        <p:txBody>
          <a:bodyPr/>
          <a:lstStyle/>
          <a:p>
            <a:pPr marL="231775" indent="-231775" eaLnBrk="1" hangingPunct="1">
              <a:spcBef>
                <a:spcPct val="15000"/>
              </a:spcBef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millions of connected computing devices: </a:t>
            </a:r>
          </a:p>
          <a:p>
            <a:pPr marL="631825" lvl="1" indent="-231775" eaLnBrk="1" hangingPunct="1">
              <a:spcBef>
                <a:spcPct val="15000"/>
              </a:spcBef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hosts </a:t>
            </a:r>
            <a:r>
              <a:rPr lang="en-US" i="1" dirty="0" smtClean="0">
                <a:ea typeface="ＭＳ Ｐゴシック" pitchFamily="34" charset="-128"/>
              </a:rPr>
              <a:t>=</a:t>
            </a: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 end systems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marL="631825" lvl="1" indent="-231775" eaLnBrk="1" hangingPunct="1">
              <a:buSzPct val="75000"/>
            </a:pPr>
            <a:r>
              <a:rPr lang="en-US" dirty="0" smtClean="0"/>
              <a:t>running </a:t>
            </a:r>
            <a:r>
              <a:rPr lang="en-US" i="1" dirty="0" smtClean="0">
                <a:solidFill>
                  <a:srgbClr val="CC0000"/>
                </a:solidFill>
              </a:rPr>
              <a:t>network apps</a:t>
            </a:r>
            <a:endParaRPr lang="en-US" dirty="0" smtClean="0">
              <a:solidFill>
                <a:srgbClr val="CC0000"/>
              </a:solidFill>
            </a:endParaRPr>
          </a:p>
        </p:txBody>
      </p: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695450" y="3152775"/>
            <a:ext cx="33686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communication links</a:t>
            </a:r>
            <a:endParaRPr lang="en-US">
              <a:solidFill>
                <a:srgbClr val="CC0000"/>
              </a:solidFill>
              <a:latin typeface="Gill Sans MT" pitchFamily="34" charset="0"/>
            </a:endParaRP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fiber, copper, radio, satellite</a:t>
            </a:r>
          </a:p>
          <a:p>
            <a:pPr marL="747713" lvl="1" indent="-285750">
              <a:lnSpc>
                <a:spcPct val="80000"/>
              </a:lnSpc>
              <a:spcBef>
                <a:spcPct val="1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transmission rate: 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bandwidth</a:t>
            </a:r>
            <a:endParaRPr lang="en-US">
              <a:solidFill>
                <a:srgbClr val="CC0000"/>
              </a:solidFill>
              <a:latin typeface="Gill Sans MT" pitchFamily="34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811338" y="5307013"/>
            <a:ext cx="3779837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Packet switches:</a:t>
            </a:r>
            <a:r>
              <a:rPr lang="en-US">
                <a:latin typeface="Gill Sans MT" pitchFamily="34" charset="0"/>
              </a:rPr>
              <a:t> forward packets (chunks of data)</a:t>
            </a:r>
          </a:p>
          <a:p>
            <a:pPr marL="688975" lvl="1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§"/>
            </a:pPr>
            <a:r>
              <a:rPr lang="en-US" i="1">
                <a:solidFill>
                  <a:srgbClr val="C00000"/>
                </a:solidFill>
                <a:latin typeface="Gill Sans MT" pitchFamily="34" charset="0"/>
              </a:rPr>
              <a:t>routers</a:t>
            </a:r>
            <a:r>
              <a:rPr lang="en-US">
                <a:latin typeface="Gill Sans MT" pitchFamily="34" charset="0"/>
              </a:rPr>
              <a:t> and </a:t>
            </a:r>
            <a:r>
              <a:rPr lang="en-US" i="1">
                <a:solidFill>
                  <a:srgbClr val="C00000"/>
                </a:solidFill>
                <a:latin typeface="Gill Sans MT" pitchFamily="34" charset="0"/>
              </a:rPr>
              <a:t>switches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</a:pPr>
            <a:endParaRPr lang="en-US">
              <a:latin typeface="Gill Sans MT" pitchFamily="34" charset="0"/>
            </a:endParaRPr>
          </a:p>
        </p:txBody>
      </p:sp>
      <p:grpSp>
        <p:nvGrpSpPr>
          <p:cNvPr id="2" name="Group 842"/>
          <p:cNvGrpSpPr>
            <a:grpSpLocks/>
          </p:cNvGrpSpPr>
          <p:nvPr/>
        </p:nvGrpSpPr>
        <p:grpSpPr bwMode="auto">
          <a:xfrm>
            <a:off x="338138" y="3454400"/>
            <a:ext cx="1573212" cy="1060450"/>
            <a:chOff x="98" y="2320"/>
            <a:chExt cx="991" cy="668"/>
          </a:xfrm>
        </p:grpSpPr>
        <p:sp>
          <p:nvSpPr>
            <p:cNvPr id="35260" name="Text Box 666"/>
            <p:cNvSpPr txBox="1">
              <a:spLocks noChangeArrowheads="1"/>
            </p:cNvSpPr>
            <p:nvPr/>
          </p:nvSpPr>
          <p:spPr bwMode="auto">
            <a:xfrm>
              <a:off x="564" y="2728"/>
              <a:ext cx="38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sp>
          <p:nvSpPr>
            <p:cNvPr id="35261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links</a:t>
              </a:r>
            </a:p>
          </p:txBody>
        </p:sp>
        <p:grpSp>
          <p:nvGrpSpPr>
            <p:cNvPr id="35262" name="Group 819"/>
            <p:cNvGrpSpPr>
              <a:grpSpLocks/>
            </p:cNvGrpSpPr>
            <p:nvPr/>
          </p:nvGrpSpPr>
          <p:grpSpPr bwMode="auto">
            <a:xfrm>
              <a:off x="385" y="2320"/>
              <a:ext cx="201" cy="282"/>
              <a:chOff x="742" y="2409"/>
              <a:chExt cx="576" cy="881"/>
            </a:xfrm>
          </p:grpSpPr>
          <p:grpSp>
            <p:nvGrpSpPr>
              <p:cNvPr id="35267" name="Group 820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270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1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2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3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4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5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6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7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8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79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0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1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2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3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284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268" name="Picture 836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69" name="Oval 837"/>
              <p:cNvSpPr>
                <a:spLocks noChangeArrowheads="1"/>
              </p:cNvSpPr>
              <p:nvPr/>
            </p:nvSpPr>
            <p:spPr bwMode="auto">
              <a:xfrm>
                <a:off x="986" y="2596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263" name="Group 838"/>
            <p:cNvGrpSpPr>
              <a:grpSpLocks/>
            </p:cNvGrpSpPr>
            <p:nvPr/>
          </p:nvGrpSpPr>
          <p:grpSpPr bwMode="auto">
            <a:xfrm>
              <a:off x="98" y="2444"/>
              <a:ext cx="355" cy="265"/>
              <a:chOff x="2967" y="478"/>
              <a:chExt cx="788" cy="625"/>
            </a:xfrm>
          </p:grpSpPr>
          <p:pic>
            <p:nvPicPr>
              <p:cNvPr id="35265" name="Picture 839" descr="access_point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66" name="Picture 840" descr="antenna_radiation_styliz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5264" name="Line 841"/>
            <p:cNvSpPr>
              <a:spLocks noChangeShapeType="1"/>
            </p:cNvSpPr>
            <p:nvPr/>
          </p:nvSpPr>
          <p:spPr bwMode="auto">
            <a:xfrm>
              <a:off x="288" y="2830"/>
              <a:ext cx="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52"/>
          <p:cNvGrpSpPr>
            <a:grpSpLocks/>
          </p:cNvGrpSpPr>
          <p:nvPr/>
        </p:nvGrpSpPr>
        <p:grpSpPr bwMode="auto">
          <a:xfrm>
            <a:off x="633413" y="5457825"/>
            <a:ext cx="646112" cy="477838"/>
            <a:chOff x="293" y="3440"/>
            <a:chExt cx="407" cy="301"/>
          </a:xfrm>
        </p:grpSpPr>
        <p:sp>
          <p:nvSpPr>
            <p:cNvPr id="3525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router</a:t>
              </a:r>
            </a:p>
          </p:txBody>
        </p:sp>
        <p:grpSp>
          <p:nvGrpSpPr>
            <p:cNvPr id="35251" name="Group 843"/>
            <p:cNvGrpSpPr>
              <a:grpSpLocks/>
            </p:cNvGrpSpPr>
            <p:nvPr/>
          </p:nvGrpSpPr>
          <p:grpSpPr bwMode="auto">
            <a:xfrm>
              <a:off x="337" y="3440"/>
              <a:ext cx="306" cy="128"/>
              <a:chOff x="4650" y="1129"/>
              <a:chExt cx="246" cy="95"/>
            </a:xfrm>
          </p:grpSpPr>
          <p:sp>
            <p:nvSpPr>
              <p:cNvPr id="3525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5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5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55" name="Group 84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58" name="Freeform 8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59" name="Freeform 8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56" name="Line 85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7" name="Line 85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4824" name="Picture 853" descr="underline_b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5" name="Group 1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4895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8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5248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49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4899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7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8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09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8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5246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7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29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5244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5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0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5242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3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31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5240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241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4932" name="Picture 603" descr="car_icon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933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5238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239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34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5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5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5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25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8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9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26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5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1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2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2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3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5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0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1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1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1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3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3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5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20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20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0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20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5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9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9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9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9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5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8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8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2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5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77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80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81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8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9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3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5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69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72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73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70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1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4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51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61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64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65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62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3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5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51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53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56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57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54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5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6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51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51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5145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5148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49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46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7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47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5140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41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48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5138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139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949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5120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5123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4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5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6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7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8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29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0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1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2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3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4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5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6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137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5121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122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950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34951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34952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34953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4954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4955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508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11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11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9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11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9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0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11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1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10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11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1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6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5056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7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8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9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0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1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5086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2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3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5084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5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4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65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066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082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3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7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68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5080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081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069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0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3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5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6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7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5078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9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57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5033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34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35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36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37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8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9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0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1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2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43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50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1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2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4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44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5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6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7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8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9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8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5010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011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12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13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014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8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9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020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27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8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29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0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1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32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021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2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3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4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5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6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59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4987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88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89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90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91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3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4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5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6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97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5004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5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6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7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8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9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98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2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960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4985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86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961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4962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963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64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965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966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7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8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0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1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72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979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0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1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2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3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4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73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4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5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6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7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439" name="Group 1201"/>
          <p:cNvGrpSpPr>
            <a:grpSpLocks/>
          </p:cNvGrpSpPr>
          <p:nvPr/>
        </p:nvGrpSpPr>
        <p:grpSpPr bwMode="auto">
          <a:xfrm>
            <a:off x="333375" y="1322388"/>
            <a:ext cx="1555750" cy="1622425"/>
            <a:chOff x="210" y="833"/>
            <a:chExt cx="980" cy="1022"/>
          </a:xfrm>
        </p:grpSpPr>
        <p:sp>
          <p:nvSpPr>
            <p:cNvPr id="34828" name="Text Box 667"/>
            <p:cNvSpPr txBox="1">
              <a:spLocks noChangeArrowheads="1"/>
            </p:cNvSpPr>
            <p:nvPr/>
          </p:nvSpPr>
          <p:spPr bwMode="auto">
            <a:xfrm>
              <a:off x="479" y="1667"/>
              <a:ext cx="711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smartphone</a:t>
              </a:r>
            </a:p>
          </p:txBody>
        </p:sp>
        <p:sp>
          <p:nvSpPr>
            <p:cNvPr id="34829" name="Text Box 663"/>
            <p:cNvSpPr txBox="1">
              <a:spLocks noChangeArrowheads="1"/>
            </p:cNvSpPr>
            <p:nvPr/>
          </p:nvSpPr>
          <p:spPr bwMode="auto">
            <a:xfrm>
              <a:off x="487" y="872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PC</a:t>
              </a:r>
            </a:p>
          </p:txBody>
        </p:sp>
        <p:sp>
          <p:nvSpPr>
            <p:cNvPr id="34830" name="Text Box 664"/>
            <p:cNvSpPr txBox="1">
              <a:spLocks noChangeArrowheads="1"/>
            </p:cNvSpPr>
            <p:nvPr/>
          </p:nvSpPr>
          <p:spPr bwMode="auto">
            <a:xfrm>
              <a:off x="488" y="1096"/>
              <a:ext cx="4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server</a:t>
              </a:r>
            </a:p>
          </p:txBody>
        </p:sp>
        <p:sp>
          <p:nvSpPr>
            <p:cNvPr id="34831" name="Text Box 665"/>
            <p:cNvSpPr txBox="1">
              <a:spLocks noChangeArrowheads="1"/>
            </p:cNvSpPr>
            <p:nvPr/>
          </p:nvSpPr>
          <p:spPr bwMode="auto">
            <a:xfrm>
              <a:off x="493" y="1390"/>
              <a:ext cx="52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400"/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400"/>
                <a:t>laptop</a:t>
              </a:r>
            </a:p>
          </p:txBody>
        </p:sp>
        <p:grpSp>
          <p:nvGrpSpPr>
            <p:cNvPr id="34832" name="Group 805"/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34893" name="Picture 80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94" name="Freeform 80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833" name="Group 808"/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34891" name="Picture 809" descr="iphone_stylized_small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92" name="Picture 810" descr="antenna_radiation_stylized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834" name="Group 1088"/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34868" name="Picture 1089" descr="antenna_stylized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69" name="Picture 1090" descr="laptop_keyboard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70" name="Freeform 109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4871" name="Picture 1092" descr="screen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72" name="Freeform 109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3" name="Freeform 109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4" name="Freeform 109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5" name="Freeform 109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6" name="Freeform 109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7" name="Freeform 109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78" name="Group 109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4885" name="Freeform 110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6" name="Freeform 110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7" name="Freeform 110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8" name="Freeform 110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9" name="Freeform 110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0" name="Freeform 110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79" name="Freeform 110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0" name="Freeform 110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1" name="Freeform 110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2" name="Freeform 110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3" name="Freeform 111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4" name="Freeform 111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35" name="Group 1168"/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34836" name="Freeform 116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Rectangle 1170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8" name="Freeform 117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Freeform 117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Rectangle 1173"/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1" name="Group 117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4866" name="AutoShape 117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7" name="AutoShape 1176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2" name="Rectangle 1177"/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3" name="Group 117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4864" name="AutoShape 117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5" name="AutoShape 1180"/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4" name="Rectangle 1181"/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5" name="Rectangle 1182"/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846" name="Group 118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4862" name="AutoShape 1184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3" name="AutoShape 1185"/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7" name="Freeform 118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48" name="Group 118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4860" name="AutoShape 1188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861" name="AutoShape 118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849" name="Rectangle 1190"/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0" name="Freeform 119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1" name="Freeform 119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Oval 1193"/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3" name="Freeform 119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AutoShape 119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5" name="AutoShape 1196"/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6" name="Oval 1197"/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7" name="Oval 1198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4858" name="Oval 1199"/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9" name="Rectangle 1200"/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CF96FDE2-0F8D-45B7-9101-7E0059ECB01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0290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873125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114300"/>
            <a:ext cx="7772400" cy="10287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7050" y="1333500"/>
            <a:ext cx="5554663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application:</a:t>
            </a:r>
            <a:r>
              <a:rPr lang="en-US" dirty="0" smtClean="0">
                <a:ea typeface="ＭＳ Ｐゴシック" pitchFamily="34" charset="-128"/>
              </a:rPr>
              <a:t> supporting network applications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FTP, SMTP, HTTP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transport:</a:t>
            </a:r>
            <a:r>
              <a:rPr lang="en-US" dirty="0" smtClean="0">
                <a:ea typeface="ＭＳ Ｐゴシック" pitchFamily="34" charset="-128"/>
              </a:rPr>
              <a:t> process-process data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TCP, UDP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network:</a:t>
            </a:r>
            <a:r>
              <a:rPr lang="en-US" dirty="0" smtClean="0">
                <a:ea typeface="ＭＳ Ｐゴシック" pitchFamily="34" charset="-128"/>
              </a:rPr>
              <a:t> routing of </a:t>
            </a:r>
            <a:r>
              <a:rPr lang="en-US" dirty="0" err="1" smtClean="0">
                <a:ea typeface="ＭＳ Ｐゴシック" pitchFamily="34" charset="-128"/>
              </a:rPr>
              <a:t>datagrams</a:t>
            </a:r>
            <a:r>
              <a:rPr lang="en-US" dirty="0" smtClean="0">
                <a:ea typeface="ＭＳ Ｐゴシック" pitchFamily="34" charset="-128"/>
              </a:rPr>
              <a:t> from source to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IP, routing protocols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link:</a:t>
            </a:r>
            <a:r>
              <a:rPr lang="en-US" dirty="0" smtClean="0">
                <a:ea typeface="ＭＳ Ｐゴシック" pitchFamily="34" charset="-128"/>
              </a:rPr>
              <a:t> data transfer between neighboring  network elements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Ethernet, 802.11 (</a:t>
            </a:r>
            <a:r>
              <a:rPr lang="en-US" dirty="0" err="1" smtClean="0"/>
              <a:t>WiFi</a:t>
            </a:r>
            <a:r>
              <a:rPr lang="en-US" dirty="0" smtClean="0"/>
              <a:t>), PPP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physical:</a:t>
            </a:r>
            <a:r>
              <a:rPr lang="en-US" dirty="0" smtClean="0">
                <a:ea typeface="ＭＳ Ｐゴシック" pitchFamily="34" charset="-128"/>
              </a:rPr>
              <a:t> bits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on the wire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6562725" y="1920875"/>
            <a:ext cx="16446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application</a:t>
            </a:r>
          </a:p>
          <a:p>
            <a:pPr algn="ctr"/>
            <a:endParaRPr lang="en-US"/>
          </a:p>
          <a:p>
            <a:pPr algn="ctr"/>
            <a:r>
              <a:rPr lang="en-US"/>
              <a:t>transport</a:t>
            </a:r>
          </a:p>
          <a:p>
            <a:pPr algn="ctr"/>
            <a:endParaRPr lang="en-US"/>
          </a:p>
          <a:p>
            <a:pPr algn="ctr"/>
            <a:r>
              <a:rPr lang="en-US"/>
              <a:t>network</a:t>
            </a:r>
          </a:p>
          <a:p>
            <a:pPr algn="ctr"/>
            <a:endParaRPr lang="en-US"/>
          </a:p>
          <a:p>
            <a:pPr algn="ctr"/>
            <a:r>
              <a:rPr lang="en-US"/>
              <a:t>link</a:t>
            </a:r>
          </a:p>
          <a:p>
            <a:pPr algn="ctr"/>
            <a:endParaRPr lang="en-US"/>
          </a:p>
          <a:p>
            <a:pPr algn="ctr"/>
            <a:r>
              <a:rPr lang="en-US"/>
              <a:t>physical</a:t>
            </a:r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8B98724-3ADE-4D36-A509-857DD7F14BFA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4386" name="Picture 19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75" y="795338"/>
            <a:ext cx="33702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8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4389" name="Group 180"/>
          <p:cNvGrpSpPr>
            <a:grpSpLocks/>
          </p:cNvGrpSpPr>
          <p:nvPr/>
        </p:nvGrpSpPr>
        <p:grpSpPr bwMode="auto">
          <a:xfrm>
            <a:off x="7329488" y="2754313"/>
            <a:ext cx="1052512" cy="355600"/>
            <a:chOff x="4410" y="1365"/>
            <a:chExt cx="663" cy="224"/>
          </a:xfrm>
        </p:grpSpPr>
        <p:sp>
          <p:nvSpPr>
            <p:cNvPr id="144523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4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25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6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527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4390" name="Group 170"/>
          <p:cNvGrpSpPr>
            <a:grpSpLocks/>
          </p:cNvGrpSpPr>
          <p:nvPr/>
        </p:nvGrpSpPr>
        <p:grpSpPr bwMode="auto">
          <a:xfrm>
            <a:off x="7392988" y="5013325"/>
            <a:ext cx="881062" cy="422275"/>
            <a:chOff x="2356" y="1300"/>
            <a:chExt cx="555" cy="194"/>
          </a:xfrm>
        </p:grpSpPr>
        <p:sp>
          <p:nvSpPr>
            <p:cNvPr id="1445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445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44518" name="Group 17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4521" name="Freeform 1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2" name="Freeform 1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519" name="Line 17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0" name="Line 178"/>
            <p:cNvSpPr>
              <a:spLocks noChangeShapeType="1"/>
            </p:cNvSpPr>
            <p:nvPr/>
          </p:nvSpPr>
          <p:spPr bwMode="auto">
            <a:xfrm>
              <a:off x="2907" y="1363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391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44393" name="Freeform 10"/>
          <p:cNvSpPr>
            <a:spLocks/>
          </p:cNvSpPr>
          <p:nvPr/>
        </p:nvSpPr>
        <p:spPr bwMode="auto">
          <a:xfrm>
            <a:off x="3868738" y="6508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4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5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6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398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99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4450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1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1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1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51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1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6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4450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44405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412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44406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7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/>
              <a:t>physical</a:t>
            </a:r>
          </a:p>
        </p:txBody>
      </p:sp>
      <p:sp>
        <p:nvSpPr>
          <p:cNvPr id="144411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14" name="Group 64"/>
          <p:cNvGrpSpPr>
            <a:grpSpLocks/>
          </p:cNvGrpSpPr>
          <p:nvPr/>
        </p:nvGrpSpPr>
        <p:grpSpPr bwMode="auto">
          <a:xfrm>
            <a:off x="152400" y="5527675"/>
            <a:ext cx="1479550" cy="303213"/>
            <a:chOff x="332" y="2224"/>
            <a:chExt cx="932" cy="191"/>
          </a:xfrm>
        </p:grpSpPr>
        <p:sp>
          <p:nvSpPr>
            <p:cNvPr id="144499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500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501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502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503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M</a:t>
              </a:r>
            </a:p>
          </p:txBody>
        </p:sp>
        <p:sp>
          <p:nvSpPr>
            <p:cNvPr id="144504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5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6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5" name="Group 73"/>
          <p:cNvGrpSpPr>
            <a:grpSpLocks/>
          </p:cNvGrpSpPr>
          <p:nvPr/>
        </p:nvGrpSpPr>
        <p:grpSpPr bwMode="auto">
          <a:xfrm>
            <a:off x="420688" y="5229225"/>
            <a:ext cx="1208087" cy="303213"/>
            <a:chOff x="501" y="1990"/>
            <a:chExt cx="761" cy="191"/>
          </a:xfrm>
        </p:grpSpPr>
        <p:sp>
          <p:nvSpPr>
            <p:cNvPr id="144493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4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800" baseline="-25000" dirty="0"/>
                <a:t>t</a:t>
              </a:r>
            </a:p>
          </p:txBody>
        </p:sp>
        <p:sp>
          <p:nvSpPr>
            <p:cNvPr id="144495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96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97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98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6" name="Group 80"/>
          <p:cNvGrpSpPr>
            <a:grpSpLocks/>
          </p:cNvGrpSpPr>
          <p:nvPr/>
        </p:nvGrpSpPr>
        <p:grpSpPr bwMode="auto">
          <a:xfrm>
            <a:off x="723900" y="4921250"/>
            <a:ext cx="890588" cy="303213"/>
            <a:chOff x="645" y="1734"/>
            <a:chExt cx="561" cy="191"/>
          </a:xfrm>
        </p:grpSpPr>
        <p:sp>
          <p:nvSpPr>
            <p:cNvPr id="14448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9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9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M</a:t>
              </a:r>
            </a:p>
          </p:txBody>
        </p:sp>
        <p:sp>
          <p:nvSpPr>
            <p:cNvPr id="14449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17" name="Group 85"/>
          <p:cNvGrpSpPr>
            <a:grpSpLocks/>
          </p:cNvGrpSpPr>
          <p:nvPr/>
        </p:nvGrpSpPr>
        <p:grpSpPr bwMode="auto">
          <a:xfrm>
            <a:off x="930275" y="4610100"/>
            <a:ext cx="679450" cy="301625"/>
            <a:chOff x="780" y="1553"/>
            <a:chExt cx="428" cy="190"/>
          </a:xfrm>
        </p:grpSpPr>
        <p:sp>
          <p:nvSpPr>
            <p:cNvPr id="144487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8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M</a:t>
              </a:r>
            </a:p>
          </p:txBody>
        </p:sp>
      </p:grpSp>
      <p:grpSp>
        <p:nvGrpSpPr>
          <p:cNvPr id="144418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44482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3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4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5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  <p:sp>
          <p:nvSpPr>
            <p:cNvPr id="144486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419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44478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9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0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81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/>
                <a:t>physical</a:t>
              </a:r>
            </a:p>
          </p:txBody>
        </p:sp>
      </p:grpSp>
      <p:sp>
        <p:nvSpPr>
          <p:cNvPr id="144420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421" name="Group 115"/>
          <p:cNvGrpSpPr>
            <a:grpSpLocks/>
          </p:cNvGrpSpPr>
          <p:nvPr/>
        </p:nvGrpSpPr>
        <p:grpSpPr bwMode="auto">
          <a:xfrm>
            <a:off x="4238625" y="4546600"/>
            <a:ext cx="1479550" cy="303213"/>
            <a:chOff x="332" y="2224"/>
            <a:chExt cx="932" cy="191"/>
          </a:xfrm>
        </p:grpSpPr>
        <p:sp>
          <p:nvSpPr>
            <p:cNvPr id="144470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71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72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  <p:sp>
          <p:nvSpPr>
            <p:cNvPr id="144473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74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75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6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7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422" name="Group 124"/>
          <p:cNvGrpSpPr>
            <a:grpSpLocks/>
          </p:cNvGrpSpPr>
          <p:nvPr/>
        </p:nvGrpSpPr>
        <p:grpSpPr bwMode="auto">
          <a:xfrm>
            <a:off x="4497388" y="4240213"/>
            <a:ext cx="1208087" cy="303212"/>
            <a:chOff x="501" y="1990"/>
            <a:chExt cx="761" cy="191"/>
          </a:xfrm>
        </p:grpSpPr>
        <p:sp>
          <p:nvSpPr>
            <p:cNvPr id="144464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65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800" baseline="-25000" dirty="0"/>
                <a:t>t</a:t>
              </a:r>
            </a:p>
          </p:txBody>
        </p:sp>
        <p:sp>
          <p:nvSpPr>
            <p:cNvPr id="144466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  <p:sp>
          <p:nvSpPr>
            <p:cNvPr id="144467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8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9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44458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9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H</a:t>
              </a:r>
              <a:r>
                <a:rPr lang="en-US" sz="1800" baseline="-25000" dirty="0"/>
                <a:t>t</a:t>
              </a:r>
            </a:p>
          </p:txBody>
        </p:sp>
        <p:sp>
          <p:nvSpPr>
            <p:cNvPr id="144460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err="1"/>
                <a:t>H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  <p:sp>
          <p:nvSpPr>
            <p:cNvPr id="144461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62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3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44450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51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t</a:t>
              </a:r>
            </a:p>
          </p:txBody>
        </p:sp>
        <p:sp>
          <p:nvSpPr>
            <p:cNvPr id="144452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  <p:sp>
          <p:nvSpPr>
            <p:cNvPr id="144453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l</a:t>
              </a:r>
            </a:p>
          </p:txBody>
        </p:sp>
        <p:sp>
          <p:nvSpPr>
            <p:cNvPr id="144454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  <p:sp>
          <p:nvSpPr>
            <p:cNvPr id="144455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6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7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425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router</a:t>
            </a:r>
          </a:p>
        </p:txBody>
      </p:sp>
      <p:sp>
        <p:nvSpPr>
          <p:cNvPr id="144426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/>
              <a:t>switch</a:t>
            </a:r>
          </a:p>
        </p:txBody>
      </p:sp>
      <p:sp>
        <p:nvSpPr>
          <p:cNvPr id="144427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4995863" y="0"/>
            <a:ext cx="3805237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44448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9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4444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44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H</a:t>
                </a:r>
                <a:r>
                  <a:rPr lang="en-US" sz="1800" baseline="-25000"/>
                  <a:t>t</a:t>
                </a:r>
              </a:p>
            </p:txBody>
          </p:sp>
        </p:grpSp>
        <p:grpSp>
          <p:nvGrpSpPr>
            <p:cNvPr id="14444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4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4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44440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1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H</a:t>
              </a:r>
              <a:r>
                <a:rPr lang="en-US" sz="1800" baseline="-25000"/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144433" name="Group 187"/>
          <p:cNvGrpSpPr>
            <a:grpSpLocks/>
          </p:cNvGrpSpPr>
          <p:nvPr/>
        </p:nvGrpSpPr>
        <p:grpSpPr bwMode="auto">
          <a:xfrm flipH="1">
            <a:off x="3178175" y="4970463"/>
            <a:ext cx="803275" cy="771525"/>
            <a:chOff x="-44" y="1473"/>
            <a:chExt cx="981" cy="1105"/>
          </a:xfrm>
        </p:grpSpPr>
        <p:pic>
          <p:nvPicPr>
            <p:cNvPr id="144438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9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4434" name="Group 190"/>
          <p:cNvGrpSpPr>
            <a:grpSpLocks/>
          </p:cNvGrpSpPr>
          <p:nvPr/>
        </p:nvGrpSpPr>
        <p:grpSpPr bwMode="auto">
          <a:xfrm flipH="1">
            <a:off x="4140200" y="1087438"/>
            <a:ext cx="803275" cy="771525"/>
            <a:chOff x="-44" y="1473"/>
            <a:chExt cx="981" cy="1105"/>
          </a:xfrm>
        </p:grpSpPr>
        <p:pic>
          <p:nvPicPr>
            <p:cNvPr id="144436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437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4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DDCCF66-BA9C-4CDD-A73A-4E753594DF2B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6434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1.6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1.7</a:t>
            </a:r>
            <a:r>
              <a:rPr lang="en-US" sz="2800" smtClean="0"/>
              <a:t> history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464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7137C9C-132A-4D80-8B4B-AD26648A867F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8482" name="Picture 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892175"/>
            <a:ext cx="4113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7778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Network security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field of network security:</a:t>
            </a:r>
          </a:p>
          <a:p>
            <a:pPr lvl="1" eaLnBrk="1" hangingPunct="1"/>
            <a:r>
              <a:rPr lang="en-US" smtClean="0"/>
              <a:t>how bad guys can attack computer networks</a:t>
            </a:r>
          </a:p>
          <a:p>
            <a:pPr lvl="1" eaLnBrk="1" hangingPunct="1"/>
            <a:r>
              <a:rPr lang="en-US" smtClean="0"/>
              <a:t>how we can defend networks against attacks</a:t>
            </a:r>
          </a:p>
          <a:p>
            <a:pPr lvl="1" eaLnBrk="1" hangingPunct="1"/>
            <a:r>
              <a:rPr lang="en-US" smtClean="0"/>
              <a:t>how to design architectures that are immune to attacks</a:t>
            </a:r>
          </a:p>
          <a:p>
            <a:pPr eaLnBrk="1" hangingPunct="1">
              <a:buSzPct val="75000"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Internet not originally designed with (much) security in mind</a:t>
            </a:r>
          </a:p>
          <a:p>
            <a:pPr lvl="1" eaLnBrk="1" hangingPunct="1"/>
            <a:r>
              <a:rPr lang="en-US" i="1" smtClean="0"/>
              <a:t>original vision:</a:t>
            </a:r>
            <a:r>
              <a:rPr lang="en-US" smtClean="0"/>
              <a:t>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a group of mutually trusting users attached to a transparent network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</a:t>
            </a:r>
            <a:r>
              <a:rPr lang="en-US" altLang="ja-JP" smtClean="0">
                <a:ea typeface="ＭＳ Ｐゴシック" pitchFamily="34" charset="-128"/>
                <a:sym typeface="Wingdings" pitchFamily="2" charset="2"/>
              </a:rPr>
              <a:t></a:t>
            </a:r>
            <a:endParaRPr lang="en-US" altLang="ja-JP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/>
              <a:t>Internet protocol designers playing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catch-up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/>
              <a:t>security considerations in all layers!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1484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4191BC4-B9DF-4724-8FCB-CDBC35B72949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49506" name="Picture 8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879475"/>
            <a:ext cx="85486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95250"/>
            <a:ext cx="8996362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Bad guys: put malware into hosts via Internet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4675" y="1406525"/>
            <a:ext cx="7710488" cy="47720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SzPct val="75000"/>
            </a:pPr>
            <a:r>
              <a:rPr lang="en-US" smtClean="0">
                <a:ea typeface="ＭＳ Ｐゴシック" pitchFamily="34" charset="-128"/>
              </a:rPr>
              <a:t>malware can get in host from:</a:t>
            </a:r>
            <a:endParaRPr lang="en-US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 lvl="1" eaLnBrk="1" hangingPunct="1">
              <a:spcBef>
                <a:spcPct val="50000"/>
              </a:spcBef>
              <a:buSzPct val="75000"/>
            </a:pPr>
            <a:r>
              <a:rPr lang="en-US" i="1" smtClean="0">
                <a:solidFill>
                  <a:srgbClr val="000099"/>
                </a:solidFill>
              </a:rPr>
              <a:t>virus: </a:t>
            </a:r>
            <a:r>
              <a:rPr lang="en-US" smtClean="0"/>
              <a:t>self-replicating infection by receiving/executing  object (e.g., e-mail attachment)</a:t>
            </a:r>
          </a:p>
          <a:p>
            <a:pPr lvl="1" eaLnBrk="1" hangingPunct="1">
              <a:spcBef>
                <a:spcPct val="50000"/>
              </a:spcBef>
              <a:buSzPct val="75000"/>
            </a:pPr>
            <a:r>
              <a:rPr lang="en-US" i="1" smtClean="0">
                <a:solidFill>
                  <a:srgbClr val="000099"/>
                </a:solidFill>
              </a:rPr>
              <a:t>worm: </a:t>
            </a:r>
            <a:r>
              <a:rPr lang="en-US" smtClean="0"/>
              <a:t>self-replicating infection by passively receiving object that gets itself executed</a:t>
            </a:r>
          </a:p>
          <a:p>
            <a:pPr eaLnBrk="1" hangingPunct="1">
              <a:spcBef>
                <a:spcPct val="50000"/>
              </a:spcBef>
              <a:buSzPct val="75000"/>
            </a:pPr>
            <a:r>
              <a:rPr lang="en-US" smtClean="0">
                <a:solidFill>
                  <a:srgbClr val="000099"/>
                </a:solidFill>
                <a:ea typeface="ＭＳ Ｐゴシック" pitchFamily="34" charset="-128"/>
              </a:rPr>
              <a:t>spyware malware</a:t>
            </a:r>
            <a:r>
              <a:rPr lang="en-US" smtClean="0">
                <a:ea typeface="ＭＳ Ｐゴシック" pitchFamily="34" charset="-128"/>
              </a:rPr>
              <a:t> can record keystrokes, web sites visited, upload info to collection site</a:t>
            </a:r>
          </a:p>
          <a:p>
            <a:pPr eaLnBrk="1" hangingPunct="1">
              <a:spcBef>
                <a:spcPct val="50000"/>
              </a:spcBef>
              <a:buSzPct val="75000"/>
            </a:pPr>
            <a:r>
              <a:rPr lang="en-US" smtClean="0">
                <a:ea typeface="ＭＳ Ｐゴシック" pitchFamily="34" charset="-128"/>
              </a:rPr>
              <a:t>infected host can be enrolled in  </a:t>
            </a:r>
            <a:r>
              <a:rPr lang="en-US" smtClean="0">
                <a:solidFill>
                  <a:srgbClr val="000099"/>
                </a:solidFill>
                <a:ea typeface="ＭＳ Ｐゴシック" pitchFamily="34" charset="-128"/>
              </a:rPr>
              <a:t>botnet,</a:t>
            </a:r>
            <a:r>
              <a:rPr lang="en-US" smtClean="0">
                <a:ea typeface="ＭＳ Ｐゴシック" pitchFamily="34" charset="-128"/>
              </a:rPr>
              <a:t> used for spam. DDoS attacks</a:t>
            </a:r>
          </a:p>
        </p:txBody>
      </p:sp>
      <p:sp>
        <p:nvSpPr>
          <p:cNvPr id="149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EAE00B5D-66C1-4E2B-AF34-36148B301659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grpSp>
        <p:nvGrpSpPr>
          <p:cNvPr id="150530" name="Group 131"/>
          <p:cNvGrpSpPr>
            <a:grpSpLocks/>
          </p:cNvGrpSpPr>
          <p:nvPr/>
        </p:nvGrpSpPr>
        <p:grpSpPr bwMode="auto">
          <a:xfrm flipH="1">
            <a:off x="5716588" y="3614738"/>
            <a:ext cx="735012" cy="681037"/>
            <a:chOff x="-44" y="1473"/>
            <a:chExt cx="981" cy="1105"/>
          </a:xfrm>
        </p:grpSpPr>
        <p:pic>
          <p:nvPicPr>
            <p:cNvPr id="150631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632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86"/>
          <p:cNvGrpSpPr>
            <a:grpSpLocks/>
          </p:cNvGrpSpPr>
          <p:nvPr/>
        </p:nvGrpSpPr>
        <p:grpSpPr bwMode="auto">
          <a:xfrm>
            <a:off x="6257925" y="3857625"/>
            <a:ext cx="831850" cy="1260475"/>
            <a:chOff x="5069" y="1396"/>
            <a:chExt cx="524" cy="794"/>
          </a:xfrm>
        </p:grpSpPr>
        <p:sp>
          <p:nvSpPr>
            <p:cNvPr id="150597" name="Text Box 21"/>
            <p:cNvSpPr txBox="1">
              <a:spLocks noChangeArrowheads="1"/>
            </p:cNvSpPr>
            <p:nvPr/>
          </p:nvSpPr>
          <p:spPr bwMode="auto">
            <a:xfrm>
              <a:off x="5069" y="1940"/>
              <a:ext cx="5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target</a:t>
              </a:r>
            </a:p>
          </p:txBody>
        </p:sp>
        <p:grpSp>
          <p:nvGrpSpPr>
            <p:cNvPr id="150598" name="Group 153"/>
            <p:cNvGrpSpPr>
              <a:grpSpLocks/>
            </p:cNvGrpSpPr>
            <p:nvPr/>
          </p:nvGrpSpPr>
          <p:grpSpPr bwMode="auto">
            <a:xfrm>
              <a:off x="5200" y="1396"/>
              <a:ext cx="258" cy="574"/>
              <a:chOff x="4140" y="429"/>
              <a:chExt cx="1425" cy="2396"/>
            </a:xfrm>
          </p:grpSpPr>
          <p:sp>
            <p:nvSpPr>
              <p:cNvPr id="150599" name="Freeform 15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0" name="Rectangle 155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9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1" name="Freeform 15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2" name="Freeform 15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3" name="Rectangle 158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604" name="Group 15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0629" name="AutoShape 160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30" name="AutoShape 161"/>
                <p:cNvSpPr>
                  <a:spLocks noChangeArrowheads="1"/>
                </p:cNvSpPr>
                <p:nvPr/>
              </p:nvSpPr>
              <p:spPr bwMode="auto">
                <a:xfrm>
                  <a:off x="626" y="2583"/>
                  <a:ext cx="689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05" name="Rectangle 162"/>
              <p:cNvSpPr>
                <a:spLocks noChangeArrowheads="1"/>
              </p:cNvSpPr>
              <p:nvPr/>
            </p:nvSpPr>
            <p:spPr bwMode="auto">
              <a:xfrm>
                <a:off x="4223" y="1018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606" name="Group 16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062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15" y="2566"/>
                  <a:ext cx="724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28" name="AutoShape 165"/>
                <p:cNvSpPr>
                  <a:spLocks noChangeArrowheads="1"/>
                </p:cNvSpPr>
                <p:nvPr/>
              </p:nvSpPr>
              <p:spPr bwMode="auto">
                <a:xfrm>
                  <a:off x="628" y="2584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07" name="Rectangle 166"/>
              <p:cNvSpPr>
                <a:spLocks noChangeArrowheads="1"/>
              </p:cNvSpPr>
              <p:nvPr/>
            </p:nvSpPr>
            <p:spPr bwMode="auto">
              <a:xfrm>
                <a:off x="4217" y="1360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08" name="Rectangle 167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0609" name="Group 16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50625" name="AutoShape 1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26" name="AutoShape 170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10" name="Freeform 17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0611" name="Group 17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50623" name="AutoShape 173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624" name="AutoShape 174"/>
                <p:cNvSpPr>
                  <a:spLocks noChangeArrowheads="1"/>
                </p:cNvSpPr>
                <p:nvPr/>
              </p:nvSpPr>
              <p:spPr bwMode="auto">
                <a:xfrm>
                  <a:off x="625" y="2584"/>
                  <a:ext cx="695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0612" name="Rectangle 17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6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3" name="Freeform 17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4" name="Freeform 17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5" name="Oval 178"/>
              <p:cNvSpPr>
                <a:spLocks noChangeArrowheads="1"/>
              </p:cNvSpPr>
              <p:nvPr/>
            </p:nvSpPr>
            <p:spPr bwMode="auto">
              <a:xfrm>
                <a:off x="5515" y="2612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6" name="Freeform 17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7" name="AutoShape 180"/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9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8" name="AutoShape 181"/>
              <p:cNvSpPr>
                <a:spLocks noChangeArrowheads="1"/>
              </p:cNvSpPr>
              <p:nvPr/>
            </p:nvSpPr>
            <p:spPr bwMode="auto">
              <a:xfrm>
                <a:off x="4206" y="2712"/>
                <a:ext cx="1072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19" name="Oval 182"/>
              <p:cNvSpPr>
                <a:spLocks noChangeArrowheads="1"/>
              </p:cNvSpPr>
              <p:nvPr/>
            </p:nvSpPr>
            <p:spPr bwMode="auto">
              <a:xfrm>
                <a:off x="4306" y="2383"/>
                <a:ext cx="160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20" name="Oval 183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0" cy="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50621" name="Oval 184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5" cy="138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622" name="Rectangle 185"/>
              <p:cNvSpPr>
                <a:spLocks noChangeArrowheads="1"/>
              </p:cNvSpPr>
              <p:nvPr/>
            </p:nvSpPr>
            <p:spPr bwMode="auto">
              <a:xfrm>
                <a:off x="5062" y="1836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0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Denial of Service (DoS):</a:t>
            </a:r>
            <a:r>
              <a:rPr lang="en-US" smtClean="0">
                <a:ea typeface="ＭＳ Ｐゴシック" pitchFamily="34" charset="-128"/>
              </a:rPr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54013" y="265271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1.</a:t>
            </a:r>
            <a:r>
              <a:rPr lang="en-US">
                <a:latin typeface="Gill Sans MT" pitchFamily="34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2.</a:t>
            </a:r>
            <a:r>
              <a:rPr lang="en-US">
                <a:latin typeface="Gill Sans MT" pitchFamily="34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Gill Sans MT" pitchFamily="34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73063" y="404018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3.</a:t>
            </a:r>
            <a:r>
              <a:rPr lang="en-US">
                <a:latin typeface="Gill Sans MT" pitchFamily="34" charset="0"/>
              </a:rPr>
              <a:t> send packets to target from compromised hosts</a:t>
            </a:r>
          </a:p>
        </p:txBody>
      </p:sp>
      <p:sp>
        <p:nvSpPr>
          <p:cNvPr id="150536" name="Rectangle 2"/>
          <p:cNvSpPr>
            <a:spLocks noChangeArrowheads="1"/>
          </p:cNvSpPr>
          <p:nvPr/>
        </p:nvSpPr>
        <p:spPr bwMode="auto">
          <a:xfrm>
            <a:off x="288925" y="146050"/>
            <a:ext cx="843597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Bad guys: </a:t>
            </a:r>
            <a:r>
              <a:rPr lang="en-US" sz="3200">
                <a:solidFill>
                  <a:srgbClr val="000099"/>
                </a:solidFill>
                <a:latin typeface="Gill Sans MT" pitchFamily="34" charset="0"/>
              </a:rPr>
              <a:t>attack server, network infrastructure</a:t>
            </a:r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5046663" y="3152775"/>
            <a:ext cx="2720975" cy="2674938"/>
            <a:chOff x="-262" y="2555"/>
            <a:chExt cx="1714" cy="1685"/>
          </a:xfrm>
        </p:grpSpPr>
        <p:sp>
          <p:nvSpPr>
            <p:cNvPr id="150587" name="Line 63"/>
            <p:cNvSpPr>
              <a:spLocks noChangeShapeType="1"/>
            </p:cNvSpPr>
            <p:nvPr/>
          </p:nvSpPr>
          <p:spPr bwMode="auto">
            <a:xfrm flipV="1">
              <a:off x="160" y="3261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8" name="Line 64"/>
            <p:cNvSpPr>
              <a:spLocks noChangeShapeType="1"/>
            </p:cNvSpPr>
            <p:nvPr/>
          </p:nvSpPr>
          <p:spPr bwMode="auto">
            <a:xfrm flipV="1">
              <a:off x="413" y="3470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9" name="Line 65"/>
            <p:cNvSpPr>
              <a:spLocks noChangeShapeType="1"/>
            </p:cNvSpPr>
            <p:nvPr/>
          </p:nvSpPr>
          <p:spPr bwMode="auto">
            <a:xfrm flipH="1" flipV="1">
              <a:off x="857" y="3410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0" name="Line 66"/>
            <p:cNvSpPr>
              <a:spLocks noChangeShapeType="1"/>
            </p:cNvSpPr>
            <p:nvPr/>
          </p:nvSpPr>
          <p:spPr bwMode="auto">
            <a:xfrm>
              <a:off x="735" y="2555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1" name="Line 67"/>
            <p:cNvSpPr>
              <a:spLocks noChangeShapeType="1"/>
            </p:cNvSpPr>
            <p:nvPr/>
          </p:nvSpPr>
          <p:spPr bwMode="auto">
            <a:xfrm flipH="1">
              <a:off x="829" y="3011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2" name="Line 68"/>
            <p:cNvSpPr>
              <a:spLocks noChangeShapeType="1"/>
            </p:cNvSpPr>
            <p:nvPr/>
          </p:nvSpPr>
          <p:spPr bwMode="auto">
            <a:xfrm>
              <a:off x="-262" y="3083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3" name="Line 69"/>
            <p:cNvSpPr>
              <a:spLocks noChangeShapeType="1"/>
            </p:cNvSpPr>
            <p:nvPr/>
          </p:nvSpPr>
          <p:spPr bwMode="auto">
            <a:xfrm flipV="1">
              <a:off x="-201" y="3362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4" name="Line 70"/>
            <p:cNvSpPr>
              <a:spLocks noChangeShapeType="1"/>
            </p:cNvSpPr>
            <p:nvPr/>
          </p:nvSpPr>
          <p:spPr bwMode="auto">
            <a:xfrm flipH="1">
              <a:off x="852" y="2623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5" name="Line 71"/>
            <p:cNvSpPr>
              <a:spLocks noChangeShapeType="1"/>
            </p:cNvSpPr>
            <p:nvPr/>
          </p:nvSpPr>
          <p:spPr bwMode="auto">
            <a:xfrm flipV="1">
              <a:off x="494" y="3582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96" name="Line 72"/>
            <p:cNvSpPr>
              <a:spLocks noChangeShapeType="1"/>
            </p:cNvSpPr>
            <p:nvPr/>
          </p:nvSpPr>
          <p:spPr bwMode="auto">
            <a:xfrm>
              <a:off x="162" y="2738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0538" name="Picture 112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3588"/>
            <a:ext cx="8228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539" name="Group 113"/>
          <p:cNvGrpSpPr>
            <a:grpSpLocks/>
          </p:cNvGrpSpPr>
          <p:nvPr/>
        </p:nvGrpSpPr>
        <p:grpSpPr bwMode="auto">
          <a:xfrm flipH="1">
            <a:off x="7212013" y="2792413"/>
            <a:ext cx="735012" cy="681037"/>
            <a:chOff x="-44" y="1473"/>
            <a:chExt cx="981" cy="1105"/>
          </a:xfrm>
        </p:grpSpPr>
        <p:pic>
          <p:nvPicPr>
            <p:cNvPr id="150585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6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0" name="Group 116"/>
          <p:cNvGrpSpPr>
            <a:grpSpLocks/>
          </p:cNvGrpSpPr>
          <p:nvPr/>
        </p:nvGrpSpPr>
        <p:grpSpPr bwMode="auto">
          <a:xfrm flipH="1">
            <a:off x="7499350" y="3629025"/>
            <a:ext cx="735013" cy="681038"/>
            <a:chOff x="-44" y="1473"/>
            <a:chExt cx="981" cy="1105"/>
          </a:xfrm>
        </p:grpSpPr>
        <p:pic>
          <p:nvPicPr>
            <p:cNvPr id="150583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4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1" name="Group 119"/>
          <p:cNvGrpSpPr>
            <a:grpSpLocks/>
          </p:cNvGrpSpPr>
          <p:nvPr/>
        </p:nvGrpSpPr>
        <p:grpSpPr bwMode="auto">
          <a:xfrm flipH="1">
            <a:off x="7558088" y="4330700"/>
            <a:ext cx="735012" cy="681038"/>
            <a:chOff x="-44" y="1473"/>
            <a:chExt cx="981" cy="1105"/>
          </a:xfrm>
        </p:grpSpPr>
        <p:pic>
          <p:nvPicPr>
            <p:cNvPr id="150581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2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2" name="Group 122"/>
          <p:cNvGrpSpPr>
            <a:grpSpLocks/>
          </p:cNvGrpSpPr>
          <p:nvPr/>
        </p:nvGrpSpPr>
        <p:grpSpPr bwMode="auto">
          <a:xfrm flipH="1">
            <a:off x="7594600" y="5111750"/>
            <a:ext cx="735013" cy="681038"/>
            <a:chOff x="-44" y="1473"/>
            <a:chExt cx="981" cy="1105"/>
          </a:xfrm>
        </p:grpSpPr>
        <p:pic>
          <p:nvPicPr>
            <p:cNvPr id="150579" name="Picture 12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80" name="Freeform 1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3" name="Group 125"/>
          <p:cNvGrpSpPr>
            <a:grpSpLocks/>
          </p:cNvGrpSpPr>
          <p:nvPr/>
        </p:nvGrpSpPr>
        <p:grpSpPr bwMode="auto">
          <a:xfrm flipH="1">
            <a:off x="6249988" y="2921000"/>
            <a:ext cx="735012" cy="681038"/>
            <a:chOff x="-44" y="1473"/>
            <a:chExt cx="981" cy="1105"/>
          </a:xfrm>
        </p:grpSpPr>
        <p:pic>
          <p:nvPicPr>
            <p:cNvPr id="150577" name="Picture 1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8" name="Freeform 1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4" name="Group 128"/>
          <p:cNvGrpSpPr>
            <a:grpSpLocks/>
          </p:cNvGrpSpPr>
          <p:nvPr/>
        </p:nvGrpSpPr>
        <p:grpSpPr bwMode="auto">
          <a:xfrm flipH="1">
            <a:off x="5245100" y="2982913"/>
            <a:ext cx="735013" cy="681037"/>
            <a:chOff x="-44" y="1473"/>
            <a:chExt cx="981" cy="1105"/>
          </a:xfrm>
        </p:grpSpPr>
        <p:pic>
          <p:nvPicPr>
            <p:cNvPr id="150575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6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5" name="Group 134"/>
          <p:cNvGrpSpPr>
            <a:grpSpLocks/>
          </p:cNvGrpSpPr>
          <p:nvPr/>
        </p:nvGrpSpPr>
        <p:grpSpPr bwMode="auto">
          <a:xfrm flipH="1">
            <a:off x="4529138" y="3687763"/>
            <a:ext cx="735012" cy="681037"/>
            <a:chOff x="-44" y="1473"/>
            <a:chExt cx="981" cy="1105"/>
          </a:xfrm>
        </p:grpSpPr>
        <p:pic>
          <p:nvPicPr>
            <p:cNvPr id="150573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4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6" name="Group 137"/>
          <p:cNvGrpSpPr>
            <a:grpSpLocks/>
          </p:cNvGrpSpPr>
          <p:nvPr/>
        </p:nvGrpSpPr>
        <p:grpSpPr bwMode="auto">
          <a:xfrm flipH="1">
            <a:off x="5160963" y="4422775"/>
            <a:ext cx="735012" cy="681038"/>
            <a:chOff x="-44" y="1473"/>
            <a:chExt cx="981" cy="1105"/>
          </a:xfrm>
        </p:grpSpPr>
        <p:pic>
          <p:nvPicPr>
            <p:cNvPr id="150571" name="Picture 13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2" name="Freeform 1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7" name="Group 140"/>
          <p:cNvGrpSpPr>
            <a:grpSpLocks/>
          </p:cNvGrpSpPr>
          <p:nvPr/>
        </p:nvGrpSpPr>
        <p:grpSpPr bwMode="auto">
          <a:xfrm flipH="1">
            <a:off x="5691188" y="5032375"/>
            <a:ext cx="735012" cy="681038"/>
            <a:chOff x="-44" y="1473"/>
            <a:chExt cx="981" cy="1105"/>
          </a:xfrm>
        </p:grpSpPr>
        <p:pic>
          <p:nvPicPr>
            <p:cNvPr id="150569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70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8" name="Group 143"/>
          <p:cNvGrpSpPr>
            <a:grpSpLocks/>
          </p:cNvGrpSpPr>
          <p:nvPr/>
        </p:nvGrpSpPr>
        <p:grpSpPr bwMode="auto">
          <a:xfrm flipH="1">
            <a:off x="4768850" y="5322888"/>
            <a:ext cx="735013" cy="681037"/>
            <a:chOff x="-44" y="1473"/>
            <a:chExt cx="981" cy="1105"/>
          </a:xfrm>
        </p:grpSpPr>
        <p:pic>
          <p:nvPicPr>
            <p:cNvPr id="150567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68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49" name="Group 146"/>
          <p:cNvGrpSpPr>
            <a:grpSpLocks/>
          </p:cNvGrpSpPr>
          <p:nvPr/>
        </p:nvGrpSpPr>
        <p:grpSpPr bwMode="auto">
          <a:xfrm flipH="1">
            <a:off x="5961063" y="5829300"/>
            <a:ext cx="735012" cy="681038"/>
            <a:chOff x="-44" y="1473"/>
            <a:chExt cx="981" cy="1105"/>
          </a:xfrm>
        </p:grpSpPr>
        <p:pic>
          <p:nvPicPr>
            <p:cNvPr id="150565" name="Picture 14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66" name="Freeform 14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0550" name="Group 149"/>
          <p:cNvGrpSpPr>
            <a:grpSpLocks/>
          </p:cNvGrpSpPr>
          <p:nvPr/>
        </p:nvGrpSpPr>
        <p:grpSpPr bwMode="auto">
          <a:xfrm flipH="1">
            <a:off x="6705600" y="5440363"/>
            <a:ext cx="735013" cy="681037"/>
            <a:chOff x="-44" y="1473"/>
            <a:chExt cx="981" cy="1105"/>
          </a:xfrm>
        </p:grpSpPr>
        <p:pic>
          <p:nvPicPr>
            <p:cNvPr id="150563" name="Picture 150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0564" name="Freeform 15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4554538" y="2860675"/>
            <a:ext cx="3525837" cy="3408363"/>
            <a:chOff x="2920" y="1824"/>
            <a:chExt cx="2221" cy="2147"/>
          </a:xfrm>
        </p:grpSpPr>
        <p:pic>
          <p:nvPicPr>
            <p:cNvPr id="15055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4" name="Picture 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5" name="Picture 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6" name="Picture 5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7" name="Picture 5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8" name="Picture 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59" name="Picture 5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60" name="Picture 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61" name="Picture 6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150562" name="Picture 6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</p:grpSp>
      <p:sp>
        <p:nvSpPr>
          <p:cNvPr id="1505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C3592CC-8496-41FD-BA19-E2FBC7175423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grpSp>
        <p:nvGrpSpPr>
          <p:cNvPr id="151554" name="Group 90"/>
          <p:cNvGrpSpPr>
            <a:grpSpLocks/>
          </p:cNvGrpSpPr>
          <p:nvPr/>
        </p:nvGrpSpPr>
        <p:grpSpPr bwMode="auto">
          <a:xfrm flipH="1">
            <a:off x="4510088" y="3351213"/>
            <a:ext cx="735012" cy="681037"/>
            <a:chOff x="-44" y="1473"/>
            <a:chExt cx="981" cy="1105"/>
          </a:xfrm>
        </p:grpSpPr>
        <p:pic>
          <p:nvPicPr>
            <p:cNvPr id="151621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622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1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Bad guys can sniff packets</a:t>
            </a:r>
          </a:p>
        </p:txBody>
      </p:sp>
      <p:sp>
        <p:nvSpPr>
          <p:cNvPr id="151556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packet </a:t>
            </a:r>
            <a:r>
              <a:rPr lang="ja-JP" alt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3200" i="1" smtClean="0">
                <a:solidFill>
                  <a:srgbClr val="CC0000"/>
                </a:solidFill>
                <a:ea typeface="ＭＳ Ｐゴシック" pitchFamily="34" charset="-128"/>
              </a:rPr>
              <a:t>sniffing</a:t>
            </a:r>
            <a:r>
              <a:rPr lang="ja-JP" alt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3200" i="1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altLang="ja-JP" i="1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mtClean="0"/>
              <a:t>broadcast media (shared ethernet, wireless)</a:t>
            </a:r>
          </a:p>
          <a:p>
            <a:pPr lvl="1" eaLnBrk="1" hangingPunct="1"/>
            <a:r>
              <a:rPr lang="en-US" smtClean="0"/>
              <a:t>promiscuous network interface reads/records all packets (e.g., including passwords!) passing by</a:t>
            </a:r>
          </a:p>
        </p:txBody>
      </p:sp>
      <p:sp>
        <p:nvSpPr>
          <p:cNvPr id="151557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8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9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0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1" name="Text Box 47"/>
          <p:cNvSpPr txBox="1">
            <a:spLocks noChangeArrowheads="1"/>
          </p:cNvSpPr>
          <p:nvPr/>
        </p:nvSpPr>
        <p:spPr bwMode="auto">
          <a:xfrm>
            <a:off x="1462088" y="33750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51562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1563" name="Text Box 49"/>
          <p:cNvSpPr txBox="1">
            <a:spLocks noChangeArrowheads="1"/>
          </p:cNvSpPr>
          <p:nvPr/>
        </p:nvSpPr>
        <p:spPr bwMode="auto">
          <a:xfrm>
            <a:off x="5029200" y="3352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grpSp>
        <p:nvGrpSpPr>
          <p:cNvPr id="151564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151616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1617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8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9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20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/>
                <a:t>src:B dest:A     payload</a:t>
              </a:r>
              <a:endParaRPr lang="en-US" sz="1600">
                <a:latin typeface="Times New Roman" pitchFamily="18" charset="0"/>
              </a:endParaRPr>
            </a:p>
          </p:txBody>
        </p:sp>
      </p:grpSp>
      <p:sp>
        <p:nvSpPr>
          <p:cNvPr id="151565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Gill Sans MT" pitchFamily="34" charset="0"/>
            </a:endParaRPr>
          </a:p>
        </p:txBody>
      </p:sp>
      <p:pic>
        <p:nvPicPr>
          <p:cNvPr id="151568" name="Picture 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151569" name="Picture 51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898525"/>
            <a:ext cx="597693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1570" name="Group 54"/>
          <p:cNvGrpSpPr>
            <a:grpSpLocks/>
          </p:cNvGrpSpPr>
          <p:nvPr/>
        </p:nvGrpSpPr>
        <p:grpSpPr bwMode="auto">
          <a:xfrm>
            <a:off x="1830388" y="3413125"/>
            <a:ext cx="365125" cy="712788"/>
            <a:chOff x="4140" y="429"/>
            <a:chExt cx="1425" cy="2396"/>
          </a:xfrm>
        </p:grpSpPr>
        <p:sp>
          <p:nvSpPr>
            <p:cNvPr id="151584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5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86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7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88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89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1614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15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0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91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1612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13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2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3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1594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1610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11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5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1596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1608" name="AutoShape 74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609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1597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8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99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0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1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02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3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4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5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51606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7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571" name="Group 87"/>
          <p:cNvGrpSpPr>
            <a:grpSpLocks/>
          </p:cNvGrpSpPr>
          <p:nvPr/>
        </p:nvGrpSpPr>
        <p:grpSpPr bwMode="auto">
          <a:xfrm flipH="1">
            <a:off x="6323013" y="4730750"/>
            <a:ext cx="735012" cy="681038"/>
            <a:chOff x="-44" y="1473"/>
            <a:chExt cx="981" cy="1105"/>
          </a:xfrm>
        </p:grpSpPr>
        <p:pic>
          <p:nvPicPr>
            <p:cNvPr id="15158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58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1572" name="Group 102"/>
          <p:cNvGrpSpPr>
            <a:grpSpLocks/>
          </p:cNvGrpSpPr>
          <p:nvPr/>
        </p:nvGrpSpPr>
        <p:grpSpPr bwMode="auto">
          <a:xfrm>
            <a:off x="2747963" y="4849813"/>
            <a:ext cx="881062" cy="365125"/>
            <a:chOff x="2356" y="1300"/>
            <a:chExt cx="555" cy="194"/>
          </a:xfrm>
        </p:grpSpPr>
        <p:sp>
          <p:nvSpPr>
            <p:cNvPr id="15157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157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5157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51577" name="Group 10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51580" name="Freeform 10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1" name="Freeform 10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1578" name="Line 109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9" name="Line 110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4B41C3CD-6B77-4602-BEBA-E6282067F327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52578" name="Picture 9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954088"/>
            <a:ext cx="73818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2579" name="Group 51"/>
          <p:cNvGrpSpPr>
            <a:grpSpLocks/>
          </p:cNvGrpSpPr>
          <p:nvPr/>
        </p:nvGrpSpPr>
        <p:grpSpPr bwMode="auto">
          <a:xfrm flipH="1">
            <a:off x="4792663" y="2470150"/>
            <a:ext cx="735012" cy="681038"/>
            <a:chOff x="-44" y="1473"/>
            <a:chExt cx="981" cy="1105"/>
          </a:xfrm>
        </p:grpSpPr>
        <p:pic>
          <p:nvPicPr>
            <p:cNvPr id="152644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645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2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52413"/>
            <a:ext cx="7772400" cy="9477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Bad guys can use fake addresses</a:t>
            </a:r>
          </a:p>
        </p:txBody>
      </p:sp>
      <p:sp>
        <p:nvSpPr>
          <p:cNvPr id="1525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662113"/>
            <a:ext cx="8077200" cy="1484312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IP spoofing:</a:t>
            </a:r>
            <a:r>
              <a:rPr lang="en-US" i="1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send packet with false source address</a:t>
            </a:r>
          </a:p>
        </p:txBody>
      </p:sp>
      <p:sp>
        <p:nvSpPr>
          <p:cNvPr id="152582" name="Freeform 70"/>
          <p:cNvSpPr>
            <a:spLocks/>
          </p:cNvSpPr>
          <p:nvPr/>
        </p:nvSpPr>
        <p:spPr bwMode="auto">
          <a:xfrm>
            <a:off x="2225675" y="31718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3" name="Freeform 71"/>
          <p:cNvSpPr>
            <a:spLocks/>
          </p:cNvSpPr>
          <p:nvPr/>
        </p:nvSpPr>
        <p:spPr bwMode="auto">
          <a:xfrm>
            <a:off x="5057775" y="3041650"/>
            <a:ext cx="4763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4" name="Line 72"/>
          <p:cNvSpPr>
            <a:spLocks noChangeShapeType="1"/>
          </p:cNvSpPr>
          <p:nvPr/>
        </p:nvSpPr>
        <p:spPr bwMode="auto">
          <a:xfrm flipV="1">
            <a:off x="3400425" y="35639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5" name="Line 73"/>
          <p:cNvSpPr>
            <a:spLocks noChangeShapeType="1"/>
          </p:cNvSpPr>
          <p:nvPr/>
        </p:nvSpPr>
        <p:spPr bwMode="auto">
          <a:xfrm flipV="1">
            <a:off x="3419475" y="42751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Text Box 74"/>
          <p:cNvSpPr txBox="1">
            <a:spLocks noChangeArrowheads="1"/>
          </p:cNvSpPr>
          <p:nvPr/>
        </p:nvSpPr>
        <p:spPr bwMode="auto">
          <a:xfrm>
            <a:off x="1682750" y="24606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152587" name="Text Box 75"/>
          <p:cNvSpPr txBox="1">
            <a:spLocks noChangeArrowheads="1"/>
          </p:cNvSpPr>
          <p:nvPr/>
        </p:nvSpPr>
        <p:spPr bwMode="auto">
          <a:xfrm>
            <a:off x="7086600" y="387985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52588" name="Text Box 76"/>
          <p:cNvSpPr txBox="1">
            <a:spLocks noChangeArrowheads="1"/>
          </p:cNvSpPr>
          <p:nvPr/>
        </p:nvSpPr>
        <p:spPr bwMode="auto">
          <a:xfrm>
            <a:off x="5249863" y="2438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152589" name="Freeform 77"/>
          <p:cNvSpPr>
            <a:spLocks/>
          </p:cNvSpPr>
          <p:nvPr/>
        </p:nvSpPr>
        <p:spPr bwMode="auto">
          <a:xfrm>
            <a:off x="2235200" y="3019425"/>
            <a:ext cx="2967038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590" name="Group 78"/>
          <p:cNvGrpSpPr>
            <a:grpSpLocks/>
          </p:cNvGrpSpPr>
          <p:nvPr/>
        </p:nvGrpSpPr>
        <p:grpSpPr bwMode="auto">
          <a:xfrm>
            <a:off x="2701925" y="3502025"/>
            <a:ext cx="2295525" cy="336550"/>
            <a:chOff x="2418" y="3342"/>
            <a:chExt cx="1446" cy="212"/>
          </a:xfrm>
        </p:grpSpPr>
        <p:sp>
          <p:nvSpPr>
            <p:cNvPr id="152639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2640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1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2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43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CC0000"/>
                  </a:solidFill>
                </a:rPr>
                <a:t>src:B</a:t>
              </a:r>
              <a:r>
                <a:rPr lang="en-US" sz="1600"/>
                <a:t> dest:A     payload</a:t>
              </a:r>
              <a:endParaRPr lang="en-US" sz="1600">
                <a:latin typeface="Times New Roman" pitchFamily="18" charset="0"/>
              </a:endParaRPr>
            </a:p>
          </p:txBody>
        </p:sp>
      </p:grpSp>
      <p:pic>
        <p:nvPicPr>
          <p:cNvPr id="152591" name="Picture 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938" y="2533650"/>
            <a:ext cx="471487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grpSp>
        <p:nvGrpSpPr>
          <p:cNvPr id="152592" name="Group 48"/>
          <p:cNvGrpSpPr>
            <a:grpSpLocks/>
          </p:cNvGrpSpPr>
          <p:nvPr/>
        </p:nvGrpSpPr>
        <p:grpSpPr bwMode="auto">
          <a:xfrm flipH="1">
            <a:off x="6575425" y="3886200"/>
            <a:ext cx="735013" cy="681038"/>
            <a:chOff x="-44" y="1473"/>
            <a:chExt cx="981" cy="1105"/>
          </a:xfrm>
        </p:grpSpPr>
        <p:pic>
          <p:nvPicPr>
            <p:cNvPr id="152637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638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2593" name="Group 54"/>
          <p:cNvGrpSpPr>
            <a:grpSpLocks/>
          </p:cNvGrpSpPr>
          <p:nvPr/>
        </p:nvGrpSpPr>
        <p:grpSpPr bwMode="auto">
          <a:xfrm>
            <a:off x="2084388" y="2544763"/>
            <a:ext cx="365125" cy="712787"/>
            <a:chOff x="4140" y="429"/>
            <a:chExt cx="1425" cy="2396"/>
          </a:xfrm>
        </p:grpSpPr>
        <p:sp>
          <p:nvSpPr>
            <p:cNvPr id="152605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6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7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8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9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10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635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6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1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12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2633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4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3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4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2615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2631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2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6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617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2629" name="AutoShape 7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630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618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19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0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1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2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23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4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5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6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52627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28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594" name="Group 87"/>
          <p:cNvGrpSpPr>
            <a:grpSpLocks/>
          </p:cNvGrpSpPr>
          <p:nvPr/>
        </p:nvGrpSpPr>
        <p:grpSpPr bwMode="auto">
          <a:xfrm>
            <a:off x="3011488" y="3946525"/>
            <a:ext cx="881062" cy="365125"/>
            <a:chOff x="2356" y="1300"/>
            <a:chExt cx="555" cy="194"/>
          </a:xfrm>
        </p:grpSpPr>
        <p:sp>
          <p:nvSpPr>
            <p:cNvPr id="15259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5259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sp>
          <p:nvSpPr>
            <p:cNvPr id="15259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52600" name="Group 9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52603" name="Freeform 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4" name="Freeform 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2601" name="Line 9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02" name="Line 9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5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A3DB7D8-61B1-4C5C-97FC-4218BC32A13D}" type="slidenum">
              <a:rPr lang="en-US"/>
              <a:pPr/>
              <a:t>57</a:t>
            </a:fld>
            <a:endParaRPr lang="en-US"/>
          </a:p>
        </p:txBody>
      </p:sp>
      <p:sp>
        <p:nvSpPr>
          <p:cNvPr id="152596" name="Text Box 50"/>
          <p:cNvSpPr txBox="1">
            <a:spLocks noChangeArrowheads="1"/>
          </p:cNvSpPr>
          <p:nvPr/>
        </p:nvSpPr>
        <p:spPr bwMode="auto">
          <a:xfrm>
            <a:off x="946150" y="5562600"/>
            <a:ext cx="667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>
                <a:latin typeface="Gill Sans MT" pitchFamily="34" charset="0"/>
              </a:rPr>
              <a:t>… lots more on security (throughout, Chapter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53602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50" y="1028700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Chapter 1: roadmap</a:t>
            </a:r>
          </a:p>
        </p:txBody>
      </p:sp>
      <p:sp>
        <p:nvSpPr>
          <p:cNvPr id="153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406525"/>
            <a:ext cx="8207375" cy="4648200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1.1 what </a:t>
            </a:r>
            <a:r>
              <a:rPr lang="en-US" sz="2800" i="1" smtClean="0">
                <a:solidFill>
                  <a:srgbClr val="000099"/>
                </a:solidFill>
              </a:rPr>
              <a:t>is</a:t>
            </a:r>
            <a:r>
              <a:rPr lang="en-US" sz="2800" smtClean="0">
                <a:solidFill>
                  <a:srgbClr val="000099"/>
                </a:solidFill>
              </a:rPr>
              <a:t> the Internet?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1.2</a:t>
            </a:r>
            <a:r>
              <a:rPr lang="en-US" sz="2800" smtClean="0"/>
              <a:t> network edge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end systems, access networks, links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1.3 </a:t>
            </a:r>
            <a:r>
              <a:rPr lang="en-US" sz="2800" smtClean="0"/>
              <a:t>network core</a:t>
            </a:r>
          </a:p>
          <a:p>
            <a:pPr lvl="2" eaLnBrk="1" hangingPunct="1"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smtClean="0">
                <a:latin typeface="Gill Sans MT" pitchFamily="34" charset="0"/>
              </a:rPr>
              <a:t> </a:t>
            </a:r>
            <a:r>
              <a:rPr lang="en-US" sz="2400" smtClean="0">
                <a:latin typeface="Gill Sans MT" pitchFamily="34" charset="0"/>
              </a:rPr>
              <a:t>packet switching, circuit switching, network structure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1.4 </a:t>
            </a:r>
            <a:r>
              <a:rPr lang="en-US" sz="2800" smtClean="0"/>
              <a:t>delay, loss, throughput in networks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1.5</a:t>
            </a:r>
            <a:r>
              <a:rPr lang="en-US" sz="2800" smtClean="0"/>
              <a:t> protocol layers, service models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000099"/>
                </a:solidFill>
              </a:rPr>
              <a:t>1.6</a:t>
            </a:r>
            <a:r>
              <a:rPr lang="en-US" sz="2800" smtClean="0"/>
              <a:t> networks under attack: security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CC0000"/>
                </a:solidFill>
              </a:rPr>
              <a:t>1.7 history</a:t>
            </a:r>
          </a:p>
          <a:p>
            <a:pPr eaLnBrk="1" hangingPunct="1"/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536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076A226F-AFEA-4DC1-A523-E49495829C00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55650" name="Picture 6" descr="arpanet2"/>
          <p:cNvPicPr>
            <a:picLocks noChangeAspect="1" noChangeArrowheads="1"/>
          </p:cNvPicPr>
          <p:nvPr/>
        </p:nvPicPr>
        <p:blipFill>
          <a:blip r:embed="rId3" cstate="print"/>
          <a:srcRect b="8458"/>
          <a:stretch>
            <a:fillRect/>
          </a:stretch>
        </p:blipFill>
        <p:spPr bwMode="auto">
          <a:xfrm>
            <a:off x="4495800" y="4222750"/>
            <a:ext cx="27162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2524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Internet history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5000" y="1725613"/>
            <a:ext cx="3657600" cy="44196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1961:</a:t>
            </a:r>
            <a:r>
              <a:rPr lang="en-US" sz="2400" smtClean="0">
                <a:ea typeface="ＭＳ Ｐゴシック" pitchFamily="34" charset="-128"/>
              </a:rPr>
              <a:t> Kleinrock - queueing theory shows effectiveness of packet-switching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1964:</a:t>
            </a:r>
            <a:r>
              <a:rPr lang="en-US" sz="2400" smtClean="0">
                <a:ea typeface="ＭＳ Ｐゴシック" pitchFamily="34" charset="-128"/>
              </a:rPr>
              <a:t> Baran - packet-switching in military nets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1967:</a:t>
            </a:r>
            <a:r>
              <a:rPr lang="en-US" sz="2400" smtClean="0">
                <a:ea typeface="ＭＳ Ｐゴシック" pitchFamily="34" charset="-128"/>
              </a:rPr>
              <a:t> ARPAnet conceived by Advanced Research Projects Agency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1969:</a:t>
            </a:r>
            <a:r>
              <a:rPr lang="en-US" sz="2400" smtClean="0">
                <a:ea typeface="ＭＳ Ｐゴシック" pitchFamily="34" charset="-128"/>
              </a:rPr>
              <a:t> first ARPAnet node operational</a:t>
            </a:r>
          </a:p>
          <a:p>
            <a:pPr eaLnBrk="1" hangingPunct="1">
              <a:buSzPct val="75000"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5565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56088" y="1722438"/>
            <a:ext cx="4786312" cy="2871787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1972: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en-US" smtClean="0"/>
              <a:t>ARPAnet public demo</a:t>
            </a:r>
          </a:p>
          <a:p>
            <a:pPr lvl="1" eaLnBrk="1" hangingPunct="1"/>
            <a:r>
              <a:rPr lang="en-US" smtClean="0"/>
              <a:t>NCP (Network Control Protocol) first host-host protocol </a:t>
            </a:r>
          </a:p>
          <a:p>
            <a:pPr lvl="1" eaLnBrk="1" hangingPunct="1"/>
            <a:r>
              <a:rPr lang="en-US" smtClean="0"/>
              <a:t>first e-mail program</a:t>
            </a:r>
          </a:p>
          <a:p>
            <a:pPr lvl="1" eaLnBrk="1" hangingPunct="1"/>
            <a:r>
              <a:rPr lang="en-US" smtClean="0"/>
              <a:t>ARPAnet has 15 nodes</a:t>
            </a:r>
          </a:p>
        </p:txBody>
      </p:sp>
      <p:sp>
        <p:nvSpPr>
          <p:cNvPr id="155654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i="1">
                <a:solidFill>
                  <a:srgbClr val="CC0000"/>
                </a:solidFill>
                <a:latin typeface="Comic Sans MS" pitchFamily="66" charset="0"/>
              </a:rPr>
              <a:t>1961-1972: Early packet-switching principles</a:t>
            </a:r>
            <a:endParaRPr lang="en-US" sz="2800" u="sng"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155655" name="Picture 11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A86C9D7-720C-45C2-AD9C-F4C4BED0306B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36866" name="Picture 19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350" y="962025"/>
            <a:ext cx="5942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663"/>
            <a:ext cx="7772400" cy="100647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Fun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internet appliances</a:t>
            </a:r>
            <a:br>
              <a:rPr lang="en-US" altLang="ja-JP" dirty="0" smtClean="0">
                <a:ea typeface="ＭＳ Ｐゴシック" pitchFamily="34" charset="-128"/>
              </a:rPr>
            </a:br>
            <a:r>
              <a:rPr lang="en-US" altLang="ja-JP" sz="3200" dirty="0" smtClean="0">
                <a:ea typeface="ＭＳ Ｐゴシック" pitchFamily="34" charset="-128"/>
              </a:rPr>
              <a:t>-- Internet of Things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6868" name="Picture 3" descr="toas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5850" y="1404745"/>
            <a:ext cx="249555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whisp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6788" y="1425575"/>
            <a:ext cx="18954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895350" y="2789238"/>
            <a:ext cx="216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IP picture frame</a:t>
            </a:r>
          </a:p>
          <a:p>
            <a:r>
              <a:rPr lang="en-US" sz="1600"/>
              <a:t>http://www.ceiva.com/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5447684" y="1587702"/>
            <a:ext cx="2246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Web-enabled toaster +</a:t>
            </a:r>
          </a:p>
          <a:p>
            <a:r>
              <a:rPr lang="en-US" sz="1600" dirty="0"/>
              <a:t>weather forecaster</a:t>
            </a:r>
          </a:p>
        </p:txBody>
      </p:sp>
      <p:pic>
        <p:nvPicPr>
          <p:cNvPr id="36872" name="Picture 9" descr="cis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2181" y="4387850"/>
            <a:ext cx="2395538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6926591" y="6016625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Internet phones</a:t>
            </a:r>
          </a:p>
        </p:txBody>
      </p:sp>
      <p:graphicFrame>
        <p:nvGraphicFramePr>
          <p:cNvPr id="36874" name="Object 14"/>
          <p:cNvGraphicFramePr>
            <a:graphicFrameLocks noChangeAspect="1"/>
          </p:cNvGraphicFramePr>
          <p:nvPr/>
        </p:nvGraphicFramePr>
        <p:xfrm>
          <a:off x="919163" y="3581400"/>
          <a:ext cx="803275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r:id="rId8" imgW="1434415" imgH="3873016" progId="">
                  <p:embed/>
                </p:oleObj>
              </mc:Choice>
              <mc:Fallback>
                <p:oleObj r:id="rId8" imgW="1434415" imgH="3873016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581400"/>
                        <a:ext cx="803275" cy="216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 Box 8"/>
          <p:cNvSpPr txBox="1">
            <a:spLocks noChangeArrowheads="1"/>
          </p:cNvSpPr>
          <p:nvPr/>
        </p:nvSpPr>
        <p:spPr bwMode="auto">
          <a:xfrm>
            <a:off x="981075" y="5789613"/>
            <a:ext cx="1179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Internet </a:t>
            </a:r>
          </a:p>
          <a:p>
            <a:r>
              <a:rPr lang="en-US" sz="1600"/>
              <a:t>refrigerator</a:t>
            </a:r>
          </a:p>
        </p:txBody>
      </p:sp>
      <p:pic>
        <p:nvPicPr>
          <p:cNvPr id="3687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00605" y="3514204"/>
            <a:ext cx="15525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2065895" y="4187497"/>
            <a:ext cx="2487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/>
              <a:t>Slingbox</a:t>
            </a:r>
            <a:r>
              <a:rPr lang="en-US" sz="1600" dirty="0"/>
              <a:t>: watch,</a:t>
            </a:r>
          </a:p>
          <a:p>
            <a:r>
              <a:rPr lang="en-US" sz="1600" dirty="0"/>
              <a:t>control cable TV remotely</a:t>
            </a:r>
          </a:p>
        </p:txBody>
      </p:sp>
      <p:sp>
        <p:nvSpPr>
          <p:cNvPr id="368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F6DD66DD-2C2C-4CD4-A2D9-2151C8494138}" type="slidenum">
              <a:rPr lang="en-US"/>
              <a:pPr/>
              <a:t>6</a:t>
            </a:fld>
            <a:endParaRPr lang="en-US"/>
          </a:p>
        </p:txBody>
      </p:sp>
      <p:pic>
        <p:nvPicPr>
          <p:cNvPr id="36879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1623" y="2297122"/>
            <a:ext cx="6953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Text Box 10"/>
          <p:cNvSpPr txBox="1">
            <a:spLocks noChangeArrowheads="1"/>
          </p:cNvSpPr>
          <p:nvPr/>
        </p:nvSpPr>
        <p:spPr bwMode="auto">
          <a:xfrm>
            <a:off x="6753225" y="3406861"/>
            <a:ext cx="1941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Tweet-a-watt: </a:t>
            </a:r>
          </a:p>
          <a:p>
            <a:r>
              <a:rPr lang="en-US" sz="1600" dirty="0"/>
              <a:t>monitor energy use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775845" y="6053202"/>
            <a:ext cx="28664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Internet apps in cars we drive</a:t>
            </a:r>
            <a:endParaRPr lang="en-US" sz="1600" dirty="0"/>
          </a:p>
        </p:txBody>
      </p:sp>
      <p:pic>
        <p:nvPicPr>
          <p:cNvPr id="19" name="Picture 18" descr="page41-1012-ful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86565" y="5009556"/>
            <a:ext cx="1487056" cy="92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450" y="1795463"/>
            <a:ext cx="4506913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1970: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ALOHAnet</a:t>
            </a:r>
            <a:r>
              <a:rPr lang="en-US" sz="2400" dirty="0" smtClean="0">
                <a:ea typeface="ＭＳ Ｐゴシック" pitchFamily="34" charset="-128"/>
              </a:rPr>
              <a:t> satellite network in Hawaii</a:t>
            </a:r>
          </a:p>
          <a:p>
            <a:pPr eaLnBrk="1" hangingPunct="1">
              <a:buSzPct val="75000"/>
            </a:pP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1974:</a:t>
            </a:r>
            <a:r>
              <a:rPr lang="en-US" sz="2400" dirty="0" smtClean="0">
                <a:ea typeface="ＭＳ Ｐゴシック" pitchFamily="34" charset="-128"/>
              </a:rPr>
              <a:t> Cerf and Kahn - architecture for interconnecting networks</a:t>
            </a:r>
          </a:p>
          <a:p>
            <a:pPr eaLnBrk="1" hangingPunct="1">
              <a:buSzPct val="75000"/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</a:rPr>
              <a:t>1976: Ethernet at Xerox PARC</a:t>
            </a:r>
          </a:p>
          <a:p>
            <a:pPr eaLnBrk="1" hangingPunct="1">
              <a:buSzPct val="75000"/>
            </a:pP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late70</a:t>
            </a:r>
            <a:r>
              <a:rPr lang="ja-JP" alt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solidFill>
                  <a:srgbClr val="000099"/>
                </a:solidFill>
                <a:ea typeface="ＭＳ Ｐゴシック" pitchFamily="34" charset="-128"/>
              </a:rPr>
              <a:t>s:</a:t>
            </a:r>
            <a:r>
              <a:rPr lang="en-US" altLang="ja-JP" sz="2400" dirty="0" smtClean="0">
                <a:ea typeface="ＭＳ Ｐゴシック" pitchFamily="34" charset="-128"/>
              </a:rPr>
              <a:t> proprietary architectures: </a:t>
            </a:r>
            <a:r>
              <a:rPr lang="en-US" altLang="ja-JP" sz="2400" dirty="0" err="1" smtClean="0">
                <a:ea typeface="ＭＳ Ｐゴシック" pitchFamily="34" charset="-128"/>
              </a:rPr>
              <a:t>DECnet</a:t>
            </a:r>
            <a:r>
              <a:rPr lang="en-US" altLang="ja-JP" sz="2400" dirty="0" smtClean="0">
                <a:ea typeface="ＭＳ Ｐゴシック" pitchFamily="34" charset="-128"/>
              </a:rPr>
              <a:t>, SNA, XNA</a:t>
            </a:r>
          </a:p>
          <a:p>
            <a:pPr eaLnBrk="1" hangingPunct="1">
              <a:buSzPct val="75000"/>
            </a:pP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late 70</a:t>
            </a:r>
            <a:r>
              <a:rPr lang="ja-JP" alt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dirty="0" smtClean="0">
                <a:solidFill>
                  <a:srgbClr val="000099"/>
                </a:solidFill>
                <a:ea typeface="ＭＳ Ｐゴシック" pitchFamily="34" charset="-128"/>
              </a:rPr>
              <a:t>s:</a:t>
            </a:r>
            <a:r>
              <a:rPr lang="en-US" altLang="ja-JP" sz="2400" dirty="0" smtClean="0">
                <a:ea typeface="ＭＳ Ｐゴシック" pitchFamily="34" charset="-128"/>
              </a:rPr>
              <a:t> switching fixed length packets (ATM precursor)</a:t>
            </a:r>
          </a:p>
          <a:p>
            <a:pPr eaLnBrk="1" hangingPunct="1">
              <a:buSzPct val="75000"/>
            </a:pPr>
            <a:r>
              <a:rPr lang="en-US" sz="2400" dirty="0" smtClean="0">
                <a:solidFill>
                  <a:srgbClr val="000099"/>
                </a:solidFill>
                <a:ea typeface="ＭＳ Ｐゴシック" pitchFamily="34" charset="-128"/>
              </a:rPr>
              <a:t>1979: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ARPAnet</a:t>
            </a:r>
            <a:r>
              <a:rPr lang="en-US" sz="2400" dirty="0" smtClean="0">
                <a:ea typeface="ＭＳ Ｐゴシック" pitchFamily="34" charset="-128"/>
              </a:rPr>
              <a:t> has 200 nodes</a:t>
            </a:r>
          </a:p>
        </p:txBody>
      </p:sp>
      <p:sp>
        <p:nvSpPr>
          <p:cNvPr id="15769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99038" y="2155825"/>
            <a:ext cx="3924300" cy="3487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Cerf and Kahn</a:t>
            </a:r>
            <a:r>
              <a:rPr lang="ja-JP" altLang="en-US" sz="2400" smtClean="0">
                <a:solidFill>
                  <a:srgbClr val="CC0000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CC0000"/>
                </a:solidFill>
                <a:ea typeface="ＭＳ Ｐゴシック" pitchFamily="34" charset="-128"/>
              </a:rPr>
              <a:t>s internetworking principles</a:t>
            </a:r>
            <a:r>
              <a:rPr lang="en-US" altLang="ja-JP" sz="240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minimalism, autonomy - no internal changes required to interconnect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best effort service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stateless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decentralized control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define today</a:t>
            </a:r>
            <a:r>
              <a:rPr lang="ja-JP" altLang="en-US" sz="2400" smtClean="0">
                <a:solidFill>
                  <a:srgbClr val="CC0000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CC0000"/>
                </a:solidFill>
                <a:ea typeface="ＭＳ Ｐゴシック" pitchFamily="34" charset="-128"/>
              </a:rPr>
              <a:t>s Internet architecture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57700" name="Rectangle 5"/>
          <p:cNvSpPr>
            <a:spLocks noChangeArrowheads="1"/>
          </p:cNvSpPr>
          <p:nvPr/>
        </p:nvSpPr>
        <p:spPr bwMode="auto">
          <a:xfrm>
            <a:off x="523875" y="1028700"/>
            <a:ext cx="7972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CC0000"/>
                </a:solidFill>
                <a:latin typeface="Comic Sans MS" pitchFamily="66" charset="0"/>
              </a:rPr>
              <a:t>1972-1980: Internetworking, new and proprietary nets</a:t>
            </a:r>
            <a:endParaRPr lang="en-US" sz="4000" u="sng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7701" name="Rectangle 6"/>
          <p:cNvSpPr>
            <a:spLocks noChangeArrowheads="1"/>
          </p:cNvSpPr>
          <p:nvPr/>
        </p:nvSpPr>
        <p:spPr bwMode="auto">
          <a:xfrm>
            <a:off x="4970463" y="1982788"/>
            <a:ext cx="3878262" cy="36195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57702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57703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F3A01C3-7363-4940-95FB-17874259B65C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01813"/>
            <a:ext cx="381000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1983:</a:t>
            </a:r>
            <a:r>
              <a:rPr lang="en-US" sz="2400" smtClean="0">
                <a:ea typeface="ＭＳ Ｐゴシック" pitchFamily="34" charset="-128"/>
              </a:rPr>
              <a:t> deployment of TCP/IP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1982:</a:t>
            </a:r>
            <a:r>
              <a:rPr lang="en-US" sz="2400" smtClean="0">
                <a:ea typeface="ＭＳ Ｐゴシック" pitchFamily="34" charset="-128"/>
              </a:rPr>
              <a:t> smtp e-mail protocol defined 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1983:</a:t>
            </a:r>
            <a:r>
              <a:rPr lang="en-US" sz="2400" smtClean="0">
                <a:ea typeface="ＭＳ Ｐゴシック" pitchFamily="34" charset="-128"/>
              </a:rPr>
              <a:t> DNS defined for name-to-IP-address translation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1985:</a:t>
            </a:r>
            <a:r>
              <a:rPr lang="en-US" sz="2400" smtClean="0">
                <a:ea typeface="ＭＳ Ｐゴシック" pitchFamily="34" charset="-128"/>
              </a:rPr>
              <a:t> ftp protocol defined</a:t>
            </a:r>
          </a:p>
          <a:p>
            <a:pPr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1988:</a:t>
            </a:r>
            <a:r>
              <a:rPr lang="en-US" sz="2400" smtClean="0">
                <a:ea typeface="ＭＳ Ｐゴシック" pitchFamily="34" charset="-128"/>
              </a:rPr>
              <a:t> TCP congestion control</a:t>
            </a:r>
          </a:p>
        </p:txBody>
      </p:sp>
      <p:sp>
        <p:nvSpPr>
          <p:cNvPr id="159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811338"/>
            <a:ext cx="3810000" cy="4448175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new national networks: Csnet, BITnet, NSFnet, Minitel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100,000 hosts connected to confederation of networks</a:t>
            </a:r>
          </a:p>
          <a:p>
            <a:pPr eaLnBrk="1" hangingPunct="1">
              <a:buSzPct val="75000"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i="1">
                <a:solidFill>
                  <a:srgbClr val="CC0000"/>
                </a:solidFill>
                <a:latin typeface="Comic Sans MS" pitchFamily="66" charset="0"/>
              </a:rPr>
              <a:t>1980-1990: new protocols, a proliferation of networks</a:t>
            </a:r>
            <a:endParaRPr lang="en-US" sz="4000" u="sng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159749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59750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1F6489F-8254-4A82-9188-782EC5282713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1790700"/>
            <a:ext cx="4470400" cy="4457700"/>
          </a:xfrm>
        </p:spPr>
        <p:txBody>
          <a:bodyPr/>
          <a:lstStyle/>
          <a:p>
            <a:pPr marL="225425" indent="-225425"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early 1990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s:</a:t>
            </a:r>
            <a:r>
              <a:rPr lang="en-US" altLang="ja-JP" sz="240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ja-JP" sz="2400" smtClean="0">
                <a:ea typeface="ＭＳ Ｐゴシック" pitchFamily="34" charset="-128"/>
              </a:rPr>
              <a:t>ARPAnet decommissioned</a:t>
            </a:r>
          </a:p>
          <a:p>
            <a:pPr marL="225425" indent="-225425"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1991:</a:t>
            </a:r>
            <a:r>
              <a:rPr lang="en-US" sz="240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NSF lifts restrictions on commercial use of NSFnet (decommissioned, 1995)</a:t>
            </a:r>
          </a:p>
          <a:p>
            <a:pPr marL="225425" indent="-225425" eaLnBrk="1" hangingPunct="1">
              <a:buSzPct val="75000"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early 1990s:</a:t>
            </a:r>
            <a:r>
              <a:rPr lang="en-US" sz="2400" smtClean="0">
                <a:ea typeface="ＭＳ Ｐゴシック" pitchFamily="34" charset="-128"/>
              </a:rPr>
              <a:t> Web</a:t>
            </a:r>
          </a:p>
          <a:p>
            <a:pPr marL="569913" lvl="1" indent="-225425" eaLnBrk="1" hangingPunct="1"/>
            <a:r>
              <a:rPr lang="en-US" smtClean="0"/>
              <a:t>hypertext [Bush 1945, Nelson 1960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s]</a:t>
            </a:r>
          </a:p>
          <a:p>
            <a:pPr marL="569913" lvl="1" indent="-225425" eaLnBrk="1" hangingPunct="1"/>
            <a:r>
              <a:rPr lang="en-US" smtClean="0"/>
              <a:t>HTML, HTTP: Berners-Lee</a:t>
            </a:r>
          </a:p>
          <a:p>
            <a:pPr marL="569913" lvl="1" indent="-225425" eaLnBrk="1" hangingPunct="1"/>
            <a:r>
              <a:rPr lang="en-US" smtClean="0"/>
              <a:t>1994: Mosaic, later Netscape</a:t>
            </a:r>
          </a:p>
          <a:p>
            <a:pPr marL="569913" lvl="1" indent="-225425" eaLnBrk="1" hangingPunct="1"/>
            <a:r>
              <a:rPr lang="en-US" smtClean="0"/>
              <a:t>late 1990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s: commercialization</a:t>
            </a:r>
            <a:r>
              <a:rPr lang="en-US" altLang="ja-JP" sz="2000" smtClean="0">
                <a:ea typeface="ＭＳ Ｐゴシック" pitchFamily="34" charset="-128"/>
              </a:rPr>
              <a:t> of the Web</a:t>
            </a:r>
          </a:p>
          <a:p>
            <a:pPr marL="225425" indent="-225425" eaLnBrk="1" hangingPunct="1"/>
            <a:endParaRPr lang="en-US" sz="2400" smtClean="0">
              <a:ea typeface="ＭＳ Ｐゴシック" pitchFamily="34" charset="-128"/>
            </a:endParaRPr>
          </a:p>
          <a:p>
            <a:pPr marL="225425" indent="-225425" eaLnBrk="1" hangingPunct="1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61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9500" y="1800225"/>
            <a:ext cx="3965575" cy="4448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0099"/>
                </a:solidFill>
                <a:ea typeface="ＭＳ Ｐゴシック" pitchFamily="34" charset="-128"/>
              </a:rPr>
              <a:t>late 1990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s – 2000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s: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more killer apps: instant messaging, P2P file sharing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network security to forefront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est. 50 million host, 100 million+ users</a:t>
            </a:r>
          </a:p>
          <a:p>
            <a:pPr eaLnBrk="1" hangingPunct="1">
              <a:buSzPct val="75000"/>
            </a:pPr>
            <a:r>
              <a:rPr lang="en-US" sz="2400" smtClean="0">
                <a:ea typeface="ＭＳ Ｐゴシック" pitchFamily="34" charset="-128"/>
              </a:rPr>
              <a:t>backbone links running at Gbps</a:t>
            </a:r>
          </a:p>
          <a:p>
            <a:pPr eaLnBrk="1" hangingPunct="1"/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161796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1990, 2000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</a:rPr>
              <a:t>’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</a:rPr>
              <a:t>s: commercialization, the Web, new apps</a:t>
            </a:r>
            <a:endParaRPr lang="en-US" sz="2800" u="sng">
              <a:solidFill>
                <a:srgbClr val="CC0000"/>
              </a:solidFill>
              <a:latin typeface="Gill Sans MT" pitchFamily="34" charset="0"/>
            </a:endParaRPr>
          </a:p>
        </p:txBody>
      </p:sp>
      <p:sp>
        <p:nvSpPr>
          <p:cNvPr id="161797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61798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F3CE1C7-ADB4-4032-AA95-9A213EF50BF9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1209675"/>
            <a:ext cx="7502525" cy="4457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2005-present</a:t>
            </a:r>
          </a:p>
          <a:p>
            <a:pPr eaLnBrk="1" hangingPunct="1"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~750 million hosts</a:t>
            </a:r>
          </a:p>
          <a:p>
            <a:pPr lvl="1" eaLnBrk="1" hangingPunct="1"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Smartphones and tablets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Aggressive deployment of broadband access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Increasing ubiquity of high-speed wireless access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Emergence of online social networks: </a:t>
            </a:r>
          </a:p>
          <a:p>
            <a:pPr lvl="1" eaLnBrk="1" hangingPunct="1"/>
            <a:r>
              <a:rPr lang="en-US" sz="2000" dirty="0" smtClean="0">
                <a:ea typeface="ＭＳ Ｐゴシック" pitchFamily="34" charset="-128"/>
              </a:rPr>
              <a:t>Facebook: soon one billion users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Service providers (Google, Microsoft) create their own networks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Bypass  Internet, providing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instantaneous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access to search, email, etc.</a:t>
            </a: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E-commerce, universities, enterprises running their services in </a:t>
            </a:r>
            <a:r>
              <a:rPr lang="ja-JP" altLang="en-US" sz="2400" dirty="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cloud</a:t>
            </a:r>
            <a:r>
              <a:rPr lang="ja-JP" altLang="en-US" sz="2400" dirty="0" smtClean="0"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ea typeface="ＭＳ Ｐゴシック" pitchFamily="34" charset="-128"/>
              </a:rPr>
              <a:t> (</a:t>
            </a:r>
            <a:r>
              <a:rPr lang="en-US" altLang="ja-JP" sz="2400" dirty="0" err="1" smtClean="0">
                <a:ea typeface="ＭＳ Ｐゴシック" pitchFamily="34" charset="-128"/>
              </a:rPr>
              <a:t>eg</a:t>
            </a:r>
            <a:r>
              <a:rPr lang="en-US" altLang="ja-JP" sz="2400" dirty="0" smtClean="0">
                <a:ea typeface="ＭＳ Ｐゴシック" pitchFamily="34" charset="-128"/>
              </a:rPr>
              <a:t>, Amazon EC2)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163843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163844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771525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73C2C31-882F-49EC-BF99-D9B6B3ED6A67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165890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836613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160338"/>
            <a:ext cx="7772400" cy="9032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Introduction: summary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443038"/>
            <a:ext cx="4384675" cy="5189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covered a 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ton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 of material!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Internet overview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a protocol?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network edge, core, access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packet-switching versus circuit-switching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Internet structure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performance: loss, delay, throughput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layering, service models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security</a:t>
            </a:r>
          </a:p>
          <a:p>
            <a:pPr eaLnBrk="1" hangingPunct="1">
              <a:lnSpc>
                <a:spcPct val="8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history</a:t>
            </a:r>
          </a:p>
        </p:txBody>
      </p:sp>
      <p:sp>
        <p:nvSpPr>
          <p:cNvPr id="1658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6675" y="1428750"/>
            <a:ext cx="37242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you now have: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context, overview,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feel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of networking</a:t>
            </a:r>
          </a:p>
          <a:p>
            <a:pPr eaLnBrk="1" hangingPunct="1">
              <a:lnSpc>
                <a:spcPct val="90000"/>
              </a:lnSpc>
              <a:buSzPct val="75000"/>
            </a:pPr>
            <a:r>
              <a:rPr lang="en-US" sz="2400" smtClean="0">
                <a:ea typeface="ＭＳ Ｐゴシック" pitchFamily="34" charset="-128"/>
              </a:rPr>
              <a:t>more depth, detail </a:t>
            </a:r>
            <a:r>
              <a:rPr lang="en-US" sz="2400" i="1" smtClean="0">
                <a:ea typeface="ＭＳ Ｐゴシック" pitchFamily="34" charset="-128"/>
              </a:rPr>
              <a:t>to follow!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658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BD63D218-EB9C-4B11-A886-65443DCAC700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088" y="1516063"/>
            <a:ext cx="4768850" cy="44577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Internet: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itchFamily="34" charset="-128"/>
              </a:rPr>
              <a:t>network of networks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altLang="ja-JP" dirty="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/>
              <a:t>Interconnected ISPs</a:t>
            </a:r>
          </a:p>
          <a:p>
            <a:pPr eaLnBrk="1" hangingPunct="1"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Protocols: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control sending, receiving of information</a:t>
            </a:r>
          </a:p>
          <a:p>
            <a:pPr lvl="1" eaLnBrk="1" hangingPunct="1"/>
            <a:r>
              <a:rPr lang="en-US" dirty="0" smtClean="0"/>
              <a:t>e.g., TCP, IP, HTTP, Skype,  802.11</a:t>
            </a:r>
            <a:endParaRPr lang="en-US" sz="2800" dirty="0" smtClean="0"/>
          </a:p>
          <a:p>
            <a:pPr eaLnBrk="1" hangingPunct="1">
              <a:buSzPct val="75000"/>
            </a:pPr>
            <a:r>
              <a:rPr lang="en-US" i="1" dirty="0" smtClean="0">
                <a:solidFill>
                  <a:srgbClr val="C00000"/>
                </a:solidFill>
                <a:ea typeface="ＭＳ Ｐゴシック" pitchFamily="34" charset="-128"/>
              </a:rPr>
              <a:t>Internet  standards:</a:t>
            </a:r>
          </a:p>
          <a:p>
            <a:pPr lvl="1" eaLnBrk="1" hangingPunct="1"/>
            <a:r>
              <a:rPr lang="en-US" dirty="0" smtClean="0"/>
              <a:t>RFC: Request for comments</a:t>
            </a:r>
          </a:p>
          <a:p>
            <a:pPr lvl="1" eaLnBrk="1" hangingPunct="1"/>
            <a:r>
              <a:rPr lang="en-US" dirty="0" smtClean="0"/>
              <a:t>IETF: Internet Engineering Task Force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212725" y="190500"/>
            <a:ext cx="8382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What</a:t>
            </a:r>
            <a:r>
              <a:rPr lang="ja-JP" altLang="en-US" sz="3600">
                <a:solidFill>
                  <a:srgbClr val="000099"/>
                </a:solidFill>
                <a:latin typeface="Gill Sans MT" pitchFamily="34" charset="0"/>
              </a:rPr>
              <a:t>’</a:t>
            </a:r>
            <a:r>
              <a:rPr lang="en-US" altLang="ja-JP" sz="3600">
                <a:solidFill>
                  <a:srgbClr val="000099"/>
                </a:solidFill>
                <a:latin typeface="Gill Sans MT" pitchFamily="34" charset="0"/>
              </a:rPr>
              <a:t>s the Internet: </a:t>
            </a:r>
            <a:r>
              <a:rPr lang="ja-JP" altLang="en-US" sz="3600">
                <a:solidFill>
                  <a:srgbClr val="000099"/>
                </a:solidFill>
                <a:latin typeface="Gill Sans MT" pitchFamily="34" charset="0"/>
              </a:rPr>
              <a:t>“</a:t>
            </a:r>
            <a:r>
              <a:rPr lang="en-US" altLang="ja-JP" sz="3600">
                <a:solidFill>
                  <a:srgbClr val="000099"/>
                </a:solidFill>
                <a:latin typeface="Gill Sans MT" pitchFamily="34" charset="0"/>
              </a:rPr>
              <a:t>nuts and bolts</a:t>
            </a:r>
            <a:r>
              <a:rPr lang="ja-JP" altLang="en-US" sz="3600">
                <a:solidFill>
                  <a:srgbClr val="000099"/>
                </a:solidFill>
                <a:latin typeface="Gill Sans MT" pitchFamily="34" charset="0"/>
              </a:rPr>
              <a:t>”</a:t>
            </a:r>
            <a:r>
              <a:rPr lang="en-US" altLang="ja-JP" sz="3600">
                <a:solidFill>
                  <a:srgbClr val="000099"/>
                </a:solidFill>
                <a:latin typeface="Gill Sans MT" pitchFamily="34" charset="0"/>
              </a:rPr>
              <a:t> view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38916" name="Picture 330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846138"/>
            <a:ext cx="8228013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7" name="Group 366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8919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2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39272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73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8923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Line 428"/>
            <p:cNvSpPr>
              <a:spLocks noChangeShapeType="1"/>
            </p:cNvSpPr>
            <p:nvPr/>
          </p:nvSpPr>
          <p:spPr bwMode="auto">
            <a:xfrm rot="-5400000">
              <a:off x="7845425" y="5159376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Line 430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431"/>
            <p:cNvSpPr>
              <a:spLocks noChangeShapeType="1"/>
            </p:cNvSpPr>
            <p:nvPr/>
          </p:nvSpPr>
          <p:spPr bwMode="auto">
            <a:xfrm>
              <a:off x="7358063" y="4697413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Line 432"/>
            <p:cNvSpPr>
              <a:spLocks noChangeShapeType="1"/>
            </p:cNvSpPr>
            <p:nvPr/>
          </p:nvSpPr>
          <p:spPr bwMode="auto">
            <a:xfrm flipV="1">
              <a:off x="6737350" y="4684713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Line 433"/>
            <p:cNvSpPr>
              <a:spLocks noChangeShapeType="1"/>
            </p:cNvSpPr>
            <p:nvPr/>
          </p:nvSpPr>
          <p:spPr bwMode="auto">
            <a:xfrm flipV="1">
              <a:off x="6780213" y="4976813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Line 435"/>
            <p:cNvSpPr>
              <a:spLocks noChangeShapeType="1"/>
            </p:cNvSpPr>
            <p:nvPr/>
          </p:nvSpPr>
          <p:spPr bwMode="auto">
            <a:xfrm>
              <a:off x="6100763" y="4773613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436"/>
            <p:cNvSpPr>
              <a:spLocks noChangeShapeType="1"/>
            </p:cNvSpPr>
            <p:nvPr/>
          </p:nvSpPr>
          <p:spPr bwMode="auto">
            <a:xfrm flipV="1">
              <a:off x="5842000" y="4983163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440"/>
            <p:cNvSpPr>
              <a:spLocks noChangeShapeType="1"/>
            </p:cNvSpPr>
            <p:nvPr/>
          </p:nvSpPr>
          <p:spPr bwMode="auto">
            <a:xfrm flipH="1" flipV="1">
              <a:off x="6588125" y="5097463"/>
              <a:ext cx="74613" cy="173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441"/>
            <p:cNvSpPr>
              <a:spLocks noChangeShapeType="1"/>
            </p:cNvSpPr>
            <p:nvPr/>
          </p:nvSpPr>
          <p:spPr bwMode="auto">
            <a:xfrm>
              <a:off x="6743700" y="5053013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Line 443"/>
            <p:cNvSpPr>
              <a:spLocks noChangeShapeType="1"/>
            </p:cNvSpPr>
            <p:nvPr/>
          </p:nvSpPr>
          <p:spPr bwMode="auto">
            <a:xfrm>
              <a:off x="6281738" y="3522663"/>
              <a:ext cx="0" cy="131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9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52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39270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71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3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9268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9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4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9266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7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55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39264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265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8956" name="Picture 603" descr="car_icon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957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39262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263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58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39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57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60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61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8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9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59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39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49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52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53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50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1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0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39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41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44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45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42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3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1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39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33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36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37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34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5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2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63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9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25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8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9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26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7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4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9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17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20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21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8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9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5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92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09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12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13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10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1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6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391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2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201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204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05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202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3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7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391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93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96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97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94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5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8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391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85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8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9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86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7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69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391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77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80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81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8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9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0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391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391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39169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9172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73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170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1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71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39164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165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72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39162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163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973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39144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39147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8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49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0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1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3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4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6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7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5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0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9161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39145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146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74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38975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38976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38977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8978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38979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3911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1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4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1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1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4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4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2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3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12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3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3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12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3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3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0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39080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1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2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3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4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5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110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11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6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87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108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9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88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89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090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106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7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1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92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104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105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093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4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5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6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7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8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99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0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1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9102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03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81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39057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58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59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60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61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2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3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4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5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6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67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74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5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6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7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8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79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68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9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0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1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2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3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2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39034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35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36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37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38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9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0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1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2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3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44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51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2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3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4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5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56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45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6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7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8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9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0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3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39011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012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3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9014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5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6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7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8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9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0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021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28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9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0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1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2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3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022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3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4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5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6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7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84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39009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10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985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38986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87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88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8989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90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1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2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3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4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5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996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9003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4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5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6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7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8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997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8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9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0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1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2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A097D292-55A7-417B-B39D-5877FB7420EB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9863"/>
            <a:ext cx="8382000" cy="846137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What</a:t>
            </a:r>
            <a:r>
              <a:rPr lang="ja-JP" altLang="en-US" sz="3600" smtClean="0">
                <a:ea typeface="ＭＳ Ｐゴシック" pitchFamily="34" charset="-128"/>
              </a:rPr>
              <a:t>’</a:t>
            </a:r>
            <a:r>
              <a:rPr lang="en-US" altLang="ja-JP" sz="3600" smtClean="0">
                <a:ea typeface="ＭＳ Ｐゴシック" pitchFamily="34" charset="-128"/>
              </a:rPr>
              <a:t>s the Internet: a service 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655763"/>
            <a:ext cx="4435475" cy="471732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Infrastructure that provides services to applications:</a:t>
            </a:r>
            <a:endParaRPr lang="en-US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/>
              <a:t>Web, VoIP, email, games, e-commerce, social nets, …</a:t>
            </a:r>
          </a:p>
          <a:p>
            <a:pPr eaLnBrk="1" hangingPunct="1">
              <a:buSzPct val="75000"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Infrastructure that provides programming interface to apps</a:t>
            </a:r>
          </a:p>
          <a:p>
            <a:pPr lvl="1" eaLnBrk="1" hangingPunct="1"/>
            <a:r>
              <a:rPr lang="en-US" dirty="0" smtClean="0"/>
              <a:t>hooks that allow sending and receiving  app programs to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connect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 to Internet</a:t>
            </a:r>
          </a:p>
        </p:txBody>
      </p:sp>
      <p:pic>
        <p:nvPicPr>
          <p:cNvPr id="40963" name="Picture 64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782638"/>
            <a:ext cx="6548437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4" name="Group 725"/>
          <p:cNvGrpSpPr>
            <a:grpSpLocks/>
          </p:cNvGrpSpPr>
          <p:nvPr/>
        </p:nvGrpSpPr>
        <p:grpSpPr bwMode="auto">
          <a:xfrm>
            <a:off x="5167313" y="1395413"/>
            <a:ext cx="3551237" cy="4743450"/>
            <a:chOff x="5202238" y="1384300"/>
            <a:chExt cx="3551237" cy="4743450"/>
          </a:xfrm>
        </p:grpSpPr>
        <p:sp>
          <p:nvSpPr>
            <p:cNvPr id="40967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8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Freeform 417"/>
            <p:cNvSpPr>
              <a:spLocks/>
            </p:cNvSpPr>
            <p:nvPr/>
          </p:nvSpPr>
          <p:spPr bwMode="auto">
            <a:xfrm>
              <a:off x="5202238" y="17097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0" name="Group 418"/>
            <p:cNvGrpSpPr>
              <a:grpSpLocks/>
            </p:cNvGrpSpPr>
            <p:nvPr/>
          </p:nvGrpSpPr>
          <p:grpSpPr bwMode="auto">
            <a:xfrm>
              <a:off x="5278438" y="2974975"/>
              <a:ext cx="1458912" cy="933450"/>
              <a:chOff x="2889" y="1631"/>
              <a:chExt cx="980" cy="743"/>
            </a:xfrm>
          </p:grpSpPr>
          <p:sp>
            <p:nvSpPr>
              <p:cNvPr id="41320" name="Rectangle 41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1" name="AutoShape 42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0971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424"/>
            <p:cNvSpPr>
              <a:spLocks noChangeShapeType="1"/>
            </p:cNvSpPr>
            <p:nvPr/>
          </p:nvSpPr>
          <p:spPr bwMode="auto">
            <a:xfrm>
              <a:off x="6427788" y="3740150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425"/>
            <p:cNvSpPr>
              <a:spLocks noChangeShapeType="1"/>
            </p:cNvSpPr>
            <p:nvPr/>
          </p:nvSpPr>
          <p:spPr bwMode="auto">
            <a:xfrm>
              <a:off x="6723063" y="2587625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Freeform 427"/>
            <p:cNvSpPr>
              <a:spLocks/>
            </p:cNvSpPr>
            <p:nvPr/>
          </p:nvSpPr>
          <p:spPr bwMode="auto">
            <a:xfrm>
              <a:off x="5497513" y="4378325"/>
              <a:ext cx="3079750" cy="1665288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28"/>
            <p:cNvSpPr>
              <a:spLocks noChangeShapeType="1"/>
            </p:cNvSpPr>
            <p:nvPr/>
          </p:nvSpPr>
          <p:spPr bwMode="auto">
            <a:xfrm rot="-5400000">
              <a:off x="7845425" y="5159375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Line 429"/>
            <p:cNvSpPr>
              <a:spLocks noChangeShapeType="1"/>
            </p:cNvSpPr>
            <p:nvPr/>
          </p:nvSpPr>
          <p:spPr bwMode="auto">
            <a:xfrm rot="5400000" flipV="1">
              <a:off x="7991475" y="5440362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430"/>
            <p:cNvSpPr>
              <a:spLocks noChangeShapeType="1"/>
            </p:cNvSpPr>
            <p:nvPr/>
          </p:nvSpPr>
          <p:spPr bwMode="auto">
            <a:xfrm rot="-5400000">
              <a:off x="8177213" y="5116512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431"/>
            <p:cNvSpPr>
              <a:spLocks noChangeShapeType="1"/>
            </p:cNvSpPr>
            <p:nvPr/>
          </p:nvSpPr>
          <p:spPr bwMode="auto">
            <a:xfrm>
              <a:off x="7358063" y="4697412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432"/>
            <p:cNvSpPr>
              <a:spLocks noChangeShapeType="1"/>
            </p:cNvSpPr>
            <p:nvPr/>
          </p:nvSpPr>
          <p:spPr bwMode="auto">
            <a:xfrm flipV="1">
              <a:off x="6737350" y="4684712"/>
              <a:ext cx="322263" cy="198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433"/>
            <p:cNvSpPr>
              <a:spLocks noChangeShapeType="1"/>
            </p:cNvSpPr>
            <p:nvPr/>
          </p:nvSpPr>
          <p:spPr bwMode="auto">
            <a:xfrm flipV="1">
              <a:off x="6780213" y="4976812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435"/>
            <p:cNvSpPr>
              <a:spLocks noChangeShapeType="1"/>
            </p:cNvSpPr>
            <p:nvPr/>
          </p:nvSpPr>
          <p:spPr bwMode="auto">
            <a:xfrm>
              <a:off x="6100763" y="4773612"/>
              <a:ext cx="2635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436"/>
            <p:cNvSpPr>
              <a:spLocks noChangeShapeType="1"/>
            </p:cNvSpPr>
            <p:nvPr/>
          </p:nvSpPr>
          <p:spPr bwMode="auto">
            <a:xfrm flipV="1">
              <a:off x="5842000" y="4983162"/>
              <a:ext cx="41275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439"/>
            <p:cNvSpPr>
              <a:spLocks noChangeShapeType="1"/>
            </p:cNvSpPr>
            <p:nvPr/>
          </p:nvSpPr>
          <p:spPr bwMode="auto">
            <a:xfrm flipH="1">
              <a:off x="6267450" y="5070475"/>
              <a:ext cx="142875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440"/>
            <p:cNvSpPr>
              <a:spLocks noChangeShapeType="1"/>
            </p:cNvSpPr>
            <p:nvPr/>
          </p:nvSpPr>
          <p:spPr bwMode="auto">
            <a:xfrm flipH="1" flipV="1">
              <a:off x="6588125" y="5097462"/>
              <a:ext cx="74613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441"/>
            <p:cNvSpPr>
              <a:spLocks noChangeShapeType="1"/>
            </p:cNvSpPr>
            <p:nvPr/>
          </p:nvSpPr>
          <p:spPr bwMode="auto">
            <a:xfrm>
              <a:off x="6743700" y="5053012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443"/>
            <p:cNvSpPr>
              <a:spLocks noChangeShapeType="1"/>
            </p:cNvSpPr>
            <p:nvPr/>
          </p:nvSpPr>
          <p:spPr bwMode="auto">
            <a:xfrm>
              <a:off x="6281738" y="3522662"/>
              <a:ext cx="0" cy="131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45"/>
            <p:cNvSpPr>
              <a:spLocks noChangeShapeType="1"/>
            </p:cNvSpPr>
            <p:nvPr/>
          </p:nvSpPr>
          <p:spPr bwMode="auto">
            <a:xfrm>
              <a:off x="7405688" y="2665412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Line 447"/>
            <p:cNvSpPr>
              <a:spLocks noChangeShapeType="1"/>
            </p:cNvSpPr>
            <p:nvPr/>
          </p:nvSpPr>
          <p:spPr bwMode="auto">
            <a:xfrm>
              <a:off x="7942263" y="2560637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Line 449"/>
            <p:cNvSpPr>
              <a:spLocks noChangeShapeType="1"/>
            </p:cNvSpPr>
            <p:nvPr/>
          </p:nvSpPr>
          <p:spPr bwMode="auto">
            <a:xfrm flipV="1">
              <a:off x="5891213" y="3733800"/>
              <a:ext cx="168275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7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8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Line 541"/>
            <p:cNvSpPr>
              <a:spLocks noChangeShapeType="1"/>
            </p:cNvSpPr>
            <p:nvPr/>
          </p:nvSpPr>
          <p:spPr bwMode="auto">
            <a:xfrm flipV="1">
              <a:off x="7272338" y="4075112"/>
              <a:ext cx="227012" cy="43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00" name="Group 590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7" cy="373063"/>
              <a:chOff x="2839" y="3501"/>
              <a:chExt cx="755" cy="803"/>
            </a:xfrm>
          </p:grpSpPr>
          <p:pic>
            <p:nvPicPr>
              <p:cNvPr id="41318" name="Picture 59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9" name="Freeform 59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1" name="Group 593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41316" name="Picture 5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7" name="Freeform 59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2" name="Group 596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41314" name="Picture 5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5" name="Freeform 59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03" name="Group 599"/>
            <p:cNvGrpSpPr>
              <a:grpSpLocks/>
            </p:cNvGrpSpPr>
            <p:nvPr/>
          </p:nvGrpSpPr>
          <p:grpSpPr bwMode="auto">
            <a:xfrm>
              <a:off x="6550025" y="5238750"/>
              <a:ext cx="427037" cy="350838"/>
              <a:chOff x="2839" y="3501"/>
              <a:chExt cx="755" cy="803"/>
            </a:xfrm>
          </p:grpSpPr>
          <p:pic>
            <p:nvPicPr>
              <p:cNvPr id="41312" name="Picture 60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313" name="Freeform 60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1004" name="Picture 603" descr="car_icon_small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2063" y="1720850"/>
              <a:ext cx="8493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05" name="Group 652"/>
            <p:cNvGrpSpPr>
              <a:grpSpLocks/>
            </p:cNvGrpSpPr>
            <p:nvPr/>
          </p:nvGrpSpPr>
          <p:grpSpPr bwMode="auto">
            <a:xfrm>
              <a:off x="5613400" y="1546225"/>
              <a:ext cx="415925" cy="385763"/>
              <a:chOff x="2751" y="1851"/>
              <a:chExt cx="462" cy="478"/>
            </a:xfrm>
          </p:grpSpPr>
          <p:pic>
            <p:nvPicPr>
              <p:cNvPr id="41310" name="Picture 653" descr="iphone_stylized_smal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311" name="Picture 654" descr="antenna_radiation_stylized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06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3"/>
              <a:chOff x="4650" y="1129"/>
              <a:chExt cx="246" cy="95"/>
            </a:xfrm>
          </p:grpSpPr>
          <p:sp>
            <p:nvSpPr>
              <p:cNvPr id="4130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30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30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305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8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9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306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7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7" name="Group 666"/>
            <p:cNvGrpSpPr>
              <a:grpSpLocks/>
            </p:cNvGrpSpPr>
            <p:nvPr/>
          </p:nvGrpSpPr>
          <p:grpSpPr bwMode="auto">
            <a:xfrm>
              <a:off x="7762875" y="2757488"/>
              <a:ext cx="390525" cy="176213"/>
              <a:chOff x="4650" y="1129"/>
              <a:chExt cx="246" cy="95"/>
            </a:xfrm>
          </p:grpSpPr>
          <p:sp>
            <p:nvSpPr>
              <p:cNvPr id="4129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9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9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97" name="Group 67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300" name="Freeform 67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1" name="Freeform 67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8" name="Line 673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Line 67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8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3"/>
              <a:chOff x="4650" y="1129"/>
              <a:chExt cx="246" cy="95"/>
            </a:xfrm>
          </p:grpSpPr>
          <p:sp>
            <p:nvSpPr>
              <p:cNvPr id="4128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8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8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89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92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3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90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1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09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3"/>
              <a:chOff x="4650" y="1129"/>
              <a:chExt cx="246" cy="95"/>
            </a:xfrm>
          </p:grpSpPr>
          <p:sp>
            <p:nvSpPr>
              <p:cNvPr id="4127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7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8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81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84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5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82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3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10" name="Line 693"/>
            <p:cNvSpPr>
              <a:spLocks noChangeShapeType="1"/>
            </p:cNvSpPr>
            <p:nvPr/>
          </p:nvSpPr>
          <p:spPr bwMode="auto">
            <a:xfrm>
              <a:off x="8345488" y="2855912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11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4127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7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7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73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76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7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74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2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4126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6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6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65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8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9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66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3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4125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5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5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57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60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1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8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9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4" name="Group 730"/>
            <p:cNvGrpSpPr>
              <a:grpSpLocks/>
            </p:cNvGrpSpPr>
            <p:nvPr/>
          </p:nvGrpSpPr>
          <p:grpSpPr bwMode="auto">
            <a:xfrm>
              <a:off x="6962775" y="4505325"/>
              <a:ext cx="619125" cy="242888"/>
              <a:chOff x="4650" y="1129"/>
              <a:chExt cx="246" cy="95"/>
            </a:xfrm>
          </p:grpSpPr>
          <p:sp>
            <p:nvSpPr>
              <p:cNvPr id="412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49" name="Group 734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52" name="Freeform 7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3" name="Freeform 7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50" name="Line 737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1" name="Line 738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5" name="Group 739"/>
            <p:cNvGrpSpPr>
              <a:grpSpLocks/>
            </p:cNvGrpSpPr>
            <p:nvPr/>
          </p:nvGrpSpPr>
          <p:grpSpPr bwMode="auto">
            <a:xfrm>
              <a:off x="7596188" y="4803775"/>
              <a:ext cx="619125" cy="242888"/>
              <a:chOff x="4650" y="1129"/>
              <a:chExt cx="246" cy="95"/>
            </a:xfrm>
          </p:grpSpPr>
          <p:sp>
            <p:nvSpPr>
              <p:cNvPr id="412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41" name="Group 743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44" name="Freeform 7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5" name="Freeform 7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42" name="Line 746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3" name="Line 747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6" name="Group 748"/>
            <p:cNvGrpSpPr>
              <a:grpSpLocks/>
            </p:cNvGrpSpPr>
            <p:nvPr/>
          </p:nvGrpSpPr>
          <p:grpSpPr bwMode="auto">
            <a:xfrm>
              <a:off x="6246813" y="4848225"/>
              <a:ext cx="619125" cy="242888"/>
              <a:chOff x="4650" y="1129"/>
              <a:chExt cx="246" cy="95"/>
            </a:xfrm>
          </p:grpSpPr>
          <p:sp>
            <p:nvSpPr>
              <p:cNvPr id="412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33" name="Group 752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36" name="Freeform 75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7" name="Freeform 75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34" name="Line 755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5" name="Line 756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7" name="Group 757"/>
            <p:cNvGrpSpPr>
              <a:grpSpLocks/>
            </p:cNvGrpSpPr>
            <p:nvPr/>
          </p:nvGrpSpPr>
          <p:grpSpPr bwMode="auto">
            <a:xfrm>
              <a:off x="6053138" y="3640138"/>
              <a:ext cx="390525" cy="169863"/>
              <a:chOff x="4650" y="1129"/>
              <a:chExt cx="246" cy="95"/>
            </a:xfrm>
          </p:grpSpPr>
          <p:sp>
            <p:nvSpPr>
              <p:cNvPr id="412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25" name="Group 76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8" name="Freeform 76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9" name="Freeform 76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26" name="Line 76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7" name="Line 76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8" name="Group 767"/>
            <p:cNvGrpSpPr>
              <a:grpSpLocks/>
            </p:cNvGrpSpPr>
            <p:nvPr/>
          </p:nvGrpSpPr>
          <p:grpSpPr bwMode="auto">
            <a:xfrm>
              <a:off x="6353175" y="2487613"/>
              <a:ext cx="390525" cy="169863"/>
              <a:chOff x="4650" y="1129"/>
              <a:chExt cx="246" cy="95"/>
            </a:xfrm>
          </p:grpSpPr>
          <p:sp>
            <p:nvSpPr>
              <p:cNvPr id="412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412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41217" name="Group 771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1220" name="Freeform 77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1" name="Freeform 77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8" name="Line 774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9" name="Line 775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9" name="Group 776"/>
            <p:cNvGrpSpPr>
              <a:grpSpLocks/>
            </p:cNvGrpSpPr>
            <p:nvPr/>
          </p:nvGrpSpPr>
          <p:grpSpPr bwMode="auto">
            <a:xfrm>
              <a:off x="5611813" y="3500438"/>
              <a:ext cx="506412" cy="352425"/>
              <a:chOff x="2967" y="478"/>
              <a:chExt cx="788" cy="625"/>
            </a:xfrm>
          </p:grpSpPr>
          <p:pic>
            <p:nvPicPr>
              <p:cNvPr id="41212" name="Picture 777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13" name="Picture 778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20" name="Group 779"/>
            <p:cNvGrpSpPr>
              <a:grpSpLocks/>
            </p:cNvGrpSpPr>
            <p:nvPr/>
          </p:nvGrpSpPr>
          <p:grpSpPr bwMode="auto">
            <a:xfrm>
              <a:off x="7132638" y="5003800"/>
              <a:ext cx="563562" cy="420688"/>
              <a:chOff x="2967" y="478"/>
              <a:chExt cx="788" cy="625"/>
            </a:xfrm>
          </p:grpSpPr>
          <p:pic>
            <p:nvPicPr>
              <p:cNvPr id="41210" name="Picture 780" descr="access_point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11" name="Picture 781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021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41192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41195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6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7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8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199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0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1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2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3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4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5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6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7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8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1209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41193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94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022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mobile network</a:t>
              </a:r>
            </a:p>
          </p:txBody>
        </p:sp>
        <p:sp>
          <p:nvSpPr>
            <p:cNvPr id="41023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global ISP</a:t>
              </a:r>
            </a:p>
          </p:txBody>
        </p:sp>
        <p:sp>
          <p:nvSpPr>
            <p:cNvPr id="41024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regional ISP</a:t>
              </a:r>
            </a:p>
          </p:txBody>
        </p:sp>
        <p:sp>
          <p:nvSpPr>
            <p:cNvPr id="41025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41026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grpSp>
          <p:nvGrpSpPr>
            <p:cNvPr id="41027" name="Group 950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3"/>
              <a:chOff x="4140" y="429"/>
              <a:chExt cx="1425" cy="2396"/>
            </a:xfrm>
          </p:grpSpPr>
          <p:sp>
            <p:nvSpPr>
              <p:cNvPr id="4116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9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9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6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8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6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7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8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7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8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7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8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8" name="Group 983"/>
            <p:cNvGrpSpPr>
              <a:grpSpLocks/>
            </p:cNvGrpSpPr>
            <p:nvPr/>
          </p:nvGrpSpPr>
          <p:grpSpPr bwMode="auto">
            <a:xfrm>
              <a:off x="7924800" y="5303838"/>
              <a:ext cx="227012" cy="481013"/>
              <a:chOff x="4140" y="429"/>
              <a:chExt cx="1425" cy="2396"/>
            </a:xfrm>
          </p:grpSpPr>
          <p:sp>
            <p:nvSpPr>
              <p:cNvPr id="41128" name="Freeform 9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9" name="Rectangle 9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0" name="Freeform 9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1" name="Freeform 9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2" name="Rectangle 9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3" name="Group 9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1158" name="AutoShape 9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9" name="AutoShape 9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4" name="Rectangle 9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5" name="Group 9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1156" name="AutoShape 9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7" name="AutoShape 9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6" name="Rectangle 9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7" name="Rectangle 9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138" name="Group 9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154" name="AutoShape 9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5" name="AutoShape 10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39" name="Freeform 10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40" name="Group 10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1152" name="AutoShape 10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3" name="AutoShape 10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141" name="Rectangle 10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2" name="Freeform 10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10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4" name="Oval 10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5" name="Freeform 10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6" name="AutoShape 10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7" name="AutoShape 10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8" name="Oval 10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9" name="Oval 10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41150" name="Oval 10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1" name="Rectangle 10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029" name="Group 1016"/>
            <p:cNvGrpSpPr>
              <a:grpSpLocks/>
            </p:cNvGrpSpPr>
            <p:nvPr/>
          </p:nvGrpSpPr>
          <p:grpSpPr bwMode="auto">
            <a:xfrm>
              <a:off x="5302250" y="2043113"/>
              <a:ext cx="534987" cy="407988"/>
              <a:chOff x="877" y="1008"/>
              <a:chExt cx="2747" cy="2591"/>
            </a:xfrm>
          </p:grpSpPr>
          <p:pic>
            <p:nvPicPr>
              <p:cNvPr id="41105" name="Picture 1017" descr="antenna_stylize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6" name="Picture 1018" descr="laptop_keyboar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07" name="Freeform 1019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108" name="Picture 1020" descr="screen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109" name="Freeform 1021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0" name="Freeform 1022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1" name="Freeform 1023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2" name="Freeform 1024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3" name="Freeform 1025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4" name="Freeform 1026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15" name="Group 1027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122" name="Freeform 1028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3" name="Freeform 1029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4" name="Freeform 1030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5" name="Freeform 1031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6" name="Freeform 1032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27" name="Freeform 1033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116" name="Freeform 1034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7" name="Freeform 1035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8" name="Freeform 1036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9" name="Freeform 1037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0" name="Freeform 1038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1" name="Freeform 1039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0" name="Group 1064"/>
            <p:cNvGrpSpPr>
              <a:grpSpLocks/>
            </p:cNvGrpSpPr>
            <p:nvPr/>
          </p:nvGrpSpPr>
          <p:grpSpPr bwMode="auto">
            <a:xfrm>
              <a:off x="6872288" y="5486400"/>
              <a:ext cx="474662" cy="407988"/>
              <a:chOff x="877" y="1008"/>
              <a:chExt cx="2747" cy="2591"/>
            </a:xfrm>
          </p:grpSpPr>
          <p:pic>
            <p:nvPicPr>
              <p:cNvPr id="41082" name="Picture 1065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3" name="Picture 1066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84" name="Freeform 106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85" name="Picture 1068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86" name="Freeform 106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107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8" name="Freeform 107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107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0" name="Freeform 107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1" name="Freeform 107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92" name="Group 107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99" name="Freeform 107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0" name="Freeform 107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1" name="Freeform 107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2" name="Freeform 107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3" name="Freeform 108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04" name="Freeform 108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93" name="Freeform 108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4" name="Freeform 108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5" name="Freeform 108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6" name="Freeform 108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7" name="Freeform 108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8" name="Freeform 108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1" name="Group 1114"/>
            <p:cNvGrpSpPr>
              <a:grpSpLocks/>
            </p:cNvGrpSpPr>
            <p:nvPr/>
          </p:nvGrpSpPr>
          <p:grpSpPr bwMode="auto">
            <a:xfrm>
              <a:off x="5561013" y="3041650"/>
              <a:ext cx="444500" cy="407988"/>
              <a:chOff x="877" y="1008"/>
              <a:chExt cx="2747" cy="2591"/>
            </a:xfrm>
          </p:grpSpPr>
          <p:pic>
            <p:nvPicPr>
              <p:cNvPr id="41059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0" name="Picture 1116" descr="laptop_keyboard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61" name="Freeform 111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62" name="Picture 1118" descr="screen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63" name="Freeform 111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4" name="Freeform 112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5" name="Freeform 112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6" name="Freeform 112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Freeform 112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8" name="Freeform 112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69" name="Group 112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76" name="Freeform 112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7" name="Freeform 112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8" name="Freeform 112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79" name="Freeform 112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0" name="Freeform 113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81" name="Freeform 113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70" name="Freeform 113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1" name="Freeform 113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2" name="Freeform 113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3" name="Freeform 113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4" name="Freeform 113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5" name="Freeform 113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32" name="Group 1139"/>
            <p:cNvGrpSpPr>
              <a:grpSpLocks/>
            </p:cNvGrpSpPr>
            <p:nvPr/>
          </p:nvGrpSpPr>
          <p:grpSpPr bwMode="auto">
            <a:xfrm flipH="1">
              <a:off x="5940425" y="3222625"/>
              <a:ext cx="414337" cy="373063"/>
              <a:chOff x="2839" y="3501"/>
              <a:chExt cx="755" cy="803"/>
            </a:xfrm>
          </p:grpSpPr>
          <p:pic>
            <p:nvPicPr>
              <p:cNvPr id="41057" name="Picture 114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58" name="Freeform 114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1033" name="Group 1142"/>
            <p:cNvGrpSpPr>
              <a:grpSpLocks/>
            </p:cNvGrpSpPr>
            <p:nvPr/>
          </p:nvGrpSpPr>
          <p:grpSpPr bwMode="auto">
            <a:xfrm>
              <a:off x="7307263" y="5422900"/>
              <a:ext cx="474662" cy="407988"/>
              <a:chOff x="877" y="1008"/>
              <a:chExt cx="2747" cy="2591"/>
            </a:xfrm>
          </p:grpSpPr>
          <p:pic>
            <p:nvPicPr>
              <p:cNvPr id="41034" name="Picture 1143" descr="antenna_stylize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35" name="Picture 1144" descr="laptop_keyboar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36" name="Freeform 114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1037" name="Picture 1146" descr="screen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38" name="Freeform 114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Freeform 114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Freeform 114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1" name="Freeform 115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2" name="Freeform 115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3" name="Freeform 115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044" name="Group 115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1051" name="Freeform 115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2" name="Freeform 115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3" name="Freeform 115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4" name="Freeform 115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5" name="Freeform 115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6" name="Freeform 115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45" name="Freeform 116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Freeform 116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7" name="Freeform 116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8" name="Freeform 116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9" name="Freeform 116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0" name="Freeform 116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6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1A8CE1DA-70AB-4117-B64E-F284D861631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Introduction</a:t>
            </a:r>
          </a:p>
        </p:txBody>
      </p:sp>
      <p:pic>
        <p:nvPicPr>
          <p:cNvPr id="43010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06375"/>
            <a:ext cx="5657850" cy="8683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What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a protocol?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9383" y="1371600"/>
            <a:ext cx="393469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human protocols:</a:t>
            </a:r>
          </a:p>
          <a:p>
            <a:pPr eaLnBrk="1" hangingPunct="1">
              <a:buSzPct val="75000"/>
            </a:pP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ea typeface="ＭＳ Ｐゴシック" pitchFamily="34" charset="-128"/>
              </a:rPr>
              <a:t>knock, knock, who’s there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 eaLnBrk="1" hangingPunct="1">
              <a:buSzPct val="75000"/>
            </a:pPr>
            <a:r>
              <a:rPr lang="en-US" altLang="ja-JP" sz="2400" dirty="0" smtClean="0">
                <a:ea typeface="ＭＳ Ｐゴシック" pitchFamily="34" charset="-128"/>
              </a:rPr>
              <a:t>Call through phones</a:t>
            </a:r>
          </a:p>
          <a:p>
            <a:pPr eaLnBrk="1" hangingPunct="1"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Introductions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ea typeface="ＭＳ Ｐゴシック" pitchFamily="34" charset="-128"/>
              </a:rPr>
              <a:t>… specific </a:t>
            </a:r>
            <a:r>
              <a:rPr lang="en-US" sz="2400" dirty="0" err="1" smtClean="0">
                <a:ea typeface="ＭＳ Ｐゴシック" pitchFamily="34" charset="-128"/>
              </a:rPr>
              <a:t>msgs</a:t>
            </a:r>
            <a:r>
              <a:rPr lang="en-US" sz="2400" dirty="0" smtClean="0">
                <a:ea typeface="ＭＳ Ｐゴシック" pitchFamily="34" charset="-128"/>
              </a:rPr>
              <a:t> sent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ea typeface="ＭＳ Ｐゴシック" pitchFamily="34" charset="-128"/>
              </a:rPr>
              <a:t>… specific actions taken when </a:t>
            </a:r>
            <a:r>
              <a:rPr lang="en-US" sz="2400" dirty="0" err="1" smtClean="0">
                <a:ea typeface="ＭＳ Ｐゴシック" pitchFamily="34" charset="-128"/>
              </a:rPr>
              <a:t>msgs</a:t>
            </a:r>
            <a:r>
              <a:rPr lang="en-US" sz="2400" dirty="0" smtClean="0">
                <a:ea typeface="ＭＳ Ｐゴシック" pitchFamily="34" charset="-128"/>
              </a:rPr>
              <a:t> received, or other events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i="1" dirty="0" smtClean="0">
                <a:solidFill>
                  <a:srgbClr val="CC0000"/>
                </a:solidFill>
                <a:ea typeface="ＭＳ Ｐゴシック" pitchFamily="34" charset="-128"/>
              </a:rPr>
              <a:t>network protocols:</a:t>
            </a:r>
          </a:p>
          <a:p>
            <a:pPr eaLnBrk="1" hangingPunct="1"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machines rather than humans</a:t>
            </a:r>
          </a:p>
          <a:p>
            <a:pPr eaLnBrk="1" hangingPunct="1">
              <a:buSzPct val="75000"/>
            </a:pPr>
            <a:r>
              <a:rPr lang="en-US" sz="2400" dirty="0" smtClean="0">
                <a:ea typeface="ＭＳ Ｐゴシック" pitchFamily="34" charset="-128"/>
              </a:rPr>
              <a:t>all communication activity in Internet governed by protocols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343400" y="39624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protocols</a:t>
            </a:r>
            <a:r>
              <a:rPr lang="en-US" sz="2800" i="1">
                <a:latin typeface="Gill Sans MT" pitchFamily="34" charset="0"/>
              </a:rPr>
              <a:t> define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format</a:t>
            </a:r>
            <a:r>
              <a:rPr lang="en-US" sz="2800" i="1">
                <a:latin typeface="Gill Sans MT" pitchFamily="34" charset="0"/>
              </a:rPr>
              <a:t>,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order</a:t>
            </a:r>
            <a:r>
              <a:rPr lang="en-US" sz="2800" i="1">
                <a:latin typeface="Gill Sans MT" pitchFamily="34" charset="0"/>
              </a:rPr>
              <a:t> of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msgs sent and received</a:t>
            </a:r>
            <a:r>
              <a:rPr lang="en-US" sz="2800" i="1">
                <a:latin typeface="Gill Sans MT" pitchFamily="34" charset="0"/>
              </a:rPr>
              <a:t> among network entities, and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actions taken</a:t>
            </a:r>
            <a:r>
              <a:rPr lang="en-US" sz="2800" i="1">
                <a:latin typeface="Gill Sans MT" pitchFamily="34" charset="0"/>
              </a:rPr>
              <a:t> on msg transmission, receipt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4335463" y="3962400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30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C1CF7DA-01A4-4B97-9E75-00E5C9B7F48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24598</TotalTime>
  <Words>4351</Words>
  <Application>Microsoft Office PowerPoint</Application>
  <PresentationFormat>On-screen Show (4:3)</PresentationFormat>
  <Paragraphs>1300</Paragraphs>
  <Slides>64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12_Default Design</vt:lpstr>
      <vt:lpstr>Default Design</vt:lpstr>
      <vt:lpstr>Clip</vt:lpstr>
      <vt:lpstr>PowerPoint Presentation</vt:lpstr>
      <vt:lpstr>Course Goals</vt:lpstr>
      <vt:lpstr>Syllabus and tentative schedule</vt:lpstr>
      <vt:lpstr>What is in the “overview”?</vt:lpstr>
      <vt:lpstr>What’s the Internet: “nuts and bolts” view</vt:lpstr>
      <vt:lpstr>“Fun” internet appliances -- Internet of Things</vt:lpstr>
      <vt:lpstr>PowerPoint Presentation</vt:lpstr>
      <vt:lpstr>What’s the Internet: a service view</vt:lpstr>
      <vt:lpstr>What’s a protocol?</vt:lpstr>
      <vt:lpstr>PowerPoint Presentation</vt:lpstr>
      <vt:lpstr>Chapter 1: roadmap</vt:lpstr>
      <vt:lpstr>A closer look at network structure:</vt:lpstr>
      <vt:lpstr>Access networks and physical media</vt:lpstr>
      <vt:lpstr>Access net: digital subscriber line (DSL)</vt:lpstr>
      <vt:lpstr>PowerPoint Presentation</vt:lpstr>
      <vt:lpstr>FDM versus TDM</vt:lpstr>
      <vt:lpstr>PowerPoint Presentation</vt:lpstr>
      <vt:lpstr>Enterprise access networks (Ethernet)</vt:lpstr>
      <vt:lpstr>Ethernet Switches, Routers</vt:lpstr>
      <vt:lpstr>Wireless access networks</vt:lpstr>
      <vt:lpstr>Host: sends packets of data</vt:lpstr>
      <vt:lpstr>Physical media</vt:lpstr>
      <vt:lpstr>Physical media: coax, fiber</vt:lpstr>
      <vt:lpstr>Physical media: radio</vt:lpstr>
      <vt:lpstr>Chapter 1: roadmap</vt:lpstr>
      <vt:lpstr>The network core</vt:lpstr>
      <vt:lpstr>Packet Switching: queueing delay, loss</vt:lpstr>
      <vt:lpstr>Two key network-core functions</vt:lpstr>
      <vt:lpstr>Alternative core: circuit switching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Verizon, ATT, Sprint</vt:lpstr>
      <vt:lpstr>Chapter 1: roadmap</vt:lpstr>
      <vt:lpstr>“Real” Internet delays and routes</vt:lpstr>
      <vt:lpstr>“Real” Internet delays, routes</vt:lpstr>
      <vt:lpstr>Packet loss</vt:lpstr>
      <vt:lpstr>Throughput</vt:lpstr>
      <vt:lpstr>Chapter 1: roadmap</vt:lpstr>
      <vt:lpstr>Protocol “layers”</vt:lpstr>
      <vt:lpstr>Organization of air travel</vt:lpstr>
      <vt:lpstr>Layering of airline functionality</vt:lpstr>
      <vt:lpstr>Why layering?</vt:lpstr>
      <vt:lpstr>Internet protocol stack</vt:lpstr>
      <vt:lpstr>Encapsulation</vt:lpstr>
      <vt:lpstr>Chapter 1: roadmap</vt:lpstr>
      <vt:lpstr>Network security</vt:lpstr>
      <vt:lpstr>Bad guys: put malware into hosts via Internet</vt:lpstr>
      <vt:lpstr>PowerPoint Presentation</vt:lpstr>
      <vt:lpstr>Bad guys can sniff packets</vt:lpstr>
      <vt:lpstr>Bad guys can use fake addresses</vt:lpstr>
      <vt:lpstr>Chapter 1: roadmap</vt:lpstr>
      <vt:lpstr>Internet history</vt:lpstr>
      <vt:lpstr>PowerPoint Presentation</vt:lpstr>
      <vt:lpstr>PowerPoint Presentation</vt:lpstr>
      <vt:lpstr>PowerPoint Presentation</vt:lpstr>
      <vt:lpstr>PowerPoint Presentation</vt:lpstr>
      <vt:lpstr>Introduction: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Edition: Chapter 1</dc:title>
  <dc:creator>Jim Kurose and Keith Ross</dc:creator>
  <cp:lastModifiedBy>Xiannong Meng</cp:lastModifiedBy>
  <cp:revision>311</cp:revision>
  <dcterms:created xsi:type="dcterms:W3CDTF">1999-10-08T19:08:27Z</dcterms:created>
  <dcterms:modified xsi:type="dcterms:W3CDTF">2016-01-25T19:13:06Z</dcterms:modified>
</cp:coreProperties>
</file>