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726" r:id="rId2"/>
  </p:sldMasterIdLst>
  <p:notesMasterIdLst>
    <p:notesMasterId r:id="rId25"/>
  </p:notesMasterIdLst>
  <p:handoutMasterIdLst>
    <p:handoutMasterId r:id="rId26"/>
  </p:handoutMasterIdLst>
  <p:sldIdLst>
    <p:sldId id="518" r:id="rId3"/>
    <p:sldId id="519" r:id="rId4"/>
    <p:sldId id="520" r:id="rId5"/>
    <p:sldId id="521" r:id="rId6"/>
    <p:sldId id="523" r:id="rId7"/>
    <p:sldId id="522" r:id="rId8"/>
    <p:sldId id="510" r:id="rId9"/>
    <p:sldId id="514" r:id="rId10"/>
    <p:sldId id="516" r:id="rId11"/>
    <p:sldId id="525" r:id="rId12"/>
    <p:sldId id="500" r:id="rId13"/>
    <p:sldId id="325" r:id="rId14"/>
    <p:sldId id="379" r:id="rId15"/>
    <p:sldId id="450" r:id="rId16"/>
    <p:sldId id="380" r:id="rId17"/>
    <p:sldId id="381" r:id="rId18"/>
    <p:sldId id="382" r:id="rId19"/>
    <p:sldId id="291" r:id="rId20"/>
    <p:sldId id="327" r:id="rId21"/>
    <p:sldId id="524" r:id="rId22"/>
    <p:sldId id="260" r:id="rId23"/>
    <p:sldId id="505" r:id="rId24"/>
  </p:sldIdLst>
  <p:sldSz cx="9144000" cy="6858000" type="screen4x3"/>
  <p:notesSz cx="7315200" cy="9601200"/>
  <p:defaultTextStyle>
    <a:defPPr>
      <a:defRPr lang="en-US"/>
    </a:defPPr>
    <a:lvl1pPr algn="l" rtl="0" eaLnBrk="0" fontAlgn="base" hangingPunct="0">
      <a:spcBef>
        <a:spcPct val="20000"/>
      </a:spcBef>
      <a:spcAft>
        <a:spcPct val="0"/>
      </a:spcAft>
      <a:buClr>
        <a:schemeClr val="accent2"/>
      </a:buClr>
      <a:buSzPct val="85000"/>
      <a:buFont typeface="ZapfDingbats" pitchFamily="82" charset="2"/>
      <a:defRPr sz="20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1pPr>
    <a:lvl2pPr marL="457200" algn="l" rtl="0" eaLnBrk="0" fontAlgn="base" hangingPunct="0">
      <a:spcBef>
        <a:spcPct val="20000"/>
      </a:spcBef>
      <a:spcAft>
        <a:spcPct val="0"/>
      </a:spcAft>
      <a:buClr>
        <a:schemeClr val="accent2"/>
      </a:buClr>
      <a:buSzPct val="85000"/>
      <a:buFont typeface="ZapfDingbats" pitchFamily="82" charset="2"/>
      <a:defRPr sz="20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2pPr>
    <a:lvl3pPr marL="914400" algn="l" rtl="0" eaLnBrk="0" fontAlgn="base" hangingPunct="0">
      <a:spcBef>
        <a:spcPct val="20000"/>
      </a:spcBef>
      <a:spcAft>
        <a:spcPct val="0"/>
      </a:spcAft>
      <a:buClr>
        <a:schemeClr val="accent2"/>
      </a:buClr>
      <a:buSzPct val="85000"/>
      <a:buFont typeface="ZapfDingbats" pitchFamily="82" charset="2"/>
      <a:defRPr sz="20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3pPr>
    <a:lvl4pPr marL="1371600" algn="l" rtl="0" eaLnBrk="0" fontAlgn="base" hangingPunct="0">
      <a:spcBef>
        <a:spcPct val="20000"/>
      </a:spcBef>
      <a:spcAft>
        <a:spcPct val="0"/>
      </a:spcAft>
      <a:buClr>
        <a:schemeClr val="accent2"/>
      </a:buClr>
      <a:buSzPct val="85000"/>
      <a:buFont typeface="ZapfDingbats" pitchFamily="82" charset="2"/>
      <a:defRPr sz="20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4pPr>
    <a:lvl5pPr marL="1828800" algn="l" rtl="0" eaLnBrk="0" fontAlgn="base" hangingPunct="0">
      <a:spcBef>
        <a:spcPct val="20000"/>
      </a:spcBef>
      <a:spcAft>
        <a:spcPct val="0"/>
      </a:spcAft>
      <a:buClr>
        <a:schemeClr val="accent2"/>
      </a:buClr>
      <a:buSzPct val="85000"/>
      <a:buFont typeface="ZapfDingbats" pitchFamily="82" charset="2"/>
      <a:defRPr sz="20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000099"/>
    <a:srgbClr val="FFFF00"/>
    <a:srgbClr val="DDDDDD"/>
    <a:srgbClr val="FFCCFF"/>
    <a:srgbClr val="FF99CC"/>
    <a:srgbClr val="CC0000"/>
    <a:srgbClr val="00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1" d="100"/>
          <a:sy n="111" d="100"/>
        </p:scale>
        <p:origin x="-1602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1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2" tIns="48326" rIns="96652" bIns="48326" numCol="1" anchor="t" anchorCtr="0" compatLnSpc="1">
            <a:prstTxWarp prst="textNoShape">
              <a:avLst/>
            </a:prstTxWarp>
          </a:bodyPr>
          <a:lstStyle>
            <a:lvl1pPr defTabSz="966696">
              <a:spcBef>
                <a:spcPct val="0"/>
              </a:spcBef>
              <a:buClrTx/>
              <a:buSzTx/>
              <a:buFontTx/>
              <a:buNone/>
              <a:defRPr sz="13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1064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3375" y="1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2" tIns="48326" rIns="96652" bIns="48326" numCol="1" anchor="t" anchorCtr="0" compatLnSpc="1">
            <a:prstTxWarp prst="textNoShape">
              <a:avLst/>
            </a:prstTxWarp>
          </a:bodyPr>
          <a:lstStyle>
            <a:lvl1pPr algn="r" defTabSz="966696">
              <a:spcBef>
                <a:spcPct val="0"/>
              </a:spcBef>
              <a:buClrTx/>
              <a:buSzTx/>
              <a:buFontTx/>
              <a:buNone/>
              <a:defRPr sz="13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1065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120189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2" tIns="48326" rIns="96652" bIns="48326" numCol="1" anchor="b" anchorCtr="0" compatLnSpc="1">
            <a:prstTxWarp prst="textNoShape">
              <a:avLst/>
            </a:prstTxWarp>
          </a:bodyPr>
          <a:lstStyle>
            <a:lvl1pPr defTabSz="966696">
              <a:spcBef>
                <a:spcPct val="0"/>
              </a:spcBef>
              <a:buClrTx/>
              <a:buSzTx/>
              <a:buFontTx/>
              <a:buNone/>
              <a:defRPr sz="13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1065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3375" y="9120189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2" tIns="48326" rIns="96652" bIns="48326" numCol="1" anchor="b" anchorCtr="0" compatLnSpc="1">
            <a:prstTxWarp prst="textNoShape">
              <a:avLst/>
            </a:prstTxWarp>
          </a:bodyPr>
          <a:lstStyle>
            <a:lvl1pPr algn="r" defTabSz="966696">
              <a:spcBef>
                <a:spcPct val="0"/>
              </a:spcBef>
              <a:buClrTx/>
              <a:buSzTx/>
              <a:buFontTx/>
              <a:buNone/>
              <a:defRPr sz="1300">
                <a:latin typeface="Times New Roman" pitchFamily="18" charset="0"/>
              </a:defRPr>
            </a:lvl1pPr>
          </a:lstStyle>
          <a:p>
            <a:fld id="{225007C2-213C-4473-A48F-95C988233EF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38372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1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2" tIns="48326" rIns="96652" bIns="48326" numCol="1" anchor="t" anchorCtr="0" compatLnSpc="1">
            <a:prstTxWarp prst="textNoShape">
              <a:avLst/>
            </a:prstTxWarp>
          </a:bodyPr>
          <a:lstStyle>
            <a:lvl1pPr defTabSz="966696">
              <a:spcBef>
                <a:spcPct val="0"/>
              </a:spcBef>
              <a:buClrTx/>
              <a:buSzTx/>
              <a:buFontTx/>
              <a:buNone/>
              <a:defRPr sz="13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4964" y="1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2" tIns="48326" rIns="96652" bIns="48326" numCol="1" anchor="t" anchorCtr="0" compatLnSpc="1">
            <a:prstTxWarp prst="textNoShape">
              <a:avLst/>
            </a:prstTxWarp>
          </a:bodyPr>
          <a:lstStyle>
            <a:lvl1pPr algn="r" defTabSz="966696">
              <a:spcBef>
                <a:spcPct val="0"/>
              </a:spcBef>
              <a:buClrTx/>
              <a:buSzTx/>
              <a:buFontTx/>
              <a:buNone/>
              <a:defRPr sz="13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645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726" y="4560888"/>
            <a:ext cx="5365750" cy="4319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2" tIns="48326" rIns="96652" bIns="4832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121776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2" tIns="48326" rIns="96652" bIns="48326" numCol="1" anchor="b" anchorCtr="0" compatLnSpc="1">
            <a:prstTxWarp prst="textNoShape">
              <a:avLst/>
            </a:prstTxWarp>
          </a:bodyPr>
          <a:lstStyle>
            <a:lvl1pPr defTabSz="966696">
              <a:spcBef>
                <a:spcPct val="0"/>
              </a:spcBef>
              <a:buClrTx/>
              <a:buSzTx/>
              <a:buFontTx/>
              <a:buNone/>
              <a:defRPr sz="13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4964" y="9121776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2" tIns="48326" rIns="96652" bIns="48326" numCol="1" anchor="b" anchorCtr="0" compatLnSpc="1">
            <a:prstTxWarp prst="textNoShape">
              <a:avLst/>
            </a:prstTxWarp>
          </a:bodyPr>
          <a:lstStyle>
            <a:lvl1pPr algn="r" defTabSz="966696">
              <a:spcBef>
                <a:spcPct val="0"/>
              </a:spcBef>
              <a:buClrTx/>
              <a:buSzTx/>
              <a:buFontTx/>
              <a:buNone/>
              <a:defRPr sz="1300">
                <a:latin typeface="Times New Roman" pitchFamily="18" charset="0"/>
              </a:defRPr>
            </a:lvl1pPr>
          </a:lstStyle>
          <a:p>
            <a:fld id="{8B948E34-5F65-4769-835B-B505230F4C3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262470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4D7510F6-A0F8-4C94-9FCB-C5AD23C4C2C0}" type="slidenum">
              <a:rPr lang="en-US"/>
              <a:pPr/>
              <a:t>2</a:t>
            </a:fld>
            <a:endParaRPr lang="en-US"/>
          </a:p>
        </p:txBody>
      </p:sp>
      <p:sp>
        <p:nvSpPr>
          <p:cNvPr id="1034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342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29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3730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ea typeface="ＭＳ Ｐゴシック" pitchFamily="34" charset="-128"/>
            </a:endParaRPr>
          </a:p>
        </p:txBody>
      </p:sp>
      <p:sp>
        <p:nvSpPr>
          <p:cNvPr id="73731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B9434AC-522D-4BF3-A876-4512EFD507EA}" type="slidenum">
              <a:rPr lang="en-US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7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5778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ea typeface="ＭＳ Ｐゴシック" pitchFamily="34" charset="-128"/>
            </a:endParaRPr>
          </a:p>
        </p:txBody>
      </p:sp>
      <p:sp>
        <p:nvSpPr>
          <p:cNvPr id="75779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4647B55-9644-4809-B3C6-C9E941E880A8}" type="slidenum">
              <a:rPr lang="en-US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5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7826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ea typeface="ＭＳ Ｐゴシック" pitchFamily="34" charset="-128"/>
            </a:endParaRPr>
          </a:p>
        </p:txBody>
      </p:sp>
      <p:sp>
        <p:nvSpPr>
          <p:cNvPr id="77827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C47C0E3-05E3-4D03-A188-F4F410C1F41E}" type="slidenum">
              <a:rPr lang="en-US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3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9874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ea typeface="ＭＳ Ｐゴシック" pitchFamily="34" charset="-128"/>
            </a:endParaRPr>
          </a:p>
        </p:txBody>
      </p:sp>
      <p:sp>
        <p:nvSpPr>
          <p:cNvPr id="79875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DCFE368-A5B7-4B0B-B68B-2C00E17B779E}" type="slidenum">
              <a:rPr lang="en-US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1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1922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ea typeface="ＭＳ Ｐゴシック" pitchFamily="34" charset="-128"/>
            </a:endParaRPr>
          </a:p>
        </p:txBody>
      </p:sp>
      <p:sp>
        <p:nvSpPr>
          <p:cNvPr id="81923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74EE667-222F-4948-8575-8A629AF5C2D9}" type="slidenum">
              <a:rPr lang="en-US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69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3970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ea typeface="ＭＳ Ｐゴシック" pitchFamily="34" charset="-128"/>
            </a:endParaRPr>
          </a:p>
        </p:txBody>
      </p:sp>
      <p:sp>
        <p:nvSpPr>
          <p:cNvPr id="83971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3285D13-48ED-4595-8C35-5010D1154C67}" type="slidenum">
              <a:rPr lang="en-US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5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7826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ea typeface="ＭＳ Ｐゴシック" pitchFamily="34" charset="-128"/>
            </a:endParaRPr>
          </a:p>
        </p:txBody>
      </p:sp>
      <p:sp>
        <p:nvSpPr>
          <p:cNvPr id="77827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C47C0E3-05E3-4D03-A188-F4F410C1F41E}" type="slidenum">
              <a:rPr lang="en-US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3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0114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ea typeface="ＭＳ Ｐゴシック" pitchFamily="34" charset="-128"/>
            </a:endParaRPr>
          </a:p>
        </p:txBody>
      </p:sp>
      <p:sp>
        <p:nvSpPr>
          <p:cNvPr id="90115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6E4277E-C1CB-445C-A06B-17630FA6DA2B}" type="slidenum">
              <a:rPr lang="en-US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973F3DDD-F4D4-4BA3-8E9C-7E6DDD96D69E}" type="slidenum">
              <a:rPr lang="en-US"/>
              <a:pPr/>
              <a:t>3</a:t>
            </a:fld>
            <a:endParaRPr lang="en-US"/>
          </a:p>
        </p:txBody>
      </p:sp>
      <p:sp>
        <p:nvSpPr>
          <p:cNvPr id="501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981E0CF8-3184-465D-AC89-0DDF5B3F6177}" type="slidenum">
              <a:rPr lang="en-US"/>
              <a:pPr/>
              <a:t>5</a:t>
            </a:fld>
            <a:endParaRPr lang="en-US"/>
          </a:p>
        </p:txBody>
      </p:sp>
      <p:sp>
        <p:nvSpPr>
          <p:cNvPr id="1239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390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B9300C99-4A19-47AB-B264-CDA673F85184}" type="slidenum">
              <a:rPr lang="en-US"/>
              <a:pPr/>
              <a:t>7</a:t>
            </a:fld>
            <a:endParaRPr lang="en-US"/>
          </a:p>
        </p:txBody>
      </p:sp>
      <p:sp>
        <p:nvSpPr>
          <p:cNvPr id="133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2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C1137039-8727-4FBA-BBB9-F0C4753B614F}" type="slidenum">
              <a:rPr lang="en-US"/>
              <a:pPr/>
              <a:t>8</a:t>
            </a:fld>
            <a:endParaRPr lang="en-US"/>
          </a:p>
        </p:txBody>
      </p:sp>
      <p:sp>
        <p:nvSpPr>
          <p:cNvPr id="1413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131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0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FA0FCC90-3237-43C0-AC97-FFFD0CDB16FD}" type="slidenum">
              <a:rPr lang="en-US"/>
              <a:pPr/>
              <a:t>9</a:t>
            </a:fld>
            <a:endParaRPr lang="en-US"/>
          </a:p>
        </p:txBody>
      </p:sp>
      <p:sp>
        <p:nvSpPr>
          <p:cNvPr id="145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541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50C4D74F-8E32-490E-BFBD-7F170642DFBF}" type="slidenum">
              <a:rPr lang="en-US"/>
              <a:pPr/>
              <a:t>10</a:t>
            </a:fld>
            <a:endParaRPr lang="en-US"/>
          </a:p>
        </p:txBody>
      </p:sp>
      <p:sp>
        <p:nvSpPr>
          <p:cNvPr id="80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smtClean="0">
                <a:ea typeface="ＭＳ Ｐゴシック" pitchFamily="34" charset="-128"/>
              </a:rPr>
              <a:t>Two simple multiple access control techniques.</a:t>
            </a:r>
          </a:p>
          <a:p>
            <a:endParaRPr lang="en-US" smtClean="0">
              <a:ea typeface="ＭＳ Ｐゴシック" pitchFamily="34" charset="-128"/>
            </a:endParaRPr>
          </a:p>
          <a:p>
            <a:r>
              <a:rPr lang="en-US" smtClean="0">
                <a:ea typeface="ＭＳ Ｐゴシック" pitchFamily="34" charset="-128"/>
              </a:rPr>
              <a:t>Each mobile</a:t>
            </a:r>
            <a:r>
              <a:rPr lang="ja-JP" altLang="en-US" smtClean="0">
                <a:ea typeface="ＭＳ Ｐゴシック" pitchFamily="34" charset="-128"/>
              </a:rPr>
              <a:t>’</a:t>
            </a:r>
            <a:r>
              <a:rPr lang="en-US" altLang="ja-JP" smtClean="0">
                <a:ea typeface="ＭＳ Ｐゴシック" pitchFamily="34" charset="-128"/>
              </a:rPr>
              <a:t>s share of the bandwidth is divided into portions for the uplink and the downlink. Also, possibly, out of band signaling.</a:t>
            </a:r>
          </a:p>
          <a:p>
            <a:endParaRPr lang="en-US" smtClean="0">
              <a:ea typeface="ＭＳ Ｐゴシック" pitchFamily="34" charset="-128"/>
            </a:endParaRPr>
          </a:p>
          <a:p>
            <a:r>
              <a:rPr lang="en-US" smtClean="0">
                <a:ea typeface="ＭＳ Ｐゴシック" pitchFamily="34" charset="-128"/>
              </a:rPr>
              <a:t>As we will see, used in AMPS, GSM, IS-54/136</a:t>
            </a: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5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7586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ea typeface="ＭＳ Ｐゴシック" pitchFamily="34" charset="-128"/>
            </a:endParaRPr>
          </a:p>
        </p:txBody>
      </p:sp>
      <p:sp>
        <p:nvSpPr>
          <p:cNvPr id="67587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23BCC5A-BFA5-4690-AF42-CDC65C39153E}" type="slidenum">
              <a:rPr lang="en-US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1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1682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ea typeface="ＭＳ Ｐゴシック" pitchFamily="34" charset="-128"/>
            </a:endParaRPr>
          </a:p>
        </p:txBody>
      </p:sp>
      <p:sp>
        <p:nvSpPr>
          <p:cNvPr id="71683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12409AD-84F7-48B1-83A7-E5EE20239F11}" type="slidenum">
              <a:rPr lang="en-US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F3F2730-B082-43C2-9E1F-14B0ABECACD7}" type="datetime1">
              <a:rPr lang="en-US"/>
              <a:pPr/>
              <a:t>1/25/2016</a:t>
            </a:fld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Application Layer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2-</a:t>
            </a:r>
            <a:fld id="{DA92AFEC-FDAE-4591-8075-3BBB80434A0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294FCA6-A671-4AD8-A97F-3F76AB533F85}" type="datetime1">
              <a:rPr lang="en-US"/>
              <a:pPr/>
              <a:t>1/25/2016</a:t>
            </a:fld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Application Layer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2-</a:t>
            </a:r>
            <a:fld id="{AF5DB57D-B4E8-4EB2-828F-8980F0CE983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362700" y="228600"/>
            <a:ext cx="1943100" cy="6019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228600"/>
            <a:ext cx="5676900" cy="6019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DC3A390-A204-4AAC-8003-1883EDC5D262}" type="datetime1">
              <a:rPr lang="en-US"/>
              <a:pPr/>
              <a:t>1/25/2016</a:t>
            </a:fld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Application Layer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2-</a:t>
            </a:r>
            <a:fld id="{A4D73BFA-2ABE-49A7-8DD4-3A3033462DA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28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600200"/>
            <a:ext cx="3810000" cy="464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495800" y="1600200"/>
            <a:ext cx="3810000" cy="464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C2F8DC3-7E5C-4BCC-9FCC-4342BC558DA7}" type="datetime1">
              <a:rPr lang="en-US"/>
              <a:pPr/>
              <a:t>1/25/2016</a:t>
            </a:fld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Application Layer</a:t>
            </a: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2-</a:t>
            </a:r>
            <a:fld id="{786ED2CD-739E-4775-BD0D-BF1D245F764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28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533400" y="1600200"/>
            <a:ext cx="3810000" cy="464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5800" y="1600200"/>
            <a:ext cx="3810000" cy="464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A4D458B-3C17-4394-A2FD-6AD1AD3F67C6}" type="datetime1">
              <a:rPr lang="en-US"/>
              <a:pPr/>
              <a:t>1/25/2016</a:t>
            </a:fld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Application Layer</a:t>
            </a: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2-</a:t>
            </a:r>
            <a:fld id="{D7F60A20-2CBA-4C1E-84A6-4A41A7776E6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hart" preserve="1">
  <p:cSld name="Title, Text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28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533400" y="1600200"/>
            <a:ext cx="3810000" cy="464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hart Placeholder 3"/>
          <p:cNvSpPr>
            <a:spLocks noGrp="1"/>
          </p:cNvSpPr>
          <p:nvPr>
            <p:ph type="chart" sz="half" idx="2"/>
          </p:nvPr>
        </p:nvSpPr>
        <p:spPr>
          <a:xfrm>
            <a:off x="4495800" y="1600200"/>
            <a:ext cx="3810000" cy="46482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755A1FE-E9ED-427E-83E5-B20134B62B79}" type="datetime1">
              <a:rPr lang="en-US"/>
              <a:pPr/>
              <a:t>1/25/2016</a:t>
            </a:fld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Application Layer</a:t>
            </a: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2-</a:t>
            </a:r>
            <a:fld id="{80038E5F-5031-4F41-AB3F-61DDC6C375A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 and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28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600200"/>
            <a:ext cx="7772400" cy="22479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400" y="4000500"/>
            <a:ext cx="7772400" cy="22479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1B52DF9-6C49-4F17-BBF3-12C7278C190B}" type="datetime1">
              <a:rPr lang="en-US"/>
              <a:pPr/>
              <a:t>1/25/2016</a:t>
            </a:fld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Application Layer</a:t>
            </a: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2-</a:t>
            </a:r>
            <a:fld id="{76B20FD0-B375-4EC5-A767-64DC915F6C4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None/>
              <a:defRPr/>
            </a:lvl1pPr>
          </a:lstStyle>
          <a:p>
            <a:fld id="{81B26885-8713-48F3-AEDE-FC4C853D281F}" type="datetime1">
              <a:rPr lang="en-US"/>
              <a:pPr/>
              <a:t>1/25/2016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ZapfDingbats" charset="0"/>
              <a:buNone/>
              <a:defRPr/>
            </a:lvl1pPr>
          </a:lstStyle>
          <a:p>
            <a:pPr>
              <a:defRPr/>
            </a:pPr>
            <a:r>
              <a:rPr lang="en-US"/>
              <a:t>Introduction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None/>
              <a:defRPr/>
            </a:lvl1pPr>
          </a:lstStyle>
          <a:p>
            <a:r>
              <a:rPr lang="en-US"/>
              <a:t>2-</a:t>
            </a:r>
            <a:fld id="{FBEE756C-FC4E-49BB-BD2C-19127933392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None/>
              <a:defRPr/>
            </a:lvl1pPr>
          </a:lstStyle>
          <a:p>
            <a:fld id="{41CE0CBE-A46B-4BE8-8194-525CBF4EDFC9}" type="datetime1">
              <a:rPr lang="en-US"/>
              <a:pPr/>
              <a:t>1/25/2016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ZapfDingbats" charset="0"/>
              <a:buNone/>
              <a:defRPr/>
            </a:lvl1pPr>
          </a:lstStyle>
          <a:p>
            <a:pPr>
              <a:defRPr/>
            </a:pPr>
            <a:r>
              <a:rPr lang="en-US"/>
              <a:t>Introduction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None/>
              <a:defRPr/>
            </a:lvl1pPr>
          </a:lstStyle>
          <a:p>
            <a:r>
              <a:rPr lang="en-US"/>
              <a:t>2-</a:t>
            </a:r>
            <a:fld id="{9B37EF84-2E73-4696-9AE3-48820BAA045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None/>
              <a:defRPr/>
            </a:lvl1pPr>
          </a:lstStyle>
          <a:p>
            <a:fld id="{06ADCCD1-579F-4601-8FC1-4C68BDC0126A}" type="datetime1">
              <a:rPr lang="en-US"/>
              <a:pPr/>
              <a:t>1/25/2016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ZapfDingbats" charset="0"/>
              <a:buNone/>
              <a:defRPr/>
            </a:lvl1pPr>
          </a:lstStyle>
          <a:p>
            <a:pPr>
              <a:defRPr/>
            </a:pPr>
            <a:r>
              <a:rPr lang="en-US"/>
              <a:t>Introduction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None/>
              <a:defRPr/>
            </a:lvl1pPr>
          </a:lstStyle>
          <a:p>
            <a:r>
              <a:rPr lang="en-US"/>
              <a:t>2-</a:t>
            </a:r>
            <a:fld id="{8F113287-1118-45DC-94CE-B167F8A1C72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611313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5800" y="1611313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None/>
              <a:defRPr/>
            </a:lvl1pPr>
          </a:lstStyle>
          <a:p>
            <a:fld id="{03C52BD1-BEC9-4758-9575-D0C01B57BD59}" type="datetime1">
              <a:rPr lang="en-US"/>
              <a:pPr/>
              <a:t>1/25/2016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ZapfDingbats" charset="0"/>
              <a:buNone/>
              <a:defRPr/>
            </a:lvl1pPr>
          </a:lstStyle>
          <a:p>
            <a:pPr>
              <a:defRPr/>
            </a:pPr>
            <a:r>
              <a:rPr lang="en-US"/>
              <a:t>Introduction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None/>
              <a:defRPr/>
            </a:lvl1pPr>
          </a:lstStyle>
          <a:p>
            <a:r>
              <a:rPr lang="en-US"/>
              <a:t>2-</a:t>
            </a:r>
            <a:fld id="{1AE14DE8-45D1-4CB4-B98D-7659B00E8B6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7860579-D920-40C4-BF88-D2C30A7249E8}" type="datetime1">
              <a:rPr lang="en-US"/>
              <a:pPr/>
              <a:t>1/25/2016</a:t>
            </a:fld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Application Layer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2-</a:t>
            </a:r>
            <a:fld id="{F6BB5E10-9CC3-40B3-AC20-00C01223697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None/>
              <a:defRPr/>
            </a:lvl1pPr>
          </a:lstStyle>
          <a:p>
            <a:fld id="{86AFE1C1-A292-4E4F-B195-F9C46B38825A}" type="datetime1">
              <a:rPr lang="en-US"/>
              <a:pPr/>
              <a:t>1/25/2016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ZapfDingbats" charset="0"/>
              <a:buNone/>
              <a:defRPr/>
            </a:lvl1pPr>
          </a:lstStyle>
          <a:p>
            <a:pPr>
              <a:defRPr/>
            </a:pPr>
            <a:r>
              <a:rPr lang="en-US"/>
              <a:t>Introduction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None/>
              <a:defRPr/>
            </a:lvl1pPr>
          </a:lstStyle>
          <a:p>
            <a:r>
              <a:rPr lang="en-US"/>
              <a:t>2-</a:t>
            </a:r>
            <a:fld id="{E377D30A-27B9-40A0-BF1D-CFF22768DBC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None/>
              <a:defRPr/>
            </a:lvl1pPr>
          </a:lstStyle>
          <a:p>
            <a:fld id="{33BFF034-51F9-425D-940E-E38A619FFA29}" type="datetime1">
              <a:rPr lang="en-US"/>
              <a:pPr/>
              <a:t>1/25/2016</a:t>
            </a:fld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ZapfDingbats" charset="0"/>
              <a:buNone/>
              <a:defRPr/>
            </a:lvl1pPr>
          </a:lstStyle>
          <a:p>
            <a:pPr>
              <a:defRPr/>
            </a:pPr>
            <a:r>
              <a:rPr lang="en-US"/>
              <a:t>Introduction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None/>
              <a:defRPr/>
            </a:lvl1pPr>
          </a:lstStyle>
          <a:p>
            <a:r>
              <a:rPr lang="en-US"/>
              <a:t>2-</a:t>
            </a:r>
            <a:fld id="{1435E03B-A8A4-4A30-BE75-5B9FB651A4C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None/>
              <a:defRPr/>
            </a:lvl1pPr>
          </a:lstStyle>
          <a:p>
            <a:fld id="{54BDB694-0048-427B-9BF1-BABFA78D08DE}" type="datetime1">
              <a:rPr lang="en-US"/>
              <a:pPr/>
              <a:t>1/25/2016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ZapfDingbats" charset="0"/>
              <a:buNone/>
              <a:defRPr/>
            </a:lvl1pPr>
          </a:lstStyle>
          <a:p>
            <a:pPr>
              <a:defRPr/>
            </a:pPr>
            <a:r>
              <a:rPr lang="en-US"/>
              <a:t>Introduction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None/>
              <a:defRPr/>
            </a:lvl1pPr>
          </a:lstStyle>
          <a:p>
            <a:r>
              <a:rPr lang="en-US"/>
              <a:t>1-</a:t>
            </a:r>
            <a:fld id="{659E6572-C21C-422F-B635-A42C967A022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None/>
              <a:defRPr/>
            </a:lvl1pPr>
          </a:lstStyle>
          <a:p>
            <a:fld id="{4B0A1FDE-4B31-49D1-BC59-1EFCE488642B}" type="datetime1">
              <a:rPr lang="en-US"/>
              <a:pPr/>
              <a:t>1/25/2016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ZapfDingbats" charset="0"/>
              <a:buNone/>
              <a:defRPr/>
            </a:lvl1pPr>
          </a:lstStyle>
          <a:p>
            <a:pPr>
              <a:defRPr/>
            </a:pPr>
            <a:r>
              <a:rPr lang="en-US"/>
              <a:t>Introduction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None/>
              <a:defRPr/>
            </a:lvl1pPr>
          </a:lstStyle>
          <a:p>
            <a:r>
              <a:rPr lang="en-US"/>
              <a:t>1-</a:t>
            </a:r>
            <a:fld id="{9A20FE46-6F00-4530-B1D0-0DF482654CB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None/>
              <a:defRPr/>
            </a:lvl1pPr>
          </a:lstStyle>
          <a:p>
            <a:fld id="{1D4FB8E7-39D2-406C-95B9-7F3DC9ED8B36}" type="datetime1">
              <a:rPr lang="en-US"/>
              <a:pPr/>
              <a:t>1/25/2016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ZapfDingbats" charset="0"/>
              <a:buNone/>
              <a:defRPr/>
            </a:lvl1pPr>
          </a:lstStyle>
          <a:p>
            <a:pPr>
              <a:defRPr/>
            </a:pPr>
            <a:r>
              <a:rPr lang="en-US"/>
              <a:t>Introduction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None/>
              <a:defRPr/>
            </a:lvl1pPr>
          </a:lstStyle>
          <a:p>
            <a:r>
              <a:rPr lang="en-US"/>
              <a:t>2-</a:t>
            </a:r>
            <a:fld id="{246DED30-6685-45E2-9722-19F2C98B292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None/>
              <a:defRPr/>
            </a:lvl1pPr>
          </a:lstStyle>
          <a:p>
            <a:fld id="{9067440B-0D09-4351-AF8A-76C149D695F0}" type="datetime1">
              <a:rPr lang="en-US"/>
              <a:pPr/>
              <a:t>1/25/2016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ZapfDingbats" charset="0"/>
              <a:buNone/>
              <a:defRPr/>
            </a:lvl1pPr>
          </a:lstStyle>
          <a:p>
            <a:pPr>
              <a:defRPr/>
            </a:pPr>
            <a:r>
              <a:rPr lang="en-US"/>
              <a:t>Introduction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None/>
              <a:defRPr/>
            </a:lvl1pPr>
          </a:lstStyle>
          <a:p>
            <a:r>
              <a:rPr lang="en-US"/>
              <a:t>1-</a:t>
            </a:r>
            <a:fld id="{69909119-12A5-456E-AB11-DC145C75DAE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362700" y="228600"/>
            <a:ext cx="1943100" cy="60309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228600"/>
            <a:ext cx="5676900" cy="60309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None/>
              <a:defRPr/>
            </a:lvl1pPr>
          </a:lstStyle>
          <a:p>
            <a:fld id="{60C835D1-034F-44DF-BACC-5BAAFE13F978}" type="datetime1">
              <a:rPr lang="en-US"/>
              <a:pPr/>
              <a:t>1/25/2016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ZapfDingbats" charset="0"/>
              <a:buNone/>
              <a:defRPr/>
            </a:lvl1pPr>
          </a:lstStyle>
          <a:p>
            <a:pPr>
              <a:defRPr/>
            </a:pPr>
            <a:r>
              <a:rPr lang="en-US"/>
              <a:t>Introduction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None/>
              <a:defRPr/>
            </a:lvl1pPr>
          </a:lstStyle>
          <a:p>
            <a:r>
              <a:rPr lang="en-US"/>
              <a:t>1-</a:t>
            </a:r>
            <a:fld id="{2CB9BEFE-52EC-43BF-93EC-7745E4ADA53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28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611313"/>
            <a:ext cx="3810000" cy="464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495800" y="1611313"/>
            <a:ext cx="3810000" cy="22479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495800" y="4011613"/>
            <a:ext cx="3810000" cy="22479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None/>
              <a:defRPr/>
            </a:lvl1pPr>
          </a:lstStyle>
          <a:p>
            <a:fld id="{078F7ACD-3F01-454D-9033-55FFC3A6D098}" type="datetime1">
              <a:rPr lang="en-US"/>
              <a:pPr/>
              <a:t>1/25/2016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ZapfDingbats" charset="0"/>
              <a:buNone/>
              <a:defRPr/>
            </a:lvl1pPr>
          </a:lstStyle>
          <a:p>
            <a:pPr>
              <a:defRPr/>
            </a:pPr>
            <a:r>
              <a:rPr lang="en-US"/>
              <a:t>Introduction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None/>
              <a:defRPr/>
            </a:lvl1pPr>
          </a:lstStyle>
          <a:p>
            <a:r>
              <a:rPr lang="en-US"/>
              <a:t>1</a:t>
            </a:r>
            <a:fld id="{2221A0FD-BAD4-48C9-96F3-A026F765878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97B88F-4215-4AD1-826A-AC562EF4855F}" type="datetime1">
              <a:rPr lang="en-US"/>
              <a:pPr/>
              <a:t>1/25/2016</a:t>
            </a:fld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Application Layer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2-</a:t>
            </a:r>
            <a:fld id="{F4723B7D-92A7-43E5-B3AE-90AD55EAAF6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6002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5800" y="16002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24579D8-2571-46FA-823A-9A4C79B7315C}" type="datetime1">
              <a:rPr lang="en-US"/>
              <a:pPr/>
              <a:t>1/25/2016</a:t>
            </a:fld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Application Layer</a:t>
            </a: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2-</a:t>
            </a:r>
            <a:fld id="{607E6D1F-870B-45F0-BE0C-70F576EED51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2ABA7C9-CE1B-411C-AF44-CCEA3524231F}" type="datetime1">
              <a:rPr lang="en-US"/>
              <a:pPr/>
              <a:t>1/25/2016</a:t>
            </a:fld>
            <a:endParaRPr lang="en-US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Application Layer</a:t>
            </a:r>
          </a:p>
        </p:txBody>
      </p:sp>
      <p:sp>
        <p:nvSpPr>
          <p:cNvPr id="9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2-</a:t>
            </a:r>
            <a:fld id="{538E8A49-82A3-4AFF-ABA0-B3ABD5592E2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BF899A5-E1E5-46A6-A67E-8B998AB07F52}" type="datetime1">
              <a:rPr lang="en-US"/>
              <a:pPr/>
              <a:t>1/25/2016</a:t>
            </a:fld>
            <a:endParaRPr 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Application Layer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2-</a:t>
            </a:r>
            <a:fld id="{1E3DFE80-A446-43E5-9069-DC7E2560A34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309D6D5-1614-42CA-9FB9-1C79CB06AC15}" type="datetime1">
              <a:rPr lang="en-US"/>
              <a:pPr/>
              <a:t>1/25/2016</a:t>
            </a:fld>
            <a:endParaRPr lang="en-US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Application Layer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2-</a:t>
            </a:r>
            <a:fld id="{873C3B5B-0CE3-4F16-88EA-7FE6E34A78C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FBE118A-1E68-465B-BCAA-40CC77383A23}" type="datetime1">
              <a:rPr lang="en-US"/>
              <a:pPr/>
              <a:t>1/25/2016</a:t>
            </a:fld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Application Layer</a:t>
            </a: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2-</a:t>
            </a:r>
            <a:fld id="{C2D3E06C-51E8-40C4-9201-F5C814DF53F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5D5731A-E7CA-4E50-B400-E79243544CD3}" type="datetime1">
              <a:rPr lang="en-US"/>
              <a:pPr/>
              <a:t>1/25/2016</a:t>
            </a:fld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Application Layer</a:t>
            </a: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2-</a:t>
            </a:r>
            <a:fld id="{6141B58D-998B-4A99-A070-14FD7E73E5F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3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8.xml"/><Relationship Id="rId7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7.xml"/><Relationship Id="rId2" Type="http://schemas.openxmlformats.org/officeDocument/2006/relationships/slideLayout" Target="../slideLayouts/slideLayout17.xml"/><Relationship Id="rId1" Type="http://schemas.openxmlformats.org/officeDocument/2006/relationships/slideLayout" Target="../slideLayouts/slideLayout16.xml"/><Relationship Id="rId6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5.xml"/><Relationship Id="rId4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228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11313"/>
            <a:ext cx="77724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SzTx/>
              <a:buFontTx/>
              <a:buNone/>
              <a:defRPr sz="1400">
                <a:latin typeface="Times New Roman" pitchFamily="18" charset="0"/>
              </a:defRPr>
            </a:lvl1pPr>
          </a:lstStyle>
          <a:p>
            <a:fld id="{643A887D-7161-4B0E-9E91-87E019D7FAB2}" type="datetime1">
              <a:rPr lang="en-US"/>
              <a:pPr/>
              <a:t>1/25/2016</a:t>
            </a:fld>
            <a:endParaRPr lang="en-US"/>
          </a:p>
        </p:txBody>
      </p:sp>
      <p:sp>
        <p:nvSpPr>
          <p:cNvPr id="32775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576888" y="6467475"/>
            <a:ext cx="2895600" cy="287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buSzTx/>
              <a:buFontTx/>
              <a:buNone/>
              <a:defRPr sz="1200">
                <a:latin typeface="Tahoma" pitchFamily="34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Application Layer</a:t>
            </a:r>
          </a:p>
        </p:txBody>
      </p:sp>
      <p:sp>
        <p:nvSpPr>
          <p:cNvPr id="32776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24850" y="6462713"/>
            <a:ext cx="67627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SzTx/>
              <a:buFontTx/>
              <a:buNone/>
              <a:defRPr sz="1200">
                <a:latin typeface="Tahoma" pitchFamily="34" charset="0"/>
              </a:defRPr>
            </a:lvl1pPr>
          </a:lstStyle>
          <a:p>
            <a:r>
              <a:rPr lang="en-US"/>
              <a:t>2-</a:t>
            </a:r>
            <a:fld id="{3E85688B-5AE0-491F-8630-A48DCC9ADDC6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96" r:id="rId1"/>
    <p:sldLayoutId id="2147484097" r:id="rId2"/>
    <p:sldLayoutId id="2147484098" r:id="rId3"/>
    <p:sldLayoutId id="2147484099" r:id="rId4"/>
    <p:sldLayoutId id="2147484100" r:id="rId5"/>
    <p:sldLayoutId id="2147484101" r:id="rId6"/>
    <p:sldLayoutId id="2147484102" r:id="rId7"/>
    <p:sldLayoutId id="2147484103" r:id="rId8"/>
    <p:sldLayoutId id="2147484104" r:id="rId9"/>
    <p:sldLayoutId id="2147484105" r:id="rId10"/>
    <p:sldLayoutId id="2147484106" r:id="rId11"/>
    <p:sldLayoutId id="2147484107" r:id="rId12"/>
    <p:sldLayoutId id="2147484108" r:id="rId13"/>
    <p:sldLayoutId id="2147484109" r:id="rId14"/>
    <p:sldLayoutId id="2147484110" r:id="rId15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000" u="sng">
          <a:solidFill>
            <a:schemeClr val="accent2"/>
          </a:solidFill>
          <a:latin typeface="Comic Sans MS" pitchFamily="66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000" u="sng">
          <a:solidFill>
            <a:schemeClr val="accent2"/>
          </a:solidFill>
          <a:latin typeface="Comic Sans MS" pitchFamily="66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000" u="sng">
          <a:solidFill>
            <a:schemeClr val="accent2"/>
          </a:solidFill>
          <a:latin typeface="Comic Sans MS" pitchFamily="66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000" u="sng">
          <a:solidFill>
            <a:schemeClr val="accent2"/>
          </a:solidFill>
          <a:latin typeface="Comic Sans MS" pitchFamily="66" charset="0"/>
        </a:defRPr>
      </a:lvl9pPr>
    </p:titleStyle>
    <p:bodyStyle>
      <a:lvl1pPr marL="342900" indent="-34290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SzPct val="65000"/>
        <a:buFont typeface="Wingdings" pitchFamily="2" charset="2"/>
        <a:buChar char="v"/>
        <a:defRPr sz="2800">
          <a:solidFill>
            <a:schemeClr val="tx1"/>
          </a:solidFill>
          <a:latin typeface="Gill Sans MT" pitchFamily="34" charset="0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Font typeface="Wingdings" pitchFamily="2" charset="2"/>
        <a:buChar char="§"/>
        <a:defRPr sz="2400">
          <a:solidFill>
            <a:schemeClr val="tx1"/>
          </a:solidFill>
          <a:latin typeface="Gill Sans MT" pitchFamily="34" charset="0"/>
          <a:ea typeface="ＭＳ Ｐゴシック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itchFamily="18" charset="0"/>
          <a:ea typeface="ＭＳ Ｐゴシック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  <a:ea typeface="ＭＳ Ｐゴシック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228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11313"/>
            <a:ext cx="77724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SzTx/>
              <a:buFontTx/>
              <a:buNone/>
              <a:defRPr sz="1400">
                <a:solidFill>
                  <a:srgbClr val="000000"/>
                </a:solidFill>
                <a:latin typeface="Times New Roman" pitchFamily="18" charset="0"/>
              </a:defRPr>
            </a:lvl1pPr>
          </a:lstStyle>
          <a:p>
            <a:fld id="{C6BFB0FE-89B0-4911-8FF1-B4E99EE67517}" type="datetime1">
              <a:rPr lang="en-US"/>
              <a:pPr/>
              <a:t>1/25/2016</a:t>
            </a:fld>
            <a:endParaRPr lang="en-US"/>
          </a:p>
        </p:txBody>
      </p:sp>
      <p:sp>
        <p:nvSpPr>
          <p:cNvPr id="19558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576888" y="6467475"/>
            <a:ext cx="2895600" cy="287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buSzTx/>
              <a:buFontTx/>
              <a:buNone/>
              <a:defRPr sz="1200">
                <a:solidFill>
                  <a:srgbClr val="000000"/>
                </a:solidFill>
                <a:latin typeface="Tahoma" pitchFamily="34" charset="0"/>
                <a:ea typeface="+mn-ea"/>
                <a:cs typeface="Arial"/>
              </a:defRPr>
            </a:lvl1pPr>
          </a:lstStyle>
          <a:p>
            <a:pPr>
              <a:defRPr/>
            </a:pPr>
            <a:r>
              <a:rPr lang="en-US"/>
              <a:t>Introduction</a:t>
            </a:r>
          </a:p>
        </p:txBody>
      </p:sp>
      <p:sp>
        <p:nvSpPr>
          <p:cNvPr id="19559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24850" y="6462713"/>
            <a:ext cx="67627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SzTx/>
              <a:buFontTx/>
              <a:buNone/>
              <a:defRPr sz="1200">
                <a:solidFill>
                  <a:srgbClr val="000000"/>
                </a:solidFill>
                <a:latin typeface="Tahoma" pitchFamily="34" charset="0"/>
              </a:defRPr>
            </a:lvl1pPr>
          </a:lstStyle>
          <a:p>
            <a:r>
              <a:rPr lang="en-US"/>
              <a:t>2-</a:t>
            </a:r>
            <a:fld id="{9873CB55-76D0-41EF-976B-9C00C1C25A30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41" r:id="rId1"/>
    <p:sldLayoutId id="2147484142" r:id="rId2"/>
    <p:sldLayoutId id="2147484143" r:id="rId3"/>
    <p:sldLayoutId id="2147484144" r:id="rId4"/>
    <p:sldLayoutId id="2147484145" r:id="rId5"/>
    <p:sldLayoutId id="2147484146" r:id="rId6"/>
    <p:sldLayoutId id="2147484147" r:id="rId7"/>
    <p:sldLayoutId id="2147484148" r:id="rId8"/>
    <p:sldLayoutId id="2147484149" r:id="rId9"/>
    <p:sldLayoutId id="2147484150" r:id="rId10"/>
    <p:sldLayoutId id="2147484151" r:id="rId11"/>
    <p:sldLayoutId id="2147484152" r:id="rId12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+mj-lt"/>
          <a:ea typeface="ＭＳ Ｐゴシック" charset="0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cs typeface="Arial" charset="0"/>
        </a:defRPr>
      </a:lvl9pPr>
    </p:titleStyle>
    <p:bodyStyle>
      <a:lvl1pPr marL="342900" indent="-34290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SzPct val="65000"/>
        <a:buFont typeface="Wingdings" pitchFamily="2" charset="2"/>
        <a:buChar char="v"/>
        <a:defRPr sz="2800">
          <a:solidFill>
            <a:schemeClr val="tx1"/>
          </a:solidFill>
          <a:latin typeface="+mn-lt"/>
          <a:ea typeface="ＭＳ Ｐゴシック" charset="0"/>
          <a:cs typeface="+mn-cs"/>
        </a:defRPr>
      </a:lvl1pPr>
      <a:lvl2pPr marL="742950" indent="-28575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Font typeface="Wingdings" pitchFamily="2" charset="2"/>
        <a:buChar char="§"/>
        <a:defRPr sz="2400">
          <a:solidFill>
            <a:schemeClr val="tx1"/>
          </a:solidFill>
          <a:latin typeface="+mn-lt"/>
          <a:ea typeface="Arial" charset="0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Comic Sans MS" pitchFamily="66" charset="0"/>
          <a:ea typeface="Arial" charset="0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itchFamily="18" charset="0"/>
          <a:ea typeface="Arial" charset="0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  <a:ea typeface="Arial" charset="0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2.xml"/><Relationship Id="rId4" Type="http://schemas.openxmlformats.org/officeDocument/2006/relationships/image" Target="../media/image23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13" Type="http://schemas.openxmlformats.org/officeDocument/2006/relationships/image" Target="../media/image12.png"/><Relationship Id="rId18" Type="http://schemas.openxmlformats.org/officeDocument/2006/relationships/image" Target="../media/image17.png"/><Relationship Id="rId3" Type="http://schemas.openxmlformats.org/officeDocument/2006/relationships/image" Target="../media/image8.png"/><Relationship Id="rId21" Type="http://schemas.openxmlformats.org/officeDocument/2006/relationships/image" Target="../media/image20.png"/><Relationship Id="rId7" Type="http://schemas.openxmlformats.org/officeDocument/2006/relationships/image" Target="../media/image26.png"/><Relationship Id="rId12" Type="http://schemas.openxmlformats.org/officeDocument/2006/relationships/image" Target="../media/image7.png"/><Relationship Id="rId17" Type="http://schemas.openxmlformats.org/officeDocument/2006/relationships/image" Target="../media/image16.png"/><Relationship Id="rId2" Type="http://schemas.openxmlformats.org/officeDocument/2006/relationships/notesSlide" Target="../notesSlides/notesSlide10.xml"/><Relationship Id="rId16" Type="http://schemas.openxmlformats.org/officeDocument/2006/relationships/image" Target="../media/image15.png"/><Relationship Id="rId20" Type="http://schemas.openxmlformats.org/officeDocument/2006/relationships/image" Target="../media/image19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5.png"/><Relationship Id="rId11" Type="http://schemas.openxmlformats.org/officeDocument/2006/relationships/image" Target="../media/image27.png"/><Relationship Id="rId5" Type="http://schemas.openxmlformats.org/officeDocument/2006/relationships/image" Target="../media/image24.png"/><Relationship Id="rId15" Type="http://schemas.openxmlformats.org/officeDocument/2006/relationships/image" Target="../media/image14.png"/><Relationship Id="rId10" Type="http://schemas.openxmlformats.org/officeDocument/2006/relationships/image" Target="../media/image5.png"/><Relationship Id="rId19" Type="http://schemas.openxmlformats.org/officeDocument/2006/relationships/image" Target="../media/image18.png"/><Relationship Id="rId4" Type="http://schemas.openxmlformats.org/officeDocument/2006/relationships/image" Target="../media/image9.png"/><Relationship Id="rId9" Type="http://schemas.openxmlformats.org/officeDocument/2006/relationships/image" Target="../media/image4.png"/><Relationship Id="rId14" Type="http://schemas.openxmlformats.org/officeDocument/2006/relationships/image" Target="../media/image13.png"/><Relationship Id="rId22" Type="http://schemas.openxmlformats.org/officeDocument/2006/relationships/image" Target="../media/image1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13" Type="http://schemas.openxmlformats.org/officeDocument/2006/relationships/image" Target="../media/image12.png"/><Relationship Id="rId18" Type="http://schemas.openxmlformats.org/officeDocument/2006/relationships/image" Target="../media/image17.png"/><Relationship Id="rId3" Type="http://schemas.openxmlformats.org/officeDocument/2006/relationships/image" Target="../media/image8.png"/><Relationship Id="rId21" Type="http://schemas.openxmlformats.org/officeDocument/2006/relationships/image" Target="../media/image20.png"/><Relationship Id="rId7" Type="http://schemas.openxmlformats.org/officeDocument/2006/relationships/image" Target="../media/image26.png"/><Relationship Id="rId12" Type="http://schemas.openxmlformats.org/officeDocument/2006/relationships/image" Target="../media/image7.png"/><Relationship Id="rId17" Type="http://schemas.openxmlformats.org/officeDocument/2006/relationships/image" Target="../media/image16.png"/><Relationship Id="rId2" Type="http://schemas.openxmlformats.org/officeDocument/2006/relationships/notesSlide" Target="../notesSlides/notesSlide12.xml"/><Relationship Id="rId16" Type="http://schemas.openxmlformats.org/officeDocument/2006/relationships/image" Target="../media/image15.png"/><Relationship Id="rId20" Type="http://schemas.openxmlformats.org/officeDocument/2006/relationships/image" Target="../media/image19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25.png"/><Relationship Id="rId11" Type="http://schemas.openxmlformats.org/officeDocument/2006/relationships/image" Target="../media/image27.png"/><Relationship Id="rId24" Type="http://schemas.openxmlformats.org/officeDocument/2006/relationships/image" Target="../media/image1.png"/><Relationship Id="rId5" Type="http://schemas.openxmlformats.org/officeDocument/2006/relationships/image" Target="../media/image24.png"/><Relationship Id="rId15" Type="http://schemas.openxmlformats.org/officeDocument/2006/relationships/image" Target="../media/image14.png"/><Relationship Id="rId23" Type="http://schemas.openxmlformats.org/officeDocument/2006/relationships/hyperlink" Target="http://www.google.com/" TargetMode="External"/><Relationship Id="rId10" Type="http://schemas.openxmlformats.org/officeDocument/2006/relationships/image" Target="../media/image5.png"/><Relationship Id="rId19" Type="http://schemas.openxmlformats.org/officeDocument/2006/relationships/image" Target="../media/image18.png"/><Relationship Id="rId4" Type="http://schemas.openxmlformats.org/officeDocument/2006/relationships/image" Target="../media/image9.png"/><Relationship Id="rId9" Type="http://schemas.openxmlformats.org/officeDocument/2006/relationships/image" Target="../media/image4.png"/><Relationship Id="rId14" Type="http://schemas.openxmlformats.org/officeDocument/2006/relationships/image" Target="../media/image13.png"/><Relationship Id="rId22" Type="http://schemas.openxmlformats.org/officeDocument/2006/relationships/hyperlink" Target="http://www.bucknell.edu/" TargetMode="Externa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13" Type="http://schemas.openxmlformats.org/officeDocument/2006/relationships/image" Target="../media/image12.png"/><Relationship Id="rId18" Type="http://schemas.openxmlformats.org/officeDocument/2006/relationships/image" Target="../media/image17.png"/><Relationship Id="rId3" Type="http://schemas.openxmlformats.org/officeDocument/2006/relationships/image" Target="../media/image8.png"/><Relationship Id="rId21" Type="http://schemas.openxmlformats.org/officeDocument/2006/relationships/image" Target="../media/image20.png"/><Relationship Id="rId7" Type="http://schemas.openxmlformats.org/officeDocument/2006/relationships/image" Target="../media/image26.png"/><Relationship Id="rId12" Type="http://schemas.openxmlformats.org/officeDocument/2006/relationships/image" Target="../media/image7.png"/><Relationship Id="rId17" Type="http://schemas.openxmlformats.org/officeDocument/2006/relationships/image" Target="../media/image16.png"/><Relationship Id="rId2" Type="http://schemas.openxmlformats.org/officeDocument/2006/relationships/notesSlide" Target="../notesSlides/notesSlide13.xml"/><Relationship Id="rId16" Type="http://schemas.openxmlformats.org/officeDocument/2006/relationships/image" Target="../media/image15.png"/><Relationship Id="rId20" Type="http://schemas.openxmlformats.org/officeDocument/2006/relationships/image" Target="../media/image19.png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25.png"/><Relationship Id="rId11" Type="http://schemas.openxmlformats.org/officeDocument/2006/relationships/image" Target="../media/image27.png"/><Relationship Id="rId5" Type="http://schemas.openxmlformats.org/officeDocument/2006/relationships/image" Target="../media/image24.png"/><Relationship Id="rId15" Type="http://schemas.openxmlformats.org/officeDocument/2006/relationships/image" Target="../media/image14.png"/><Relationship Id="rId10" Type="http://schemas.openxmlformats.org/officeDocument/2006/relationships/image" Target="../media/image5.png"/><Relationship Id="rId19" Type="http://schemas.openxmlformats.org/officeDocument/2006/relationships/image" Target="../media/image18.png"/><Relationship Id="rId4" Type="http://schemas.openxmlformats.org/officeDocument/2006/relationships/image" Target="../media/image9.png"/><Relationship Id="rId9" Type="http://schemas.openxmlformats.org/officeDocument/2006/relationships/image" Target="../media/image4.png"/><Relationship Id="rId14" Type="http://schemas.openxmlformats.org/officeDocument/2006/relationships/image" Target="../media/image13.png"/><Relationship Id="rId22" Type="http://schemas.openxmlformats.org/officeDocument/2006/relationships/image" Target="../media/image1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2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g.bucknell.edu/~cs363/2016-spring/code/client-server-c/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.png"/><Relationship Id="rId5" Type="http://schemas.openxmlformats.org/officeDocument/2006/relationships/hyperlink" Target="http://www.eg.bucknell.edu/~cs363/2016-spring/code/web-client-server-c/" TargetMode="External"/><Relationship Id="rId4" Type="http://schemas.openxmlformats.org/officeDocument/2006/relationships/hyperlink" Target="http://www.eg.bucknell.edu/~cs363/2016-spring/code/client-server-python/" TargetMode="Externa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png"/><Relationship Id="rId18" Type="http://schemas.openxmlformats.org/officeDocument/2006/relationships/image" Target="../media/image16.png"/><Relationship Id="rId3" Type="http://schemas.openxmlformats.org/officeDocument/2006/relationships/image" Target="../media/image1.png"/><Relationship Id="rId21" Type="http://schemas.openxmlformats.org/officeDocument/2006/relationships/image" Target="../media/image19.png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17" Type="http://schemas.openxmlformats.org/officeDocument/2006/relationships/image" Target="../media/image15.png"/><Relationship Id="rId2" Type="http://schemas.openxmlformats.org/officeDocument/2006/relationships/notesSlide" Target="../notesSlides/notesSlide2.xml"/><Relationship Id="rId16" Type="http://schemas.openxmlformats.org/officeDocument/2006/relationships/image" Target="../media/image14.png"/><Relationship Id="rId20" Type="http://schemas.openxmlformats.org/officeDocument/2006/relationships/image" Target="../media/image18.png"/><Relationship Id="rId1" Type="http://schemas.openxmlformats.org/officeDocument/2006/relationships/slideLayout" Target="../slideLayouts/slideLayout22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5" Type="http://schemas.openxmlformats.org/officeDocument/2006/relationships/image" Target="../media/image13.png"/><Relationship Id="rId10" Type="http://schemas.openxmlformats.org/officeDocument/2006/relationships/image" Target="../media/image8.png"/><Relationship Id="rId19" Type="http://schemas.openxmlformats.org/officeDocument/2006/relationships/image" Target="../media/image17.png"/><Relationship Id="rId4" Type="http://schemas.openxmlformats.org/officeDocument/2006/relationships/image" Target="../media/image2.png"/><Relationship Id="rId9" Type="http://schemas.openxmlformats.org/officeDocument/2006/relationships/image" Target="../media/image7.png"/><Relationship Id="rId14" Type="http://schemas.openxmlformats.org/officeDocument/2006/relationships/image" Target="../media/image12.png"/><Relationship Id="rId22" Type="http://schemas.openxmlformats.org/officeDocument/2006/relationships/image" Target="../media/image20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2.xml"/><Relationship Id="rId4" Type="http://schemas.openxmlformats.org/officeDocument/2006/relationships/image" Target="../media/image2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Some highlights from chapter one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Introduction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1-</a:t>
            </a:r>
            <a:fld id="{659E6572-C21C-422F-B635-A42C967A022D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533870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3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ea typeface="ＭＳ Ｐゴシック" pitchFamily="34" charset="-128"/>
              </a:rPr>
              <a:t>Introduction</a:t>
            </a:r>
          </a:p>
        </p:txBody>
      </p:sp>
      <p:pic>
        <p:nvPicPr>
          <p:cNvPr id="79874" name="Picture 108" descr="underline_base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3063" y="760413"/>
            <a:ext cx="7313612" cy="173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9875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74638" y="71438"/>
            <a:ext cx="8462962" cy="947737"/>
          </a:xfrm>
        </p:spPr>
        <p:txBody>
          <a:bodyPr/>
          <a:lstStyle/>
          <a:p>
            <a:pPr eaLnBrk="1" hangingPunct="1"/>
            <a:r>
              <a:rPr lang="en-US" sz="4000" dirty="0" smtClean="0">
                <a:ea typeface="ＭＳ Ｐゴシック" pitchFamily="34" charset="-128"/>
              </a:rPr>
              <a:t>FDM </a:t>
            </a:r>
            <a:r>
              <a:rPr lang="en-US" sz="3600" dirty="0" smtClean="0">
                <a:ea typeface="ＭＳ Ｐゴシック" pitchFamily="34" charset="-128"/>
              </a:rPr>
              <a:t>versus</a:t>
            </a:r>
            <a:r>
              <a:rPr lang="en-US" sz="4000" dirty="0" smtClean="0">
                <a:ea typeface="ＭＳ Ｐゴシック" pitchFamily="34" charset="-128"/>
              </a:rPr>
              <a:t> TDM</a:t>
            </a:r>
            <a:endParaRPr lang="fr-FR" sz="4000" dirty="0" smtClean="0">
              <a:ea typeface="ＭＳ Ｐゴシック" pitchFamily="34" charset="-128"/>
            </a:endParaRP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393700" y="1585913"/>
            <a:ext cx="7239000" cy="2438400"/>
            <a:chOff x="288" y="1007"/>
            <a:chExt cx="4560" cy="1536"/>
          </a:xfrm>
        </p:grpSpPr>
        <p:sp>
          <p:nvSpPr>
            <p:cNvPr id="79971" name="Text Box 4"/>
            <p:cNvSpPr txBox="1">
              <a:spLocks noChangeArrowheads="1"/>
            </p:cNvSpPr>
            <p:nvPr/>
          </p:nvSpPr>
          <p:spPr bwMode="auto">
            <a:xfrm>
              <a:off x="288" y="1007"/>
              <a:ext cx="53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 dirty="0"/>
                <a:t>FDM</a:t>
              </a:r>
              <a:endParaRPr lang="fr-FR" dirty="0"/>
            </a:p>
          </p:txBody>
        </p:sp>
        <p:grpSp>
          <p:nvGrpSpPr>
            <p:cNvPr id="79972" name="Group 5"/>
            <p:cNvGrpSpPr>
              <a:grpSpLocks/>
            </p:cNvGrpSpPr>
            <p:nvPr/>
          </p:nvGrpSpPr>
          <p:grpSpPr bwMode="auto">
            <a:xfrm>
              <a:off x="720" y="1392"/>
              <a:ext cx="4128" cy="1151"/>
              <a:chOff x="720" y="1392"/>
              <a:chExt cx="4128" cy="1151"/>
            </a:xfrm>
          </p:grpSpPr>
          <p:sp>
            <p:nvSpPr>
              <p:cNvPr id="79973" name="Line 6"/>
              <p:cNvSpPr>
                <a:spLocks noChangeShapeType="1"/>
              </p:cNvSpPr>
              <p:nvPr/>
            </p:nvSpPr>
            <p:spPr bwMode="auto">
              <a:xfrm flipV="1">
                <a:off x="1728" y="1392"/>
                <a:ext cx="0" cy="816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9974" name="Text Box 7"/>
              <p:cNvSpPr txBox="1">
                <a:spLocks noChangeArrowheads="1"/>
              </p:cNvSpPr>
              <p:nvPr/>
            </p:nvSpPr>
            <p:spPr bwMode="auto">
              <a:xfrm>
                <a:off x="720" y="1680"/>
                <a:ext cx="960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1" hangingPunct="1"/>
                <a:r>
                  <a:rPr lang="en-US"/>
                  <a:t>frequency</a:t>
                </a:r>
                <a:endParaRPr lang="fr-FR"/>
              </a:p>
            </p:txBody>
          </p:sp>
          <p:sp>
            <p:nvSpPr>
              <p:cNvPr id="79975" name="Line 8"/>
              <p:cNvSpPr>
                <a:spLocks noChangeShapeType="1"/>
              </p:cNvSpPr>
              <p:nvPr/>
            </p:nvSpPr>
            <p:spPr bwMode="auto">
              <a:xfrm>
                <a:off x="1728" y="2208"/>
                <a:ext cx="3120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9976" name="Text Box 9"/>
              <p:cNvSpPr txBox="1">
                <a:spLocks noChangeArrowheads="1"/>
              </p:cNvSpPr>
              <p:nvPr/>
            </p:nvSpPr>
            <p:spPr bwMode="auto">
              <a:xfrm>
                <a:off x="3048" y="2255"/>
                <a:ext cx="479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1" hangingPunct="1"/>
                <a:r>
                  <a:rPr lang="en-US"/>
                  <a:t>time</a:t>
                </a:r>
                <a:endParaRPr lang="fr-FR"/>
              </a:p>
            </p:txBody>
          </p:sp>
          <p:sp>
            <p:nvSpPr>
              <p:cNvPr id="79977" name="Rectangle 10"/>
              <p:cNvSpPr>
                <a:spLocks noChangeArrowheads="1"/>
              </p:cNvSpPr>
              <p:nvPr/>
            </p:nvSpPr>
            <p:spPr bwMode="auto">
              <a:xfrm>
                <a:off x="1776" y="1584"/>
                <a:ext cx="2880" cy="576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Times New Roman" pitchFamily="18" charset="0"/>
                </a:endParaRPr>
              </a:p>
            </p:txBody>
          </p:sp>
        </p:grpSp>
      </p:grpSp>
      <p:sp>
        <p:nvSpPr>
          <p:cNvPr id="55307" name="Rectangle 11"/>
          <p:cNvSpPr>
            <a:spLocks noChangeArrowheads="1"/>
          </p:cNvSpPr>
          <p:nvPr/>
        </p:nvSpPr>
        <p:spPr bwMode="auto">
          <a:xfrm>
            <a:off x="2743200" y="2514600"/>
            <a:ext cx="4572000" cy="228600"/>
          </a:xfrm>
          <a:prstGeom prst="rect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Times New Roman" pitchFamily="18" charset="0"/>
            </a:endParaRPr>
          </a:p>
        </p:txBody>
      </p:sp>
      <p:sp>
        <p:nvSpPr>
          <p:cNvPr id="55308" name="Rectangle 12"/>
          <p:cNvSpPr>
            <a:spLocks noChangeArrowheads="1"/>
          </p:cNvSpPr>
          <p:nvPr/>
        </p:nvSpPr>
        <p:spPr bwMode="auto">
          <a:xfrm>
            <a:off x="2743200" y="2743200"/>
            <a:ext cx="4572000" cy="228600"/>
          </a:xfrm>
          <a:prstGeom prst="rect">
            <a:avLst/>
          </a:prstGeom>
          <a:solidFill>
            <a:srgbClr val="99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Times New Roman" pitchFamily="18" charset="0"/>
            </a:endParaRPr>
          </a:p>
        </p:txBody>
      </p:sp>
      <p:sp>
        <p:nvSpPr>
          <p:cNvPr id="55309" name="Rectangle 13"/>
          <p:cNvSpPr>
            <a:spLocks noChangeArrowheads="1"/>
          </p:cNvSpPr>
          <p:nvPr/>
        </p:nvSpPr>
        <p:spPr bwMode="auto">
          <a:xfrm>
            <a:off x="2743200" y="2971800"/>
            <a:ext cx="4572000" cy="228600"/>
          </a:xfrm>
          <a:prstGeom prst="rect">
            <a:avLst/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Times New Roman" pitchFamily="18" charset="0"/>
            </a:endParaRPr>
          </a:p>
        </p:txBody>
      </p:sp>
      <p:sp>
        <p:nvSpPr>
          <p:cNvPr id="55310" name="Rectangle 14"/>
          <p:cNvSpPr>
            <a:spLocks noChangeArrowheads="1"/>
          </p:cNvSpPr>
          <p:nvPr/>
        </p:nvSpPr>
        <p:spPr bwMode="auto">
          <a:xfrm>
            <a:off x="2743200" y="3200400"/>
            <a:ext cx="4572000" cy="228600"/>
          </a:xfrm>
          <a:prstGeom prst="rect">
            <a:avLst/>
          </a:prstGeom>
          <a:solidFill>
            <a:srgbClr val="FF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Times New Roman" pitchFamily="18" charset="0"/>
            </a:endParaRPr>
          </a:p>
        </p:txBody>
      </p:sp>
      <p:grpSp>
        <p:nvGrpSpPr>
          <p:cNvPr id="4" name="Group 15"/>
          <p:cNvGrpSpPr>
            <a:grpSpLocks/>
          </p:cNvGrpSpPr>
          <p:nvPr/>
        </p:nvGrpSpPr>
        <p:grpSpPr bwMode="auto">
          <a:xfrm>
            <a:off x="381000" y="3748088"/>
            <a:ext cx="7239000" cy="2516187"/>
            <a:chOff x="288" y="2543"/>
            <a:chExt cx="4560" cy="1585"/>
          </a:xfrm>
        </p:grpSpPr>
        <p:sp>
          <p:nvSpPr>
            <p:cNvPr id="79965" name="Text Box 16"/>
            <p:cNvSpPr txBox="1">
              <a:spLocks noChangeArrowheads="1"/>
            </p:cNvSpPr>
            <p:nvPr/>
          </p:nvSpPr>
          <p:spPr bwMode="auto">
            <a:xfrm>
              <a:off x="288" y="2543"/>
              <a:ext cx="53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/>
                <a:t>TDM</a:t>
              </a:r>
              <a:endParaRPr lang="fr-FR"/>
            </a:p>
          </p:txBody>
        </p:sp>
        <p:sp>
          <p:nvSpPr>
            <p:cNvPr id="79966" name="Line 17"/>
            <p:cNvSpPr>
              <a:spLocks noChangeShapeType="1"/>
            </p:cNvSpPr>
            <p:nvPr/>
          </p:nvSpPr>
          <p:spPr bwMode="auto">
            <a:xfrm flipV="1">
              <a:off x="1728" y="2977"/>
              <a:ext cx="0" cy="81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9967" name="Text Box 18"/>
            <p:cNvSpPr txBox="1">
              <a:spLocks noChangeArrowheads="1"/>
            </p:cNvSpPr>
            <p:nvPr/>
          </p:nvSpPr>
          <p:spPr bwMode="auto">
            <a:xfrm>
              <a:off x="720" y="3265"/>
              <a:ext cx="96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/>
                <a:t>frequency</a:t>
              </a:r>
              <a:endParaRPr lang="fr-FR"/>
            </a:p>
          </p:txBody>
        </p:sp>
        <p:sp>
          <p:nvSpPr>
            <p:cNvPr id="79968" name="Line 19"/>
            <p:cNvSpPr>
              <a:spLocks noChangeShapeType="1"/>
            </p:cNvSpPr>
            <p:nvPr/>
          </p:nvSpPr>
          <p:spPr bwMode="auto">
            <a:xfrm>
              <a:off x="1728" y="3793"/>
              <a:ext cx="312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9969" name="Text Box 20"/>
            <p:cNvSpPr txBox="1">
              <a:spLocks noChangeArrowheads="1"/>
            </p:cNvSpPr>
            <p:nvPr/>
          </p:nvSpPr>
          <p:spPr bwMode="auto">
            <a:xfrm>
              <a:off x="3048" y="3840"/>
              <a:ext cx="479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/>
                <a:t>time</a:t>
              </a:r>
              <a:endParaRPr lang="fr-FR"/>
            </a:p>
          </p:txBody>
        </p:sp>
        <p:sp>
          <p:nvSpPr>
            <p:cNvPr id="79970" name="Rectangle 21"/>
            <p:cNvSpPr>
              <a:spLocks noChangeArrowheads="1"/>
            </p:cNvSpPr>
            <p:nvPr/>
          </p:nvSpPr>
          <p:spPr bwMode="auto">
            <a:xfrm>
              <a:off x="1776" y="3168"/>
              <a:ext cx="2880" cy="57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Times New Roman" pitchFamily="18" charset="0"/>
              </a:endParaRPr>
            </a:p>
          </p:txBody>
        </p:sp>
      </p:grpSp>
      <p:grpSp>
        <p:nvGrpSpPr>
          <p:cNvPr id="5" name="Group 22"/>
          <p:cNvGrpSpPr>
            <a:grpSpLocks/>
          </p:cNvGrpSpPr>
          <p:nvPr/>
        </p:nvGrpSpPr>
        <p:grpSpPr bwMode="auto">
          <a:xfrm>
            <a:off x="2743200" y="4740275"/>
            <a:ext cx="3886200" cy="914400"/>
            <a:chOff x="1776" y="3168"/>
            <a:chExt cx="2448" cy="576"/>
          </a:xfrm>
        </p:grpSpPr>
        <p:sp>
          <p:nvSpPr>
            <p:cNvPr id="79960" name="Rectangle 23"/>
            <p:cNvSpPr>
              <a:spLocks noChangeArrowheads="1"/>
            </p:cNvSpPr>
            <p:nvPr/>
          </p:nvSpPr>
          <p:spPr bwMode="auto">
            <a:xfrm>
              <a:off x="1776" y="3168"/>
              <a:ext cx="144" cy="576"/>
            </a:xfrm>
            <a:prstGeom prst="rect">
              <a:avLst/>
            </a:prstGeom>
            <a:solidFill>
              <a:srgbClr val="3366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Times New Roman" pitchFamily="18" charset="0"/>
              </a:endParaRPr>
            </a:p>
          </p:txBody>
        </p:sp>
        <p:sp>
          <p:nvSpPr>
            <p:cNvPr id="79961" name="Rectangle 24"/>
            <p:cNvSpPr>
              <a:spLocks noChangeArrowheads="1"/>
            </p:cNvSpPr>
            <p:nvPr/>
          </p:nvSpPr>
          <p:spPr bwMode="auto">
            <a:xfrm>
              <a:off x="2352" y="3168"/>
              <a:ext cx="144" cy="576"/>
            </a:xfrm>
            <a:prstGeom prst="rect">
              <a:avLst/>
            </a:prstGeom>
            <a:solidFill>
              <a:srgbClr val="3366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Times New Roman" pitchFamily="18" charset="0"/>
              </a:endParaRPr>
            </a:p>
          </p:txBody>
        </p:sp>
        <p:sp>
          <p:nvSpPr>
            <p:cNvPr id="79962" name="Rectangle 25"/>
            <p:cNvSpPr>
              <a:spLocks noChangeArrowheads="1"/>
            </p:cNvSpPr>
            <p:nvPr/>
          </p:nvSpPr>
          <p:spPr bwMode="auto">
            <a:xfrm>
              <a:off x="2928" y="3168"/>
              <a:ext cx="144" cy="576"/>
            </a:xfrm>
            <a:prstGeom prst="rect">
              <a:avLst/>
            </a:prstGeom>
            <a:solidFill>
              <a:srgbClr val="3366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Times New Roman" pitchFamily="18" charset="0"/>
              </a:endParaRPr>
            </a:p>
          </p:txBody>
        </p:sp>
        <p:sp>
          <p:nvSpPr>
            <p:cNvPr id="79963" name="Rectangle 26"/>
            <p:cNvSpPr>
              <a:spLocks noChangeArrowheads="1"/>
            </p:cNvSpPr>
            <p:nvPr/>
          </p:nvSpPr>
          <p:spPr bwMode="auto">
            <a:xfrm>
              <a:off x="3504" y="3168"/>
              <a:ext cx="144" cy="576"/>
            </a:xfrm>
            <a:prstGeom prst="rect">
              <a:avLst/>
            </a:prstGeom>
            <a:solidFill>
              <a:srgbClr val="3366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Times New Roman" pitchFamily="18" charset="0"/>
              </a:endParaRPr>
            </a:p>
          </p:txBody>
        </p:sp>
        <p:sp>
          <p:nvSpPr>
            <p:cNvPr id="79964" name="Rectangle 27"/>
            <p:cNvSpPr>
              <a:spLocks noChangeArrowheads="1"/>
            </p:cNvSpPr>
            <p:nvPr/>
          </p:nvSpPr>
          <p:spPr bwMode="auto">
            <a:xfrm>
              <a:off x="4080" y="3168"/>
              <a:ext cx="144" cy="576"/>
            </a:xfrm>
            <a:prstGeom prst="rect">
              <a:avLst/>
            </a:prstGeom>
            <a:solidFill>
              <a:srgbClr val="3366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Times New Roman" pitchFamily="18" charset="0"/>
              </a:endParaRPr>
            </a:p>
          </p:txBody>
        </p:sp>
      </p:grpSp>
      <p:grpSp>
        <p:nvGrpSpPr>
          <p:cNvPr id="6" name="Group 28"/>
          <p:cNvGrpSpPr>
            <a:grpSpLocks/>
          </p:cNvGrpSpPr>
          <p:nvPr/>
        </p:nvGrpSpPr>
        <p:grpSpPr bwMode="auto">
          <a:xfrm>
            <a:off x="2971800" y="4740275"/>
            <a:ext cx="3886200" cy="914400"/>
            <a:chOff x="1920" y="3168"/>
            <a:chExt cx="2448" cy="576"/>
          </a:xfrm>
        </p:grpSpPr>
        <p:sp>
          <p:nvSpPr>
            <p:cNvPr id="79955" name="Rectangle 29"/>
            <p:cNvSpPr>
              <a:spLocks noChangeArrowheads="1"/>
            </p:cNvSpPr>
            <p:nvPr/>
          </p:nvSpPr>
          <p:spPr bwMode="auto">
            <a:xfrm>
              <a:off x="1920" y="3168"/>
              <a:ext cx="144" cy="576"/>
            </a:xfrm>
            <a:prstGeom prst="rect">
              <a:avLst/>
            </a:prstGeom>
            <a:solidFill>
              <a:srgbClr val="99CC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Times New Roman" pitchFamily="18" charset="0"/>
              </a:endParaRPr>
            </a:p>
          </p:txBody>
        </p:sp>
        <p:sp>
          <p:nvSpPr>
            <p:cNvPr id="79956" name="Rectangle 30"/>
            <p:cNvSpPr>
              <a:spLocks noChangeArrowheads="1"/>
            </p:cNvSpPr>
            <p:nvPr/>
          </p:nvSpPr>
          <p:spPr bwMode="auto">
            <a:xfrm>
              <a:off x="2496" y="3168"/>
              <a:ext cx="144" cy="576"/>
            </a:xfrm>
            <a:prstGeom prst="rect">
              <a:avLst/>
            </a:prstGeom>
            <a:solidFill>
              <a:srgbClr val="99CC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Times New Roman" pitchFamily="18" charset="0"/>
              </a:endParaRPr>
            </a:p>
          </p:txBody>
        </p:sp>
        <p:sp>
          <p:nvSpPr>
            <p:cNvPr id="79957" name="Rectangle 31"/>
            <p:cNvSpPr>
              <a:spLocks noChangeArrowheads="1"/>
            </p:cNvSpPr>
            <p:nvPr/>
          </p:nvSpPr>
          <p:spPr bwMode="auto">
            <a:xfrm>
              <a:off x="3072" y="3168"/>
              <a:ext cx="144" cy="576"/>
            </a:xfrm>
            <a:prstGeom prst="rect">
              <a:avLst/>
            </a:prstGeom>
            <a:solidFill>
              <a:srgbClr val="99CC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Times New Roman" pitchFamily="18" charset="0"/>
              </a:endParaRPr>
            </a:p>
          </p:txBody>
        </p:sp>
        <p:sp>
          <p:nvSpPr>
            <p:cNvPr id="79958" name="Rectangle 32"/>
            <p:cNvSpPr>
              <a:spLocks noChangeArrowheads="1"/>
            </p:cNvSpPr>
            <p:nvPr/>
          </p:nvSpPr>
          <p:spPr bwMode="auto">
            <a:xfrm>
              <a:off x="3648" y="3168"/>
              <a:ext cx="144" cy="576"/>
            </a:xfrm>
            <a:prstGeom prst="rect">
              <a:avLst/>
            </a:prstGeom>
            <a:solidFill>
              <a:srgbClr val="99CC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Times New Roman" pitchFamily="18" charset="0"/>
              </a:endParaRPr>
            </a:p>
          </p:txBody>
        </p:sp>
        <p:sp>
          <p:nvSpPr>
            <p:cNvPr id="79959" name="Rectangle 33"/>
            <p:cNvSpPr>
              <a:spLocks noChangeArrowheads="1"/>
            </p:cNvSpPr>
            <p:nvPr/>
          </p:nvSpPr>
          <p:spPr bwMode="auto">
            <a:xfrm>
              <a:off x="4224" y="3168"/>
              <a:ext cx="144" cy="576"/>
            </a:xfrm>
            <a:prstGeom prst="rect">
              <a:avLst/>
            </a:prstGeom>
            <a:solidFill>
              <a:srgbClr val="99CC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Times New Roman" pitchFamily="18" charset="0"/>
              </a:endParaRPr>
            </a:p>
          </p:txBody>
        </p:sp>
      </p:grpSp>
      <p:grpSp>
        <p:nvGrpSpPr>
          <p:cNvPr id="7" name="Group 34"/>
          <p:cNvGrpSpPr>
            <a:grpSpLocks/>
          </p:cNvGrpSpPr>
          <p:nvPr/>
        </p:nvGrpSpPr>
        <p:grpSpPr bwMode="auto">
          <a:xfrm>
            <a:off x="3200400" y="4740275"/>
            <a:ext cx="3886200" cy="914400"/>
            <a:chOff x="2064" y="3168"/>
            <a:chExt cx="2448" cy="576"/>
          </a:xfrm>
        </p:grpSpPr>
        <p:sp>
          <p:nvSpPr>
            <p:cNvPr id="79950" name="Rectangle 35"/>
            <p:cNvSpPr>
              <a:spLocks noChangeArrowheads="1"/>
            </p:cNvSpPr>
            <p:nvPr/>
          </p:nvSpPr>
          <p:spPr bwMode="auto">
            <a:xfrm>
              <a:off x="2064" y="3168"/>
              <a:ext cx="144" cy="576"/>
            </a:xfrm>
            <a:prstGeom prst="rect">
              <a:avLst/>
            </a:prstGeom>
            <a:solidFill>
              <a:srgbClr val="FFCC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Times New Roman" pitchFamily="18" charset="0"/>
              </a:endParaRPr>
            </a:p>
          </p:txBody>
        </p:sp>
        <p:sp>
          <p:nvSpPr>
            <p:cNvPr id="79951" name="Rectangle 36"/>
            <p:cNvSpPr>
              <a:spLocks noChangeArrowheads="1"/>
            </p:cNvSpPr>
            <p:nvPr/>
          </p:nvSpPr>
          <p:spPr bwMode="auto">
            <a:xfrm>
              <a:off x="2640" y="3168"/>
              <a:ext cx="144" cy="576"/>
            </a:xfrm>
            <a:prstGeom prst="rect">
              <a:avLst/>
            </a:prstGeom>
            <a:solidFill>
              <a:srgbClr val="FFCC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Times New Roman" pitchFamily="18" charset="0"/>
              </a:endParaRPr>
            </a:p>
          </p:txBody>
        </p:sp>
        <p:sp>
          <p:nvSpPr>
            <p:cNvPr id="79952" name="Rectangle 37"/>
            <p:cNvSpPr>
              <a:spLocks noChangeArrowheads="1"/>
            </p:cNvSpPr>
            <p:nvPr/>
          </p:nvSpPr>
          <p:spPr bwMode="auto">
            <a:xfrm>
              <a:off x="3216" y="3168"/>
              <a:ext cx="144" cy="576"/>
            </a:xfrm>
            <a:prstGeom prst="rect">
              <a:avLst/>
            </a:prstGeom>
            <a:solidFill>
              <a:srgbClr val="FFCC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Times New Roman" pitchFamily="18" charset="0"/>
              </a:endParaRPr>
            </a:p>
          </p:txBody>
        </p:sp>
        <p:sp>
          <p:nvSpPr>
            <p:cNvPr id="79953" name="Rectangle 38"/>
            <p:cNvSpPr>
              <a:spLocks noChangeArrowheads="1"/>
            </p:cNvSpPr>
            <p:nvPr/>
          </p:nvSpPr>
          <p:spPr bwMode="auto">
            <a:xfrm>
              <a:off x="3792" y="3168"/>
              <a:ext cx="144" cy="576"/>
            </a:xfrm>
            <a:prstGeom prst="rect">
              <a:avLst/>
            </a:prstGeom>
            <a:solidFill>
              <a:srgbClr val="FFCC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Times New Roman" pitchFamily="18" charset="0"/>
              </a:endParaRPr>
            </a:p>
          </p:txBody>
        </p:sp>
        <p:sp>
          <p:nvSpPr>
            <p:cNvPr id="79954" name="Rectangle 39"/>
            <p:cNvSpPr>
              <a:spLocks noChangeArrowheads="1"/>
            </p:cNvSpPr>
            <p:nvPr/>
          </p:nvSpPr>
          <p:spPr bwMode="auto">
            <a:xfrm>
              <a:off x="4368" y="3168"/>
              <a:ext cx="144" cy="576"/>
            </a:xfrm>
            <a:prstGeom prst="rect">
              <a:avLst/>
            </a:prstGeom>
            <a:solidFill>
              <a:srgbClr val="FFCC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Times New Roman" pitchFamily="18" charset="0"/>
              </a:endParaRPr>
            </a:p>
          </p:txBody>
        </p:sp>
      </p:grpSp>
      <p:grpSp>
        <p:nvGrpSpPr>
          <p:cNvPr id="8" name="Group 40"/>
          <p:cNvGrpSpPr>
            <a:grpSpLocks/>
          </p:cNvGrpSpPr>
          <p:nvPr/>
        </p:nvGrpSpPr>
        <p:grpSpPr bwMode="auto">
          <a:xfrm>
            <a:off x="3429000" y="4740275"/>
            <a:ext cx="3886200" cy="914400"/>
            <a:chOff x="2208" y="3168"/>
            <a:chExt cx="2448" cy="576"/>
          </a:xfrm>
        </p:grpSpPr>
        <p:sp>
          <p:nvSpPr>
            <p:cNvPr id="79945" name="Rectangle 41"/>
            <p:cNvSpPr>
              <a:spLocks noChangeArrowheads="1"/>
            </p:cNvSpPr>
            <p:nvPr/>
          </p:nvSpPr>
          <p:spPr bwMode="auto">
            <a:xfrm>
              <a:off x="2208" y="3168"/>
              <a:ext cx="144" cy="576"/>
            </a:xfrm>
            <a:prstGeom prst="rect">
              <a:avLst/>
            </a:prstGeom>
            <a:solidFill>
              <a:srgbClr val="FF00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Times New Roman" pitchFamily="18" charset="0"/>
              </a:endParaRPr>
            </a:p>
          </p:txBody>
        </p:sp>
        <p:sp>
          <p:nvSpPr>
            <p:cNvPr id="79946" name="Rectangle 42"/>
            <p:cNvSpPr>
              <a:spLocks noChangeArrowheads="1"/>
            </p:cNvSpPr>
            <p:nvPr/>
          </p:nvSpPr>
          <p:spPr bwMode="auto">
            <a:xfrm>
              <a:off x="2784" y="3168"/>
              <a:ext cx="144" cy="576"/>
            </a:xfrm>
            <a:prstGeom prst="rect">
              <a:avLst/>
            </a:prstGeom>
            <a:solidFill>
              <a:srgbClr val="FF00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Times New Roman" pitchFamily="18" charset="0"/>
              </a:endParaRPr>
            </a:p>
          </p:txBody>
        </p:sp>
        <p:sp>
          <p:nvSpPr>
            <p:cNvPr id="79947" name="Rectangle 43"/>
            <p:cNvSpPr>
              <a:spLocks noChangeArrowheads="1"/>
            </p:cNvSpPr>
            <p:nvPr/>
          </p:nvSpPr>
          <p:spPr bwMode="auto">
            <a:xfrm>
              <a:off x="3360" y="3168"/>
              <a:ext cx="144" cy="576"/>
            </a:xfrm>
            <a:prstGeom prst="rect">
              <a:avLst/>
            </a:prstGeom>
            <a:solidFill>
              <a:srgbClr val="FF00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Times New Roman" pitchFamily="18" charset="0"/>
              </a:endParaRPr>
            </a:p>
          </p:txBody>
        </p:sp>
        <p:sp>
          <p:nvSpPr>
            <p:cNvPr id="79948" name="Rectangle 44"/>
            <p:cNvSpPr>
              <a:spLocks noChangeArrowheads="1"/>
            </p:cNvSpPr>
            <p:nvPr/>
          </p:nvSpPr>
          <p:spPr bwMode="auto">
            <a:xfrm>
              <a:off x="3936" y="3168"/>
              <a:ext cx="144" cy="576"/>
            </a:xfrm>
            <a:prstGeom prst="rect">
              <a:avLst/>
            </a:prstGeom>
            <a:solidFill>
              <a:srgbClr val="FF00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Times New Roman" pitchFamily="18" charset="0"/>
              </a:endParaRPr>
            </a:p>
          </p:txBody>
        </p:sp>
        <p:sp>
          <p:nvSpPr>
            <p:cNvPr id="79949" name="Rectangle 45"/>
            <p:cNvSpPr>
              <a:spLocks noChangeArrowheads="1"/>
            </p:cNvSpPr>
            <p:nvPr/>
          </p:nvSpPr>
          <p:spPr bwMode="auto">
            <a:xfrm>
              <a:off x="4512" y="3168"/>
              <a:ext cx="144" cy="576"/>
            </a:xfrm>
            <a:prstGeom prst="rect">
              <a:avLst/>
            </a:prstGeom>
            <a:solidFill>
              <a:srgbClr val="FF00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Times New Roman" pitchFamily="18" charset="0"/>
              </a:endParaRPr>
            </a:p>
          </p:txBody>
        </p:sp>
      </p:grpSp>
      <p:grpSp>
        <p:nvGrpSpPr>
          <p:cNvPr id="9" name="Group 46"/>
          <p:cNvGrpSpPr>
            <a:grpSpLocks/>
          </p:cNvGrpSpPr>
          <p:nvPr/>
        </p:nvGrpSpPr>
        <p:grpSpPr bwMode="auto">
          <a:xfrm>
            <a:off x="2743200" y="2743200"/>
            <a:ext cx="4572000" cy="457200"/>
            <a:chOff x="1776" y="1728"/>
            <a:chExt cx="2880" cy="288"/>
          </a:xfrm>
        </p:grpSpPr>
        <p:sp>
          <p:nvSpPr>
            <p:cNvPr id="79942" name="Line 47"/>
            <p:cNvSpPr>
              <a:spLocks noChangeShapeType="1"/>
            </p:cNvSpPr>
            <p:nvPr/>
          </p:nvSpPr>
          <p:spPr bwMode="auto">
            <a:xfrm flipV="1">
              <a:off x="1776" y="1728"/>
              <a:ext cx="288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9943" name="Line 48"/>
            <p:cNvSpPr>
              <a:spLocks noChangeShapeType="1"/>
            </p:cNvSpPr>
            <p:nvPr/>
          </p:nvSpPr>
          <p:spPr bwMode="auto">
            <a:xfrm flipV="1">
              <a:off x="1776" y="1872"/>
              <a:ext cx="288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9944" name="Line 49"/>
            <p:cNvSpPr>
              <a:spLocks noChangeShapeType="1"/>
            </p:cNvSpPr>
            <p:nvPr/>
          </p:nvSpPr>
          <p:spPr bwMode="auto">
            <a:xfrm flipV="1">
              <a:off x="1776" y="2016"/>
              <a:ext cx="288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0" name="Group 50"/>
          <p:cNvGrpSpPr>
            <a:grpSpLocks/>
          </p:cNvGrpSpPr>
          <p:nvPr/>
        </p:nvGrpSpPr>
        <p:grpSpPr bwMode="auto">
          <a:xfrm>
            <a:off x="2971800" y="4740275"/>
            <a:ext cx="4114800" cy="914400"/>
            <a:chOff x="1920" y="3168"/>
            <a:chExt cx="2592" cy="576"/>
          </a:xfrm>
        </p:grpSpPr>
        <p:sp>
          <p:nvSpPr>
            <p:cNvPr id="79923" name="Line 51"/>
            <p:cNvSpPr>
              <a:spLocks noChangeShapeType="1"/>
            </p:cNvSpPr>
            <p:nvPr/>
          </p:nvSpPr>
          <p:spPr bwMode="auto">
            <a:xfrm>
              <a:off x="1920" y="3168"/>
              <a:ext cx="0" cy="57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9924" name="Line 52"/>
            <p:cNvSpPr>
              <a:spLocks noChangeShapeType="1"/>
            </p:cNvSpPr>
            <p:nvPr/>
          </p:nvSpPr>
          <p:spPr bwMode="auto">
            <a:xfrm>
              <a:off x="2064" y="3168"/>
              <a:ext cx="0" cy="57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9925" name="Line 53"/>
            <p:cNvSpPr>
              <a:spLocks noChangeShapeType="1"/>
            </p:cNvSpPr>
            <p:nvPr/>
          </p:nvSpPr>
          <p:spPr bwMode="auto">
            <a:xfrm>
              <a:off x="2208" y="3168"/>
              <a:ext cx="0" cy="57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9926" name="Line 54"/>
            <p:cNvSpPr>
              <a:spLocks noChangeShapeType="1"/>
            </p:cNvSpPr>
            <p:nvPr/>
          </p:nvSpPr>
          <p:spPr bwMode="auto">
            <a:xfrm>
              <a:off x="2352" y="3168"/>
              <a:ext cx="0" cy="57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9927" name="Line 55"/>
            <p:cNvSpPr>
              <a:spLocks noChangeShapeType="1"/>
            </p:cNvSpPr>
            <p:nvPr/>
          </p:nvSpPr>
          <p:spPr bwMode="auto">
            <a:xfrm>
              <a:off x="2496" y="3168"/>
              <a:ext cx="0" cy="57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9928" name="Line 56"/>
            <p:cNvSpPr>
              <a:spLocks noChangeShapeType="1"/>
            </p:cNvSpPr>
            <p:nvPr/>
          </p:nvSpPr>
          <p:spPr bwMode="auto">
            <a:xfrm>
              <a:off x="2640" y="3168"/>
              <a:ext cx="0" cy="57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9929" name="Line 57"/>
            <p:cNvSpPr>
              <a:spLocks noChangeShapeType="1"/>
            </p:cNvSpPr>
            <p:nvPr/>
          </p:nvSpPr>
          <p:spPr bwMode="auto">
            <a:xfrm>
              <a:off x="2784" y="3168"/>
              <a:ext cx="0" cy="57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9930" name="Line 58"/>
            <p:cNvSpPr>
              <a:spLocks noChangeShapeType="1"/>
            </p:cNvSpPr>
            <p:nvPr/>
          </p:nvSpPr>
          <p:spPr bwMode="auto">
            <a:xfrm>
              <a:off x="2928" y="3168"/>
              <a:ext cx="0" cy="57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9931" name="Line 59"/>
            <p:cNvSpPr>
              <a:spLocks noChangeShapeType="1"/>
            </p:cNvSpPr>
            <p:nvPr/>
          </p:nvSpPr>
          <p:spPr bwMode="auto">
            <a:xfrm>
              <a:off x="3072" y="3168"/>
              <a:ext cx="0" cy="57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9932" name="Line 60"/>
            <p:cNvSpPr>
              <a:spLocks noChangeShapeType="1"/>
            </p:cNvSpPr>
            <p:nvPr/>
          </p:nvSpPr>
          <p:spPr bwMode="auto">
            <a:xfrm>
              <a:off x="3216" y="3168"/>
              <a:ext cx="0" cy="57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9933" name="Line 61"/>
            <p:cNvSpPr>
              <a:spLocks noChangeShapeType="1"/>
            </p:cNvSpPr>
            <p:nvPr/>
          </p:nvSpPr>
          <p:spPr bwMode="auto">
            <a:xfrm>
              <a:off x="3360" y="3168"/>
              <a:ext cx="0" cy="57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9934" name="Line 62"/>
            <p:cNvSpPr>
              <a:spLocks noChangeShapeType="1"/>
            </p:cNvSpPr>
            <p:nvPr/>
          </p:nvSpPr>
          <p:spPr bwMode="auto">
            <a:xfrm>
              <a:off x="3504" y="3168"/>
              <a:ext cx="0" cy="57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9935" name="Line 63"/>
            <p:cNvSpPr>
              <a:spLocks noChangeShapeType="1"/>
            </p:cNvSpPr>
            <p:nvPr/>
          </p:nvSpPr>
          <p:spPr bwMode="auto">
            <a:xfrm>
              <a:off x="3648" y="3168"/>
              <a:ext cx="0" cy="57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9936" name="Line 64"/>
            <p:cNvSpPr>
              <a:spLocks noChangeShapeType="1"/>
            </p:cNvSpPr>
            <p:nvPr/>
          </p:nvSpPr>
          <p:spPr bwMode="auto">
            <a:xfrm>
              <a:off x="3792" y="3168"/>
              <a:ext cx="0" cy="57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9937" name="Line 65"/>
            <p:cNvSpPr>
              <a:spLocks noChangeShapeType="1"/>
            </p:cNvSpPr>
            <p:nvPr/>
          </p:nvSpPr>
          <p:spPr bwMode="auto">
            <a:xfrm>
              <a:off x="3936" y="3168"/>
              <a:ext cx="0" cy="57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9938" name="Line 66"/>
            <p:cNvSpPr>
              <a:spLocks noChangeShapeType="1"/>
            </p:cNvSpPr>
            <p:nvPr/>
          </p:nvSpPr>
          <p:spPr bwMode="auto">
            <a:xfrm>
              <a:off x="4080" y="3168"/>
              <a:ext cx="0" cy="57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9939" name="Line 67"/>
            <p:cNvSpPr>
              <a:spLocks noChangeShapeType="1"/>
            </p:cNvSpPr>
            <p:nvPr/>
          </p:nvSpPr>
          <p:spPr bwMode="auto">
            <a:xfrm>
              <a:off x="4224" y="3168"/>
              <a:ext cx="0" cy="57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9940" name="Line 68"/>
            <p:cNvSpPr>
              <a:spLocks noChangeShapeType="1"/>
            </p:cNvSpPr>
            <p:nvPr/>
          </p:nvSpPr>
          <p:spPr bwMode="auto">
            <a:xfrm>
              <a:off x="4368" y="3168"/>
              <a:ext cx="0" cy="57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9941" name="Line 69"/>
            <p:cNvSpPr>
              <a:spLocks noChangeShapeType="1"/>
            </p:cNvSpPr>
            <p:nvPr/>
          </p:nvSpPr>
          <p:spPr bwMode="auto">
            <a:xfrm>
              <a:off x="4512" y="3168"/>
              <a:ext cx="0" cy="57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1" name="Group 70"/>
          <p:cNvGrpSpPr>
            <a:grpSpLocks/>
          </p:cNvGrpSpPr>
          <p:nvPr/>
        </p:nvGrpSpPr>
        <p:grpSpPr bwMode="auto">
          <a:xfrm>
            <a:off x="2743200" y="2628900"/>
            <a:ext cx="4572000" cy="685800"/>
            <a:chOff x="1776" y="1656"/>
            <a:chExt cx="2880" cy="432"/>
          </a:xfrm>
        </p:grpSpPr>
        <p:sp>
          <p:nvSpPr>
            <p:cNvPr id="79919" name="Line 71"/>
            <p:cNvSpPr>
              <a:spLocks noChangeShapeType="1"/>
            </p:cNvSpPr>
            <p:nvPr/>
          </p:nvSpPr>
          <p:spPr bwMode="auto">
            <a:xfrm>
              <a:off x="1776" y="1656"/>
              <a:ext cx="288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9920" name="Line 72"/>
            <p:cNvSpPr>
              <a:spLocks noChangeShapeType="1"/>
            </p:cNvSpPr>
            <p:nvPr/>
          </p:nvSpPr>
          <p:spPr bwMode="auto">
            <a:xfrm>
              <a:off x="1776" y="1800"/>
              <a:ext cx="288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9921" name="Line 73"/>
            <p:cNvSpPr>
              <a:spLocks noChangeShapeType="1"/>
            </p:cNvSpPr>
            <p:nvPr/>
          </p:nvSpPr>
          <p:spPr bwMode="auto">
            <a:xfrm>
              <a:off x="1776" y="1944"/>
              <a:ext cx="288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9922" name="Line 74"/>
            <p:cNvSpPr>
              <a:spLocks noChangeShapeType="1"/>
            </p:cNvSpPr>
            <p:nvPr/>
          </p:nvSpPr>
          <p:spPr bwMode="auto">
            <a:xfrm>
              <a:off x="1776" y="2088"/>
              <a:ext cx="288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2" name="Group 75"/>
          <p:cNvGrpSpPr>
            <a:grpSpLocks/>
          </p:cNvGrpSpPr>
          <p:nvPr/>
        </p:nvGrpSpPr>
        <p:grpSpPr bwMode="auto">
          <a:xfrm>
            <a:off x="2857500" y="4740275"/>
            <a:ext cx="4343400" cy="914400"/>
            <a:chOff x="1848" y="3168"/>
            <a:chExt cx="2736" cy="576"/>
          </a:xfrm>
        </p:grpSpPr>
        <p:sp>
          <p:nvSpPr>
            <p:cNvPr id="79899" name="Line 76"/>
            <p:cNvSpPr>
              <a:spLocks noChangeShapeType="1"/>
            </p:cNvSpPr>
            <p:nvPr/>
          </p:nvSpPr>
          <p:spPr bwMode="auto">
            <a:xfrm>
              <a:off x="1848" y="3168"/>
              <a:ext cx="0" cy="57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9900" name="Line 77"/>
            <p:cNvSpPr>
              <a:spLocks noChangeShapeType="1"/>
            </p:cNvSpPr>
            <p:nvPr/>
          </p:nvSpPr>
          <p:spPr bwMode="auto">
            <a:xfrm>
              <a:off x="1992" y="3168"/>
              <a:ext cx="0" cy="57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9901" name="Line 78"/>
            <p:cNvSpPr>
              <a:spLocks noChangeShapeType="1"/>
            </p:cNvSpPr>
            <p:nvPr/>
          </p:nvSpPr>
          <p:spPr bwMode="auto">
            <a:xfrm>
              <a:off x="2136" y="3168"/>
              <a:ext cx="0" cy="57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9902" name="Line 79"/>
            <p:cNvSpPr>
              <a:spLocks noChangeShapeType="1"/>
            </p:cNvSpPr>
            <p:nvPr/>
          </p:nvSpPr>
          <p:spPr bwMode="auto">
            <a:xfrm>
              <a:off x="2280" y="3168"/>
              <a:ext cx="0" cy="57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9903" name="Line 80"/>
            <p:cNvSpPr>
              <a:spLocks noChangeShapeType="1"/>
            </p:cNvSpPr>
            <p:nvPr/>
          </p:nvSpPr>
          <p:spPr bwMode="auto">
            <a:xfrm>
              <a:off x="2424" y="3168"/>
              <a:ext cx="0" cy="57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9904" name="Line 81"/>
            <p:cNvSpPr>
              <a:spLocks noChangeShapeType="1"/>
            </p:cNvSpPr>
            <p:nvPr/>
          </p:nvSpPr>
          <p:spPr bwMode="auto">
            <a:xfrm>
              <a:off x="2568" y="3168"/>
              <a:ext cx="0" cy="57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9905" name="Line 82"/>
            <p:cNvSpPr>
              <a:spLocks noChangeShapeType="1"/>
            </p:cNvSpPr>
            <p:nvPr/>
          </p:nvSpPr>
          <p:spPr bwMode="auto">
            <a:xfrm>
              <a:off x="2712" y="3168"/>
              <a:ext cx="0" cy="57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9906" name="Line 83"/>
            <p:cNvSpPr>
              <a:spLocks noChangeShapeType="1"/>
            </p:cNvSpPr>
            <p:nvPr/>
          </p:nvSpPr>
          <p:spPr bwMode="auto">
            <a:xfrm>
              <a:off x="2856" y="3168"/>
              <a:ext cx="0" cy="57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9907" name="Line 84"/>
            <p:cNvSpPr>
              <a:spLocks noChangeShapeType="1"/>
            </p:cNvSpPr>
            <p:nvPr/>
          </p:nvSpPr>
          <p:spPr bwMode="auto">
            <a:xfrm>
              <a:off x="3000" y="3168"/>
              <a:ext cx="0" cy="57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9908" name="Line 85"/>
            <p:cNvSpPr>
              <a:spLocks noChangeShapeType="1"/>
            </p:cNvSpPr>
            <p:nvPr/>
          </p:nvSpPr>
          <p:spPr bwMode="auto">
            <a:xfrm>
              <a:off x="3144" y="3168"/>
              <a:ext cx="0" cy="57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9909" name="Line 86"/>
            <p:cNvSpPr>
              <a:spLocks noChangeShapeType="1"/>
            </p:cNvSpPr>
            <p:nvPr/>
          </p:nvSpPr>
          <p:spPr bwMode="auto">
            <a:xfrm>
              <a:off x="3288" y="3168"/>
              <a:ext cx="0" cy="57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9910" name="Line 87"/>
            <p:cNvSpPr>
              <a:spLocks noChangeShapeType="1"/>
            </p:cNvSpPr>
            <p:nvPr/>
          </p:nvSpPr>
          <p:spPr bwMode="auto">
            <a:xfrm>
              <a:off x="3432" y="3168"/>
              <a:ext cx="0" cy="57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9911" name="Line 88"/>
            <p:cNvSpPr>
              <a:spLocks noChangeShapeType="1"/>
            </p:cNvSpPr>
            <p:nvPr/>
          </p:nvSpPr>
          <p:spPr bwMode="auto">
            <a:xfrm>
              <a:off x="3576" y="3168"/>
              <a:ext cx="0" cy="57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9912" name="Line 89"/>
            <p:cNvSpPr>
              <a:spLocks noChangeShapeType="1"/>
            </p:cNvSpPr>
            <p:nvPr/>
          </p:nvSpPr>
          <p:spPr bwMode="auto">
            <a:xfrm>
              <a:off x="3720" y="3168"/>
              <a:ext cx="0" cy="57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9913" name="Line 90"/>
            <p:cNvSpPr>
              <a:spLocks noChangeShapeType="1"/>
            </p:cNvSpPr>
            <p:nvPr/>
          </p:nvSpPr>
          <p:spPr bwMode="auto">
            <a:xfrm>
              <a:off x="3864" y="3168"/>
              <a:ext cx="0" cy="57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9914" name="Line 91"/>
            <p:cNvSpPr>
              <a:spLocks noChangeShapeType="1"/>
            </p:cNvSpPr>
            <p:nvPr/>
          </p:nvSpPr>
          <p:spPr bwMode="auto">
            <a:xfrm>
              <a:off x="4008" y="3168"/>
              <a:ext cx="0" cy="57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9915" name="Line 92"/>
            <p:cNvSpPr>
              <a:spLocks noChangeShapeType="1"/>
            </p:cNvSpPr>
            <p:nvPr/>
          </p:nvSpPr>
          <p:spPr bwMode="auto">
            <a:xfrm>
              <a:off x="4152" y="3168"/>
              <a:ext cx="0" cy="57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9916" name="Line 93"/>
            <p:cNvSpPr>
              <a:spLocks noChangeShapeType="1"/>
            </p:cNvSpPr>
            <p:nvPr/>
          </p:nvSpPr>
          <p:spPr bwMode="auto">
            <a:xfrm>
              <a:off x="4296" y="3168"/>
              <a:ext cx="0" cy="57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9917" name="Line 94"/>
            <p:cNvSpPr>
              <a:spLocks noChangeShapeType="1"/>
            </p:cNvSpPr>
            <p:nvPr/>
          </p:nvSpPr>
          <p:spPr bwMode="auto">
            <a:xfrm>
              <a:off x="4440" y="3168"/>
              <a:ext cx="0" cy="57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9918" name="Line 95"/>
            <p:cNvSpPr>
              <a:spLocks noChangeShapeType="1"/>
            </p:cNvSpPr>
            <p:nvPr/>
          </p:nvSpPr>
          <p:spPr bwMode="auto">
            <a:xfrm>
              <a:off x="4584" y="3168"/>
              <a:ext cx="0" cy="57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3" name="Group 99"/>
          <p:cNvGrpSpPr>
            <a:grpSpLocks/>
          </p:cNvGrpSpPr>
          <p:nvPr/>
        </p:nvGrpSpPr>
        <p:grpSpPr bwMode="auto">
          <a:xfrm>
            <a:off x="5368925" y="1257300"/>
            <a:ext cx="2709863" cy="952500"/>
            <a:chOff x="3477" y="216"/>
            <a:chExt cx="1707" cy="600"/>
          </a:xfrm>
        </p:grpSpPr>
        <p:grpSp>
          <p:nvGrpSpPr>
            <p:cNvPr id="79892" name="Group 100"/>
            <p:cNvGrpSpPr>
              <a:grpSpLocks/>
            </p:cNvGrpSpPr>
            <p:nvPr/>
          </p:nvGrpSpPr>
          <p:grpSpPr bwMode="auto">
            <a:xfrm>
              <a:off x="3477" y="528"/>
              <a:ext cx="1707" cy="288"/>
              <a:chOff x="3477" y="288"/>
              <a:chExt cx="1707" cy="288"/>
            </a:xfrm>
          </p:grpSpPr>
          <p:sp>
            <p:nvSpPr>
              <p:cNvPr id="79894" name="Text Box 101"/>
              <p:cNvSpPr txBox="1">
                <a:spLocks noChangeArrowheads="1"/>
              </p:cNvSpPr>
              <p:nvPr/>
            </p:nvSpPr>
            <p:spPr bwMode="auto">
              <a:xfrm>
                <a:off x="3477" y="288"/>
                <a:ext cx="746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1" hangingPunct="1"/>
                <a:r>
                  <a:rPr lang="en-US"/>
                  <a:t>4 users</a:t>
                </a:r>
                <a:endParaRPr lang="fr-FR"/>
              </a:p>
            </p:txBody>
          </p:sp>
          <p:sp>
            <p:nvSpPr>
              <p:cNvPr id="79895" name="Rectangle 102"/>
              <p:cNvSpPr>
                <a:spLocks noChangeArrowheads="1"/>
              </p:cNvSpPr>
              <p:nvPr/>
            </p:nvSpPr>
            <p:spPr bwMode="auto">
              <a:xfrm>
                <a:off x="4464" y="352"/>
                <a:ext cx="144" cy="144"/>
              </a:xfrm>
              <a:prstGeom prst="rect">
                <a:avLst/>
              </a:prstGeom>
              <a:solidFill>
                <a:srgbClr val="3366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Times New Roman" pitchFamily="18" charset="0"/>
                </a:endParaRPr>
              </a:p>
            </p:txBody>
          </p:sp>
          <p:sp>
            <p:nvSpPr>
              <p:cNvPr id="79896" name="Rectangle 103"/>
              <p:cNvSpPr>
                <a:spLocks noChangeArrowheads="1"/>
              </p:cNvSpPr>
              <p:nvPr/>
            </p:nvSpPr>
            <p:spPr bwMode="auto">
              <a:xfrm>
                <a:off x="4656" y="352"/>
                <a:ext cx="144" cy="144"/>
              </a:xfrm>
              <a:prstGeom prst="rect">
                <a:avLst/>
              </a:prstGeom>
              <a:solidFill>
                <a:srgbClr val="99CC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Times New Roman" pitchFamily="18" charset="0"/>
                </a:endParaRPr>
              </a:p>
            </p:txBody>
          </p:sp>
          <p:sp>
            <p:nvSpPr>
              <p:cNvPr id="79897" name="Rectangle 104"/>
              <p:cNvSpPr>
                <a:spLocks noChangeArrowheads="1"/>
              </p:cNvSpPr>
              <p:nvPr/>
            </p:nvSpPr>
            <p:spPr bwMode="auto">
              <a:xfrm>
                <a:off x="4848" y="352"/>
                <a:ext cx="144" cy="144"/>
              </a:xfrm>
              <a:prstGeom prst="rect">
                <a:avLst/>
              </a:prstGeom>
              <a:solidFill>
                <a:srgbClr val="FFCC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Times New Roman" pitchFamily="18" charset="0"/>
                </a:endParaRPr>
              </a:p>
            </p:txBody>
          </p:sp>
          <p:sp>
            <p:nvSpPr>
              <p:cNvPr id="79898" name="Rectangle 105"/>
              <p:cNvSpPr>
                <a:spLocks noChangeArrowheads="1"/>
              </p:cNvSpPr>
              <p:nvPr/>
            </p:nvSpPr>
            <p:spPr bwMode="auto">
              <a:xfrm>
                <a:off x="5040" y="352"/>
                <a:ext cx="144" cy="144"/>
              </a:xfrm>
              <a:prstGeom prst="rect">
                <a:avLst/>
              </a:prstGeom>
              <a:solidFill>
                <a:srgbClr val="FF00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Times New Roman" pitchFamily="18" charset="0"/>
                </a:endParaRPr>
              </a:p>
            </p:txBody>
          </p:sp>
        </p:grpSp>
        <p:sp>
          <p:nvSpPr>
            <p:cNvPr id="79893" name="Text Box 106"/>
            <p:cNvSpPr txBox="1">
              <a:spLocks noChangeArrowheads="1"/>
            </p:cNvSpPr>
            <p:nvPr/>
          </p:nvSpPr>
          <p:spPr bwMode="auto">
            <a:xfrm>
              <a:off x="3480" y="216"/>
              <a:ext cx="917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/>
                <a:t>Example:</a:t>
              </a:r>
              <a:endParaRPr lang="fr-FR"/>
            </a:p>
          </p:txBody>
        </p:sp>
      </p:grpSp>
      <p:sp>
        <p:nvSpPr>
          <p:cNvPr id="79891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1-</a:t>
            </a:r>
            <a:fld id="{F7F6B7D8-A86A-4819-9730-404872BF6BB7}" type="slidenum">
              <a:rPr lang="en-US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33315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553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553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553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3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553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5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5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307" grpId="0" animBg="1"/>
      <p:bldP spid="55308" grpId="0" animBg="1"/>
      <p:bldP spid="55309" grpId="0" animBg="1"/>
      <p:bldP spid="55310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7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5562600" y="6453188"/>
            <a:ext cx="2895600" cy="287337"/>
          </a:xfrm>
          <a:noFill/>
        </p:spPr>
        <p:txBody>
          <a:bodyPr/>
          <a:lstStyle/>
          <a:p>
            <a:pPr>
              <a:buFont typeface="ZapfDingbats" pitchFamily="82" charset="2"/>
              <a:buNone/>
            </a:pPr>
            <a:r>
              <a:rPr lang="en-US" smtClean="0">
                <a:ea typeface="ＭＳ Ｐゴシック" pitchFamily="34" charset="-128"/>
                <a:cs typeface="Arial" pitchFamily="34" charset="0"/>
              </a:rPr>
              <a:t>Application Layer</a:t>
            </a:r>
          </a:p>
        </p:txBody>
      </p:sp>
      <p:sp>
        <p:nvSpPr>
          <p:cNvPr id="6553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2-</a:t>
            </a:r>
            <a:fld id="{CEB39503-BD8F-4CC6-B5CA-BBDEB272C9D9}" type="slidenum">
              <a:rPr lang="en-US"/>
              <a:pPr/>
              <a:t>11</a:t>
            </a:fld>
            <a:endParaRPr lang="en-US"/>
          </a:p>
        </p:txBody>
      </p:sp>
      <p:sp>
        <p:nvSpPr>
          <p:cNvPr id="65539" name="Rectangle 3"/>
          <p:cNvSpPr>
            <a:spLocks noChangeArrowheads="1"/>
          </p:cNvSpPr>
          <p:nvPr/>
        </p:nvSpPr>
        <p:spPr bwMode="auto">
          <a:xfrm>
            <a:off x="371475" y="715963"/>
            <a:ext cx="4487863" cy="172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1" hangingPunct="1">
              <a:lnSpc>
                <a:spcPct val="85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4400">
                <a:solidFill>
                  <a:srgbClr val="000099"/>
                </a:solidFill>
                <a:latin typeface="Gill Sans MT" pitchFamily="34" charset="0"/>
              </a:rPr>
              <a:t>Chapter 2</a:t>
            </a:r>
            <a:r>
              <a:rPr lang="en-US" sz="4800">
                <a:solidFill>
                  <a:srgbClr val="000099"/>
                </a:solidFill>
                <a:latin typeface="Gill Sans MT" pitchFamily="34" charset="0"/>
              </a:rPr>
              <a:t/>
            </a:r>
            <a:br>
              <a:rPr lang="en-US" sz="4800">
                <a:solidFill>
                  <a:srgbClr val="000099"/>
                </a:solidFill>
                <a:latin typeface="Gill Sans MT" pitchFamily="34" charset="0"/>
              </a:rPr>
            </a:br>
            <a:r>
              <a:rPr lang="en-US" sz="4400">
                <a:solidFill>
                  <a:srgbClr val="000099"/>
                </a:solidFill>
                <a:latin typeface="Gill Sans MT" pitchFamily="34" charset="0"/>
              </a:rPr>
              <a:t>Application Layer</a:t>
            </a:r>
          </a:p>
        </p:txBody>
      </p:sp>
      <p:sp>
        <p:nvSpPr>
          <p:cNvPr id="65540" name="Rectangle 4"/>
          <p:cNvSpPr>
            <a:spLocks noChangeArrowheads="1"/>
          </p:cNvSpPr>
          <p:nvPr/>
        </p:nvSpPr>
        <p:spPr bwMode="auto">
          <a:xfrm>
            <a:off x="6184900" y="3078163"/>
            <a:ext cx="2881313" cy="286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1" hangingPunct="1">
              <a:lnSpc>
                <a:spcPct val="85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2800" i="1">
                <a:solidFill>
                  <a:srgbClr val="008000"/>
                </a:solidFill>
                <a:latin typeface="Gill Sans MT" pitchFamily="34" charset="0"/>
              </a:rPr>
              <a:t>Computer Networking: A Top Down Approach </a:t>
            </a:r>
            <a:r>
              <a:rPr lang="en-US" sz="2800">
                <a:solidFill>
                  <a:srgbClr val="008000"/>
                </a:solidFill>
                <a:latin typeface="Gill Sans MT" pitchFamily="34" charset="0"/>
              </a:rPr>
              <a:t/>
            </a:r>
            <a:br>
              <a:rPr lang="en-US" sz="2800">
                <a:solidFill>
                  <a:srgbClr val="008000"/>
                </a:solidFill>
                <a:latin typeface="Gill Sans MT" pitchFamily="34" charset="0"/>
              </a:rPr>
            </a:br>
            <a:r>
              <a:rPr lang="en-US">
                <a:solidFill>
                  <a:srgbClr val="008000"/>
                </a:solidFill>
                <a:latin typeface="Gill Sans MT" pitchFamily="34" charset="0"/>
              </a:rPr>
              <a:t>6</a:t>
            </a:r>
            <a:r>
              <a:rPr lang="en-US" baseline="30000">
                <a:solidFill>
                  <a:srgbClr val="008000"/>
                </a:solidFill>
                <a:latin typeface="Gill Sans MT" pitchFamily="34" charset="0"/>
              </a:rPr>
              <a:t>th</a:t>
            </a:r>
            <a:r>
              <a:rPr lang="en-US">
                <a:solidFill>
                  <a:srgbClr val="008000"/>
                </a:solidFill>
                <a:latin typeface="Gill Sans MT" pitchFamily="34" charset="0"/>
              </a:rPr>
              <a:t> edition </a:t>
            </a:r>
            <a:br>
              <a:rPr lang="en-US">
                <a:solidFill>
                  <a:srgbClr val="008000"/>
                </a:solidFill>
                <a:latin typeface="Gill Sans MT" pitchFamily="34" charset="0"/>
              </a:rPr>
            </a:br>
            <a:r>
              <a:rPr lang="en-US">
                <a:solidFill>
                  <a:srgbClr val="008000"/>
                </a:solidFill>
                <a:latin typeface="Gill Sans MT" pitchFamily="34" charset="0"/>
              </a:rPr>
              <a:t>Jim Kurose, Keith Ross</a:t>
            </a:r>
            <a:br>
              <a:rPr lang="en-US">
                <a:solidFill>
                  <a:srgbClr val="008000"/>
                </a:solidFill>
                <a:latin typeface="Gill Sans MT" pitchFamily="34" charset="0"/>
              </a:rPr>
            </a:br>
            <a:r>
              <a:rPr lang="en-US">
                <a:solidFill>
                  <a:srgbClr val="008000"/>
                </a:solidFill>
                <a:latin typeface="Gill Sans MT" pitchFamily="34" charset="0"/>
              </a:rPr>
              <a:t>Addison-Wesley</a:t>
            </a:r>
            <a:br>
              <a:rPr lang="en-US">
                <a:solidFill>
                  <a:srgbClr val="008000"/>
                </a:solidFill>
                <a:latin typeface="Gill Sans MT" pitchFamily="34" charset="0"/>
              </a:rPr>
            </a:br>
            <a:r>
              <a:rPr lang="en-US">
                <a:solidFill>
                  <a:srgbClr val="008000"/>
                </a:solidFill>
                <a:latin typeface="Gill Sans MT" pitchFamily="34" charset="0"/>
              </a:rPr>
              <a:t>March 2012</a:t>
            </a:r>
          </a:p>
        </p:txBody>
      </p:sp>
      <p:sp>
        <p:nvSpPr>
          <p:cNvPr id="65541" name="Text Box 6"/>
          <p:cNvSpPr txBox="1">
            <a:spLocks noChangeArrowheads="1"/>
          </p:cNvSpPr>
          <p:nvPr/>
        </p:nvSpPr>
        <p:spPr bwMode="auto">
          <a:xfrm>
            <a:off x="369888" y="2465791"/>
            <a:ext cx="5378450" cy="1460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1800" dirty="0">
                <a:solidFill>
                  <a:srgbClr val="000000"/>
                </a:solidFill>
              </a:rPr>
              <a:t>A note on the use of these </a:t>
            </a:r>
            <a:r>
              <a:rPr lang="en-US" sz="1800" dirty="0" err="1">
                <a:solidFill>
                  <a:srgbClr val="000000"/>
                </a:solidFill>
              </a:rPr>
              <a:t>ppt</a:t>
            </a:r>
            <a:r>
              <a:rPr lang="en-US" sz="1800" dirty="0">
                <a:solidFill>
                  <a:srgbClr val="000000"/>
                </a:solidFill>
              </a:rPr>
              <a:t> slides: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1200" dirty="0">
                <a:solidFill>
                  <a:srgbClr val="000000"/>
                </a:solidFill>
              </a:rPr>
              <a:t>We</a:t>
            </a:r>
            <a:r>
              <a:rPr lang="ja-JP" altLang="en-US" sz="1200">
                <a:solidFill>
                  <a:srgbClr val="000000"/>
                </a:solidFill>
              </a:rPr>
              <a:t>’</a:t>
            </a:r>
            <a:r>
              <a:rPr lang="en-US" altLang="ja-JP" sz="1200" dirty="0">
                <a:solidFill>
                  <a:srgbClr val="000000"/>
                </a:solidFill>
              </a:rPr>
              <a:t>re making these slides freely available to all (faculty, students, readers). They</a:t>
            </a:r>
            <a:r>
              <a:rPr lang="ja-JP" altLang="en-US" sz="1200">
                <a:solidFill>
                  <a:srgbClr val="000000"/>
                </a:solidFill>
              </a:rPr>
              <a:t>’</a:t>
            </a:r>
            <a:r>
              <a:rPr lang="en-US" altLang="ja-JP" sz="1200" dirty="0">
                <a:solidFill>
                  <a:srgbClr val="000000"/>
                </a:solidFill>
              </a:rPr>
              <a:t>re in PowerPoint form so you see the animations; and can add, modify, and delete slides  (including this one) and slide content to suit your needs. They obviously represent a </a:t>
            </a:r>
            <a:r>
              <a:rPr lang="en-US" altLang="ja-JP" sz="1200" i="1" dirty="0">
                <a:solidFill>
                  <a:srgbClr val="000000"/>
                </a:solidFill>
              </a:rPr>
              <a:t>lot</a:t>
            </a:r>
            <a:r>
              <a:rPr lang="en-US" altLang="ja-JP" sz="1200" dirty="0">
                <a:solidFill>
                  <a:srgbClr val="000000"/>
                </a:solidFill>
              </a:rPr>
              <a:t> of work on our part. In return for use, we only ask the following:</a:t>
            </a:r>
          </a:p>
          <a:p>
            <a:pPr>
              <a:lnSpc>
                <a:spcPct val="85000"/>
              </a:lnSpc>
              <a:spcBef>
                <a:spcPct val="0"/>
              </a:spcBef>
              <a:buClrTx/>
              <a:buSzTx/>
              <a:buFontTx/>
              <a:buNone/>
            </a:pPr>
            <a:endParaRPr lang="en-US" sz="1400" dirty="0">
              <a:solidFill>
                <a:srgbClr val="000000"/>
              </a:solidFill>
            </a:endParaRPr>
          </a:p>
        </p:txBody>
      </p:sp>
      <p:sp>
        <p:nvSpPr>
          <p:cNvPr id="65542" name="Text Box 7"/>
          <p:cNvSpPr txBox="1">
            <a:spLocks noChangeArrowheads="1"/>
          </p:cNvSpPr>
          <p:nvPr/>
        </p:nvSpPr>
        <p:spPr bwMode="auto">
          <a:xfrm>
            <a:off x="373063" y="3486630"/>
            <a:ext cx="5378450" cy="2016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73038" indent="-173038">
              <a:lnSpc>
                <a:spcPct val="85000"/>
              </a:lnSpc>
              <a:spcBef>
                <a:spcPct val="0"/>
              </a:spcBef>
              <a:buClrTx/>
              <a:buSzTx/>
              <a:buFontTx/>
              <a:buNone/>
            </a:pPr>
            <a:endParaRPr lang="en-US" sz="1400" dirty="0">
              <a:solidFill>
                <a:srgbClr val="000000"/>
              </a:solidFill>
              <a:latin typeface="Gill Sans MT" pitchFamily="34" charset="0"/>
            </a:endParaRPr>
          </a:p>
          <a:p>
            <a:pPr marL="173038" indent="-173038">
              <a:spcBef>
                <a:spcPct val="0"/>
              </a:spcBef>
              <a:buClr>
                <a:srgbClr val="000099"/>
              </a:buClr>
              <a:buSzPct val="75000"/>
              <a:buFont typeface="Wingdings" pitchFamily="2" charset="2"/>
              <a:buChar char="v"/>
            </a:pPr>
            <a:r>
              <a:rPr lang="en-US" sz="1200" dirty="0">
                <a:solidFill>
                  <a:srgbClr val="000000"/>
                </a:solidFill>
              </a:rPr>
              <a:t>If you use these slides (e.g., in a class) that you mention their source (after all, we</a:t>
            </a:r>
            <a:r>
              <a:rPr lang="ja-JP" altLang="en-US" sz="1200">
                <a:solidFill>
                  <a:srgbClr val="000000"/>
                </a:solidFill>
              </a:rPr>
              <a:t>’</a:t>
            </a:r>
            <a:r>
              <a:rPr lang="en-US" altLang="ja-JP" sz="1200" dirty="0">
                <a:solidFill>
                  <a:srgbClr val="000000"/>
                </a:solidFill>
              </a:rPr>
              <a:t>d like people to use our book!)</a:t>
            </a:r>
          </a:p>
          <a:p>
            <a:pPr marL="173038" indent="-173038">
              <a:spcBef>
                <a:spcPct val="0"/>
              </a:spcBef>
              <a:buClr>
                <a:srgbClr val="000099"/>
              </a:buClr>
              <a:buSzPct val="75000"/>
              <a:buFont typeface="Wingdings" pitchFamily="2" charset="2"/>
              <a:buChar char="v"/>
            </a:pPr>
            <a:r>
              <a:rPr lang="en-US" sz="1200" dirty="0">
                <a:solidFill>
                  <a:srgbClr val="000000"/>
                </a:solidFill>
              </a:rPr>
              <a:t>If you post any slides on a www site, that you note that they are adapted from (or perhaps identical to) our slides, and note our copyright of this material.</a:t>
            </a:r>
          </a:p>
          <a:p>
            <a:pPr marL="173038" indent="-173038">
              <a:spcBef>
                <a:spcPct val="0"/>
              </a:spcBef>
              <a:buClr>
                <a:srgbClr val="3333CC"/>
              </a:buClr>
              <a:buSzTx/>
              <a:buFont typeface="Wingdings" pitchFamily="2" charset="2"/>
              <a:buChar char="q"/>
            </a:pPr>
            <a:endParaRPr lang="en-US" sz="1200" dirty="0">
              <a:solidFill>
                <a:srgbClr val="000000"/>
              </a:solidFill>
            </a:endParaRPr>
          </a:p>
          <a:p>
            <a:pPr marL="173038" indent="-173038">
              <a:lnSpc>
                <a:spcPct val="85000"/>
              </a:lnSpc>
              <a:spcBef>
                <a:spcPct val="0"/>
              </a:spcBef>
              <a:buClr>
                <a:srgbClr val="3333CC"/>
              </a:buClr>
              <a:buSzTx/>
              <a:buFont typeface="Wingdings" pitchFamily="2" charset="2"/>
              <a:buNone/>
            </a:pPr>
            <a:r>
              <a:rPr lang="en-US" sz="1200" dirty="0">
                <a:solidFill>
                  <a:srgbClr val="000000"/>
                </a:solidFill>
              </a:rPr>
              <a:t>Thanks and enjoy!  JFK/KWR</a:t>
            </a:r>
          </a:p>
          <a:p>
            <a:pPr marL="173038" indent="-173038">
              <a:lnSpc>
                <a:spcPct val="85000"/>
              </a:lnSpc>
              <a:spcBef>
                <a:spcPct val="0"/>
              </a:spcBef>
              <a:buClrTx/>
              <a:buSzTx/>
              <a:buFontTx/>
              <a:buNone/>
            </a:pPr>
            <a:endParaRPr lang="en-US" sz="1200" dirty="0">
              <a:solidFill>
                <a:srgbClr val="000000"/>
              </a:solidFill>
            </a:endParaRPr>
          </a:p>
          <a:p>
            <a:pPr marL="173038" indent="-173038">
              <a:lnSpc>
                <a:spcPct val="85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200" dirty="0">
                <a:solidFill>
                  <a:srgbClr val="000000"/>
                </a:solidFill>
              </a:rPr>
              <a:t>     All material copyright 1996-2012</a:t>
            </a:r>
          </a:p>
          <a:p>
            <a:pPr marL="173038" indent="-173038">
              <a:lnSpc>
                <a:spcPct val="85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200" dirty="0">
                <a:solidFill>
                  <a:srgbClr val="000000"/>
                </a:solidFill>
              </a:rPr>
              <a:t>     J.F Kurose and K.W. Ross, All Rights Reserved</a:t>
            </a:r>
          </a:p>
        </p:txBody>
      </p:sp>
      <p:pic>
        <p:nvPicPr>
          <p:cNvPr id="65543" name="Picture 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0298" y="5139141"/>
            <a:ext cx="187325" cy="187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5544" name="Picture 9" descr="underline_base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2438" y="2097088"/>
            <a:ext cx="3656012" cy="173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5545" name="Picture 1" descr="6e_cover.jp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232525" y="511175"/>
            <a:ext cx="2306638" cy="2773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TextBox 10"/>
          <p:cNvSpPr txBox="1"/>
          <p:nvPr/>
        </p:nvSpPr>
        <p:spPr>
          <a:xfrm>
            <a:off x="479502" y="5575619"/>
            <a:ext cx="5758949" cy="10341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/>
              <a:t>The course notes are adapted for </a:t>
            </a:r>
            <a:r>
              <a:rPr lang="en-US" sz="1800" dirty="0" err="1" smtClean="0"/>
              <a:t>Bucknell’s</a:t>
            </a:r>
            <a:r>
              <a:rPr lang="en-US" sz="1800" dirty="0" smtClean="0"/>
              <a:t> CSCI 363</a:t>
            </a:r>
          </a:p>
          <a:p>
            <a:r>
              <a:rPr lang="en-US" sz="1800" dirty="0" err="1" smtClean="0"/>
              <a:t>Xiannong</a:t>
            </a:r>
            <a:r>
              <a:rPr lang="en-US" sz="1800" dirty="0" smtClean="0"/>
              <a:t> </a:t>
            </a:r>
            <a:r>
              <a:rPr lang="en-US" sz="1800" dirty="0" err="1" smtClean="0"/>
              <a:t>Meng</a:t>
            </a:r>
            <a:endParaRPr lang="en-US" sz="1800" dirty="0" smtClean="0"/>
          </a:p>
          <a:p>
            <a:r>
              <a:rPr lang="en-US" sz="1800" smtClean="0"/>
              <a:t>Spring 2016</a:t>
            </a:r>
            <a:endParaRPr lang="en-US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Rectangle 7"/>
          <p:cNvSpPr>
            <a:spLocks noGrp="1" noChangeArrowheads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ea typeface="ＭＳ Ｐゴシック" pitchFamily="34" charset="-128"/>
              </a:rPr>
              <a:t>Application Layer</a:t>
            </a:r>
          </a:p>
        </p:txBody>
      </p:sp>
      <p:sp>
        <p:nvSpPr>
          <p:cNvPr id="66562" name="Rectangle 8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2-</a:t>
            </a:r>
            <a:fld id="{0E8C5C93-E506-42AD-81B3-A94CF4696064}" type="slidenum">
              <a:rPr lang="en-US"/>
              <a:pPr/>
              <a:t>12</a:t>
            </a:fld>
            <a:endParaRPr lang="en-US"/>
          </a:p>
        </p:txBody>
      </p:sp>
      <p:sp>
        <p:nvSpPr>
          <p:cNvPr id="6656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pitchFamily="34" charset="-128"/>
              </a:rPr>
              <a:t>Chapter 2: outline</a:t>
            </a:r>
          </a:p>
        </p:txBody>
      </p:sp>
      <p:sp>
        <p:nvSpPr>
          <p:cNvPr id="66564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33400" y="1611313"/>
            <a:ext cx="7662746" cy="4648200"/>
          </a:xfrm>
        </p:spPr>
        <p:txBody>
          <a:bodyPr/>
          <a:lstStyle/>
          <a:p>
            <a:pPr marL="457200" indent="-457200">
              <a:buFont typeface="Wingdings" pitchFamily="2" charset="2"/>
              <a:buNone/>
            </a:pPr>
            <a:r>
              <a:rPr lang="en-US" dirty="0" smtClean="0">
                <a:solidFill>
                  <a:srgbClr val="CC0000"/>
                </a:solidFill>
                <a:ea typeface="ＭＳ Ｐゴシック" pitchFamily="34" charset="-128"/>
              </a:rPr>
              <a:t>2.1 principles of network applications</a:t>
            </a:r>
          </a:p>
          <a:p>
            <a:pPr marL="457200" indent="-457200">
              <a:buFont typeface="Wingdings" pitchFamily="2" charset="2"/>
              <a:buNone/>
            </a:pPr>
            <a:r>
              <a:rPr lang="en-US" dirty="0" smtClean="0">
                <a:solidFill>
                  <a:srgbClr val="CC0000"/>
                </a:solidFill>
                <a:ea typeface="ＭＳ Ｐゴシック" pitchFamily="34" charset="-128"/>
              </a:rPr>
              <a:t>	2.1.1 client-server model</a:t>
            </a:r>
          </a:p>
          <a:p>
            <a:pPr marL="457200" indent="-457200">
              <a:buNone/>
            </a:pPr>
            <a:r>
              <a:rPr lang="en-US" dirty="0" smtClean="0">
                <a:ea typeface="ＭＳ Ｐゴシック" pitchFamily="34" charset="-128"/>
              </a:rPr>
              <a:t>2.6 P2P applications</a:t>
            </a:r>
            <a:endParaRPr lang="en-US" dirty="0" smtClean="0">
              <a:solidFill>
                <a:srgbClr val="CC0000"/>
              </a:solidFill>
              <a:ea typeface="ＭＳ Ｐゴシック" pitchFamily="34" charset="-128"/>
            </a:endParaRPr>
          </a:p>
          <a:p>
            <a:pPr marL="457200" indent="-457200">
              <a:buFont typeface="Wingdings" pitchFamily="2" charset="2"/>
              <a:buNone/>
            </a:pPr>
            <a:r>
              <a:rPr lang="en-US" dirty="0" smtClean="0">
                <a:ea typeface="ＭＳ Ｐゴシック" pitchFamily="34" charset="-128"/>
              </a:rPr>
              <a:t>2.2 Web and HTTP</a:t>
            </a:r>
          </a:p>
          <a:p>
            <a:pPr marL="457200" indent="-457200">
              <a:buFont typeface="Wingdings" pitchFamily="2" charset="2"/>
              <a:buNone/>
            </a:pPr>
            <a:r>
              <a:rPr lang="en-US" dirty="0" smtClean="0">
                <a:ea typeface="ＭＳ Ｐゴシック" pitchFamily="34" charset="-128"/>
              </a:rPr>
              <a:t>2.3 FTP </a:t>
            </a:r>
          </a:p>
          <a:p>
            <a:pPr marL="457200" indent="-457200">
              <a:buFont typeface="Wingdings" pitchFamily="2" charset="2"/>
              <a:buNone/>
            </a:pPr>
            <a:r>
              <a:rPr lang="en-US" dirty="0" smtClean="0">
                <a:ea typeface="ＭＳ Ｐゴシック" pitchFamily="34" charset="-128"/>
              </a:rPr>
              <a:t>2.4 electronic mail</a:t>
            </a:r>
          </a:p>
          <a:p>
            <a:pPr marL="912813" lvl="1"/>
            <a:r>
              <a:rPr lang="en-US" dirty="0" smtClean="0">
                <a:ea typeface="ＭＳ Ｐゴシック" pitchFamily="34" charset="-128"/>
              </a:rPr>
              <a:t>SMTP, POP3, IMAP</a:t>
            </a:r>
          </a:p>
          <a:p>
            <a:pPr marL="457200" indent="-457200">
              <a:buNone/>
            </a:pPr>
            <a:r>
              <a:rPr lang="en-US" dirty="0" smtClean="0">
                <a:ea typeface="ＭＳ Ｐゴシック" pitchFamily="34" charset="-128"/>
              </a:rPr>
              <a:t>2.7 socket programming with UDP and TCP</a:t>
            </a:r>
          </a:p>
          <a:p>
            <a:pPr marL="457200" indent="-457200">
              <a:buNone/>
            </a:pPr>
            <a:r>
              <a:rPr lang="en-US" dirty="0" smtClean="0">
                <a:ea typeface="ＭＳ Ｐゴシック" pitchFamily="34" charset="-128"/>
              </a:rPr>
              <a:t>2.5 DNS</a:t>
            </a:r>
          </a:p>
          <a:p>
            <a:pPr marL="457200" indent="-457200">
              <a:buNone/>
            </a:pPr>
            <a:endParaRPr lang="en-US" dirty="0" smtClean="0">
              <a:ea typeface="ＭＳ Ｐゴシック" pitchFamily="34" charset="-128"/>
            </a:endParaRPr>
          </a:p>
          <a:p>
            <a:pPr marL="457200" indent="-457200">
              <a:buNone/>
            </a:pPr>
            <a:endParaRPr lang="en-US" sz="2400" dirty="0" smtClean="0">
              <a:ea typeface="ＭＳ Ｐゴシック" pitchFamily="34" charset="-128"/>
            </a:endParaRPr>
          </a:p>
        </p:txBody>
      </p:sp>
      <p:pic>
        <p:nvPicPr>
          <p:cNvPr id="66566" name="Picture 11" descr="underline_base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1663" y="1025525"/>
            <a:ext cx="4113212" cy="173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Rectangle 7"/>
          <p:cNvSpPr>
            <a:spLocks noGrp="1" noChangeArrowheads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ea typeface="ＭＳ Ｐゴシック" pitchFamily="34" charset="-128"/>
              </a:rPr>
              <a:t>Application Layer</a:t>
            </a:r>
          </a:p>
        </p:txBody>
      </p:sp>
      <p:sp>
        <p:nvSpPr>
          <p:cNvPr id="70658" name="Rectangle 8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2-</a:t>
            </a:r>
            <a:fld id="{98502ECE-A03A-4450-87A3-7686EF470C09}" type="slidenum">
              <a:rPr lang="en-US"/>
              <a:pPr/>
              <a:t>13</a:t>
            </a:fld>
            <a:endParaRPr lang="en-US"/>
          </a:p>
        </p:txBody>
      </p:sp>
      <p:pic>
        <p:nvPicPr>
          <p:cNvPr id="70659" name="Picture 10" descr="underline_base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1188" y="1025525"/>
            <a:ext cx="4570412" cy="173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066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pitchFamily="34" charset="-128"/>
              </a:rPr>
              <a:t>Some network apps</a:t>
            </a:r>
          </a:p>
        </p:txBody>
      </p:sp>
      <p:sp>
        <p:nvSpPr>
          <p:cNvPr id="70661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533400" y="1611313"/>
            <a:ext cx="3810000" cy="4648200"/>
          </a:xfrm>
        </p:spPr>
        <p:txBody>
          <a:bodyPr/>
          <a:lstStyle/>
          <a:p>
            <a:r>
              <a:rPr lang="en-US" sz="2400" dirty="0" smtClean="0">
                <a:ea typeface="ＭＳ Ｐゴシック" pitchFamily="34" charset="-128"/>
              </a:rPr>
              <a:t>e-mail</a:t>
            </a:r>
          </a:p>
          <a:p>
            <a:r>
              <a:rPr lang="en-US" sz="2400" dirty="0" smtClean="0">
                <a:ea typeface="ＭＳ Ｐゴシック" pitchFamily="34" charset="-128"/>
              </a:rPr>
              <a:t>web</a:t>
            </a:r>
          </a:p>
          <a:p>
            <a:r>
              <a:rPr lang="en-US" sz="2400" dirty="0" smtClean="0">
                <a:ea typeface="ＭＳ Ｐゴシック" pitchFamily="34" charset="-128"/>
              </a:rPr>
              <a:t>text messaging</a:t>
            </a:r>
          </a:p>
          <a:p>
            <a:r>
              <a:rPr lang="en-US" sz="2400" dirty="0" smtClean="0">
                <a:ea typeface="ＭＳ Ｐゴシック" pitchFamily="34" charset="-128"/>
              </a:rPr>
              <a:t>remote login</a:t>
            </a:r>
          </a:p>
          <a:p>
            <a:r>
              <a:rPr lang="en-US" sz="2400" dirty="0" smtClean="0">
                <a:ea typeface="ＭＳ Ｐゴシック" pitchFamily="34" charset="-128"/>
              </a:rPr>
              <a:t>P2P file sharing</a:t>
            </a:r>
          </a:p>
          <a:p>
            <a:r>
              <a:rPr lang="en-US" sz="2400" dirty="0" smtClean="0">
                <a:ea typeface="ＭＳ Ｐゴシック" pitchFamily="34" charset="-128"/>
              </a:rPr>
              <a:t>multi-user network games</a:t>
            </a:r>
          </a:p>
          <a:p>
            <a:r>
              <a:rPr lang="en-US" sz="2400" dirty="0" smtClean="0">
                <a:ea typeface="ＭＳ Ｐゴシック" pitchFamily="34" charset="-128"/>
              </a:rPr>
              <a:t>streaming stored video (YouTube, </a:t>
            </a:r>
            <a:r>
              <a:rPr lang="en-US" sz="2400" dirty="0" err="1" smtClean="0">
                <a:ea typeface="ＭＳ Ｐゴシック" pitchFamily="34" charset="-128"/>
              </a:rPr>
              <a:t>Hulu</a:t>
            </a:r>
            <a:r>
              <a:rPr lang="en-US" sz="2400" dirty="0" smtClean="0">
                <a:ea typeface="ＭＳ Ｐゴシック" pitchFamily="34" charset="-128"/>
              </a:rPr>
              <a:t>, Netflix) </a:t>
            </a:r>
          </a:p>
          <a:p>
            <a:endParaRPr lang="en-US" sz="2400" dirty="0" smtClean="0">
              <a:ea typeface="ＭＳ Ｐゴシック" pitchFamily="34" charset="-128"/>
            </a:endParaRPr>
          </a:p>
          <a:p>
            <a:pPr>
              <a:buFont typeface="Wingdings" pitchFamily="2" charset="2"/>
              <a:buNone/>
            </a:pPr>
            <a:endParaRPr lang="en-US" sz="2400" dirty="0" smtClean="0">
              <a:ea typeface="ＭＳ Ｐゴシック" pitchFamily="34" charset="-128"/>
            </a:endParaRPr>
          </a:p>
          <a:p>
            <a:pPr>
              <a:buFont typeface="Wingdings" pitchFamily="2" charset="2"/>
              <a:buNone/>
            </a:pPr>
            <a:endParaRPr lang="en-US" sz="2400" dirty="0" smtClean="0">
              <a:ea typeface="ＭＳ Ｐゴシック" pitchFamily="34" charset="-128"/>
            </a:endParaRPr>
          </a:p>
        </p:txBody>
      </p:sp>
      <p:sp>
        <p:nvSpPr>
          <p:cNvPr id="70662" name="Rectangle 6"/>
          <p:cNvSpPr>
            <a:spLocks noGrp="1" noChangeArrowheads="1"/>
          </p:cNvSpPr>
          <p:nvPr>
            <p:ph type="body" sz="half" idx="2"/>
          </p:nvPr>
        </p:nvSpPr>
        <p:spPr>
          <a:xfrm>
            <a:off x="4495800" y="1611313"/>
            <a:ext cx="3810000" cy="4648200"/>
          </a:xfrm>
        </p:spPr>
        <p:txBody>
          <a:bodyPr/>
          <a:lstStyle/>
          <a:p>
            <a:r>
              <a:rPr lang="en-US" sz="2400" smtClean="0">
                <a:ea typeface="ＭＳ Ｐゴシック" pitchFamily="34" charset="-128"/>
              </a:rPr>
              <a:t>voice over IP (e.g., Skype)</a:t>
            </a:r>
          </a:p>
          <a:p>
            <a:r>
              <a:rPr lang="en-US" sz="2400" smtClean="0">
                <a:ea typeface="ＭＳ Ｐゴシック" pitchFamily="34" charset="-128"/>
              </a:rPr>
              <a:t>real-time video conferencing</a:t>
            </a:r>
          </a:p>
          <a:p>
            <a:r>
              <a:rPr lang="en-US" sz="2400" smtClean="0">
                <a:ea typeface="ＭＳ Ｐゴシック" pitchFamily="34" charset="-128"/>
              </a:rPr>
              <a:t>social networking</a:t>
            </a:r>
          </a:p>
          <a:p>
            <a:r>
              <a:rPr lang="en-US" sz="2400" smtClean="0">
                <a:ea typeface="ＭＳ Ｐゴシック" pitchFamily="34" charset="-128"/>
              </a:rPr>
              <a:t>search</a:t>
            </a:r>
          </a:p>
          <a:p>
            <a:r>
              <a:rPr lang="en-US" sz="2400" smtClean="0">
                <a:ea typeface="ＭＳ Ｐゴシック" pitchFamily="34" charset="-128"/>
              </a:rPr>
              <a:t>…</a:t>
            </a:r>
          </a:p>
          <a:p>
            <a:r>
              <a:rPr lang="en-US" sz="2400" smtClean="0">
                <a:ea typeface="ＭＳ Ｐゴシック" pitchFamily="34" charset="-128"/>
              </a:rPr>
              <a:t>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Rectangle 7"/>
          <p:cNvSpPr>
            <a:spLocks noGrp="1" noChangeArrowheads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ea typeface="ＭＳ Ｐゴシック" pitchFamily="34" charset="-128"/>
              </a:rPr>
              <a:t>Application Layer</a:t>
            </a:r>
          </a:p>
        </p:txBody>
      </p:sp>
      <p:sp>
        <p:nvSpPr>
          <p:cNvPr id="72706" name="Rectangle 8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2-</a:t>
            </a:r>
            <a:fld id="{A0A5DDE4-433C-469B-80B7-D7397DF59EAB}" type="slidenum">
              <a:rPr lang="en-US"/>
              <a:pPr/>
              <a:t>14</a:t>
            </a:fld>
            <a:endParaRPr lang="en-US"/>
          </a:p>
        </p:txBody>
      </p:sp>
      <p:grpSp>
        <p:nvGrpSpPr>
          <p:cNvPr id="72707" name="Group 1037"/>
          <p:cNvGrpSpPr>
            <a:grpSpLocks/>
          </p:cNvGrpSpPr>
          <p:nvPr/>
        </p:nvGrpSpPr>
        <p:grpSpPr bwMode="auto">
          <a:xfrm>
            <a:off x="5124450" y="1257300"/>
            <a:ext cx="3540125" cy="4545013"/>
            <a:chOff x="3277" y="974"/>
            <a:chExt cx="2230" cy="2863"/>
          </a:xfrm>
        </p:grpSpPr>
        <p:sp>
          <p:nvSpPr>
            <p:cNvPr id="72740" name="Freeform 1038"/>
            <p:cNvSpPr>
              <a:spLocks/>
            </p:cNvSpPr>
            <p:nvPr/>
          </p:nvSpPr>
          <p:spPr bwMode="auto">
            <a:xfrm>
              <a:off x="3277" y="1079"/>
              <a:ext cx="1094" cy="675"/>
            </a:xfrm>
            <a:custGeom>
              <a:avLst/>
              <a:gdLst>
                <a:gd name="T0" fmla="*/ 1116 w 1036"/>
                <a:gd name="T1" fmla="*/ 11 h 675"/>
                <a:gd name="T2" fmla="*/ 673 w 1036"/>
                <a:gd name="T3" fmla="*/ 53 h 675"/>
                <a:gd name="T4" fmla="*/ 356 w 1036"/>
                <a:gd name="T5" fmla="*/ 129 h 675"/>
                <a:gd name="T6" fmla="*/ 264 w 1036"/>
                <a:gd name="T7" fmla="*/ 229 h 675"/>
                <a:gd name="T8" fmla="*/ 37 w 1036"/>
                <a:gd name="T9" fmla="*/ 297 h 675"/>
                <a:gd name="T10" fmla="*/ 29 w 1036"/>
                <a:gd name="T11" fmla="*/ 459 h 675"/>
                <a:gd name="T12" fmla="*/ 227 w 1036"/>
                <a:gd name="T13" fmla="*/ 489 h 675"/>
                <a:gd name="T14" fmla="*/ 792 w 1036"/>
                <a:gd name="T15" fmla="*/ 489 h 675"/>
                <a:gd name="T16" fmla="*/ 1030 w 1036"/>
                <a:gd name="T17" fmla="*/ 555 h 675"/>
                <a:gd name="T18" fmla="*/ 1296 w 1036"/>
                <a:gd name="T19" fmla="*/ 657 h 675"/>
                <a:gd name="T20" fmla="*/ 1499 w 1036"/>
                <a:gd name="T21" fmla="*/ 661 h 675"/>
                <a:gd name="T22" fmla="*/ 1640 w 1036"/>
                <a:gd name="T23" fmla="*/ 603 h 675"/>
                <a:gd name="T24" fmla="*/ 1711 w 1036"/>
                <a:gd name="T25" fmla="*/ 445 h 675"/>
                <a:gd name="T26" fmla="*/ 1755 w 1036"/>
                <a:gd name="T27" fmla="*/ 291 h 675"/>
                <a:gd name="T28" fmla="*/ 1760 w 1036"/>
                <a:gd name="T29" fmla="*/ 107 h 675"/>
                <a:gd name="T30" fmla="*/ 1610 w 1036"/>
                <a:gd name="T31" fmla="*/ 17 h 675"/>
                <a:gd name="T32" fmla="*/ 1337 w 1036"/>
                <a:gd name="T33" fmla="*/ 3 h 675"/>
                <a:gd name="T34" fmla="*/ 1116 w 1036"/>
                <a:gd name="T35" fmla="*/ 11 h 675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1036"/>
                <a:gd name="T55" fmla="*/ 0 h 675"/>
                <a:gd name="T56" fmla="*/ 1036 w 1036"/>
                <a:gd name="T57" fmla="*/ 675 h 675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1036" h="675">
                  <a:moveTo>
                    <a:pt x="648" y="11"/>
                  </a:moveTo>
                  <a:cubicBezTo>
                    <a:pt x="584" y="19"/>
                    <a:pt x="464" y="33"/>
                    <a:pt x="390" y="53"/>
                  </a:cubicBezTo>
                  <a:cubicBezTo>
                    <a:pt x="316" y="73"/>
                    <a:pt x="246" y="100"/>
                    <a:pt x="206" y="129"/>
                  </a:cubicBezTo>
                  <a:cubicBezTo>
                    <a:pt x="166" y="158"/>
                    <a:pt x="183" y="201"/>
                    <a:pt x="152" y="229"/>
                  </a:cubicBezTo>
                  <a:cubicBezTo>
                    <a:pt x="121" y="257"/>
                    <a:pt x="44" y="259"/>
                    <a:pt x="22" y="297"/>
                  </a:cubicBezTo>
                  <a:cubicBezTo>
                    <a:pt x="0" y="335"/>
                    <a:pt x="0" y="427"/>
                    <a:pt x="18" y="459"/>
                  </a:cubicBezTo>
                  <a:cubicBezTo>
                    <a:pt x="36" y="491"/>
                    <a:pt x="59" y="484"/>
                    <a:pt x="132" y="489"/>
                  </a:cubicBezTo>
                  <a:cubicBezTo>
                    <a:pt x="205" y="494"/>
                    <a:pt x="380" y="478"/>
                    <a:pt x="458" y="489"/>
                  </a:cubicBezTo>
                  <a:cubicBezTo>
                    <a:pt x="536" y="500"/>
                    <a:pt x="549" y="527"/>
                    <a:pt x="598" y="555"/>
                  </a:cubicBezTo>
                  <a:cubicBezTo>
                    <a:pt x="647" y="583"/>
                    <a:pt x="707" y="639"/>
                    <a:pt x="752" y="657"/>
                  </a:cubicBezTo>
                  <a:cubicBezTo>
                    <a:pt x="797" y="675"/>
                    <a:pt x="837" y="670"/>
                    <a:pt x="870" y="661"/>
                  </a:cubicBezTo>
                  <a:cubicBezTo>
                    <a:pt x="903" y="652"/>
                    <a:pt x="932" y="639"/>
                    <a:pt x="952" y="603"/>
                  </a:cubicBezTo>
                  <a:cubicBezTo>
                    <a:pt x="972" y="567"/>
                    <a:pt x="981" y="497"/>
                    <a:pt x="992" y="445"/>
                  </a:cubicBezTo>
                  <a:cubicBezTo>
                    <a:pt x="1003" y="393"/>
                    <a:pt x="1013" y="347"/>
                    <a:pt x="1018" y="291"/>
                  </a:cubicBezTo>
                  <a:cubicBezTo>
                    <a:pt x="1023" y="235"/>
                    <a:pt x="1036" y="153"/>
                    <a:pt x="1022" y="107"/>
                  </a:cubicBezTo>
                  <a:cubicBezTo>
                    <a:pt x="1008" y="61"/>
                    <a:pt x="975" y="34"/>
                    <a:pt x="934" y="17"/>
                  </a:cubicBezTo>
                  <a:cubicBezTo>
                    <a:pt x="893" y="0"/>
                    <a:pt x="824" y="4"/>
                    <a:pt x="776" y="3"/>
                  </a:cubicBezTo>
                  <a:cubicBezTo>
                    <a:pt x="728" y="2"/>
                    <a:pt x="712" y="3"/>
                    <a:pt x="648" y="11"/>
                  </a:cubicBezTo>
                  <a:close/>
                </a:path>
              </a:pathLst>
            </a:custGeom>
            <a:solidFill>
              <a:srgbClr val="DDDDDD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72741" name="Group 1039"/>
            <p:cNvGrpSpPr>
              <a:grpSpLocks/>
            </p:cNvGrpSpPr>
            <p:nvPr/>
          </p:nvGrpSpPr>
          <p:grpSpPr bwMode="auto">
            <a:xfrm>
              <a:off x="3383" y="1920"/>
              <a:ext cx="919" cy="588"/>
              <a:chOff x="2889" y="1631"/>
              <a:chExt cx="980" cy="743"/>
            </a:xfrm>
          </p:grpSpPr>
          <p:sp>
            <p:nvSpPr>
              <p:cNvPr id="73116" name="Rectangle 1040"/>
              <p:cNvSpPr>
                <a:spLocks noChangeArrowheads="1"/>
              </p:cNvSpPr>
              <p:nvPr/>
            </p:nvSpPr>
            <p:spPr bwMode="auto">
              <a:xfrm>
                <a:off x="3046" y="1841"/>
                <a:ext cx="663" cy="533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3117" name="AutoShape 1041"/>
              <p:cNvSpPr>
                <a:spLocks noChangeArrowheads="1"/>
              </p:cNvSpPr>
              <p:nvPr/>
            </p:nvSpPr>
            <p:spPr bwMode="auto">
              <a:xfrm>
                <a:off x="2889" y="1631"/>
                <a:ext cx="980" cy="253"/>
              </a:xfrm>
              <a:prstGeom prst="triangle">
                <a:avLst>
                  <a:gd name="adj" fmla="val 50000"/>
                </a:avLst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sz="2400">
                  <a:solidFill>
                    <a:srgbClr val="00CCFF"/>
                  </a:solidFill>
                </a:endParaRPr>
              </a:p>
            </p:txBody>
          </p:sp>
        </p:grpSp>
        <p:sp>
          <p:nvSpPr>
            <p:cNvPr id="72742" name="Freeform 1042"/>
            <p:cNvSpPr>
              <a:spLocks/>
            </p:cNvSpPr>
            <p:nvPr/>
          </p:nvSpPr>
          <p:spPr bwMode="auto">
            <a:xfrm>
              <a:off x="3379" y="2788"/>
              <a:ext cx="2032" cy="1049"/>
            </a:xfrm>
            <a:custGeom>
              <a:avLst/>
              <a:gdLst>
                <a:gd name="T0" fmla="*/ 1044 w 2032"/>
                <a:gd name="T1" fmla="*/ 26 h 1049"/>
                <a:gd name="T2" fmla="*/ 847 w 2032"/>
                <a:gd name="T3" fmla="*/ 125 h 1049"/>
                <a:gd name="T4" fmla="*/ 580 w 2032"/>
                <a:gd name="T5" fmla="*/ 68 h 1049"/>
                <a:gd name="T6" fmla="*/ 143 w 2032"/>
                <a:gd name="T7" fmla="*/ 170 h 1049"/>
                <a:gd name="T8" fmla="*/ 48 w 2032"/>
                <a:gd name="T9" fmla="*/ 374 h 1049"/>
                <a:gd name="T10" fmla="*/ 41 w 2032"/>
                <a:gd name="T11" fmla="*/ 680 h 1049"/>
                <a:gd name="T12" fmla="*/ 294 w 2032"/>
                <a:gd name="T13" fmla="*/ 744 h 1049"/>
                <a:gd name="T14" fmla="*/ 660 w 2032"/>
                <a:gd name="T15" fmla="*/ 893 h 1049"/>
                <a:gd name="T16" fmla="*/ 1088 w 2032"/>
                <a:gd name="T17" fmla="*/ 1014 h 1049"/>
                <a:gd name="T18" fmla="*/ 1525 w 2032"/>
                <a:gd name="T19" fmla="*/ 1031 h 1049"/>
                <a:gd name="T20" fmla="*/ 1831 w 2032"/>
                <a:gd name="T21" fmla="*/ 907 h 1049"/>
                <a:gd name="T22" fmla="*/ 2015 w 2032"/>
                <a:gd name="T23" fmla="*/ 714 h 1049"/>
                <a:gd name="T24" fmla="*/ 1931 w 2032"/>
                <a:gd name="T25" fmla="*/ 251 h 1049"/>
                <a:gd name="T26" fmla="*/ 1658 w 2032"/>
                <a:gd name="T27" fmla="*/ 114 h 1049"/>
                <a:gd name="T28" fmla="*/ 1355 w 2032"/>
                <a:gd name="T29" fmla="*/ 15 h 1049"/>
                <a:gd name="T30" fmla="*/ 1044 w 2032"/>
                <a:gd name="T31" fmla="*/ 26 h 1049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2032"/>
                <a:gd name="T49" fmla="*/ 0 h 1049"/>
                <a:gd name="T50" fmla="*/ 2032 w 2032"/>
                <a:gd name="T51" fmla="*/ 1049 h 1049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2032" h="1049">
                  <a:moveTo>
                    <a:pt x="1044" y="26"/>
                  </a:moveTo>
                  <a:cubicBezTo>
                    <a:pt x="959" y="45"/>
                    <a:pt x="924" y="118"/>
                    <a:pt x="847" y="125"/>
                  </a:cubicBezTo>
                  <a:cubicBezTo>
                    <a:pt x="770" y="132"/>
                    <a:pt x="697" y="61"/>
                    <a:pt x="580" y="68"/>
                  </a:cubicBezTo>
                  <a:cubicBezTo>
                    <a:pt x="463" y="75"/>
                    <a:pt x="232" y="119"/>
                    <a:pt x="143" y="170"/>
                  </a:cubicBezTo>
                  <a:cubicBezTo>
                    <a:pt x="54" y="221"/>
                    <a:pt x="65" y="289"/>
                    <a:pt x="48" y="374"/>
                  </a:cubicBezTo>
                  <a:cubicBezTo>
                    <a:pt x="31" y="459"/>
                    <a:pt x="0" y="618"/>
                    <a:pt x="41" y="680"/>
                  </a:cubicBezTo>
                  <a:cubicBezTo>
                    <a:pt x="82" y="742"/>
                    <a:pt x="191" y="709"/>
                    <a:pt x="294" y="744"/>
                  </a:cubicBezTo>
                  <a:cubicBezTo>
                    <a:pt x="397" y="779"/>
                    <a:pt x="527" y="849"/>
                    <a:pt x="660" y="893"/>
                  </a:cubicBezTo>
                  <a:cubicBezTo>
                    <a:pt x="793" y="938"/>
                    <a:pt x="944" y="991"/>
                    <a:pt x="1088" y="1014"/>
                  </a:cubicBezTo>
                  <a:cubicBezTo>
                    <a:pt x="1232" y="1036"/>
                    <a:pt x="1401" y="1049"/>
                    <a:pt x="1525" y="1031"/>
                  </a:cubicBezTo>
                  <a:cubicBezTo>
                    <a:pt x="1649" y="1012"/>
                    <a:pt x="1749" y="960"/>
                    <a:pt x="1831" y="907"/>
                  </a:cubicBezTo>
                  <a:cubicBezTo>
                    <a:pt x="1913" y="855"/>
                    <a:pt x="1998" y="824"/>
                    <a:pt x="2015" y="714"/>
                  </a:cubicBezTo>
                  <a:cubicBezTo>
                    <a:pt x="2032" y="604"/>
                    <a:pt x="1990" y="350"/>
                    <a:pt x="1931" y="251"/>
                  </a:cubicBezTo>
                  <a:cubicBezTo>
                    <a:pt x="1872" y="151"/>
                    <a:pt x="1754" y="153"/>
                    <a:pt x="1658" y="114"/>
                  </a:cubicBezTo>
                  <a:cubicBezTo>
                    <a:pt x="1562" y="76"/>
                    <a:pt x="1457" y="30"/>
                    <a:pt x="1355" y="15"/>
                  </a:cubicBezTo>
                  <a:cubicBezTo>
                    <a:pt x="1253" y="0"/>
                    <a:pt x="1129" y="8"/>
                    <a:pt x="1044" y="26"/>
                  </a:cubicBezTo>
                  <a:close/>
                </a:path>
              </a:pathLst>
            </a:custGeom>
            <a:solidFill>
              <a:srgbClr val="DDDDDD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743" name="Line 1043"/>
            <p:cNvSpPr>
              <a:spLocks noChangeShapeType="1"/>
            </p:cNvSpPr>
            <p:nvPr/>
          </p:nvSpPr>
          <p:spPr bwMode="auto">
            <a:xfrm rot="-5400000">
              <a:off x="4942" y="3252"/>
              <a:ext cx="330" cy="88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744" name="Line 1044"/>
            <p:cNvSpPr>
              <a:spLocks noChangeShapeType="1"/>
            </p:cNvSpPr>
            <p:nvPr/>
          </p:nvSpPr>
          <p:spPr bwMode="auto">
            <a:xfrm rot="5400000" flipV="1">
              <a:off x="5034" y="3429"/>
              <a:ext cx="2" cy="54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745" name="Line 1045"/>
            <p:cNvSpPr>
              <a:spLocks noChangeShapeType="1"/>
            </p:cNvSpPr>
            <p:nvPr/>
          </p:nvSpPr>
          <p:spPr bwMode="auto">
            <a:xfrm rot="-5400000">
              <a:off x="5151" y="3225"/>
              <a:ext cx="0" cy="72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746" name="Line 1047"/>
            <p:cNvSpPr>
              <a:spLocks noChangeShapeType="1"/>
            </p:cNvSpPr>
            <p:nvPr/>
          </p:nvSpPr>
          <p:spPr bwMode="auto">
            <a:xfrm>
              <a:off x="3843" y="3009"/>
              <a:ext cx="124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747" name="Line 1048"/>
            <p:cNvSpPr>
              <a:spLocks noChangeShapeType="1"/>
            </p:cNvSpPr>
            <p:nvPr/>
          </p:nvSpPr>
          <p:spPr bwMode="auto">
            <a:xfrm flipV="1">
              <a:off x="3680" y="3155"/>
              <a:ext cx="248" cy="66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748" name="Line 1051"/>
            <p:cNvSpPr>
              <a:spLocks noChangeShapeType="1"/>
            </p:cNvSpPr>
            <p:nvPr/>
          </p:nvSpPr>
          <p:spPr bwMode="auto">
            <a:xfrm flipH="1">
              <a:off x="3948" y="3208"/>
              <a:ext cx="96" cy="113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749" name="Line 1052"/>
            <p:cNvSpPr>
              <a:spLocks noChangeShapeType="1"/>
            </p:cNvSpPr>
            <p:nvPr/>
          </p:nvSpPr>
          <p:spPr bwMode="auto">
            <a:xfrm flipH="1" flipV="1">
              <a:off x="4144" y="3212"/>
              <a:ext cx="53" cy="11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750" name="Line 1053"/>
            <p:cNvSpPr>
              <a:spLocks noChangeShapeType="1"/>
            </p:cNvSpPr>
            <p:nvPr/>
          </p:nvSpPr>
          <p:spPr bwMode="auto">
            <a:xfrm>
              <a:off x="4248" y="3185"/>
              <a:ext cx="317" cy="17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751" name="Line 1054"/>
            <p:cNvSpPr>
              <a:spLocks noChangeShapeType="1"/>
            </p:cNvSpPr>
            <p:nvPr/>
          </p:nvSpPr>
          <p:spPr bwMode="auto">
            <a:xfrm>
              <a:off x="3898" y="3025"/>
              <a:ext cx="56" cy="6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752" name="Line 1055"/>
            <p:cNvSpPr>
              <a:spLocks noChangeShapeType="1"/>
            </p:cNvSpPr>
            <p:nvPr/>
          </p:nvSpPr>
          <p:spPr bwMode="auto">
            <a:xfrm>
              <a:off x="3809" y="2257"/>
              <a:ext cx="148" cy="47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753" name="Line 1056"/>
            <p:cNvSpPr>
              <a:spLocks noChangeShapeType="1"/>
            </p:cNvSpPr>
            <p:nvPr/>
          </p:nvSpPr>
          <p:spPr bwMode="auto">
            <a:xfrm flipV="1">
              <a:off x="3711" y="2354"/>
              <a:ext cx="106" cy="2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72754" name="Group 1057"/>
            <p:cNvGrpSpPr>
              <a:grpSpLocks/>
            </p:cNvGrpSpPr>
            <p:nvPr/>
          </p:nvGrpSpPr>
          <p:grpSpPr bwMode="auto">
            <a:xfrm>
              <a:off x="3535" y="2207"/>
              <a:ext cx="319" cy="222"/>
              <a:chOff x="2967" y="478"/>
              <a:chExt cx="788" cy="625"/>
            </a:xfrm>
          </p:grpSpPr>
          <p:pic>
            <p:nvPicPr>
              <p:cNvPr id="73114" name="Picture 1058" descr="access_point_stylized_small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3012" y="559"/>
                <a:ext cx="576" cy="54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73115" name="Picture 1059" descr="antenna_radiation_stylized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2967" y="478"/>
                <a:ext cx="788" cy="1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sp>
          <p:nvSpPr>
            <p:cNvPr id="72755" name="Freeform 1060"/>
            <p:cNvSpPr>
              <a:spLocks/>
            </p:cNvSpPr>
            <p:nvPr/>
          </p:nvSpPr>
          <p:spPr bwMode="auto">
            <a:xfrm>
              <a:off x="4419" y="2224"/>
              <a:ext cx="828" cy="425"/>
            </a:xfrm>
            <a:custGeom>
              <a:avLst/>
              <a:gdLst>
                <a:gd name="T0" fmla="*/ 382 w 828"/>
                <a:gd name="T1" fmla="*/ 30 h 425"/>
                <a:gd name="T2" fmla="*/ 370 w 828"/>
                <a:gd name="T3" fmla="*/ 30 h 425"/>
                <a:gd name="T4" fmla="*/ 126 w 828"/>
                <a:gd name="T5" fmla="*/ 32 h 425"/>
                <a:gd name="T6" fmla="*/ 6 w 828"/>
                <a:gd name="T7" fmla="*/ 126 h 425"/>
                <a:gd name="T8" fmla="*/ 92 w 828"/>
                <a:gd name="T9" fmla="*/ 274 h 425"/>
                <a:gd name="T10" fmla="*/ 292 w 828"/>
                <a:gd name="T11" fmla="*/ 384 h 425"/>
                <a:gd name="T12" fmla="*/ 540 w 828"/>
                <a:gd name="T13" fmla="*/ 416 h 425"/>
                <a:gd name="T14" fmla="*/ 698 w 828"/>
                <a:gd name="T15" fmla="*/ 330 h 425"/>
                <a:gd name="T16" fmla="*/ 776 w 828"/>
                <a:gd name="T17" fmla="*/ 170 h 425"/>
                <a:gd name="T18" fmla="*/ 792 w 828"/>
                <a:gd name="T19" fmla="*/ 22 h 425"/>
                <a:gd name="T20" fmla="*/ 560 w 828"/>
                <a:gd name="T21" fmla="*/ 38 h 425"/>
                <a:gd name="T22" fmla="*/ 382 w 828"/>
                <a:gd name="T23" fmla="*/ 30 h 425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828"/>
                <a:gd name="T37" fmla="*/ 0 h 425"/>
                <a:gd name="T38" fmla="*/ 828 w 828"/>
                <a:gd name="T39" fmla="*/ 425 h 425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828" h="425">
                  <a:moveTo>
                    <a:pt x="382" y="30"/>
                  </a:moveTo>
                  <a:cubicBezTo>
                    <a:pt x="350" y="29"/>
                    <a:pt x="413" y="30"/>
                    <a:pt x="370" y="30"/>
                  </a:cubicBezTo>
                  <a:cubicBezTo>
                    <a:pt x="327" y="30"/>
                    <a:pt x="187" y="16"/>
                    <a:pt x="126" y="32"/>
                  </a:cubicBezTo>
                  <a:cubicBezTo>
                    <a:pt x="65" y="48"/>
                    <a:pt x="12" y="86"/>
                    <a:pt x="6" y="126"/>
                  </a:cubicBezTo>
                  <a:cubicBezTo>
                    <a:pt x="0" y="166"/>
                    <a:pt x="44" y="231"/>
                    <a:pt x="92" y="274"/>
                  </a:cubicBezTo>
                  <a:cubicBezTo>
                    <a:pt x="140" y="317"/>
                    <a:pt x="217" y="360"/>
                    <a:pt x="292" y="384"/>
                  </a:cubicBezTo>
                  <a:cubicBezTo>
                    <a:pt x="367" y="408"/>
                    <a:pt x="472" y="425"/>
                    <a:pt x="540" y="416"/>
                  </a:cubicBezTo>
                  <a:cubicBezTo>
                    <a:pt x="608" y="407"/>
                    <a:pt x="659" y="371"/>
                    <a:pt x="698" y="330"/>
                  </a:cubicBezTo>
                  <a:cubicBezTo>
                    <a:pt x="737" y="289"/>
                    <a:pt x="760" y="221"/>
                    <a:pt x="776" y="170"/>
                  </a:cubicBezTo>
                  <a:cubicBezTo>
                    <a:pt x="792" y="119"/>
                    <a:pt x="828" y="44"/>
                    <a:pt x="792" y="22"/>
                  </a:cubicBezTo>
                  <a:cubicBezTo>
                    <a:pt x="756" y="0"/>
                    <a:pt x="630" y="37"/>
                    <a:pt x="560" y="38"/>
                  </a:cubicBezTo>
                  <a:cubicBezTo>
                    <a:pt x="490" y="39"/>
                    <a:pt x="414" y="31"/>
                    <a:pt x="382" y="30"/>
                  </a:cubicBezTo>
                  <a:close/>
                </a:path>
              </a:pathLst>
            </a:custGeom>
            <a:solidFill>
              <a:srgbClr val="DDDDDD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756" name="Freeform 1061"/>
            <p:cNvSpPr>
              <a:spLocks/>
            </p:cNvSpPr>
            <p:nvPr/>
          </p:nvSpPr>
          <p:spPr bwMode="auto">
            <a:xfrm>
              <a:off x="4417" y="1263"/>
              <a:ext cx="1090" cy="709"/>
            </a:xfrm>
            <a:custGeom>
              <a:avLst/>
              <a:gdLst>
                <a:gd name="T0" fmla="*/ 14627 w 765"/>
                <a:gd name="T1" fmla="*/ 763 h 459"/>
                <a:gd name="T2" fmla="*/ 9913 w 765"/>
                <a:gd name="T3" fmla="*/ 5420 h 459"/>
                <a:gd name="T4" fmla="*/ 3316 w 765"/>
                <a:gd name="T5" fmla="*/ 7714 h 459"/>
                <a:gd name="T6" fmla="*/ 474 w 765"/>
                <a:gd name="T7" fmla="*/ 25995 h 459"/>
                <a:gd name="T8" fmla="*/ 6202 w 765"/>
                <a:gd name="T9" fmla="*/ 34346 h 459"/>
                <a:gd name="T10" fmla="*/ 11922 w 765"/>
                <a:gd name="T11" fmla="*/ 32921 h 459"/>
                <a:gd name="T12" fmla="*/ 20124 w 765"/>
                <a:gd name="T13" fmla="*/ 34346 h 459"/>
                <a:gd name="T14" fmla="*/ 24081 w 765"/>
                <a:gd name="T15" fmla="*/ 33549 h 459"/>
                <a:gd name="T16" fmla="*/ 25921 w 765"/>
                <a:gd name="T17" fmla="*/ 28785 h 459"/>
                <a:gd name="T18" fmla="*/ 25875 w 765"/>
                <a:gd name="T19" fmla="*/ 12218 h 459"/>
                <a:gd name="T20" fmla="*/ 22836 w 765"/>
                <a:gd name="T21" fmla="*/ 2665 h 459"/>
                <a:gd name="T22" fmla="*/ 14627 w 765"/>
                <a:gd name="T23" fmla="*/ 763 h 459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765"/>
                <a:gd name="T37" fmla="*/ 0 h 459"/>
                <a:gd name="T38" fmla="*/ 765 w 765"/>
                <a:gd name="T39" fmla="*/ 459 h 459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765" h="459">
                  <a:moveTo>
                    <a:pt x="424" y="10"/>
                  </a:moveTo>
                  <a:cubicBezTo>
                    <a:pt x="362" y="16"/>
                    <a:pt x="343" y="55"/>
                    <a:pt x="288" y="70"/>
                  </a:cubicBezTo>
                  <a:cubicBezTo>
                    <a:pt x="233" y="85"/>
                    <a:pt x="142" y="56"/>
                    <a:pt x="96" y="100"/>
                  </a:cubicBezTo>
                  <a:cubicBezTo>
                    <a:pt x="50" y="144"/>
                    <a:pt x="0" y="279"/>
                    <a:pt x="14" y="336"/>
                  </a:cubicBezTo>
                  <a:cubicBezTo>
                    <a:pt x="28" y="393"/>
                    <a:pt x="125" y="429"/>
                    <a:pt x="180" y="444"/>
                  </a:cubicBezTo>
                  <a:cubicBezTo>
                    <a:pt x="235" y="459"/>
                    <a:pt x="279" y="426"/>
                    <a:pt x="346" y="426"/>
                  </a:cubicBezTo>
                  <a:cubicBezTo>
                    <a:pt x="413" y="426"/>
                    <a:pt x="525" y="443"/>
                    <a:pt x="584" y="444"/>
                  </a:cubicBezTo>
                  <a:cubicBezTo>
                    <a:pt x="643" y="445"/>
                    <a:pt x="670" y="446"/>
                    <a:pt x="698" y="434"/>
                  </a:cubicBezTo>
                  <a:cubicBezTo>
                    <a:pt x="726" y="422"/>
                    <a:pt x="743" y="418"/>
                    <a:pt x="752" y="372"/>
                  </a:cubicBezTo>
                  <a:cubicBezTo>
                    <a:pt x="761" y="326"/>
                    <a:pt x="765" y="214"/>
                    <a:pt x="750" y="158"/>
                  </a:cubicBezTo>
                  <a:cubicBezTo>
                    <a:pt x="735" y="102"/>
                    <a:pt x="716" y="58"/>
                    <a:pt x="662" y="34"/>
                  </a:cubicBezTo>
                  <a:cubicBezTo>
                    <a:pt x="608" y="10"/>
                    <a:pt x="505" y="0"/>
                    <a:pt x="424" y="10"/>
                  </a:cubicBezTo>
                  <a:close/>
                </a:path>
              </a:pathLst>
            </a:custGeom>
            <a:gradFill rotWithShape="1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757" name="Line 1062"/>
            <p:cNvSpPr>
              <a:spLocks noChangeShapeType="1"/>
            </p:cNvSpPr>
            <p:nvPr/>
          </p:nvSpPr>
          <p:spPr bwMode="auto">
            <a:xfrm>
              <a:off x="4659" y="2404"/>
              <a:ext cx="103" cy="76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758" name="Line 1063"/>
            <p:cNvSpPr>
              <a:spLocks noChangeShapeType="1"/>
            </p:cNvSpPr>
            <p:nvPr/>
          </p:nvSpPr>
          <p:spPr bwMode="auto">
            <a:xfrm>
              <a:off x="4720" y="2354"/>
              <a:ext cx="176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759" name="Line 1064"/>
            <p:cNvSpPr>
              <a:spLocks noChangeShapeType="1"/>
            </p:cNvSpPr>
            <p:nvPr/>
          </p:nvSpPr>
          <p:spPr bwMode="auto">
            <a:xfrm flipV="1">
              <a:off x="4869" y="2408"/>
              <a:ext cx="85" cy="66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760" name="Line 1065"/>
            <p:cNvSpPr>
              <a:spLocks noChangeShapeType="1"/>
            </p:cNvSpPr>
            <p:nvPr/>
          </p:nvSpPr>
          <p:spPr bwMode="auto">
            <a:xfrm>
              <a:off x="4235" y="1632"/>
              <a:ext cx="321" cy="2"/>
            </a:xfrm>
            <a:prstGeom prst="line">
              <a:avLst/>
            </a:prstGeom>
            <a:noFill/>
            <a:ln w="9525">
              <a:solidFill>
                <a:srgbClr val="96969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761" name="Line 1066"/>
            <p:cNvSpPr>
              <a:spLocks noChangeShapeType="1"/>
            </p:cNvSpPr>
            <p:nvPr/>
          </p:nvSpPr>
          <p:spPr bwMode="auto">
            <a:xfrm>
              <a:off x="4635" y="2961"/>
              <a:ext cx="246" cy="116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762" name="Line 1067"/>
            <p:cNvSpPr>
              <a:spLocks noChangeShapeType="1"/>
            </p:cNvSpPr>
            <p:nvPr/>
          </p:nvSpPr>
          <p:spPr bwMode="auto">
            <a:xfrm flipV="1">
              <a:off x="4244" y="2953"/>
              <a:ext cx="203" cy="125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763" name="Line 1068"/>
            <p:cNvSpPr>
              <a:spLocks noChangeShapeType="1"/>
            </p:cNvSpPr>
            <p:nvPr/>
          </p:nvSpPr>
          <p:spPr bwMode="auto">
            <a:xfrm flipV="1">
              <a:off x="4271" y="3137"/>
              <a:ext cx="612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764" name="Line 1069"/>
            <p:cNvSpPr>
              <a:spLocks noChangeShapeType="1"/>
            </p:cNvSpPr>
            <p:nvPr/>
          </p:nvSpPr>
          <p:spPr bwMode="auto">
            <a:xfrm flipV="1">
              <a:off x="4773" y="1572"/>
              <a:ext cx="78" cy="55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765" name="Line 1070"/>
            <p:cNvSpPr>
              <a:spLocks noChangeShapeType="1"/>
            </p:cNvSpPr>
            <p:nvPr/>
          </p:nvSpPr>
          <p:spPr bwMode="auto">
            <a:xfrm>
              <a:off x="4665" y="1681"/>
              <a:ext cx="0" cy="52"/>
            </a:xfrm>
            <a:prstGeom prst="line">
              <a:avLst/>
            </a:prstGeom>
            <a:noFill/>
            <a:ln w="9525">
              <a:solidFill>
                <a:srgbClr val="96969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766" name="Line 1071"/>
            <p:cNvSpPr>
              <a:spLocks noChangeShapeType="1"/>
            </p:cNvSpPr>
            <p:nvPr/>
          </p:nvSpPr>
          <p:spPr bwMode="auto">
            <a:xfrm flipV="1">
              <a:off x="4773" y="1616"/>
              <a:ext cx="166" cy="182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767" name="Line 1072"/>
            <p:cNvSpPr>
              <a:spLocks noChangeShapeType="1"/>
            </p:cNvSpPr>
            <p:nvPr/>
          </p:nvSpPr>
          <p:spPr bwMode="auto">
            <a:xfrm>
              <a:off x="5003" y="1615"/>
              <a:ext cx="0" cy="124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768" name="Line 1073"/>
            <p:cNvSpPr>
              <a:spLocks noChangeShapeType="1"/>
            </p:cNvSpPr>
            <p:nvPr/>
          </p:nvSpPr>
          <p:spPr bwMode="auto">
            <a:xfrm>
              <a:off x="4785" y="1808"/>
              <a:ext cx="119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769" name="Line 1074"/>
            <p:cNvSpPr>
              <a:spLocks noChangeShapeType="1"/>
            </p:cNvSpPr>
            <p:nvPr/>
          </p:nvSpPr>
          <p:spPr bwMode="auto">
            <a:xfrm>
              <a:off x="5134" y="1802"/>
              <a:ext cx="112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770" name="Line 1075"/>
            <p:cNvSpPr>
              <a:spLocks noChangeShapeType="1"/>
            </p:cNvSpPr>
            <p:nvPr/>
          </p:nvSpPr>
          <p:spPr bwMode="auto">
            <a:xfrm flipH="1">
              <a:off x="4596" y="1850"/>
              <a:ext cx="62" cy="444"/>
            </a:xfrm>
            <a:prstGeom prst="line">
              <a:avLst/>
            </a:prstGeom>
            <a:noFill/>
            <a:ln w="9525">
              <a:solidFill>
                <a:srgbClr val="96969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771" name="Line 1076"/>
            <p:cNvSpPr>
              <a:spLocks noChangeShapeType="1"/>
            </p:cNvSpPr>
            <p:nvPr/>
          </p:nvSpPr>
          <p:spPr bwMode="auto">
            <a:xfrm flipH="1">
              <a:off x="4969" y="1850"/>
              <a:ext cx="70" cy="458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772" name="Line 1077"/>
            <p:cNvSpPr>
              <a:spLocks noChangeShapeType="1"/>
            </p:cNvSpPr>
            <p:nvPr/>
          </p:nvSpPr>
          <p:spPr bwMode="auto">
            <a:xfrm flipV="1">
              <a:off x="4581" y="2569"/>
              <a:ext cx="143" cy="275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773" name="Line 1078"/>
            <p:cNvSpPr>
              <a:spLocks noChangeShapeType="1"/>
            </p:cNvSpPr>
            <p:nvPr/>
          </p:nvSpPr>
          <p:spPr bwMode="auto">
            <a:xfrm>
              <a:off x="5257" y="1801"/>
              <a:ext cx="112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72774" name="Group 1079"/>
            <p:cNvGrpSpPr>
              <a:grpSpLocks/>
            </p:cNvGrpSpPr>
            <p:nvPr/>
          </p:nvGrpSpPr>
          <p:grpSpPr bwMode="auto">
            <a:xfrm>
              <a:off x="3813" y="1163"/>
              <a:ext cx="295" cy="391"/>
              <a:chOff x="1653" y="3023"/>
              <a:chExt cx="622" cy="911"/>
            </a:xfrm>
          </p:grpSpPr>
          <p:sp>
            <p:nvSpPr>
              <p:cNvPr id="73097" name="Line 270"/>
              <p:cNvSpPr>
                <a:spLocks noChangeShapeType="1"/>
              </p:cNvSpPr>
              <p:nvPr/>
            </p:nvSpPr>
            <p:spPr bwMode="auto">
              <a:xfrm flipH="1">
                <a:off x="1766" y="3287"/>
                <a:ext cx="188" cy="586"/>
              </a:xfrm>
              <a:prstGeom prst="line">
                <a:avLst/>
              </a:prstGeom>
              <a:noFill/>
              <a:ln w="19050">
                <a:solidFill>
                  <a:srgbClr val="808080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73098" name="Line 271"/>
              <p:cNvSpPr>
                <a:spLocks noChangeShapeType="1"/>
              </p:cNvSpPr>
              <p:nvPr/>
            </p:nvSpPr>
            <p:spPr bwMode="auto">
              <a:xfrm>
                <a:off x="1954" y="3287"/>
                <a:ext cx="188" cy="583"/>
              </a:xfrm>
              <a:prstGeom prst="line">
                <a:avLst/>
              </a:prstGeom>
              <a:noFill/>
              <a:ln w="19050">
                <a:solidFill>
                  <a:srgbClr val="808080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73099" name="Line 272"/>
              <p:cNvSpPr>
                <a:spLocks noChangeShapeType="1"/>
              </p:cNvSpPr>
              <p:nvPr/>
            </p:nvSpPr>
            <p:spPr bwMode="auto">
              <a:xfrm>
                <a:off x="1766" y="3870"/>
                <a:ext cx="188" cy="64"/>
              </a:xfrm>
              <a:prstGeom prst="line">
                <a:avLst/>
              </a:prstGeom>
              <a:noFill/>
              <a:ln w="19050">
                <a:solidFill>
                  <a:srgbClr val="808080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73100" name="Line 273"/>
              <p:cNvSpPr>
                <a:spLocks noChangeShapeType="1"/>
              </p:cNvSpPr>
              <p:nvPr/>
            </p:nvSpPr>
            <p:spPr bwMode="auto">
              <a:xfrm flipH="1">
                <a:off x="1954" y="3870"/>
                <a:ext cx="188" cy="64"/>
              </a:xfrm>
              <a:prstGeom prst="line">
                <a:avLst/>
              </a:prstGeom>
              <a:noFill/>
              <a:ln w="19050">
                <a:solidFill>
                  <a:srgbClr val="808080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73101" name="Line 274"/>
              <p:cNvSpPr>
                <a:spLocks noChangeShapeType="1"/>
              </p:cNvSpPr>
              <p:nvPr/>
            </p:nvSpPr>
            <p:spPr bwMode="auto">
              <a:xfrm>
                <a:off x="1954" y="3300"/>
                <a:ext cx="0" cy="634"/>
              </a:xfrm>
              <a:prstGeom prst="line">
                <a:avLst/>
              </a:prstGeom>
              <a:noFill/>
              <a:ln w="19050">
                <a:solidFill>
                  <a:srgbClr val="808080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73102" name="Line 275"/>
              <p:cNvSpPr>
                <a:spLocks noChangeShapeType="1"/>
              </p:cNvSpPr>
              <p:nvPr/>
            </p:nvSpPr>
            <p:spPr bwMode="auto">
              <a:xfrm flipV="1">
                <a:off x="1766" y="3810"/>
                <a:ext cx="188" cy="63"/>
              </a:xfrm>
              <a:prstGeom prst="line">
                <a:avLst/>
              </a:prstGeom>
              <a:noFill/>
              <a:ln w="19050">
                <a:solidFill>
                  <a:srgbClr val="808080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73103" name="Line 276"/>
              <p:cNvSpPr>
                <a:spLocks noChangeShapeType="1"/>
              </p:cNvSpPr>
              <p:nvPr/>
            </p:nvSpPr>
            <p:spPr bwMode="auto">
              <a:xfrm flipH="1" flipV="1">
                <a:off x="1954" y="3810"/>
                <a:ext cx="188" cy="60"/>
              </a:xfrm>
              <a:prstGeom prst="line">
                <a:avLst/>
              </a:prstGeom>
              <a:noFill/>
              <a:ln w="19050">
                <a:solidFill>
                  <a:srgbClr val="808080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73104" name="Line 277"/>
              <p:cNvSpPr>
                <a:spLocks noChangeShapeType="1"/>
              </p:cNvSpPr>
              <p:nvPr/>
            </p:nvSpPr>
            <p:spPr bwMode="auto">
              <a:xfrm>
                <a:off x="1846" y="3618"/>
                <a:ext cx="108" cy="48"/>
              </a:xfrm>
              <a:prstGeom prst="line">
                <a:avLst/>
              </a:prstGeom>
              <a:noFill/>
              <a:ln w="19050">
                <a:solidFill>
                  <a:srgbClr val="808080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73105" name="Line 278"/>
              <p:cNvSpPr>
                <a:spLocks noChangeShapeType="1"/>
              </p:cNvSpPr>
              <p:nvPr/>
            </p:nvSpPr>
            <p:spPr bwMode="auto">
              <a:xfrm flipV="1">
                <a:off x="1954" y="3618"/>
                <a:ext cx="114" cy="48"/>
              </a:xfrm>
              <a:prstGeom prst="line">
                <a:avLst/>
              </a:prstGeom>
              <a:noFill/>
              <a:ln w="19050">
                <a:solidFill>
                  <a:srgbClr val="808080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73106" name="Line 279"/>
              <p:cNvSpPr>
                <a:spLocks noChangeShapeType="1"/>
              </p:cNvSpPr>
              <p:nvPr/>
            </p:nvSpPr>
            <p:spPr bwMode="auto">
              <a:xfrm>
                <a:off x="1810" y="3704"/>
                <a:ext cx="139" cy="65"/>
              </a:xfrm>
              <a:prstGeom prst="line">
                <a:avLst/>
              </a:prstGeom>
              <a:noFill/>
              <a:ln w="19050">
                <a:solidFill>
                  <a:srgbClr val="808080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73107" name="Line 280"/>
              <p:cNvSpPr>
                <a:spLocks noChangeShapeType="1"/>
              </p:cNvSpPr>
              <p:nvPr/>
            </p:nvSpPr>
            <p:spPr bwMode="auto">
              <a:xfrm flipV="1">
                <a:off x="1954" y="3717"/>
                <a:ext cx="140" cy="57"/>
              </a:xfrm>
              <a:prstGeom prst="line">
                <a:avLst/>
              </a:prstGeom>
              <a:noFill/>
              <a:ln w="19050">
                <a:solidFill>
                  <a:srgbClr val="808080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73108" name="Line 281"/>
              <p:cNvSpPr>
                <a:spLocks noChangeShapeType="1"/>
              </p:cNvSpPr>
              <p:nvPr/>
            </p:nvSpPr>
            <p:spPr bwMode="auto">
              <a:xfrm flipV="1">
                <a:off x="1954" y="3530"/>
                <a:ext cx="72" cy="24"/>
              </a:xfrm>
              <a:prstGeom prst="line">
                <a:avLst/>
              </a:prstGeom>
              <a:noFill/>
              <a:ln w="19050">
                <a:solidFill>
                  <a:srgbClr val="808080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73109" name="Line 282"/>
              <p:cNvSpPr>
                <a:spLocks noChangeShapeType="1"/>
              </p:cNvSpPr>
              <p:nvPr/>
            </p:nvSpPr>
            <p:spPr bwMode="auto">
              <a:xfrm flipV="1">
                <a:off x="1954" y="3409"/>
                <a:ext cx="45" cy="18"/>
              </a:xfrm>
              <a:prstGeom prst="line">
                <a:avLst/>
              </a:prstGeom>
              <a:noFill/>
              <a:ln w="19050">
                <a:solidFill>
                  <a:srgbClr val="808080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73110" name="Line 283"/>
              <p:cNvSpPr>
                <a:spLocks noChangeShapeType="1"/>
              </p:cNvSpPr>
              <p:nvPr/>
            </p:nvSpPr>
            <p:spPr bwMode="auto">
              <a:xfrm>
                <a:off x="1873" y="3522"/>
                <a:ext cx="87" cy="32"/>
              </a:xfrm>
              <a:prstGeom prst="line">
                <a:avLst/>
              </a:prstGeom>
              <a:noFill/>
              <a:ln w="19050">
                <a:solidFill>
                  <a:srgbClr val="808080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73111" name="Line 284"/>
              <p:cNvSpPr>
                <a:spLocks noChangeShapeType="1"/>
              </p:cNvSpPr>
              <p:nvPr/>
            </p:nvSpPr>
            <p:spPr bwMode="auto">
              <a:xfrm>
                <a:off x="1912" y="3404"/>
                <a:ext cx="50" cy="31"/>
              </a:xfrm>
              <a:prstGeom prst="line">
                <a:avLst/>
              </a:prstGeom>
              <a:noFill/>
              <a:ln w="19050">
                <a:solidFill>
                  <a:srgbClr val="808080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73112" name="Oval 1095"/>
              <p:cNvSpPr>
                <a:spLocks noChangeArrowheads="1"/>
              </p:cNvSpPr>
              <p:nvPr/>
            </p:nvSpPr>
            <p:spPr bwMode="auto">
              <a:xfrm>
                <a:off x="1921" y="3233"/>
                <a:ext cx="63" cy="68"/>
              </a:xfrm>
              <a:prstGeom prst="ellipse">
                <a:avLst/>
              </a:prstGeom>
              <a:solidFill>
                <a:srgbClr val="808080"/>
              </a:solidFill>
              <a:ln w="9525">
                <a:solidFill>
                  <a:srgbClr val="80808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pic>
            <p:nvPicPr>
              <p:cNvPr id="73113" name="Picture 1096" descr="cell_tower_radiation_gray"/>
              <p:cNvPicPr>
                <a:picLocks noChangeAspect="1" noChangeArrowheads="1"/>
              </p:cNvPicPr>
              <p:nvPr/>
            </p:nvPicPr>
            <p:blipFill>
              <a:blip r:embed="rId5" cstate="print"/>
              <a:srcRect/>
              <a:stretch>
                <a:fillRect/>
              </a:stretch>
            </p:blipFill>
            <p:spPr bwMode="auto">
              <a:xfrm>
                <a:off x="1653" y="3023"/>
                <a:ext cx="622" cy="50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grpSp>
          <p:nvGrpSpPr>
            <p:cNvPr id="72775" name="Group 1097"/>
            <p:cNvGrpSpPr>
              <a:grpSpLocks/>
            </p:cNvGrpSpPr>
            <p:nvPr/>
          </p:nvGrpSpPr>
          <p:grpSpPr bwMode="auto">
            <a:xfrm>
              <a:off x="3962" y="1516"/>
              <a:ext cx="286" cy="160"/>
              <a:chOff x="3843" y="1516"/>
              <a:chExt cx="286" cy="160"/>
            </a:xfrm>
          </p:grpSpPr>
          <p:sp>
            <p:nvSpPr>
              <p:cNvPr id="73088" name="Line 1098"/>
              <p:cNvSpPr>
                <a:spLocks noChangeShapeType="1"/>
              </p:cNvSpPr>
              <p:nvPr/>
            </p:nvSpPr>
            <p:spPr bwMode="auto">
              <a:xfrm>
                <a:off x="3843" y="1516"/>
                <a:ext cx="96" cy="60"/>
              </a:xfrm>
              <a:prstGeom prst="line">
                <a:avLst/>
              </a:prstGeom>
              <a:noFill/>
              <a:ln w="9525">
                <a:solidFill>
                  <a:srgbClr val="96969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3089" name="Oval 407"/>
              <p:cNvSpPr>
                <a:spLocks noChangeArrowheads="1"/>
              </p:cNvSpPr>
              <p:nvPr/>
            </p:nvSpPr>
            <p:spPr bwMode="auto">
              <a:xfrm>
                <a:off x="3884" y="1616"/>
                <a:ext cx="244" cy="60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sz="2400">
                  <a:latin typeface="Times New Roman" pitchFamily="18" charset="0"/>
                  <a:cs typeface="Arial" pitchFamily="34" charset="0"/>
                </a:endParaRPr>
              </a:p>
            </p:txBody>
          </p:sp>
          <p:sp>
            <p:nvSpPr>
              <p:cNvPr id="73090" name="Rectangle 410"/>
              <p:cNvSpPr>
                <a:spLocks noChangeArrowheads="1"/>
              </p:cNvSpPr>
              <p:nvPr/>
            </p:nvSpPr>
            <p:spPr bwMode="auto">
              <a:xfrm>
                <a:off x="3884" y="1610"/>
                <a:ext cx="245" cy="37"/>
              </a:xfrm>
              <a:prstGeom prst="rect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sz="2400">
                  <a:latin typeface="Times New Roman" pitchFamily="18" charset="0"/>
                  <a:cs typeface="Arial" pitchFamily="34" charset="0"/>
                </a:endParaRPr>
              </a:p>
            </p:txBody>
          </p:sp>
          <p:sp>
            <p:nvSpPr>
              <p:cNvPr id="73091" name="Oval 411"/>
              <p:cNvSpPr>
                <a:spLocks noChangeArrowheads="1"/>
              </p:cNvSpPr>
              <p:nvPr/>
            </p:nvSpPr>
            <p:spPr bwMode="auto">
              <a:xfrm>
                <a:off x="3883" y="1569"/>
                <a:ext cx="244" cy="70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sz="2400">
                  <a:latin typeface="Times New Roman" pitchFamily="18" charset="0"/>
                  <a:cs typeface="Arial" pitchFamily="34" charset="0"/>
                </a:endParaRPr>
              </a:p>
            </p:txBody>
          </p:sp>
          <p:grpSp>
            <p:nvGrpSpPr>
              <p:cNvPr id="73092" name="Group 1102"/>
              <p:cNvGrpSpPr>
                <a:grpSpLocks/>
              </p:cNvGrpSpPr>
              <p:nvPr/>
            </p:nvGrpSpPr>
            <p:grpSpPr bwMode="auto">
              <a:xfrm>
                <a:off x="3932" y="1587"/>
                <a:ext cx="138" cy="33"/>
                <a:chOff x="2468" y="1332"/>
                <a:chExt cx="310" cy="60"/>
              </a:xfrm>
            </p:grpSpPr>
            <p:sp>
              <p:nvSpPr>
                <p:cNvPr id="73095" name="Freeform 1103"/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10"/>
                    <a:gd name="T13" fmla="*/ 0 h 60"/>
                    <a:gd name="T14" fmla="*/ 310 w 310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gradFill rotWithShape="1">
                  <a:gsLst>
                    <a:gs pos="0">
                      <a:schemeClr val="folHlink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700" cmpd="sng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3096" name="Freeform 1104"/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82"/>
                    <a:gd name="T13" fmla="*/ 0 h 60"/>
                    <a:gd name="T14" fmla="*/ 282 w 282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gradFill rotWithShape="1">
                  <a:gsLst>
                    <a:gs pos="0">
                      <a:schemeClr val="folHlink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700" cmpd="sng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73093" name="Line 1105"/>
              <p:cNvSpPr>
                <a:spLocks noChangeShapeType="1"/>
              </p:cNvSpPr>
              <p:nvPr/>
            </p:nvSpPr>
            <p:spPr bwMode="auto">
              <a:xfrm>
                <a:off x="3884" y="1602"/>
                <a:ext cx="0" cy="47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3094" name="Line 1106"/>
              <p:cNvSpPr>
                <a:spLocks noChangeShapeType="1"/>
              </p:cNvSpPr>
              <p:nvPr/>
            </p:nvSpPr>
            <p:spPr bwMode="auto">
              <a:xfrm>
                <a:off x="4127" y="1604"/>
                <a:ext cx="0" cy="46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72776" name="Group 1107"/>
            <p:cNvGrpSpPr>
              <a:grpSpLocks/>
            </p:cNvGrpSpPr>
            <p:nvPr/>
          </p:nvGrpSpPr>
          <p:grpSpPr bwMode="auto">
            <a:xfrm>
              <a:off x="4537" y="1571"/>
              <a:ext cx="246" cy="110"/>
              <a:chOff x="4334" y="1470"/>
              <a:chExt cx="246" cy="107"/>
            </a:xfrm>
          </p:grpSpPr>
          <p:sp>
            <p:nvSpPr>
              <p:cNvPr id="73080" name="Oval 407"/>
              <p:cNvSpPr>
                <a:spLocks noChangeArrowheads="1"/>
              </p:cNvSpPr>
              <p:nvPr/>
            </p:nvSpPr>
            <p:spPr bwMode="auto">
              <a:xfrm>
                <a:off x="4335" y="1517"/>
                <a:ext cx="244" cy="60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sz="2400">
                  <a:latin typeface="Times New Roman" pitchFamily="18" charset="0"/>
                  <a:cs typeface="Arial" pitchFamily="34" charset="0"/>
                </a:endParaRPr>
              </a:p>
            </p:txBody>
          </p:sp>
          <p:sp>
            <p:nvSpPr>
              <p:cNvPr id="73081" name="Rectangle 410"/>
              <p:cNvSpPr>
                <a:spLocks noChangeArrowheads="1"/>
              </p:cNvSpPr>
              <p:nvPr/>
            </p:nvSpPr>
            <p:spPr bwMode="auto">
              <a:xfrm>
                <a:off x="4335" y="1511"/>
                <a:ext cx="245" cy="37"/>
              </a:xfrm>
              <a:prstGeom prst="rect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sz="2400">
                  <a:latin typeface="Times New Roman" pitchFamily="18" charset="0"/>
                  <a:cs typeface="Arial" pitchFamily="34" charset="0"/>
                </a:endParaRPr>
              </a:p>
            </p:txBody>
          </p:sp>
          <p:sp>
            <p:nvSpPr>
              <p:cNvPr id="73082" name="Oval 411"/>
              <p:cNvSpPr>
                <a:spLocks noChangeArrowheads="1"/>
              </p:cNvSpPr>
              <p:nvPr/>
            </p:nvSpPr>
            <p:spPr bwMode="auto">
              <a:xfrm>
                <a:off x="4334" y="1470"/>
                <a:ext cx="244" cy="70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sz="2400">
                  <a:latin typeface="Times New Roman" pitchFamily="18" charset="0"/>
                  <a:cs typeface="Arial" pitchFamily="34" charset="0"/>
                </a:endParaRPr>
              </a:p>
            </p:txBody>
          </p:sp>
          <p:grpSp>
            <p:nvGrpSpPr>
              <p:cNvPr id="73083" name="Group 1111"/>
              <p:cNvGrpSpPr>
                <a:grpSpLocks/>
              </p:cNvGrpSpPr>
              <p:nvPr/>
            </p:nvGrpSpPr>
            <p:grpSpPr bwMode="auto">
              <a:xfrm>
                <a:off x="4383" y="1488"/>
                <a:ext cx="138" cy="33"/>
                <a:chOff x="2468" y="1332"/>
                <a:chExt cx="310" cy="60"/>
              </a:xfrm>
            </p:grpSpPr>
            <p:sp>
              <p:nvSpPr>
                <p:cNvPr id="73086" name="Freeform 1112"/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10"/>
                    <a:gd name="T13" fmla="*/ 0 h 60"/>
                    <a:gd name="T14" fmla="*/ 310 w 310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gradFill rotWithShape="1">
                  <a:gsLst>
                    <a:gs pos="0">
                      <a:schemeClr val="folHlink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700" cmpd="sng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3087" name="Freeform 1113"/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82"/>
                    <a:gd name="T13" fmla="*/ 0 h 60"/>
                    <a:gd name="T14" fmla="*/ 282 w 282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gradFill rotWithShape="1">
                  <a:gsLst>
                    <a:gs pos="0">
                      <a:schemeClr val="folHlink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700" cmpd="sng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73084" name="Line 1114"/>
              <p:cNvSpPr>
                <a:spLocks noChangeShapeType="1"/>
              </p:cNvSpPr>
              <p:nvPr/>
            </p:nvSpPr>
            <p:spPr bwMode="auto">
              <a:xfrm>
                <a:off x="4335" y="1503"/>
                <a:ext cx="0" cy="47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3085" name="Line 1115"/>
              <p:cNvSpPr>
                <a:spLocks noChangeShapeType="1"/>
              </p:cNvSpPr>
              <p:nvPr/>
            </p:nvSpPr>
            <p:spPr bwMode="auto">
              <a:xfrm>
                <a:off x="4578" y="1505"/>
                <a:ext cx="0" cy="46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72777" name="Group 1116"/>
            <p:cNvGrpSpPr>
              <a:grpSpLocks/>
            </p:cNvGrpSpPr>
            <p:nvPr/>
          </p:nvGrpSpPr>
          <p:grpSpPr bwMode="auto">
            <a:xfrm>
              <a:off x="4544" y="1737"/>
              <a:ext cx="246" cy="110"/>
              <a:chOff x="4334" y="1470"/>
              <a:chExt cx="246" cy="107"/>
            </a:xfrm>
          </p:grpSpPr>
          <p:sp>
            <p:nvSpPr>
              <p:cNvPr id="73072" name="Oval 407"/>
              <p:cNvSpPr>
                <a:spLocks noChangeArrowheads="1"/>
              </p:cNvSpPr>
              <p:nvPr/>
            </p:nvSpPr>
            <p:spPr bwMode="auto">
              <a:xfrm>
                <a:off x="4335" y="1517"/>
                <a:ext cx="244" cy="60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sz="2400">
                  <a:latin typeface="Times New Roman" pitchFamily="18" charset="0"/>
                  <a:cs typeface="Arial" pitchFamily="34" charset="0"/>
                </a:endParaRPr>
              </a:p>
            </p:txBody>
          </p:sp>
          <p:sp>
            <p:nvSpPr>
              <p:cNvPr id="73073" name="Rectangle 410"/>
              <p:cNvSpPr>
                <a:spLocks noChangeArrowheads="1"/>
              </p:cNvSpPr>
              <p:nvPr/>
            </p:nvSpPr>
            <p:spPr bwMode="auto">
              <a:xfrm>
                <a:off x="4335" y="1511"/>
                <a:ext cx="245" cy="37"/>
              </a:xfrm>
              <a:prstGeom prst="rect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sz="2400">
                  <a:latin typeface="Times New Roman" pitchFamily="18" charset="0"/>
                  <a:cs typeface="Arial" pitchFamily="34" charset="0"/>
                </a:endParaRPr>
              </a:p>
            </p:txBody>
          </p:sp>
          <p:sp>
            <p:nvSpPr>
              <p:cNvPr id="73074" name="Oval 411"/>
              <p:cNvSpPr>
                <a:spLocks noChangeArrowheads="1"/>
              </p:cNvSpPr>
              <p:nvPr/>
            </p:nvSpPr>
            <p:spPr bwMode="auto">
              <a:xfrm>
                <a:off x="4334" y="1470"/>
                <a:ext cx="244" cy="70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sz="2400">
                  <a:latin typeface="Times New Roman" pitchFamily="18" charset="0"/>
                  <a:cs typeface="Arial" pitchFamily="34" charset="0"/>
                </a:endParaRPr>
              </a:p>
            </p:txBody>
          </p:sp>
          <p:grpSp>
            <p:nvGrpSpPr>
              <p:cNvPr id="73075" name="Group 1120"/>
              <p:cNvGrpSpPr>
                <a:grpSpLocks/>
              </p:cNvGrpSpPr>
              <p:nvPr/>
            </p:nvGrpSpPr>
            <p:grpSpPr bwMode="auto">
              <a:xfrm>
                <a:off x="4383" y="1488"/>
                <a:ext cx="138" cy="33"/>
                <a:chOff x="2468" y="1332"/>
                <a:chExt cx="310" cy="60"/>
              </a:xfrm>
            </p:grpSpPr>
            <p:sp>
              <p:nvSpPr>
                <p:cNvPr id="73078" name="Freeform 1121"/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10"/>
                    <a:gd name="T13" fmla="*/ 0 h 60"/>
                    <a:gd name="T14" fmla="*/ 310 w 310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gradFill rotWithShape="1">
                  <a:gsLst>
                    <a:gs pos="0">
                      <a:schemeClr val="folHlink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700" cmpd="sng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3079" name="Freeform 1122"/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82"/>
                    <a:gd name="T13" fmla="*/ 0 h 60"/>
                    <a:gd name="T14" fmla="*/ 282 w 282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gradFill rotWithShape="1">
                  <a:gsLst>
                    <a:gs pos="0">
                      <a:schemeClr val="folHlink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700" cmpd="sng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73076" name="Line 1123"/>
              <p:cNvSpPr>
                <a:spLocks noChangeShapeType="1"/>
              </p:cNvSpPr>
              <p:nvPr/>
            </p:nvSpPr>
            <p:spPr bwMode="auto">
              <a:xfrm>
                <a:off x="4335" y="1503"/>
                <a:ext cx="0" cy="47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3077" name="Line 1124"/>
              <p:cNvSpPr>
                <a:spLocks noChangeShapeType="1"/>
              </p:cNvSpPr>
              <p:nvPr/>
            </p:nvSpPr>
            <p:spPr bwMode="auto">
              <a:xfrm>
                <a:off x="4578" y="1505"/>
                <a:ext cx="0" cy="46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72778" name="Group 1125"/>
            <p:cNvGrpSpPr>
              <a:grpSpLocks/>
            </p:cNvGrpSpPr>
            <p:nvPr/>
          </p:nvGrpSpPr>
          <p:grpSpPr bwMode="auto">
            <a:xfrm>
              <a:off x="4890" y="1738"/>
              <a:ext cx="246" cy="110"/>
              <a:chOff x="4334" y="1470"/>
              <a:chExt cx="246" cy="107"/>
            </a:xfrm>
          </p:grpSpPr>
          <p:sp>
            <p:nvSpPr>
              <p:cNvPr id="73064" name="Oval 407"/>
              <p:cNvSpPr>
                <a:spLocks noChangeArrowheads="1"/>
              </p:cNvSpPr>
              <p:nvPr/>
            </p:nvSpPr>
            <p:spPr bwMode="auto">
              <a:xfrm>
                <a:off x="4335" y="1517"/>
                <a:ext cx="244" cy="60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sz="2400">
                  <a:latin typeface="Times New Roman" pitchFamily="18" charset="0"/>
                  <a:cs typeface="Arial" pitchFamily="34" charset="0"/>
                </a:endParaRPr>
              </a:p>
            </p:txBody>
          </p:sp>
          <p:sp>
            <p:nvSpPr>
              <p:cNvPr id="73065" name="Rectangle 410"/>
              <p:cNvSpPr>
                <a:spLocks noChangeArrowheads="1"/>
              </p:cNvSpPr>
              <p:nvPr/>
            </p:nvSpPr>
            <p:spPr bwMode="auto">
              <a:xfrm>
                <a:off x="4335" y="1511"/>
                <a:ext cx="245" cy="37"/>
              </a:xfrm>
              <a:prstGeom prst="rect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sz="2400">
                  <a:latin typeface="Times New Roman" pitchFamily="18" charset="0"/>
                  <a:cs typeface="Arial" pitchFamily="34" charset="0"/>
                </a:endParaRPr>
              </a:p>
            </p:txBody>
          </p:sp>
          <p:sp>
            <p:nvSpPr>
              <p:cNvPr id="73066" name="Oval 411"/>
              <p:cNvSpPr>
                <a:spLocks noChangeArrowheads="1"/>
              </p:cNvSpPr>
              <p:nvPr/>
            </p:nvSpPr>
            <p:spPr bwMode="auto">
              <a:xfrm>
                <a:off x="4334" y="1470"/>
                <a:ext cx="244" cy="70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sz="2400">
                  <a:latin typeface="Times New Roman" pitchFamily="18" charset="0"/>
                  <a:cs typeface="Arial" pitchFamily="34" charset="0"/>
                </a:endParaRPr>
              </a:p>
            </p:txBody>
          </p:sp>
          <p:grpSp>
            <p:nvGrpSpPr>
              <p:cNvPr id="73067" name="Group 1129"/>
              <p:cNvGrpSpPr>
                <a:grpSpLocks/>
              </p:cNvGrpSpPr>
              <p:nvPr/>
            </p:nvGrpSpPr>
            <p:grpSpPr bwMode="auto">
              <a:xfrm>
                <a:off x="4383" y="1488"/>
                <a:ext cx="138" cy="33"/>
                <a:chOff x="2468" y="1332"/>
                <a:chExt cx="310" cy="60"/>
              </a:xfrm>
            </p:grpSpPr>
            <p:sp>
              <p:nvSpPr>
                <p:cNvPr id="73070" name="Freeform 1130"/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10"/>
                    <a:gd name="T13" fmla="*/ 0 h 60"/>
                    <a:gd name="T14" fmla="*/ 310 w 310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gradFill rotWithShape="1">
                  <a:gsLst>
                    <a:gs pos="0">
                      <a:schemeClr val="folHlink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700" cmpd="sng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3071" name="Freeform 1131"/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82"/>
                    <a:gd name="T13" fmla="*/ 0 h 60"/>
                    <a:gd name="T14" fmla="*/ 282 w 282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gradFill rotWithShape="1">
                  <a:gsLst>
                    <a:gs pos="0">
                      <a:schemeClr val="folHlink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700" cmpd="sng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73068" name="Line 1132"/>
              <p:cNvSpPr>
                <a:spLocks noChangeShapeType="1"/>
              </p:cNvSpPr>
              <p:nvPr/>
            </p:nvSpPr>
            <p:spPr bwMode="auto">
              <a:xfrm>
                <a:off x="4335" y="1503"/>
                <a:ext cx="0" cy="47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3069" name="Line 1133"/>
              <p:cNvSpPr>
                <a:spLocks noChangeShapeType="1"/>
              </p:cNvSpPr>
              <p:nvPr/>
            </p:nvSpPr>
            <p:spPr bwMode="auto">
              <a:xfrm>
                <a:off x="4578" y="1505"/>
                <a:ext cx="0" cy="46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72779" name="Group 1134"/>
            <p:cNvGrpSpPr>
              <a:grpSpLocks/>
            </p:cNvGrpSpPr>
            <p:nvPr/>
          </p:nvGrpSpPr>
          <p:grpSpPr bwMode="auto">
            <a:xfrm>
              <a:off x="4844" y="1508"/>
              <a:ext cx="246" cy="110"/>
              <a:chOff x="4334" y="1470"/>
              <a:chExt cx="246" cy="107"/>
            </a:xfrm>
          </p:grpSpPr>
          <p:sp>
            <p:nvSpPr>
              <p:cNvPr id="73056" name="Oval 407"/>
              <p:cNvSpPr>
                <a:spLocks noChangeArrowheads="1"/>
              </p:cNvSpPr>
              <p:nvPr/>
            </p:nvSpPr>
            <p:spPr bwMode="auto">
              <a:xfrm>
                <a:off x="4335" y="1517"/>
                <a:ext cx="244" cy="60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sz="2400">
                  <a:latin typeface="Times New Roman" pitchFamily="18" charset="0"/>
                  <a:cs typeface="Arial" pitchFamily="34" charset="0"/>
                </a:endParaRPr>
              </a:p>
            </p:txBody>
          </p:sp>
          <p:sp>
            <p:nvSpPr>
              <p:cNvPr id="73057" name="Rectangle 410"/>
              <p:cNvSpPr>
                <a:spLocks noChangeArrowheads="1"/>
              </p:cNvSpPr>
              <p:nvPr/>
            </p:nvSpPr>
            <p:spPr bwMode="auto">
              <a:xfrm>
                <a:off x="4335" y="1511"/>
                <a:ext cx="245" cy="37"/>
              </a:xfrm>
              <a:prstGeom prst="rect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sz="2400">
                  <a:latin typeface="Times New Roman" pitchFamily="18" charset="0"/>
                  <a:cs typeface="Arial" pitchFamily="34" charset="0"/>
                </a:endParaRPr>
              </a:p>
            </p:txBody>
          </p:sp>
          <p:sp>
            <p:nvSpPr>
              <p:cNvPr id="73058" name="Oval 411"/>
              <p:cNvSpPr>
                <a:spLocks noChangeArrowheads="1"/>
              </p:cNvSpPr>
              <p:nvPr/>
            </p:nvSpPr>
            <p:spPr bwMode="auto">
              <a:xfrm>
                <a:off x="4334" y="1470"/>
                <a:ext cx="244" cy="70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sz="2400">
                  <a:latin typeface="Times New Roman" pitchFamily="18" charset="0"/>
                  <a:cs typeface="Arial" pitchFamily="34" charset="0"/>
                </a:endParaRPr>
              </a:p>
            </p:txBody>
          </p:sp>
          <p:grpSp>
            <p:nvGrpSpPr>
              <p:cNvPr id="73059" name="Group 1138"/>
              <p:cNvGrpSpPr>
                <a:grpSpLocks/>
              </p:cNvGrpSpPr>
              <p:nvPr/>
            </p:nvGrpSpPr>
            <p:grpSpPr bwMode="auto">
              <a:xfrm>
                <a:off x="4383" y="1488"/>
                <a:ext cx="138" cy="33"/>
                <a:chOff x="2468" y="1332"/>
                <a:chExt cx="310" cy="60"/>
              </a:xfrm>
            </p:grpSpPr>
            <p:sp>
              <p:nvSpPr>
                <p:cNvPr id="73062" name="Freeform 1139"/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10"/>
                    <a:gd name="T13" fmla="*/ 0 h 60"/>
                    <a:gd name="T14" fmla="*/ 310 w 310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gradFill rotWithShape="1">
                  <a:gsLst>
                    <a:gs pos="0">
                      <a:schemeClr val="folHlink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700" cmpd="sng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3063" name="Freeform 1140"/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82"/>
                    <a:gd name="T13" fmla="*/ 0 h 60"/>
                    <a:gd name="T14" fmla="*/ 282 w 282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gradFill rotWithShape="1">
                  <a:gsLst>
                    <a:gs pos="0">
                      <a:schemeClr val="folHlink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700" cmpd="sng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73060" name="Line 1141"/>
              <p:cNvSpPr>
                <a:spLocks noChangeShapeType="1"/>
              </p:cNvSpPr>
              <p:nvPr/>
            </p:nvSpPr>
            <p:spPr bwMode="auto">
              <a:xfrm>
                <a:off x="4335" y="1503"/>
                <a:ext cx="0" cy="47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3061" name="Line 1142"/>
              <p:cNvSpPr>
                <a:spLocks noChangeShapeType="1"/>
              </p:cNvSpPr>
              <p:nvPr/>
            </p:nvSpPr>
            <p:spPr bwMode="auto">
              <a:xfrm>
                <a:off x="4578" y="1505"/>
                <a:ext cx="0" cy="46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72780" name="Group 1143"/>
            <p:cNvGrpSpPr>
              <a:grpSpLocks/>
            </p:cNvGrpSpPr>
            <p:nvPr/>
          </p:nvGrpSpPr>
          <p:grpSpPr bwMode="auto">
            <a:xfrm>
              <a:off x="4874" y="2296"/>
              <a:ext cx="310" cy="130"/>
              <a:chOff x="4334" y="1470"/>
              <a:chExt cx="246" cy="107"/>
            </a:xfrm>
          </p:grpSpPr>
          <p:sp>
            <p:nvSpPr>
              <p:cNvPr id="73048" name="Oval 407"/>
              <p:cNvSpPr>
                <a:spLocks noChangeArrowheads="1"/>
              </p:cNvSpPr>
              <p:nvPr/>
            </p:nvSpPr>
            <p:spPr bwMode="auto">
              <a:xfrm>
                <a:off x="4335" y="1517"/>
                <a:ext cx="244" cy="60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sz="2400">
                  <a:latin typeface="Times New Roman" pitchFamily="18" charset="0"/>
                  <a:cs typeface="Arial" pitchFamily="34" charset="0"/>
                </a:endParaRPr>
              </a:p>
            </p:txBody>
          </p:sp>
          <p:sp>
            <p:nvSpPr>
              <p:cNvPr id="73049" name="Rectangle 410"/>
              <p:cNvSpPr>
                <a:spLocks noChangeArrowheads="1"/>
              </p:cNvSpPr>
              <p:nvPr/>
            </p:nvSpPr>
            <p:spPr bwMode="auto">
              <a:xfrm>
                <a:off x="4335" y="1511"/>
                <a:ext cx="245" cy="37"/>
              </a:xfrm>
              <a:prstGeom prst="rect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sz="2400">
                  <a:latin typeface="Times New Roman" pitchFamily="18" charset="0"/>
                  <a:cs typeface="Arial" pitchFamily="34" charset="0"/>
                </a:endParaRPr>
              </a:p>
            </p:txBody>
          </p:sp>
          <p:sp>
            <p:nvSpPr>
              <p:cNvPr id="73050" name="Oval 411"/>
              <p:cNvSpPr>
                <a:spLocks noChangeArrowheads="1"/>
              </p:cNvSpPr>
              <p:nvPr/>
            </p:nvSpPr>
            <p:spPr bwMode="auto">
              <a:xfrm>
                <a:off x="4334" y="1470"/>
                <a:ext cx="244" cy="70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sz="2400">
                  <a:latin typeface="Times New Roman" pitchFamily="18" charset="0"/>
                  <a:cs typeface="Arial" pitchFamily="34" charset="0"/>
                </a:endParaRPr>
              </a:p>
            </p:txBody>
          </p:sp>
          <p:grpSp>
            <p:nvGrpSpPr>
              <p:cNvPr id="73051" name="Group 1147"/>
              <p:cNvGrpSpPr>
                <a:grpSpLocks/>
              </p:cNvGrpSpPr>
              <p:nvPr/>
            </p:nvGrpSpPr>
            <p:grpSpPr bwMode="auto">
              <a:xfrm>
                <a:off x="4383" y="1488"/>
                <a:ext cx="138" cy="33"/>
                <a:chOff x="2468" y="1332"/>
                <a:chExt cx="310" cy="60"/>
              </a:xfrm>
            </p:grpSpPr>
            <p:sp>
              <p:nvSpPr>
                <p:cNvPr id="73054" name="Freeform 1148"/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10"/>
                    <a:gd name="T13" fmla="*/ 0 h 60"/>
                    <a:gd name="T14" fmla="*/ 310 w 310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gradFill rotWithShape="1">
                  <a:gsLst>
                    <a:gs pos="0">
                      <a:schemeClr val="folHlink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700" cmpd="sng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3055" name="Freeform 1149"/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82"/>
                    <a:gd name="T13" fmla="*/ 0 h 60"/>
                    <a:gd name="T14" fmla="*/ 282 w 282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gradFill rotWithShape="1">
                  <a:gsLst>
                    <a:gs pos="0">
                      <a:schemeClr val="folHlink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700" cmpd="sng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73052" name="Line 1150"/>
              <p:cNvSpPr>
                <a:spLocks noChangeShapeType="1"/>
              </p:cNvSpPr>
              <p:nvPr/>
            </p:nvSpPr>
            <p:spPr bwMode="auto">
              <a:xfrm>
                <a:off x="4335" y="1503"/>
                <a:ext cx="0" cy="47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3053" name="Line 1151"/>
              <p:cNvSpPr>
                <a:spLocks noChangeShapeType="1"/>
              </p:cNvSpPr>
              <p:nvPr/>
            </p:nvSpPr>
            <p:spPr bwMode="auto">
              <a:xfrm>
                <a:off x="4578" y="1505"/>
                <a:ext cx="0" cy="44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72781" name="Line 1152"/>
            <p:cNvSpPr>
              <a:spLocks noChangeShapeType="1"/>
            </p:cNvSpPr>
            <p:nvPr/>
          </p:nvSpPr>
          <p:spPr bwMode="auto">
            <a:xfrm>
              <a:off x="4049" y="2358"/>
              <a:ext cx="428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72782" name="Group 1153"/>
            <p:cNvGrpSpPr>
              <a:grpSpLocks/>
            </p:cNvGrpSpPr>
            <p:nvPr/>
          </p:nvGrpSpPr>
          <p:grpSpPr bwMode="auto">
            <a:xfrm>
              <a:off x="4464" y="2288"/>
              <a:ext cx="310" cy="130"/>
              <a:chOff x="4334" y="1470"/>
              <a:chExt cx="246" cy="107"/>
            </a:xfrm>
          </p:grpSpPr>
          <p:sp>
            <p:nvSpPr>
              <p:cNvPr id="73040" name="Oval 407"/>
              <p:cNvSpPr>
                <a:spLocks noChangeArrowheads="1"/>
              </p:cNvSpPr>
              <p:nvPr/>
            </p:nvSpPr>
            <p:spPr bwMode="auto">
              <a:xfrm>
                <a:off x="4335" y="1517"/>
                <a:ext cx="244" cy="60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sz="2400">
                  <a:latin typeface="Times New Roman" pitchFamily="18" charset="0"/>
                  <a:cs typeface="Arial" pitchFamily="34" charset="0"/>
                </a:endParaRPr>
              </a:p>
            </p:txBody>
          </p:sp>
          <p:sp>
            <p:nvSpPr>
              <p:cNvPr id="73041" name="Rectangle 410"/>
              <p:cNvSpPr>
                <a:spLocks noChangeArrowheads="1"/>
              </p:cNvSpPr>
              <p:nvPr/>
            </p:nvSpPr>
            <p:spPr bwMode="auto">
              <a:xfrm>
                <a:off x="4335" y="1511"/>
                <a:ext cx="245" cy="37"/>
              </a:xfrm>
              <a:prstGeom prst="rect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sz="2400">
                  <a:latin typeface="Times New Roman" pitchFamily="18" charset="0"/>
                  <a:cs typeface="Arial" pitchFamily="34" charset="0"/>
                </a:endParaRPr>
              </a:p>
            </p:txBody>
          </p:sp>
          <p:sp>
            <p:nvSpPr>
              <p:cNvPr id="73042" name="Oval 411"/>
              <p:cNvSpPr>
                <a:spLocks noChangeArrowheads="1"/>
              </p:cNvSpPr>
              <p:nvPr/>
            </p:nvSpPr>
            <p:spPr bwMode="auto">
              <a:xfrm>
                <a:off x="4334" y="1470"/>
                <a:ext cx="244" cy="70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sz="2400">
                  <a:latin typeface="Times New Roman" pitchFamily="18" charset="0"/>
                  <a:cs typeface="Arial" pitchFamily="34" charset="0"/>
                </a:endParaRPr>
              </a:p>
            </p:txBody>
          </p:sp>
          <p:grpSp>
            <p:nvGrpSpPr>
              <p:cNvPr id="73043" name="Group 1157"/>
              <p:cNvGrpSpPr>
                <a:grpSpLocks/>
              </p:cNvGrpSpPr>
              <p:nvPr/>
            </p:nvGrpSpPr>
            <p:grpSpPr bwMode="auto">
              <a:xfrm>
                <a:off x="4383" y="1488"/>
                <a:ext cx="138" cy="33"/>
                <a:chOff x="2468" y="1332"/>
                <a:chExt cx="310" cy="60"/>
              </a:xfrm>
            </p:grpSpPr>
            <p:sp>
              <p:nvSpPr>
                <p:cNvPr id="73046" name="Freeform 1158"/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10"/>
                    <a:gd name="T13" fmla="*/ 0 h 60"/>
                    <a:gd name="T14" fmla="*/ 310 w 310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gradFill rotWithShape="1">
                  <a:gsLst>
                    <a:gs pos="0">
                      <a:schemeClr val="folHlink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700" cmpd="sng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3047" name="Freeform 1159"/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82"/>
                    <a:gd name="T13" fmla="*/ 0 h 60"/>
                    <a:gd name="T14" fmla="*/ 282 w 282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gradFill rotWithShape="1">
                  <a:gsLst>
                    <a:gs pos="0">
                      <a:schemeClr val="folHlink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700" cmpd="sng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73044" name="Line 1160"/>
              <p:cNvSpPr>
                <a:spLocks noChangeShapeType="1"/>
              </p:cNvSpPr>
              <p:nvPr/>
            </p:nvSpPr>
            <p:spPr bwMode="auto">
              <a:xfrm>
                <a:off x="4335" y="1503"/>
                <a:ext cx="0" cy="47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3045" name="Line 1161"/>
              <p:cNvSpPr>
                <a:spLocks noChangeShapeType="1"/>
              </p:cNvSpPr>
              <p:nvPr/>
            </p:nvSpPr>
            <p:spPr bwMode="auto">
              <a:xfrm>
                <a:off x="4578" y="1505"/>
                <a:ext cx="0" cy="44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72783" name="Group 1162"/>
            <p:cNvGrpSpPr>
              <a:grpSpLocks/>
            </p:cNvGrpSpPr>
            <p:nvPr/>
          </p:nvGrpSpPr>
          <p:grpSpPr bwMode="auto">
            <a:xfrm>
              <a:off x="4660" y="2464"/>
              <a:ext cx="310" cy="130"/>
              <a:chOff x="4334" y="1470"/>
              <a:chExt cx="246" cy="107"/>
            </a:xfrm>
          </p:grpSpPr>
          <p:sp>
            <p:nvSpPr>
              <p:cNvPr id="73032" name="Oval 407"/>
              <p:cNvSpPr>
                <a:spLocks noChangeArrowheads="1"/>
              </p:cNvSpPr>
              <p:nvPr/>
            </p:nvSpPr>
            <p:spPr bwMode="auto">
              <a:xfrm>
                <a:off x="4335" y="1517"/>
                <a:ext cx="244" cy="60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sz="2400">
                  <a:latin typeface="Times New Roman" pitchFamily="18" charset="0"/>
                  <a:cs typeface="Arial" pitchFamily="34" charset="0"/>
                </a:endParaRPr>
              </a:p>
            </p:txBody>
          </p:sp>
          <p:sp>
            <p:nvSpPr>
              <p:cNvPr id="73033" name="Rectangle 410"/>
              <p:cNvSpPr>
                <a:spLocks noChangeArrowheads="1"/>
              </p:cNvSpPr>
              <p:nvPr/>
            </p:nvSpPr>
            <p:spPr bwMode="auto">
              <a:xfrm>
                <a:off x="4335" y="1511"/>
                <a:ext cx="245" cy="37"/>
              </a:xfrm>
              <a:prstGeom prst="rect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sz="2400">
                  <a:latin typeface="Times New Roman" pitchFamily="18" charset="0"/>
                  <a:cs typeface="Arial" pitchFamily="34" charset="0"/>
                </a:endParaRPr>
              </a:p>
            </p:txBody>
          </p:sp>
          <p:sp>
            <p:nvSpPr>
              <p:cNvPr id="73034" name="Oval 411"/>
              <p:cNvSpPr>
                <a:spLocks noChangeArrowheads="1"/>
              </p:cNvSpPr>
              <p:nvPr/>
            </p:nvSpPr>
            <p:spPr bwMode="auto">
              <a:xfrm>
                <a:off x="4334" y="1470"/>
                <a:ext cx="244" cy="70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sz="2400">
                  <a:latin typeface="Times New Roman" pitchFamily="18" charset="0"/>
                  <a:cs typeface="Arial" pitchFamily="34" charset="0"/>
                </a:endParaRPr>
              </a:p>
            </p:txBody>
          </p:sp>
          <p:grpSp>
            <p:nvGrpSpPr>
              <p:cNvPr id="73035" name="Group 1166"/>
              <p:cNvGrpSpPr>
                <a:grpSpLocks/>
              </p:cNvGrpSpPr>
              <p:nvPr/>
            </p:nvGrpSpPr>
            <p:grpSpPr bwMode="auto">
              <a:xfrm>
                <a:off x="4383" y="1488"/>
                <a:ext cx="138" cy="33"/>
                <a:chOff x="2468" y="1332"/>
                <a:chExt cx="310" cy="60"/>
              </a:xfrm>
            </p:grpSpPr>
            <p:sp>
              <p:nvSpPr>
                <p:cNvPr id="73038" name="Freeform 1167"/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10"/>
                    <a:gd name="T13" fmla="*/ 0 h 60"/>
                    <a:gd name="T14" fmla="*/ 310 w 310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gradFill rotWithShape="1">
                  <a:gsLst>
                    <a:gs pos="0">
                      <a:schemeClr val="folHlink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700" cmpd="sng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3039" name="Freeform 1168"/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82"/>
                    <a:gd name="T13" fmla="*/ 0 h 60"/>
                    <a:gd name="T14" fmla="*/ 282 w 282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gradFill rotWithShape="1">
                  <a:gsLst>
                    <a:gs pos="0">
                      <a:schemeClr val="folHlink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700" cmpd="sng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73036" name="Line 1169"/>
              <p:cNvSpPr>
                <a:spLocks noChangeShapeType="1"/>
              </p:cNvSpPr>
              <p:nvPr/>
            </p:nvSpPr>
            <p:spPr bwMode="auto">
              <a:xfrm>
                <a:off x="4335" y="1503"/>
                <a:ext cx="0" cy="47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3037" name="Line 1170"/>
              <p:cNvSpPr>
                <a:spLocks noChangeShapeType="1"/>
              </p:cNvSpPr>
              <p:nvPr/>
            </p:nvSpPr>
            <p:spPr bwMode="auto">
              <a:xfrm>
                <a:off x="4578" y="1505"/>
                <a:ext cx="0" cy="44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72784" name="Group 1171"/>
            <p:cNvGrpSpPr>
              <a:grpSpLocks/>
            </p:cNvGrpSpPr>
            <p:nvPr/>
          </p:nvGrpSpPr>
          <p:grpSpPr bwMode="auto">
            <a:xfrm>
              <a:off x="4782" y="3028"/>
              <a:ext cx="392" cy="154"/>
              <a:chOff x="4334" y="1470"/>
              <a:chExt cx="246" cy="107"/>
            </a:xfrm>
          </p:grpSpPr>
          <p:sp>
            <p:nvSpPr>
              <p:cNvPr id="73024" name="Oval 407"/>
              <p:cNvSpPr>
                <a:spLocks noChangeArrowheads="1"/>
              </p:cNvSpPr>
              <p:nvPr/>
            </p:nvSpPr>
            <p:spPr bwMode="auto">
              <a:xfrm>
                <a:off x="4335" y="1517"/>
                <a:ext cx="244" cy="60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sz="2400">
                  <a:latin typeface="Times New Roman" pitchFamily="18" charset="0"/>
                  <a:cs typeface="Arial" pitchFamily="34" charset="0"/>
                </a:endParaRPr>
              </a:p>
            </p:txBody>
          </p:sp>
          <p:sp>
            <p:nvSpPr>
              <p:cNvPr id="73025" name="Rectangle 410"/>
              <p:cNvSpPr>
                <a:spLocks noChangeArrowheads="1"/>
              </p:cNvSpPr>
              <p:nvPr/>
            </p:nvSpPr>
            <p:spPr bwMode="auto">
              <a:xfrm>
                <a:off x="4335" y="1511"/>
                <a:ext cx="245" cy="37"/>
              </a:xfrm>
              <a:prstGeom prst="rect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sz="2400">
                  <a:latin typeface="Times New Roman" pitchFamily="18" charset="0"/>
                  <a:cs typeface="Arial" pitchFamily="34" charset="0"/>
                </a:endParaRPr>
              </a:p>
            </p:txBody>
          </p:sp>
          <p:sp>
            <p:nvSpPr>
              <p:cNvPr id="73026" name="Oval 411"/>
              <p:cNvSpPr>
                <a:spLocks noChangeArrowheads="1"/>
              </p:cNvSpPr>
              <p:nvPr/>
            </p:nvSpPr>
            <p:spPr bwMode="auto">
              <a:xfrm>
                <a:off x="4334" y="1470"/>
                <a:ext cx="244" cy="70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sz="2400">
                  <a:latin typeface="Times New Roman" pitchFamily="18" charset="0"/>
                  <a:cs typeface="Arial" pitchFamily="34" charset="0"/>
                </a:endParaRPr>
              </a:p>
            </p:txBody>
          </p:sp>
          <p:grpSp>
            <p:nvGrpSpPr>
              <p:cNvPr id="73027" name="Group 1175"/>
              <p:cNvGrpSpPr>
                <a:grpSpLocks/>
              </p:cNvGrpSpPr>
              <p:nvPr/>
            </p:nvGrpSpPr>
            <p:grpSpPr bwMode="auto">
              <a:xfrm>
                <a:off x="4383" y="1488"/>
                <a:ext cx="138" cy="33"/>
                <a:chOff x="2468" y="1332"/>
                <a:chExt cx="310" cy="60"/>
              </a:xfrm>
            </p:grpSpPr>
            <p:sp>
              <p:nvSpPr>
                <p:cNvPr id="73030" name="Freeform 1176"/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10"/>
                    <a:gd name="T13" fmla="*/ 0 h 60"/>
                    <a:gd name="T14" fmla="*/ 310 w 310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gradFill rotWithShape="1">
                  <a:gsLst>
                    <a:gs pos="0">
                      <a:schemeClr val="folHlink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700" cmpd="sng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3031" name="Freeform 1177"/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82"/>
                    <a:gd name="T13" fmla="*/ 0 h 60"/>
                    <a:gd name="T14" fmla="*/ 282 w 282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gradFill rotWithShape="1">
                  <a:gsLst>
                    <a:gs pos="0">
                      <a:schemeClr val="folHlink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700" cmpd="sng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73028" name="Line 1178"/>
              <p:cNvSpPr>
                <a:spLocks noChangeShapeType="1"/>
              </p:cNvSpPr>
              <p:nvPr/>
            </p:nvSpPr>
            <p:spPr bwMode="auto">
              <a:xfrm>
                <a:off x="4335" y="1503"/>
                <a:ext cx="0" cy="47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3029" name="Line 1179"/>
              <p:cNvSpPr>
                <a:spLocks noChangeShapeType="1"/>
              </p:cNvSpPr>
              <p:nvPr/>
            </p:nvSpPr>
            <p:spPr bwMode="auto">
              <a:xfrm>
                <a:off x="4578" y="1505"/>
                <a:ext cx="0" cy="47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72785" name="Group 1180"/>
            <p:cNvGrpSpPr>
              <a:grpSpLocks/>
            </p:cNvGrpSpPr>
            <p:nvPr/>
          </p:nvGrpSpPr>
          <p:grpSpPr bwMode="auto">
            <a:xfrm>
              <a:off x="4388" y="2840"/>
              <a:ext cx="392" cy="154"/>
              <a:chOff x="4334" y="1470"/>
              <a:chExt cx="246" cy="107"/>
            </a:xfrm>
          </p:grpSpPr>
          <p:sp>
            <p:nvSpPr>
              <p:cNvPr id="73016" name="Oval 407"/>
              <p:cNvSpPr>
                <a:spLocks noChangeArrowheads="1"/>
              </p:cNvSpPr>
              <p:nvPr/>
            </p:nvSpPr>
            <p:spPr bwMode="auto">
              <a:xfrm>
                <a:off x="4335" y="1517"/>
                <a:ext cx="244" cy="60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sz="2400">
                  <a:latin typeface="Times New Roman" pitchFamily="18" charset="0"/>
                  <a:cs typeface="Arial" pitchFamily="34" charset="0"/>
                </a:endParaRPr>
              </a:p>
            </p:txBody>
          </p:sp>
          <p:sp>
            <p:nvSpPr>
              <p:cNvPr id="73017" name="Rectangle 410"/>
              <p:cNvSpPr>
                <a:spLocks noChangeArrowheads="1"/>
              </p:cNvSpPr>
              <p:nvPr/>
            </p:nvSpPr>
            <p:spPr bwMode="auto">
              <a:xfrm>
                <a:off x="4335" y="1511"/>
                <a:ext cx="245" cy="37"/>
              </a:xfrm>
              <a:prstGeom prst="rect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sz="2400">
                  <a:latin typeface="Times New Roman" pitchFamily="18" charset="0"/>
                  <a:cs typeface="Arial" pitchFamily="34" charset="0"/>
                </a:endParaRPr>
              </a:p>
            </p:txBody>
          </p:sp>
          <p:sp>
            <p:nvSpPr>
              <p:cNvPr id="73018" name="Oval 411"/>
              <p:cNvSpPr>
                <a:spLocks noChangeArrowheads="1"/>
              </p:cNvSpPr>
              <p:nvPr/>
            </p:nvSpPr>
            <p:spPr bwMode="auto">
              <a:xfrm>
                <a:off x="4334" y="1470"/>
                <a:ext cx="244" cy="70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sz="2400">
                  <a:latin typeface="Times New Roman" pitchFamily="18" charset="0"/>
                  <a:cs typeface="Arial" pitchFamily="34" charset="0"/>
                </a:endParaRPr>
              </a:p>
            </p:txBody>
          </p:sp>
          <p:grpSp>
            <p:nvGrpSpPr>
              <p:cNvPr id="73019" name="Group 1184"/>
              <p:cNvGrpSpPr>
                <a:grpSpLocks/>
              </p:cNvGrpSpPr>
              <p:nvPr/>
            </p:nvGrpSpPr>
            <p:grpSpPr bwMode="auto">
              <a:xfrm>
                <a:off x="4383" y="1488"/>
                <a:ext cx="138" cy="33"/>
                <a:chOff x="2468" y="1332"/>
                <a:chExt cx="310" cy="60"/>
              </a:xfrm>
            </p:grpSpPr>
            <p:sp>
              <p:nvSpPr>
                <p:cNvPr id="73022" name="Freeform 1185"/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10"/>
                    <a:gd name="T13" fmla="*/ 0 h 60"/>
                    <a:gd name="T14" fmla="*/ 310 w 310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gradFill rotWithShape="1">
                  <a:gsLst>
                    <a:gs pos="0">
                      <a:schemeClr val="folHlink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700" cmpd="sng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3023" name="Freeform 1186"/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82"/>
                    <a:gd name="T13" fmla="*/ 0 h 60"/>
                    <a:gd name="T14" fmla="*/ 282 w 282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gradFill rotWithShape="1">
                  <a:gsLst>
                    <a:gs pos="0">
                      <a:schemeClr val="folHlink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700" cmpd="sng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73020" name="Line 1187"/>
              <p:cNvSpPr>
                <a:spLocks noChangeShapeType="1"/>
              </p:cNvSpPr>
              <p:nvPr/>
            </p:nvSpPr>
            <p:spPr bwMode="auto">
              <a:xfrm>
                <a:off x="4335" y="1503"/>
                <a:ext cx="0" cy="47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3021" name="Line 1188"/>
              <p:cNvSpPr>
                <a:spLocks noChangeShapeType="1"/>
              </p:cNvSpPr>
              <p:nvPr/>
            </p:nvSpPr>
            <p:spPr bwMode="auto">
              <a:xfrm>
                <a:off x="4578" y="1505"/>
                <a:ext cx="0" cy="47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72786" name="Group 1189"/>
            <p:cNvGrpSpPr>
              <a:grpSpLocks/>
            </p:cNvGrpSpPr>
            <p:nvPr/>
          </p:nvGrpSpPr>
          <p:grpSpPr bwMode="auto">
            <a:xfrm>
              <a:off x="3932" y="3056"/>
              <a:ext cx="392" cy="154"/>
              <a:chOff x="4334" y="1470"/>
              <a:chExt cx="246" cy="107"/>
            </a:xfrm>
          </p:grpSpPr>
          <p:sp>
            <p:nvSpPr>
              <p:cNvPr id="73008" name="Oval 407"/>
              <p:cNvSpPr>
                <a:spLocks noChangeArrowheads="1"/>
              </p:cNvSpPr>
              <p:nvPr/>
            </p:nvSpPr>
            <p:spPr bwMode="auto">
              <a:xfrm>
                <a:off x="4335" y="1517"/>
                <a:ext cx="244" cy="60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sz="2400">
                  <a:latin typeface="Times New Roman" pitchFamily="18" charset="0"/>
                  <a:cs typeface="Arial" pitchFamily="34" charset="0"/>
                </a:endParaRPr>
              </a:p>
            </p:txBody>
          </p:sp>
          <p:sp>
            <p:nvSpPr>
              <p:cNvPr id="73009" name="Rectangle 410"/>
              <p:cNvSpPr>
                <a:spLocks noChangeArrowheads="1"/>
              </p:cNvSpPr>
              <p:nvPr/>
            </p:nvSpPr>
            <p:spPr bwMode="auto">
              <a:xfrm>
                <a:off x="4335" y="1511"/>
                <a:ext cx="245" cy="37"/>
              </a:xfrm>
              <a:prstGeom prst="rect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sz="2400">
                  <a:latin typeface="Times New Roman" pitchFamily="18" charset="0"/>
                  <a:cs typeface="Arial" pitchFamily="34" charset="0"/>
                </a:endParaRPr>
              </a:p>
            </p:txBody>
          </p:sp>
          <p:sp>
            <p:nvSpPr>
              <p:cNvPr id="73010" name="Oval 411"/>
              <p:cNvSpPr>
                <a:spLocks noChangeArrowheads="1"/>
              </p:cNvSpPr>
              <p:nvPr/>
            </p:nvSpPr>
            <p:spPr bwMode="auto">
              <a:xfrm>
                <a:off x="4334" y="1470"/>
                <a:ext cx="244" cy="70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sz="2400">
                  <a:latin typeface="Times New Roman" pitchFamily="18" charset="0"/>
                  <a:cs typeface="Arial" pitchFamily="34" charset="0"/>
                </a:endParaRPr>
              </a:p>
            </p:txBody>
          </p:sp>
          <p:grpSp>
            <p:nvGrpSpPr>
              <p:cNvPr id="73011" name="Group 1193"/>
              <p:cNvGrpSpPr>
                <a:grpSpLocks/>
              </p:cNvGrpSpPr>
              <p:nvPr/>
            </p:nvGrpSpPr>
            <p:grpSpPr bwMode="auto">
              <a:xfrm>
                <a:off x="4383" y="1488"/>
                <a:ext cx="138" cy="33"/>
                <a:chOff x="2468" y="1332"/>
                <a:chExt cx="310" cy="60"/>
              </a:xfrm>
            </p:grpSpPr>
            <p:sp>
              <p:nvSpPr>
                <p:cNvPr id="73014" name="Freeform 1194"/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10"/>
                    <a:gd name="T13" fmla="*/ 0 h 60"/>
                    <a:gd name="T14" fmla="*/ 310 w 310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gradFill rotWithShape="1">
                  <a:gsLst>
                    <a:gs pos="0">
                      <a:schemeClr val="folHlink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700" cmpd="sng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3015" name="Freeform 1195"/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82"/>
                    <a:gd name="T13" fmla="*/ 0 h 60"/>
                    <a:gd name="T14" fmla="*/ 282 w 282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gradFill rotWithShape="1">
                  <a:gsLst>
                    <a:gs pos="0">
                      <a:schemeClr val="folHlink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700" cmpd="sng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73012" name="Line 1196"/>
              <p:cNvSpPr>
                <a:spLocks noChangeShapeType="1"/>
              </p:cNvSpPr>
              <p:nvPr/>
            </p:nvSpPr>
            <p:spPr bwMode="auto">
              <a:xfrm>
                <a:off x="4335" y="1503"/>
                <a:ext cx="0" cy="47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3013" name="Line 1197"/>
              <p:cNvSpPr>
                <a:spLocks noChangeShapeType="1"/>
              </p:cNvSpPr>
              <p:nvPr/>
            </p:nvSpPr>
            <p:spPr bwMode="auto">
              <a:xfrm>
                <a:off x="4578" y="1505"/>
                <a:ext cx="0" cy="47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72787" name="Group 1198"/>
            <p:cNvGrpSpPr>
              <a:grpSpLocks/>
            </p:cNvGrpSpPr>
            <p:nvPr/>
          </p:nvGrpSpPr>
          <p:grpSpPr bwMode="auto">
            <a:xfrm>
              <a:off x="3812" y="2296"/>
              <a:ext cx="246" cy="108"/>
              <a:chOff x="4334" y="1470"/>
              <a:chExt cx="246" cy="107"/>
            </a:xfrm>
          </p:grpSpPr>
          <p:sp>
            <p:nvSpPr>
              <p:cNvPr id="73000" name="Oval 407"/>
              <p:cNvSpPr>
                <a:spLocks noChangeArrowheads="1"/>
              </p:cNvSpPr>
              <p:nvPr/>
            </p:nvSpPr>
            <p:spPr bwMode="auto">
              <a:xfrm>
                <a:off x="4335" y="1517"/>
                <a:ext cx="244" cy="60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sz="2400">
                  <a:latin typeface="Times New Roman" pitchFamily="18" charset="0"/>
                  <a:cs typeface="Arial" pitchFamily="34" charset="0"/>
                </a:endParaRPr>
              </a:p>
            </p:txBody>
          </p:sp>
          <p:sp>
            <p:nvSpPr>
              <p:cNvPr id="73001" name="Rectangle 410"/>
              <p:cNvSpPr>
                <a:spLocks noChangeArrowheads="1"/>
              </p:cNvSpPr>
              <p:nvPr/>
            </p:nvSpPr>
            <p:spPr bwMode="auto">
              <a:xfrm>
                <a:off x="4335" y="1511"/>
                <a:ext cx="245" cy="37"/>
              </a:xfrm>
              <a:prstGeom prst="rect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sz="2400">
                  <a:latin typeface="Times New Roman" pitchFamily="18" charset="0"/>
                  <a:cs typeface="Arial" pitchFamily="34" charset="0"/>
                </a:endParaRPr>
              </a:p>
            </p:txBody>
          </p:sp>
          <p:sp>
            <p:nvSpPr>
              <p:cNvPr id="73002" name="Oval 411"/>
              <p:cNvSpPr>
                <a:spLocks noChangeArrowheads="1"/>
              </p:cNvSpPr>
              <p:nvPr/>
            </p:nvSpPr>
            <p:spPr bwMode="auto">
              <a:xfrm>
                <a:off x="4334" y="1470"/>
                <a:ext cx="244" cy="70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sz="2400">
                  <a:latin typeface="Times New Roman" pitchFamily="18" charset="0"/>
                  <a:cs typeface="Arial" pitchFamily="34" charset="0"/>
                </a:endParaRPr>
              </a:p>
            </p:txBody>
          </p:sp>
          <p:grpSp>
            <p:nvGrpSpPr>
              <p:cNvPr id="73003" name="Group 1202"/>
              <p:cNvGrpSpPr>
                <a:grpSpLocks/>
              </p:cNvGrpSpPr>
              <p:nvPr/>
            </p:nvGrpSpPr>
            <p:grpSpPr bwMode="auto">
              <a:xfrm>
                <a:off x="4383" y="1488"/>
                <a:ext cx="138" cy="33"/>
                <a:chOff x="2468" y="1332"/>
                <a:chExt cx="310" cy="60"/>
              </a:xfrm>
            </p:grpSpPr>
            <p:sp>
              <p:nvSpPr>
                <p:cNvPr id="73006" name="Freeform 1203"/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10"/>
                    <a:gd name="T13" fmla="*/ 0 h 60"/>
                    <a:gd name="T14" fmla="*/ 310 w 310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gradFill rotWithShape="1">
                  <a:gsLst>
                    <a:gs pos="0">
                      <a:schemeClr val="folHlink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700" cmpd="sng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3007" name="Freeform 1204"/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82"/>
                    <a:gd name="T13" fmla="*/ 0 h 60"/>
                    <a:gd name="T14" fmla="*/ 282 w 282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gradFill rotWithShape="1">
                  <a:gsLst>
                    <a:gs pos="0">
                      <a:schemeClr val="folHlink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700" cmpd="sng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73004" name="Line 1205"/>
              <p:cNvSpPr>
                <a:spLocks noChangeShapeType="1"/>
              </p:cNvSpPr>
              <p:nvPr/>
            </p:nvSpPr>
            <p:spPr bwMode="auto">
              <a:xfrm>
                <a:off x="4335" y="1503"/>
                <a:ext cx="0" cy="5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3005" name="Line 1206"/>
              <p:cNvSpPr>
                <a:spLocks noChangeShapeType="1"/>
              </p:cNvSpPr>
              <p:nvPr/>
            </p:nvSpPr>
            <p:spPr bwMode="auto">
              <a:xfrm>
                <a:off x="4578" y="1505"/>
                <a:ext cx="0" cy="49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72788" name="Group 1207"/>
            <p:cNvGrpSpPr>
              <a:grpSpLocks/>
            </p:cNvGrpSpPr>
            <p:nvPr/>
          </p:nvGrpSpPr>
          <p:grpSpPr bwMode="auto">
            <a:xfrm>
              <a:off x="4511" y="3153"/>
              <a:ext cx="281" cy="266"/>
              <a:chOff x="5072" y="3611"/>
              <a:chExt cx="459" cy="380"/>
            </a:xfrm>
          </p:grpSpPr>
          <p:grpSp>
            <p:nvGrpSpPr>
              <p:cNvPr id="72986" name="Group 1208"/>
              <p:cNvGrpSpPr>
                <a:grpSpLocks/>
              </p:cNvGrpSpPr>
              <p:nvPr/>
            </p:nvGrpSpPr>
            <p:grpSpPr bwMode="auto">
              <a:xfrm>
                <a:off x="5144" y="3611"/>
                <a:ext cx="387" cy="99"/>
                <a:chOff x="5030" y="2639"/>
                <a:chExt cx="387" cy="99"/>
              </a:xfrm>
            </p:grpSpPr>
            <p:sp>
              <p:nvSpPr>
                <p:cNvPr id="72988" name="Freeform 1209"/>
                <p:cNvSpPr>
                  <a:spLocks/>
                </p:cNvSpPr>
                <p:nvPr/>
              </p:nvSpPr>
              <p:spPr bwMode="auto">
                <a:xfrm>
                  <a:off x="5134" y="2657"/>
                  <a:ext cx="69" cy="55"/>
                </a:xfrm>
                <a:custGeom>
                  <a:avLst/>
                  <a:gdLst>
                    <a:gd name="T0" fmla="*/ 0 w 199"/>
                    <a:gd name="T1" fmla="*/ 0 h 232"/>
                    <a:gd name="T2" fmla="*/ 0 w 199"/>
                    <a:gd name="T3" fmla="*/ 0 h 232"/>
                    <a:gd name="T4" fmla="*/ 0 w 199"/>
                    <a:gd name="T5" fmla="*/ 0 h 232"/>
                    <a:gd name="T6" fmla="*/ 0 w 199"/>
                    <a:gd name="T7" fmla="*/ 0 h 232"/>
                    <a:gd name="T8" fmla="*/ 0 w 199"/>
                    <a:gd name="T9" fmla="*/ 0 h 232"/>
                    <a:gd name="T10" fmla="*/ 0 w 199"/>
                    <a:gd name="T11" fmla="*/ 0 h 232"/>
                    <a:gd name="T12" fmla="*/ 0 w 199"/>
                    <a:gd name="T13" fmla="*/ 0 h 232"/>
                    <a:gd name="T14" fmla="*/ 0 w 199"/>
                    <a:gd name="T15" fmla="*/ 0 h 232"/>
                    <a:gd name="T16" fmla="*/ 0 w 199"/>
                    <a:gd name="T17" fmla="*/ 0 h 232"/>
                    <a:gd name="T18" fmla="*/ 0 w 199"/>
                    <a:gd name="T19" fmla="*/ 0 h 232"/>
                    <a:gd name="T20" fmla="*/ 0 w 199"/>
                    <a:gd name="T21" fmla="*/ 0 h 232"/>
                    <a:gd name="T22" fmla="*/ 0 w 199"/>
                    <a:gd name="T23" fmla="*/ 0 h 232"/>
                    <a:gd name="T24" fmla="*/ 0 w 199"/>
                    <a:gd name="T25" fmla="*/ 0 h 232"/>
                    <a:gd name="T26" fmla="*/ 0 w 199"/>
                    <a:gd name="T27" fmla="*/ 0 h 232"/>
                    <a:gd name="T28" fmla="*/ 0 w 199"/>
                    <a:gd name="T29" fmla="*/ 0 h 232"/>
                    <a:gd name="T30" fmla="*/ 0 w 199"/>
                    <a:gd name="T31" fmla="*/ 0 h 232"/>
                    <a:gd name="T32" fmla="*/ 0 w 199"/>
                    <a:gd name="T33" fmla="*/ 0 h 232"/>
                    <a:gd name="T34" fmla="*/ 0 w 199"/>
                    <a:gd name="T35" fmla="*/ 0 h 232"/>
                    <a:gd name="T36" fmla="*/ 0 w 199"/>
                    <a:gd name="T37" fmla="*/ 0 h 232"/>
                    <a:gd name="T38" fmla="*/ 0 w 199"/>
                    <a:gd name="T39" fmla="*/ 0 h 232"/>
                    <a:gd name="T40" fmla="*/ 0 w 199"/>
                    <a:gd name="T41" fmla="*/ 0 h 232"/>
                    <a:gd name="T42" fmla="*/ 0 w 199"/>
                    <a:gd name="T43" fmla="*/ 0 h 232"/>
                    <a:gd name="T44" fmla="*/ 0 w 199"/>
                    <a:gd name="T45" fmla="*/ 0 h 232"/>
                    <a:gd name="T46" fmla="*/ 0 w 199"/>
                    <a:gd name="T47" fmla="*/ 0 h 232"/>
                    <a:gd name="T48" fmla="*/ 0 w 199"/>
                    <a:gd name="T49" fmla="*/ 0 h 232"/>
                    <a:gd name="T50" fmla="*/ 0 w 199"/>
                    <a:gd name="T51" fmla="*/ 0 h 232"/>
                    <a:gd name="T52" fmla="*/ 0 w 199"/>
                    <a:gd name="T53" fmla="*/ 0 h 232"/>
                    <a:gd name="T54" fmla="*/ 0 w 199"/>
                    <a:gd name="T55" fmla="*/ 0 h 232"/>
                    <a:gd name="T56" fmla="*/ 0 w 199"/>
                    <a:gd name="T57" fmla="*/ 0 h 232"/>
                    <a:gd name="T58" fmla="*/ 0 w 199"/>
                    <a:gd name="T59" fmla="*/ 0 h 232"/>
                    <a:gd name="T60" fmla="*/ 0 w 199"/>
                    <a:gd name="T61" fmla="*/ 0 h 232"/>
                    <a:gd name="T62" fmla="*/ 0 w 199"/>
                    <a:gd name="T63" fmla="*/ 0 h 232"/>
                    <a:gd name="T64" fmla="*/ 0 w 199"/>
                    <a:gd name="T65" fmla="*/ 0 h 232"/>
                    <a:gd name="T66" fmla="*/ 0 w 199"/>
                    <a:gd name="T67" fmla="*/ 0 h 232"/>
                    <a:gd name="T68" fmla="*/ 0 w 199"/>
                    <a:gd name="T69" fmla="*/ 0 h 232"/>
                    <a:gd name="T70" fmla="*/ 0 w 199"/>
                    <a:gd name="T71" fmla="*/ 0 h 232"/>
                    <a:gd name="T72" fmla="*/ 0 w 199"/>
                    <a:gd name="T73" fmla="*/ 0 h 232"/>
                    <a:gd name="T74" fmla="*/ 0 w 199"/>
                    <a:gd name="T75" fmla="*/ 0 h 232"/>
                    <a:gd name="T76" fmla="*/ 0 w 199"/>
                    <a:gd name="T77" fmla="*/ 0 h 232"/>
                    <a:gd name="T78" fmla="*/ 0 w 199"/>
                    <a:gd name="T79" fmla="*/ 0 h 232"/>
                    <a:gd name="T80" fmla="*/ 0 w 199"/>
                    <a:gd name="T81" fmla="*/ 0 h 232"/>
                    <a:gd name="T82" fmla="*/ 0 w 199"/>
                    <a:gd name="T83" fmla="*/ 0 h 232"/>
                    <a:gd name="T84" fmla="*/ 0 w 199"/>
                    <a:gd name="T85" fmla="*/ 0 h 232"/>
                    <a:gd name="T86" fmla="*/ 0 w 199"/>
                    <a:gd name="T87" fmla="*/ 0 h 232"/>
                    <a:gd name="T88" fmla="*/ 0 w 199"/>
                    <a:gd name="T89" fmla="*/ 0 h 232"/>
                    <a:gd name="T90" fmla="*/ 0 w 199"/>
                    <a:gd name="T91" fmla="*/ 0 h 232"/>
                    <a:gd name="T92" fmla="*/ 0 w 199"/>
                    <a:gd name="T93" fmla="*/ 0 h 232"/>
                    <a:gd name="T94" fmla="*/ 0 w 199"/>
                    <a:gd name="T95" fmla="*/ 0 h 232"/>
                    <a:gd name="T96" fmla="*/ 0 w 199"/>
                    <a:gd name="T97" fmla="*/ 0 h 232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w 199"/>
                    <a:gd name="T148" fmla="*/ 0 h 232"/>
                    <a:gd name="T149" fmla="*/ 199 w 199"/>
                    <a:gd name="T150" fmla="*/ 232 h 232"/>
                  </a:gdLst>
                  <a:ahLst/>
                  <a:cxnLst>
                    <a:cxn ang="T98">
                      <a:pos x="T0" y="T1"/>
                    </a:cxn>
                    <a:cxn ang="T99">
                      <a:pos x="T2" y="T3"/>
                    </a:cxn>
                    <a:cxn ang="T100">
                      <a:pos x="T4" y="T5"/>
                    </a:cxn>
                    <a:cxn ang="T101">
                      <a:pos x="T6" y="T7"/>
                    </a:cxn>
                    <a:cxn ang="T102">
                      <a:pos x="T8" y="T9"/>
                    </a:cxn>
                    <a:cxn ang="T103">
                      <a:pos x="T10" y="T11"/>
                    </a:cxn>
                    <a:cxn ang="T104">
                      <a:pos x="T12" y="T13"/>
                    </a:cxn>
                    <a:cxn ang="T105">
                      <a:pos x="T14" y="T15"/>
                    </a:cxn>
                    <a:cxn ang="T106">
                      <a:pos x="T16" y="T17"/>
                    </a:cxn>
                    <a:cxn ang="T107">
                      <a:pos x="T18" y="T19"/>
                    </a:cxn>
                    <a:cxn ang="T108">
                      <a:pos x="T20" y="T21"/>
                    </a:cxn>
                    <a:cxn ang="T109">
                      <a:pos x="T22" y="T23"/>
                    </a:cxn>
                    <a:cxn ang="T110">
                      <a:pos x="T24" y="T25"/>
                    </a:cxn>
                    <a:cxn ang="T111">
                      <a:pos x="T26" y="T27"/>
                    </a:cxn>
                    <a:cxn ang="T112">
                      <a:pos x="T28" y="T29"/>
                    </a:cxn>
                    <a:cxn ang="T113">
                      <a:pos x="T30" y="T31"/>
                    </a:cxn>
                    <a:cxn ang="T114">
                      <a:pos x="T32" y="T33"/>
                    </a:cxn>
                    <a:cxn ang="T115">
                      <a:pos x="T34" y="T35"/>
                    </a:cxn>
                    <a:cxn ang="T116">
                      <a:pos x="T36" y="T37"/>
                    </a:cxn>
                    <a:cxn ang="T117">
                      <a:pos x="T38" y="T39"/>
                    </a:cxn>
                    <a:cxn ang="T118">
                      <a:pos x="T40" y="T41"/>
                    </a:cxn>
                    <a:cxn ang="T119">
                      <a:pos x="T42" y="T43"/>
                    </a:cxn>
                    <a:cxn ang="T120">
                      <a:pos x="T44" y="T45"/>
                    </a:cxn>
                    <a:cxn ang="T121">
                      <a:pos x="T46" y="T47"/>
                    </a:cxn>
                    <a:cxn ang="T122">
                      <a:pos x="T48" y="T49"/>
                    </a:cxn>
                    <a:cxn ang="T123">
                      <a:pos x="T50" y="T51"/>
                    </a:cxn>
                    <a:cxn ang="T124">
                      <a:pos x="T52" y="T53"/>
                    </a:cxn>
                    <a:cxn ang="T125">
                      <a:pos x="T54" y="T55"/>
                    </a:cxn>
                    <a:cxn ang="T126">
                      <a:pos x="T56" y="T57"/>
                    </a:cxn>
                    <a:cxn ang="T127">
                      <a:pos x="T58" y="T59"/>
                    </a:cxn>
                    <a:cxn ang="T128">
                      <a:pos x="T60" y="T61"/>
                    </a:cxn>
                    <a:cxn ang="T129">
                      <a:pos x="T62" y="T63"/>
                    </a:cxn>
                    <a:cxn ang="T130">
                      <a:pos x="T64" y="T65"/>
                    </a:cxn>
                    <a:cxn ang="T131">
                      <a:pos x="T66" y="T67"/>
                    </a:cxn>
                    <a:cxn ang="T132">
                      <a:pos x="T68" y="T69"/>
                    </a:cxn>
                    <a:cxn ang="T133">
                      <a:pos x="T70" y="T71"/>
                    </a:cxn>
                    <a:cxn ang="T134">
                      <a:pos x="T72" y="T73"/>
                    </a:cxn>
                    <a:cxn ang="T135">
                      <a:pos x="T74" y="T75"/>
                    </a:cxn>
                    <a:cxn ang="T136">
                      <a:pos x="T76" y="T77"/>
                    </a:cxn>
                    <a:cxn ang="T137">
                      <a:pos x="T78" y="T79"/>
                    </a:cxn>
                    <a:cxn ang="T138">
                      <a:pos x="T80" y="T81"/>
                    </a:cxn>
                    <a:cxn ang="T139">
                      <a:pos x="T82" y="T83"/>
                    </a:cxn>
                    <a:cxn ang="T140">
                      <a:pos x="T84" y="T85"/>
                    </a:cxn>
                    <a:cxn ang="T141">
                      <a:pos x="T86" y="T87"/>
                    </a:cxn>
                    <a:cxn ang="T142">
                      <a:pos x="T88" y="T89"/>
                    </a:cxn>
                    <a:cxn ang="T143">
                      <a:pos x="T90" y="T91"/>
                    </a:cxn>
                    <a:cxn ang="T144">
                      <a:pos x="T92" y="T93"/>
                    </a:cxn>
                    <a:cxn ang="T145">
                      <a:pos x="T94" y="T95"/>
                    </a:cxn>
                    <a:cxn ang="T146">
                      <a:pos x="T96" y="T97"/>
                    </a:cxn>
                  </a:cxnLst>
                  <a:rect l="T147" t="T148" r="T149" b="T150"/>
                  <a:pathLst>
                    <a:path w="199" h="232">
                      <a:moveTo>
                        <a:pt x="70" y="29"/>
                      </a:moveTo>
                      <a:lnTo>
                        <a:pt x="55" y="39"/>
                      </a:lnTo>
                      <a:lnTo>
                        <a:pt x="42" y="50"/>
                      </a:lnTo>
                      <a:lnTo>
                        <a:pt x="30" y="63"/>
                      </a:lnTo>
                      <a:lnTo>
                        <a:pt x="20" y="77"/>
                      </a:lnTo>
                      <a:lnTo>
                        <a:pt x="12" y="91"/>
                      </a:lnTo>
                      <a:lnTo>
                        <a:pt x="6" y="108"/>
                      </a:lnTo>
                      <a:lnTo>
                        <a:pt x="2" y="125"/>
                      </a:lnTo>
                      <a:lnTo>
                        <a:pt x="0" y="142"/>
                      </a:lnTo>
                      <a:lnTo>
                        <a:pt x="2" y="166"/>
                      </a:lnTo>
                      <a:lnTo>
                        <a:pt x="12" y="186"/>
                      </a:lnTo>
                      <a:lnTo>
                        <a:pt x="26" y="203"/>
                      </a:lnTo>
                      <a:lnTo>
                        <a:pt x="45" y="216"/>
                      </a:lnTo>
                      <a:lnTo>
                        <a:pt x="66" y="226"/>
                      </a:lnTo>
                      <a:lnTo>
                        <a:pt x="88" y="230"/>
                      </a:lnTo>
                      <a:lnTo>
                        <a:pt x="111" y="232"/>
                      </a:lnTo>
                      <a:lnTo>
                        <a:pt x="134" y="228"/>
                      </a:lnTo>
                      <a:lnTo>
                        <a:pt x="138" y="228"/>
                      </a:lnTo>
                      <a:lnTo>
                        <a:pt x="143" y="226"/>
                      </a:lnTo>
                      <a:lnTo>
                        <a:pt x="147" y="222"/>
                      </a:lnTo>
                      <a:lnTo>
                        <a:pt x="148" y="218"/>
                      </a:lnTo>
                      <a:lnTo>
                        <a:pt x="145" y="212"/>
                      </a:lnTo>
                      <a:lnTo>
                        <a:pt x="141" y="207"/>
                      </a:lnTo>
                      <a:lnTo>
                        <a:pt x="135" y="203"/>
                      </a:lnTo>
                      <a:lnTo>
                        <a:pt x="129" y="201"/>
                      </a:lnTo>
                      <a:lnTo>
                        <a:pt x="117" y="197"/>
                      </a:lnTo>
                      <a:lnTo>
                        <a:pt x="105" y="195"/>
                      </a:lnTo>
                      <a:lnTo>
                        <a:pt x="94" y="193"/>
                      </a:lnTo>
                      <a:lnTo>
                        <a:pt x="83" y="190"/>
                      </a:lnTo>
                      <a:lnTo>
                        <a:pt x="73" y="187"/>
                      </a:lnTo>
                      <a:lnTo>
                        <a:pt x="62" y="182"/>
                      </a:lnTo>
                      <a:lnTo>
                        <a:pt x="53" y="176"/>
                      </a:lnTo>
                      <a:lnTo>
                        <a:pt x="43" y="167"/>
                      </a:lnTo>
                      <a:lnTo>
                        <a:pt x="40" y="128"/>
                      </a:lnTo>
                      <a:lnTo>
                        <a:pt x="49" y="96"/>
                      </a:lnTo>
                      <a:lnTo>
                        <a:pt x="68" y="71"/>
                      </a:lnTo>
                      <a:lnTo>
                        <a:pt x="94" y="50"/>
                      </a:lnTo>
                      <a:lnTo>
                        <a:pt x="122" y="34"/>
                      </a:lnTo>
                      <a:lnTo>
                        <a:pt x="151" y="21"/>
                      </a:lnTo>
                      <a:lnTo>
                        <a:pt x="178" y="12"/>
                      </a:lnTo>
                      <a:lnTo>
                        <a:pt x="199" y="4"/>
                      </a:lnTo>
                      <a:lnTo>
                        <a:pt x="186" y="1"/>
                      </a:lnTo>
                      <a:lnTo>
                        <a:pt x="172" y="0"/>
                      </a:lnTo>
                      <a:lnTo>
                        <a:pt x="156" y="2"/>
                      </a:lnTo>
                      <a:lnTo>
                        <a:pt x="138" y="4"/>
                      </a:lnTo>
                      <a:lnTo>
                        <a:pt x="121" y="10"/>
                      </a:lnTo>
                      <a:lnTo>
                        <a:pt x="103" y="16"/>
                      </a:lnTo>
                      <a:lnTo>
                        <a:pt x="86" y="23"/>
                      </a:lnTo>
                      <a:lnTo>
                        <a:pt x="70" y="29"/>
                      </a:lnTo>
                      <a:close/>
                    </a:path>
                  </a:pathLst>
                </a:custGeom>
                <a:solidFill>
                  <a:srgbClr val="C9E8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2989" name="Freeform 1210"/>
                <p:cNvSpPr>
                  <a:spLocks/>
                </p:cNvSpPr>
                <p:nvPr/>
              </p:nvSpPr>
              <p:spPr bwMode="auto">
                <a:xfrm>
                  <a:off x="5252" y="2656"/>
                  <a:ext cx="47" cy="42"/>
                </a:xfrm>
                <a:custGeom>
                  <a:avLst/>
                  <a:gdLst>
                    <a:gd name="T0" fmla="*/ 0 w 128"/>
                    <a:gd name="T1" fmla="*/ 0 h 180"/>
                    <a:gd name="T2" fmla="*/ 0 w 128"/>
                    <a:gd name="T3" fmla="*/ 0 h 180"/>
                    <a:gd name="T4" fmla="*/ 0 w 128"/>
                    <a:gd name="T5" fmla="*/ 0 h 180"/>
                    <a:gd name="T6" fmla="*/ 0 w 128"/>
                    <a:gd name="T7" fmla="*/ 0 h 180"/>
                    <a:gd name="T8" fmla="*/ 0 w 128"/>
                    <a:gd name="T9" fmla="*/ 0 h 180"/>
                    <a:gd name="T10" fmla="*/ 0 w 128"/>
                    <a:gd name="T11" fmla="*/ 0 h 180"/>
                    <a:gd name="T12" fmla="*/ 0 w 128"/>
                    <a:gd name="T13" fmla="*/ 0 h 180"/>
                    <a:gd name="T14" fmla="*/ 0 w 128"/>
                    <a:gd name="T15" fmla="*/ 0 h 180"/>
                    <a:gd name="T16" fmla="*/ 0 w 128"/>
                    <a:gd name="T17" fmla="*/ 0 h 180"/>
                    <a:gd name="T18" fmla="*/ 0 w 128"/>
                    <a:gd name="T19" fmla="*/ 0 h 180"/>
                    <a:gd name="T20" fmla="*/ 0 w 128"/>
                    <a:gd name="T21" fmla="*/ 0 h 180"/>
                    <a:gd name="T22" fmla="*/ 0 w 128"/>
                    <a:gd name="T23" fmla="*/ 0 h 180"/>
                    <a:gd name="T24" fmla="*/ 0 w 128"/>
                    <a:gd name="T25" fmla="*/ 0 h 180"/>
                    <a:gd name="T26" fmla="*/ 0 w 128"/>
                    <a:gd name="T27" fmla="*/ 0 h 180"/>
                    <a:gd name="T28" fmla="*/ 0 w 128"/>
                    <a:gd name="T29" fmla="*/ 0 h 180"/>
                    <a:gd name="T30" fmla="*/ 0 w 128"/>
                    <a:gd name="T31" fmla="*/ 0 h 180"/>
                    <a:gd name="T32" fmla="*/ 0 w 128"/>
                    <a:gd name="T33" fmla="*/ 0 h 180"/>
                    <a:gd name="T34" fmla="*/ 0 w 128"/>
                    <a:gd name="T35" fmla="*/ 0 h 180"/>
                    <a:gd name="T36" fmla="*/ 0 w 128"/>
                    <a:gd name="T37" fmla="*/ 0 h 180"/>
                    <a:gd name="T38" fmla="*/ 0 w 128"/>
                    <a:gd name="T39" fmla="*/ 0 h 180"/>
                    <a:gd name="T40" fmla="*/ 0 w 128"/>
                    <a:gd name="T41" fmla="*/ 0 h 180"/>
                    <a:gd name="T42" fmla="*/ 0 w 128"/>
                    <a:gd name="T43" fmla="*/ 0 h 180"/>
                    <a:gd name="T44" fmla="*/ 0 w 128"/>
                    <a:gd name="T45" fmla="*/ 0 h 180"/>
                    <a:gd name="T46" fmla="*/ 0 w 128"/>
                    <a:gd name="T47" fmla="*/ 0 h 180"/>
                    <a:gd name="T48" fmla="*/ 0 w 128"/>
                    <a:gd name="T49" fmla="*/ 0 h 180"/>
                    <a:gd name="T50" fmla="*/ 0 w 128"/>
                    <a:gd name="T51" fmla="*/ 0 h 180"/>
                    <a:gd name="T52" fmla="*/ 0 w 128"/>
                    <a:gd name="T53" fmla="*/ 0 h 180"/>
                    <a:gd name="T54" fmla="*/ 0 w 128"/>
                    <a:gd name="T55" fmla="*/ 0 h 180"/>
                    <a:gd name="T56" fmla="*/ 0 w 128"/>
                    <a:gd name="T57" fmla="*/ 0 h 180"/>
                    <a:gd name="T58" fmla="*/ 0 w 128"/>
                    <a:gd name="T59" fmla="*/ 0 h 180"/>
                    <a:gd name="T60" fmla="*/ 0 w 128"/>
                    <a:gd name="T61" fmla="*/ 0 h 180"/>
                    <a:gd name="T62" fmla="*/ 0 w 128"/>
                    <a:gd name="T63" fmla="*/ 0 h 180"/>
                    <a:gd name="T64" fmla="*/ 0 w 128"/>
                    <a:gd name="T65" fmla="*/ 0 h 180"/>
                    <a:gd name="T66" fmla="*/ 0 w 128"/>
                    <a:gd name="T67" fmla="*/ 0 h 180"/>
                    <a:gd name="T68" fmla="*/ 0 w 128"/>
                    <a:gd name="T69" fmla="*/ 0 h 180"/>
                    <a:gd name="T70" fmla="*/ 0 w 128"/>
                    <a:gd name="T71" fmla="*/ 0 h 180"/>
                    <a:gd name="T72" fmla="*/ 0 w 128"/>
                    <a:gd name="T73" fmla="*/ 0 h 180"/>
                    <a:gd name="T74" fmla="*/ 0 w 128"/>
                    <a:gd name="T75" fmla="*/ 0 h 180"/>
                    <a:gd name="T76" fmla="*/ 0 w 128"/>
                    <a:gd name="T77" fmla="*/ 0 h 180"/>
                    <a:gd name="T78" fmla="*/ 0 w 128"/>
                    <a:gd name="T79" fmla="*/ 0 h 180"/>
                    <a:gd name="T80" fmla="*/ 0 w 128"/>
                    <a:gd name="T81" fmla="*/ 0 h 180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w 128"/>
                    <a:gd name="T124" fmla="*/ 0 h 180"/>
                    <a:gd name="T125" fmla="*/ 128 w 128"/>
                    <a:gd name="T126" fmla="*/ 180 h 180"/>
                  </a:gdLst>
                  <a:ahLst/>
                  <a:cxnLst>
                    <a:cxn ang="T82">
                      <a:pos x="T0" y="T1"/>
                    </a:cxn>
                    <a:cxn ang="T83">
                      <a:pos x="T2" y="T3"/>
                    </a:cxn>
                    <a:cxn ang="T84">
                      <a:pos x="T4" y="T5"/>
                    </a:cxn>
                    <a:cxn ang="T85">
                      <a:pos x="T6" y="T7"/>
                    </a:cxn>
                    <a:cxn ang="T86">
                      <a:pos x="T8" y="T9"/>
                    </a:cxn>
                    <a:cxn ang="T87">
                      <a:pos x="T10" y="T11"/>
                    </a:cxn>
                    <a:cxn ang="T88">
                      <a:pos x="T12" y="T13"/>
                    </a:cxn>
                    <a:cxn ang="T89">
                      <a:pos x="T14" y="T15"/>
                    </a:cxn>
                    <a:cxn ang="T90">
                      <a:pos x="T16" y="T17"/>
                    </a:cxn>
                    <a:cxn ang="T91">
                      <a:pos x="T18" y="T19"/>
                    </a:cxn>
                    <a:cxn ang="T92">
                      <a:pos x="T20" y="T21"/>
                    </a:cxn>
                    <a:cxn ang="T93">
                      <a:pos x="T22" y="T23"/>
                    </a:cxn>
                    <a:cxn ang="T94">
                      <a:pos x="T24" y="T25"/>
                    </a:cxn>
                    <a:cxn ang="T95">
                      <a:pos x="T26" y="T27"/>
                    </a:cxn>
                    <a:cxn ang="T96">
                      <a:pos x="T28" y="T29"/>
                    </a:cxn>
                    <a:cxn ang="T97">
                      <a:pos x="T30" y="T31"/>
                    </a:cxn>
                    <a:cxn ang="T98">
                      <a:pos x="T32" y="T33"/>
                    </a:cxn>
                    <a:cxn ang="T99">
                      <a:pos x="T34" y="T35"/>
                    </a:cxn>
                    <a:cxn ang="T100">
                      <a:pos x="T36" y="T37"/>
                    </a:cxn>
                    <a:cxn ang="T101">
                      <a:pos x="T38" y="T39"/>
                    </a:cxn>
                    <a:cxn ang="T102">
                      <a:pos x="T40" y="T41"/>
                    </a:cxn>
                    <a:cxn ang="T103">
                      <a:pos x="T42" y="T43"/>
                    </a:cxn>
                    <a:cxn ang="T104">
                      <a:pos x="T44" y="T45"/>
                    </a:cxn>
                    <a:cxn ang="T105">
                      <a:pos x="T46" y="T47"/>
                    </a:cxn>
                    <a:cxn ang="T106">
                      <a:pos x="T48" y="T49"/>
                    </a:cxn>
                    <a:cxn ang="T107">
                      <a:pos x="T50" y="T51"/>
                    </a:cxn>
                    <a:cxn ang="T108">
                      <a:pos x="T52" y="T53"/>
                    </a:cxn>
                    <a:cxn ang="T109">
                      <a:pos x="T54" y="T55"/>
                    </a:cxn>
                    <a:cxn ang="T110">
                      <a:pos x="T56" y="T57"/>
                    </a:cxn>
                    <a:cxn ang="T111">
                      <a:pos x="T58" y="T59"/>
                    </a:cxn>
                    <a:cxn ang="T112">
                      <a:pos x="T60" y="T61"/>
                    </a:cxn>
                    <a:cxn ang="T113">
                      <a:pos x="T62" y="T63"/>
                    </a:cxn>
                    <a:cxn ang="T114">
                      <a:pos x="T64" y="T65"/>
                    </a:cxn>
                    <a:cxn ang="T115">
                      <a:pos x="T66" y="T67"/>
                    </a:cxn>
                    <a:cxn ang="T116">
                      <a:pos x="T68" y="T69"/>
                    </a:cxn>
                    <a:cxn ang="T117">
                      <a:pos x="T70" y="T71"/>
                    </a:cxn>
                    <a:cxn ang="T118">
                      <a:pos x="T72" y="T73"/>
                    </a:cxn>
                    <a:cxn ang="T119">
                      <a:pos x="T74" y="T75"/>
                    </a:cxn>
                    <a:cxn ang="T120">
                      <a:pos x="T76" y="T77"/>
                    </a:cxn>
                    <a:cxn ang="T121">
                      <a:pos x="T78" y="T79"/>
                    </a:cxn>
                    <a:cxn ang="T122">
                      <a:pos x="T80" y="T81"/>
                    </a:cxn>
                  </a:cxnLst>
                  <a:rect l="T123" t="T124" r="T125" b="T126"/>
                  <a:pathLst>
                    <a:path w="128" h="180">
                      <a:moveTo>
                        <a:pt x="108" y="59"/>
                      </a:moveTo>
                      <a:lnTo>
                        <a:pt x="113" y="77"/>
                      </a:lnTo>
                      <a:lnTo>
                        <a:pt x="111" y="94"/>
                      </a:lnTo>
                      <a:lnTo>
                        <a:pt x="103" y="108"/>
                      </a:lnTo>
                      <a:lnTo>
                        <a:pt x="91" y="121"/>
                      </a:lnTo>
                      <a:lnTo>
                        <a:pt x="77" y="132"/>
                      </a:lnTo>
                      <a:lnTo>
                        <a:pt x="61" y="144"/>
                      </a:lnTo>
                      <a:lnTo>
                        <a:pt x="45" y="154"/>
                      </a:lnTo>
                      <a:lnTo>
                        <a:pt x="30" y="164"/>
                      </a:lnTo>
                      <a:lnTo>
                        <a:pt x="28" y="168"/>
                      </a:lnTo>
                      <a:lnTo>
                        <a:pt x="27" y="170"/>
                      </a:lnTo>
                      <a:lnTo>
                        <a:pt x="27" y="174"/>
                      </a:lnTo>
                      <a:lnTo>
                        <a:pt x="28" y="177"/>
                      </a:lnTo>
                      <a:lnTo>
                        <a:pt x="32" y="179"/>
                      </a:lnTo>
                      <a:lnTo>
                        <a:pt x="35" y="180"/>
                      </a:lnTo>
                      <a:lnTo>
                        <a:pt x="37" y="180"/>
                      </a:lnTo>
                      <a:lnTo>
                        <a:pt x="41" y="179"/>
                      </a:lnTo>
                      <a:lnTo>
                        <a:pt x="60" y="169"/>
                      </a:lnTo>
                      <a:lnTo>
                        <a:pt x="77" y="158"/>
                      </a:lnTo>
                      <a:lnTo>
                        <a:pt x="94" y="145"/>
                      </a:lnTo>
                      <a:lnTo>
                        <a:pt x="109" y="130"/>
                      </a:lnTo>
                      <a:lnTo>
                        <a:pt x="120" y="114"/>
                      </a:lnTo>
                      <a:lnTo>
                        <a:pt x="127" y="95"/>
                      </a:lnTo>
                      <a:lnTo>
                        <a:pt x="128" y="76"/>
                      </a:lnTo>
                      <a:lnTo>
                        <a:pt x="123" y="55"/>
                      </a:lnTo>
                      <a:lnTo>
                        <a:pt x="113" y="39"/>
                      </a:lnTo>
                      <a:lnTo>
                        <a:pt x="97" y="25"/>
                      </a:lnTo>
                      <a:lnTo>
                        <a:pt x="79" y="15"/>
                      </a:lnTo>
                      <a:lnTo>
                        <a:pt x="57" y="7"/>
                      </a:lnTo>
                      <a:lnTo>
                        <a:pt x="36" y="2"/>
                      </a:lnTo>
                      <a:lnTo>
                        <a:pt x="19" y="0"/>
                      </a:lnTo>
                      <a:lnTo>
                        <a:pt x="6" y="0"/>
                      </a:lnTo>
                      <a:lnTo>
                        <a:pt x="0" y="4"/>
                      </a:lnTo>
                      <a:lnTo>
                        <a:pt x="14" y="9"/>
                      </a:lnTo>
                      <a:lnTo>
                        <a:pt x="29" y="14"/>
                      </a:lnTo>
                      <a:lnTo>
                        <a:pt x="46" y="19"/>
                      </a:lnTo>
                      <a:lnTo>
                        <a:pt x="61" y="23"/>
                      </a:lnTo>
                      <a:lnTo>
                        <a:pt x="76" y="29"/>
                      </a:lnTo>
                      <a:lnTo>
                        <a:pt x="89" y="37"/>
                      </a:lnTo>
                      <a:lnTo>
                        <a:pt x="100" y="46"/>
                      </a:lnTo>
                      <a:lnTo>
                        <a:pt x="108" y="59"/>
                      </a:lnTo>
                      <a:close/>
                    </a:path>
                  </a:pathLst>
                </a:custGeom>
                <a:solidFill>
                  <a:srgbClr val="C9E8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2990" name="Freeform 1211"/>
                <p:cNvSpPr>
                  <a:spLocks/>
                </p:cNvSpPr>
                <p:nvPr/>
              </p:nvSpPr>
              <p:spPr bwMode="auto">
                <a:xfrm>
                  <a:off x="5089" y="2646"/>
                  <a:ext cx="114" cy="88"/>
                </a:xfrm>
                <a:custGeom>
                  <a:avLst/>
                  <a:gdLst>
                    <a:gd name="T0" fmla="*/ 0 w 322"/>
                    <a:gd name="T1" fmla="*/ 0 h 378"/>
                    <a:gd name="T2" fmla="*/ 0 w 322"/>
                    <a:gd name="T3" fmla="*/ 0 h 378"/>
                    <a:gd name="T4" fmla="*/ 0 w 322"/>
                    <a:gd name="T5" fmla="*/ 0 h 378"/>
                    <a:gd name="T6" fmla="*/ 0 w 322"/>
                    <a:gd name="T7" fmla="*/ 0 h 378"/>
                    <a:gd name="T8" fmla="*/ 0 w 322"/>
                    <a:gd name="T9" fmla="*/ 0 h 378"/>
                    <a:gd name="T10" fmla="*/ 0 w 322"/>
                    <a:gd name="T11" fmla="*/ 0 h 378"/>
                    <a:gd name="T12" fmla="*/ 0 w 322"/>
                    <a:gd name="T13" fmla="*/ 0 h 378"/>
                    <a:gd name="T14" fmla="*/ 0 w 322"/>
                    <a:gd name="T15" fmla="*/ 0 h 378"/>
                    <a:gd name="T16" fmla="*/ 0 w 322"/>
                    <a:gd name="T17" fmla="*/ 0 h 378"/>
                    <a:gd name="T18" fmla="*/ 0 w 322"/>
                    <a:gd name="T19" fmla="*/ 0 h 378"/>
                    <a:gd name="T20" fmla="*/ 0 w 322"/>
                    <a:gd name="T21" fmla="*/ 0 h 378"/>
                    <a:gd name="T22" fmla="*/ 0 w 322"/>
                    <a:gd name="T23" fmla="*/ 0 h 378"/>
                    <a:gd name="T24" fmla="*/ 0 w 322"/>
                    <a:gd name="T25" fmla="*/ 0 h 378"/>
                    <a:gd name="T26" fmla="*/ 0 w 322"/>
                    <a:gd name="T27" fmla="*/ 0 h 378"/>
                    <a:gd name="T28" fmla="*/ 0 w 322"/>
                    <a:gd name="T29" fmla="*/ 0 h 378"/>
                    <a:gd name="T30" fmla="*/ 0 w 322"/>
                    <a:gd name="T31" fmla="*/ 0 h 378"/>
                    <a:gd name="T32" fmla="*/ 0 w 322"/>
                    <a:gd name="T33" fmla="*/ 0 h 378"/>
                    <a:gd name="T34" fmla="*/ 0 w 322"/>
                    <a:gd name="T35" fmla="*/ 0 h 378"/>
                    <a:gd name="T36" fmla="*/ 0 w 322"/>
                    <a:gd name="T37" fmla="*/ 0 h 378"/>
                    <a:gd name="T38" fmla="*/ 0 w 322"/>
                    <a:gd name="T39" fmla="*/ 0 h 378"/>
                    <a:gd name="T40" fmla="*/ 0 w 322"/>
                    <a:gd name="T41" fmla="*/ 0 h 378"/>
                    <a:gd name="T42" fmla="*/ 0 w 322"/>
                    <a:gd name="T43" fmla="*/ 0 h 378"/>
                    <a:gd name="T44" fmla="*/ 0 w 322"/>
                    <a:gd name="T45" fmla="*/ 0 h 378"/>
                    <a:gd name="T46" fmla="*/ 0 w 322"/>
                    <a:gd name="T47" fmla="*/ 0 h 378"/>
                    <a:gd name="T48" fmla="*/ 0 w 322"/>
                    <a:gd name="T49" fmla="*/ 0 h 378"/>
                    <a:gd name="T50" fmla="*/ 0 w 322"/>
                    <a:gd name="T51" fmla="*/ 0 h 378"/>
                    <a:gd name="T52" fmla="*/ 0 w 322"/>
                    <a:gd name="T53" fmla="*/ 0 h 378"/>
                    <a:gd name="T54" fmla="*/ 0 w 322"/>
                    <a:gd name="T55" fmla="*/ 0 h 378"/>
                    <a:gd name="T56" fmla="*/ 0 w 322"/>
                    <a:gd name="T57" fmla="*/ 0 h 378"/>
                    <a:gd name="T58" fmla="*/ 0 w 322"/>
                    <a:gd name="T59" fmla="*/ 0 h 378"/>
                    <a:gd name="T60" fmla="*/ 0 w 322"/>
                    <a:gd name="T61" fmla="*/ 0 h 378"/>
                    <a:gd name="T62" fmla="*/ 0 w 322"/>
                    <a:gd name="T63" fmla="*/ 0 h 378"/>
                    <a:gd name="T64" fmla="*/ 0 w 322"/>
                    <a:gd name="T65" fmla="*/ 0 h 378"/>
                    <a:gd name="T66" fmla="*/ 0 w 322"/>
                    <a:gd name="T67" fmla="*/ 0 h 378"/>
                    <a:gd name="T68" fmla="*/ 0 w 322"/>
                    <a:gd name="T69" fmla="*/ 0 h 378"/>
                    <a:gd name="T70" fmla="*/ 0 w 322"/>
                    <a:gd name="T71" fmla="*/ 0 h 378"/>
                    <a:gd name="T72" fmla="*/ 0 w 322"/>
                    <a:gd name="T73" fmla="*/ 0 h 378"/>
                    <a:gd name="T74" fmla="*/ 0 w 322"/>
                    <a:gd name="T75" fmla="*/ 0 h 378"/>
                    <a:gd name="T76" fmla="*/ 0 w 322"/>
                    <a:gd name="T77" fmla="*/ 0 h 378"/>
                    <a:gd name="T78" fmla="*/ 0 w 322"/>
                    <a:gd name="T79" fmla="*/ 0 h 378"/>
                    <a:gd name="T80" fmla="*/ 0 w 322"/>
                    <a:gd name="T81" fmla="*/ 0 h 378"/>
                    <a:gd name="T82" fmla="*/ 0 w 322"/>
                    <a:gd name="T83" fmla="*/ 0 h 378"/>
                    <a:gd name="T84" fmla="*/ 0 w 322"/>
                    <a:gd name="T85" fmla="*/ 0 h 378"/>
                    <a:gd name="T86" fmla="*/ 0 w 322"/>
                    <a:gd name="T87" fmla="*/ 0 h 378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w 322"/>
                    <a:gd name="T133" fmla="*/ 0 h 378"/>
                    <a:gd name="T134" fmla="*/ 322 w 322"/>
                    <a:gd name="T135" fmla="*/ 378 h 378"/>
                  </a:gdLst>
                  <a:ahLst/>
                  <a:cxnLst>
                    <a:cxn ang="T88">
                      <a:pos x="T0" y="T1"/>
                    </a:cxn>
                    <a:cxn ang="T89">
                      <a:pos x="T2" y="T3"/>
                    </a:cxn>
                    <a:cxn ang="T90">
                      <a:pos x="T4" y="T5"/>
                    </a:cxn>
                    <a:cxn ang="T91">
                      <a:pos x="T6" y="T7"/>
                    </a:cxn>
                    <a:cxn ang="T92">
                      <a:pos x="T8" y="T9"/>
                    </a:cxn>
                    <a:cxn ang="T93">
                      <a:pos x="T10" y="T11"/>
                    </a:cxn>
                    <a:cxn ang="T94">
                      <a:pos x="T12" y="T13"/>
                    </a:cxn>
                    <a:cxn ang="T95">
                      <a:pos x="T14" y="T15"/>
                    </a:cxn>
                    <a:cxn ang="T96">
                      <a:pos x="T16" y="T17"/>
                    </a:cxn>
                    <a:cxn ang="T97">
                      <a:pos x="T18" y="T19"/>
                    </a:cxn>
                    <a:cxn ang="T98">
                      <a:pos x="T20" y="T21"/>
                    </a:cxn>
                    <a:cxn ang="T99">
                      <a:pos x="T22" y="T23"/>
                    </a:cxn>
                    <a:cxn ang="T100">
                      <a:pos x="T24" y="T25"/>
                    </a:cxn>
                    <a:cxn ang="T101">
                      <a:pos x="T26" y="T27"/>
                    </a:cxn>
                    <a:cxn ang="T102">
                      <a:pos x="T28" y="T29"/>
                    </a:cxn>
                    <a:cxn ang="T103">
                      <a:pos x="T30" y="T31"/>
                    </a:cxn>
                    <a:cxn ang="T104">
                      <a:pos x="T32" y="T33"/>
                    </a:cxn>
                    <a:cxn ang="T105">
                      <a:pos x="T34" y="T35"/>
                    </a:cxn>
                    <a:cxn ang="T106">
                      <a:pos x="T36" y="T37"/>
                    </a:cxn>
                    <a:cxn ang="T107">
                      <a:pos x="T38" y="T39"/>
                    </a:cxn>
                    <a:cxn ang="T108">
                      <a:pos x="T40" y="T41"/>
                    </a:cxn>
                    <a:cxn ang="T109">
                      <a:pos x="T42" y="T43"/>
                    </a:cxn>
                    <a:cxn ang="T110">
                      <a:pos x="T44" y="T45"/>
                    </a:cxn>
                    <a:cxn ang="T111">
                      <a:pos x="T46" y="T47"/>
                    </a:cxn>
                    <a:cxn ang="T112">
                      <a:pos x="T48" y="T49"/>
                    </a:cxn>
                    <a:cxn ang="T113">
                      <a:pos x="T50" y="T51"/>
                    </a:cxn>
                    <a:cxn ang="T114">
                      <a:pos x="T52" y="T53"/>
                    </a:cxn>
                    <a:cxn ang="T115">
                      <a:pos x="T54" y="T55"/>
                    </a:cxn>
                    <a:cxn ang="T116">
                      <a:pos x="T56" y="T57"/>
                    </a:cxn>
                    <a:cxn ang="T117">
                      <a:pos x="T58" y="T59"/>
                    </a:cxn>
                    <a:cxn ang="T118">
                      <a:pos x="T60" y="T61"/>
                    </a:cxn>
                    <a:cxn ang="T119">
                      <a:pos x="T62" y="T63"/>
                    </a:cxn>
                    <a:cxn ang="T120">
                      <a:pos x="T64" y="T65"/>
                    </a:cxn>
                    <a:cxn ang="T121">
                      <a:pos x="T66" y="T67"/>
                    </a:cxn>
                    <a:cxn ang="T122">
                      <a:pos x="T68" y="T69"/>
                    </a:cxn>
                    <a:cxn ang="T123">
                      <a:pos x="T70" y="T71"/>
                    </a:cxn>
                    <a:cxn ang="T124">
                      <a:pos x="T72" y="T73"/>
                    </a:cxn>
                    <a:cxn ang="T125">
                      <a:pos x="T74" y="T75"/>
                    </a:cxn>
                    <a:cxn ang="T126">
                      <a:pos x="T76" y="T77"/>
                    </a:cxn>
                    <a:cxn ang="T127">
                      <a:pos x="T78" y="T79"/>
                    </a:cxn>
                    <a:cxn ang="T128">
                      <a:pos x="T80" y="T81"/>
                    </a:cxn>
                    <a:cxn ang="T129">
                      <a:pos x="T82" y="T83"/>
                    </a:cxn>
                    <a:cxn ang="T130">
                      <a:pos x="T84" y="T85"/>
                    </a:cxn>
                    <a:cxn ang="T131">
                      <a:pos x="T86" y="T87"/>
                    </a:cxn>
                  </a:cxnLst>
                  <a:rect l="T132" t="T133" r="T134" b="T135"/>
                  <a:pathLst>
                    <a:path w="322" h="378">
                      <a:moveTo>
                        <a:pt x="125" y="49"/>
                      </a:moveTo>
                      <a:lnTo>
                        <a:pt x="100" y="70"/>
                      </a:lnTo>
                      <a:lnTo>
                        <a:pt x="76" y="90"/>
                      </a:lnTo>
                      <a:lnTo>
                        <a:pt x="53" y="115"/>
                      </a:lnTo>
                      <a:lnTo>
                        <a:pt x="34" y="140"/>
                      </a:lnTo>
                      <a:lnTo>
                        <a:pt x="17" y="166"/>
                      </a:lnTo>
                      <a:lnTo>
                        <a:pt x="5" y="195"/>
                      </a:lnTo>
                      <a:lnTo>
                        <a:pt x="0" y="226"/>
                      </a:lnTo>
                      <a:lnTo>
                        <a:pt x="1" y="258"/>
                      </a:lnTo>
                      <a:lnTo>
                        <a:pt x="3" y="266"/>
                      </a:lnTo>
                      <a:lnTo>
                        <a:pt x="5" y="275"/>
                      </a:lnTo>
                      <a:lnTo>
                        <a:pt x="9" y="282"/>
                      </a:lnTo>
                      <a:lnTo>
                        <a:pt x="14" y="290"/>
                      </a:lnTo>
                      <a:lnTo>
                        <a:pt x="19" y="297"/>
                      </a:lnTo>
                      <a:lnTo>
                        <a:pt x="26" y="304"/>
                      </a:lnTo>
                      <a:lnTo>
                        <a:pt x="32" y="310"/>
                      </a:lnTo>
                      <a:lnTo>
                        <a:pt x="41" y="314"/>
                      </a:lnTo>
                      <a:lnTo>
                        <a:pt x="56" y="324"/>
                      </a:lnTo>
                      <a:lnTo>
                        <a:pt x="71" y="332"/>
                      </a:lnTo>
                      <a:lnTo>
                        <a:pt x="86" y="338"/>
                      </a:lnTo>
                      <a:lnTo>
                        <a:pt x="103" y="344"/>
                      </a:lnTo>
                      <a:lnTo>
                        <a:pt x="119" y="350"/>
                      </a:lnTo>
                      <a:lnTo>
                        <a:pt x="136" y="355"/>
                      </a:lnTo>
                      <a:lnTo>
                        <a:pt x="152" y="359"/>
                      </a:lnTo>
                      <a:lnTo>
                        <a:pt x="168" y="363"/>
                      </a:lnTo>
                      <a:lnTo>
                        <a:pt x="186" y="366"/>
                      </a:lnTo>
                      <a:lnTo>
                        <a:pt x="202" y="368"/>
                      </a:lnTo>
                      <a:lnTo>
                        <a:pt x="220" y="371"/>
                      </a:lnTo>
                      <a:lnTo>
                        <a:pt x="238" y="373"/>
                      </a:lnTo>
                      <a:lnTo>
                        <a:pt x="254" y="374"/>
                      </a:lnTo>
                      <a:lnTo>
                        <a:pt x="272" y="375"/>
                      </a:lnTo>
                      <a:lnTo>
                        <a:pt x="289" y="376"/>
                      </a:lnTo>
                      <a:lnTo>
                        <a:pt x="306" y="378"/>
                      </a:lnTo>
                      <a:lnTo>
                        <a:pt x="311" y="378"/>
                      </a:lnTo>
                      <a:lnTo>
                        <a:pt x="316" y="375"/>
                      </a:lnTo>
                      <a:lnTo>
                        <a:pt x="320" y="371"/>
                      </a:lnTo>
                      <a:lnTo>
                        <a:pt x="322" y="366"/>
                      </a:lnTo>
                      <a:lnTo>
                        <a:pt x="322" y="360"/>
                      </a:lnTo>
                      <a:lnTo>
                        <a:pt x="320" y="356"/>
                      </a:lnTo>
                      <a:lnTo>
                        <a:pt x="315" y="352"/>
                      </a:lnTo>
                      <a:lnTo>
                        <a:pt x="309" y="350"/>
                      </a:lnTo>
                      <a:lnTo>
                        <a:pt x="294" y="347"/>
                      </a:lnTo>
                      <a:lnTo>
                        <a:pt x="279" y="344"/>
                      </a:lnTo>
                      <a:lnTo>
                        <a:pt x="263" y="341"/>
                      </a:lnTo>
                      <a:lnTo>
                        <a:pt x="247" y="338"/>
                      </a:lnTo>
                      <a:lnTo>
                        <a:pt x="232" y="336"/>
                      </a:lnTo>
                      <a:lnTo>
                        <a:pt x="216" y="334"/>
                      </a:lnTo>
                      <a:lnTo>
                        <a:pt x="200" y="332"/>
                      </a:lnTo>
                      <a:lnTo>
                        <a:pt x="185" y="328"/>
                      </a:lnTo>
                      <a:lnTo>
                        <a:pt x="170" y="326"/>
                      </a:lnTo>
                      <a:lnTo>
                        <a:pt x="154" y="322"/>
                      </a:lnTo>
                      <a:lnTo>
                        <a:pt x="139" y="318"/>
                      </a:lnTo>
                      <a:lnTo>
                        <a:pt x="124" y="314"/>
                      </a:lnTo>
                      <a:lnTo>
                        <a:pt x="110" y="309"/>
                      </a:lnTo>
                      <a:lnTo>
                        <a:pt x="94" y="303"/>
                      </a:lnTo>
                      <a:lnTo>
                        <a:pt x="80" y="297"/>
                      </a:lnTo>
                      <a:lnTo>
                        <a:pt x="66" y="289"/>
                      </a:lnTo>
                      <a:lnTo>
                        <a:pt x="55" y="281"/>
                      </a:lnTo>
                      <a:lnTo>
                        <a:pt x="45" y="271"/>
                      </a:lnTo>
                      <a:lnTo>
                        <a:pt x="38" y="259"/>
                      </a:lnTo>
                      <a:lnTo>
                        <a:pt x="35" y="245"/>
                      </a:lnTo>
                      <a:lnTo>
                        <a:pt x="34" y="232"/>
                      </a:lnTo>
                      <a:lnTo>
                        <a:pt x="35" y="216"/>
                      </a:lnTo>
                      <a:lnTo>
                        <a:pt x="38" y="200"/>
                      </a:lnTo>
                      <a:lnTo>
                        <a:pt x="43" y="187"/>
                      </a:lnTo>
                      <a:lnTo>
                        <a:pt x="51" y="170"/>
                      </a:lnTo>
                      <a:lnTo>
                        <a:pt x="60" y="152"/>
                      </a:lnTo>
                      <a:lnTo>
                        <a:pt x="71" y="137"/>
                      </a:lnTo>
                      <a:lnTo>
                        <a:pt x="83" y="124"/>
                      </a:lnTo>
                      <a:lnTo>
                        <a:pt x="94" y="110"/>
                      </a:lnTo>
                      <a:lnTo>
                        <a:pt x="107" y="96"/>
                      </a:lnTo>
                      <a:lnTo>
                        <a:pt x="123" y="82"/>
                      </a:lnTo>
                      <a:lnTo>
                        <a:pt x="138" y="69"/>
                      </a:lnTo>
                      <a:lnTo>
                        <a:pt x="153" y="57"/>
                      </a:lnTo>
                      <a:lnTo>
                        <a:pt x="173" y="47"/>
                      </a:lnTo>
                      <a:lnTo>
                        <a:pt x="195" y="38"/>
                      </a:lnTo>
                      <a:lnTo>
                        <a:pt x="218" y="28"/>
                      </a:lnTo>
                      <a:lnTo>
                        <a:pt x="238" y="20"/>
                      </a:lnTo>
                      <a:lnTo>
                        <a:pt x="254" y="13"/>
                      </a:lnTo>
                      <a:lnTo>
                        <a:pt x="264" y="7"/>
                      </a:lnTo>
                      <a:lnTo>
                        <a:pt x="268" y="2"/>
                      </a:lnTo>
                      <a:lnTo>
                        <a:pt x="256" y="0"/>
                      </a:lnTo>
                      <a:lnTo>
                        <a:pt x="240" y="1"/>
                      </a:lnTo>
                      <a:lnTo>
                        <a:pt x="221" y="4"/>
                      </a:lnTo>
                      <a:lnTo>
                        <a:pt x="201" y="10"/>
                      </a:lnTo>
                      <a:lnTo>
                        <a:pt x="180" y="18"/>
                      </a:lnTo>
                      <a:lnTo>
                        <a:pt x="160" y="27"/>
                      </a:lnTo>
                      <a:lnTo>
                        <a:pt x="141" y="38"/>
                      </a:lnTo>
                      <a:lnTo>
                        <a:pt x="125" y="49"/>
                      </a:lnTo>
                      <a:close/>
                    </a:path>
                  </a:pathLst>
                </a:custGeom>
                <a:solidFill>
                  <a:srgbClr val="C9E8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2991" name="Freeform 1212"/>
                <p:cNvSpPr>
                  <a:spLocks/>
                </p:cNvSpPr>
                <p:nvPr/>
              </p:nvSpPr>
              <p:spPr bwMode="auto">
                <a:xfrm>
                  <a:off x="5250" y="2643"/>
                  <a:ext cx="99" cy="59"/>
                </a:xfrm>
                <a:custGeom>
                  <a:avLst/>
                  <a:gdLst>
                    <a:gd name="T0" fmla="*/ 0 w 283"/>
                    <a:gd name="T1" fmla="*/ 0 h 252"/>
                    <a:gd name="T2" fmla="*/ 0 w 283"/>
                    <a:gd name="T3" fmla="*/ 0 h 252"/>
                    <a:gd name="T4" fmla="*/ 0 w 283"/>
                    <a:gd name="T5" fmla="*/ 0 h 252"/>
                    <a:gd name="T6" fmla="*/ 0 w 283"/>
                    <a:gd name="T7" fmla="*/ 0 h 252"/>
                    <a:gd name="T8" fmla="*/ 0 w 283"/>
                    <a:gd name="T9" fmla="*/ 0 h 252"/>
                    <a:gd name="T10" fmla="*/ 0 w 283"/>
                    <a:gd name="T11" fmla="*/ 0 h 252"/>
                    <a:gd name="T12" fmla="*/ 0 w 283"/>
                    <a:gd name="T13" fmla="*/ 0 h 252"/>
                    <a:gd name="T14" fmla="*/ 0 w 283"/>
                    <a:gd name="T15" fmla="*/ 0 h 252"/>
                    <a:gd name="T16" fmla="*/ 0 w 283"/>
                    <a:gd name="T17" fmla="*/ 0 h 252"/>
                    <a:gd name="T18" fmla="*/ 0 w 283"/>
                    <a:gd name="T19" fmla="*/ 0 h 252"/>
                    <a:gd name="T20" fmla="*/ 0 w 283"/>
                    <a:gd name="T21" fmla="*/ 0 h 252"/>
                    <a:gd name="T22" fmla="*/ 0 w 283"/>
                    <a:gd name="T23" fmla="*/ 0 h 252"/>
                    <a:gd name="T24" fmla="*/ 0 w 283"/>
                    <a:gd name="T25" fmla="*/ 0 h 252"/>
                    <a:gd name="T26" fmla="*/ 0 w 283"/>
                    <a:gd name="T27" fmla="*/ 0 h 252"/>
                    <a:gd name="T28" fmla="*/ 0 w 283"/>
                    <a:gd name="T29" fmla="*/ 0 h 252"/>
                    <a:gd name="T30" fmla="*/ 0 w 283"/>
                    <a:gd name="T31" fmla="*/ 0 h 252"/>
                    <a:gd name="T32" fmla="*/ 0 w 283"/>
                    <a:gd name="T33" fmla="*/ 0 h 252"/>
                    <a:gd name="T34" fmla="*/ 0 w 283"/>
                    <a:gd name="T35" fmla="*/ 0 h 252"/>
                    <a:gd name="T36" fmla="*/ 0 w 283"/>
                    <a:gd name="T37" fmla="*/ 0 h 252"/>
                    <a:gd name="T38" fmla="*/ 0 w 283"/>
                    <a:gd name="T39" fmla="*/ 0 h 252"/>
                    <a:gd name="T40" fmla="*/ 0 w 283"/>
                    <a:gd name="T41" fmla="*/ 0 h 252"/>
                    <a:gd name="T42" fmla="*/ 0 w 283"/>
                    <a:gd name="T43" fmla="*/ 0 h 252"/>
                    <a:gd name="T44" fmla="*/ 0 w 283"/>
                    <a:gd name="T45" fmla="*/ 0 h 252"/>
                    <a:gd name="T46" fmla="*/ 0 w 283"/>
                    <a:gd name="T47" fmla="*/ 0 h 252"/>
                    <a:gd name="T48" fmla="*/ 0 w 283"/>
                    <a:gd name="T49" fmla="*/ 0 h 252"/>
                    <a:gd name="T50" fmla="*/ 0 w 283"/>
                    <a:gd name="T51" fmla="*/ 0 h 252"/>
                    <a:gd name="T52" fmla="*/ 0 w 283"/>
                    <a:gd name="T53" fmla="*/ 0 h 252"/>
                    <a:gd name="T54" fmla="*/ 0 w 283"/>
                    <a:gd name="T55" fmla="*/ 0 h 252"/>
                    <a:gd name="T56" fmla="*/ 0 w 283"/>
                    <a:gd name="T57" fmla="*/ 0 h 252"/>
                    <a:gd name="T58" fmla="*/ 0 w 283"/>
                    <a:gd name="T59" fmla="*/ 0 h 252"/>
                    <a:gd name="T60" fmla="*/ 0 w 283"/>
                    <a:gd name="T61" fmla="*/ 0 h 252"/>
                    <a:gd name="T62" fmla="*/ 0 w 283"/>
                    <a:gd name="T63" fmla="*/ 0 h 252"/>
                    <a:gd name="T64" fmla="*/ 0 w 283"/>
                    <a:gd name="T65" fmla="*/ 0 h 252"/>
                    <a:gd name="T66" fmla="*/ 0 w 283"/>
                    <a:gd name="T67" fmla="*/ 0 h 252"/>
                    <a:gd name="T68" fmla="*/ 0 w 283"/>
                    <a:gd name="T69" fmla="*/ 0 h 252"/>
                    <a:gd name="T70" fmla="*/ 0 w 283"/>
                    <a:gd name="T71" fmla="*/ 0 h 252"/>
                    <a:gd name="T72" fmla="*/ 0 w 283"/>
                    <a:gd name="T73" fmla="*/ 0 h 252"/>
                    <a:gd name="T74" fmla="*/ 0 w 283"/>
                    <a:gd name="T75" fmla="*/ 0 h 252"/>
                    <a:gd name="T76" fmla="*/ 0 w 283"/>
                    <a:gd name="T77" fmla="*/ 0 h 252"/>
                    <a:gd name="T78" fmla="*/ 0 w 283"/>
                    <a:gd name="T79" fmla="*/ 0 h 252"/>
                    <a:gd name="T80" fmla="*/ 0 w 283"/>
                    <a:gd name="T81" fmla="*/ 0 h 252"/>
                    <a:gd name="T82" fmla="*/ 0 w 283"/>
                    <a:gd name="T83" fmla="*/ 0 h 252"/>
                    <a:gd name="T84" fmla="*/ 0 w 283"/>
                    <a:gd name="T85" fmla="*/ 0 h 252"/>
                    <a:gd name="T86" fmla="*/ 0 w 283"/>
                    <a:gd name="T87" fmla="*/ 0 h 252"/>
                    <a:gd name="T88" fmla="*/ 0 w 283"/>
                    <a:gd name="T89" fmla="*/ 0 h 252"/>
                    <a:gd name="T90" fmla="*/ 0 w 283"/>
                    <a:gd name="T91" fmla="*/ 0 h 252"/>
                    <a:gd name="T92" fmla="*/ 0 w 283"/>
                    <a:gd name="T93" fmla="*/ 0 h 252"/>
                    <a:gd name="T94" fmla="*/ 0 w 283"/>
                    <a:gd name="T95" fmla="*/ 0 h 252"/>
                    <a:gd name="T96" fmla="*/ 0 w 283"/>
                    <a:gd name="T97" fmla="*/ 0 h 252"/>
                    <a:gd name="T98" fmla="*/ 0 w 283"/>
                    <a:gd name="T99" fmla="*/ 0 h 252"/>
                    <a:gd name="T100" fmla="*/ 0 w 283"/>
                    <a:gd name="T101" fmla="*/ 0 h 252"/>
                    <a:gd name="T102" fmla="*/ 0 w 283"/>
                    <a:gd name="T103" fmla="*/ 0 h 252"/>
                    <a:gd name="T104" fmla="*/ 0 w 283"/>
                    <a:gd name="T105" fmla="*/ 0 h 252"/>
                    <a:gd name="T106" fmla="*/ 0 w 283"/>
                    <a:gd name="T107" fmla="*/ 0 h 252"/>
                    <a:gd name="T108" fmla="*/ 0 w 283"/>
                    <a:gd name="T109" fmla="*/ 0 h 252"/>
                    <a:gd name="T110" fmla="*/ 0 w 283"/>
                    <a:gd name="T111" fmla="*/ 0 h 252"/>
                    <a:gd name="T112" fmla="*/ 0 w 283"/>
                    <a:gd name="T113" fmla="*/ 0 h 252"/>
                    <a:gd name="T114" fmla="*/ 0 w 283"/>
                    <a:gd name="T115" fmla="*/ 0 h 252"/>
                    <a:gd name="T116" fmla="*/ 0 w 283"/>
                    <a:gd name="T117" fmla="*/ 0 h 252"/>
                    <a:gd name="T118" fmla="*/ 0 w 283"/>
                    <a:gd name="T119" fmla="*/ 0 h 252"/>
                    <a:gd name="T120" fmla="*/ 0 w 283"/>
                    <a:gd name="T121" fmla="*/ 0 h 252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60000 65536"/>
                    <a:gd name="T163" fmla="*/ 0 60000 65536"/>
                    <a:gd name="T164" fmla="*/ 0 60000 65536"/>
                    <a:gd name="T165" fmla="*/ 0 60000 65536"/>
                    <a:gd name="T166" fmla="*/ 0 60000 65536"/>
                    <a:gd name="T167" fmla="*/ 0 60000 65536"/>
                    <a:gd name="T168" fmla="*/ 0 60000 65536"/>
                    <a:gd name="T169" fmla="*/ 0 60000 65536"/>
                    <a:gd name="T170" fmla="*/ 0 60000 65536"/>
                    <a:gd name="T171" fmla="*/ 0 60000 65536"/>
                    <a:gd name="T172" fmla="*/ 0 60000 65536"/>
                    <a:gd name="T173" fmla="*/ 0 60000 65536"/>
                    <a:gd name="T174" fmla="*/ 0 60000 65536"/>
                    <a:gd name="T175" fmla="*/ 0 60000 65536"/>
                    <a:gd name="T176" fmla="*/ 0 60000 65536"/>
                    <a:gd name="T177" fmla="*/ 0 60000 65536"/>
                    <a:gd name="T178" fmla="*/ 0 60000 65536"/>
                    <a:gd name="T179" fmla="*/ 0 60000 65536"/>
                    <a:gd name="T180" fmla="*/ 0 60000 65536"/>
                    <a:gd name="T181" fmla="*/ 0 60000 65536"/>
                    <a:gd name="T182" fmla="*/ 0 60000 65536"/>
                    <a:gd name="T183" fmla="*/ 0 w 283"/>
                    <a:gd name="T184" fmla="*/ 0 h 252"/>
                    <a:gd name="T185" fmla="*/ 283 w 283"/>
                    <a:gd name="T186" fmla="*/ 252 h 252"/>
                  </a:gdLst>
                  <a:ahLst/>
                  <a:cxnLst>
                    <a:cxn ang="T122">
                      <a:pos x="T0" y="T1"/>
                    </a:cxn>
                    <a:cxn ang="T123">
                      <a:pos x="T2" y="T3"/>
                    </a:cxn>
                    <a:cxn ang="T124">
                      <a:pos x="T4" y="T5"/>
                    </a:cxn>
                    <a:cxn ang="T125">
                      <a:pos x="T6" y="T7"/>
                    </a:cxn>
                    <a:cxn ang="T126">
                      <a:pos x="T8" y="T9"/>
                    </a:cxn>
                    <a:cxn ang="T127">
                      <a:pos x="T10" y="T11"/>
                    </a:cxn>
                    <a:cxn ang="T128">
                      <a:pos x="T12" y="T13"/>
                    </a:cxn>
                    <a:cxn ang="T129">
                      <a:pos x="T14" y="T15"/>
                    </a:cxn>
                    <a:cxn ang="T130">
                      <a:pos x="T16" y="T17"/>
                    </a:cxn>
                    <a:cxn ang="T131">
                      <a:pos x="T18" y="T19"/>
                    </a:cxn>
                    <a:cxn ang="T132">
                      <a:pos x="T20" y="T21"/>
                    </a:cxn>
                    <a:cxn ang="T133">
                      <a:pos x="T22" y="T23"/>
                    </a:cxn>
                    <a:cxn ang="T134">
                      <a:pos x="T24" y="T25"/>
                    </a:cxn>
                    <a:cxn ang="T135">
                      <a:pos x="T26" y="T27"/>
                    </a:cxn>
                    <a:cxn ang="T136">
                      <a:pos x="T28" y="T29"/>
                    </a:cxn>
                    <a:cxn ang="T137">
                      <a:pos x="T30" y="T31"/>
                    </a:cxn>
                    <a:cxn ang="T138">
                      <a:pos x="T32" y="T33"/>
                    </a:cxn>
                    <a:cxn ang="T139">
                      <a:pos x="T34" y="T35"/>
                    </a:cxn>
                    <a:cxn ang="T140">
                      <a:pos x="T36" y="T37"/>
                    </a:cxn>
                    <a:cxn ang="T141">
                      <a:pos x="T38" y="T39"/>
                    </a:cxn>
                    <a:cxn ang="T142">
                      <a:pos x="T40" y="T41"/>
                    </a:cxn>
                    <a:cxn ang="T143">
                      <a:pos x="T42" y="T43"/>
                    </a:cxn>
                    <a:cxn ang="T144">
                      <a:pos x="T44" y="T45"/>
                    </a:cxn>
                    <a:cxn ang="T145">
                      <a:pos x="T46" y="T47"/>
                    </a:cxn>
                    <a:cxn ang="T146">
                      <a:pos x="T48" y="T49"/>
                    </a:cxn>
                    <a:cxn ang="T147">
                      <a:pos x="T50" y="T51"/>
                    </a:cxn>
                    <a:cxn ang="T148">
                      <a:pos x="T52" y="T53"/>
                    </a:cxn>
                    <a:cxn ang="T149">
                      <a:pos x="T54" y="T55"/>
                    </a:cxn>
                    <a:cxn ang="T150">
                      <a:pos x="T56" y="T57"/>
                    </a:cxn>
                    <a:cxn ang="T151">
                      <a:pos x="T58" y="T59"/>
                    </a:cxn>
                    <a:cxn ang="T152">
                      <a:pos x="T60" y="T61"/>
                    </a:cxn>
                    <a:cxn ang="T153">
                      <a:pos x="T62" y="T63"/>
                    </a:cxn>
                    <a:cxn ang="T154">
                      <a:pos x="T64" y="T65"/>
                    </a:cxn>
                    <a:cxn ang="T155">
                      <a:pos x="T66" y="T67"/>
                    </a:cxn>
                    <a:cxn ang="T156">
                      <a:pos x="T68" y="T69"/>
                    </a:cxn>
                    <a:cxn ang="T157">
                      <a:pos x="T70" y="T71"/>
                    </a:cxn>
                    <a:cxn ang="T158">
                      <a:pos x="T72" y="T73"/>
                    </a:cxn>
                    <a:cxn ang="T159">
                      <a:pos x="T74" y="T75"/>
                    </a:cxn>
                    <a:cxn ang="T160">
                      <a:pos x="T76" y="T77"/>
                    </a:cxn>
                    <a:cxn ang="T161">
                      <a:pos x="T78" y="T79"/>
                    </a:cxn>
                    <a:cxn ang="T162">
                      <a:pos x="T80" y="T81"/>
                    </a:cxn>
                    <a:cxn ang="T163">
                      <a:pos x="T82" y="T83"/>
                    </a:cxn>
                    <a:cxn ang="T164">
                      <a:pos x="T84" y="T85"/>
                    </a:cxn>
                    <a:cxn ang="T165">
                      <a:pos x="T86" y="T87"/>
                    </a:cxn>
                    <a:cxn ang="T166">
                      <a:pos x="T88" y="T89"/>
                    </a:cxn>
                    <a:cxn ang="T167">
                      <a:pos x="T90" y="T91"/>
                    </a:cxn>
                    <a:cxn ang="T168">
                      <a:pos x="T92" y="T93"/>
                    </a:cxn>
                    <a:cxn ang="T169">
                      <a:pos x="T94" y="T95"/>
                    </a:cxn>
                    <a:cxn ang="T170">
                      <a:pos x="T96" y="T97"/>
                    </a:cxn>
                    <a:cxn ang="T171">
                      <a:pos x="T98" y="T99"/>
                    </a:cxn>
                    <a:cxn ang="T172">
                      <a:pos x="T100" y="T101"/>
                    </a:cxn>
                    <a:cxn ang="T173">
                      <a:pos x="T102" y="T103"/>
                    </a:cxn>
                    <a:cxn ang="T174">
                      <a:pos x="T104" y="T105"/>
                    </a:cxn>
                    <a:cxn ang="T175">
                      <a:pos x="T106" y="T107"/>
                    </a:cxn>
                    <a:cxn ang="T176">
                      <a:pos x="T108" y="T109"/>
                    </a:cxn>
                    <a:cxn ang="T177">
                      <a:pos x="T110" y="T111"/>
                    </a:cxn>
                    <a:cxn ang="T178">
                      <a:pos x="T112" y="T113"/>
                    </a:cxn>
                    <a:cxn ang="T179">
                      <a:pos x="T114" y="T115"/>
                    </a:cxn>
                    <a:cxn ang="T180">
                      <a:pos x="T116" y="T117"/>
                    </a:cxn>
                    <a:cxn ang="T181">
                      <a:pos x="T118" y="T119"/>
                    </a:cxn>
                    <a:cxn ang="T182">
                      <a:pos x="T120" y="T121"/>
                    </a:cxn>
                  </a:cxnLst>
                  <a:rect l="T183" t="T184" r="T185" b="T186"/>
                  <a:pathLst>
                    <a:path w="283" h="252">
                      <a:moveTo>
                        <a:pt x="235" y="77"/>
                      </a:moveTo>
                      <a:lnTo>
                        <a:pt x="248" y="91"/>
                      </a:lnTo>
                      <a:lnTo>
                        <a:pt x="256" y="107"/>
                      </a:lnTo>
                      <a:lnTo>
                        <a:pt x="259" y="124"/>
                      </a:lnTo>
                      <a:lnTo>
                        <a:pt x="259" y="142"/>
                      </a:lnTo>
                      <a:lnTo>
                        <a:pt x="257" y="157"/>
                      </a:lnTo>
                      <a:lnTo>
                        <a:pt x="252" y="170"/>
                      </a:lnTo>
                      <a:lnTo>
                        <a:pt x="244" y="183"/>
                      </a:lnTo>
                      <a:lnTo>
                        <a:pt x="236" y="193"/>
                      </a:lnTo>
                      <a:lnTo>
                        <a:pt x="225" y="204"/>
                      </a:lnTo>
                      <a:lnTo>
                        <a:pt x="215" y="214"/>
                      </a:lnTo>
                      <a:lnTo>
                        <a:pt x="204" y="224"/>
                      </a:lnTo>
                      <a:lnTo>
                        <a:pt x="194" y="234"/>
                      </a:lnTo>
                      <a:lnTo>
                        <a:pt x="191" y="238"/>
                      </a:lnTo>
                      <a:lnTo>
                        <a:pt x="191" y="241"/>
                      </a:lnTo>
                      <a:lnTo>
                        <a:pt x="191" y="245"/>
                      </a:lnTo>
                      <a:lnTo>
                        <a:pt x="194" y="248"/>
                      </a:lnTo>
                      <a:lnTo>
                        <a:pt x="197" y="250"/>
                      </a:lnTo>
                      <a:lnTo>
                        <a:pt x="202" y="252"/>
                      </a:lnTo>
                      <a:lnTo>
                        <a:pt x="205" y="250"/>
                      </a:lnTo>
                      <a:lnTo>
                        <a:pt x="209" y="248"/>
                      </a:lnTo>
                      <a:lnTo>
                        <a:pt x="232" y="233"/>
                      </a:lnTo>
                      <a:lnTo>
                        <a:pt x="252" y="214"/>
                      </a:lnTo>
                      <a:lnTo>
                        <a:pt x="268" y="192"/>
                      </a:lnTo>
                      <a:lnTo>
                        <a:pt x="278" y="167"/>
                      </a:lnTo>
                      <a:lnTo>
                        <a:pt x="283" y="141"/>
                      </a:lnTo>
                      <a:lnTo>
                        <a:pt x="280" y="115"/>
                      </a:lnTo>
                      <a:lnTo>
                        <a:pt x="271" y="91"/>
                      </a:lnTo>
                      <a:lnTo>
                        <a:pt x="252" y="69"/>
                      </a:lnTo>
                      <a:lnTo>
                        <a:pt x="238" y="57"/>
                      </a:lnTo>
                      <a:lnTo>
                        <a:pt x="222" y="48"/>
                      </a:lnTo>
                      <a:lnTo>
                        <a:pt x="204" y="39"/>
                      </a:lnTo>
                      <a:lnTo>
                        <a:pt x="184" y="31"/>
                      </a:lnTo>
                      <a:lnTo>
                        <a:pt x="164" y="23"/>
                      </a:lnTo>
                      <a:lnTo>
                        <a:pt x="144" y="17"/>
                      </a:lnTo>
                      <a:lnTo>
                        <a:pt x="123" y="13"/>
                      </a:lnTo>
                      <a:lnTo>
                        <a:pt x="103" y="8"/>
                      </a:lnTo>
                      <a:lnTo>
                        <a:pt x="83" y="5"/>
                      </a:lnTo>
                      <a:lnTo>
                        <a:pt x="66" y="2"/>
                      </a:lnTo>
                      <a:lnTo>
                        <a:pt x="48" y="0"/>
                      </a:lnTo>
                      <a:lnTo>
                        <a:pt x="34" y="0"/>
                      </a:lnTo>
                      <a:lnTo>
                        <a:pt x="21" y="0"/>
                      </a:lnTo>
                      <a:lnTo>
                        <a:pt x="11" y="0"/>
                      </a:lnTo>
                      <a:lnTo>
                        <a:pt x="4" y="2"/>
                      </a:lnTo>
                      <a:lnTo>
                        <a:pt x="0" y="5"/>
                      </a:lnTo>
                      <a:lnTo>
                        <a:pt x="12" y="7"/>
                      </a:lnTo>
                      <a:lnTo>
                        <a:pt x="24" y="8"/>
                      </a:lnTo>
                      <a:lnTo>
                        <a:pt x="38" y="10"/>
                      </a:lnTo>
                      <a:lnTo>
                        <a:pt x="52" y="13"/>
                      </a:lnTo>
                      <a:lnTo>
                        <a:pt x="66" y="16"/>
                      </a:lnTo>
                      <a:lnTo>
                        <a:pt x="82" y="18"/>
                      </a:lnTo>
                      <a:lnTo>
                        <a:pt x="98" y="22"/>
                      </a:lnTo>
                      <a:lnTo>
                        <a:pt x="114" y="25"/>
                      </a:lnTo>
                      <a:lnTo>
                        <a:pt x="129" y="30"/>
                      </a:lnTo>
                      <a:lnTo>
                        <a:pt x="146" y="34"/>
                      </a:lnTo>
                      <a:lnTo>
                        <a:pt x="162" y="39"/>
                      </a:lnTo>
                      <a:lnTo>
                        <a:pt x="177" y="45"/>
                      </a:lnTo>
                      <a:lnTo>
                        <a:pt x="193" y="52"/>
                      </a:lnTo>
                      <a:lnTo>
                        <a:pt x="208" y="60"/>
                      </a:lnTo>
                      <a:lnTo>
                        <a:pt x="222" y="68"/>
                      </a:lnTo>
                      <a:lnTo>
                        <a:pt x="235" y="77"/>
                      </a:lnTo>
                      <a:close/>
                    </a:path>
                  </a:pathLst>
                </a:custGeom>
                <a:solidFill>
                  <a:srgbClr val="C9E8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2992" name="Freeform 1213"/>
                <p:cNvSpPr>
                  <a:spLocks/>
                </p:cNvSpPr>
                <p:nvPr/>
              </p:nvSpPr>
              <p:spPr bwMode="auto">
                <a:xfrm>
                  <a:off x="5047" y="2671"/>
                  <a:ext cx="40" cy="55"/>
                </a:xfrm>
                <a:custGeom>
                  <a:avLst/>
                  <a:gdLst>
                    <a:gd name="T0" fmla="*/ 0 w 114"/>
                    <a:gd name="T1" fmla="*/ 0 h 238"/>
                    <a:gd name="T2" fmla="*/ 0 w 114"/>
                    <a:gd name="T3" fmla="*/ 0 h 238"/>
                    <a:gd name="T4" fmla="*/ 0 w 114"/>
                    <a:gd name="T5" fmla="*/ 0 h 238"/>
                    <a:gd name="T6" fmla="*/ 0 w 114"/>
                    <a:gd name="T7" fmla="*/ 0 h 238"/>
                    <a:gd name="T8" fmla="*/ 0 w 114"/>
                    <a:gd name="T9" fmla="*/ 0 h 238"/>
                    <a:gd name="T10" fmla="*/ 0 w 114"/>
                    <a:gd name="T11" fmla="*/ 0 h 238"/>
                    <a:gd name="T12" fmla="*/ 0 w 114"/>
                    <a:gd name="T13" fmla="*/ 0 h 238"/>
                    <a:gd name="T14" fmla="*/ 0 w 114"/>
                    <a:gd name="T15" fmla="*/ 0 h 238"/>
                    <a:gd name="T16" fmla="*/ 0 w 114"/>
                    <a:gd name="T17" fmla="*/ 0 h 238"/>
                    <a:gd name="T18" fmla="*/ 0 w 114"/>
                    <a:gd name="T19" fmla="*/ 0 h 238"/>
                    <a:gd name="T20" fmla="*/ 0 w 114"/>
                    <a:gd name="T21" fmla="*/ 0 h 238"/>
                    <a:gd name="T22" fmla="*/ 0 w 114"/>
                    <a:gd name="T23" fmla="*/ 0 h 238"/>
                    <a:gd name="T24" fmla="*/ 0 w 114"/>
                    <a:gd name="T25" fmla="*/ 0 h 238"/>
                    <a:gd name="T26" fmla="*/ 0 w 114"/>
                    <a:gd name="T27" fmla="*/ 0 h 238"/>
                    <a:gd name="T28" fmla="*/ 0 w 114"/>
                    <a:gd name="T29" fmla="*/ 0 h 238"/>
                    <a:gd name="T30" fmla="*/ 0 w 114"/>
                    <a:gd name="T31" fmla="*/ 0 h 238"/>
                    <a:gd name="T32" fmla="*/ 0 w 114"/>
                    <a:gd name="T33" fmla="*/ 0 h 238"/>
                    <a:gd name="T34" fmla="*/ 0 w 114"/>
                    <a:gd name="T35" fmla="*/ 0 h 238"/>
                    <a:gd name="T36" fmla="*/ 0 w 114"/>
                    <a:gd name="T37" fmla="*/ 0 h 238"/>
                    <a:gd name="T38" fmla="*/ 0 w 114"/>
                    <a:gd name="T39" fmla="*/ 0 h 238"/>
                    <a:gd name="T40" fmla="*/ 0 w 114"/>
                    <a:gd name="T41" fmla="*/ 0 h 238"/>
                    <a:gd name="T42" fmla="*/ 0 w 114"/>
                    <a:gd name="T43" fmla="*/ 0 h 238"/>
                    <a:gd name="T44" fmla="*/ 0 w 114"/>
                    <a:gd name="T45" fmla="*/ 0 h 238"/>
                    <a:gd name="T46" fmla="*/ 0 w 114"/>
                    <a:gd name="T47" fmla="*/ 0 h 238"/>
                    <a:gd name="T48" fmla="*/ 0 w 114"/>
                    <a:gd name="T49" fmla="*/ 0 h 238"/>
                    <a:gd name="T50" fmla="*/ 0 w 114"/>
                    <a:gd name="T51" fmla="*/ 0 h 238"/>
                    <a:gd name="T52" fmla="*/ 0 w 114"/>
                    <a:gd name="T53" fmla="*/ 0 h 238"/>
                    <a:gd name="T54" fmla="*/ 0 w 114"/>
                    <a:gd name="T55" fmla="*/ 0 h 238"/>
                    <a:gd name="T56" fmla="*/ 0 w 114"/>
                    <a:gd name="T57" fmla="*/ 0 h 238"/>
                    <a:gd name="T58" fmla="*/ 0 w 114"/>
                    <a:gd name="T59" fmla="*/ 0 h 238"/>
                    <a:gd name="T60" fmla="*/ 0 w 114"/>
                    <a:gd name="T61" fmla="*/ 0 h 238"/>
                    <a:gd name="T62" fmla="*/ 0 w 114"/>
                    <a:gd name="T63" fmla="*/ 0 h 238"/>
                    <a:gd name="T64" fmla="*/ 0 w 114"/>
                    <a:gd name="T65" fmla="*/ 0 h 238"/>
                    <a:gd name="T66" fmla="*/ 0 w 114"/>
                    <a:gd name="T67" fmla="*/ 0 h 238"/>
                    <a:gd name="T68" fmla="*/ 0 w 114"/>
                    <a:gd name="T69" fmla="*/ 0 h 238"/>
                    <a:gd name="T70" fmla="*/ 0 w 114"/>
                    <a:gd name="T71" fmla="*/ 0 h 238"/>
                    <a:gd name="T72" fmla="*/ 0 w 114"/>
                    <a:gd name="T73" fmla="*/ 0 h 238"/>
                    <a:gd name="T74" fmla="*/ 0 w 114"/>
                    <a:gd name="T75" fmla="*/ 0 h 238"/>
                    <a:gd name="T76" fmla="*/ 0 w 114"/>
                    <a:gd name="T77" fmla="*/ 0 h 238"/>
                    <a:gd name="T78" fmla="*/ 0 w 114"/>
                    <a:gd name="T79" fmla="*/ 0 h 238"/>
                    <a:gd name="T80" fmla="*/ 0 w 114"/>
                    <a:gd name="T81" fmla="*/ 0 h 238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w 114"/>
                    <a:gd name="T124" fmla="*/ 0 h 238"/>
                    <a:gd name="T125" fmla="*/ 114 w 114"/>
                    <a:gd name="T126" fmla="*/ 238 h 238"/>
                  </a:gdLst>
                  <a:ahLst/>
                  <a:cxnLst>
                    <a:cxn ang="T82">
                      <a:pos x="T0" y="T1"/>
                    </a:cxn>
                    <a:cxn ang="T83">
                      <a:pos x="T2" y="T3"/>
                    </a:cxn>
                    <a:cxn ang="T84">
                      <a:pos x="T4" y="T5"/>
                    </a:cxn>
                    <a:cxn ang="T85">
                      <a:pos x="T6" y="T7"/>
                    </a:cxn>
                    <a:cxn ang="T86">
                      <a:pos x="T8" y="T9"/>
                    </a:cxn>
                    <a:cxn ang="T87">
                      <a:pos x="T10" y="T11"/>
                    </a:cxn>
                    <a:cxn ang="T88">
                      <a:pos x="T12" y="T13"/>
                    </a:cxn>
                    <a:cxn ang="T89">
                      <a:pos x="T14" y="T15"/>
                    </a:cxn>
                    <a:cxn ang="T90">
                      <a:pos x="T16" y="T17"/>
                    </a:cxn>
                    <a:cxn ang="T91">
                      <a:pos x="T18" y="T19"/>
                    </a:cxn>
                    <a:cxn ang="T92">
                      <a:pos x="T20" y="T21"/>
                    </a:cxn>
                    <a:cxn ang="T93">
                      <a:pos x="T22" y="T23"/>
                    </a:cxn>
                    <a:cxn ang="T94">
                      <a:pos x="T24" y="T25"/>
                    </a:cxn>
                    <a:cxn ang="T95">
                      <a:pos x="T26" y="T27"/>
                    </a:cxn>
                    <a:cxn ang="T96">
                      <a:pos x="T28" y="T29"/>
                    </a:cxn>
                    <a:cxn ang="T97">
                      <a:pos x="T30" y="T31"/>
                    </a:cxn>
                    <a:cxn ang="T98">
                      <a:pos x="T32" y="T33"/>
                    </a:cxn>
                    <a:cxn ang="T99">
                      <a:pos x="T34" y="T35"/>
                    </a:cxn>
                    <a:cxn ang="T100">
                      <a:pos x="T36" y="T37"/>
                    </a:cxn>
                    <a:cxn ang="T101">
                      <a:pos x="T38" y="T39"/>
                    </a:cxn>
                    <a:cxn ang="T102">
                      <a:pos x="T40" y="T41"/>
                    </a:cxn>
                    <a:cxn ang="T103">
                      <a:pos x="T42" y="T43"/>
                    </a:cxn>
                    <a:cxn ang="T104">
                      <a:pos x="T44" y="T45"/>
                    </a:cxn>
                    <a:cxn ang="T105">
                      <a:pos x="T46" y="T47"/>
                    </a:cxn>
                    <a:cxn ang="T106">
                      <a:pos x="T48" y="T49"/>
                    </a:cxn>
                    <a:cxn ang="T107">
                      <a:pos x="T50" y="T51"/>
                    </a:cxn>
                    <a:cxn ang="T108">
                      <a:pos x="T52" y="T53"/>
                    </a:cxn>
                    <a:cxn ang="T109">
                      <a:pos x="T54" y="T55"/>
                    </a:cxn>
                    <a:cxn ang="T110">
                      <a:pos x="T56" y="T57"/>
                    </a:cxn>
                    <a:cxn ang="T111">
                      <a:pos x="T58" y="T59"/>
                    </a:cxn>
                    <a:cxn ang="T112">
                      <a:pos x="T60" y="T61"/>
                    </a:cxn>
                    <a:cxn ang="T113">
                      <a:pos x="T62" y="T63"/>
                    </a:cxn>
                    <a:cxn ang="T114">
                      <a:pos x="T64" y="T65"/>
                    </a:cxn>
                    <a:cxn ang="T115">
                      <a:pos x="T66" y="T67"/>
                    </a:cxn>
                    <a:cxn ang="T116">
                      <a:pos x="T68" y="T69"/>
                    </a:cxn>
                    <a:cxn ang="T117">
                      <a:pos x="T70" y="T71"/>
                    </a:cxn>
                    <a:cxn ang="T118">
                      <a:pos x="T72" y="T73"/>
                    </a:cxn>
                    <a:cxn ang="T119">
                      <a:pos x="T74" y="T75"/>
                    </a:cxn>
                    <a:cxn ang="T120">
                      <a:pos x="T76" y="T77"/>
                    </a:cxn>
                    <a:cxn ang="T121">
                      <a:pos x="T78" y="T79"/>
                    </a:cxn>
                    <a:cxn ang="T122">
                      <a:pos x="T80" y="T81"/>
                    </a:cxn>
                  </a:cxnLst>
                  <a:rect l="T123" t="T124" r="T125" b="T126"/>
                  <a:pathLst>
                    <a:path w="114" h="238">
                      <a:moveTo>
                        <a:pt x="0" y="130"/>
                      </a:moveTo>
                      <a:lnTo>
                        <a:pt x="0" y="149"/>
                      </a:lnTo>
                      <a:lnTo>
                        <a:pt x="4" y="168"/>
                      </a:lnTo>
                      <a:lnTo>
                        <a:pt x="12" y="185"/>
                      </a:lnTo>
                      <a:lnTo>
                        <a:pt x="24" y="200"/>
                      </a:lnTo>
                      <a:lnTo>
                        <a:pt x="38" y="213"/>
                      </a:lnTo>
                      <a:lnTo>
                        <a:pt x="55" y="224"/>
                      </a:lnTo>
                      <a:lnTo>
                        <a:pt x="73" y="232"/>
                      </a:lnTo>
                      <a:lnTo>
                        <a:pt x="92" y="237"/>
                      </a:lnTo>
                      <a:lnTo>
                        <a:pt x="98" y="238"/>
                      </a:lnTo>
                      <a:lnTo>
                        <a:pt x="104" y="235"/>
                      </a:lnTo>
                      <a:lnTo>
                        <a:pt x="109" y="232"/>
                      </a:lnTo>
                      <a:lnTo>
                        <a:pt x="111" y="227"/>
                      </a:lnTo>
                      <a:lnTo>
                        <a:pt x="111" y="222"/>
                      </a:lnTo>
                      <a:lnTo>
                        <a:pt x="110" y="216"/>
                      </a:lnTo>
                      <a:lnTo>
                        <a:pt x="106" y="211"/>
                      </a:lnTo>
                      <a:lnTo>
                        <a:pt x="100" y="209"/>
                      </a:lnTo>
                      <a:lnTo>
                        <a:pt x="82" y="202"/>
                      </a:lnTo>
                      <a:lnTo>
                        <a:pt x="64" y="193"/>
                      </a:lnTo>
                      <a:lnTo>
                        <a:pt x="50" y="180"/>
                      </a:lnTo>
                      <a:lnTo>
                        <a:pt x="39" y="167"/>
                      </a:lnTo>
                      <a:lnTo>
                        <a:pt x="32" y="149"/>
                      </a:lnTo>
                      <a:lnTo>
                        <a:pt x="29" y="131"/>
                      </a:lnTo>
                      <a:lnTo>
                        <a:pt x="29" y="111"/>
                      </a:lnTo>
                      <a:lnTo>
                        <a:pt x="35" y="91"/>
                      </a:lnTo>
                      <a:lnTo>
                        <a:pt x="42" y="76"/>
                      </a:lnTo>
                      <a:lnTo>
                        <a:pt x="51" y="62"/>
                      </a:lnTo>
                      <a:lnTo>
                        <a:pt x="62" y="49"/>
                      </a:lnTo>
                      <a:lnTo>
                        <a:pt x="73" y="38"/>
                      </a:lnTo>
                      <a:lnTo>
                        <a:pt x="84" y="28"/>
                      </a:lnTo>
                      <a:lnTo>
                        <a:pt x="96" y="18"/>
                      </a:lnTo>
                      <a:lnTo>
                        <a:pt x="106" y="9"/>
                      </a:lnTo>
                      <a:lnTo>
                        <a:pt x="114" y="1"/>
                      </a:lnTo>
                      <a:lnTo>
                        <a:pt x="106" y="0"/>
                      </a:lnTo>
                      <a:lnTo>
                        <a:pt x="93" y="6"/>
                      </a:lnTo>
                      <a:lnTo>
                        <a:pt x="76" y="18"/>
                      </a:lnTo>
                      <a:lnTo>
                        <a:pt x="56" y="36"/>
                      </a:lnTo>
                      <a:lnTo>
                        <a:pt x="37" y="57"/>
                      </a:lnTo>
                      <a:lnTo>
                        <a:pt x="20" y="80"/>
                      </a:lnTo>
                      <a:lnTo>
                        <a:pt x="7" y="106"/>
                      </a:lnTo>
                      <a:lnTo>
                        <a:pt x="0" y="130"/>
                      </a:lnTo>
                      <a:close/>
                    </a:path>
                  </a:pathLst>
                </a:custGeom>
                <a:solidFill>
                  <a:srgbClr val="C9E8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2993" name="Freeform 1214"/>
                <p:cNvSpPr>
                  <a:spLocks/>
                </p:cNvSpPr>
                <p:nvPr/>
              </p:nvSpPr>
              <p:spPr bwMode="auto">
                <a:xfrm>
                  <a:off x="5330" y="2639"/>
                  <a:ext cx="87" cy="73"/>
                </a:xfrm>
                <a:custGeom>
                  <a:avLst/>
                  <a:gdLst>
                    <a:gd name="T0" fmla="*/ 0 w 246"/>
                    <a:gd name="T1" fmla="*/ 0 h 310"/>
                    <a:gd name="T2" fmla="*/ 0 w 246"/>
                    <a:gd name="T3" fmla="*/ 0 h 310"/>
                    <a:gd name="T4" fmla="*/ 0 w 246"/>
                    <a:gd name="T5" fmla="*/ 0 h 310"/>
                    <a:gd name="T6" fmla="*/ 0 w 246"/>
                    <a:gd name="T7" fmla="*/ 0 h 310"/>
                    <a:gd name="T8" fmla="*/ 0 w 246"/>
                    <a:gd name="T9" fmla="*/ 0 h 310"/>
                    <a:gd name="T10" fmla="*/ 0 w 246"/>
                    <a:gd name="T11" fmla="*/ 0 h 310"/>
                    <a:gd name="T12" fmla="*/ 0 w 246"/>
                    <a:gd name="T13" fmla="*/ 0 h 310"/>
                    <a:gd name="T14" fmla="*/ 0 w 246"/>
                    <a:gd name="T15" fmla="*/ 0 h 310"/>
                    <a:gd name="T16" fmla="*/ 0 w 246"/>
                    <a:gd name="T17" fmla="*/ 0 h 310"/>
                    <a:gd name="T18" fmla="*/ 0 w 246"/>
                    <a:gd name="T19" fmla="*/ 0 h 310"/>
                    <a:gd name="T20" fmla="*/ 0 w 246"/>
                    <a:gd name="T21" fmla="*/ 0 h 310"/>
                    <a:gd name="T22" fmla="*/ 0 w 246"/>
                    <a:gd name="T23" fmla="*/ 0 h 310"/>
                    <a:gd name="T24" fmla="*/ 0 w 246"/>
                    <a:gd name="T25" fmla="*/ 0 h 310"/>
                    <a:gd name="T26" fmla="*/ 0 w 246"/>
                    <a:gd name="T27" fmla="*/ 0 h 310"/>
                    <a:gd name="T28" fmla="*/ 0 w 246"/>
                    <a:gd name="T29" fmla="*/ 0 h 310"/>
                    <a:gd name="T30" fmla="*/ 0 w 246"/>
                    <a:gd name="T31" fmla="*/ 0 h 310"/>
                    <a:gd name="T32" fmla="*/ 0 w 246"/>
                    <a:gd name="T33" fmla="*/ 0 h 310"/>
                    <a:gd name="T34" fmla="*/ 0 w 246"/>
                    <a:gd name="T35" fmla="*/ 0 h 310"/>
                    <a:gd name="T36" fmla="*/ 0 w 246"/>
                    <a:gd name="T37" fmla="*/ 0 h 310"/>
                    <a:gd name="T38" fmla="*/ 0 w 246"/>
                    <a:gd name="T39" fmla="*/ 0 h 310"/>
                    <a:gd name="T40" fmla="*/ 0 w 246"/>
                    <a:gd name="T41" fmla="*/ 0 h 310"/>
                    <a:gd name="T42" fmla="*/ 0 w 246"/>
                    <a:gd name="T43" fmla="*/ 0 h 310"/>
                    <a:gd name="T44" fmla="*/ 0 w 246"/>
                    <a:gd name="T45" fmla="*/ 0 h 310"/>
                    <a:gd name="T46" fmla="*/ 0 w 246"/>
                    <a:gd name="T47" fmla="*/ 0 h 310"/>
                    <a:gd name="T48" fmla="*/ 0 w 246"/>
                    <a:gd name="T49" fmla="*/ 0 h 310"/>
                    <a:gd name="T50" fmla="*/ 0 w 246"/>
                    <a:gd name="T51" fmla="*/ 0 h 310"/>
                    <a:gd name="T52" fmla="*/ 0 w 246"/>
                    <a:gd name="T53" fmla="*/ 0 h 310"/>
                    <a:gd name="T54" fmla="*/ 0 w 246"/>
                    <a:gd name="T55" fmla="*/ 0 h 310"/>
                    <a:gd name="T56" fmla="*/ 0 w 246"/>
                    <a:gd name="T57" fmla="*/ 0 h 310"/>
                    <a:gd name="T58" fmla="*/ 0 w 246"/>
                    <a:gd name="T59" fmla="*/ 0 h 310"/>
                    <a:gd name="T60" fmla="*/ 0 w 246"/>
                    <a:gd name="T61" fmla="*/ 0 h 310"/>
                    <a:gd name="T62" fmla="*/ 0 w 246"/>
                    <a:gd name="T63" fmla="*/ 0 h 310"/>
                    <a:gd name="T64" fmla="*/ 0 w 246"/>
                    <a:gd name="T65" fmla="*/ 0 h 310"/>
                    <a:gd name="T66" fmla="*/ 0 w 246"/>
                    <a:gd name="T67" fmla="*/ 0 h 310"/>
                    <a:gd name="T68" fmla="*/ 0 w 246"/>
                    <a:gd name="T69" fmla="*/ 0 h 310"/>
                    <a:gd name="T70" fmla="*/ 0 w 246"/>
                    <a:gd name="T71" fmla="*/ 0 h 310"/>
                    <a:gd name="T72" fmla="*/ 0 w 246"/>
                    <a:gd name="T73" fmla="*/ 0 h 310"/>
                    <a:gd name="T74" fmla="*/ 0 w 246"/>
                    <a:gd name="T75" fmla="*/ 0 h 310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w 246"/>
                    <a:gd name="T115" fmla="*/ 0 h 310"/>
                    <a:gd name="T116" fmla="*/ 246 w 246"/>
                    <a:gd name="T117" fmla="*/ 310 h 310"/>
                  </a:gdLst>
                  <a:ahLst/>
                  <a:cxnLst>
                    <a:cxn ang="T76">
                      <a:pos x="T0" y="T1"/>
                    </a:cxn>
                    <a:cxn ang="T77">
                      <a:pos x="T2" y="T3"/>
                    </a:cxn>
                    <a:cxn ang="T78">
                      <a:pos x="T4" y="T5"/>
                    </a:cxn>
                    <a:cxn ang="T79">
                      <a:pos x="T6" y="T7"/>
                    </a:cxn>
                    <a:cxn ang="T80">
                      <a:pos x="T8" y="T9"/>
                    </a:cxn>
                    <a:cxn ang="T81">
                      <a:pos x="T10" y="T11"/>
                    </a:cxn>
                    <a:cxn ang="T82">
                      <a:pos x="T12" y="T13"/>
                    </a:cxn>
                    <a:cxn ang="T83">
                      <a:pos x="T14" y="T15"/>
                    </a:cxn>
                    <a:cxn ang="T84">
                      <a:pos x="T16" y="T17"/>
                    </a:cxn>
                    <a:cxn ang="T85">
                      <a:pos x="T18" y="T19"/>
                    </a:cxn>
                    <a:cxn ang="T86">
                      <a:pos x="T20" y="T21"/>
                    </a:cxn>
                    <a:cxn ang="T87">
                      <a:pos x="T22" y="T23"/>
                    </a:cxn>
                    <a:cxn ang="T88">
                      <a:pos x="T24" y="T25"/>
                    </a:cxn>
                    <a:cxn ang="T89">
                      <a:pos x="T26" y="T27"/>
                    </a:cxn>
                    <a:cxn ang="T90">
                      <a:pos x="T28" y="T29"/>
                    </a:cxn>
                    <a:cxn ang="T91">
                      <a:pos x="T30" y="T31"/>
                    </a:cxn>
                    <a:cxn ang="T92">
                      <a:pos x="T32" y="T33"/>
                    </a:cxn>
                    <a:cxn ang="T93">
                      <a:pos x="T34" y="T35"/>
                    </a:cxn>
                    <a:cxn ang="T94">
                      <a:pos x="T36" y="T37"/>
                    </a:cxn>
                    <a:cxn ang="T95">
                      <a:pos x="T38" y="T39"/>
                    </a:cxn>
                    <a:cxn ang="T96">
                      <a:pos x="T40" y="T41"/>
                    </a:cxn>
                    <a:cxn ang="T97">
                      <a:pos x="T42" y="T43"/>
                    </a:cxn>
                    <a:cxn ang="T98">
                      <a:pos x="T44" y="T45"/>
                    </a:cxn>
                    <a:cxn ang="T99">
                      <a:pos x="T46" y="T47"/>
                    </a:cxn>
                    <a:cxn ang="T100">
                      <a:pos x="T48" y="T49"/>
                    </a:cxn>
                    <a:cxn ang="T101">
                      <a:pos x="T50" y="T51"/>
                    </a:cxn>
                    <a:cxn ang="T102">
                      <a:pos x="T52" y="T53"/>
                    </a:cxn>
                    <a:cxn ang="T103">
                      <a:pos x="T54" y="T55"/>
                    </a:cxn>
                    <a:cxn ang="T104">
                      <a:pos x="T56" y="T57"/>
                    </a:cxn>
                    <a:cxn ang="T105">
                      <a:pos x="T58" y="T59"/>
                    </a:cxn>
                    <a:cxn ang="T106">
                      <a:pos x="T60" y="T61"/>
                    </a:cxn>
                    <a:cxn ang="T107">
                      <a:pos x="T62" y="T63"/>
                    </a:cxn>
                    <a:cxn ang="T108">
                      <a:pos x="T64" y="T65"/>
                    </a:cxn>
                    <a:cxn ang="T109">
                      <a:pos x="T66" y="T67"/>
                    </a:cxn>
                    <a:cxn ang="T110">
                      <a:pos x="T68" y="T69"/>
                    </a:cxn>
                    <a:cxn ang="T111">
                      <a:pos x="T70" y="T71"/>
                    </a:cxn>
                    <a:cxn ang="T112">
                      <a:pos x="T72" y="T73"/>
                    </a:cxn>
                    <a:cxn ang="T113">
                      <a:pos x="T74" y="T75"/>
                    </a:cxn>
                  </a:cxnLst>
                  <a:rect l="T114" t="T115" r="T116" b="T117"/>
                  <a:pathLst>
                    <a:path w="246" h="310">
                      <a:moveTo>
                        <a:pt x="199" y="116"/>
                      </a:moveTo>
                      <a:lnTo>
                        <a:pt x="207" y="124"/>
                      </a:lnTo>
                      <a:lnTo>
                        <a:pt x="214" y="133"/>
                      </a:lnTo>
                      <a:lnTo>
                        <a:pt x="219" y="143"/>
                      </a:lnTo>
                      <a:lnTo>
                        <a:pt x="223" y="154"/>
                      </a:lnTo>
                      <a:lnTo>
                        <a:pt x="225" y="164"/>
                      </a:lnTo>
                      <a:lnTo>
                        <a:pt x="225" y="176"/>
                      </a:lnTo>
                      <a:lnTo>
                        <a:pt x="221" y="187"/>
                      </a:lnTo>
                      <a:lnTo>
                        <a:pt x="216" y="197"/>
                      </a:lnTo>
                      <a:lnTo>
                        <a:pt x="208" y="209"/>
                      </a:lnTo>
                      <a:lnTo>
                        <a:pt x="199" y="219"/>
                      </a:lnTo>
                      <a:lnTo>
                        <a:pt x="188" y="228"/>
                      </a:lnTo>
                      <a:lnTo>
                        <a:pt x="177" y="238"/>
                      </a:lnTo>
                      <a:lnTo>
                        <a:pt x="166" y="246"/>
                      </a:lnTo>
                      <a:lnTo>
                        <a:pt x="154" y="255"/>
                      </a:lnTo>
                      <a:lnTo>
                        <a:pt x="143" y="264"/>
                      </a:lnTo>
                      <a:lnTo>
                        <a:pt x="132" y="274"/>
                      </a:lnTo>
                      <a:lnTo>
                        <a:pt x="129" y="278"/>
                      </a:lnTo>
                      <a:lnTo>
                        <a:pt x="126" y="282"/>
                      </a:lnTo>
                      <a:lnTo>
                        <a:pt x="124" y="287"/>
                      </a:lnTo>
                      <a:lnTo>
                        <a:pt x="121" y="292"/>
                      </a:lnTo>
                      <a:lnTo>
                        <a:pt x="120" y="296"/>
                      </a:lnTo>
                      <a:lnTo>
                        <a:pt x="120" y="301"/>
                      </a:lnTo>
                      <a:lnTo>
                        <a:pt x="121" y="305"/>
                      </a:lnTo>
                      <a:lnTo>
                        <a:pt x="125" y="309"/>
                      </a:lnTo>
                      <a:lnTo>
                        <a:pt x="130" y="310"/>
                      </a:lnTo>
                      <a:lnTo>
                        <a:pt x="134" y="310"/>
                      </a:lnTo>
                      <a:lnTo>
                        <a:pt x="139" y="309"/>
                      </a:lnTo>
                      <a:lnTo>
                        <a:pt x="143" y="305"/>
                      </a:lnTo>
                      <a:lnTo>
                        <a:pt x="154" y="293"/>
                      </a:lnTo>
                      <a:lnTo>
                        <a:pt x="167" y="280"/>
                      </a:lnTo>
                      <a:lnTo>
                        <a:pt x="180" y="269"/>
                      </a:lnTo>
                      <a:lnTo>
                        <a:pt x="194" y="257"/>
                      </a:lnTo>
                      <a:lnTo>
                        <a:pt x="207" y="246"/>
                      </a:lnTo>
                      <a:lnTo>
                        <a:pt x="219" y="233"/>
                      </a:lnTo>
                      <a:lnTo>
                        <a:pt x="231" y="219"/>
                      </a:lnTo>
                      <a:lnTo>
                        <a:pt x="239" y="204"/>
                      </a:lnTo>
                      <a:lnTo>
                        <a:pt x="245" y="187"/>
                      </a:lnTo>
                      <a:lnTo>
                        <a:pt x="246" y="170"/>
                      </a:lnTo>
                      <a:lnTo>
                        <a:pt x="242" y="153"/>
                      </a:lnTo>
                      <a:lnTo>
                        <a:pt x="236" y="136"/>
                      </a:lnTo>
                      <a:lnTo>
                        <a:pt x="227" y="120"/>
                      </a:lnTo>
                      <a:lnTo>
                        <a:pt x="215" y="107"/>
                      </a:lnTo>
                      <a:lnTo>
                        <a:pt x="201" y="94"/>
                      </a:lnTo>
                      <a:lnTo>
                        <a:pt x="187" y="82"/>
                      </a:lnTo>
                      <a:lnTo>
                        <a:pt x="177" y="74"/>
                      </a:lnTo>
                      <a:lnTo>
                        <a:pt x="165" y="68"/>
                      </a:lnTo>
                      <a:lnTo>
                        <a:pt x="152" y="60"/>
                      </a:lnTo>
                      <a:lnTo>
                        <a:pt x="139" y="51"/>
                      </a:lnTo>
                      <a:lnTo>
                        <a:pt x="126" y="43"/>
                      </a:lnTo>
                      <a:lnTo>
                        <a:pt x="112" y="35"/>
                      </a:lnTo>
                      <a:lnTo>
                        <a:pt x="98" y="28"/>
                      </a:lnTo>
                      <a:lnTo>
                        <a:pt x="85" y="22"/>
                      </a:lnTo>
                      <a:lnTo>
                        <a:pt x="72" y="16"/>
                      </a:lnTo>
                      <a:lnTo>
                        <a:pt x="59" y="10"/>
                      </a:lnTo>
                      <a:lnTo>
                        <a:pt x="46" y="7"/>
                      </a:lnTo>
                      <a:lnTo>
                        <a:pt x="35" y="3"/>
                      </a:lnTo>
                      <a:lnTo>
                        <a:pt x="24" y="1"/>
                      </a:lnTo>
                      <a:lnTo>
                        <a:pt x="15" y="0"/>
                      </a:lnTo>
                      <a:lnTo>
                        <a:pt x="7" y="1"/>
                      </a:lnTo>
                      <a:lnTo>
                        <a:pt x="0" y="3"/>
                      </a:lnTo>
                      <a:lnTo>
                        <a:pt x="8" y="6"/>
                      </a:lnTo>
                      <a:lnTo>
                        <a:pt x="17" y="9"/>
                      </a:lnTo>
                      <a:lnTo>
                        <a:pt x="28" y="14"/>
                      </a:lnTo>
                      <a:lnTo>
                        <a:pt x="38" y="18"/>
                      </a:lnTo>
                      <a:lnTo>
                        <a:pt x="51" y="24"/>
                      </a:lnTo>
                      <a:lnTo>
                        <a:pt x="64" y="30"/>
                      </a:lnTo>
                      <a:lnTo>
                        <a:pt x="78" y="37"/>
                      </a:lnTo>
                      <a:lnTo>
                        <a:pt x="92" y="43"/>
                      </a:lnTo>
                      <a:lnTo>
                        <a:pt x="106" y="51"/>
                      </a:lnTo>
                      <a:lnTo>
                        <a:pt x="120" y="60"/>
                      </a:lnTo>
                      <a:lnTo>
                        <a:pt x="134" y="69"/>
                      </a:lnTo>
                      <a:lnTo>
                        <a:pt x="148" y="78"/>
                      </a:lnTo>
                      <a:lnTo>
                        <a:pt x="163" y="87"/>
                      </a:lnTo>
                      <a:lnTo>
                        <a:pt x="175" y="96"/>
                      </a:lnTo>
                      <a:lnTo>
                        <a:pt x="187" y="105"/>
                      </a:lnTo>
                      <a:lnTo>
                        <a:pt x="199" y="116"/>
                      </a:lnTo>
                      <a:close/>
                    </a:path>
                  </a:pathLst>
                </a:custGeom>
                <a:solidFill>
                  <a:srgbClr val="C9E8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2994" name="Freeform 1215"/>
                <p:cNvSpPr>
                  <a:spLocks/>
                </p:cNvSpPr>
                <p:nvPr/>
              </p:nvSpPr>
              <p:spPr bwMode="auto">
                <a:xfrm>
                  <a:off x="5115" y="2660"/>
                  <a:ext cx="69" cy="55"/>
                </a:xfrm>
                <a:custGeom>
                  <a:avLst/>
                  <a:gdLst>
                    <a:gd name="T0" fmla="*/ 0 w 198"/>
                    <a:gd name="T1" fmla="*/ 0 h 236"/>
                    <a:gd name="T2" fmla="*/ 0 w 198"/>
                    <a:gd name="T3" fmla="*/ 0 h 236"/>
                    <a:gd name="T4" fmla="*/ 0 w 198"/>
                    <a:gd name="T5" fmla="*/ 0 h 236"/>
                    <a:gd name="T6" fmla="*/ 0 w 198"/>
                    <a:gd name="T7" fmla="*/ 0 h 236"/>
                    <a:gd name="T8" fmla="*/ 0 w 198"/>
                    <a:gd name="T9" fmla="*/ 0 h 236"/>
                    <a:gd name="T10" fmla="*/ 0 w 198"/>
                    <a:gd name="T11" fmla="*/ 0 h 236"/>
                    <a:gd name="T12" fmla="*/ 0 w 198"/>
                    <a:gd name="T13" fmla="*/ 0 h 236"/>
                    <a:gd name="T14" fmla="*/ 0 w 198"/>
                    <a:gd name="T15" fmla="*/ 0 h 236"/>
                    <a:gd name="T16" fmla="*/ 0 w 198"/>
                    <a:gd name="T17" fmla="*/ 0 h 236"/>
                    <a:gd name="T18" fmla="*/ 0 w 198"/>
                    <a:gd name="T19" fmla="*/ 0 h 236"/>
                    <a:gd name="T20" fmla="*/ 0 w 198"/>
                    <a:gd name="T21" fmla="*/ 0 h 236"/>
                    <a:gd name="T22" fmla="*/ 0 w 198"/>
                    <a:gd name="T23" fmla="*/ 0 h 236"/>
                    <a:gd name="T24" fmla="*/ 0 w 198"/>
                    <a:gd name="T25" fmla="*/ 0 h 236"/>
                    <a:gd name="T26" fmla="*/ 0 w 198"/>
                    <a:gd name="T27" fmla="*/ 0 h 236"/>
                    <a:gd name="T28" fmla="*/ 0 w 198"/>
                    <a:gd name="T29" fmla="*/ 0 h 236"/>
                    <a:gd name="T30" fmla="*/ 0 w 198"/>
                    <a:gd name="T31" fmla="*/ 0 h 236"/>
                    <a:gd name="T32" fmla="*/ 0 w 198"/>
                    <a:gd name="T33" fmla="*/ 0 h 236"/>
                    <a:gd name="T34" fmla="*/ 0 w 198"/>
                    <a:gd name="T35" fmla="*/ 0 h 236"/>
                    <a:gd name="T36" fmla="*/ 0 w 198"/>
                    <a:gd name="T37" fmla="*/ 0 h 236"/>
                    <a:gd name="T38" fmla="*/ 0 w 198"/>
                    <a:gd name="T39" fmla="*/ 0 h 236"/>
                    <a:gd name="T40" fmla="*/ 0 w 198"/>
                    <a:gd name="T41" fmla="*/ 0 h 236"/>
                    <a:gd name="T42" fmla="*/ 0 w 198"/>
                    <a:gd name="T43" fmla="*/ 0 h 236"/>
                    <a:gd name="T44" fmla="*/ 0 w 198"/>
                    <a:gd name="T45" fmla="*/ 0 h 236"/>
                    <a:gd name="T46" fmla="*/ 0 w 198"/>
                    <a:gd name="T47" fmla="*/ 0 h 236"/>
                    <a:gd name="T48" fmla="*/ 0 w 198"/>
                    <a:gd name="T49" fmla="*/ 0 h 236"/>
                    <a:gd name="T50" fmla="*/ 0 w 198"/>
                    <a:gd name="T51" fmla="*/ 0 h 236"/>
                    <a:gd name="T52" fmla="*/ 0 w 198"/>
                    <a:gd name="T53" fmla="*/ 0 h 236"/>
                    <a:gd name="T54" fmla="*/ 0 w 198"/>
                    <a:gd name="T55" fmla="*/ 0 h 236"/>
                    <a:gd name="T56" fmla="*/ 0 w 198"/>
                    <a:gd name="T57" fmla="*/ 0 h 236"/>
                    <a:gd name="T58" fmla="*/ 0 w 198"/>
                    <a:gd name="T59" fmla="*/ 0 h 236"/>
                    <a:gd name="T60" fmla="*/ 0 w 198"/>
                    <a:gd name="T61" fmla="*/ 0 h 236"/>
                    <a:gd name="T62" fmla="*/ 0 w 198"/>
                    <a:gd name="T63" fmla="*/ 0 h 236"/>
                    <a:gd name="T64" fmla="*/ 0 w 198"/>
                    <a:gd name="T65" fmla="*/ 0 h 236"/>
                    <a:gd name="T66" fmla="*/ 0 w 198"/>
                    <a:gd name="T67" fmla="*/ 0 h 236"/>
                    <a:gd name="T68" fmla="*/ 0 w 198"/>
                    <a:gd name="T69" fmla="*/ 0 h 236"/>
                    <a:gd name="T70" fmla="*/ 0 w 198"/>
                    <a:gd name="T71" fmla="*/ 0 h 236"/>
                    <a:gd name="T72" fmla="*/ 0 w 198"/>
                    <a:gd name="T73" fmla="*/ 0 h 236"/>
                    <a:gd name="T74" fmla="*/ 0 w 198"/>
                    <a:gd name="T75" fmla="*/ 0 h 236"/>
                    <a:gd name="T76" fmla="*/ 0 w 198"/>
                    <a:gd name="T77" fmla="*/ 0 h 236"/>
                    <a:gd name="T78" fmla="*/ 0 w 198"/>
                    <a:gd name="T79" fmla="*/ 0 h 236"/>
                    <a:gd name="T80" fmla="*/ 0 w 198"/>
                    <a:gd name="T81" fmla="*/ 0 h 236"/>
                    <a:gd name="T82" fmla="*/ 0 w 198"/>
                    <a:gd name="T83" fmla="*/ 0 h 236"/>
                    <a:gd name="T84" fmla="*/ 0 w 198"/>
                    <a:gd name="T85" fmla="*/ 0 h 236"/>
                    <a:gd name="T86" fmla="*/ 0 w 198"/>
                    <a:gd name="T87" fmla="*/ 0 h 236"/>
                    <a:gd name="T88" fmla="*/ 0 w 198"/>
                    <a:gd name="T89" fmla="*/ 0 h 236"/>
                    <a:gd name="T90" fmla="*/ 0 w 198"/>
                    <a:gd name="T91" fmla="*/ 0 h 236"/>
                    <a:gd name="T92" fmla="*/ 0 w 198"/>
                    <a:gd name="T93" fmla="*/ 0 h 236"/>
                    <a:gd name="T94" fmla="*/ 0 w 198"/>
                    <a:gd name="T95" fmla="*/ 0 h 236"/>
                    <a:gd name="T96" fmla="*/ 0 w 198"/>
                    <a:gd name="T97" fmla="*/ 0 h 236"/>
                    <a:gd name="T98" fmla="*/ 0 w 198"/>
                    <a:gd name="T99" fmla="*/ 0 h 236"/>
                    <a:gd name="T100" fmla="*/ 0 w 198"/>
                    <a:gd name="T101" fmla="*/ 0 h 236"/>
                    <a:gd name="T102" fmla="*/ 0 w 198"/>
                    <a:gd name="T103" fmla="*/ 0 h 236"/>
                    <a:gd name="T104" fmla="*/ 0 w 198"/>
                    <a:gd name="T105" fmla="*/ 0 h 236"/>
                    <a:gd name="T106" fmla="*/ 0 w 198"/>
                    <a:gd name="T107" fmla="*/ 0 h 236"/>
                    <a:gd name="T108" fmla="*/ 0 w 198"/>
                    <a:gd name="T109" fmla="*/ 0 h 236"/>
                    <a:gd name="T110" fmla="*/ 0 w 198"/>
                    <a:gd name="T111" fmla="*/ 0 h 236"/>
                    <a:gd name="T112" fmla="*/ 0 w 198"/>
                    <a:gd name="T113" fmla="*/ 0 h 236"/>
                    <a:gd name="T114" fmla="*/ 0 w 198"/>
                    <a:gd name="T115" fmla="*/ 0 h 236"/>
                    <a:gd name="T116" fmla="*/ 0 w 198"/>
                    <a:gd name="T117" fmla="*/ 0 h 236"/>
                    <a:gd name="T118" fmla="*/ 0 w 198"/>
                    <a:gd name="T119" fmla="*/ 0 h 236"/>
                    <a:gd name="T120" fmla="*/ 0 w 198"/>
                    <a:gd name="T121" fmla="*/ 0 h 2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60000 65536"/>
                    <a:gd name="T163" fmla="*/ 0 60000 65536"/>
                    <a:gd name="T164" fmla="*/ 0 60000 65536"/>
                    <a:gd name="T165" fmla="*/ 0 60000 65536"/>
                    <a:gd name="T166" fmla="*/ 0 60000 65536"/>
                    <a:gd name="T167" fmla="*/ 0 60000 65536"/>
                    <a:gd name="T168" fmla="*/ 0 60000 65536"/>
                    <a:gd name="T169" fmla="*/ 0 60000 65536"/>
                    <a:gd name="T170" fmla="*/ 0 60000 65536"/>
                    <a:gd name="T171" fmla="*/ 0 60000 65536"/>
                    <a:gd name="T172" fmla="*/ 0 60000 65536"/>
                    <a:gd name="T173" fmla="*/ 0 60000 65536"/>
                    <a:gd name="T174" fmla="*/ 0 60000 65536"/>
                    <a:gd name="T175" fmla="*/ 0 60000 65536"/>
                    <a:gd name="T176" fmla="*/ 0 60000 65536"/>
                    <a:gd name="T177" fmla="*/ 0 60000 65536"/>
                    <a:gd name="T178" fmla="*/ 0 60000 65536"/>
                    <a:gd name="T179" fmla="*/ 0 60000 65536"/>
                    <a:gd name="T180" fmla="*/ 0 60000 65536"/>
                    <a:gd name="T181" fmla="*/ 0 60000 65536"/>
                    <a:gd name="T182" fmla="*/ 0 60000 65536"/>
                    <a:gd name="T183" fmla="*/ 0 w 198"/>
                    <a:gd name="T184" fmla="*/ 0 h 236"/>
                    <a:gd name="T185" fmla="*/ 198 w 198"/>
                    <a:gd name="T186" fmla="*/ 236 h 236"/>
                  </a:gdLst>
                  <a:ahLst/>
                  <a:cxnLst>
                    <a:cxn ang="T122">
                      <a:pos x="T0" y="T1"/>
                    </a:cxn>
                    <a:cxn ang="T123">
                      <a:pos x="T2" y="T3"/>
                    </a:cxn>
                    <a:cxn ang="T124">
                      <a:pos x="T4" y="T5"/>
                    </a:cxn>
                    <a:cxn ang="T125">
                      <a:pos x="T6" y="T7"/>
                    </a:cxn>
                    <a:cxn ang="T126">
                      <a:pos x="T8" y="T9"/>
                    </a:cxn>
                    <a:cxn ang="T127">
                      <a:pos x="T10" y="T11"/>
                    </a:cxn>
                    <a:cxn ang="T128">
                      <a:pos x="T12" y="T13"/>
                    </a:cxn>
                    <a:cxn ang="T129">
                      <a:pos x="T14" y="T15"/>
                    </a:cxn>
                    <a:cxn ang="T130">
                      <a:pos x="T16" y="T17"/>
                    </a:cxn>
                    <a:cxn ang="T131">
                      <a:pos x="T18" y="T19"/>
                    </a:cxn>
                    <a:cxn ang="T132">
                      <a:pos x="T20" y="T21"/>
                    </a:cxn>
                    <a:cxn ang="T133">
                      <a:pos x="T22" y="T23"/>
                    </a:cxn>
                    <a:cxn ang="T134">
                      <a:pos x="T24" y="T25"/>
                    </a:cxn>
                    <a:cxn ang="T135">
                      <a:pos x="T26" y="T27"/>
                    </a:cxn>
                    <a:cxn ang="T136">
                      <a:pos x="T28" y="T29"/>
                    </a:cxn>
                    <a:cxn ang="T137">
                      <a:pos x="T30" y="T31"/>
                    </a:cxn>
                    <a:cxn ang="T138">
                      <a:pos x="T32" y="T33"/>
                    </a:cxn>
                    <a:cxn ang="T139">
                      <a:pos x="T34" y="T35"/>
                    </a:cxn>
                    <a:cxn ang="T140">
                      <a:pos x="T36" y="T37"/>
                    </a:cxn>
                    <a:cxn ang="T141">
                      <a:pos x="T38" y="T39"/>
                    </a:cxn>
                    <a:cxn ang="T142">
                      <a:pos x="T40" y="T41"/>
                    </a:cxn>
                    <a:cxn ang="T143">
                      <a:pos x="T42" y="T43"/>
                    </a:cxn>
                    <a:cxn ang="T144">
                      <a:pos x="T44" y="T45"/>
                    </a:cxn>
                    <a:cxn ang="T145">
                      <a:pos x="T46" y="T47"/>
                    </a:cxn>
                    <a:cxn ang="T146">
                      <a:pos x="T48" y="T49"/>
                    </a:cxn>
                    <a:cxn ang="T147">
                      <a:pos x="T50" y="T51"/>
                    </a:cxn>
                    <a:cxn ang="T148">
                      <a:pos x="T52" y="T53"/>
                    </a:cxn>
                    <a:cxn ang="T149">
                      <a:pos x="T54" y="T55"/>
                    </a:cxn>
                    <a:cxn ang="T150">
                      <a:pos x="T56" y="T57"/>
                    </a:cxn>
                    <a:cxn ang="T151">
                      <a:pos x="T58" y="T59"/>
                    </a:cxn>
                    <a:cxn ang="T152">
                      <a:pos x="T60" y="T61"/>
                    </a:cxn>
                    <a:cxn ang="T153">
                      <a:pos x="T62" y="T63"/>
                    </a:cxn>
                    <a:cxn ang="T154">
                      <a:pos x="T64" y="T65"/>
                    </a:cxn>
                    <a:cxn ang="T155">
                      <a:pos x="T66" y="T67"/>
                    </a:cxn>
                    <a:cxn ang="T156">
                      <a:pos x="T68" y="T69"/>
                    </a:cxn>
                    <a:cxn ang="T157">
                      <a:pos x="T70" y="T71"/>
                    </a:cxn>
                    <a:cxn ang="T158">
                      <a:pos x="T72" y="T73"/>
                    </a:cxn>
                    <a:cxn ang="T159">
                      <a:pos x="T74" y="T75"/>
                    </a:cxn>
                    <a:cxn ang="T160">
                      <a:pos x="T76" y="T77"/>
                    </a:cxn>
                    <a:cxn ang="T161">
                      <a:pos x="T78" y="T79"/>
                    </a:cxn>
                    <a:cxn ang="T162">
                      <a:pos x="T80" y="T81"/>
                    </a:cxn>
                    <a:cxn ang="T163">
                      <a:pos x="T82" y="T83"/>
                    </a:cxn>
                    <a:cxn ang="T164">
                      <a:pos x="T84" y="T85"/>
                    </a:cxn>
                    <a:cxn ang="T165">
                      <a:pos x="T86" y="T87"/>
                    </a:cxn>
                    <a:cxn ang="T166">
                      <a:pos x="T88" y="T89"/>
                    </a:cxn>
                    <a:cxn ang="T167">
                      <a:pos x="T90" y="T91"/>
                    </a:cxn>
                    <a:cxn ang="T168">
                      <a:pos x="T92" y="T93"/>
                    </a:cxn>
                    <a:cxn ang="T169">
                      <a:pos x="T94" y="T95"/>
                    </a:cxn>
                    <a:cxn ang="T170">
                      <a:pos x="T96" y="T97"/>
                    </a:cxn>
                    <a:cxn ang="T171">
                      <a:pos x="T98" y="T99"/>
                    </a:cxn>
                    <a:cxn ang="T172">
                      <a:pos x="T100" y="T101"/>
                    </a:cxn>
                    <a:cxn ang="T173">
                      <a:pos x="T102" y="T103"/>
                    </a:cxn>
                    <a:cxn ang="T174">
                      <a:pos x="T104" y="T105"/>
                    </a:cxn>
                    <a:cxn ang="T175">
                      <a:pos x="T106" y="T107"/>
                    </a:cxn>
                    <a:cxn ang="T176">
                      <a:pos x="T108" y="T109"/>
                    </a:cxn>
                    <a:cxn ang="T177">
                      <a:pos x="T110" y="T111"/>
                    </a:cxn>
                    <a:cxn ang="T178">
                      <a:pos x="T112" y="T113"/>
                    </a:cxn>
                    <a:cxn ang="T179">
                      <a:pos x="T114" y="T115"/>
                    </a:cxn>
                    <a:cxn ang="T180">
                      <a:pos x="T116" y="T117"/>
                    </a:cxn>
                    <a:cxn ang="T181">
                      <a:pos x="T118" y="T119"/>
                    </a:cxn>
                    <a:cxn ang="T182">
                      <a:pos x="T120" y="T121"/>
                    </a:cxn>
                  </a:cxnLst>
                  <a:rect l="T183" t="T184" r="T185" b="T186"/>
                  <a:pathLst>
                    <a:path w="198" h="236">
                      <a:moveTo>
                        <a:pt x="73" y="36"/>
                      </a:moveTo>
                      <a:lnTo>
                        <a:pt x="58" y="46"/>
                      </a:lnTo>
                      <a:lnTo>
                        <a:pt x="46" y="58"/>
                      </a:lnTo>
                      <a:lnTo>
                        <a:pt x="33" y="72"/>
                      </a:lnTo>
                      <a:lnTo>
                        <a:pt x="22" y="85"/>
                      </a:lnTo>
                      <a:lnTo>
                        <a:pt x="14" y="100"/>
                      </a:lnTo>
                      <a:lnTo>
                        <a:pt x="7" y="115"/>
                      </a:lnTo>
                      <a:lnTo>
                        <a:pt x="2" y="130"/>
                      </a:lnTo>
                      <a:lnTo>
                        <a:pt x="0" y="146"/>
                      </a:lnTo>
                      <a:lnTo>
                        <a:pt x="2" y="170"/>
                      </a:lnTo>
                      <a:lnTo>
                        <a:pt x="12" y="190"/>
                      </a:lnTo>
                      <a:lnTo>
                        <a:pt x="26" y="207"/>
                      </a:lnTo>
                      <a:lnTo>
                        <a:pt x="43" y="220"/>
                      </a:lnTo>
                      <a:lnTo>
                        <a:pt x="64" y="229"/>
                      </a:lnTo>
                      <a:lnTo>
                        <a:pt x="88" y="235"/>
                      </a:lnTo>
                      <a:lnTo>
                        <a:pt x="110" y="236"/>
                      </a:lnTo>
                      <a:lnTo>
                        <a:pt x="132" y="232"/>
                      </a:lnTo>
                      <a:lnTo>
                        <a:pt x="137" y="232"/>
                      </a:lnTo>
                      <a:lnTo>
                        <a:pt x="142" y="230"/>
                      </a:lnTo>
                      <a:lnTo>
                        <a:pt x="145" y="226"/>
                      </a:lnTo>
                      <a:lnTo>
                        <a:pt x="146" y="221"/>
                      </a:lnTo>
                      <a:lnTo>
                        <a:pt x="145" y="219"/>
                      </a:lnTo>
                      <a:lnTo>
                        <a:pt x="142" y="219"/>
                      </a:lnTo>
                      <a:lnTo>
                        <a:pt x="137" y="217"/>
                      </a:lnTo>
                      <a:lnTo>
                        <a:pt x="131" y="217"/>
                      </a:lnTo>
                      <a:lnTo>
                        <a:pt x="124" y="217"/>
                      </a:lnTo>
                      <a:lnTo>
                        <a:pt x="118" y="217"/>
                      </a:lnTo>
                      <a:lnTo>
                        <a:pt x="112" y="217"/>
                      </a:lnTo>
                      <a:lnTo>
                        <a:pt x="109" y="217"/>
                      </a:lnTo>
                      <a:lnTo>
                        <a:pt x="97" y="216"/>
                      </a:lnTo>
                      <a:lnTo>
                        <a:pt x="87" y="215"/>
                      </a:lnTo>
                      <a:lnTo>
                        <a:pt x="75" y="214"/>
                      </a:lnTo>
                      <a:lnTo>
                        <a:pt x="63" y="211"/>
                      </a:lnTo>
                      <a:lnTo>
                        <a:pt x="51" y="207"/>
                      </a:lnTo>
                      <a:lnTo>
                        <a:pt x="40" y="199"/>
                      </a:lnTo>
                      <a:lnTo>
                        <a:pt x="29" y="189"/>
                      </a:lnTo>
                      <a:lnTo>
                        <a:pt x="17" y="174"/>
                      </a:lnTo>
                      <a:lnTo>
                        <a:pt x="15" y="157"/>
                      </a:lnTo>
                      <a:lnTo>
                        <a:pt x="16" y="141"/>
                      </a:lnTo>
                      <a:lnTo>
                        <a:pt x="21" y="124"/>
                      </a:lnTo>
                      <a:lnTo>
                        <a:pt x="28" y="109"/>
                      </a:lnTo>
                      <a:lnTo>
                        <a:pt x="39" y="96"/>
                      </a:lnTo>
                      <a:lnTo>
                        <a:pt x="50" y="82"/>
                      </a:lnTo>
                      <a:lnTo>
                        <a:pt x="63" y="70"/>
                      </a:lnTo>
                      <a:lnTo>
                        <a:pt x="78" y="59"/>
                      </a:lnTo>
                      <a:lnTo>
                        <a:pt x="94" y="49"/>
                      </a:lnTo>
                      <a:lnTo>
                        <a:pt x="110" y="39"/>
                      </a:lnTo>
                      <a:lnTo>
                        <a:pt x="126" y="31"/>
                      </a:lnTo>
                      <a:lnTo>
                        <a:pt x="142" y="24"/>
                      </a:lnTo>
                      <a:lnTo>
                        <a:pt x="158" y="19"/>
                      </a:lnTo>
                      <a:lnTo>
                        <a:pt x="172" y="13"/>
                      </a:lnTo>
                      <a:lnTo>
                        <a:pt x="186" y="10"/>
                      </a:lnTo>
                      <a:lnTo>
                        <a:pt x="198" y="7"/>
                      </a:lnTo>
                      <a:lnTo>
                        <a:pt x="190" y="3"/>
                      </a:lnTo>
                      <a:lnTo>
                        <a:pt x="177" y="0"/>
                      </a:lnTo>
                      <a:lnTo>
                        <a:pt x="162" y="3"/>
                      </a:lnTo>
                      <a:lnTo>
                        <a:pt x="144" y="6"/>
                      </a:lnTo>
                      <a:lnTo>
                        <a:pt x="124" y="12"/>
                      </a:lnTo>
                      <a:lnTo>
                        <a:pt x="105" y="19"/>
                      </a:lnTo>
                      <a:lnTo>
                        <a:pt x="88" y="28"/>
                      </a:lnTo>
                      <a:lnTo>
                        <a:pt x="73" y="36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2995" name="Freeform 1216"/>
                <p:cNvSpPr>
                  <a:spLocks/>
                </p:cNvSpPr>
                <p:nvPr/>
              </p:nvSpPr>
              <p:spPr bwMode="auto">
                <a:xfrm>
                  <a:off x="5233" y="2660"/>
                  <a:ext cx="47" cy="42"/>
                </a:xfrm>
                <a:custGeom>
                  <a:avLst/>
                  <a:gdLst>
                    <a:gd name="T0" fmla="*/ 0 w 128"/>
                    <a:gd name="T1" fmla="*/ 0 h 183"/>
                    <a:gd name="T2" fmla="*/ 0 w 128"/>
                    <a:gd name="T3" fmla="*/ 0 h 183"/>
                    <a:gd name="T4" fmla="*/ 0 w 128"/>
                    <a:gd name="T5" fmla="*/ 0 h 183"/>
                    <a:gd name="T6" fmla="*/ 0 w 128"/>
                    <a:gd name="T7" fmla="*/ 0 h 183"/>
                    <a:gd name="T8" fmla="*/ 0 w 128"/>
                    <a:gd name="T9" fmla="*/ 0 h 183"/>
                    <a:gd name="T10" fmla="*/ 0 w 128"/>
                    <a:gd name="T11" fmla="*/ 0 h 183"/>
                    <a:gd name="T12" fmla="*/ 0 w 128"/>
                    <a:gd name="T13" fmla="*/ 0 h 183"/>
                    <a:gd name="T14" fmla="*/ 0 w 128"/>
                    <a:gd name="T15" fmla="*/ 0 h 183"/>
                    <a:gd name="T16" fmla="*/ 0 w 128"/>
                    <a:gd name="T17" fmla="*/ 0 h 183"/>
                    <a:gd name="T18" fmla="*/ 0 w 128"/>
                    <a:gd name="T19" fmla="*/ 0 h 183"/>
                    <a:gd name="T20" fmla="*/ 0 w 128"/>
                    <a:gd name="T21" fmla="*/ 0 h 183"/>
                    <a:gd name="T22" fmla="*/ 0 w 128"/>
                    <a:gd name="T23" fmla="*/ 0 h 183"/>
                    <a:gd name="T24" fmla="*/ 0 w 128"/>
                    <a:gd name="T25" fmla="*/ 0 h 183"/>
                    <a:gd name="T26" fmla="*/ 0 w 128"/>
                    <a:gd name="T27" fmla="*/ 0 h 183"/>
                    <a:gd name="T28" fmla="*/ 0 w 128"/>
                    <a:gd name="T29" fmla="*/ 0 h 183"/>
                    <a:gd name="T30" fmla="*/ 0 w 128"/>
                    <a:gd name="T31" fmla="*/ 0 h 183"/>
                    <a:gd name="T32" fmla="*/ 0 w 128"/>
                    <a:gd name="T33" fmla="*/ 0 h 183"/>
                    <a:gd name="T34" fmla="*/ 0 w 128"/>
                    <a:gd name="T35" fmla="*/ 0 h 183"/>
                    <a:gd name="T36" fmla="*/ 0 w 128"/>
                    <a:gd name="T37" fmla="*/ 0 h 183"/>
                    <a:gd name="T38" fmla="*/ 0 w 128"/>
                    <a:gd name="T39" fmla="*/ 0 h 183"/>
                    <a:gd name="T40" fmla="*/ 0 w 128"/>
                    <a:gd name="T41" fmla="*/ 0 h 183"/>
                    <a:gd name="T42" fmla="*/ 0 w 128"/>
                    <a:gd name="T43" fmla="*/ 0 h 183"/>
                    <a:gd name="T44" fmla="*/ 0 w 128"/>
                    <a:gd name="T45" fmla="*/ 0 h 183"/>
                    <a:gd name="T46" fmla="*/ 0 w 128"/>
                    <a:gd name="T47" fmla="*/ 0 h 183"/>
                    <a:gd name="T48" fmla="*/ 0 w 128"/>
                    <a:gd name="T49" fmla="*/ 0 h 183"/>
                    <a:gd name="T50" fmla="*/ 0 w 128"/>
                    <a:gd name="T51" fmla="*/ 0 h 183"/>
                    <a:gd name="T52" fmla="*/ 0 w 128"/>
                    <a:gd name="T53" fmla="*/ 0 h 183"/>
                    <a:gd name="T54" fmla="*/ 0 w 128"/>
                    <a:gd name="T55" fmla="*/ 0 h 183"/>
                    <a:gd name="T56" fmla="*/ 0 w 128"/>
                    <a:gd name="T57" fmla="*/ 0 h 183"/>
                    <a:gd name="T58" fmla="*/ 0 w 128"/>
                    <a:gd name="T59" fmla="*/ 0 h 183"/>
                    <a:gd name="T60" fmla="*/ 0 w 128"/>
                    <a:gd name="T61" fmla="*/ 0 h 183"/>
                    <a:gd name="T62" fmla="*/ 0 w 128"/>
                    <a:gd name="T63" fmla="*/ 0 h 183"/>
                    <a:gd name="T64" fmla="*/ 0 w 128"/>
                    <a:gd name="T65" fmla="*/ 0 h 183"/>
                    <a:gd name="T66" fmla="*/ 0 w 128"/>
                    <a:gd name="T67" fmla="*/ 0 h 183"/>
                    <a:gd name="T68" fmla="*/ 0 w 128"/>
                    <a:gd name="T69" fmla="*/ 0 h 183"/>
                    <a:gd name="T70" fmla="*/ 0 w 128"/>
                    <a:gd name="T71" fmla="*/ 0 h 183"/>
                    <a:gd name="T72" fmla="*/ 0 w 128"/>
                    <a:gd name="T73" fmla="*/ 0 h 183"/>
                    <a:gd name="T74" fmla="*/ 0 w 128"/>
                    <a:gd name="T75" fmla="*/ 0 h 183"/>
                    <a:gd name="T76" fmla="*/ 0 w 128"/>
                    <a:gd name="T77" fmla="*/ 0 h 183"/>
                    <a:gd name="T78" fmla="*/ 0 w 128"/>
                    <a:gd name="T79" fmla="*/ 0 h 183"/>
                    <a:gd name="T80" fmla="*/ 0 w 128"/>
                    <a:gd name="T81" fmla="*/ 0 h 183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w 128"/>
                    <a:gd name="T124" fmla="*/ 0 h 183"/>
                    <a:gd name="T125" fmla="*/ 128 w 128"/>
                    <a:gd name="T126" fmla="*/ 183 h 183"/>
                  </a:gdLst>
                  <a:ahLst/>
                  <a:cxnLst>
                    <a:cxn ang="T82">
                      <a:pos x="T0" y="T1"/>
                    </a:cxn>
                    <a:cxn ang="T83">
                      <a:pos x="T2" y="T3"/>
                    </a:cxn>
                    <a:cxn ang="T84">
                      <a:pos x="T4" y="T5"/>
                    </a:cxn>
                    <a:cxn ang="T85">
                      <a:pos x="T6" y="T7"/>
                    </a:cxn>
                    <a:cxn ang="T86">
                      <a:pos x="T8" y="T9"/>
                    </a:cxn>
                    <a:cxn ang="T87">
                      <a:pos x="T10" y="T11"/>
                    </a:cxn>
                    <a:cxn ang="T88">
                      <a:pos x="T12" y="T13"/>
                    </a:cxn>
                    <a:cxn ang="T89">
                      <a:pos x="T14" y="T15"/>
                    </a:cxn>
                    <a:cxn ang="T90">
                      <a:pos x="T16" y="T17"/>
                    </a:cxn>
                    <a:cxn ang="T91">
                      <a:pos x="T18" y="T19"/>
                    </a:cxn>
                    <a:cxn ang="T92">
                      <a:pos x="T20" y="T21"/>
                    </a:cxn>
                    <a:cxn ang="T93">
                      <a:pos x="T22" y="T23"/>
                    </a:cxn>
                    <a:cxn ang="T94">
                      <a:pos x="T24" y="T25"/>
                    </a:cxn>
                    <a:cxn ang="T95">
                      <a:pos x="T26" y="T27"/>
                    </a:cxn>
                    <a:cxn ang="T96">
                      <a:pos x="T28" y="T29"/>
                    </a:cxn>
                    <a:cxn ang="T97">
                      <a:pos x="T30" y="T31"/>
                    </a:cxn>
                    <a:cxn ang="T98">
                      <a:pos x="T32" y="T33"/>
                    </a:cxn>
                    <a:cxn ang="T99">
                      <a:pos x="T34" y="T35"/>
                    </a:cxn>
                    <a:cxn ang="T100">
                      <a:pos x="T36" y="T37"/>
                    </a:cxn>
                    <a:cxn ang="T101">
                      <a:pos x="T38" y="T39"/>
                    </a:cxn>
                    <a:cxn ang="T102">
                      <a:pos x="T40" y="T41"/>
                    </a:cxn>
                    <a:cxn ang="T103">
                      <a:pos x="T42" y="T43"/>
                    </a:cxn>
                    <a:cxn ang="T104">
                      <a:pos x="T44" y="T45"/>
                    </a:cxn>
                    <a:cxn ang="T105">
                      <a:pos x="T46" y="T47"/>
                    </a:cxn>
                    <a:cxn ang="T106">
                      <a:pos x="T48" y="T49"/>
                    </a:cxn>
                    <a:cxn ang="T107">
                      <a:pos x="T50" y="T51"/>
                    </a:cxn>
                    <a:cxn ang="T108">
                      <a:pos x="T52" y="T53"/>
                    </a:cxn>
                    <a:cxn ang="T109">
                      <a:pos x="T54" y="T55"/>
                    </a:cxn>
                    <a:cxn ang="T110">
                      <a:pos x="T56" y="T57"/>
                    </a:cxn>
                    <a:cxn ang="T111">
                      <a:pos x="T58" y="T59"/>
                    </a:cxn>
                    <a:cxn ang="T112">
                      <a:pos x="T60" y="T61"/>
                    </a:cxn>
                    <a:cxn ang="T113">
                      <a:pos x="T62" y="T63"/>
                    </a:cxn>
                    <a:cxn ang="T114">
                      <a:pos x="T64" y="T65"/>
                    </a:cxn>
                    <a:cxn ang="T115">
                      <a:pos x="T66" y="T67"/>
                    </a:cxn>
                    <a:cxn ang="T116">
                      <a:pos x="T68" y="T69"/>
                    </a:cxn>
                    <a:cxn ang="T117">
                      <a:pos x="T70" y="T71"/>
                    </a:cxn>
                    <a:cxn ang="T118">
                      <a:pos x="T72" y="T73"/>
                    </a:cxn>
                    <a:cxn ang="T119">
                      <a:pos x="T74" y="T75"/>
                    </a:cxn>
                    <a:cxn ang="T120">
                      <a:pos x="T76" y="T77"/>
                    </a:cxn>
                    <a:cxn ang="T121">
                      <a:pos x="T78" y="T79"/>
                    </a:cxn>
                    <a:cxn ang="T122">
                      <a:pos x="T80" y="T81"/>
                    </a:cxn>
                  </a:cxnLst>
                  <a:rect l="T123" t="T124" r="T125" b="T126"/>
                  <a:pathLst>
                    <a:path w="128" h="183">
                      <a:moveTo>
                        <a:pt x="108" y="61"/>
                      </a:moveTo>
                      <a:lnTo>
                        <a:pt x="111" y="80"/>
                      </a:lnTo>
                      <a:lnTo>
                        <a:pt x="109" y="97"/>
                      </a:lnTo>
                      <a:lnTo>
                        <a:pt x="101" y="110"/>
                      </a:lnTo>
                      <a:lnTo>
                        <a:pt x="89" y="123"/>
                      </a:lnTo>
                      <a:lnTo>
                        <a:pt x="75" y="134"/>
                      </a:lnTo>
                      <a:lnTo>
                        <a:pt x="60" y="145"/>
                      </a:lnTo>
                      <a:lnTo>
                        <a:pt x="43" y="156"/>
                      </a:lnTo>
                      <a:lnTo>
                        <a:pt x="29" y="167"/>
                      </a:lnTo>
                      <a:lnTo>
                        <a:pt x="27" y="170"/>
                      </a:lnTo>
                      <a:lnTo>
                        <a:pt x="26" y="172"/>
                      </a:lnTo>
                      <a:lnTo>
                        <a:pt x="26" y="176"/>
                      </a:lnTo>
                      <a:lnTo>
                        <a:pt x="28" y="179"/>
                      </a:lnTo>
                      <a:lnTo>
                        <a:pt x="30" y="182"/>
                      </a:lnTo>
                      <a:lnTo>
                        <a:pt x="34" y="183"/>
                      </a:lnTo>
                      <a:lnTo>
                        <a:pt x="37" y="183"/>
                      </a:lnTo>
                      <a:lnTo>
                        <a:pt x="41" y="182"/>
                      </a:lnTo>
                      <a:lnTo>
                        <a:pt x="58" y="171"/>
                      </a:lnTo>
                      <a:lnTo>
                        <a:pt x="76" y="160"/>
                      </a:lnTo>
                      <a:lnTo>
                        <a:pt x="92" y="147"/>
                      </a:lnTo>
                      <a:lnTo>
                        <a:pt x="108" y="132"/>
                      </a:lnTo>
                      <a:lnTo>
                        <a:pt x="118" y="116"/>
                      </a:lnTo>
                      <a:lnTo>
                        <a:pt x="125" y="98"/>
                      </a:lnTo>
                      <a:lnTo>
                        <a:pt x="128" y="78"/>
                      </a:lnTo>
                      <a:lnTo>
                        <a:pt x="123" y="58"/>
                      </a:lnTo>
                      <a:lnTo>
                        <a:pt x="112" y="41"/>
                      </a:lnTo>
                      <a:lnTo>
                        <a:pt x="98" y="28"/>
                      </a:lnTo>
                      <a:lnTo>
                        <a:pt x="80" y="16"/>
                      </a:lnTo>
                      <a:lnTo>
                        <a:pt x="61" y="8"/>
                      </a:lnTo>
                      <a:lnTo>
                        <a:pt x="41" y="2"/>
                      </a:lnTo>
                      <a:lnTo>
                        <a:pt x="23" y="0"/>
                      </a:lnTo>
                      <a:lnTo>
                        <a:pt x="9" y="1"/>
                      </a:lnTo>
                      <a:lnTo>
                        <a:pt x="0" y="6"/>
                      </a:lnTo>
                      <a:lnTo>
                        <a:pt x="16" y="10"/>
                      </a:lnTo>
                      <a:lnTo>
                        <a:pt x="33" y="14"/>
                      </a:lnTo>
                      <a:lnTo>
                        <a:pt x="48" y="17"/>
                      </a:lnTo>
                      <a:lnTo>
                        <a:pt x="63" y="22"/>
                      </a:lnTo>
                      <a:lnTo>
                        <a:pt x="77" y="28"/>
                      </a:lnTo>
                      <a:lnTo>
                        <a:pt x="90" y="36"/>
                      </a:lnTo>
                      <a:lnTo>
                        <a:pt x="101" y="46"/>
                      </a:lnTo>
                      <a:lnTo>
                        <a:pt x="108" y="61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2996" name="Freeform 1217"/>
                <p:cNvSpPr>
                  <a:spLocks/>
                </p:cNvSpPr>
                <p:nvPr/>
              </p:nvSpPr>
              <p:spPr bwMode="auto">
                <a:xfrm>
                  <a:off x="5070" y="2650"/>
                  <a:ext cx="112" cy="88"/>
                </a:xfrm>
                <a:custGeom>
                  <a:avLst/>
                  <a:gdLst>
                    <a:gd name="T0" fmla="*/ 0 w 323"/>
                    <a:gd name="T1" fmla="*/ 0 h 379"/>
                    <a:gd name="T2" fmla="*/ 0 w 323"/>
                    <a:gd name="T3" fmla="*/ 0 h 379"/>
                    <a:gd name="T4" fmla="*/ 0 w 323"/>
                    <a:gd name="T5" fmla="*/ 0 h 379"/>
                    <a:gd name="T6" fmla="*/ 0 w 323"/>
                    <a:gd name="T7" fmla="*/ 0 h 379"/>
                    <a:gd name="T8" fmla="*/ 0 w 323"/>
                    <a:gd name="T9" fmla="*/ 0 h 379"/>
                    <a:gd name="T10" fmla="*/ 0 w 323"/>
                    <a:gd name="T11" fmla="*/ 0 h 379"/>
                    <a:gd name="T12" fmla="*/ 0 w 323"/>
                    <a:gd name="T13" fmla="*/ 0 h 379"/>
                    <a:gd name="T14" fmla="*/ 0 w 323"/>
                    <a:gd name="T15" fmla="*/ 0 h 379"/>
                    <a:gd name="T16" fmla="*/ 0 w 323"/>
                    <a:gd name="T17" fmla="*/ 0 h 379"/>
                    <a:gd name="T18" fmla="*/ 0 w 323"/>
                    <a:gd name="T19" fmla="*/ 0 h 379"/>
                    <a:gd name="T20" fmla="*/ 0 w 323"/>
                    <a:gd name="T21" fmla="*/ 0 h 379"/>
                    <a:gd name="T22" fmla="*/ 0 w 323"/>
                    <a:gd name="T23" fmla="*/ 0 h 379"/>
                    <a:gd name="T24" fmla="*/ 0 w 323"/>
                    <a:gd name="T25" fmla="*/ 0 h 379"/>
                    <a:gd name="T26" fmla="*/ 0 w 323"/>
                    <a:gd name="T27" fmla="*/ 0 h 379"/>
                    <a:gd name="T28" fmla="*/ 0 w 323"/>
                    <a:gd name="T29" fmla="*/ 0 h 379"/>
                    <a:gd name="T30" fmla="*/ 0 w 323"/>
                    <a:gd name="T31" fmla="*/ 0 h 379"/>
                    <a:gd name="T32" fmla="*/ 0 w 323"/>
                    <a:gd name="T33" fmla="*/ 0 h 379"/>
                    <a:gd name="T34" fmla="*/ 0 w 323"/>
                    <a:gd name="T35" fmla="*/ 0 h 379"/>
                    <a:gd name="T36" fmla="*/ 0 w 323"/>
                    <a:gd name="T37" fmla="*/ 0 h 379"/>
                    <a:gd name="T38" fmla="*/ 0 w 323"/>
                    <a:gd name="T39" fmla="*/ 0 h 379"/>
                    <a:gd name="T40" fmla="*/ 0 w 323"/>
                    <a:gd name="T41" fmla="*/ 0 h 379"/>
                    <a:gd name="T42" fmla="*/ 0 w 323"/>
                    <a:gd name="T43" fmla="*/ 0 h 379"/>
                    <a:gd name="T44" fmla="*/ 0 w 323"/>
                    <a:gd name="T45" fmla="*/ 0 h 379"/>
                    <a:gd name="T46" fmla="*/ 0 w 323"/>
                    <a:gd name="T47" fmla="*/ 0 h 379"/>
                    <a:gd name="T48" fmla="*/ 0 w 323"/>
                    <a:gd name="T49" fmla="*/ 0 h 379"/>
                    <a:gd name="T50" fmla="*/ 0 w 323"/>
                    <a:gd name="T51" fmla="*/ 0 h 379"/>
                    <a:gd name="T52" fmla="*/ 0 w 323"/>
                    <a:gd name="T53" fmla="*/ 0 h 379"/>
                    <a:gd name="T54" fmla="*/ 0 w 323"/>
                    <a:gd name="T55" fmla="*/ 0 h 379"/>
                    <a:gd name="T56" fmla="*/ 0 w 323"/>
                    <a:gd name="T57" fmla="*/ 0 h 379"/>
                    <a:gd name="T58" fmla="*/ 0 w 323"/>
                    <a:gd name="T59" fmla="*/ 0 h 379"/>
                    <a:gd name="T60" fmla="*/ 0 w 323"/>
                    <a:gd name="T61" fmla="*/ 0 h 379"/>
                    <a:gd name="T62" fmla="*/ 0 w 323"/>
                    <a:gd name="T63" fmla="*/ 0 h 379"/>
                    <a:gd name="T64" fmla="*/ 0 w 323"/>
                    <a:gd name="T65" fmla="*/ 0 h 379"/>
                    <a:gd name="T66" fmla="*/ 0 w 323"/>
                    <a:gd name="T67" fmla="*/ 0 h 379"/>
                    <a:gd name="T68" fmla="*/ 0 w 323"/>
                    <a:gd name="T69" fmla="*/ 0 h 379"/>
                    <a:gd name="T70" fmla="*/ 0 w 323"/>
                    <a:gd name="T71" fmla="*/ 0 h 379"/>
                    <a:gd name="T72" fmla="*/ 0 w 323"/>
                    <a:gd name="T73" fmla="*/ 0 h 379"/>
                    <a:gd name="T74" fmla="*/ 0 w 323"/>
                    <a:gd name="T75" fmla="*/ 0 h 379"/>
                    <a:gd name="T76" fmla="*/ 0 w 323"/>
                    <a:gd name="T77" fmla="*/ 0 h 379"/>
                    <a:gd name="T78" fmla="*/ 0 w 323"/>
                    <a:gd name="T79" fmla="*/ 0 h 379"/>
                    <a:gd name="T80" fmla="*/ 0 w 323"/>
                    <a:gd name="T81" fmla="*/ 0 h 379"/>
                    <a:gd name="T82" fmla="*/ 0 w 323"/>
                    <a:gd name="T83" fmla="*/ 0 h 379"/>
                    <a:gd name="T84" fmla="*/ 0 w 323"/>
                    <a:gd name="T85" fmla="*/ 0 h 379"/>
                    <a:gd name="T86" fmla="*/ 0 w 323"/>
                    <a:gd name="T87" fmla="*/ 0 h 379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w 323"/>
                    <a:gd name="T133" fmla="*/ 0 h 379"/>
                    <a:gd name="T134" fmla="*/ 323 w 323"/>
                    <a:gd name="T135" fmla="*/ 379 h 379"/>
                  </a:gdLst>
                  <a:ahLst/>
                  <a:cxnLst>
                    <a:cxn ang="T88">
                      <a:pos x="T0" y="T1"/>
                    </a:cxn>
                    <a:cxn ang="T89">
                      <a:pos x="T2" y="T3"/>
                    </a:cxn>
                    <a:cxn ang="T90">
                      <a:pos x="T4" y="T5"/>
                    </a:cxn>
                    <a:cxn ang="T91">
                      <a:pos x="T6" y="T7"/>
                    </a:cxn>
                    <a:cxn ang="T92">
                      <a:pos x="T8" y="T9"/>
                    </a:cxn>
                    <a:cxn ang="T93">
                      <a:pos x="T10" y="T11"/>
                    </a:cxn>
                    <a:cxn ang="T94">
                      <a:pos x="T12" y="T13"/>
                    </a:cxn>
                    <a:cxn ang="T95">
                      <a:pos x="T14" y="T15"/>
                    </a:cxn>
                    <a:cxn ang="T96">
                      <a:pos x="T16" y="T17"/>
                    </a:cxn>
                    <a:cxn ang="T97">
                      <a:pos x="T18" y="T19"/>
                    </a:cxn>
                    <a:cxn ang="T98">
                      <a:pos x="T20" y="T21"/>
                    </a:cxn>
                    <a:cxn ang="T99">
                      <a:pos x="T22" y="T23"/>
                    </a:cxn>
                    <a:cxn ang="T100">
                      <a:pos x="T24" y="T25"/>
                    </a:cxn>
                    <a:cxn ang="T101">
                      <a:pos x="T26" y="T27"/>
                    </a:cxn>
                    <a:cxn ang="T102">
                      <a:pos x="T28" y="T29"/>
                    </a:cxn>
                    <a:cxn ang="T103">
                      <a:pos x="T30" y="T31"/>
                    </a:cxn>
                    <a:cxn ang="T104">
                      <a:pos x="T32" y="T33"/>
                    </a:cxn>
                    <a:cxn ang="T105">
                      <a:pos x="T34" y="T35"/>
                    </a:cxn>
                    <a:cxn ang="T106">
                      <a:pos x="T36" y="T37"/>
                    </a:cxn>
                    <a:cxn ang="T107">
                      <a:pos x="T38" y="T39"/>
                    </a:cxn>
                    <a:cxn ang="T108">
                      <a:pos x="T40" y="T41"/>
                    </a:cxn>
                    <a:cxn ang="T109">
                      <a:pos x="T42" y="T43"/>
                    </a:cxn>
                    <a:cxn ang="T110">
                      <a:pos x="T44" y="T45"/>
                    </a:cxn>
                    <a:cxn ang="T111">
                      <a:pos x="T46" y="T47"/>
                    </a:cxn>
                    <a:cxn ang="T112">
                      <a:pos x="T48" y="T49"/>
                    </a:cxn>
                    <a:cxn ang="T113">
                      <a:pos x="T50" y="T51"/>
                    </a:cxn>
                    <a:cxn ang="T114">
                      <a:pos x="T52" y="T53"/>
                    </a:cxn>
                    <a:cxn ang="T115">
                      <a:pos x="T54" y="T55"/>
                    </a:cxn>
                    <a:cxn ang="T116">
                      <a:pos x="T56" y="T57"/>
                    </a:cxn>
                    <a:cxn ang="T117">
                      <a:pos x="T58" y="T59"/>
                    </a:cxn>
                    <a:cxn ang="T118">
                      <a:pos x="T60" y="T61"/>
                    </a:cxn>
                    <a:cxn ang="T119">
                      <a:pos x="T62" y="T63"/>
                    </a:cxn>
                    <a:cxn ang="T120">
                      <a:pos x="T64" y="T65"/>
                    </a:cxn>
                    <a:cxn ang="T121">
                      <a:pos x="T66" y="T67"/>
                    </a:cxn>
                    <a:cxn ang="T122">
                      <a:pos x="T68" y="T69"/>
                    </a:cxn>
                    <a:cxn ang="T123">
                      <a:pos x="T70" y="T71"/>
                    </a:cxn>
                    <a:cxn ang="T124">
                      <a:pos x="T72" y="T73"/>
                    </a:cxn>
                    <a:cxn ang="T125">
                      <a:pos x="T74" y="T75"/>
                    </a:cxn>
                    <a:cxn ang="T126">
                      <a:pos x="T76" y="T77"/>
                    </a:cxn>
                    <a:cxn ang="T127">
                      <a:pos x="T78" y="T79"/>
                    </a:cxn>
                    <a:cxn ang="T128">
                      <a:pos x="T80" y="T81"/>
                    </a:cxn>
                    <a:cxn ang="T129">
                      <a:pos x="T82" y="T83"/>
                    </a:cxn>
                    <a:cxn ang="T130">
                      <a:pos x="T84" y="T85"/>
                    </a:cxn>
                    <a:cxn ang="T131">
                      <a:pos x="T86" y="T87"/>
                    </a:cxn>
                  </a:cxnLst>
                  <a:rect l="T132" t="T133" r="T134" b="T135"/>
                  <a:pathLst>
                    <a:path w="323" h="379">
                      <a:moveTo>
                        <a:pt x="126" y="50"/>
                      </a:moveTo>
                      <a:lnTo>
                        <a:pt x="101" y="70"/>
                      </a:lnTo>
                      <a:lnTo>
                        <a:pt x="76" y="92"/>
                      </a:lnTo>
                      <a:lnTo>
                        <a:pt x="54" y="115"/>
                      </a:lnTo>
                      <a:lnTo>
                        <a:pt x="34" y="140"/>
                      </a:lnTo>
                      <a:lnTo>
                        <a:pt x="18" y="167"/>
                      </a:lnTo>
                      <a:lnTo>
                        <a:pt x="6" y="196"/>
                      </a:lnTo>
                      <a:lnTo>
                        <a:pt x="0" y="227"/>
                      </a:lnTo>
                      <a:lnTo>
                        <a:pt x="1" y="259"/>
                      </a:lnTo>
                      <a:lnTo>
                        <a:pt x="4" y="267"/>
                      </a:lnTo>
                      <a:lnTo>
                        <a:pt x="7" y="277"/>
                      </a:lnTo>
                      <a:lnTo>
                        <a:pt x="11" y="283"/>
                      </a:lnTo>
                      <a:lnTo>
                        <a:pt x="15" y="291"/>
                      </a:lnTo>
                      <a:lnTo>
                        <a:pt x="21" y="298"/>
                      </a:lnTo>
                      <a:lnTo>
                        <a:pt x="27" y="305"/>
                      </a:lnTo>
                      <a:lnTo>
                        <a:pt x="34" y="311"/>
                      </a:lnTo>
                      <a:lnTo>
                        <a:pt x="41" y="316"/>
                      </a:lnTo>
                      <a:lnTo>
                        <a:pt x="57" y="325"/>
                      </a:lnTo>
                      <a:lnTo>
                        <a:pt x="72" y="333"/>
                      </a:lnTo>
                      <a:lnTo>
                        <a:pt x="87" y="340"/>
                      </a:lnTo>
                      <a:lnTo>
                        <a:pt x="103" y="345"/>
                      </a:lnTo>
                      <a:lnTo>
                        <a:pt x="120" y="351"/>
                      </a:lnTo>
                      <a:lnTo>
                        <a:pt x="136" y="356"/>
                      </a:lnTo>
                      <a:lnTo>
                        <a:pt x="153" y="360"/>
                      </a:lnTo>
                      <a:lnTo>
                        <a:pt x="169" y="364"/>
                      </a:lnTo>
                      <a:lnTo>
                        <a:pt x="187" y="367"/>
                      </a:lnTo>
                      <a:lnTo>
                        <a:pt x="204" y="370"/>
                      </a:lnTo>
                      <a:lnTo>
                        <a:pt x="221" y="372"/>
                      </a:lnTo>
                      <a:lnTo>
                        <a:pt x="238" y="374"/>
                      </a:lnTo>
                      <a:lnTo>
                        <a:pt x="256" y="375"/>
                      </a:lnTo>
                      <a:lnTo>
                        <a:pt x="273" y="376"/>
                      </a:lnTo>
                      <a:lnTo>
                        <a:pt x="290" y="378"/>
                      </a:lnTo>
                      <a:lnTo>
                        <a:pt x="307" y="379"/>
                      </a:lnTo>
                      <a:lnTo>
                        <a:pt x="312" y="379"/>
                      </a:lnTo>
                      <a:lnTo>
                        <a:pt x="317" y="375"/>
                      </a:lnTo>
                      <a:lnTo>
                        <a:pt x="320" y="372"/>
                      </a:lnTo>
                      <a:lnTo>
                        <a:pt x="323" y="366"/>
                      </a:lnTo>
                      <a:lnTo>
                        <a:pt x="323" y="360"/>
                      </a:lnTo>
                      <a:lnTo>
                        <a:pt x="320" y="356"/>
                      </a:lnTo>
                      <a:lnTo>
                        <a:pt x="316" y="352"/>
                      </a:lnTo>
                      <a:lnTo>
                        <a:pt x="311" y="351"/>
                      </a:lnTo>
                      <a:lnTo>
                        <a:pt x="295" y="351"/>
                      </a:lnTo>
                      <a:lnTo>
                        <a:pt x="279" y="351"/>
                      </a:lnTo>
                      <a:lnTo>
                        <a:pt x="263" y="350"/>
                      </a:lnTo>
                      <a:lnTo>
                        <a:pt x="248" y="349"/>
                      </a:lnTo>
                      <a:lnTo>
                        <a:pt x="231" y="348"/>
                      </a:lnTo>
                      <a:lnTo>
                        <a:pt x="215" y="345"/>
                      </a:lnTo>
                      <a:lnTo>
                        <a:pt x="200" y="343"/>
                      </a:lnTo>
                      <a:lnTo>
                        <a:pt x="183" y="341"/>
                      </a:lnTo>
                      <a:lnTo>
                        <a:pt x="168" y="337"/>
                      </a:lnTo>
                      <a:lnTo>
                        <a:pt x="151" y="334"/>
                      </a:lnTo>
                      <a:lnTo>
                        <a:pt x="136" y="329"/>
                      </a:lnTo>
                      <a:lnTo>
                        <a:pt x="121" y="325"/>
                      </a:lnTo>
                      <a:lnTo>
                        <a:pt x="106" y="320"/>
                      </a:lnTo>
                      <a:lnTo>
                        <a:pt x="92" y="313"/>
                      </a:lnTo>
                      <a:lnTo>
                        <a:pt x="76" y="306"/>
                      </a:lnTo>
                      <a:lnTo>
                        <a:pt x="62" y="300"/>
                      </a:lnTo>
                      <a:lnTo>
                        <a:pt x="51" y="291"/>
                      </a:lnTo>
                      <a:lnTo>
                        <a:pt x="41" y="280"/>
                      </a:lnTo>
                      <a:lnTo>
                        <a:pt x="35" y="269"/>
                      </a:lnTo>
                      <a:lnTo>
                        <a:pt x="31" y="255"/>
                      </a:lnTo>
                      <a:lnTo>
                        <a:pt x="31" y="239"/>
                      </a:lnTo>
                      <a:lnTo>
                        <a:pt x="33" y="218"/>
                      </a:lnTo>
                      <a:lnTo>
                        <a:pt x="38" y="197"/>
                      </a:lnTo>
                      <a:lnTo>
                        <a:pt x="42" y="182"/>
                      </a:lnTo>
                      <a:lnTo>
                        <a:pt x="51" y="165"/>
                      </a:lnTo>
                      <a:lnTo>
                        <a:pt x="60" y="150"/>
                      </a:lnTo>
                      <a:lnTo>
                        <a:pt x="68" y="136"/>
                      </a:lnTo>
                      <a:lnTo>
                        <a:pt x="79" y="124"/>
                      </a:lnTo>
                      <a:lnTo>
                        <a:pt x="89" y="111"/>
                      </a:lnTo>
                      <a:lnTo>
                        <a:pt x="101" y="100"/>
                      </a:lnTo>
                      <a:lnTo>
                        <a:pt x="114" y="88"/>
                      </a:lnTo>
                      <a:lnTo>
                        <a:pt x="129" y="76"/>
                      </a:lnTo>
                      <a:lnTo>
                        <a:pt x="144" y="64"/>
                      </a:lnTo>
                      <a:lnTo>
                        <a:pt x="162" y="53"/>
                      </a:lnTo>
                      <a:lnTo>
                        <a:pt x="181" y="41"/>
                      </a:lnTo>
                      <a:lnTo>
                        <a:pt x="201" y="31"/>
                      </a:lnTo>
                      <a:lnTo>
                        <a:pt x="219" y="22"/>
                      </a:lnTo>
                      <a:lnTo>
                        <a:pt x="237" y="14"/>
                      </a:lnTo>
                      <a:lnTo>
                        <a:pt x="253" y="7"/>
                      </a:lnTo>
                      <a:lnTo>
                        <a:pt x="268" y="1"/>
                      </a:lnTo>
                      <a:lnTo>
                        <a:pt x="255" y="0"/>
                      </a:lnTo>
                      <a:lnTo>
                        <a:pt x="238" y="1"/>
                      </a:lnTo>
                      <a:lnTo>
                        <a:pt x="221" y="5"/>
                      </a:lnTo>
                      <a:lnTo>
                        <a:pt x="201" y="11"/>
                      </a:lnTo>
                      <a:lnTo>
                        <a:pt x="181" y="19"/>
                      </a:lnTo>
                      <a:lnTo>
                        <a:pt x="161" y="28"/>
                      </a:lnTo>
                      <a:lnTo>
                        <a:pt x="142" y="39"/>
                      </a:lnTo>
                      <a:lnTo>
                        <a:pt x="126" y="5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2997" name="Freeform 1218"/>
                <p:cNvSpPr>
                  <a:spLocks/>
                </p:cNvSpPr>
                <p:nvPr/>
              </p:nvSpPr>
              <p:spPr bwMode="auto">
                <a:xfrm>
                  <a:off x="5229" y="2647"/>
                  <a:ext cx="99" cy="59"/>
                </a:xfrm>
                <a:custGeom>
                  <a:avLst/>
                  <a:gdLst>
                    <a:gd name="T0" fmla="*/ 0 w 282"/>
                    <a:gd name="T1" fmla="*/ 0 h 253"/>
                    <a:gd name="T2" fmla="*/ 0 w 282"/>
                    <a:gd name="T3" fmla="*/ 0 h 253"/>
                    <a:gd name="T4" fmla="*/ 0 w 282"/>
                    <a:gd name="T5" fmla="*/ 0 h 253"/>
                    <a:gd name="T6" fmla="*/ 0 w 282"/>
                    <a:gd name="T7" fmla="*/ 0 h 253"/>
                    <a:gd name="T8" fmla="*/ 0 w 282"/>
                    <a:gd name="T9" fmla="*/ 0 h 253"/>
                    <a:gd name="T10" fmla="*/ 0 w 282"/>
                    <a:gd name="T11" fmla="*/ 0 h 253"/>
                    <a:gd name="T12" fmla="*/ 0 w 282"/>
                    <a:gd name="T13" fmla="*/ 0 h 253"/>
                    <a:gd name="T14" fmla="*/ 0 w 282"/>
                    <a:gd name="T15" fmla="*/ 0 h 253"/>
                    <a:gd name="T16" fmla="*/ 0 w 282"/>
                    <a:gd name="T17" fmla="*/ 0 h 253"/>
                    <a:gd name="T18" fmla="*/ 0 w 282"/>
                    <a:gd name="T19" fmla="*/ 0 h 253"/>
                    <a:gd name="T20" fmla="*/ 0 w 282"/>
                    <a:gd name="T21" fmla="*/ 0 h 253"/>
                    <a:gd name="T22" fmla="*/ 0 w 282"/>
                    <a:gd name="T23" fmla="*/ 0 h 253"/>
                    <a:gd name="T24" fmla="*/ 0 w 282"/>
                    <a:gd name="T25" fmla="*/ 0 h 253"/>
                    <a:gd name="T26" fmla="*/ 0 w 282"/>
                    <a:gd name="T27" fmla="*/ 0 h 253"/>
                    <a:gd name="T28" fmla="*/ 0 w 282"/>
                    <a:gd name="T29" fmla="*/ 0 h 253"/>
                    <a:gd name="T30" fmla="*/ 0 w 282"/>
                    <a:gd name="T31" fmla="*/ 0 h 253"/>
                    <a:gd name="T32" fmla="*/ 0 w 282"/>
                    <a:gd name="T33" fmla="*/ 0 h 253"/>
                    <a:gd name="T34" fmla="*/ 0 w 282"/>
                    <a:gd name="T35" fmla="*/ 0 h 253"/>
                    <a:gd name="T36" fmla="*/ 0 w 282"/>
                    <a:gd name="T37" fmla="*/ 0 h 253"/>
                    <a:gd name="T38" fmla="*/ 0 w 282"/>
                    <a:gd name="T39" fmla="*/ 0 h 253"/>
                    <a:gd name="T40" fmla="*/ 0 w 282"/>
                    <a:gd name="T41" fmla="*/ 0 h 253"/>
                    <a:gd name="T42" fmla="*/ 0 w 282"/>
                    <a:gd name="T43" fmla="*/ 0 h 253"/>
                    <a:gd name="T44" fmla="*/ 0 w 282"/>
                    <a:gd name="T45" fmla="*/ 0 h 253"/>
                    <a:gd name="T46" fmla="*/ 0 w 282"/>
                    <a:gd name="T47" fmla="*/ 0 h 253"/>
                    <a:gd name="T48" fmla="*/ 0 w 282"/>
                    <a:gd name="T49" fmla="*/ 0 h 253"/>
                    <a:gd name="T50" fmla="*/ 0 w 282"/>
                    <a:gd name="T51" fmla="*/ 0 h 253"/>
                    <a:gd name="T52" fmla="*/ 0 w 282"/>
                    <a:gd name="T53" fmla="*/ 0 h 253"/>
                    <a:gd name="T54" fmla="*/ 0 w 282"/>
                    <a:gd name="T55" fmla="*/ 0 h 253"/>
                    <a:gd name="T56" fmla="*/ 0 w 282"/>
                    <a:gd name="T57" fmla="*/ 0 h 253"/>
                    <a:gd name="T58" fmla="*/ 0 w 282"/>
                    <a:gd name="T59" fmla="*/ 0 h 253"/>
                    <a:gd name="T60" fmla="*/ 0 w 282"/>
                    <a:gd name="T61" fmla="*/ 0 h 253"/>
                    <a:gd name="T62" fmla="*/ 0 w 282"/>
                    <a:gd name="T63" fmla="*/ 0 h 253"/>
                    <a:gd name="T64" fmla="*/ 0 w 282"/>
                    <a:gd name="T65" fmla="*/ 0 h 253"/>
                    <a:gd name="T66" fmla="*/ 0 w 282"/>
                    <a:gd name="T67" fmla="*/ 0 h 253"/>
                    <a:gd name="T68" fmla="*/ 0 w 282"/>
                    <a:gd name="T69" fmla="*/ 0 h 253"/>
                    <a:gd name="T70" fmla="*/ 0 w 282"/>
                    <a:gd name="T71" fmla="*/ 0 h 253"/>
                    <a:gd name="T72" fmla="*/ 0 w 282"/>
                    <a:gd name="T73" fmla="*/ 0 h 253"/>
                    <a:gd name="T74" fmla="*/ 0 w 282"/>
                    <a:gd name="T75" fmla="*/ 0 h 253"/>
                    <a:gd name="T76" fmla="*/ 0 w 282"/>
                    <a:gd name="T77" fmla="*/ 0 h 253"/>
                    <a:gd name="T78" fmla="*/ 0 w 282"/>
                    <a:gd name="T79" fmla="*/ 0 h 253"/>
                    <a:gd name="T80" fmla="*/ 0 w 282"/>
                    <a:gd name="T81" fmla="*/ 0 h 253"/>
                    <a:gd name="T82" fmla="*/ 0 w 282"/>
                    <a:gd name="T83" fmla="*/ 0 h 253"/>
                    <a:gd name="T84" fmla="*/ 0 w 282"/>
                    <a:gd name="T85" fmla="*/ 0 h 253"/>
                    <a:gd name="T86" fmla="*/ 0 w 282"/>
                    <a:gd name="T87" fmla="*/ 0 h 253"/>
                    <a:gd name="T88" fmla="*/ 0 w 282"/>
                    <a:gd name="T89" fmla="*/ 0 h 253"/>
                    <a:gd name="T90" fmla="*/ 0 w 282"/>
                    <a:gd name="T91" fmla="*/ 0 h 253"/>
                    <a:gd name="T92" fmla="*/ 0 w 282"/>
                    <a:gd name="T93" fmla="*/ 0 h 253"/>
                    <a:gd name="T94" fmla="*/ 0 w 282"/>
                    <a:gd name="T95" fmla="*/ 0 h 253"/>
                    <a:gd name="T96" fmla="*/ 0 w 282"/>
                    <a:gd name="T97" fmla="*/ 0 h 253"/>
                    <a:gd name="T98" fmla="*/ 0 w 282"/>
                    <a:gd name="T99" fmla="*/ 0 h 253"/>
                    <a:gd name="T100" fmla="*/ 0 w 282"/>
                    <a:gd name="T101" fmla="*/ 0 h 253"/>
                    <a:gd name="T102" fmla="*/ 0 w 282"/>
                    <a:gd name="T103" fmla="*/ 0 h 253"/>
                    <a:gd name="T104" fmla="*/ 0 w 282"/>
                    <a:gd name="T105" fmla="*/ 0 h 253"/>
                    <a:gd name="T106" fmla="*/ 0 w 282"/>
                    <a:gd name="T107" fmla="*/ 0 h 253"/>
                    <a:gd name="T108" fmla="*/ 0 w 282"/>
                    <a:gd name="T109" fmla="*/ 0 h 253"/>
                    <a:gd name="T110" fmla="*/ 0 w 282"/>
                    <a:gd name="T111" fmla="*/ 0 h 253"/>
                    <a:gd name="T112" fmla="*/ 0 w 282"/>
                    <a:gd name="T113" fmla="*/ 0 h 253"/>
                    <a:gd name="T114" fmla="*/ 0 w 282"/>
                    <a:gd name="T115" fmla="*/ 0 h 253"/>
                    <a:gd name="T116" fmla="*/ 0 w 282"/>
                    <a:gd name="T117" fmla="*/ 0 h 253"/>
                    <a:gd name="T118" fmla="*/ 0 w 282"/>
                    <a:gd name="T119" fmla="*/ 0 h 253"/>
                    <a:gd name="T120" fmla="*/ 0 w 282"/>
                    <a:gd name="T121" fmla="*/ 0 h 253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60000 65536"/>
                    <a:gd name="T163" fmla="*/ 0 60000 65536"/>
                    <a:gd name="T164" fmla="*/ 0 60000 65536"/>
                    <a:gd name="T165" fmla="*/ 0 60000 65536"/>
                    <a:gd name="T166" fmla="*/ 0 60000 65536"/>
                    <a:gd name="T167" fmla="*/ 0 60000 65536"/>
                    <a:gd name="T168" fmla="*/ 0 60000 65536"/>
                    <a:gd name="T169" fmla="*/ 0 60000 65536"/>
                    <a:gd name="T170" fmla="*/ 0 60000 65536"/>
                    <a:gd name="T171" fmla="*/ 0 60000 65536"/>
                    <a:gd name="T172" fmla="*/ 0 60000 65536"/>
                    <a:gd name="T173" fmla="*/ 0 60000 65536"/>
                    <a:gd name="T174" fmla="*/ 0 60000 65536"/>
                    <a:gd name="T175" fmla="*/ 0 60000 65536"/>
                    <a:gd name="T176" fmla="*/ 0 60000 65536"/>
                    <a:gd name="T177" fmla="*/ 0 60000 65536"/>
                    <a:gd name="T178" fmla="*/ 0 60000 65536"/>
                    <a:gd name="T179" fmla="*/ 0 60000 65536"/>
                    <a:gd name="T180" fmla="*/ 0 60000 65536"/>
                    <a:gd name="T181" fmla="*/ 0 60000 65536"/>
                    <a:gd name="T182" fmla="*/ 0 60000 65536"/>
                    <a:gd name="T183" fmla="*/ 0 w 282"/>
                    <a:gd name="T184" fmla="*/ 0 h 253"/>
                    <a:gd name="T185" fmla="*/ 282 w 282"/>
                    <a:gd name="T186" fmla="*/ 253 h 253"/>
                  </a:gdLst>
                  <a:ahLst/>
                  <a:cxnLst>
                    <a:cxn ang="T122">
                      <a:pos x="T0" y="T1"/>
                    </a:cxn>
                    <a:cxn ang="T123">
                      <a:pos x="T2" y="T3"/>
                    </a:cxn>
                    <a:cxn ang="T124">
                      <a:pos x="T4" y="T5"/>
                    </a:cxn>
                    <a:cxn ang="T125">
                      <a:pos x="T6" y="T7"/>
                    </a:cxn>
                    <a:cxn ang="T126">
                      <a:pos x="T8" y="T9"/>
                    </a:cxn>
                    <a:cxn ang="T127">
                      <a:pos x="T10" y="T11"/>
                    </a:cxn>
                    <a:cxn ang="T128">
                      <a:pos x="T12" y="T13"/>
                    </a:cxn>
                    <a:cxn ang="T129">
                      <a:pos x="T14" y="T15"/>
                    </a:cxn>
                    <a:cxn ang="T130">
                      <a:pos x="T16" y="T17"/>
                    </a:cxn>
                    <a:cxn ang="T131">
                      <a:pos x="T18" y="T19"/>
                    </a:cxn>
                    <a:cxn ang="T132">
                      <a:pos x="T20" y="T21"/>
                    </a:cxn>
                    <a:cxn ang="T133">
                      <a:pos x="T22" y="T23"/>
                    </a:cxn>
                    <a:cxn ang="T134">
                      <a:pos x="T24" y="T25"/>
                    </a:cxn>
                    <a:cxn ang="T135">
                      <a:pos x="T26" y="T27"/>
                    </a:cxn>
                    <a:cxn ang="T136">
                      <a:pos x="T28" y="T29"/>
                    </a:cxn>
                    <a:cxn ang="T137">
                      <a:pos x="T30" y="T31"/>
                    </a:cxn>
                    <a:cxn ang="T138">
                      <a:pos x="T32" y="T33"/>
                    </a:cxn>
                    <a:cxn ang="T139">
                      <a:pos x="T34" y="T35"/>
                    </a:cxn>
                    <a:cxn ang="T140">
                      <a:pos x="T36" y="T37"/>
                    </a:cxn>
                    <a:cxn ang="T141">
                      <a:pos x="T38" y="T39"/>
                    </a:cxn>
                    <a:cxn ang="T142">
                      <a:pos x="T40" y="T41"/>
                    </a:cxn>
                    <a:cxn ang="T143">
                      <a:pos x="T42" y="T43"/>
                    </a:cxn>
                    <a:cxn ang="T144">
                      <a:pos x="T44" y="T45"/>
                    </a:cxn>
                    <a:cxn ang="T145">
                      <a:pos x="T46" y="T47"/>
                    </a:cxn>
                    <a:cxn ang="T146">
                      <a:pos x="T48" y="T49"/>
                    </a:cxn>
                    <a:cxn ang="T147">
                      <a:pos x="T50" y="T51"/>
                    </a:cxn>
                    <a:cxn ang="T148">
                      <a:pos x="T52" y="T53"/>
                    </a:cxn>
                    <a:cxn ang="T149">
                      <a:pos x="T54" y="T55"/>
                    </a:cxn>
                    <a:cxn ang="T150">
                      <a:pos x="T56" y="T57"/>
                    </a:cxn>
                    <a:cxn ang="T151">
                      <a:pos x="T58" y="T59"/>
                    </a:cxn>
                    <a:cxn ang="T152">
                      <a:pos x="T60" y="T61"/>
                    </a:cxn>
                    <a:cxn ang="T153">
                      <a:pos x="T62" y="T63"/>
                    </a:cxn>
                    <a:cxn ang="T154">
                      <a:pos x="T64" y="T65"/>
                    </a:cxn>
                    <a:cxn ang="T155">
                      <a:pos x="T66" y="T67"/>
                    </a:cxn>
                    <a:cxn ang="T156">
                      <a:pos x="T68" y="T69"/>
                    </a:cxn>
                    <a:cxn ang="T157">
                      <a:pos x="T70" y="T71"/>
                    </a:cxn>
                    <a:cxn ang="T158">
                      <a:pos x="T72" y="T73"/>
                    </a:cxn>
                    <a:cxn ang="T159">
                      <a:pos x="T74" y="T75"/>
                    </a:cxn>
                    <a:cxn ang="T160">
                      <a:pos x="T76" y="T77"/>
                    </a:cxn>
                    <a:cxn ang="T161">
                      <a:pos x="T78" y="T79"/>
                    </a:cxn>
                    <a:cxn ang="T162">
                      <a:pos x="T80" y="T81"/>
                    </a:cxn>
                    <a:cxn ang="T163">
                      <a:pos x="T82" y="T83"/>
                    </a:cxn>
                    <a:cxn ang="T164">
                      <a:pos x="T84" y="T85"/>
                    </a:cxn>
                    <a:cxn ang="T165">
                      <a:pos x="T86" y="T87"/>
                    </a:cxn>
                    <a:cxn ang="T166">
                      <a:pos x="T88" y="T89"/>
                    </a:cxn>
                    <a:cxn ang="T167">
                      <a:pos x="T90" y="T91"/>
                    </a:cxn>
                    <a:cxn ang="T168">
                      <a:pos x="T92" y="T93"/>
                    </a:cxn>
                    <a:cxn ang="T169">
                      <a:pos x="T94" y="T95"/>
                    </a:cxn>
                    <a:cxn ang="T170">
                      <a:pos x="T96" y="T97"/>
                    </a:cxn>
                    <a:cxn ang="T171">
                      <a:pos x="T98" y="T99"/>
                    </a:cxn>
                    <a:cxn ang="T172">
                      <a:pos x="T100" y="T101"/>
                    </a:cxn>
                    <a:cxn ang="T173">
                      <a:pos x="T102" y="T103"/>
                    </a:cxn>
                    <a:cxn ang="T174">
                      <a:pos x="T104" y="T105"/>
                    </a:cxn>
                    <a:cxn ang="T175">
                      <a:pos x="T106" y="T107"/>
                    </a:cxn>
                    <a:cxn ang="T176">
                      <a:pos x="T108" y="T109"/>
                    </a:cxn>
                    <a:cxn ang="T177">
                      <a:pos x="T110" y="T111"/>
                    </a:cxn>
                    <a:cxn ang="T178">
                      <a:pos x="T112" y="T113"/>
                    </a:cxn>
                    <a:cxn ang="T179">
                      <a:pos x="T114" y="T115"/>
                    </a:cxn>
                    <a:cxn ang="T180">
                      <a:pos x="T116" y="T117"/>
                    </a:cxn>
                    <a:cxn ang="T181">
                      <a:pos x="T118" y="T119"/>
                    </a:cxn>
                    <a:cxn ang="T182">
                      <a:pos x="T120" y="T121"/>
                    </a:cxn>
                  </a:cxnLst>
                  <a:rect l="T183" t="T184" r="T185" b="T186"/>
                  <a:pathLst>
                    <a:path w="282" h="253">
                      <a:moveTo>
                        <a:pt x="235" y="78"/>
                      </a:moveTo>
                      <a:lnTo>
                        <a:pt x="248" y="92"/>
                      </a:lnTo>
                      <a:lnTo>
                        <a:pt x="255" y="108"/>
                      </a:lnTo>
                      <a:lnTo>
                        <a:pt x="259" y="125"/>
                      </a:lnTo>
                      <a:lnTo>
                        <a:pt x="259" y="144"/>
                      </a:lnTo>
                      <a:lnTo>
                        <a:pt x="257" y="159"/>
                      </a:lnTo>
                      <a:lnTo>
                        <a:pt x="252" y="171"/>
                      </a:lnTo>
                      <a:lnTo>
                        <a:pt x="244" y="184"/>
                      </a:lnTo>
                      <a:lnTo>
                        <a:pt x="236" y="194"/>
                      </a:lnTo>
                      <a:lnTo>
                        <a:pt x="225" y="206"/>
                      </a:lnTo>
                      <a:lnTo>
                        <a:pt x="215" y="215"/>
                      </a:lnTo>
                      <a:lnTo>
                        <a:pt x="204" y="225"/>
                      </a:lnTo>
                      <a:lnTo>
                        <a:pt x="194" y="236"/>
                      </a:lnTo>
                      <a:lnTo>
                        <a:pt x="191" y="239"/>
                      </a:lnTo>
                      <a:lnTo>
                        <a:pt x="190" y="242"/>
                      </a:lnTo>
                      <a:lnTo>
                        <a:pt x="191" y="246"/>
                      </a:lnTo>
                      <a:lnTo>
                        <a:pt x="194" y="249"/>
                      </a:lnTo>
                      <a:lnTo>
                        <a:pt x="197" y="252"/>
                      </a:lnTo>
                      <a:lnTo>
                        <a:pt x="201" y="253"/>
                      </a:lnTo>
                      <a:lnTo>
                        <a:pt x="205" y="252"/>
                      </a:lnTo>
                      <a:lnTo>
                        <a:pt x="209" y="249"/>
                      </a:lnTo>
                      <a:lnTo>
                        <a:pt x="232" y="234"/>
                      </a:lnTo>
                      <a:lnTo>
                        <a:pt x="251" y="215"/>
                      </a:lnTo>
                      <a:lnTo>
                        <a:pt x="267" y="192"/>
                      </a:lnTo>
                      <a:lnTo>
                        <a:pt x="278" y="168"/>
                      </a:lnTo>
                      <a:lnTo>
                        <a:pt x="282" y="141"/>
                      </a:lnTo>
                      <a:lnTo>
                        <a:pt x="279" y="116"/>
                      </a:lnTo>
                      <a:lnTo>
                        <a:pt x="270" y="92"/>
                      </a:lnTo>
                      <a:lnTo>
                        <a:pt x="251" y="70"/>
                      </a:lnTo>
                      <a:lnTo>
                        <a:pt x="237" y="59"/>
                      </a:lnTo>
                      <a:lnTo>
                        <a:pt x="221" y="48"/>
                      </a:lnTo>
                      <a:lnTo>
                        <a:pt x="202" y="39"/>
                      </a:lnTo>
                      <a:lnTo>
                        <a:pt x="183" y="31"/>
                      </a:lnTo>
                      <a:lnTo>
                        <a:pt x="163" y="24"/>
                      </a:lnTo>
                      <a:lnTo>
                        <a:pt x="142" y="18"/>
                      </a:lnTo>
                      <a:lnTo>
                        <a:pt x="122" y="13"/>
                      </a:lnTo>
                      <a:lnTo>
                        <a:pt x="101" y="8"/>
                      </a:lnTo>
                      <a:lnTo>
                        <a:pt x="82" y="5"/>
                      </a:lnTo>
                      <a:lnTo>
                        <a:pt x="63" y="2"/>
                      </a:lnTo>
                      <a:lnTo>
                        <a:pt x="47" y="0"/>
                      </a:lnTo>
                      <a:lnTo>
                        <a:pt x="32" y="0"/>
                      </a:lnTo>
                      <a:lnTo>
                        <a:pt x="19" y="0"/>
                      </a:lnTo>
                      <a:lnTo>
                        <a:pt x="10" y="1"/>
                      </a:lnTo>
                      <a:lnTo>
                        <a:pt x="4" y="4"/>
                      </a:lnTo>
                      <a:lnTo>
                        <a:pt x="0" y="6"/>
                      </a:lnTo>
                      <a:lnTo>
                        <a:pt x="12" y="8"/>
                      </a:lnTo>
                      <a:lnTo>
                        <a:pt x="25" y="9"/>
                      </a:lnTo>
                      <a:lnTo>
                        <a:pt x="38" y="12"/>
                      </a:lnTo>
                      <a:lnTo>
                        <a:pt x="52" y="14"/>
                      </a:lnTo>
                      <a:lnTo>
                        <a:pt x="67" y="16"/>
                      </a:lnTo>
                      <a:lnTo>
                        <a:pt x="82" y="18"/>
                      </a:lnTo>
                      <a:lnTo>
                        <a:pt x="97" y="22"/>
                      </a:lnTo>
                      <a:lnTo>
                        <a:pt x="114" y="25"/>
                      </a:lnTo>
                      <a:lnTo>
                        <a:pt x="129" y="30"/>
                      </a:lnTo>
                      <a:lnTo>
                        <a:pt x="146" y="35"/>
                      </a:lnTo>
                      <a:lnTo>
                        <a:pt x="162" y="40"/>
                      </a:lnTo>
                      <a:lnTo>
                        <a:pt x="177" y="46"/>
                      </a:lnTo>
                      <a:lnTo>
                        <a:pt x="192" y="53"/>
                      </a:lnTo>
                      <a:lnTo>
                        <a:pt x="208" y="60"/>
                      </a:lnTo>
                      <a:lnTo>
                        <a:pt x="222" y="69"/>
                      </a:lnTo>
                      <a:lnTo>
                        <a:pt x="235" y="78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2998" name="Freeform 1219"/>
                <p:cNvSpPr>
                  <a:spLocks/>
                </p:cNvSpPr>
                <p:nvPr/>
              </p:nvSpPr>
              <p:spPr bwMode="auto">
                <a:xfrm>
                  <a:off x="5030" y="2680"/>
                  <a:ext cx="40" cy="54"/>
                </a:xfrm>
                <a:custGeom>
                  <a:avLst/>
                  <a:gdLst>
                    <a:gd name="T0" fmla="*/ 0 w 115"/>
                    <a:gd name="T1" fmla="*/ 0 h 236"/>
                    <a:gd name="T2" fmla="*/ 0 w 115"/>
                    <a:gd name="T3" fmla="*/ 0 h 236"/>
                    <a:gd name="T4" fmla="*/ 0 w 115"/>
                    <a:gd name="T5" fmla="*/ 0 h 236"/>
                    <a:gd name="T6" fmla="*/ 0 w 115"/>
                    <a:gd name="T7" fmla="*/ 0 h 236"/>
                    <a:gd name="T8" fmla="*/ 0 w 115"/>
                    <a:gd name="T9" fmla="*/ 0 h 236"/>
                    <a:gd name="T10" fmla="*/ 0 w 115"/>
                    <a:gd name="T11" fmla="*/ 0 h 236"/>
                    <a:gd name="T12" fmla="*/ 0 w 115"/>
                    <a:gd name="T13" fmla="*/ 0 h 236"/>
                    <a:gd name="T14" fmla="*/ 0 w 115"/>
                    <a:gd name="T15" fmla="*/ 0 h 236"/>
                    <a:gd name="T16" fmla="*/ 0 w 115"/>
                    <a:gd name="T17" fmla="*/ 0 h 236"/>
                    <a:gd name="T18" fmla="*/ 0 w 115"/>
                    <a:gd name="T19" fmla="*/ 0 h 236"/>
                    <a:gd name="T20" fmla="*/ 0 w 115"/>
                    <a:gd name="T21" fmla="*/ 0 h 236"/>
                    <a:gd name="T22" fmla="*/ 0 w 115"/>
                    <a:gd name="T23" fmla="*/ 0 h 236"/>
                    <a:gd name="T24" fmla="*/ 0 w 115"/>
                    <a:gd name="T25" fmla="*/ 0 h 236"/>
                    <a:gd name="T26" fmla="*/ 0 w 115"/>
                    <a:gd name="T27" fmla="*/ 0 h 236"/>
                    <a:gd name="T28" fmla="*/ 0 w 115"/>
                    <a:gd name="T29" fmla="*/ 0 h 236"/>
                    <a:gd name="T30" fmla="*/ 0 w 115"/>
                    <a:gd name="T31" fmla="*/ 0 h 236"/>
                    <a:gd name="T32" fmla="*/ 0 w 115"/>
                    <a:gd name="T33" fmla="*/ 0 h 236"/>
                    <a:gd name="T34" fmla="*/ 0 w 115"/>
                    <a:gd name="T35" fmla="*/ 0 h 236"/>
                    <a:gd name="T36" fmla="*/ 0 w 115"/>
                    <a:gd name="T37" fmla="*/ 0 h 236"/>
                    <a:gd name="T38" fmla="*/ 0 w 115"/>
                    <a:gd name="T39" fmla="*/ 0 h 236"/>
                    <a:gd name="T40" fmla="*/ 0 w 115"/>
                    <a:gd name="T41" fmla="*/ 0 h 236"/>
                    <a:gd name="T42" fmla="*/ 0 w 115"/>
                    <a:gd name="T43" fmla="*/ 0 h 236"/>
                    <a:gd name="T44" fmla="*/ 0 w 115"/>
                    <a:gd name="T45" fmla="*/ 0 h 236"/>
                    <a:gd name="T46" fmla="*/ 0 w 115"/>
                    <a:gd name="T47" fmla="*/ 0 h 236"/>
                    <a:gd name="T48" fmla="*/ 0 w 115"/>
                    <a:gd name="T49" fmla="*/ 0 h 236"/>
                    <a:gd name="T50" fmla="*/ 0 w 115"/>
                    <a:gd name="T51" fmla="*/ 0 h 236"/>
                    <a:gd name="T52" fmla="*/ 0 w 115"/>
                    <a:gd name="T53" fmla="*/ 0 h 236"/>
                    <a:gd name="T54" fmla="*/ 0 w 115"/>
                    <a:gd name="T55" fmla="*/ 0 h 236"/>
                    <a:gd name="T56" fmla="*/ 0 w 115"/>
                    <a:gd name="T57" fmla="*/ 0 h 236"/>
                    <a:gd name="T58" fmla="*/ 0 w 115"/>
                    <a:gd name="T59" fmla="*/ 0 h 236"/>
                    <a:gd name="T60" fmla="*/ 0 w 115"/>
                    <a:gd name="T61" fmla="*/ 0 h 236"/>
                    <a:gd name="T62" fmla="*/ 0 w 115"/>
                    <a:gd name="T63" fmla="*/ 0 h 236"/>
                    <a:gd name="T64" fmla="*/ 0 w 115"/>
                    <a:gd name="T65" fmla="*/ 0 h 236"/>
                    <a:gd name="T66" fmla="*/ 0 w 115"/>
                    <a:gd name="T67" fmla="*/ 0 h 236"/>
                    <a:gd name="T68" fmla="*/ 0 w 115"/>
                    <a:gd name="T69" fmla="*/ 0 h 236"/>
                    <a:gd name="T70" fmla="*/ 0 w 115"/>
                    <a:gd name="T71" fmla="*/ 0 h 236"/>
                    <a:gd name="T72" fmla="*/ 0 w 115"/>
                    <a:gd name="T73" fmla="*/ 0 h 236"/>
                    <a:gd name="T74" fmla="*/ 0 w 115"/>
                    <a:gd name="T75" fmla="*/ 0 h 236"/>
                    <a:gd name="T76" fmla="*/ 0 w 115"/>
                    <a:gd name="T77" fmla="*/ 0 h 236"/>
                    <a:gd name="T78" fmla="*/ 0 w 115"/>
                    <a:gd name="T79" fmla="*/ 0 h 236"/>
                    <a:gd name="T80" fmla="*/ 0 w 115"/>
                    <a:gd name="T81" fmla="*/ 0 h 2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w 115"/>
                    <a:gd name="T124" fmla="*/ 0 h 236"/>
                    <a:gd name="T125" fmla="*/ 115 w 115"/>
                    <a:gd name="T126" fmla="*/ 236 h 236"/>
                  </a:gdLst>
                  <a:ahLst/>
                  <a:cxnLst>
                    <a:cxn ang="T82">
                      <a:pos x="T0" y="T1"/>
                    </a:cxn>
                    <a:cxn ang="T83">
                      <a:pos x="T2" y="T3"/>
                    </a:cxn>
                    <a:cxn ang="T84">
                      <a:pos x="T4" y="T5"/>
                    </a:cxn>
                    <a:cxn ang="T85">
                      <a:pos x="T6" y="T7"/>
                    </a:cxn>
                    <a:cxn ang="T86">
                      <a:pos x="T8" y="T9"/>
                    </a:cxn>
                    <a:cxn ang="T87">
                      <a:pos x="T10" y="T11"/>
                    </a:cxn>
                    <a:cxn ang="T88">
                      <a:pos x="T12" y="T13"/>
                    </a:cxn>
                    <a:cxn ang="T89">
                      <a:pos x="T14" y="T15"/>
                    </a:cxn>
                    <a:cxn ang="T90">
                      <a:pos x="T16" y="T17"/>
                    </a:cxn>
                    <a:cxn ang="T91">
                      <a:pos x="T18" y="T19"/>
                    </a:cxn>
                    <a:cxn ang="T92">
                      <a:pos x="T20" y="T21"/>
                    </a:cxn>
                    <a:cxn ang="T93">
                      <a:pos x="T22" y="T23"/>
                    </a:cxn>
                    <a:cxn ang="T94">
                      <a:pos x="T24" y="T25"/>
                    </a:cxn>
                    <a:cxn ang="T95">
                      <a:pos x="T26" y="T27"/>
                    </a:cxn>
                    <a:cxn ang="T96">
                      <a:pos x="T28" y="T29"/>
                    </a:cxn>
                    <a:cxn ang="T97">
                      <a:pos x="T30" y="T31"/>
                    </a:cxn>
                    <a:cxn ang="T98">
                      <a:pos x="T32" y="T33"/>
                    </a:cxn>
                    <a:cxn ang="T99">
                      <a:pos x="T34" y="T35"/>
                    </a:cxn>
                    <a:cxn ang="T100">
                      <a:pos x="T36" y="T37"/>
                    </a:cxn>
                    <a:cxn ang="T101">
                      <a:pos x="T38" y="T39"/>
                    </a:cxn>
                    <a:cxn ang="T102">
                      <a:pos x="T40" y="T41"/>
                    </a:cxn>
                    <a:cxn ang="T103">
                      <a:pos x="T42" y="T43"/>
                    </a:cxn>
                    <a:cxn ang="T104">
                      <a:pos x="T44" y="T45"/>
                    </a:cxn>
                    <a:cxn ang="T105">
                      <a:pos x="T46" y="T47"/>
                    </a:cxn>
                    <a:cxn ang="T106">
                      <a:pos x="T48" y="T49"/>
                    </a:cxn>
                    <a:cxn ang="T107">
                      <a:pos x="T50" y="T51"/>
                    </a:cxn>
                    <a:cxn ang="T108">
                      <a:pos x="T52" y="T53"/>
                    </a:cxn>
                    <a:cxn ang="T109">
                      <a:pos x="T54" y="T55"/>
                    </a:cxn>
                    <a:cxn ang="T110">
                      <a:pos x="T56" y="T57"/>
                    </a:cxn>
                    <a:cxn ang="T111">
                      <a:pos x="T58" y="T59"/>
                    </a:cxn>
                    <a:cxn ang="T112">
                      <a:pos x="T60" y="T61"/>
                    </a:cxn>
                    <a:cxn ang="T113">
                      <a:pos x="T62" y="T63"/>
                    </a:cxn>
                    <a:cxn ang="T114">
                      <a:pos x="T64" y="T65"/>
                    </a:cxn>
                    <a:cxn ang="T115">
                      <a:pos x="T66" y="T67"/>
                    </a:cxn>
                    <a:cxn ang="T116">
                      <a:pos x="T68" y="T69"/>
                    </a:cxn>
                    <a:cxn ang="T117">
                      <a:pos x="T70" y="T71"/>
                    </a:cxn>
                    <a:cxn ang="T118">
                      <a:pos x="T72" y="T73"/>
                    </a:cxn>
                    <a:cxn ang="T119">
                      <a:pos x="T74" y="T75"/>
                    </a:cxn>
                    <a:cxn ang="T120">
                      <a:pos x="T76" y="T77"/>
                    </a:cxn>
                    <a:cxn ang="T121">
                      <a:pos x="T78" y="T79"/>
                    </a:cxn>
                    <a:cxn ang="T122">
                      <a:pos x="T80" y="T81"/>
                    </a:cxn>
                  </a:cxnLst>
                  <a:rect l="T123" t="T124" r="T125" b="T126"/>
                  <a:pathLst>
                    <a:path w="115" h="236">
                      <a:moveTo>
                        <a:pt x="0" y="128"/>
                      </a:moveTo>
                      <a:lnTo>
                        <a:pt x="0" y="148"/>
                      </a:lnTo>
                      <a:lnTo>
                        <a:pt x="5" y="166"/>
                      </a:lnTo>
                      <a:lnTo>
                        <a:pt x="13" y="184"/>
                      </a:lnTo>
                      <a:lnTo>
                        <a:pt x="24" y="198"/>
                      </a:lnTo>
                      <a:lnTo>
                        <a:pt x="39" y="211"/>
                      </a:lnTo>
                      <a:lnTo>
                        <a:pt x="55" y="223"/>
                      </a:lnTo>
                      <a:lnTo>
                        <a:pt x="74" y="231"/>
                      </a:lnTo>
                      <a:lnTo>
                        <a:pt x="92" y="235"/>
                      </a:lnTo>
                      <a:lnTo>
                        <a:pt x="98" y="236"/>
                      </a:lnTo>
                      <a:lnTo>
                        <a:pt x="104" y="234"/>
                      </a:lnTo>
                      <a:lnTo>
                        <a:pt x="109" y="231"/>
                      </a:lnTo>
                      <a:lnTo>
                        <a:pt x="111" y="226"/>
                      </a:lnTo>
                      <a:lnTo>
                        <a:pt x="111" y="220"/>
                      </a:lnTo>
                      <a:lnTo>
                        <a:pt x="110" y="215"/>
                      </a:lnTo>
                      <a:lnTo>
                        <a:pt x="107" y="210"/>
                      </a:lnTo>
                      <a:lnTo>
                        <a:pt x="101" y="208"/>
                      </a:lnTo>
                      <a:lnTo>
                        <a:pt x="82" y="201"/>
                      </a:lnTo>
                      <a:lnTo>
                        <a:pt x="64" y="192"/>
                      </a:lnTo>
                      <a:lnTo>
                        <a:pt x="50" y="179"/>
                      </a:lnTo>
                      <a:lnTo>
                        <a:pt x="40" y="165"/>
                      </a:lnTo>
                      <a:lnTo>
                        <a:pt x="33" y="148"/>
                      </a:lnTo>
                      <a:lnTo>
                        <a:pt x="29" y="130"/>
                      </a:lnTo>
                      <a:lnTo>
                        <a:pt x="29" y="110"/>
                      </a:lnTo>
                      <a:lnTo>
                        <a:pt x="35" y="89"/>
                      </a:lnTo>
                      <a:lnTo>
                        <a:pt x="43" y="74"/>
                      </a:lnTo>
                      <a:lnTo>
                        <a:pt x="56" y="60"/>
                      </a:lnTo>
                      <a:lnTo>
                        <a:pt x="70" y="46"/>
                      </a:lnTo>
                      <a:lnTo>
                        <a:pt x="85" y="33"/>
                      </a:lnTo>
                      <a:lnTo>
                        <a:pt x="98" y="23"/>
                      </a:lnTo>
                      <a:lnTo>
                        <a:pt x="109" y="12"/>
                      </a:lnTo>
                      <a:lnTo>
                        <a:pt x="115" y="6"/>
                      </a:lnTo>
                      <a:lnTo>
                        <a:pt x="115" y="0"/>
                      </a:lnTo>
                      <a:lnTo>
                        <a:pt x="102" y="4"/>
                      </a:lnTo>
                      <a:lnTo>
                        <a:pt x="85" y="12"/>
                      </a:lnTo>
                      <a:lnTo>
                        <a:pt x="68" y="26"/>
                      </a:lnTo>
                      <a:lnTo>
                        <a:pt x="49" y="42"/>
                      </a:lnTo>
                      <a:lnTo>
                        <a:pt x="32" y="61"/>
                      </a:lnTo>
                      <a:lnTo>
                        <a:pt x="17" y="82"/>
                      </a:lnTo>
                      <a:lnTo>
                        <a:pt x="6" y="105"/>
                      </a:lnTo>
                      <a:lnTo>
                        <a:pt x="0" y="128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2999" name="Freeform 1220"/>
                <p:cNvSpPr>
                  <a:spLocks/>
                </p:cNvSpPr>
                <p:nvPr/>
              </p:nvSpPr>
              <p:spPr bwMode="auto">
                <a:xfrm>
                  <a:off x="5311" y="2643"/>
                  <a:ext cx="87" cy="73"/>
                </a:xfrm>
                <a:custGeom>
                  <a:avLst/>
                  <a:gdLst>
                    <a:gd name="T0" fmla="*/ 0 w 245"/>
                    <a:gd name="T1" fmla="*/ 0 h 310"/>
                    <a:gd name="T2" fmla="*/ 0 w 245"/>
                    <a:gd name="T3" fmla="*/ 0 h 310"/>
                    <a:gd name="T4" fmla="*/ 0 w 245"/>
                    <a:gd name="T5" fmla="*/ 0 h 310"/>
                    <a:gd name="T6" fmla="*/ 0 w 245"/>
                    <a:gd name="T7" fmla="*/ 0 h 310"/>
                    <a:gd name="T8" fmla="*/ 0 w 245"/>
                    <a:gd name="T9" fmla="*/ 0 h 310"/>
                    <a:gd name="T10" fmla="*/ 0 w 245"/>
                    <a:gd name="T11" fmla="*/ 0 h 310"/>
                    <a:gd name="T12" fmla="*/ 0 w 245"/>
                    <a:gd name="T13" fmla="*/ 0 h 310"/>
                    <a:gd name="T14" fmla="*/ 0 w 245"/>
                    <a:gd name="T15" fmla="*/ 0 h 310"/>
                    <a:gd name="T16" fmla="*/ 0 w 245"/>
                    <a:gd name="T17" fmla="*/ 0 h 310"/>
                    <a:gd name="T18" fmla="*/ 0 w 245"/>
                    <a:gd name="T19" fmla="*/ 0 h 310"/>
                    <a:gd name="T20" fmla="*/ 0 w 245"/>
                    <a:gd name="T21" fmla="*/ 0 h 310"/>
                    <a:gd name="T22" fmla="*/ 0 w 245"/>
                    <a:gd name="T23" fmla="*/ 0 h 310"/>
                    <a:gd name="T24" fmla="*/ 0 w 245"/>
                    <a:gd name="T25" fmla="*/ 0 h 310"/>
                    <a:gd name="T26" fmla="*/ 0 w 245"/>
                    <a:gd name="T27" fmla="*/ 0 h 310"/>
                    <a:gd name="T28" fmla="*/ 0 w 245"/>
                    <a:gd name="T29" fmla="*/ 0 h 310"/>
                    <a:gd name="T30" fmla="*/ 0 w 245"/>
                    <a:gd name="T31" fmla="*/ 0 h 310"/>
                    <a:gd name="T32" fmla="*/ 0 w 245"/>
                    <a:gd name="T33" fmla="*/ 0 h 310"/>
                    <a:gd name="T34" fmla="*/ 0 w 245"/>
                    <a:gd name="T35" fmla="*/ 0 h 310"/>
                    <a:gd name="T36" fmla="*/ 0 w 245"/>
                    <a:gd name="T37" fmla="*/ 0 h 310"/>
                    <a:gd name="T38" fmla="*/ 0 w 245"/>
                    <a:gd name="T39" fmla="*/ 0 h 310"/>
                    <a:gd name="T40" fmla="*/ 0 w 245"/>
                    <a:gd name="T41" fmla="*/ 0 h 310"/>
                    <a:gd name="T42" fmla="*/ 0 w 245"/>
                    <a:gd name="T43" fmla="*/ 0 h 310"/>
                    <a:gd name="T44" fmla="*/ 0 w 245"/>
                    <a:gd name="T45" fmla="*/ 0 h 310"/>
                    <a:gd name="T46" fmla="*/ 0 w 245"/>
                    <a:gd name="T47" fmla="*/ 0 h 310"/>
                    <a:gd name="T48" fmla="*/ 0 w 245"/>
                    <a:gd name="T49" fmla="*/ 0 h 310"/>
                    <a:gd name="T50" fmla="*/ 0 w 245"/>
                    <a:gd name="T51" fmla="*/ 0 h 310"/>
                    <a:gd name="T52" fmla="*/ 0 w 245"/>
                    <a:gd name="T53" fmla="*/ 0 h 310"/>
                    <a:gd name="T54" fmla="*/ 0 w 245"/>
                    <a:gd name="T55" fmla="*/ 0 h 310"/>
                    <a:gd name="T56" fmla="*/ 0 w 245"/>
                    <a:gd name="T57" fmla="*/ 0 h 310"/>
                    <a:gd name="T58" fmla="*/ 0 w 245"/>
                    <a:gd name="T59" fmla="*/ 0 h 310"/>
                    <a:gd name="T60" fmla="*/ 0 w 245"/>
                    <a:gd name="T61" fmla="*/ 0 h 310"/>
                    <a:gd name="T62" fmla="*/ 0 w 245"/>
                    <a:gd name="T63" fmla="*/ 0 h 310"/>
                    <a:gd name="T64" fmla="*/ 0 w 245"/>
                    <a:gd name="T65" fmla="*/ 0 h 310"/>
                    <a:gd name="T66" fmla="*/ 0 w 245"/>
                    <a:gd name="T67" fmla="*/ 0 h 310"/>
                    <a:gd name="T68" fmla="*/ 0 w 245"/>
                    <a:gd name="T69" fmla="*/ 0 h 310"/>
                    <a:gd name="T70" fmla="*/ 0 w 245"/>
                    <a:gd name="T71" fmla="*/ 0 h 310"/>
                    <a:gd name="T72" fmla="*/ 0 w 245"/>
                    <a:gd name="T73" fmla="*/ 0 h 310"/>
                    <a:gd name="T74" fmla="*/ 0 w 245"/>
                    <a:gd name="T75" fmla="*/ 0 h 310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w 245"/>
                    <a:gd name="T115" fmla="*/ 0 h 310"/>
                    <a:gd name="T116" fmla="*/ 245 w 245"/>
                    <a:gd name="T117" fmla="*/ 310 h 310"/>
                  </a:gdLst>
                  <a:ahLst/>
                  <a:cxnLst>
                    <a:cxn ang="T76">
                      <a:pos x="T0" y="T1"/>
                    </a:cxn>
                    <a:cxn ang="T77">
                      <a:pos x="T2" y="T3"/>
                    </a:cxn>
                    <a:cxn ang="T78">
                      <a:pos x="T4" y="T5"/>
                    </a:cxn>
                    <a:cxn ang="T79">
                      <a:pos x="T6" y="T7"/>
                    </a:cxn>
                    <a:cxn ang="T80">
                      <a:pos x="T8" y="T9"/>
                    </a:cxn>
                    <a:cxn ang="T81">
                      <a:pos x="T10" y="T11"/>
                    </a:cxn>
                    <a:cxn ang="T82">
                      <a:pos x="T12" y="T13"/>
                    </a:cxn>
                    <a:cxn ang="T83">
                      <a:pos x="T14" y="T15"/>
                    </a:cxn>
                    <a:cxn ang="T84">
                      <a:pos x="T16" y="T17"/>
                    </a:cxn>
                    <a:cxn ang="T85">
                      <a:pos x="T18" y="T19"/>
                    </a:cxn>
                    <a:cxn ang="T86">
                      <a:pos x="T20" y="T21"/>
                    </a:cxn>
                    <a:cxn ang="T87">
                      <a:pos x="T22" y="T23"/>
                    </a:cxn>
                    <a:cxn ang="T88">
                      <a:pos x="T24" y="T25"/>
                    </a:cxn>
                    <a:cxn ang="T89">
                      <a:pos x="T26" y="T27"/>
                    </a:cxn>
                    <a:cxn ang="T90">
                      <a:pos x="T28" y="T29"/>
                    </a:cxn>
                    <a:cxn ang="T91">
                      <a:pos x="T30" y="T31"/>
                    </a:cxn>
                    <a:cxn ang="T92">
                      <a:pos x="T32" y="T33"/>
                    </a:cxn>
                    <a:cxn ang="T93">
                      <a:pos x="T34" y="T35"/>
                    </a:cxn>
                    <a:cxn ang="T94">
                      <a:pos x="T36" y="T37"/>
                    </a:cxn>
                    <a:cxn ang="T95">
                      <a:pos x="T38" y="T39"/>
                    </a:cxn>
                    <a:cxn ang="T96">
                      <a:pos x="T40" y="T41"/>
                    </a:cxn>
                    <a:cxn ang="T97">
                      <a:pos x="T42" y="T43"/>
                    </a:cxn>
                    <a:cxn ang="T98">
                      <a:pos x="T44" y="T45"/>
                    </a:cxn>
                    <a:cxn ang="T99">
                      <a:pos x="T46" y="T47"/>
                    </a:cxn>
                    <a:cxn ang="T100">
                      <a:pos x="T48" y="T49"/>
                    </a:cxn>
                    <a:cxn ang="T101">
                      <a:pos x="T50" y="T51"/>
                    </a:cxn>
                    <a:cxn ang="T102">
                      <a:pos x="T52" y="T53"/>
                    </a:cxn>
                    <a:cxn ang="T103">
                      <a:pos x="T54" y="T55"/>
                    </a:cxn>
                    <a:cxn ang="T104">
                      <a:pos x="T56" y="T57"/>
                    </a:cxn>
                    <a:cxn ang="T105">
                      <a:pos x="T58" y="T59"/>
                    </a:cxn>
                    <a:cxn ang="T106">
                      <a:pos x="T60" y="T61"/>
                    </a:cxn>
                    <a:cxn ang="T107">
                      <a:pos x="T62" y="T63"/>
                    </a:cxn>
                    <a:cxn ang="T108">
                      <a:pos x="T64" y="T65"/>
                    </a:cxn>
                    <a:cxn ang="T109">
                      <a:pos x="T66" y="T67"/>
                    </a:cxn>
                    <a:cxn ang="T110">
                      <a:pos x="T68" y="T69"/>
                    </a:cxn>
                    <a:cxn ang="T111">
                      <a:pos x="T70" y="T71"/>
                    </a:cxn>
                    <a:cxn ang="T112">
                      <a:pos x="T72" y="T73"/>
                    </a:cxn>
                    <a:cxn ang="T113">
                      <a:pos x="T74" y="T75"/>
                    </a:cxn>
                  </a:cxnLst>
                  <a:rect l="T114" t="T115" r="T116" b="T117"/>
                  <a:pathLst>
                    <a:path w="245" h="310">
                      <a:moveTo>
                        <a:pt x="200" y="116"/>
                      </a:moveTo>
                      <a:lnTo>
                        <a:pt x="208" y="124"/>
                      </a:lnTo>
                      <a:lnTo>
                        <a:pt x="214" y="133"/>
                      </a:lnTo>
                      <a:lnTo>
                        <a:pt x="220" y="144"/>
                      </a:lnTo>
                      <a:lnTo>
                        <a:pt x="223" y="154"/>
                      </a:lnTo>
                      <a:lnTo>
                        <a:pt x="226" y="164"/>
                      </a:lnTo>
                      <a:lnTo>
                        <a:pt x="224" y="176"/>
                      </a:lnTo>
                      <a:lnTo>
                        <a:pt x="222" y="187"/>
                      </a:lnTo>
                      <a:lnTo>
                        <a:pt x="216" y="198"/>
                      </a:lnTo>
                      <a:lnTo>
                        <a:pt x="208" y="209"/>
                      </a:lnTo>
                      <a:lnTo>
                        <a:pt x="199" y="219"/>
                      </a:lnTo>
                      <a:lnTo>
                        <a:pt x="188" y="229"/>
                      </a:lnTo>
                      <a:lnTo>
                        <a:pt x="177" y="238"/>
                      </a:lnTo>
                      <a:lnTo>
                        <a:pt x="166" y="246"/>
                      </a:lnTo>
                      <a:lnTo>
                        <a:pt x="154" y="255"/>
                      </a:lnTo>
                      <a:lnTo>
                        <a:pt x="142" y="264"/>
                      </a:lnTo>
                      <a:lnTo>
                        <a:pt x="132" y="275"/>
                      </a:lnTo>
                      <a:lnTo>
                        <a:pt x="128" y="278"/>
                      </a:lnTo>
                      <a:lnTo>
                        <a:pt x="126" y="283"/>
                      </a:lnTo>
                      <a:lnTo>
                        <a:pt x="124" y="287"/>
                      </a:lnTo>
                      <a:lnTo>
                        <a:pt x="121" y="292"/>
                      </a:lnTo>
                      <a:lnTo>
                        <a:pt x="120" y="296"/>
                      </a:lnTo>
                      <a:lnTo>
                        <a:pt x="120" y="301"/>
                      </a:lnTo>
                      <a:lnTo>
                        <a:pt x="122" y="306"/>
                      </a:lnTo>
                      <a:lnTo>
                        <a:pt x="126" y="309"/>
                      </a:lnTo>
                      <a:lnTo>
                        <a:pt x="131" y="310"/>
                      </a:lnTo>
                      <a:lnTo>
                        <a:pt x="135" y="310"/>
                      </a:lnTo>
                      <a:lnTo>
                        <a:pt x="139" y="309"/>
                      </a:lnTo>
                      <a:lnTo>
                        <a:pt x="142" y="306"/>
                      </a:lnTo>
                      <a:lnTo>
                        <a:pt x="154" y="292"/>
                      </a:lnTo>
                      <a:lnTo>
                        <a:pt x="167" y="280"/>
                      </a:lnTo>
                      <a:lnTo>
                        <a:pt x="180" y="269"/>
                      </a:lnTo>
                      <a:lnTo>
                        <a:pt x="194" y="257"/>
                      </a:lnTo>
                      <a:lnTo>
                        <a:pt x="207" y="246"/>
                      </a:lnTo>
                      <a:lnTo>
                        <a:pt x="220" y="233"/>
                      </a:lnTo>
                      <a:lnTo>
                        <a:pt x="230" y="219"/>
                      </a:lnTo>
                      <a:lnTo>
                        <a:pt x="238" y="204"/>
                      </a:lnTo>
                      <a:lnTo>
                        <a:pt x="244" y="186"/>
                      </a:lnTo>
                      <a:lnTo>
                        <a:pt x="245" y="169"/>
                      </a:lnTo>
                      <a:lnTo>
                        <a:pt x="243" y="152"/>
                      </a:lnTo>
                      <a:lnTo>
                        <a:pt x="237" y="134"/>
                      </a:lnTo>
                      <a:lnTo>
                        <a:pt x="228" y="119"/>
                      </a:lnTo>
                      <a:lnTo>
                        <a:pt x="217" y="105"/>
                      </a:lnTo>
                      <a:lnTo>
                        <a:pt x="203" y="93"/>
                      </a:lnTo>
                      <a:lnTo>
                        <a:pt x="188" y="83"/>
                      </a:lnTo>
                      <a:lnTo>
                        <a:pt x="176" y="76"/>
                      </a:lnTo>
                      <a:lnTo>
                        <a:pt x="163" y="69"/>
                      </a:lnTo>
                      <a:lnTo>
                        <a:pt x="151" y="61"/>
                      </a:lnTo>
                      <a:lnTo>
                        <a:pt x="136" y="54"/>
                      </a:lnTo>
                      <a:lnTo>
                        <a:pt x="122" y="46"/>
                      </a:lnTo>
                      <a:lnTo>
                        <a:pt x="107" y="39"/>
                      </a:lnTo>
                      <a:lnTo>
                        <a:pt x="93" y="31"/>
                      </a:lnTo>
                      <a:lnTo>
                        <a:pt x="79" y="24"/>
                      </a:lnTo>
                      <a:lnTo>
                        <a:pt x="66" y="18"/>
                      </a:lnTo>
                      <a:lnTo>
                        <a:pt x="53" y="13"/>
                      </a:lnTo>
                      <a:lnTo>
                        <a:pt x="40" y="8"/>
                      </a:lnTo>
                      <a:lnTo>
                        <a:pt x="30" y="5"/>
                      </a:lnTo>
                      <a:lnTo>
                        <a:pt x="20" y="1"/>
                      </a:lnTo>
                      <a:lnTo>
                        <a:pt x="1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lnTo>
                        <a:pt x="11" y="8"/>
                      </a:lnTo>
                      <a:lnTo>
                        <a:pt x="23" y="14"/>
                      </a:lnTo>
                      <a:lnTo>
                        <a:pt x="36" y="20"/>
                      </a:lnTo>
                      <a:lnTo>
                        <a:pt x="47" y="25"/>
                      </a:lnTo>
                      <a:lnTo>
                        <a:pt x="60" y="31"/>
                      </a:lnTo>
                      <a:lnTo>
                        <a:pt x="73" y="37"/>
                      </a:lnTo>
                      <a:lnTo>
                        <a:pt x="86" y="44"/>
                      </a:lnTo>
                      <a:lnTo>
                        <a:pt x="99" y="51"/>
                      </a:lnTo>
                      <a:lnTo>
                        <a:pt x="113" y="57"/>
                      </a:lnTo>
                      <a:lnTo>
                        <a:pt x="126" y="64"/>
                      </a:lnTo>
                      <a:lnTo>
                        <a:pt x="139" y="71"/>
                      </a:lnTo>
                      <a:lnTo>
                        <a:pt x="152" y="79"/>
                      </a:lnTo>
                      <a:lnTo>
                        <a:pt x="165" y="88"/>
                      </a:lnTo>
                      <a:lnTo>
                        <a:pt x="176" y="96"/>
                      </a:lnTo>
                      <a:lnTo>
                        <a:pt x="188" y="106"/>
                      </a:lnTo>
                      <a:lnTo>
                        <a:pt x="200" y="116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pic>
            <p:nvPicPr>
              <p:cNvPr id="72987" name="Picture 1221" descr="access_point_stylized_gray_small"/>
              <p:cNvPicPr>
                <a:picLocks noChangeAspect="1" noChangeArrowheads="1"/>
              </p:cNvPicPr>
              <p:nvPr/>
            </p:nvPicPr>
            <p:blipFill>
              <a:blip r:embed="rId6" cstate="print"/>
              <a:srcRect/>
              <a:stretch>
                <a:fillRect/>
              </a:stretch>
            </p:blipFill>
            <p:spPr bwMode="auto">
              <a:xfrm>
                <a:off x="5072" y="3642"/>
                <a:ext cx="430" cy="34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grpSp>
          <p:nvGrpSpPr>
            <p:cNvPr id="72789" name="Group 1222"/>
            <p:cNvGrpSpPr>
              <a:grpSpLocks/>
            </p:cNvGrpSpPr>
            <p:nvPr/>
          </p:nvGrpSpPr>
          <p:grpSpPr bwMode="auto">
            <a:xfrm>
              <a:off x="3552" y="2211"/>
              <a:ext cx="251" cy="226"/>
              <a:chOff x="5072" y="3611"/>
              <a:chExt cx="459" cy="380"/>
            </a:xfrm>
          </p:grpSpPr>
          <p:grpSp>
            <p:nvGrpSpPr>
              <p:cNvPr id="72972" name="Group 1223"/>
              <p:cNvGrpSpPr>
                <a:grpSpLocks/>
              </p:cNvGrpSpPr>
              <p:nvPr/>
            </p:nvGrpSpPr>
            <p:grpSpPr bwMode="auto">
              <a:xfrm>
                <a:off x="5144" y="3611"/>
                <a:ext cx="387" cy="99"/>
                <a:chOff x="5030" y="2639"/>
                <a:chExt cx="387" cy="99"/>
              </a:xfrm>
            </p:grpSpPr>
            <p:sp>
              <p:nvSpPr>
                <p:cNvPr id="72974" name="Freeform 1224"/>
                <p:cNvSpPr>
                  <a:spLocks/>
                </p:cNvSpPr>
                <p:nvPr/>
              </p:nvSpPr>
              <p:spPr bwMode="auto">
                <a:xfrm>
                  <a:off x="5134" y="2657"/>
                  <a:ext cx="69" cy="55"/>
                </a:xfrm>
                <a:custGeom>
                  <a:avLst/>
                  <a:gdLst>
                    <a:gd name="T0" fmla="*/ 0 w 199"/>
                    <a:gd name="T1" fmla="*/ 0 h 232"/>
                    <a:gd name="T2" fmla="*/ 0 w 199"/>
                    <a:gd name="T3" fmla="*/ 0 h 232"/>
                    <a:gd name="T4" fmla="*/ 0 w 199"/>
                    <a:gd name="T5" fmla="*/ 0 h 232"/>
                    <a:gd name="T6" fmla="*/ 0 w 199"/>
                    <a:gd name="T7" fmla="*/ 0 h 232"/>
                    <a:gd name="T8" fmla="*/ 0 w 199"/>
                    <a:gd name="T9" fmla="*/ 0 h 232"/>
                    <a:gd name="T10" fmla="*/ 0 w 199"/>
                    <a:gd name="T11" fmla="*/ 0 h 232"/>
                    <a:gd name="T12" fmla="*/ 0 w 199"/>
                    <a:gd name="T13" fmla="*/ 0 h 232"/>
                    <a:gd name="T14" fmla="*/ 0 w 199"/>
                    <a:gd name="T15" fmla="*/ 0 h 232"/>
                    <a:gd name="T16" fmla="*/ 0 w 199"/>
                    <a:gd name="T17" fmla="*/ 0 h 232"/>
                    <a:gd name="T18" fmla="*/ 0 w 199"/>
                    <a:gd name="T19" fmla="*/ 0 h 232"/>
                    <a:gd name="T20" fmla="*/ 0 w 199"/>
                    <a:gd name="T21" fmla="*/ 0 h 232"/>
                    <a:gd name="T22" fmla="*/ 0 w 199"/>
                    <a:gd name="T23" fmla="*/ 0 h 232"/>
                    <a:gd name="T24" fmla="*/ 0 w 199"/>
                    <a:gd name="T25" fmla="*/ 0 h 232"/>
                    <a:gd name="T26" fmla="*/ 0 w 199"/>
                    <a:gd name="T27" fmla="*/ 0 h 232"/>
                    <a:gd name="T28" fmla="*/ 0 w 199"/>
                    <a:gd name="T29" fmla="*/ 0 h 232"/>
                    <a:gd name="T30" fmla="*/ 0 w 199"/>
                    <a:gd name="T31" fmla="*/ 0 h 232"/>
                    <a:gd name="T32" fmla="*/ 0 w 199"/>
                    <a:gd name="T33" fmla="*/ 0 h 232"/>
                    <a:gd name="T34" fmla="*/ 0 w 199"/>
                    <a:gd name="T35" fmla="*/ 0 h 232"/>
                    <a:gd name="T36" fmla="*/ 0 w 199"/>
                    <a:gd name="T37" fmla="*/ 0 h 232"/>
                    <a:gd name="T38" fmla="*/ 0 w 199"/>
                    <a:gd name="T39" fmla="*/ 0 h 232"/>
                    <a:gd name="T40" fmla="*/ 0 w 199"/>
                    <a:gd name="T41" fmla="*/ 0 h 232"/>
                    <a:gd name="T42" fmla="*/ 0 w 199"/>
                    <a:gd name="T43" fmla="*/ 0 h 232"/>
                    <a:gd name="T44" fmla="*/ 0 w 199"/>
                    <a:gd name="T45" fmla="*/ 0 h 232"/>
                    <a:gd name="T46" fmla="*/ 0 w 199"/>
                    <a:gd name="T47" fmla="*/ 0 h 232"/>
                    <a:gd name="T48" fmla="*/ 0 w 199"/>
                    <a:gd name="T49" fmla="*/ 0 h 232"/>
                    <a:gd name="T50" fmla="*/ 0 w 199"/>
                    <a:gd name="T51" fmla="*/ 0 h 232"/>
                    <a:gd name="T52" fmla="*/ 0 w 199"/>
                    <a:gd name="T53" fmla="*/ 0 h 232"/>
                    <a:gd name="T54" fmla="*/ 0 w 199"/>
                    <a:gd name="T55" fmla="*/ 0 h 232"/>
                    <a:gd name="T56" fmla="*/ 0 w 199"/>
                    <a:gd name="T57" fmla="*/ 0 h 232"/>
                    <a:gd name="T58" fmla="*/ 0 w 199"/>
                    <a:gd name="T59" fmla="*/ 0 h 232"/>
                    <a:gd name="T60" fmla="*/ 0 w 199"/>
                    <a:gd name="T61" fmla="*/ 0 h 232"/>
                    <a:gd name="T62" fmla="*/ 0 w 199"/>
                    <a:gd name="T63" fmla="*/ 0 h 232"/>
                    <a:gd name="T64" fmla="*/ 0 w 199"/>
                    <a:gd name="T65" fmla="*/ 0 h 232"/>
                    <a:gd name="T66" fmla="*/ 0 w 199"/>
                    <a:gd name="T67" fmla="*/ 0 h 232"/>
                    <a:gd name="T68" fmla="*/ 0 w 199"/>
                    <a:gd name="T69" fmla="*/ 0 h 232"/>
                    <a:gd name="T70" fmla="*/ 0 w 199"/>
                    <a:gd name="T71" fmla="*/ 0 h 232"/>
                    <a:gd name="T72" fmla="*/ 0 w 199"/>
                    <a:gd name="T73" fmla="*/ 0 h 232"/>
                    <a:gd name="T74" fmla="*/ 0 w 199"/>
                    <a:gd name="T75" fmla="*/ 0 h 232"/>
                    <a:gd name="T76" fmla="*/ 0 w 199"/>
                    <a:gd name="T77" fmla="*/ 0 h 232"/>
                    <a:gd name="T78" fmla="*/ 0 w 199"/>
                    <a:gd name="T79" fmla="*/ 0 h 232"/>
                    <a:gd name="T80" fmla="*/ 0 w 199"/>
                    <a:gd name="T81" fmla="*/ 0 h 232"/>
                    <a:gd name="T82" fmla="*/ 0 w 199"/>
                    <a:gd name="T83" fmla="*/ 0 h 232"/>
                    <a:gd name="T84" fmla="*/ 0 w 199"/>
                    <a:gd name="T85" fmla="*/ 0 h 232"/>
                    <a:gd name="T86" fmla="*/ 0 w 199"/>
                    <a:gd name="T87" fmla="*/ 0 h 232"/>
                    <a:gd name="T88" fmla="*/ 0 w 199"/>
                    <a:gd name="T89" fmla="*/ 0 h 232"/>
                    <a:gd name="T90" fmla="*/ 0 w 199"/>
                    <a:gd name="T91" fmla="*/ 0 h 232"/>
                    <a:gd name="T92" fmla="*/ 0 w 199"/>
                    <a:gd name="T93" fmla="*/ 0 h 232"/>
                    <a:gd name="T94" fmla="*/ 0 w 199"/>
                    <a:gd name="T95" fmla="*/ 0 h 232"/>
                    <a:gd name="T96" fmla="*/ 0 w 199"/>
                    <a:gd name="T97" fmla="*/ 0 h 232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w 199"/>
                    <a:gd name="T148" fmla="*/ 0 h 232"/>
                    <a:gd name="T149" fmla="*/ 199 w 199"/>
                    <a:gd name="T150" fmla="*/ 232 h 232"/>
                  </a:gdLst>
                  <a:ahLst/>
                  <a:cxnLst>
                    <a:cxn ang="T98">
                      <a:pos x="T0" y="T1"/>
                    </a:cxn>
                    <a:cxn ang="T99">
                      <a:pos x="T2" y="T3"/>
                    </a:cxn>
                    <a:cxn ang="T100">
                      <a:pos x="T4" y="T5"/>
                    </a:cxn>
                    <a:cxn ang="T101">
                      <a:pos x="T6" y="T7"/>
                    </a:cxn>
                    <a:cxn ang="T102">
                      <a:pos x="T8" y="T9"/>
                    </a:cxn>
                    <a:cxn ang="T103">
                      <a:pos x="T10" y="T11"/>
                    </a:cxn>
                    <a:cxn ang="T104">
                      <a:pos x="T12" y="T13"/>
                    </a:cxn>
                    <a:cxn ang="T105">
                      <a:pos x="T14" y="T15"/>
                    </a:cxn>
                    <a:cxn ang="T106">
                      <a:pos x="T16" y="T17"/>
                    </a:cxn>
                    <a:cxn ang="T107">
                      <a:pos x="T18" y="T19"/>
                    </a:cxn>
                    <a:cxn ang="T108">
                      <a:pos x="T20" y="T21"/>
                    </a:cxn>
                    <a:cxn ang="T109">
                      <a:pos x="T22" y="T23"/>
                    </a:cxn>
                    <a:cxn ang="T110">
                      <a:pos x="T24" y="T25"/>
                    </a:cxn>
                    <a:cxn ang="T111">
                      <a:pos x="T26" y="T27"/>
                    </a:cxn>
                    <a:cxn ang="T112">
                      <a:pos x="T28" y="T29"/>
                    </a:cxn>
                    <a:cxn ang="T113">
                      <a:pos x="T30" y="T31"/>
                    </a:cxn>
                    <a:cxn ang="T114">
                      <a:pos x="T32" y="T33"/>
                    </a:cxn>
                    <a:cxn ang="T115">
                      <a:pos x="T34" y="T35"/>
                    </a:cxn>
                    <a:cxn ang="T116">
                      <a:pos x="T36" y="T37"/>
                    </a:cxn>
                    <a:cxn ang="T117">
                      <a:pos x="T38" y="T39"/>
                    </a:cxn>
                    <a:cxn ang="T118">
                      <a:pos x="T40" y="T41"/>
                    </a:cxn>
                    <a:cxn ang="T119">
                      <a:pos x="T42" y="T43"/>
                    </a:cxn>
                    <a:cxn ang="T120">
                      <a:pos x="T44" y="T45"/>
                    </a:cxn>
                    <a:cxn ang="T121">
                      <a:pos x="T46" y="T47"/>
                    </a:cxn>
                    <a:cxn ang="T122">
                      <a:pos x="T48" y="T49"/>
                    </a:cxn>
                    <a:cxn ang="T123">
                      <a:pos x="T50" y="T51"/>
                    </a:cxn>
                    <a:cxn ang="T124">
                      <a:pos x="T52" y="T53"/>
                    </a:cxn>
                    <a:cxn ang="T125">
                      <a:pos x="T54" y="T55"/>
                    </a:cxn>
                    <a:cxn ang="T126">
                      <a:pos x="T56" y="T57"/>
                    </a:cxn>
                    <a:cxn ang="T127">
                      <a:pos x="T58" y="T59"/>
                    </a:cxn>
                    <a:cxn ang="T128">
                      <a:pos x="T60" y="T61"/>
                    </a:cxn>
                    <a:cxn ang="T129">
                      <a:pos x="T62" y="T63"/>
                    </a:cxn>
                    <a:cxn ang="T130">
                      <a:pos x="T64" y="T65"/>
                    </a:cxn>
                    <a:cxn ang="T131">
                      <a:pos x="T66" y="T67"/>
                    </a:cxn>
                    <a:cxn ang="T132">
                      <a:pos x="T68" y="T69"/>
                    </a:cxn>
                    <a:cxn ang="T133">
                      <a:pos x="T70" y="T71"/>
                    </a:cxn>
                    <a:cxn ang="T134">
                      <a:pos x="T72" y="T73"/>
                    </a:cxn>
                    <a:cxn ang="T135">
                      <a:pos x="T74" y="T75"/>
                    </a:cxn>
                    <a:cxn ang="T136">
                      <a:pos x="T76" y="T77"/>
                    </a:cxn>
                    <a:cxn ang="T137">
                      <a:pos x="T78" y="T79"/>
                    </a:cxn>
                    <a:cxn ang="T138">
                      <a:pos x="T80" y="T81"/>
                    </a:cxn>
                    <a:cxn ang="T139">
                      <a:pos x="T82" y="T83"/>
                    </a:cxn>
                    <a:cxn ang="T140">
                      <a:pos x="T84" y="T85"/>
                    </a:cxn>
                    <a:cxn ang="T141">
                      <a:pos x="T86" y="T87"/>
                    </a:cxn>
                    <a:cxn ang="T142">
                      <a:pos x="T88" y="T89"/>
                    </a:cxn>
                    <a:cxn ang="T143">
                      <a:pos x="T90" y="T91"/>
                    </a:cxn>
                    <a:cxn ang="T144">
                      <a:pos x="T92" y="T93"/>
                    </a:cxn>
                    <a:cxn ang="T145">
                      <a:pos x="T94" y="T95"/>
                    </a:cxn>
                    <a:cxn ang="T146">
                      <a:pos x="T96" y="T97"/>
                    </a:cxn>
                  </a:cxnLst>
                  <a:rect l="T147" t="T148" r="T149" b="T150"/>
                  <a:pathLst>
                    <a:path w="199" h="232">
                      <a:moveTo>
                        <a:pt x="70" y="29"/>
                      </a:moveTo>
                      <a:lnTo>
                        <a:pt x="55" y="39"/>
                      </a:lnTo>
                      <a:lnTo>
                        <a:pt x="42" y="50"/>
                      </a:lnTo>
                      <a:lnTo>
                        <a:pt x="30" y="63"/>
                      </a:lnTo>
                      <a:lnTo>
                        <a:pt x="20" y="77"/>
                      </a:lnTo>
                      <a:lnTo>
                        <a:pt x="12" y="91"/>
                      </a:lnTo>
                      <a:lnTo>
                        <a:pt x="6" y="108"/>
                      </a:lnTo>
                      <a:lnTo>
                        <a:pt x="2" y="125"/>
                      </a:lnTo>
                      <a:lnTo>
                        <a:pt x="0" y="142"/>
                      </a:lnTo>
                      <a:lnTo>
                        <a:pt x="2" y="166"/>
                      </a:lnTo>
                      <a:lnTo>
                        <a:pt x="12" y="186"/>
                      </a:lnTo>
                      <a:lnTo>
                        <a:pt x="26" y="203"/>
                      </a:lnTo>
                      <a:lnTo>
                        <a:pt x="45" y="216"/>
                      </a:lnTo>
                      <a:lnTo>
                        <a:pt x="66" y="226"/>
                      </a:lnTo>
                      <a:lnTo>
                        <a:pt x="88" y="230"/>
                      </a:lnTo>
                      <a:lnTo>
                        <a:pt x="111" y="232"/>
                      </a:lnTo>
                      <a:lnTo>
                        <a:pt x="134" y="228"/>
                      </a:lnTo>
                      <a:lnTo>
                        <a:pt x="138" y="228"/>
                      </a:lnTo>
                      <a:lnTo>
                        <a:pt x="143" y="226"/>
                      </a:lnTo>
                      <a:lnTo>
                        <a:pt x="147" y="222"/>
                      </a:lnTo>
                      <a:lnTo>
                        <a:pt x="148" y="218"/>
                      </a:lnTo>
                      <a:lnTo>
                        <a:pt x="145" y="212"/>
                      </a:lnTo>
                      <a:lnTo>
                        <a:pt x="141" y="207"/>
                      </a:lnTo>
                      <a:lnTo>
                        <a:pt x="135" y="203"/>
                      </a:lnTo>
                      <a:lnTo>
                        <a:pt x="129" y="201"/>
                      </a:lnTo>
                      <a:lnTo>
                        <a:pt x="117" y="197"/>
                      </a:lnTo>
                      <a:lnTo>
                        <a:pt x="105" y="195"/>
                      </a:lnTo>
                      <a:lnTo>
                        <a:pt x="94" y="193"/>
                      </a:lnTo>
                      <a:lnTo>
                        <a:pt x="83" y="190"/>
                      </a:lnTo>
                      <a:lnTo>
                        <a:pt x="73" y="187"/>
                      </a:lnTo>
                      <a:lnTo>
                        <a:pt x="62" y="182"/>
                      </a:lnTo>
                      <a:lnTo>
                        <a:pt x="53" y="176"/>
                      </a:lnTo>
                      <a:lnTo>
                        <a:pt x="43" y="167"/>
                      </a:lnTo>
                      <a:lnTo>
                        <a:pt x="40" y="128"/>
                      </a:lnTo>
                      <a:lnTo>
                        <a:pt x="49" y="96"/>
                      </a:lnTo>
                      <a:lnTo>
                        <a:pt x="68" y="71"/>
                      </a:lnTo>
                      <a:lnTo>
                        <a:pt x="94" y="50"/>
                      </a:lnTo>
                      <a:lnTo>
                        <a:pt x="122" y="34"/>
                      </a:lnTo>
                      <a:lnTo>
                        <a:pt x="151" y="21"/>
                      </a:lnTo>
                      <a:lnTo>
                        <a:pt x="178" y="12"/>
                      </a:lnTo>
                      <a:lnTo>
                        <a:pt x="199" y="4"/>
                      </a:lnTo>
                      <a:lnTo>
                        <a:pt x="186" y="1"/>
                      </a:lnTo>
                      <a:lnTo>
                        <a:pt x="172" y="0"/>
                      </a:lnTo>
                      <a:lnTo>
                        <a:pt x="156" y="2"/>
                      </a:lnTo>
                      <a:lnTo>
                        <a:pt x="138" y="4"/>
                      </a:lnTo>
                      <a:lnTo>
                        <a:pt x="121" y="10"/>
                      </a:lnTo>
                      <a:lnTo>
                        <a:pt x="103" y="16"/>
                      </a:lnTo>
                      <a:lnTo>
                        <a:pt x="86" y="23"/>
                      </a:lnTo>
                      <a:lnTo>
                        <a:pt x="70" y="29"/>
                      </a:lnTo>
                      <a:close/>
                    </a:path>
                  </a:pathLst>
                </a:custGeom>
                <a:solidFill>
                  <a:srgbClr val="C9E8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2975" name="Freeform 1225"/>
                <p:cNvSpPr>
                  <a:spLocks/>
                </p:cNvSpPr>
                <p:nvPr/>
              </p:nvSpPr>
              <p:spPr bwMode="auto">
                <a:xfrm>
                  <a:off x="5252" y="2656"/>
                  <a:ext cx="47" cy="42"/>
                </a:xfrm>
                <a:custGeom>
                  <a:avLst/>
                  <a:gdLst>
                    <a:gd name="T0" fmla="*/ 0 w 128"/>
                    <a:gd name="T1" fmla="*/ 0 h 180"/>
                    <a:gd name="T2" fmla="*/ 0 w 128"/>
                    <a:gd name="T3" fmla="*/ 0 h 180"/>
                    <a:gd name="T4" fmla="*/ 0 w 128"/>
                    <a:gd name="T5" fmla="*/ 0 h 180"/>
                    <a:gd name="T6" fmla="*/ 0 w 128"/>
                    <a:gd name="T7" fmla="*/ 0 h 180"/>
                    <a:gd name="T8" fmla="*/ 0 w 128"/>
                    <a:gd name="T9" fmla="*/ 0 h 180"/>
                    <a:gd name="T10" fmla="*/ 0 w 128"/>
                    <a:gd name="T11" fmla="*/ 0 h 180"/>
                    <a:gd name="T12" fmla="*/ 0 w 128"/>
                    <a:gd name="T13" fmla="*/ 0 h 180"/>
                    <a:gd name="T14" fmla="*/ 0 w 128"/>
                    <a:gd name="T15" fmla="*/ 0 h 180"/>
                    <a:gd name="T16" fmla="*/ 0 w 128"/>
                    <a:gd name="T17" fmla="*/ 0 h 180"/>
                    <a:gd name="T18" fmla="*/ 0 w 128"/>
                    <a:gd name="T19" fmla="*/ 0 h 180"/>
                    <a:gd name="T20" fmla="*/ 0 w 128"/>
                    <a:gd name="T21" fmla="*/ 0 h 180"/>
                    <a:gd name="T22" fmla="*/ 0 w 128"/>
                    <a:gd name="T23" fmla="*/ 0 h 180"/>
                    <a:gd name="T24" fmla="*/ 0 w 128"/>
                    <a:gd name="T25" fmla="*/ 0 h 180"/>
                    <a:gd name="T26" fmla="*/ 0 w 128"/>
                    <a:gd name="T27" fmla="*/ 0 h 180"/>
                    <a:gd name="T28" fmla="*/ 0 w 128"/>
                    <a:gd name="T29" fmla="*/ 0 h 180"/>
                    <a:gd name="T30" fmla="*/ 0 w 128"/>
                    <a:gd name="T31" fmla="*/ 0 h 180"/>
                    <a:gd name="T32" fmla="*/ 0 w 128"/>
                    <a:gd name="T33" fmla="*/ 0 h 180"/>
                    <a:gd name="T34" fmla="*/ 0 w 128"/>
                    <a:gd name="T35" fmla="*/ 0 h 180"/>
                    <a:gd name="T36" fmla="*/ 0 w 128"/>
                    <a:gd name="T37" fmla="*/ 0 h 180"/>
                    <a:gd name="T38" fmla="*/ 0 w 128"/>
                    <a:gd name="T39" fmla="*/ 0 h 180"/>
                    <a:gd name="T40" fmla="*/ 0 w 128"/>
                    <a:gd name="T41" fmla="*/ 0 h 180"/>
                    <a:gd name="T42" fmla="*/ 0 w 128"/>
                    <a:gd name="T43" fmla="*/ 0 h 180"/>
                    <a:gd name="T44" fmla="*/ 0 w 128"/>
                    <a:gd name="T45" fmla="*/ 0 h 180"/>
                    <a:gd name="T46" fmla="*/ 0 w 128"/>
                    <a:gd name="T47" fmla="*/ 0 h 180"/>
                    <a:gd name="T48" fmla="*/ 0 w 128"/>
                    <a:gd name="T49" fmla="*/ 0 h 180"/>
                    <a:gd name="T50" fmla="*/ 0 w 128"/>
                    <a:gd name="T51" fmla="*/ 0 h 180"/>
                    <a:gd name="T52" fmla="*/ 0 w 128"/>
                    <a:gd name="T53" fmla="*/ 0 h 180"/>
                    <a:gd name="T54" fmla="*/ 0 w 128"/>
                    <a:gd name="T55" fmla="*/ 0 h 180"/>
                    <a:gd name="T56" fmla="*/ 0 w 128"/>
                    <a:gd name="T57" fmla="*/ 0 h 180"/>
                    <a:gd name="T58" fmla="*/ 0 w 128"/>
                    <a:gd name="T59" fmla="*/ 0 h 180"/>
                    <a:gd name="T60" fmla="*/ 0 w 128"/>
                    <a:gd name="T61" fmla="*/ 0 h 180"/>
                    <a:gd name="T62" fmla="*/ 0 w 128"/>
                    <a:gd name="T63" fmla="*/ 0 h 180"/>
                    <a:gd name="T64" fmla="*/ 0 w 128"/>
                    <a:gd name="T65" fmla="*/ 0 h 180"/>
                    <a:gd name="T66" fmla="*/ 0 w 128"/>
                    <a:gd name="T67" fmla="*/ 0 h 180"/>
                    <a:gd name="T68" fmla="*/ 0 w 128"/>
                    <a:gd name="T69" fmla="*/ 0 h 180"/>
                    <a:gd name="T70" fmla="*/ 0 w 128"/>
                    <a:gd name="T71" fmla="*/ 0 h 180"/>
                    <a:gd name="T72" fmla="*/ 0 w 128"/>
                    <a:gd name="T73" fmla="*/ 0 h 180"/>
                    <a:gd name="T74" fmla="*/ 0 w 128"/>
                    <a:gd name="T75" fmla="*/ 0 h 180"/>
                    <a:gd name="T76" fmla="*/ 0 w 128"/>
                    <a:gd name="T77" fmla="*/ 0 h 180"/>
                    <a:gd name="T78" fmla="*/ 0 w 128"/>
                    <a:gd name="T79" fmla="*/ 0 h 180"/>
                    <a:gd name="T80" fmla="*/ 0 w 128"/>
                    <a:gd name="T81" fmla="*/ 0 h 180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w 128"/>
                    <a:gd name="T124" fmla="*/ 0 h 180"/>
                    <a:gd name="T125" fmla="*/ 128 w 128"/>
                    <a:gd name="T126" fmla="*/ 180 h 180"/>
                  </a:gdLst>
                  <a:ahLst/>
                  <a:cxnLst>
                    <a:cxn ang="T82">
                      <a:pos x="T0" y="T1"/>
                    </a:cxn>
                    <a:cxn ang="T83">
                      <a:pos x="T2" y="T3"/>
                    </a:cxn>
                    <a:cxn ang="T84">
                      <a:pos x="T4" y="T5"/>
                    </a:cxn>
                    <a:cxn ang="T85">
                      <a:pos x="T6" y="T7"/>
                    </a:cxn>
                    <a:cxn ang="T86">
                      <a:pos x="T8" y="T9"/>
                    </a:cxn>
                    <a:cxn ang="T87">
                      <a:pos x="T10" y="T11"/>
                    </a:cxn>
                    <a:cxn ang="T88">
                      <a:pos x="T12" y="T13"/>
                    </a:cxn>
                    <a:cxn ang="T89">
                      <a:pos x="T14" y="T15"/>
                    </a:cxn>
                    <a:cxn ang="T90">
                      <a:pos x="T16" y="T17"/>
                    </a:cxn>
                    <a:cxn ang="T91">
                      <a:pos x="T18" y="T19"/>
                    </a:cxn>
                    <a:cxn ang="T92">
                      <a:pos x="T20" y="T21"/>
                    </a:cxn>
                    <a:cxn ang="T93">
                      <a:pos x="T22" y="T23"/>
                    </a:cxn>
                    <a:cxn ang="T94">
                      <a:pos x="T24" y="T25"/>
                    </a:cxn>
                    <a:cxn ang="T95">
                      <a:pos x="T26" y="T27"/>
                    </a:cxn>
                    <a:cxn ang="T96">
                      <a:pos x="T28" y="T29"/>
                    </a:cxn>
                    <a:cxn ang="T97">
                      <a:pos x="T30" y="T31"/>
                    </a:cxn>
                    <a:cxn ang="T98">
                      <a:pos x="T32" y="T33"/>
                    </a:cxn>
                    <a:cxn ang="T99">
                      <a:pos x="T34" y="T35"/>
                    </a:cxn>
                    <a:cxn ang="T100">
                      <a:pos x="T36" y="T37"/>
                    </a:cxn>
                    <a:cxn ang="T101">
                      <a:pos x="T38" y="T39"/>
                    </a:cxn>
                    <a:cxn ang="T102">
                      <a:pos x="T40" y="T41"/>
                    </a:cxn>
                    <a:cxn ang="T103">
                      <a:pos x="T42" y="T43"/>
                    </a:cxn>
                    <a:cxn ang="T104">
                      <a:pos x="T44" y="T45"/>
                    </a:cxn>
                    <a:cxn ang="T105">
                      <a:pos x="T46" y="T47"/>
                    </a:cxn>
                    <a:cxn ang="T106">
                      <a:pos x="T48" y="T49"/>
                    </a:cxn>
                    <a:cxn ang="T107">
                      <a:pos x="T50" y="T51"/>
                    </a:cxn>
                    <a:cxn ang="T108">
                      <a:pos x="T52" y="T53"/>
                    </a:cxn>
                    <a:cxn ang="T109">
                      <a:pos x="T54" y="T55"/>
                    </a:cxn>
                    <a:cxn ang="T110">
                      <a:pos x="T56" y="T57"/>
                    </a:cxn>
                    <a:cxn ang="T111">
                      <a:pos x="T58" y="T59"/>
                    </a:cxn>
                    <a:cxn ang="T112">
                      <a:pos x="T60" y="T61"/>
                    </a:cxn>
                    <a:cxn ang="T113">
                      <a:pos x="T62" y="T63"/>
                    </a:cxn>
                    <a:cxn ang="T114">
                      <a:pos x="T64" y="T65"/>
                    </a:cxn>
                    <a:cxn ang="T115">
                      <a:pos x="T66" y="T67"/>
                    </a:cxn>
                    <a:cxn ang="T116">
                      <a:pos x="T68" y="T69"/>
                    </a:cxn>
                    <a:cxn ang="T117">
                      <a:pos x="T70" y="T71"/>
                    </a:cxn>
                    <a:cxn ang="T118">
                      <a:pos x="T72" y="T73"/>
                    </a:cxn>
                    <a:cxn ang="T119">
                      <a:pos x="T74" y="T75"/>
                    </a:cxn>
                    <a:cxn ang="T120">
                      <a:pos x="T76" y="T77"/>
                    </a:cxn>
                    <a:cxn ang="T121">
                      <a:pos x="T78" y="T79"/>
                    </a:cxn>
                    <a:cxn ang="T122">
                      <a:pos x="T80" y="T81"/>
                    </a:cxn>
                  </a:cxnLst>
                  <a:rect l="T123" t="T124" r="T125" b="T126"/>
                  <a:pathLst>
                    <a:path w="128" h="180">
                      <a:moveTo>
                        <a:pt x="108" y="59"/>
                      </a:moveTo>
                      <a:lnTo>
                        <a:pt x="113" y="77"/>
                      </a:lnTo>
                      <a:lnTo>
                        <a:pt x="111" y="94"/>
                      </a:lnTo>
                      <a:lnTo>
                        <a:pt x="103" y="108"/>
                      </a:lnTo>
                      <a:lnTo>
                        <a:pt x="91" y="121"/>
                      </a:lnTo>
                      <a:lnTo>
                        <a:pt x="77" y="132"/>
                      </a:lnTo>
                      <a:lnTo>
                        <a:pt x="61" y="144"/>
                      </a:lnTo>
                      <a:lnTo>
                        <a:pt x="45" y="154"/>
                      </a:lnTo>
                      <a:lnTo>
                        <a:pt x="30" y="164"/>
                      </a:lnTo>
                      <a:lnTo>
                        <a:pt x="28" y="168"/>
                      </a:lnTo>
                      <a:lnTo>
                        <a:pt x="27" y="170"/>
                      </a:lnTo>
                      <a:lnTo>
                        <a:pt x="27" y="174"/>
                      </a:lnTo>
                      <a:lnTo>
                        <a:pt x="28" y="177"/>
                      </a:lnTo>
                      <a:lnTo>
                        <a:pt x="32" y="179"/>
                      </a:lnTo>
                      <a:lnTo>
                        <a:pt x="35" y="180"/>
                      </a:lnTo>
                      <a:lnTo>
                        <a:pt x="37" y="180"/>
                      </a:lnTo>
                      <a:lnTo>
                        <a:pt x="41" y="179"/>
                      </a:lnTo>
                      <a:lnTo>
                        <a:pt x="60" y="169"/>
                      </a:lnTo>
                      <a:lnTo>
                        <a:pt x="77" y="158"/>
                      </a:lnTo>
                      <a:lnTo>
                        <a:pt x="94" y="145"/>
                      </a:lnTo>
                      <a:lnTo>
                        <a:pt x="109" y="130"/>
                      </a:lnTo>
                      <a:lnTo>
                        <a:pt x="120" y="114"/>
                      </a:lnTo>
                      <a:lnTo>
                        <a:pt x="127" y="95"/>
                      </a:lnTo>
                      <a:lnTo>
                        <a:pt x="128" y="76"/>
                      </a:lnTo>
                      <a:lnTo>
                        <a:pt x="123" y="55"/>
                      </a:lnTo>
                      <a:lnTo>
                        <a:pt x="113" y="39"/>
                      </a:lnTo>
                      <a:lnTo>
                        <a:pt x="97" y="25"/>
                      </a:lnTo>
                      <a:lnTo>
                        <a:pt x="79" y="15"/>
                      </a:lnTo>
                      <a:lnTo>
                        <a:pt x="57" y="7"/>
                      </a:lnTo>
                      <a:lnTo>
                        <a:pt x="36" y="2"/>
                      </a:lnTo>
                      <a:lnTo>
                        <a:pt x="19" y="0"/>
                      </a:lnTo>
                      <a:lnTo>
                        <a:pt x="6" y="0"/>
                      </a:lnTo>
                      <a:lnTo>
                        <a:pt x="0" y="4"/>
                      </a:lnTo>
                      <a:lnTo>
                        <a:pt x="14" y="9"/>
                      </a:lnTo>
                      <a:lnTo>
                        <a:pt x="29" y="14"/>
                      </a:lnTo>
                      <a:lnTo>
                        <a:pt x="46" y="19"/>
                      </a:lnTo>
                      <a:lnTo>
                        <a:pt x="61" y="23"/>
                      </a:lnTo>
                      <a:lnTo>
                        <a:pt x="76" y="29"/>
                      </a:lnTo>
                      <a:lnTo>
                        <a:pt x="89" y="37"/>
                      </a:lnTo>
                      <a:lnTo>
                        <a:pt x="100" y="46"/>
                      </a:lnTo>
                      <a:lnTo>
                        <a:pt x="108" y="59"/>
                      </a:lnTo>
                      <a:close/>
                    </a:path>
                  </a:pathLst>
                </a:custGeom>
                <a:solidFill>
                  <a:srgbClr val="C9E8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2976" name="Freeform 1226"/>
                <p:cNvSpPr>
                  <a:spLocks/>
                </p:cNvSpPr>
                <p:nvPr/>
              </p:nvSpPr>
              <p:spPr bwMode="auto">
                <a:xfrm>
                  <a:off x="5089" y="2646"/>
                  <a:ext cx="114" cy="88"/>
                </a:xfrm>
                <a:custGeom>
                  <a:avLst/>
                  <a:gdLst>
                    <a:gd name="T0" fmla="*/ 0 w 322"/>
                    <a:gd name="T1" fmla="*/ 0 h 378"/>
                    <a:gd name="T2" fmla="*/ 0 w 322"/>
                    <a:gd name="T3" fmla="*/ 0 h 378"/>
                    <a:gd name="T4" fmla="*/ 0 w 322"/>
                    <a:gd name="T5" fmla="*/ 0 h 378"/>
                    <a:gd name="T6" fmla="*/ 0 w 322"/>
                    <a:gd name="T7" fmla="*/ 0 h 378"/>
                    <a:gd name="T8" fmla="*/ 0 w 322"/>
                    <a:gd name="T9" fmla="*/ 0 h 378"/>
                    <a:gd name="T10" fmla="*/ 0 w 322"/>
                    <a:gd name="T11" fmla="*/ 0 h 378"/>
                    <a:gd name="T12" fmla="*/ 0 w 322"/>
                    <a:gd name="T13" fmla="*/ 0 h 378"/>
                    <a:gd name="T14" fmla="*/ 0 w 322"/>
                    <a:gd name="T15" fmla="*/ 0 h 378"/>
                    <a:gd name="T16" fmla="*/ 0 w 322"/>
                    <a:gd name="T17" fmla="*/ 0 h 378"/>
                    <a:gd name="T18" fmla="*/ 0 w 322"/>
                    <a:gd name="T19" fmla="*/ 0 h 378"/>
                    <a:gd name="T20" fmla="*/ 0 w 322"/>
                    <a:gd name="T21" fmla="*/ 0 h 378"/>
                    <a:gd name="T22" fmla="*/ 0 w 322"/>
                    <a:gd name="T23" fmla="*/ 0 h 378"/>
                    <a:gd name="T24" fmla="*/ 0 w 322"/>
                    <a:gd name="T25" fmla="*/ 0 h 378"/>
                    <a:gd name="T26" fmla="*/ 0 w 322"/>
                    <a:gd name="T27" fmla="*/ 0 h 378"/>
                    <a:gd name="T28" fmla="*/ 0 w 322"/>
                    <a:gd name="T29" fmla="*/ 0 h 378"/>
                    <a:gd name="T30" fmla="*/ 0 w 322"/>
                    <a:gd name="T31" fmla="*/ 0 h 378"/>
                    <a:gd name="T32" fmla="*/ 0 w 322"/>
                    <a:gd name="T33" fmla="*/ 0 h 378"/>
                    <a:gd name="T34" fmla="*/ 0 w 322"/>
                    <a:gd name="T35" fmla="*/ 0 h 378"/>
                    <a:gd name="T36" fmla="*/ 0 w 322"/>
                    <a:gd name="T37" fmla="*/ 0 h 378"/>
                    <a:gd name="T38" fmla="*/ 0 w 322"/>
                    <a:gd name="T39" fmla="*/ 0 h 378"/>
                    <a:gd name="T40" fmla="*/ 0 w 322"/>
                    <a:gd name="T41" fmla="*/ 0 h 378"/>
                    <a:gd name="T42" fmla="*/ 0 w 322"/>
                    <a:gd name="T43" fmla="*/ 0 h 378"/>
                    <a:gd name="T44" fmla="*/ 0 w 322"/>
                    <a:gd name="T45" fmla="*/ 0 h 378"/>
                    <a:gd name="T46" fmla="*/ 0 w 322"/>
                    <a:gd name="T47" fmla="*/ 0 h 378"/>
                    <a:gd name="T48" fmla="*/ 0 w 322"/>
                    <a:gd name="T49" fmla="*/ 0 h 378"/>
                    <a:gd name="T50" fmla="*/ 0 w 322"/>
                    <a:gd name="T51" fmla="*/ 0 h 378"/>
                    <a:gd name="T52" fmla="*/ 0 w 322"/>
                    <a:gd name="T53" fmla="*/ 0 h 378"/>
                    <a:gd name="T54" fmla="*/ 0 w 322"/>
                    <a:gd name="T55" fmla="*/ 0 h 378"/>
                    <a:gd name="T56" fmla="*/ 0 w 322"/>
                    <a:gd name="T57" fmla="*/ 0 h 378"/>
                    <a:gd name="T58" fmla="*/ 0 w 322"/>
                    <a:gd name="T59" fmla="*/ 0 h 378"/>
                    <a:gd name="T60" fmla="*/ 0 w 322"/>
                    <a:gd name="T61" fmla="*/ 0 h 378"/>
                    <a:gd name="T62" fmla="*/ 0 w 322"/>
                    <a:gd name="T63" fmla="*/ 0 h 378"/>
                    <a:gd name="T64" fmla="*/ 0 w 322"/>
                    <a:gd name="T65" fmla="*/ 0 h 378"/>
                    <a:gd name="T66" fmla="*/ 0 w 322"/>
                    <a:gd name="T67" fmla="*/ 0 h 378"/>
                    <a:gd name="T68" fmla="*/ 0 w 322"/>
                    <a:gd name="T69" fmla="*/ 0 h 378"/>
                    <a:gd name="T70" fmla="*/ 0 w 322"/>
                    <a:gd name="T71" fmla="*/ 0 h 378"/>
                    <a:gd name="T72" fmla="*/ 0 w 322"/>
                    <a:gd name="T73" fmla="*/ 0 h 378"/>
                    <a:gd name="T74" fmla="*/ 0 w 322"/>
                    <a:gd name="T75" fmla="*/ 0 h 378"/>
                    <a:gd name="T76" fmla="*/ 0 w 322"/>
                    <a:gd name="T77" fmla="*/ 0 h 378"/>
                    <a:gd name="T78" fmla="*/ 0 w 322"/>
                    <a:gd name="T79" fmla="*/ 0 h 378"/>
                    <a:gd name="T80" fmla="*/ 0 w 322"/>
                    <a:gd name="T81" fmla="*/ 0 h 378"/>
                    <a:gd name="T82" fmla="*/ 0 w 322"/>
                    <a:gd name="T83" fmla="*/ 0 h 378"/>
                    <a:gd name="T84" fmla="*/ 0 w 322"/>
                    <a:gd name="T85" fmla="*/ 0 h 378"/>
                    <a:gd name="T86" fmla="*/ 0 w 322"/>
                    <a:gd name="T87" fmla="*/ 0 h 378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w 322"/>
                    <a:gd name="T133" fmla="*/ 0 h 378"/>
                    <a:gd name="T134" fmla="*/ 322 w 322"/>
                    <a:gd name="T135" fmla="*/ 378 h 378"/>
                  </a:gdLst>
                  <a:ahLst/>
                  <a:cxnLst>
                    <a:cxn ang="T88">
                      <a:pos x="T0" y="T1"/>
                    </a:cxn>
                    <a:cxn ang="T89">
                      <a:pos x="T2" y="T3"/>
                    </a:cxn>
                    <a:cxn ang="T90">
                      <a:pos x="T4" y="T5"/>
                    </a:cxn>
                    <a:cxn ang="T91">
                      <a:pos x="T6" y="T7"/>
                    </a:cxn>
                    <a:cxn ang="T92">
                      <a:pos x="T8" y="T9"/>
                    </a:cxn>
                    <a:cxn ang="T93">
                      <a:pos x="T10" y="T11"/>
                    </a:cxn>
                    <a:cxn ang="T94">
                      <a:pos x="T12" y="T13"/>
                    </a:cxn>
                    <a:cxn ang="T95">
                      <a:pos x="T14" y="T15"/>
                    </a:cxn>
                    <a:cxn ang="T96">
                      <a:pos x="T16" y="T17"/>
                    </a:cxn>
                    <a:cxn ang="T97">
                      <a:pos x="T18" y="T19"/>
                    </a:cxn>
                    <a:cxn ang="T98">
                      <a:pos x="T20" y="T21"/>
                    </a:cxn>
                    <a:cxn ang="T99">
                      <a:pos x="T22" y="T23"/>
                    </a:cxn>
                    <a:cxn ang="T100">
                      <a:pos x="T24" y="T25"/>
                    </a:cxn>
                    <a:cxn ang="T101">
                      <a:pos x="T26" y="T27"/>
                    </a:cxn>
                    <a:cxn ang="T102">
                      <a:pos x="T28" y="T29"/>
                    </a:cxn>
                    <a:cxn ang="T103">
                      <a:pos x="T30" y="T31"/>
                    </a:cxn>
                    <a:cxn ang="T104">
                      <a:pos x="T32" y="T33"/>
                    </a:cxn>
                    <a:cxn ang="T105">
                      <a:pos x="T34" y="T35"/>
                    </a:cxn>
                    <a:cxn ang="T106">
                      <a:pos x="T36" y="T37"/>
                    </a:cxn>
                    <a:cxn ang="T107">
                      <a:pos x="T38" y="T39"/>
                    </a:cxn>
                    <a:cxn ang="T108">
                      <a:pos x="T40" y="T41"/>
                    </a:cxn>
                    <a:cxn ang="T109">
                      <a:pos x="T42" y="T43"/>
                    </a:cxn>
                    <a:cxn ang="T110">
                      <a:pos x="T44" y="T45"/>
                    </a:cxn>
                    <a:cxn ang="T111">
                      <a:pos x="T46" y="T47"/>
                    </a:cxn>
                    <a:cxn ang="T112">
                      <a:pos x="T48" y="T49"/>
                    </a:cxn>
                    <a:cxn ang="T113">
                      <a:pos x="T50" y="T51"/>
                    </a:cxn>
                    <a:cxn ang="T114">
                      <a:pos x="T52" y="T53"/>
                    </a:cxn>
                    <a:cxn ang="T115">
                      <a:pos x="T54" y="T55"/>
                    </a:cxn>
                    <a:cxn ang="T116">
                      <a:pos x="T56" y="T57"/>
                    </a:cxn>
                    <a:cxn ang="T117">
                      <a:pos x="T58" y="T59"/>
                    </a:cxn>
                    <a:cxn ang="T118">
                      <a:pos x="T60" y="T61"/>
                    </a:cxn>
                    <a:cxn ang="T119">
                      <a:pos x="T62" y="T63"/>
                    </a:cxn>
                    <a:cxn ang="T120">
                      <a:pos x="T64" y="T65"/>
                    </a:cxn>
                    <a:cxn ang="T121">
                      <a:pos x="T66" y="T67"/>
                    </a:cxn>
                    <a:cxn ang="T122">
                      <a:pos x="T68" y="T69"/>
                    </a:cxn>
                    <a:cxn ang="T123">
                      <a:pos x="T70" y="T71"/>
                    </a:cxn>
                    <a:cxn ang="T124">
                      <a:pos x="T72" y="T73"/>
                    </a:cxn>
                    <a:cxn ang="T125">
                      <a:pos x="T74" y="T75"/>
                    </a:cxn>
                    <a:cxn ang="T126">
                      <a:pos x="T76" y="T77"/>
                    </a:cxn>
                    <a:cxn ang="T127">
                      <a:pos x="T78" y="T79"/>
                    </a:cxn>
                    <a:cxn ang="T128">
                      <a:pos x="T80" y="T81"/>
                    </a:cxn>
                    <a:cxn ang="T129">
                      <a:pos x="T82" y="T83"/>
                    </a:cxn>
                    <a:cxn ang="T130">
                      <a:pos x="T84" y="T85"/>
                    </a:cxn>
                    <a:cxn ang="T131">
                      <a:pos x="T86" y="T87"/>
                    </a:cxn>
                  </a:cxnLst>
                  <a:rect l="T132" t="T133" r="T134" b="T135"/>
                  <a:pathLst>
                    <a:path w="322" h="378">
                      <a:moveTo>
                        <a:pt x="125" y="49"/>
                      </a:moveTo>
                      <a:lnTo>
                        <a:pt x="100" y="70"/>
                      </a:lnTo>
                      <a:lnTo>
                        <a:pt x="76" y="90"/>
                      </a:lnTo>
                      <a:lnTo>
                        <a:pt x="53" y="115"/>
                      </a:lnTo>
                      <a:lnTo>
                        <a:pt x="34" y="140"/>
                      </a:lnTo>
                      <a:lnTo>
                        <a:pt x="17" y="166"/>
                      </a:lnTo>
                      <a:lnTo>
                        <a:pt x="5" y="195"/>
                      </a:lnTo>
                      <a:lnTo>
                        <a:pt x="0" y="226"/>
                      </a:lnTo>
                      <a:lnTo>
                        <a:pt x="1" y="258"/>
                      </a:lnTo>
                      <a:lnTo>
                        <a:pt x="3" y="266"/>
                      </a:lnTo>
                      <a:lnTo>
                        <a:pt x="5" y="275"/>
                      </a:lnTo>
                      <a:lnTo>
                        <a:pt x="9" y="282"/>
                      </a:lnTo>
                      <a:lnTo>
                        <a:pt x="14" y="290"/>
                      </a:lnTo>
                      <a:lnTo>
                        <a:pt x="19" y="297"/>
                      </a:lnTo>
                      <a:lnTo>
                        <a:pt x="26" y="304"/>
                      </a:lnTo>
                      <a:lnTo>
                        <a:pt x="32" y="310"/>
                      </a:lnTo>
                      <a:lnTo>
                        <a:pt x="41" y="314"/>
                      </a:lnTo>
                      <a:lnTo>
                        <a:pt x="56" y="324"/>
                      </a:lnTo>
                      <a:lnTo>
                        <a:pt x="71" y="332"/>
                      </a:lnTo>
                      <a:lnTo>
                        <a:pt x="86" y="338"/>
                      </a:lnTo>
                      <a:lnTo>
                        <a:pt x="103" y="344"/>
                      </a:lnTo>
                      <a:lnTo>
                        <a:pt x="119" y="350"/>
                      </a:lnTo>
                      <a:lnTo>
                        <a:pt x="136" y="355"/>
                      </a:lnTo>
                      <a:lnTo>
                        <a:pt x="152" y="359"/>
                      </a:lnTo>
                      <a:lnTo>
                        <a:pt x="168" y="363"/>
                      </a:lnTo>
                      <a:lnTo>
                        <a:pt x="186" y="366"/>
                      </a:lnTo>
                      <a:lnTo>
                        <a:pt x="202" y="368"/>
                      </a:lnTo>
                      <a:lnTo>
                        <a:pt x="220" y="371"/>
                      </a:lnTo>
                      <a:lnTo>
                        <a:pt x="238" y="373"/>
                      </a:lnTo>
                      <a:lnTo>
                        <a:pt x="254" y="374"/>
                      </a:lnTo>
                      <a:lnTo>
                        <a:pt x="272" y="375"/>
                      </a:lnTo>
                      <a:lnTo>
                        <a:pt x="289" y="376"/>
                      </a:lnTo>
                      <a:lnTo>
                        <a:pt x="306" y="378"/>
                      </a:lnTo>
                      <a:lnTo>
                        <a:pt x="311" y="378"/>
                      </a:lnTo>
                      <a:lnTo>
                        <a:pt x="316" y="375"/>
                      </a:lnTo>
                      <a:lnTo>
                        <a:pt x="320" y="371"/>
                      </a:lnTo>
                      <a:lnTo>
                        <a:pt x="322" y="366"/>
                      </a:lnTo>
                      <a:lnTo>
                        <a:pt x="322" y="360"/>
                      </a:lnTo>
                      <a:lnTo>
                        <a:pt x="320" y="356"/>
                      </a:lnTo>
                      <a:lnTo>
                        <a:pt x="315" y="352"/>
                      </a:lnTo>
                      <a:lnTo>
                        <a:pt x="309" y="350"/>
                      </a:lnTo>
                      <a:lnTo>
                        <a:pt x="294" y="347"/>
                      </a:lnTo>
                      <a:lnTo>
                        <a:pt x="279" y="344"/>
                      </a:lnTo>
                      <a:lnTo>
                        <a:pt x="263" y="341"/>
                      </a:lnTo>
                      <a:lnTo>
                        <a:pt x="247" y="338"/>
                      </a:lnTo>
                      <a:lnTo>
                        <a:pt x="232" y="336"/>
                      </a:lnTo>
                      <a:lnTo>
                        <a:pt x="216" y="334"/>
                      </a:lnTo>
                      <a:lnTo>
                        <a:pt x="200" y="332"/>
                      </a:lnTo>
                      <a:lnTo>
                        <a:pt x="185" y="328"/>
                      </a:lnTo>
                      <a:lnTo>
                        <a:pt x="170" y="326"/>
                      </a:lnTo>
                      <a:lnTo>
                        <a:pt x="154" y="322"/>
                      </a:lnTo>
                      <a:lnTo>
                        <a:pt x="139" y="318"/>
                      </a:lnTo>
                      <a:lnTo>
                        <a:pt x="124" y="314"/>
                      </a:lnTo>
                      <a:lnTo>
                        <a:pt x="110" y="309"/>
                      </a:lnTo>
                      <a:lnTo>
                        <a:pt x="94" y="303"/>
                      </a:lnTo>
                      <a:lnTo>
                        <a:pt x="80" y="297"/>
                      </a:lnTo>
                      <a:lnTo>
                        <a:pt x="66" y="289"/>
                      </a:lnTo>
                      <a:lnTo>
                        <a:pt x="55" y="281"/>
                      </a:lnTo>
                      <a:lnTo>
                        <a:pt x="45" y="271"/>
                      </a:lnTo>
                      <a:lnTo>
                        <a:pt x="38" y="259"/>
                      </a:lnTo>
                      <a:lnTo>
                        <a:pt x="35" y="245"/>
                      </a:lnTo>
                      <a:lnTo>
                        <a:pt x="34" y="232"/>
                      </a:lnTo>
                      <a:lnTo>
                        <a:pt x="35" y="216"/>
                      </a:lnTo>
                      <a:lnTo>
                        <a:pt x="38" y="200"/>
                      </a:lnTo>
                      <a:lnTo>
                        <a:pt x="43" y="187"/>
                      </a:lnTo>
                      <a:lnTo>
                        <a:pt x="51" y="170"/>
                      </a:lnTo>
                      <a:lnTo>
                        <a:pt x="60" y="152"/>
                      </a:lnTo>
                      <a:lnTo>
                        <a:pt x="71" y="137"/>
                      </a:lnTo>
                      <a:lnTo>
                        <a:pt x="83" y="124"/>
                      </a:lnTo>
                      <a:lnTo>
                        <a:pt x="94" y="110"/>
                      </a:lnTo>
                      <a:lnTo>
                        <a:pt x="107" y="96"/>
                      </a:lnTo>
                      <a:lnTo>
                        <a:pt x="123" y="82"/>
                      </a:lnTo>
                      <a:lnTo>
                        <a:pt x="138" y="69"/>
                      </a:lnTo>
                      <a:lnTo>
                        <a:pt x="153" y="57"/>
                      </a:lnTo>
                      <a:lnTo>
                        <a:pt x="173" y="47"/>
                      </a:lnTo>
                      <a:lnTo>
                        <a:pt x="195" y="38"/>
                      </a:lnTo>
                      <a:lnTo>
                        <a:pt x="218" y="28"/>
                      </a:lnTo>
                      <a:lnTo>
                        <a:pt x="238" y="20"/>
                      </a:lnTo>
                      <a:lnTo>
                        <a:pt x="254" y="13"/>
                      </a:lnTo>
                      <a:lnTo>
                        <a:pt x="264" y="7"/>
                      </a:lnTo>
                      <a:lnTo>
                        <a:pt x="268" y="2"/>
                      </a:lnTo>
                      <a:lnTo>
                        <a:pt x="256" y="0"/>
                      </a:lnTo>
                      <a:lnTo>
                        <a:pt x="240" y="1"/>
                      </a:lnTo>
                      <a:lnTo>
                        <a:pt x="221" y="4"/>
                      </a:lnTo>
                      <a:lnTo>
                        <a:pt x="201" y="10"/>
                      </a:lnTo>
                      <a:lnTo>
                        <a:pt x="180" y="18"/>
                      </a:lnTo>
                      <a:lnTo>
                        <a:pt x="160" y="27"/>
                      </a:lnTo>
                      <a:lnTo>
                        <a:pt x="141" y="38"/>
                      </a:lnTo>
                      <a:lnTo>
                        <a:pt x="125" y="49"/>
                      </a:lnTo>
                      <a:close/>
                    </a:path>
                  </a:pathLst>
                </a:custGeom>
                <a:solidFill>
                  <a:srgbClr val="C9E8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2977" name="Freeform 1227"/>
                <p:cNvSpPr>
                  <a:spLocks/>
                </p:cNvSpPr>
                <p:nvPr/>
              </p:nvSpPr>
              <p:spPr bwMode="auto">
                <a:xfrm>
                  <a:off x="5250" y="2643"/>
                  <a:ext cx="99" cy="59"/>
                </a:xfrm>
                <a:custGeom>
                  <a:avLst/>
                  <a:gdLst>
                    <a:gd name="T0" fmla="*/ 0 w 283"/>
                    <a:gd name="T1" fmla="*/ 0 h 252"/>
                    <a:gd name="T2" fmla="*/ 0 w 283"/>
                    <a:gd name="T3" fmla="*/ 0 h 252"/>
                    <a:gd name="T4" fmla="*/ 0 w 283"/>
                    <a:gd name="T5" fmla="*/ 0 h 252"/>
                    <a:gd name="T6" fmla="*/ 0 w 283"/>
                    <a:gd name="T7" fmla="*/ 0 h 252"/>
                    <a:gd name="T8" fmla="*/ 0 w 283"/>
                    <a:gd name="T9" fmla="*/ 0 h 252"/>
                    <a:gd name="T10" fmla="*/ 0 w 283"/>
                    <a:gd name="T11" fmla="*/ 0 h 252"/>
                    <a:gd name="T12" fmla="*/ 0 w 283"/>
                    <a:gd name="T13" fmla="*/ 0 h 252"/>
                    <a:gd name="T14" fmla="*/ 0 w 283"/>
                    <a:gd name="T15" fmla="*/ 0 h 252"/>
                    <a:gd name="T16" fmla="*/ 0 w 283"/>
                    <a:gd name="T17" fmla="*/ 0 h 252"/>
                    <a:gd name="T18" fmla="*/ 0 w 283"/>
                    <a:gd name="T19" fmla="*/ 0 h 252"/>
                    <a:gd name="T20" fmla="*/ 0 w 283"/>
                    <a:gd name="T21" fmla="*/ 0 h 252"/>
                    <a:gd name="T22" fmla="*/ 0 w 283"/>
                    <a:gd name="T23" fmla="*/ 0 h 252"/>
                    <a:gd name="T24" fmla="*/ 0 w 283"/>
                    <a:gd name="T25" fmla="*/ 0 h 252"/>
                    <a:gd name="T26" fmla="*/ 0 w 283"/>
                    <a:gd name="T27" fmla="*/ 0 h 252"/>
                    <a:gd name="T28" fmla="*/ 0 w 283"/>
                    <a:gd name="T29" fmla="*/ 0 h 252"/>
                    <a:gd name="T30" fmla="*/ 0 w 283"/>
                    <a:gd name="T31" fmla="*/ 0 h 252"/>
                    <a:gd name="T32" fmla="*/ 0 w 283"/>
                    <a:gd name="T33" fmla="*/ 0 h 252"/>
                    <a:gd name="T34" fmla="*/ 0 w 283"/>
                    <a:gd name="T35" fmla="*/ 0 h 252"/>
                    <a:gd name="T36" fmla="*/ 0 w 283"/>
                    <a:gd name="T37" fmla="*/ 0 h 252"/>
                    <a:gd name="T38" fmla="*/ 0 w 283"/>
                    <a:gd name="T39" fmla="*/ 0 h 252"/>
                    <a:gd name="T40" fmla="*/ 0 w 283"/>
                    <a:gd name="T41" fmla="*/ 0 h 252"/>
                    <a:gd name="T42" fmla="*/ 0 w 283"/>
                    <a:gd name="T43" fmla="*/ 0 h 252"/>
                    <a:gd name="T44" fmla="*/ 0 w 283"/>
                    <a:gd name="T45" fmla="*/ 0 h 252"/>
                    <a:gd name="T46" fmla="*/ 0 w 283"/>
                    <a:gd name="T47" fmla="*/ 0 h 252"/>
                    <a:gd name="T48" fmla="*/ 0 w 283"/>
                    <a:gd name="T49" fmla="*/ 0 h 252"/>
                    <a:gd name="T50" fmla="*/ 0 w 283"/>
                    <a:gd name="T51" fmla="*/ 0 h 252"/>
                    <a:gd name="T52" fmla="*/ 0 w 283"/>
                    <a:gd name="T53" fmla="*/ 0 h 252"/>
                    <a:gd name="T54" fmla="*/ 0 w 283"/>
                    <a:gd name="T55" fmla="*/ 0 h 252"/>
                    <a:gd name="T56" fmla="*/ 0 w 283"/>
                    <a:gd name="T57" fmla="*/ 0 h 252"/>
                    <a:gd name="T58" fmla="*/ 0 w 283"/>
                    <a:gd name="T59" fmla="*/ 0 h 252"/>
                    <a:gd name="T60" fmla="*/ 0 w 283"/>
                    <a:gd name="T61" fmla="*/ 0 h 252"/>
                    <a:gd name="T62" fmla="*/ 0 w 283"/>
                    <a:gd name="T63" fmla="*/ 0 h 252"/>
                    <a:gd name="T64" fmla="*/ 0 w 283"/>
                    <a:gd name="T65" fmla="*/ 0 h 252"/>
                    <a:gd name="T66" fmla="*/ 0 w 283"/>
                    <a:gd name="T67" fmla="*/ 0 h 252"/>
                    <a:gd name="T68" fmla="*/ 0 w 283"/>
                    <a:gd name="T69" fmla="*/ 0 h 252"/>
                    <a:gd name="T70" fmla="*/ 0 w 283"/>
                    <a:gd name="T71" fmla="*/ 0 h 252"/>
                    <a:gd name="T72" fmla="*/ 0 w 283"/>
                    <a:gd name="T73" fmla="*/ 0 h 252"/>
                    <a:gd name="T74" fmla="*/ 0 w 283"/>
                    <a:gd name="T75" fmla="*/ 0 h 252"/>
                    <a:gd name="T76" fmla="*/ 0 w 283"/>
                    <a:gd name="T77" fmla="*/ 0 h 252"/>
                    <a:gd name="T78" fmla="*/ 0 w 283"/>
                    <a:gd name="T79" fmla="*/ 0 h 252"/>
                    <a:gd name="T80" fmla="*/ 0 w 283"/>
                    <a:gd name="T81" fmla="*/ 0 h 252"/>
                    <a:gd name="T82" fmla="*/ 0 w 283"/>
                    <a:gd name="T83" fmla="*/ 0 h 252"/>
                    <a:gd name="T84" fmla="*/ 0 w 283"/>
                    <a:gd name="T85" fmla="*/ 0 h 252"/>
                    <a:gd name="T86" fmla="*/ 0 w 283"/>
                    <a:gd name="T87" fmla="*/ 0 h 252"/>
                    <a:gd name="T88" fmla="*/ 0 w 283"/>
                    <a:gd name="T89" fmla="*/ 0 h 252"/>
                    <a:gd name="T90" fmla="*/ 0 w 283"/>
                    <a:gd name="T91" fmla="*/ 0 h 252"/>
                    <a:gd name="T92" fmla="*/ 0 w 283"/>
                    <a:gd name="T93" fmla="*/ 0 h 252"/>
                    <a:gd name="T94" fmla="*/ 0 w 283"/>
                    <a:gd name="T95" fmla="*/ 0 h 252"/>
                    <a:gd name="T96" fmla="*/ 0 w 283"/>
                    <a:gd name="T97" fmla="*/ 0 h 252"/>
                    <a:gd name="T98" fmla="*/ 0 w 283"/>
                    <a:gd name="T99" fmla="*/ 0 h 252"/>
                    <a:gd name="T100" fmla="*/ 0 w 283"/>
                    <a:gd name="T101" fmla="*/ 0 h 252"/>
                    <a:gd name="T102" fmla="*/ 0 w 283"/>
                    <a:gd name="T103" fmla="*/ 0 h 252"/>
                    <a:gd name="T104" fmla="*/ 0 w 283"/>
                    <a:gd name="T105" fmla="*/ 0 h 252"/>
                    <a:gd name="T106" fmla="*/ 0 w 283"/>
                    <a:gd name="T107" fmla="*/ 0 h 252"/>
                    <a:gd name="T108" fmla="*/ 0 w 283"/>
                    <a:gd name="T109" fmla="*/ 0 h 252"/>
                    <a:gd name="T110" fmla="*/ 0 w 283"/>
                    <a:gd name="T111" fmla="*/ 0 h 252"/>
                    <a:gd name="T112" fmla="*/ 0 w 283"/>
                    <a:gd name="T113" fmla="*/ 0 h 252"/>
                    <a:gd name="T114" fmla="*/ 0 w 283"/>
                    <a:gd name="T115" fmla="*/ 0 h 252"/>
                    <a:gd name="T116" fmla="*/ 0 w 283"/>
                    <a:gd name="T117" fmla="*/ 0 h 252"/>
                    <a:gd name="T118" fmla="*/ 0 w 283"/>
                    <a:gd name="T119" fmla="*/ 0 h 252"/>
                    <a:gd name="T120" fmla="*/ 0 w 283"/>
                    <a:gd name="T121" fmla="*/ 0 h 252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60000 65536"/>
                    <a:gd name="T163" fmla="*/ 0 60000 65536"/>
                    <a:gd name="T164" fmla="*/ 0 60000 65536"/>
                    <a:gd name="T165" fmla="*/ 0 60000 65536"/>
                    <a:gd name="T166" fmla="*/ 0 60000 65536"/>
                    <a:gd name="T167" fmla="*/ 0 60000 65536"/>
                    <a:gd name="T168" fmla="*/ 0 60000 65536"/>
                    <a:gd name="T169" fmla="*/ 0 60000 65536"/>
                    <a:gd name="T170" fmla="*/ 0 60000 65536"/>
                    <a:gd name="T171" fmla="*/ 0 60000 65536"/>
                    <a:gd name="T172" fmla="*/ 0 60000 65536"/>
                    <a:gd name="T173" fmla="*/ 0 60000 65536"/>
                    <a:gd name="T174" fmla="*/ 0 60000 65536"/>
                    <a:gd name="T175" fmla="*/ 0 60000 65536"/>
                    <a:gd name="T176" fmla="*/ 0 60000 65536"/>
                    <a:gd name="T177" fmla="*/ 0 60000 65536"/>
                    <a:gd name="T178" fmla="*/ 0 60000 65536"/>
                    <a:gd name="T179" fmla="*/ 0 60000 65536"/>
                    <a:gd name="T180" fmla="*/ 0 60000 65536"/>
                    <a:gd name="T181" fmla="*/ 0 60000 65536"/>
                    <a:gd name="T182" fmla="*/ 0 60000 65536"/>
                    <a:gd name="T183" fmla="*/ 0 w 283"/>
                    <a:gd name="T184" fmla="*/ 0 h 252"/>
                    <a:gd name="T185" fmla="*/ 283 w 283"/>
                    <a:gd name="T186" fmla="*/ 252 h 252"/>
                  </a:gdLst>
                  <a:ahLst/>
                  <a:cxnLst>
                    <a:cxn ang="T122">
                      <a:pos x="T0" y="T1"/>
                    </a:cxn>
                    <a:cxn ang="T123">
                      <a:pos x="T2" y="T3"/>
                    </a:cxn>
                    <a:cxn ang="T124">
                      <a:pos x="T4" y="T5"/>
                    </a:cxn>
                    <a:cxn ang="T125">
                      <a:pos x="T6" y="T7"/>
                    </a:cxn>
                    <a:cxn ang="T126">
                      <a:pos x="T8" y="T9"/>
                    </a:cxn>
                    <a:cxn ang="T127">
                      <a:pos x="T10" y="T11"/>
                    </a:cxn>
                    <a:cxn ang="T128">
                      <a:pos x="T12" y="T13"/>
                    </a:cxn>
                    <a:cxn ang="T129">
                      <a:pos x="T14" y="T15"/>
                    </a:cxn>
                    <a:cxn ang="T130">
                      <a:pos x="T16" y="T17"/>
                    </a:cxn>
                    <a:cxn ang="T131">
                      <a:pos x="T18" y="T19"/>
                    </a:cxn>
                    <a:cxn ang="T132">
                      <a:pos x="T20" y="T21"/>
                    </a:cxn>
                    <a:cxn ang="T133">
                      <a:pos x="T22" y="T23"/>
                    </a:cxn>
                    <a:cxn ang="T134">
                      <a:pos x="T24" y="T25"/>
                    </a:cxn>
                    <a:cxn ang="T135">
                      <a:pos x="T26" y="T27"/>
                    </a:cxn>
                    <a:cxn ang="T136">
                      <a:pos x="T28" y="T29"/>
                    </a:cxn>
                    <a:cxn ang="T137">
                      <a:pos x="T30" y="T31"/>
                    </a:cxn>
                    <a:cxn ang="T138">
                      <a:pos x="T32" y="T33"/>
                    </a:cxn>
                    <a:cxn ang="T139">
                      <a:pos x="T34" y="T35"/>
                    </a:cxn>
                    <a:cxn ang="T140">
                      <a:pos x="T36" y="T37"/>
                    </a:cxn>
                    <a:cxn ang="T141">
                      <a:pos x="T38" y="T39"/>
                    </a:cxn>
                    <a:cxn ang="T142">
                      <a:pos x="T40" y="T41"/>
                    </a:cxn>
                    <a:cxn ang="T143">
                      <a:pos x="T42" y="T43"/>
                    </a:cxn>
                    <a:cxn ang="T144">
                      <a:pos x="T44" y="T45"/>
                    </a:cxn>
                    <a:cxn ang="T145">
                      <a:pos x="T46" y="T47"/>
                    </a:cxn>
                    <a:cxn ang="T146">
                      <a:pos x="T48" y="T49"/>
                    </a:cxn>
                    <a:cxn ang="T147">
                      <a:pos x="T50" y="T51"/>
                    </a:cxn>
                    <a:cxn ang="T148">
                      <a:pos x="T52" y="T53"/>
                    </a:cxn>
                    <a:cxn ang="T149">
                      <a:pos x="T54" y="T55"/>
                    </a:cxn>
                    <a:cxn ang="T150">
                      <a:pos x="T56" y="T57"/>
                    </a:cxn>
                    <a:cxn ang="T151">
                      <a:pos x="T58" y="T59"/>
                    </a:cxn>
                    <a:cxn ang="T152">
                      <a:pos x="T60" y="T61"/>
                    </a:cxn>
                    <a:cxn ang="T153">
                      <a:pos x="T62" y="T63"/>
                    </a:cxn>
                    <a:cxn ang="T154">
                      <a:pos x="T64" y="T65"/>
                    </a:cxn>
                    <a:cxn ang="T155">
                      <a:pos x="T66" y="T67"/>
                    </a:cxn>
                    <a:cxn ang="T156">
                      <a:pos x="T68" y="T69"/>
                    </a:cxn>
                    <a:cxn ang="T157">
                      <a:pos x="T70" y="T71"/>
                    </a:cxn>
                    <a:cxn ang="T158">
                      <a:pos x="T72" y="T73"/>
                    </a:cxn>
                    <a:cxn ang="T159">
                      <a:pos x="T74" y="T75"/>
                    </a:cxn>
                    <a:cxn ang="T160">
                      <a:pos x="T76" y="T77"/>
                    </a:cxn>
                    <a:cxn ang="T161">
                      <a:pos x="T78" y="T79"/>
                    </a:cxn>
                    <a:cxn ang="T162">
                      <a:pos x="T80" y="T81"/>
                    </a:cxn>
                    <a:cxn ang="T163">
                      <a:pos x="T82" y="T83"/>
                    </a:cxn>
                    <a:cxn ang="T164">
                      <a:pos x="T84" y="T85"/>
                    </a:cxn>
                    <a:cxn ang="T165">
                      <a:pos x="T86" y="T87"/>
                    </a:cxn>
                    <a:cxn ang="T166">
                      <a:pos x="T88" y="T89"/>
                    </a:cxn>
                    <a:cxn ang="T167">
                      <a:pos x="T90" y="T91"/>
                    </a:cxn>
                    <a:cxn ang="T168">
                      <a:pos x="T92" y="T93"/>
                    </a:cxn>
                    <a:cxn ang="T169">
                      <a:pos x="T94" y="T95"/>
                    </a:cxn>
                    <a:cxn ang="T170">
                      <a:pos x="T96" y="T97"/>
                    </a:cxn>
                    <a:cxn ang="T171">
                      <a:pos x="T98" y="T99"/>
                    </a:cxn>
                    <a:cxn ang="T172">
                      <a:pos x="T100" y="T101"/>
                    </a:cxn>
                    <a:cxn ang="T173">
                      <a:pos x="T102" y="T103"/>
                    </a:cxn>
                    <a:cxn ang="T174">
                      <a:pos x="T104" y="T105"/>
                    </a:cxn>
                    <a:cxn ang="T175">
                      <a:pos x="T106" y="T107"/>
                    </a:cxn>
                    <a:cxn ang="T176">
                      <a:pos x="T108" y="T109"/>
                    </a:cxn>
                    <a:cxn ang="T177">
                      <a:pos x="T110" y="T111"/>
                    </a:cxn>
                    <a:cxn ang="T178">
                      <a:pos x="T112" y="T113"/>
                    </a:cxn>
                    <a:cxn ang="T179">
                      <a:pos x="T114" y="T115"/>
                    </a:cxn>
                    <a:cxn ang="T180">
                      <a:pos x="T116" y="T117"/>
                    </a:cxn>
                    <a:cxn ang="T181">
                      <a:pos x="T118" y="T119"/>
                    </a:cxn>
                    <a:cxn ang="T182">
                      <a:pos x="T120" y="T121"/>
                    </a:cxn>
                  </a:cxnLst>
                  <a:rect l="T183" t="T184" r="T185" b="T186"/>
                  <a:pathLst>
                    <a:path w="283" h="252">
                      <a:moveTo>
                        <a:pt x="235" y="77"/>
                      </a:moveTo>
                      <a:lnTo>
                        <a:pt x="248" y="91"/>
                      </a:lnTo>
                      <a:lnTo>
                        <a:pt x="256" y="107"/>
                      </a:lnTo>
                      <a:lnTo>
                        <a:pt x="259" y="124"/>
                      </a:lnTo>
                      <a:lnTo>
                        <a:pt x="259" y="142"/>
                      </a:lnTo>
                      <a:lnTo>
                        <a:pt x="257" y="157"/>
                      </a:lnTo>
                      <a:lnTo>
                        <a:pt x="252" y="170"/>
                      </a:lnTo>
                      <a:lnTo>
                        <a:pt x="244" y="183"/>
                      </a:lnTo>
                      <a:lnTo>
                        <a:pt x="236" y="193"/>
                      </a:lnTo>
                      <a:lnTo>
                        <a:pt x="225" y="204"/>
                      </a:lnTo>
                      <a:lnTo>
                        <a:pt x="215" y="214"/>
                      </a:lnTo>
                      <a:lnTo>
                        <a:pt x="204" y="224"/>
                      </a:lnTo>
                      <a:lnTo>
                        <a:pt x="194" y="234"/>
                      </a:lnTo>
                      <a:lnTo>
                        <a:pt x="191" y="238"/>
                      </a:lnTo>
                      <a:lnTo>
                        <a:pt x="191" y="241"/>
                      </a:lnTo>
                      <a:lnTo>
                        <a:pt x="191" y="245"/>
                      </a:lnTo>
                      <a:lnTo>
                        <a:pt x="194" y="248"/>
                      </a:lnTo>
                      <a:lnTo>
                        <a:pt x="197" y="250"/>
                      </a:lnTo>
                      <a:lnTo>
                        <a:pt x="202" y="252"/>
                      </a:lnTo>
                      <a:lnTo>
                        <a:pt x="205" y="250"/>
                      </a:lnTo>
                      <a:lnTo>
                        <a:pt x="209" y="248"/>
                      </a:lnTo>
                      <a:lnTo>
                        <a:pt x="232" y="233"/>
                      </a:lnTo>
                      <a:lnTo>
                        <a:pt x="252" y="214"/>
                      </a:lnTo>
                      <a:lnTo>
                        <a:pt x="268" y="192"/>
                      </a:lnTo>
                      <a:lnTo>
                        <a:pt x="278" y="167"/>
                      </a:lnTo>
                      <a:lnTo>
                        <a:pt x="283" y="141"/>
                      </a:lnTo>
                      <a:lnTo>
                        <a:pt x="280" y="115"/>
                      </a:lnTo>
                      <a:lnTo>
                        <a:pt x="271" y="91"/>
                      </a:lnTo>
                      <a:lnTo>
                        <a:pt x="252" y="69"/>
                      </a:lnTo>
                      <a:lnTo>
                        <a:pt x="238" y="57"/>
                      </a:lnTo>
                      <a:lnTo>
                        <a:pt x="222" y="48"/>
                      </a:lnTo>
                      <a:lnTo>
                        <a:pt x="204" y="39"/>
                      </a:lnTo>
                      <a:lnTo>
                        <a:pt x="184" y="31"/>
                      </a:lnTo>
                      <a:lnTo>
                        <a:pt x="164" y="23"/>
                      </a:lnTo>
                      <a:lnTo>
                        <a:pt x="144" y="17"/>
                      </a:lnTo>
                      <a:lnTo>
                        <a:pt x="123" y="13"/>
                      </a:lnTo>
                      <a:lnTo>
                        <a:pt x="103" y="8"/>
                      </a:lnTo>
                      <a:lnTo>
                        <a:pt x="83" y="5"/>
                      </a:lnTo>
                      <a:lnTo>
                        <a:pt x="66" y="2"/>
                      </a:lnTo>
                      <a:lnTo>
                        <a:pt x="48" y="0"/>
                      </a:lnTo>
                      <a:lnTo>
                        <a:pt x="34" y="0"/>
                      </a:lnTo>
                      <a:lnTo>
                        <a:pt x="21" y="0"/>
                      </a:lnTo>
                      <a:lnTo>
                        <a:pt x="11" y="0"/>
                      </a:lnTo>
                      <a:lnTo>
                        <a:pt x="4" y="2"/>
                      </a:lnTo>
                      <a:lnTo>
                        <a:pt x="0" y="5"/>
                      </a:lnTo>
                      <a:lnTo>
                        <a:pt x="12" y="7"/>
                      </a:lnTo>
                      <a:lnTo>
                        <a:pt x="24" y="8"/>
                      </a:lnTo>
                      <a:lnTo>
                        <a:pt x="38" y="10"/>
                      </a:lnTo>
                      <a:lnTo>
                        <a:pt x="52" y="13"/>
                      </a:lnTo>
                      <a:lnTo>
                        <a:pt x="66" y="16"/>
                      </a:lnTo>
                      <a:lnTo>
                        <a:pt x="82" y="18"/>
                      </a:lnTo>
                      <a:lnTo>
                        <a:pt x="98" y="22"/>
                      </a:lnTo>
                      <a:lnTo>
                        <a:pt x="114" y="25"/>
                      </a:lnTo>
                      <a:lnTo>
                        <a:pt x="129" y="30"/>
                      </a:lnTo>
                      <a:lnTo>
                        <a:pt x="146" y="34"/>
                      </a:lnTo>
                      <a:lnTo>
                        <a:pt x="162" y="39"/>
                      </a:lnTo>
                      <a:lnTo>
                        <a:pt x="177" y="45"/>
                      </a:lnTo>
                      <a:lnTo>
                        <a:pt x="193" y="52"/>
                      </a:lnTo>
                      <a:lnTo>
                        <a:pt x="208" y="60"/>
                      </a:lnTo>
                      <a:lnTo>
                        <a:pt x="222" y="68"/>
                      </a:lnTo>
                      <a:lnTo>
                        <a:pt x="235" y="77"/>
                      </a:lnTo>
                      <a:close/>
                    </a:path>
                  </a:pathLst>
                </a:custGeom>
                <a:solidFill>
                  <a:srgbClr val="C9E8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2978" name="Freeform 1228"/>
                <p:cNvSpPr>
                  <a:spLocks/>
                </p:cNvSpPr>
                <p:nvPr/>
              </p:nvSpPr>
              <p:spPr bwMode="auto">
                <a:xfrm>
                  <a:off x="5047" y="2671"/>
                  <a:ext cx="40" cy="55"/>
                </a:xfrm>
                <a:custGeom>
                  <a:avLst/>
                  <a:gdLst>
                    <a:gd name="T0" fmla="*/ 0 w 114"/>
                    <a:gd name="T1" fmla="*/ 0 h 238"/>
                    <a:gd name="T2" fmla="*/ 0 w 114"/>
                    <a:gd name="T3" fmla="*/ 0 h 238"/>
                    <a:gd name="T4" fmla="*/ 0 w 114"/>
                    <a:gd name="T5" fmla="*/ 0 h 238"/>
                    <a:gd name="T6" fmla="*/ 0 w 114"/>
                    <a:gd name="T7" fmla="*/ 0 h 238"/>
                    <a:gd name="T8" fmla="*/ 0 w 114"/>
                    <a:gd name="T9" fmla="*/ 0 h 238"/>
                    <a:gd name="T10" fmla="*/ 0 w 114"/>
                    <a:gd name="T11" fmla="*/ 0 h 238"/>
                    <a:gd name="T12" fmla="*/ 0 w 114"/>
                    <a:gd name="T13" fmla="*/ 0 h 238"/>
                    <a:gd name="T14" fmla="*/ 0 w 114"/>
                    <a:gd name="T15" fmla="*/ 0 h 238"/>
                    <a:gd name="T16" fmla="*/ 0 w 114"/>
                    <a:gd name="T17" fmla="*/ 0 h 238"/>
                    <a:gd name="T18" fmla="*/ 0 w 114"/>
                    <a:gd name="T19" fmla="*/ 0 h 238"/>
                    <a:gd name="T20" fmla="*/ 0 w 114"/>
                    <a:gd name="T21" fmla="*/ 0 h 238"/>
                    <a:gd name="T22" fmla="*/ 0 w 114"/>
                    <a:gd name="T23" fmla="*/ 0 h 238"/>
                    <a:gd name="T24" fmla="*/ 0 w 114"/>
                    <a:gd name="T25" fmla="*/ 0 h 238"/>
                    <a:gd name="T26" fmla="*/ 0 w 114"/>
                    <a:gd name="T27" fmla="*/ 0 h 238"/>
                    <a:gd name="T28" fmla="*/ 0 w 114"/>
                    <a:gd name="T29" fmla="*/ 0 h 238"/>
                    <a:gd name="T30" fmla="*/ 0 w 114"/>
                    <a:gd name="T31" fmla="*/ 0 h 238"/>
                    <a:gd name="T32" fmla="*/ 0 w 114"/>
                    <a:gd name="T33" fmla="*/ 0 h 238"/>
                    <a:gd name="T34" fmla="*/ 0 w 114"/>
                    <a:gd name="T35" fmla="*/ 0 h 238"/>
                    <a:gd name="T36" fmla="*/ 0 w 114"/>
                    <a:gd name="T37" fmla="*/ 0 h 238"/>
                    <a:gd name="T38" fmla="*/ 0 w 114"/>
                    <a:gd name="T39" fmla="*/ 0 h 238"/>
                    <a:gd name="T40" fmla="*/ 0 w 114"/>
                    <a:gd name="T41" fmla="*/ 0 h 238"/>
                    <a:gd name="T42" fmla="*/ 0 w 114"/>
                    <a:gd name="T43" fmla="*/ 0 h 238"/>
                    <a:gd name="T44" fmla="*/ 0 w 114"/>
                    <a:gd name="T45" fmla="*/ 0 h 238"/>
                    <a:gd name="T46" fmla="*/ 0 w 114"/>
                    <a:gd name="T47" fmla="*/ 0 h 238"/>
                    <a:gd name="T48" fmla="*/ 0 w 114"/>
                    <a:gd name="T49" fmla="*/ 0 h 238"/>
                    <a:gd name="T50" fmla="*/ 0 w 114"/>
                    <a:gd name="T51" fmla="*/ 0 h 238"/>
                    <a:gd name="T52" fmla="*/ 0 w 114"/>
                    <a:gd name="T53" fmla="*/ 0 h 238"/>
                    <a:gd name="T54" fmla="*/ 0 w 114"/>
                    <a:gd name="T55" fmla="*/ 0 h 238"/>
                    <a:gd name="T56" fmla="*/ 0 w 114"/>
                    <a:gd name="T57" fmla="*/ 0 h 238"/>
                    <a:gd name="T58" fmla="*/ 0 w 114"/>
                    <a:gd name="T59" fmla="*/ 0 h 238"/>
                    <a:gd name="T60" fmla="*/ 0 w 114"/>
                    <a:gd name="T61" fmla="*/ 0 h 238"/>
                    <a:gd name="T62" fmla="*/ 0 w 114"/>
                    <a:gd name="T63" fmla="*/ 0 h 238"/>
                    <a:gd name="T64" fmla="*/ 0 w 114"/>
                    <a:gd name="T65" fmla="*/ 0 h 238"/>
                    <a:gd name="T66" fmla="*/ 0 w 114"/>
                    <a:gd name="T67" fmla="*/ 0 h 238"/>
                    <a:gd name="T68" fmla="*/ 0 w 114"/>
                    <a:gd name="T69" fmla="*/ 0 h 238"/>
                    <a:gd name="T70" fmla="*/ 0 w 114"/>
                    <a:gd name="T71" fmla="*/ 0 h 238"/>
                    <a:gd name="T72" fmla="*/ 0 w 114"/>
                    <a:gd name="T73" fmla="*/ 0 h 238"/>
                    <a:gd name="T74" fmla="*/ 0 w 114"/>
                    <a:gd name="T75" fmla="*/ 0 h 238"/>
                    <a:gd name="T76" fmla="*/ 0 w 114"/>
                    <a:gd name="T77" fmla="*/ 0 h 238"/>
                    <a:gd name="T78" fmla="*/ 0 w 114"/>
                    <a:gd name="T79" fmla="*/ 0 h 238"/>
                    <a:gd name="T80" fmla="*/ 0 w 114"/>
                    <a:gd name="T81" fmla="*/ 0 h 238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w 114"/>
                    <a:gd name="T124" fmla="*/ 0 h 238"/>
                    <a:gd name="T125" fmla="*/ 114 w 114"/>
                    <a:gd name="T126" fmla="*/ 238 h 238"/>
                  </a:gdLst>
                  <a:ahLst/>
                  <a:cxnLst>
                    <a:cxn ang="T82">
                      <a:pos x="T0" y="T1"/>
                    </a:cxn>
                    <a:cxn ang="T83">
                      <a:pos x="T2" y="T3"/>
                    </a:cxn>
                    <a:cxn ang="T84">
                      <a:pos x="T4" y="T5"/>
                    </a:cxn>
                    <a:cxn ang="T85">
                      <a:pos x="T6" y="T7"/>
                    </a:cxn>
                    <a:cxn ang="T86">
                      <a:pos x="T8" y="T9"/>
                    </a:cxn>
                    <a:cxn ang="T87">
                      <a:pos x="T10" y="T11"/>
                    </a:cxn>
                    <a:cxn ang="T88">
                      <a:pos x="T12" y="T13"/>
                    </a:cxn>
                    <a:cxn ang="T89">
                      <a:pos x="T14" y="T15"/>
                    </a:cxn>
                    <a:cxn ang="T90">
                      <a:pos x="T16" y="T17"/>
                    </a:cxn>
                    <a:cxn ang="T91">
                      <a:pos x="T18" y="T19"/>
                    </a:cxn>
                    <a:cxn ang="T92">
                      <a:pos x="T20" y="T21"/>
                    </a:cxn>
                    <a:cxn ang="T93">
                      <a:pos x="T22" y="T23"/>
                    </a:cxn>
                    <a:cxn ang="T94">
                      <a:pos x="T24" y="T25"/>
                    </a:cxn>
                    <a:cxn ang="T95">
                      <a:pos x="T26" y="T27"/>
                    </a:cxn>
                    <a:cxn ang="T96">
                      <a:pos x="T28" y="T29"/>
                    </a:cxn>
                    <a:cxn ang="T97">
                      <a:pos x="T30" y="T31"/>
                    </a:cxn>
                    <a:cxn ang="T98">
                      <a:pos x="T32" y="T33"/>
                    </a:cxn>
                    <a:cxn ang="T99">
                      <a:pos x="T34" y="T35"/>
                    </a:cxn>
                    <a:cxn ang="T100">
                      <a:pos x="T36" y="T37"/>
                    </a:cxn>
                    <a:cxn ang="T101">
                      <a:pos x="T38" y="T39"/>
                    </a:cxn>
                    <a:cxn ang="T102">
                      <a:pos x="T40" y="T41"/>
                    </a:cxn>
                    <a:cxn ang="T103">
                      <a:pos x="T42" y="T43"/>
                    </a:cxn>
                    <a:cxn ang="T104">
                      <a:pos x="T44" y="T45"/>
                    </a:cxn>
                    <a:cxn ang="T105">
                      <a:pos x="T46" y="T47"/>
                    </a:cxn>
                    <a:cxn ang="T106">
                      <a:pos x="T48" y="T49"/>
                    </a:cxn>
                    <a:cxn ang="T107">
                      <a:pos x="T50" y="T51"/>
                    </a:cxn>
                    <a:cxn ang="T108">
                      <a:pos x="T52" y="T53"/>
                    </a:cxn>
                    <a:cxn ang="T109">
                      <a:pos x="T54" y="T55"/>
                    </a:cxn>
                    <a:cxn ang="T110">
                      <a:pos x="T56" y="T57"/>
                    </a:cxn>
                    <a:cxn ang="T111">
                      <a:pos x="T58" y="T59"/>
                    </a:cxn>
                    <a:cxn ang="T112">
                      <a:pos x="T60" y="T61"/>
                    </a:cxn>
                    <a:cxn ang="T113">
                      <a:pos x="T62" y="T63"/>
                    </a:cxn>
                    <a:cxn ang="T114">
                      <a:pos x="T64" y="T65"/>
                    </a:cxn>
                    <a:cxn ang="T115">
                      <a:pos x="T66" y="T67"/>
                    </a:cxn>
                    <a:cxn ang="T116">
                      <a:pos x="T68" y="T69"/>
                    </a:cxn>
                    <a:cxn ang="T117">
                      <a:pos x="T70" y="T71"/>
                    </a:cxn>
                    <a:cxn ang="T118">
                      <a:pos x="T72" y="T73"/>
                    </a:cxn>
                    <a:cxn ang="T119">
                      <a:pos x="T74" y="T75"/>
                    </a:cxn>
                    <a:cxn ang="T120">
                      <a:pos x="T76" y="T77"/>
                    </a:cxn>
                    <a:cxn ang="T121">
                      <a:pos x="T78" y="T79"/>
                    </a:cxn>
                    <a:cxn ang="T122">
                      <a:pos x="T80" y="T81"/>
                    </a:cxn>
                  </a:cxnLst>
                  <a:rect l="T123" t="T124" r="T125" b="T126"/>
                  <a:pathLst>
                    <a:path w="114" h="238">
                      <a:moveTo>
                        <a:pt x="0" y="130"/>
                      </a:moveTo>
                      <a:lnTo>
                        <a:pt x="0" y="149"/>
                      </a:lnTo>
                      <a:lnTo>
                        <a:pt x="4" y="168"/>
                      </a:lnTo>
                      <a:lnTo>
                        <a:pt x="12" y="185"/>
                      </a:lnTo>
                      <a:lnTo>
                        <a:pt x="24" y="200"/>
                      </a:lnTo>
                      <a:lnTo>
                        <a:pt x="38" y="213"/>
                      </a:lnTo>
                      <a:lnTo>
                        <a:pt x="55" y="224"/>
                      </a:lnTo>
                      <a:lnTo>
                        <a:pt x="73" y="232"/>
                      </a:lnTo>
                      <a:lnTo>
                        <a:pt x="92" y="237"/>
                      </a:lnTo>
                      <a:lnTo>
                        <a:pt x="98" y="238"/>
                      </a:lnTo>
                      <a:lnTo>
                        <a:pt x="104" y="235"/>
                      </a:lnTo>
                      <a:lnTo>
                        <a:pt x="109" y="232"/>
                      </a:lnTo>
                      <a:lnTo>
                        <a:pt x="111" y="227"/>
                      </a:lnTo>
                      <a:lnTo>
                        <a:pt x="111" y="222"/>
                      </a:lnTo>
                      <a:lnTo>
                        <a:pt x="110" y="216"/>
                      </a:lnTo>
                      <a:lnTo>
                        <a:pt x="106" y="211"/>
                      </a:lnTo>
                      <a:lnTo>
                        <a:pt x="100" y="209"/>
                      </a:lnTo>
                      <a:lnTo>
                        <a:pt x="82" y="202"/>
                      </a:lnTo>
                      <a:lnTo>
                        <a:pt x="64" y="193"/>
                      </a:lnTo>
                      <a:lnTo>
                        <a:pt x="50" y="180"/>
                      </a:lnTo>
                      <a:lnTo>
                        <a:pt x="39" y="167"/>
                      </a:lnTo>
                      <a:lnTo>
                        <a:pt x="32" y="149"/>
                      </a:lnTo>
                      <a:lnTo>
                        <a:pt x="29" y="131"/>
                      </a:lnTo>
                      <a:lnTo>
                        <a:pt x="29" y="111"/>
                      </a:lnTo>
                      <a:lnTo>
                        <a:pt x="35" y="91"/>
                      </a:lnTo>
                      <a:lnTo>
                        <a:pt x="42" y="76"/>
                      </a:lnTo>
                      <a:lnTo>
                        <a:pt x="51" y="62"/>
                      </a:lnTo>
                      <a:lnTo>
                        <a:pt x="62" y="49"/>
                      </a:lnTo>
                      <a:lnTo>
                        <a:pt x="73" y="38"/>
                      </a:lnTo>
                      <a:lnTo>
                        <a:pt x="84" y="28"/>
                      </a:lnTo>
                      <a:lnTo>
                        <a:pt x="96" y="18"/>
                      </a:lnTo>
                      <a:lnTo>
                        <a:pt x="106" y="9"/>
                      </a:lnTo>
                      <a:lnTo>
                        <a:pt x="114" y="1"/>
                      </a:lnTo>
                      <a:lnTo>
                        <a:pt x="106" y="0"/>
                      </a:lnTo>
                      <a:lnTo>
                        <a:pt x="93" y="6"/>
                      </a:lnTo>
                      <a:lnTo>
                        <a:pt x="76" y="18"/>
                      </a:lnTo>
                      <a:lnTo>
                        <a:pt x="56" y="36"/>
                      </a:lnTo>
                      <a:lnTo>
                        <a:pt x="37" y="57"/>
                      </a:lnTo>
                      <a:lnTo>
                        <a:pt x="20" y="80"/>
                      </a:lnTo>
                      <a:lnTo>
                        <a:pt x="7" y="106"/>
                      </a:lnTo>
                      <a:lnTo>
                        <a:pt x="0" y="130"/>
                      </a:lnTo>
                      <a:close/>
                    </a:path>
                  </a:pathLst>
                </a:custGeom>
                <a:solidFill>
                  <a:srgbClr val="C9E8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2979" name="Freeform 1229"/>
                <p:cNvSpPr>
                  <a:spLocks/>
                </p:cNvSpPr>
                <p:nvPr/>
              </p:nvSpPr>
              <p:spPr bwMode="auto">
                <a:xfrm>
                  <a:off x="5330" y="2639"/>
                  <a:ext cx="87" cy="73"/>
                </a:xfrm>
                <a:custGeom>
                  <a:avLst/>
                  <a:gdLst>
                    <a:gd name="T0" fmla="*/ 0 w 246"/>
                    <a:gd name="T1" fmla="*/ 0 h 310"/>
                    <a:gd name="T2" fmla="*/ 0 w 246"/>
                    <a:gd name="T3" fmla="*/ 0 h 310"/>
                    <a:gd name="T4" fmla="*/ 0 w 246"/>
                    <a:gd name="T5" fmla="*/ 0 h 310"/>
                    <a:gd name="T6" fmla="*/ 0 w 246"/>
                    <a:gd name="T7" fmla="*/ 0 h 310"/>
                    <a:gd name="T8" fmla="*/ 0 w 246"/>
                    <a:gd name="T9" fmla="*/ 0 h 310"/>
                    <a:gd name="T10" fmla="*/ 0 w 246"/>
                    <a:gd name="T11" fmla="*/ 0 h 310"/>
                    <a:gd name="T12" fmla="*/ 0 w 246"/>
                    <a:gd name="T13" fmla="*/ 0 h 310"/>
                    <a:gd name="T14" fmla="*/ 0 w 246"/>
                    <a:gd name="T15" fmla="*/ 0 h 310"/>
                    <a:gd name="T16" fmla="*/ 0 w 246"/>
                    <a:gd name="T17" fmla="*/ 0 h 310"/>
                    <a:gd name="T18" fmla="*/ 0 w 246"/>
                    <a:gd name="T19" fmla="*/ 0 h 310"/>
                    <a:gd name="T20" fmla="*/ 0 w 246"/>
                    <a:gd name="T21" fmla="*/ 0 h 310"/>
                    <a:gd name="T22" fmla="*/ 0 w 246"/>
                    <a:gd name="T23" fmla="*/ 0 h 310"/>
                    <a:gd name="T24" fmla="*/ 0 w 246"/>
                    <a:gd name="T25" fmla="*/ 0 h 310"/>
                    <a:gd name="T26" fmla="*/ 0 w 246"/>
                    <a:gd name="T27" fmla="*/ 0 h 310"/>
                    <a:gd name="T28" fmla="*/ 0 w 246"/>
                    <a:gd name="T29" fmla="*/ 0 h 310"/>
                    <a:gd name="T30" fmla="*/ 0 w 246"/>
                    <a:gd name="T31" fmla="*/ 0 h 310"/>
                    <a:gd name="T32" fmla="*/ 0 w 246"/>
                    <a:gd name="T33" fmla="*/ 0 h 310"/>
                    <a:gd name="T34" fmla="*/ 0 w 246"/>
                    <a:gd name="T35" fmla="*/ 0 h 310"/>
                    <a:gd name="T36" fmla="*/ 0 w 246"/>
                    <a:gd name="T37" fmla="*/ 0 h 310"/>
                    <a:gd name="T38" fmla="*/ 0 w 246"/>
                    <a:gd name="T39" fmla="*/ 0 h 310"/>
                    <a:gd name="T40" fmla="*/ 0 w 246"/>
                    <a:gd name="T41" fmla="*/ 0 h 310"/>
                    <a:gd name="T42" fmla="*/ 0 w 246"/>
                    <a:gd name="T43" fmla="*/ 0 h 310"/>
                    <a:gd name="T44" fmla="*/ 0 w 246"/>
                    <a:gd name="T45" fmla="*/ 0 h 310"/>
                    <a:gd name="T46" fmla="*/ 0 w 246"/>
                    <a:gd name="T47" fmla="*/ 0 h 310"/>
                    <a:gd name="T48" fmla="*/ 0 w 246"/>
                    <a:gd name="T49" fmla="*/ 0 h 310"/>
                    <a:gd name="T50" fmla="*/ 0 w 246"/>
                    <a:gd name="T51" fmla="*/ 0 h 310"/>
                    <a:gd name="T52" fmla="*/ 0 w 246"/>
                    <a:gd name="T53" fmla="*/ 0 h 310"/>
                    <a:gd name="T54" fmla="*/ 0 w 246"/>
                    <a:gd name="T55" fmla="*/ 0 h 310"/>
                    <a:gd name="T56" fmla="*/ 0 w 246"/>
                    <a:gd name="T57" fmla="*/ 0 h 310"/>
                    <a:gd name="T58" fmla="*/ 0 w 246"/>
                    <a:gd name="T59" fmla="*/ 0 h 310"/>
                    <a:gd name="T60" fmla="*/ 0 w 246"/>
                    <a:gd name="T61" fmla="*/ 0 h 310"/>
                    <a:gd name="T62" fmla="*/ 0 w 246"/>
                    <a:gd name="T63" fmla="*/ 0 h 310"/>
                    <a:gd name="T64" fmla="*/ 0 w 246"/>
                    <a:gd name="T65" fmla="*/ 0 h 310"/>
                    <a:gd name="T66" fmla="*/ 0 w 246"/>
                    <a:gd name="T67" fmla="*/ 0 h 310"/>
                    <a:gd name="T68" fmla="*/ 0 w 246"/>
                    <a:gd name="T69" fmla="*/ 0 h 310"/>
                    <a:gd name="T70" fmla="*/ 0 w 246"/>
                    <a:gd name="T71" fmla="*/ 0 h 310"/>
                    <a:gd name="T72" fmla="*/ 0 w 246"/>
                    <a:gd name="T73" fmla="*/ 0 h 310"/>
                    <a:gd name="T74" fmla="*/ 0 w 246"/>
                    <a:gd name="T75" fmla="*/ 0 h 310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w 246"/>
                    <a:gd name="T115" fmla="*/ 0 h 310"/>
                    <a:gd name="T116" fmla="*/ 246 w 246"/>
                    <a:gd name="T117" fmla="*/ 310 h 310"/>
                  </a:gdLst>
                  <a:ahLst/>
                  <a:cxnLst>
                    <a:cxn ang="T76">
                      <a:pos x="T0" y="T1"/>
                    </a:cxn>
                    <a:cxn ang="T77">
                      <a:pos x="T2" y="T3"/>
                    </a:cxn>
                    <a:cxn ang="T78">
                      <a:pos x="T4" y="T5"/>
                    </a:cxn>
                    <a:cxn ang="T79">
                      <a:pos x="T6" y="T7"/>
                    </a:cxn>
                    <a:cxn ang="T80">
                      <a:pos x="T8" y="T9"/>
                    </a:cxn>
                    <a:cxn ang="T81">
                      <a:pos x="T10" y="T11"/>
                    </a:cxn>
                    <a:cxn ang="T82">
                      <a:pos x="T12" y="T13"/>
                    </a:cxn>
                    <a:cxn ang="T83">
                      <a:pos x="T14" y="T15"/>
                    </a:cxn>
                    <a:cxn ang="T84">
                      <a:pos x="T16" y="T17"/>
                    </a:cxn>
                    <a:cxn ang="T85">
                      <a:pos x="T18" y="T19"/>
                    </a:cxn>
                    <a:cxn ang="T86">
                      <a:pos x="T20" y="T21"/>
                    </a:cxn>
                    <a:cxn ang="T87">
                      <a:pos x="T22" y="T23"/>
                    </a:cxn>
                    <a:cxn ang="T88">
                      <a:pos x="T24" y="T25"/>
                    </a:cxn>
                    <a:cxn ang="T89">
                      <a:pos x="T26" y="T27"/>
                    </a:cxn>
                    <a:cxn ang="T90">
                      <a:pos x="T28" y="T29"/>
                    </a:cxn>
                    <a:cxn ang="T91">
                      <a:pos x="T30" y="T31"/>
                    </a:cxn>
                    <a:cxn ang="T92">
                      <a:pos x="T32" y="T33"/>
                    </a:cxn>
                    <a:cxn ang="T93">
                      <a:pos x="T34" y="T35"/>
                    </a:cxn>
                    <a:cxn ang="T94">
                      <a:pos x="T36" y="T37"/>
                    </a:cxn>
                    <a:cxn ang="T95">
                      <a:pos x="T38" y="T39"/>
                    </a:cxn>
                    <a:cxn ang="T96">
                      <a:pos x="T40" y="T41"/>
                    </a:cxn>
                    <a:cxn ang="T97">
                      <a:pos x="T42" y="T43"/>
                    </a:cxn>
                    <a:cxn ang="T98">
                      <a:pos x="T44" y="T45"/>
                    </a:cxn>
                    <a:cxn ang="T99">
                      <a:pos x="T46" y="T47"/>
                    </a:cxn>
                    <a:cxn ang="T100">
                      <a:pos x="T48" y="T49"/>
                    </a:cxn>
                    <a:cxn ang="T101">
                      <a:pos x="T50" y="T51"/>
                    </a:cxn>
                    <a:cxn ang="T102">
                      <a:pos x="T52" y="T53"/>
                    </a:cxn>
                    <a:cxn ang="T103">
                      <a:pos x="T54" y="T55"/>
                    </a:cxn>
                    <a:cxn ang="T104">
                      <a:pos x="T56" y="T57"/>
                    </a:cxn>
                    <a:cxn ang="T105">
                      <a:pos x="T58" y="T59"/>
                    </a:cxn>
                    <a:cxn ang="T106">
                      <a:pos x="T60" y="T61"/>
                    </a:cxn>
                    <a:cxn ang="T107">
                      <a:pos x="T62" y="T63"/>
                    </a:cxn>
                    <a:cxn ang="T108">
                      <a:pos x="T64" y="T65"/>
                    </a:cxn>
                    <a:cxn ang="T109">
                      <a:pos x="T66" y="T67"/>
                    </a:cxn>
                    <a:cxn ang="T110">
                      <a:pos x="T68" y="T69"/>
                    </a:cxn>
                    <a:cxn ang="T111">
                      <a:pos x="T70" y="T71"/>
                    </a:cxn>
                    <a:cxn ang="T112">
                      <a:pos x="T72" y="T73"/>
                    </a:cxn>
                    <a:cxn ang="T113">
                      <a:pos x="T74" y="T75"/>
                    </a:cxn>
                  </a:cxnLst>
                  <a:rect l="T114" t="T115" r="T116" b="T117"/>
                  <a:pathLst>
                    <a:path w="246" h="310">
                      <a:moveTo>
                        <a:pt x="199" y="116"/>
                      </a:moveTo>
                      <a:lnTo>
                        <a:pt x="207" y="124"/>
                      </a:lnTo>
                      <a:lnTo>
                        <a:pt x="214" y="133"/>
                      </a:lnTo>
                      <a:lnTo>
                        <a:pt x="219" y="143"/>
                      </a:lnTo>
                      <a:lnTo>
                        <a:pt x="223" y="154"/>
                      </a:lnTo>
                      <a:lnTo>
                        <a:pt x="225" y="164"/>
                      </a:lnTo>
                      <a:lnTo>
                        <a:pt x="225" y="176"/>
                      </a:lnTo>
                      <a:lnTo>
                        <a:pt x="221" y="187"/>
                      </a:lnTo>
                      <a:lnTo>
                        <a:pt x="216" y="197"/>
                      </a:lnTo>
                      <a:lnTo>
                        <a:pt x="208" y="209"/>
                      </a:lnTo>
                      <a:lnTo>
                        <a:pt x="199" y="219"/>
                      </a:lnTo>
                      <a:lnTo>
                        <a:pt x="188" y="228"/>
                      </a:lnTo>
                      <a:lnTo>
                        <a:pt x="177" y="238"/>
                      </a:lnTo>
                      <a:lnTo>
                        <a:pt x="166" y="246"/>
                      </a:lnTo>
                      <a:lnTo>
                        <a:pt x="154" y="255"/>
                      </a:lnTo>
                      <a:lnTo>
                        <a:pt x="143" y="264"/>
                      </a:lnTo>
                      <a:lnTo>
                        <a:pt x="132" y="274"/>
                      </a:lnTo>
                      <a:lnTo>
                        <a:pt x="129" y="278"/>
                      </a:lnTo>
                      <a:lnTo>
                        <a:pt x="126" y="282"/>
                      </a:lnTo>
                      <a:lnTo>
                        <a:pt x="124" y="287"/>
                      </a:lnTo>
                      <a:lnTo>
                        <a:pt x="121" y="292"/>
                      </a:lnTo>
                      <a:lnTo>
                        <a:pt x="120" y="296"/>
                      </a:lnTo>
                      <a:lnTo>
                        <a:pt x="120" y="301"/>
                      </a:lnTo>
                      <a:lnTo>
                        <a:pt x="121" y="305"/>
                      </a:lnTo>
                      <a:lnTo>
                        <a:pt x="125" y="309"/>
                      </a:lnTo>
                      <a:lnTo>
                        <a:pt x="130" y="310"/>
                      </a:lnTo>
                      <a:lnTo>
                        <a:pt x="134" y="310"/>
                      </a:lnTo>
                      <a:lnTo>
                        <a:pt x="139" y="309"/>
                      </a:lnTo>
                      <a:lnTo>
                        <a:pt x="143" y="305"/>
                      </a:lnTo>
                      <a:lnTo>
                        <a:pt x="154" y="293"/>
                      </a:lnTo>
                      <a:lnTo>
                        <a:pt x="167" y="280"/>
                      </a:lnTo>
                      <a:lnTo>
                        <a:pt x="180" y="269"/>
                      </a:lnTo>
                      <a:lnTo>
                        <a:pt x="194" y="257"/>
                      </a:lnTo>
                      <a:lnTo>
                        <a:pt x="207" y="246"/>
                      </a:lnTo>
                      <a:lnTo>
                        <a:pt x="219" y="233"/>
                      </a:lnTo>
                      <a:lnTo>
                        <a:pt x="231" y="219"/>
                      </a:lnTo>
                      <a:lnTo>
                        <a:pt x="239" y="204"/>
                      </a:lnTo>
                      <a:lnTo>
                        <a:pt x="245" y="187"/>
                      </a:lnTo>
                      <a:lnTo>
                        <a:pt x="246" y="170"/>
                      </a:lnTo>
                      <a:lnTo>
                        <a:pt x="242" y="153"/>
                      </a:lnTo>
                      <a:lnTo>
                        <a:pt x="236" y="136"/>
                      </a:lnTo>
                      <a:lnTo>
                        <a:pt x="227" y="120"/>
                      </a:lnTo>
                      <a:lnTo>
                        <a:pt x="215" y="107"/>
                      </a:lnTo>
                      <a:lnTo>
                        <a:pt x="201" y="94"/>
                      </a:lnTo>
                      <a:lnTo>
                        <a:pt x="187" y="82"/>
                      </a:lnTo>
                      <a:lnTo>
                        <a:pt x="177" y="74"/>
                      </a:lnTo>
                      <a:lnTo>
                        <a:pt x="165" y="68"/>
                      </a:lnTo>
                      <a:lnTo>
                        <a:pt x="152" y="60"/>
                      </a:lnTo>
                      <a:lnTo>
                        <a:pt x="139" y="51"/>
                      </a:lnTo>
                      <a:lnTo>
                        <a:pt x="126" y="43"/>
                      </a:lnTo>
                      <a:lnTo>
                        <a:pt x="112" y="35"/>
                      </a:lnTo>
                      <a:lnTo>
                        <a:pt x="98" y="28"/>
                      </a:lnTo>
                      <a:lnTo>
                        <a:pt x="85" y="22"/>
                      </a:lnTo>
                      <a:lnTo>
                        <a:pt x="72" y="16"/>
                      </a:lnTo>
                      <a:lnTo>
                        <a:pt x="59" y="10"/>
                      </a:lnTo>
                      <a:lnTo>
                        <a:pt x="46" y="7"/>
                      </a:lnTo>
                      <a:lnTo>
                        <a:pt x="35" y="3"/>
                      </a:lnTo>
                      <a:lnTo>
                        <a:pt x="24" y="1"/>
                      </a:lnTo>
                      <a:lnTo>
                        <a:pt x="15" y="0"/>
                      </a:lnTo>
                      <a:lnTo>
                        <a:pt x="7" y="1"/>
                      </a:lnTo>
                      <a:lnTo>
                        <a:pt x="0" y="3"/>
                      </a:lnTo>
                      <a:lnTo>
                        <a:pt x="8" y="6"/>
                      </a:lnTo>
                      <a:lnTo>
                        <a:pt x="17" y="9"/>
                      </a:lnTo>
                      <a:lnTo>
                        <a:pt x="28" y="14"/>
                      </a:lnTo>
                      <a:lnTo>
                        <a:pt x="38" y="18"/>
                      </a:lnTo>
                      <a:lnTo>
                        <a:pt x="51" y="24"/>
                      </a:lnTo>
                      <a:lnTo>
                        <a:pt x="64" y="30"/>
                      </a:lnTo>
                      <a:lnTo>
                        <a:pt x="78" y="37"/>
                      </a:lnTo>
                      <a:lnTo>
                        <a:pt x="92" y="43"/>
                      </a:lnTo>
                      <a:lnTo>
                        <a:pt x="106" y="51"/>
                      </a:lnTo>
                      <a:lnTo>
                        <a:pt x="120" y="60"/>
                      </a:lnTo>
                      <a:lnTo>
                        <a:pt x="134" y="69"/>
                      </a:lnTo>
                      <a:lnTo>
                        <a:pt x="148" y="78"/>
                      </a:lnTo>
                      <a:lnTo>
                        <a:pt x="163" y="87"/>
                      </a:lnTo>
                      <a:lnTo>
                        <a:pt x="175" y="96"/>
                      </a:lnTo>
                      <a:lnTo>
                        <a:pt x="187" y="105"/>
                      </a:lnTo>
                      <a:lnTo>
                        <a:pt x="199" y="116"/>
                      </a:lnTo>
                      <a:close/>
                    </a:path>
                  </a:pathLst>
                </a:custGeom>
                <a:solidFill>
                  <a:srgbClr val="C9E8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2980" name="Freeform 1230"/>
                <p:cNvSpPr>
                  <a:spLocks/>
                </p:cNvSpPr>
                <p:nvPr/>
              </p:nvSpPr>
              <p:spPr bwMode="auto">
                <a:xfrm>
                  <a:off x="5115" y="2660"/>
                  <a:ext cx="69" cy="55"/>
                </a:xfrm>
                <a:custGeom>
                  <a:avLst/>
                  <a:gdLst>
                    <a:gd name="T0" fmla="*/ 0 w 198"/>
                    <a:gd name="T1" fmla="*/ 0 h 236"/>
                    <a:gd name="T2" fmla="*/ 0 w 198"/>
                    <a:gd name="T3" fmla="*/ 0 h 236"/>
                    <a:gd name="T4" fmla="*/ 0 w 198"/>
                    <a:gd name="T5" fmla="*/ 0 h 236"/>
                    <a:gd name="T6" fmla="*/ 0 w 198"/>
                    <a:gd name="T7" fmla="*/ 0 h 236"/>
                    <a:gd name="T8" fmla="*/ 0 w 198"/>
                    <a:gd name="T9" fmla="*/ 0 h 236"/>
                    <a:gd name="T10" fmla="*/ 0 w 198"/>
                    <a:gd name="T11" fmla="*/ 0 h 236"/>
                    <a:gd name="T12" fmla="*/ 0 w 198"/>
                    <a:gd name="T13" fmla="*/ 0 h 236"/>
                    <a:gd name="T14" fmla="*/ 0 w 198"/>
                    <a:gd name="T15" fmla="*/ 0 h 236"/>
                    <a:gd name="T16" fmla="*/ 0 w 198"/>
                    <a:gd name="T17" fmla="*/ 0 h 236"/>
                    <a:gd name="T18" fmla="*/ 0 w 198"/>
                    <a:gd name="T19" fmla="*/ 0 h 236"/>
                    <a:gd name="T20" fmla="*/ 0 w 198"/>
                    <a:gd name="T21" fmla="*/ 0 h 236"/>
                    <a:gd name="T22" fmla="*/ 0 w 198"/>
                    <a:gd name="T23" fmla="*/ 0 h 236"/>
                    <a:gd name="T24" fmla="*/ 0 w 198"/>
                    <a:gd name="T25" fmla="*/ 0 h 236"/>
                    <a:gd name="T26" fmla="*/ 0 w 198"/>
                    <a:gd name="T27" fmla="*/ 0 h 236"/>
                    <a:gd name="T28" fmla="*/ 0 w 198"/>
                    <a:gd name="T29" fmla="*/ 0 h 236"/>
                    <a:gd name="T30" fmla="*/ 0 w 198"/>
                    <a:gd name="T31" fmla="*/ 0 h 236"/>
                    <a:gd name="T32" fmla="*/ 0 w 198"/>
                    <a:gd name="T33" fmla="*/ 0 h 236"/>
                    <a:gd name="T34" fmla="*/ 0 w 198"/>
                    <a:gd name="T35" fmla="*/ 0 h 236"/>
                    <a:gd name="T36" fmla="*/ 0 w 198"/>
                    <a:gd name="T37" fmla="*/ 0 h 236"/>
                    <a:gd name="T38" fmla="*/ 0 w 198"/>
                    <a:gd name="T39" fmla="*/ 0 h 236"/>
                    <a:gd name="T40" fmla="*/ 0 w 198"/>
                    <a:gd name="T41" fmla="*/ 0 h 236"/>
                    <a:gd name="T42" fmla="*/ 0 w 198"/>
                    <a:gd name="T43" fmla="*/ 0 h 236"/>
                    <a:gd name="T44" fmla="*/ 0 w 198"/>
                    <a:gd name="T45" fmla="*/ 0 h 236"/>
                    <a:gd name="T46" fmla="*/ 0 w 198"/>
                    <a:gd name="T47" fmla="*/ 0 h 236"/>
                    <a:gd name="T48" fmla="*/ 0 w 198"/>
                    <a:gd name="T49" fmla="*/ 0 h 236"/>
                    <a:gd name="T50" fmla="*/ 0 w 198"/>
                    <a:gd name="T51" fmla="*/ 0 h 236"/>
                    <a:gd name="T52" fmla="*/ 0 w 198"/>
                    <a:gd name="T53" fmla="*/ 0 h 236"/>
                    <a:gd name="T54" fmla="*/ 0 w 198"/>
                    <a:gd name="T55" fmla="*/ 0 h 236"/>
                    <a:gd name="T56" fmla="*/ 0 w 198"/>
                    <a:gd name="T57" fmla="*/ 0 h 236"/>
                    <a:gd name="T58" fmla="*/ 0 w 198"/>
                    <a:gd name="T59" fmla="*/ 0 h 236"/>
                    <a:gd name="T60" fmla="*/ 0 w 198"/>
                    <a:gd name="T61" fmla="*/ 0 h 236"/>
                    <a:gd name="T62" fmla="*/ 0 w 198"/>
                    <a:gd name="T63" fmla="*/ 0 h 236"/>
                    <a:gd name="T64" fmla="*/ 0 w 198"/>
                    <a:gd name="T65" fmla="*/ 0 h 236"/>
                    <a:gd name="T66" fmla="*/ 0 w 198"/>
                    <a:gd name="T67" fmla="*/ 0 h 236"/>
                    <a:gd name="T68" fmla="*/ 0 w 198"/>
                    <a:gd name="T69" fmla="*/ 0 h 236"/>
                    <a:gd name="T70" fmla="*/ 0 w 198"/>
                    <a:gd name="T71" fmla="*/ 0 h 236"/>
                    <a:gd name="T72" fmla="*/ 0 w 198"/>
                    <a:gd name="T73" fmla="*/ 0 h 236"/>
                    <a:gd name="T74" fmla="*/ 0 w 198"/>
                    <a:gd name="T75" fmla="*/ 0 h 236"/>
                    <a:gd name="T76" fmla="*/ 0 w 198"/>
                    <a:gd name="T77" fmla="*/ 0 h 236"/>
                    <a:gd name="T78" fmla="*/ 0 w 198"/>
                    <a:gd name="T79" fmla="*/ 0 h 236"/>
                    <a:gd name="T80" fmla="*/ 0 w 198"/>
                    <a:gd name="T81" fmla="*/ 0 h 236"/>
                    <a:gd name="T82" fmla="*/ 0 w 198"/>
                    <a:gd name="T83" fmla="*/ 0 h 236"/>
                    <a:gd name="T84" fmla="*/ 0 w 198"/>
                    <a:gd name="T85" fmla="*/ 0 h 236"/>
                    <a:gd name="T86" fmla="*/ 0 w 198"/>
                    <a:gd name="T87" fmla="*/ 0 h 236"/>
                    <a:gd name="T88" fmla="*/ 0 w 198"/>
                    <a:gd name="T89" fmla="*/ 0 h 236"/>
                    <a:gd name="T90" fmla="*/ 0 w 198"/>
                    <a:gd name="T91" fmla="*/ 0 h 236"/>
                    <a:gd name="T92" fmla="*/ 0 w 198"/>
                    <a:gd name="T93" fmla="*/ 0 h 236"/>
                    <a:gd name="T94" fmla="*/ 0 w 198"/>
                    <a:gd name="T95" fmla="*/ 0 h 236"/>
                    <a:gd name="T96" fmla="*/ 0 w 198"/>
                    <a:gd name="T97" fmla="*/ 0 h 236"/>
                    <a:gd name="T98" fmla="*/ 0 w 198"/>
                    <a:gd name="T99" fmla="*/ 0 h 236"/>
                    <a:gd name="T100" fmla="*/ 0 w 198"/>
                    <a:gd name="T101" fmla="*/ 0 h 236"/>
                    <a:gd name="T102" fmla="*/ 0 w 198"/>
                    <a:gd name="T103" fmla="*/ 0 h 236"/>
                    <a:gd name="T104" fmla="*/ 0 w 198"/>
                    <a:gd name="T105" fmla="*/ 0 h 236"/>
                    <a:gd name="T106" fmla="*/ 0 w 198"/>
                    <a:gd name="T107" fmla="*/ 0 h 236"/>
                    <a:gd name="T108" fmla="*/ 0 w 198"/>
                    <a:gd name="T109" fmla="*/ 0 h 236"/>
                    <a:gd name="T110" fmla="*/ 0 w 198"/>
                    <a:gd name="T111" fmla="*/ 0 h 236"/>
                    <a:gd name="T112" fmla="*/ 0 w 198"/>
                    <a:gd name="T113" fmla="*/ 0 h 236"/>
                    <a:gd name="T114" fmla="*/ 0 w 198"/>
                    <a:gd name="T115" fmla="*/ 0 h 236"/>
                    <a:gd name="T116" fmla="*/ 0 w 198"/>
                    <a:gd name="T117" fmla="*/ 0 h 236"/>
                    <a:gd name="T118" fmla="*/ 0 w 198"/>
                    <a:gd name="T119" fmla="*/ 0 h 236"/>
                    <a:gd name="T120" fmla="*/ 0 w 198"/>
                    <a:gd name="T121" fmla="*/ 0 h 2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60000 65536"/>
                    <a:gd name="T163" fmla="*/ 0 60000 65536"/>
                    <a:gd name="T164" fmla="*/ 0 60000 65536"/>
                    <a:gd name="T165" fmla="*/ 0 60000 65536"/>
                    <a:gd name="T166" fmla="*/ 0 60000 65536"/>
                    <a:gd name="T167" fmla="*/ 0 60000 65536"/>
                    <a:gd name="T168" fmla="*/ 0 60000 65536"/>
                    <a:gd name="T169" fmla="*/ 0 60000 65536"/>
                    <a:gd name="T170" fmla="*/ 0 60000 65536"/>
                    <a:gd name="T171" fmla="*/ 0 60000 65536"/>
                    <a:gd name="T172" fmla="*/ 0 60000 65536"/>
                    <a:gd name="T173" fmla="*/ 0 60000 65536"/>
                    <a:gd name="T174" fmla="*/ 0 60000 65536"/>
                    <a:gd name="T175" fmla="*/ 0 60000 65536"/>
                    <a:gd name="T176" fmla="*/ 0 60000 65536"/>
                    <a:gd name="T177" fmla="*/ 0 60000 65536"/>
                    <a:gd name="T178" fmla="*/ 0 60000 65536"/>
                    <a:gd name="T179" fmla="*/ 0 60000 65536"/>
                    <a:gd name="T180" fmla="*/ 0 60000 65536"/>
                    <a:gd name="T181" fmla="*/ 0 60000 65536"/>
                    <a:gd name="T182" fmla="*/ 0 60000 65536"/>
                    <a:gd name="T183" fmla="*/ 0 w 198"/>
                    <a:gd name="T184" fmla="*/ 0 h 236"/>
                    <a:gd name="T185" fmla="*/ 198 w 198"/>
                    <a:gd name="T186" fmla="*/ 236 h 236"/>
                  </a:gdLst>
                  <a:ahLst/>
                  <a:cxnLst>
                    <a:cxn ang="T122">
                      <a:pos x="T0" y="T1"/>
                    </a:cxn>
                    <a:cxn ang="T123">
                      <a:pos x="T2" y="T3"/>
                    </a:cxn>
                    <a:cxn ang="T124">
                      <a:pos x="T4" y="T5"/>
                    </a:cxn>
                    <a:cxn ang="T125">
                      <a:pos x="T6" y="T7"/>
                    </a:cxn>
                    <a:cxn ang="T126">
                      <a:pos x="T8" y="T9"/>
                    </a:cxn>
                    <a:cxn ang="T127">
                      <a:pos x="T10" y="T11"/>
                    </a:cxn>
                    <a:cxn ang="T128">
                      <a:pos x="T12" y="T13"/>
                    </a:cxn>
                    <a:cxn ang="T129">
                      <a:pos x="T14" y="T15"/>
                    </a:cxn>
                    <a:cxn ang="T130">
                      <a:pos x="T16" y="T17"/>
                    </a:cxn>
                    <a:cxn ang="T131">
                      <a:pos x="T18" y="T19"/>
                    </a:cxn>
                    <a:cxn ang="T132">
                      <a:pos x="T20" y="T21"/>
                    </a:cxn>
                    <a:cxn ang="T133">
                      <a:pos x="T22" y="T23"/>
                    </a:cxn>
                    <a:cxn ang="T134">
                      <a:pos x="T24" y="T25"/>
                    </a:cxn>
                    <a:cxn ang="T135">
                      <a:pos x="T26" y="T27"/>
                    </a:cxn>
                    <a:cxn ang="T136">
                      <a:pos x="T28" y="T29"/>
                    </a:cxn>
                    <a:cxn ang="T137">
                      <a:pos x="T30" y="T31"/>
                    </a:cxn>
                    <a:cxn ang="T138">
                      <a:pos x="T32" y="T33"/>
                    </a:cxn>
                    <a:cxn ang="T139">
                      <a:pos x="T34" y="T35"/>
                    </a:cxn>
                    <a:cxn ang="T140">
                      <a:pos x="T36" y="T37"/>
                    </a:cxn>
                    <a:cxn ang="T141">
                      <a:pos x="T38" y="T39"/>
                    </a:cxn>
                    <a:cxn ang="T142">
                      <a:pos x="T40" y="T41"/>
                    </a:cxn>
                    <a:cxn ang="T143">
                      <a:pos x="T42" y="T43"/>
                    </a:cxn>
                    <a:cxn ang="T144">
                      <a:pos x="T44" y="T45"/>
                    </a:cxn>
                    <a:cxn ang="T145">
                      <a:pos x="T46" y="T47"/>
                    </a:cxn>
                    <a:cxn ang="T146">
                      <a:pos x="T48" y="T49"/>
                    </a:cxn>
                    <a:cxn ang="T147">
                      <a:pos x="T50" y="T51"/>
                    </a:cxn>
                    <a:cxn ang="T148">
                      <a:pos x="T52" y="T53"/>
                    </a:cxn>
                    <a:cxn ang="T149">
                      <a:pos x="T54" y="T55"/>
                    </a:cxn>
                    <a:cxn ang="T150">
                      <a:pos x="T56" y="T57"/>
                    </a:cxn>
                    <a:cxn ang="T151">
                      <a:pos x="T58" y="T59"/>
                    </a:cxn>
                    <a:cxn ang="T152">
                      <a:pos x="T60" y="T61"/>
                    </a:cxn>
                    <a:cxn ang="T153">
                      <a:pos x="T62" y="T63"/>
                    </a:cxn>
                    <a:cxn ang="T154">
                      <a:pos x="T64" y="T65"/>
                    </a:cxn>
                    <a:cxn ang="T155">
                      <a:pos x="T66" y="T67"/>
                    </a:cxn>
                    <a:cxn ang="T156">
                      <a:pos x="T68" y="T69"/>
                    </a:cxn>
                    <a:cxn ang="T157">
                      <a:pos x="T70" y="T71"/>
                    </a:cxn>
                    <a:cxn ang="T158">
                      <a:pos x="T72" y="T73"/>
                    </a:cxn>
                    <a:cxn ang="T159">
                      <a:pos x="T74" y="T75"/>
                    </a:cxn>
                    <a:cxn ang="T160">
                      <a:pos x="T76" y="T77"/>
                    </a:cxn>
                    <a:cxn ang="T161">
                      <a:pos x="T78" y="T79"/>
                    </a:cxn>
                    <a:cxn ang="T162">
                      <a:pos x="T80" y="T81"/>
                    </a:cxn>
                    <a:cxn ang="T163">
                      <a:pos x="T82" y="T83"/>
                    </a:cxn>
                    <a:cxn ang="T164">
                      <a:pos x="T84" y="T85"/>
                    </a:cxn>
                    <a:cxn ang="T165">
                      <a:pos x="T86" y="T87"/>
                    </a:cxn>
                    <a:cxn ang="T166">
                      <a:pos x="T88" y="T89"/>
                    </a:cxn>
                    <a:cxn ang="T167">
                      <a:pos x="T90" y="T91"/>
                    </a:cxn>
                    <a:cxn ang="T168">
                      <a:pos x="T92" y="T93"/>
                    </a:cxn>
                    <a:cxn ang="T169">
                      <a:pos x="T94" y="T95"/>
                    </a:cxn>
                    <a:cxn ang="T170">
                      <a:pos x="T96" y="T97"/>
                    </a:cxn>
                    <a:cxn ang="T171">
                      <a:pos x="T98" y="T99"/>
                    </a:cxn>
                    <a:cxn ang="T172">
                      <a:pos x="T100" y="T101"/>
                    </a:cxn>
                    <a:cxn ang="T173">
                      <a:pos x="T102" y="T103"/>
                    </a:cxn>
                    <a:cxn ang="T174">
                      <a:pos x="T104" y="T105"/>
                    </a:cxn>
                    <a:cxn ang="T175">
                      <a:pos x="T106" y="T107"/>
                    </a:cxn>
                    <a:cxn ang="T176">
                      <a:pos x="T108" y="T109"/>
                    </a:cxn>
                    <a:cxn ang="T177">
                      <a:pos x="T110" y="T111"/>
                    </a:cxn>
                    <a:cxn ang="T178">
                      <a:pos x="T112" y="T113"/>
                    </a:cxn>
                    <a:cxn ang="T179">
                      <a:pos x="T114" y="T115"/>
                    </a:cxn>
                    <a:cxn ang="T180">
                      <a:pos x="T116" y="T117"/>
                    </a:cxn>
                    <a:cxn ang="T181">
                      <a:pos x="T118" y="T119"/>
                    </a:cxn>
                    <a:cxn ang="T182">
                      <a:pos x="T120" y="T121"/>
                    </a:cxn>
                  </a:cxnLst>
                  <a:rect l="T183" t="T184" r="T185" b="T186"/>
                  <a:pathLst>
                    <a:path w="198" h="236">
                      <a:moveTo>
                        <a:pt x="73" y="36"/>
                      </a:moveTo>
                      <a:lnTo>
                        <a:pt x="58" y="46"/>
                      </a:lnTo>
                      <a:lnTo>
                        <a:pt x="46" y="58"/>
                      </a:lnTo>
                      <a:lnTo>
                        <a:pt x="33" y="72"/>
                      </a:lnTo>
                      <a:lnTo>
                        <a:pt x="22" y="85"/>
                      </a:lnTo>
                      <a:lnTo>
                        <a:pt x="14" y="100"/>
                      </a:lnTo>
                      <a:lnTo>
                        <a:pt x="7" y="115"/>
                      </a:lnTo>
                      <a:lnTo>
                        <a:pt x="2" y="130"/>
                      </a:lnTo>
                      <a:lnTo>
                        <a:pt x="0" y="146"/>
                      </a:lnTo>
                      <a:lnTo>
                        <a:pt x="2" y="170"/>
                      </a:lnTo>
                      <a:lnTo>
                        <a:pt x="12" y="190"/>
                      </a:lnTo>
                      <a:lnTo>
                        <a:pt x="26" y="207"/>
                      </a:lnTo>
                      <a:lnTo>
                        <a:pt x="43" y="220"/>
                      </a:lnTo>
                      <a:lnTo>
                        <a:pt x="64" y="229"/>
                      </a:lnTo>
                      <a:lnTo>
                        <a:pt x="88" y="235"/>
                      </a:lnTo>
                      <a:lnTo>
                        <a:pt x="110" y="236"/>
                      </a:lnTo>
                      <a:lnTo>
                        <a:pt x="132" y="232"/>
                      </a:lnTo>
                      <a:lnTo>
                        <a:pt x="137" y="232"/>
                      </a:lnTo>
                      <a:lnTo>
                        <a:pt x="142" y="230"/>
                      </a:lnTo>
                      <a:lnTo>
                        <a:pt x="145" y="226"/>
                      </a:lnTo>
                      <a:lnTo>
                        <a:pt x="146" y="221"/>
                      </a:lnTo>
                      <a:lnTo>
                        <a:pt x="145" y="219"/>
                      </a:lnTo>
                      <a:lnTo>
                        <a:pt x="142" y="219"/>
                      </a:lnTo>
                      <a:lnTo>
                        <a:pt x="137" y="217"/>
                      </a:lnTo>
                      <a:lnTo>
                        <a:pt x="131" y="217"/>
                      </a:lnTo>
                      <a:lnTo>
                        <a:pt x="124" y="217"/>
                      </a:lnTo>
                      <a:lnTo>
                        <a:pt x="118" y="217"/>
                      </a:lnTo>
                      <a:lnTo>
                        <a:pt x="112" y="217"/>
                      </a:lnTo>
                      <a:lnTo>
                        <a:pt x="109" y="217"/>
                      </a:lnTo>
                      <a:lnTo>
                        <a:pt x="97" y="216"/>
                      </a:lnTo>
                      <a:lnTo>
                        <a:pt x="87" y="215"/>
                      </a:lnTo>
                      <a:lnTo>
                        <a:pt x="75" y="214"/>
                      </a:lnTo>
                      <a:lnTo>
                        <a:pt x="63" y="211"/>
                      </a:lnTo>
                      <a:lnTo>
                        <a:pt x="51" y="207"/>
                      </a:lnTo>
                      <a:lnTo>
                        <a:pt x="40" y="199"/>
                      </a:lnTo>
                      <a:lnTo>
                        <a:pt x="29" y="189"/>
                      </a:lnTo>
                      <a:lnTo>
                        <a:pt x="17" y="174"/>
                      </a:lnTo>
                      <a:lnTo>
                        <a:pt x="15" y="157"/>
                      </a:lnTo>
                      <a:lnTo>
                        <a:pt x="16" y="141"/>
                      </a:lnTo>
                      <a:lnTo>
                        <a:pt x="21" y="124"/>
                      </a:lnTo>
                      <a:lnTo>
                        <a:pt x="28" y="109"/>
                      </a:lnTo>
                      <a:lnTo>
                        <a:pt x="39" y="96"/>
                      </a:lnTo>
                      <a:lnTo>
                        <a:pt x="50" y="82"/>
                      </a:lnTo>
                      <a:lnTo>
                        <a:pt x="63" y="70"/>
                      </a:lnTo>
                      <a:lnTo>
                        <a:pt x="78" y="59"/>
                      </a:lnTo>
                      <a:lnTo>
                        <a:pt x="94" y="49"/>
                      </a:lnTo>
                      <a:lnTo>
                        <a:pt x="110" y="39"/>
                      </a:lnTo>
                      <a:lnTo>
                        <a:pt x="126" y="31"/>
                      </a:lnTo>
                      <a:lnTo>
                        <a:pt x="142" y="24"/>
                      </a:lnTo>
                      <a:lnTo>
                        <a:pt x="158" y="19"/>
                      </a:lnTo>
                      <a:lnTo>
                        <a:pt x="172" y="13"/>
                      </a:lnTo>
                      <a:lnTo>
                        <a:pt x="186" y="10"/>
                      </a:lnTo>
                      <a:lnTo>
                        <a:pt x="198" y="7"/>
                      </a:lnTo>
                      <a:lnTo>
                        <a:pt x="190" y="3"/>
                      </a:lnTo>
                      <a:lnTo>
                        <a:pt x="177" y="0"/>
                      </a:lnTo>
                      <a:lnTo>
                        <a:pt x="162" y="3"/>
                      </a:lnTo>
                      <a:lnTo>
                        <a:pt x="144" y="6"/>
                      </a:lnTo>
                      <a:lnTo>
                        <a:pt x="124" y="12"/>
                      </a:lnTo>
                      <a:lnTo>
                        <a:pt x="105" y="19"/>
                      </a:lnTo>
                      <a:lnTo>
                        <a:pt x="88" y="28"/>
                      </a:lnTo>
                      <a:lnTo>
                        <a:pt x="73" y="36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2981" name="Freeform 1231"/>
                <p:cNvSpPr>
                  <a:spLocks/>
                </p:cNvSpPr>
                <p:nvPr/>
              </p:nvSpPr>
              <p:spPr bwMode="auto">
                <a:xfrm>
                  <a:off x="5233" y="2660"/>
                  <a:ext cx="47" cy="42"/>
                </a:xfrm>
                <a:custGeom>
                  <a:avLst/>
                  <a:gdLst>
                    <a:gd name="T0" fmla="*/ 0 w 128"/>
                    <a:gd name="T1" fmla="*/ 0 h 183"/>
                    <a:gd name="T2" fmla="*/ 0 w 128"/>
                    <a:gd name="T3" fmla="*/ 0 h 183"/>
                    <a:gd name="T4" fmla="*/ 0 w 128"/>
                    <a:gd name="T5" fmla="*/ 0 h 183"/>
                    <a:gd name="T6" fmla="*/ 0 w 128"/>
                    <a:gd name="T7" fmla="*/ 0 h 183"/>
                    <a:gd name="T8" fmla="*/ 0 w 128"/>
                    <a:gd name="T9" fmla="*/ 0 h 183"/>
                    <a:gd name="T10" fmla="*/ 0 w 128"/>
                    <a:gd name="T11" fmla="*/ 0 h 183"/>
                    <a:gd name="T12" fmla="*/ 0 w 128"/>
                    <a:gd name="T13" fmla="*/ 0 h 183"/>
                    <a:gd name="T14" fmla="*/ 0 w 128"/>
                    <a:gd name="T15" fmla="*/ 0 h 183"/>
                    <a:gd name="T16" fmla="*/ 0 w 128"/>
                    <a:gd name="T17" fmla="*/ 0 h 183"/>
                    <a:gd name="T18" fmla="*/ 0 w 128"/>
                    <a:gd name="T19" fmla="*/ 0 h 183"/>
                    <a:gd name="T20" fmla="*/ 0 w 128"/>
                    <a:gd name="T21" fmla="*/ 0 h 183"/>
                    <a:gd name="T22" fmla="*/ 0 w 128"/>
                    <a:gd name="T23" fmla="*/ 0 h 183"/>
                    <a:gd name="T24" fmla="*/ 0 w 128"/>
                    <a:gd name="T25" fmla="*/ 0 h 183"/>
                    <a:gd name="T26" fmla="*/ 0 w 128"/>
                    <a:gd name="T27" fmla="*/ 0 h 183"/>
                    <a:gd name="T28" fmla="*/ 0 w 128"/>
                    <a:gd name="T29" fmla="*/ 0 h 183"/>
                    <a:gd name="T30" fmla="*/ 0 w 128"/>
                    <a:gd name="T31" fmla="*/ 0 h 183"/>
                    <a:gd name="T32" fmla="*/ 0 w 128"/>
                    <a:gd name="T33" fmla="*/ 0 h 183"/>
                    <a:gd name="T34" fmla="*/ 0 w 128"/>
                    <a:gd name="T35" fmla="*/ 0 h 183"/>
                    <a:gd name="T36" fmla="*/ 0 w 128"/>
                    <a:gd name="T37" fmla="*/ 0 h 183"/>
                    <a:gd name="T38" fmla="*/ 0 w 128"/>
                    <a:gd name="T39" fmla="*/ 0 h 183"/>
                    <a:gd name="T40" fmla="*/ 0 w 128"/>
                    <a:gd name="T41" fmla="*/ 0 h 183"/>
                    <a:gd name="T42" fmla="*/ 0 w 128"/>
                    <a:gd name="T43" fmla="*/ 0 h 183"/>
                    <a:gd name="T44" fmla="*/ 0 w 128"/>
                    <a:gd name="T45" fmla="*/ 0 h 183"/>
                    <a:gd name="T46" fmla="*/ 0 w 128"/>
                    <a:gd name="T47" fmla="*/ 0 h 183"/>
                    <a:gd name="T48" fmla="*/ 0 w 128"/>
                    <a:gd name="T49" fmla="*/ 0 h 183"/>
                    <a:gd name="T50" fmla="*/ 0 w 128"/>
                    <a:gd name="T51" fmla="*/ 0 h 183"/>
                    <a:gd name="T52" fmla="*/ 0 w 128"/>
                    <a:gd name="T53" fmla="*/ 0 h 183"/>
                    <a:gd name="T54" fmla="*/ 0 w 128"/>
                    <a:gd name="T55" fmla="*/ 0 h 183"/>
                    <a:gd name="T56" fmla="*/ 0 w 128"/>
                    <a:gd name="T57" fmla="*/ 0 h 183"/>
                    <a:gd name="T58" fmla="*/ 0 w 128"/>
                    <a:gd name="T59" fmla="*/ 0 h 183"/>
                    <a:gd name="T60" fmla="*/ 0 w 128"/>
                    <a:gd name="T61" fmla="*/ 0 h 183"/>
                    <a:gd name="T62" fmla="*/ 0 w 128"/>
                    <a:gd name="T63" fmla="*/ 0 h 183"/>
                    <a:gd name="T64" fmla="*/ 0 w 128"/>
                    <a:gd name="T65" fmla="*/ 0 h 183"/>
                    <a:gd name="T66" fmla="*/ 0 w 128"/>
                    <a:gd name="T67" fmla="*/ 0 h 183"/>
                    <a:gd name="T68" fmla="*/ 0 w 128"/>
                    <a:gd name="T69" fmla="*/ 0 h 183"/>
                    <a:gd name="T70" fmla="*/ 0 w 128"/>
                    <a:gd name="T71" fmla="*/ 0 h 183"/>
                    <a:gd name="T72" fmla="*/ 0 w 128"/>
                    <a:gd name="T73" fmla="*/ 0 h 183"/>
                    <a:gd name="T74" fmla="*/ 0 w 128"/>
                    <a:gd name="T75" fmla="*/ 0 h 183"/>
                    <a:gd name="T76" fmla="*/ 0 w 128"/>
                    <a:gd name="T77" fmla="*/ 0 h 183"/>
                    <a:gd name="T78" fmla="*/ 0 w 128"/>
                    <a:gd name="T79" fmla="*/ 0 h 183"/>
                    <a:gd name="T80" fmla="*/ 0 w 128"/>
                    <a:gd name="T81" fmla="*/ 0 h 183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w 128"/>
                    <a:gd name="T124" fmla="*/ 0 h 183"/>
                    <a:gd name="T125" fmla="*/ 128 w 128"/>
                    <a:gd name="T126" fmla="*/ 183 h 183"/>
                  </a:gdLst>
                  <a:ahLst/>
                  <a:cxnLst>
                    <a:cxn ang="T82">
                      <a:pos x="T0" y="T1"/>
                    </a:cxn>
                    <a:cxn ang="T83">
                      <a:pos x="T2" y="T3"/>
                    </a:cxn>
                    <a:cxn ang="T84">
                      <a:pos x="T4" y="T5"/>
                    </a:cxn>
                    <a:cxn ang="T85">
                      <a:pos x="T6" y="T7"/>
                    </a:cxn>
                    <a:cxn ang="T86">
                      <a:pos x="T8" y="T9"/>
                    </a:cxn>
                    <a:cxn ang="T87">
                      <a:pos x="T10" y="T11"/>
                    </a:cxn>
                    <a:cxn ang="T88">
                      <a:pos x="T12" y="T13"/>
                    </a:cxn>
                    <a:cxn ang="T89">
                      <a:pos x="T14" y="T15"/>
                    </a:cxn>
                    <a:cxn ang="T90">
                      <a:pos x="T16" y="T17"/>
                    </a:cxn>
                    <a:cxn ang="T91">
                      <a:pos x="T18" y="T19"/>
                    </a:cxn>
                    <a:cxn ang="T92">
                      <a:pos x="T20" y="T21"/>
                    </a:cxn>
                    <a:cxn ang="T93">
                      <a:pos x="T22" y="T23"/>
                    </a:cxn>
                    <a:cxn ang="T94">
                      <a:pos x="T24" y="T25"/>
                    </a:cxn>
                    <a:cxn ang="T95">
                      <a:pos x="T26" y="T27"/>
                    </a:cxn>
                    <a:cxn ang="T96">
                      <a:pos x="T28" y="T29"/>
                    </a:cxn>
                    <a:cxn ang="T97">
                      <a:pos x="T30" y="T31"/>
                    </a:cxn>
                    <a:cxn ang="T98">
                      <a:pos x="T32" y="T33"/>
                    </a:cxn>
                    <a:cxn ang="T99">
                      <a:pos x="T34" y="T35"/>
                    </a:cxn>
                    <a:cxn ang="T100">
                      <a:pos x="T36" y="T37"/>
                    </a:cxn>
                    <a:cxn ang="T101">
                      <a:pos x="T38" y="T39"/>
                    </a:cxn>
                    <a:cxn ang="T102">
                      <a:pos x="T40" y="T41"/>
                    </a:cxn>
                    <a:cxn ang="T103">
                      <a:pos x="T42" y="T43"/>
                    </a:cxn>
                    <a:cxn ang="T104">
                      <a:pos x="T44" y="T45"/>
                    </a:cxn>
                    <a:cxn ang="T105">
                      <a:pos x="T46" y="T47"/>
                    </a:cxn>
                    <a:cxn ang="T106">
                      <a:pos x="T48" y="T49"/>
                    </a:cxn>
                    <a:cxn ang="T107">
                      <a:pos x="T50" y="T51"/>
                    </a:cxn>
                    <a:cxn ang="T108">
                      <a:pos x="T52" y="T53"/>
                    </a:cxn>
                    <a:cxn ang="T109">
                      <a:pos x="T54" y="T55"/>
                    </a:cxn>
                    <a:cxn ang="T110">
                      <a:pos x="T56" y="T57"/>
                    </a:cxn>
                    <a:cxn ang="T111">
                      <a:pos x="T58" y="T59"/>
                    </a:cxn>
                    <a:cxn ang="T112">
                      <a:pos x="T60" y="T61"/>
                    </a:cxn>
                    <a:cxn ang="T113">
                      <a:pos x="T62" y="T63"/>
                    </a:cxn>
                    <a:cxn ang="T114">
                      <a:pos x="T64" y="T65"/>
                    </a:cxn>
                    <a:cxn ang="T115">
                      <a:pos x="T66" y="T67"/>
                    </a:cxn>
                    <a:cxn ang="T116">
                      <a:pos x="T68" y="T69"/>
                    </a:cxn>
                    <a:cxn ang="T117">
                      <a:pos x="T70" y="T71"/>
                    </a:cxn>
                    <a:cxn ang="T118">
                      <a:pos x="T72" y="T73"/>
                    </a:cxn>
                    <a:cxn ang="T119">
                      <a:pos x="T74" y="T75"/>
                    </a:cxn>
                    <a:cxn ang="T120">
                      <a:pos x="T76" y="T77"/>
                    </a:cxn>
                    <a:cxn ang="T121">
                      <a:pos x="T78" y="T79"/>
                    </a:cxn>
                    <a:cxn ang="T122">
                      <a:pos x="T80" y="T81"/>
                    </a:cxn>
                  </a:cxnLst>
                  <a:rect l="T123" t="T124" r="T125" b="T126"/>
                  <a:pathLst>
                    <a:path w="128" h="183">
                      <a:moveTo>
                        <a:pt x="108" y="61"/>
                      </a:moveTo>
                      <a:lnTo>
                        <a:pt x="111" y="80"/>
                      </a:lnTo>
                      <a:lnTo>
                        <a:pt x="109" y="97"/>
                      </a:lnTo>
                      <a:lnTo>
                        <a:pt x="101" y="110"/>
                      </a:lnTo>
                      <a:lnTo>
                        <a:pt x="89" y="123"/>
                      </a:lnTo>
                      <a:lnTo>
                        <a:pt x="75" y="134"/>
                      </a:lnTo>
                      <a:lnTo>
                        <a:pt x="60" y="145"/>
                      </a:lnTo>
                      <a:lnTo>
                        <a:pt x="43" y="156"/>
                      </a:lnTo>
                      <a:lnTo>
                        <a:pt x="29" y="167"/>
                      </a:lnTo>
                      <a:lnTo>
                        <a:pt x="27" y="170"/>
                      </a:lnTo>
                      <a:lnTo>
                        <a:pt x="26" y="172"/>
                      </a:lnTo>
                      <a:lnTo>
                        <a:pt x="26" y="176"/>
                      </a:lnTo>
                      <a:lnTo>
                        <a:pt x="28" y="179"/>
                      </a:lnTo>
                      <a:lnTo>
                        <a:pt x="30" y="182"/>
                      </a:lnTo>
                      <a:lnTo>
                        <a:pt x="34" y="183"/>
                      </a:lnTo>
                      <a:lnTo>
                        <a:pt x="37" y="183"/>
                      </a:lnTo>
                      <a:lnTo>
                        <a:pt x="41" y="182"/>
                      </a:lnTo>
                      <a:lnTo>
                        <a:pt x="58" y="171"/>
                      </a:lnTo>
                      <a:lnTo>
                        <a:pt x="76" y="160"/>
                      </a:lnTo>
                      <a:lnTo>
                        <a:pt x="92" y="147"/>
                      </a:lnTo>
                      <a:lnTo>
                        <a:pt x="108" y="132"/>
                      </a:lnTo>
                      <a:lnTo>
                        <a:pt x="118" y="116"/>
                      </a:lnTo>
                      <a:lnTo>
                        <a:pt x="125" y="98"/>
                      </a:lnTo>
                      <a:lnTo>
                        <a:pt x="128" y="78"/>
                      </a:lnTo>
                      <a:lnTo>
                        <a:pt x="123" y="58"/>
                      </a:lnTo>
                      <a:lnTo>
                        <a:pt x="112" y="41"/>
                      </a:lnTo>
                      <a:lnTo>
                        <a:pt x="98" y="28"/>
                      </a:lnTo>
                      <a:lnTo>
                        <a:pt x="80" y="16"/>
                      </a:lnTo>
                      <a:lnTo>
                        <a:pt x="61" y="8"/>
                      </a:lnTo>
                      <a:lnTo>
                        <a:pt x="41" y="2"/>
                      </a:lnTo>
                      <a:lnTo>
                        <a:pt x="23" y="0"/>
                      </a:lnTo>
                      <a:lnTo>
                        <a:pt x="9" y="1"/>
                      </a:lnTo>
                      <a:lnTo>
                        <a:pt x="0" y="6"/>
                      </a:lnTo>
                      <a:lnTo>
                        <a:pt x="16" y="10"/>
                      </a:lnTo>
                      <a:lnTo>
                        <a:pt x="33" y="14"/>
                      </a:lnTo>
                      <a:lnTo>
                        <a:pt x="48" y="17"/>
                      </a:lnTo>
                      <a:lnTo>
                        <a:pt x="63" y="22"/>
                      </a:lnTo>
                      <a:lnTo>
                        <a:pt x="77" y="28"/>
                      </a:lnTo>
                      <a:lnTo>
                        <a:pt x="90" y="36"/>
                      </a:lnTo>
                      <a:lnTo>
                        <a:pt x="101" y="46"/>
                      </a:lnTo>
                      <a:lnTo>
                        <a:pt x="108" y="61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2982" name="Freeform 1232"/>
                <p:cNvSpPr>
                  <a:spLocks/>
                </p:cNvSpPr>
                <p:nvPr/>
              </p:nvSpPr>
              <p:spPr bwMode="auto">
                <a:xfrm>
                  <a:off x="5070" y="2650"/>
                  <a:ext cx="112" cy="88"/>
                </a:xfrm>
                <a:custGeom>
                  <a:avLst/>
                  <a:gdLst>
                    <a:gd name="T0" fmla="*/ 0 w 323"/>
                    <a:gd name="T1" fmla="*/ 0 h 379"/>
                    <a:gd name="T2" fmla="*/ 0 w 323"/>
                    <a:gd name="T3" fmla="*/ 0 h 379"/>
                    <a:gd name="T4" fmla="*/ 0 w 323"/>
                    <a:gd name="T5" fmla="*/ 0 h 379"/>
                    <a:gd name="T6" fmla="*/ 0 w 323"/>
                    <a:gd name="T7" fmla="*/ 0 h 379"/>
                    <a:gd name="T8" fmla="*/ 0 w 323"/>
                    <a:gd name="T9" fmla="*/ 0 h 379"/>
                    <a:gd name="T10" fmla="*/ 0 w 323"/>
                    <a:gd name="T11" fmla="*/ 0 h 379"/>
                    <a:gd name="T12" fmla="*/ 0 w 323"/>
                    <a:gd name="T13" fmla="*/ 0 h 379"/>
                    <a:gd name="T14" fmla="*/ 0 w 323"/>
                    <a:gd name="T15" fmla="*/ 0 h 379"/>
                    <a:gd name="T16" fmla="*/ 0 w 323"/>
                    <a:gd name="T17" fmla="*/ 0 h 379"/>
                    <a:gd name="T18" fmla="*/ 0 w 323"/>
                    <a:gd name="T19" fmla="*/ 0 h 379"/>
                    <a:gd name="T20" fmla="*/ 0 w 323"/>
                    <a:gd name="T21" fmla="*/ 0 h 379"/>
                    <a:gd name="T22" fmla="*/ 0 w 323"/>
                    <a:gd name="T23" fmla="*/ 0 h 379"/>
                    <a:gd name="T24" fmla="*/ 0 w 323"/>
                    <a:gd name="T25" fmla="*/ 0 h 379"/>
                    <a:gd name="T26" fmla="*/ 0 w 323"/>
                    <a:gd name="T27" fmla="*/ 0 h 379"/>
                    <a:gd name="T28" fmla="*/ 0 w 323"/>
                    <a:gd name="T29" fmla="*/ 0 h 379"/>
                    <a:gd name="T30" fmla="*/ 0 w 323"/>
                    <a:gd name="T31" fmla="*/ 0 h 379"/>
                    <a:gd name="T32" fmla="*/ 0 w 323"/>
                    <a:gd name="T33" fmla="*/ 0 h 379"/>
                    <a:gd name="T34" fmla="*/ 0 w 323"/>
                    <a:gd name="T35" fmla="*/ 0 h 379"/>
                    <a:gd name="T36" fmla="*/ 0 w 323"/>
                    <a:gd name="T37" fmla="*/ 0 h 379"/>
                    <a:gd name="T38" fmla="*/ 0 w 323"/>
                    <a:gd name="T39" fmla="*/ 0 h 379"/>
                    <a:gd name="T40" fmla="*/ 0 w 323"/>
                    <a:gd name="T41" fmla="*/ 0 h 379"/>
                    <a:gd name="T42" fmla="*/ 0 w 323"/>
                    <a:gd name="T43" fmla="*/ 0 h 379"/>
                    <a:gd name="T44" fmla="*/ 0 w 323"/>
                    <a:gd name="T45" fmla="*/ 0 h 379"/>
                    <a:gd name="T46" fmla="*/ 0 w 323"/>
                    <a:gd name="T47" fmla="*/ 0 h 379"/>
                    <a:gd name="T48" fmla="*/ 0 w 323"/>
                    <a:gd name="T49" fmla="*/ 0 h 379"/>
                    <a:gd name="T50" fmla="*/ 0 w 323"/>
                    <a:gd name="T51" fmla="*/ 0 h 379"/>
                    <a:gd name="T52" fmla="*/ 0 w 323"/>
                    <a:gd name="T53" fmla="*/ 0 h 379"/>
                    <a:gd name="T54" fmla="*/ 0 w 323"/>
                    <a:gd name="T55" fmla="*/ 0 h 379"/>
                    <a:gd name="T56" fmla="*/ 0 w 323"/>
                    <a:gd name="T57" fmla="*/ 0 h 379"/>
                    <a:gd name="T58" fmla="*/ 0 w 323"/>
                    <a:gd name="T59" fmla="*/ 0 h 379"/>
                    <a:gd name="T60" fmla="*/ 0 w 323"/>
                    <a:gd name="T61" fmla="*/ 0 h 379"/>
                    <a:gd name="T62" fmla="*/ 0 w 323"/>
                    <a:gd name="T63" fmla="*/ 0 h 379"/>
                    <a:gd name="T64" fmla="*/ 0 w 323"/>
                    <a:gd name="T65" fmla="*/ 0 h 379"/>
                    <a:gd name="T66" fmla="*/ 0 w 323"/>
                    <a:gd name="T67" fmla="*/ 0 h 379"/>
                    <a:gd name="T68" fmla="*/ 0 w 323"/>
                    <a:gd name="T69" fmla="*/ 0 h 379"/>
                    <a:gd name="T70" fmla="*/ 0 w 323"/>
                    <a:gd name="T71" fmla="*/ 0 h 379"/>
                    <a:gd name="T72" fmla="*/ 0 w 323"/>
                    <a:gd name="T73" fmla="*/ 0 h 379"/>
                    <a:gd name="T74" fmla="*/ 0 w 323"/>
                    <a:gd name="T75" fmla="*/ 0 h 379"/>
                    <a:gd name="T76" fmla="*/ 0 w 323"/>
                    <a:gd name="T77" fmla="*/ 0 h 379"/>
                    <a:gd name="T78" fmla="*/ 0 w 323"/>
                    <a:gd name="T79" fmla="*/ 0 h 379"/>
                    <a:gd name="T80" fmla="*/ 0 w 323"/>
                    <a:gd name="T81" fmla="*/ 0 h 379"/>
                    <a:gd name="T82" fmla="*/ 0 w 323"/>
                    <a:gd name="T83" fmla="*/ 0 h 379"/>
                    <a:gd name="T84" fmla="*/ 0 w 323"/>
                    <a:gd name="T85" fmla="*/ 0 h 379"/>
                    <a:gd name="T86" fmla="*/ 0 w 323"/>
                    <a:gd name="T87" fmla="*/ 0 h 379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w 323"/>
                    <a:gd name="T133" fmla="*/ 0 h 379"/>
                    <a:gd name="T134" fmla="*/ 323 w 323"/>
                    <a:gd name="T135" fmla="*/ 379 h 379"/>
                  </a:gdLst>
                  <a:ahLst/>
                  <a:cxnLst>
                    <a:cxn ang="T88">
                      <a:pos x="T0" y="T1"/>
                    </a:cxn>
                    <a:cxn ang="T89">
                      <a:pos x="T2" y="T3"/>
                    </a:cxn>
                    <a:cxn ang="T90">
                      <a:pos x="T4" y="T5"/>
                    </a:cxn>
                    <a:cxn ang="T91">
                      <a:pos x="T6" y="T7"/>
                    </a:cxn>
                    <a:cxn ang="T92">
                      <a:pos x="T8" y="T9"/>
                    </a:cxn>
                    <a:cxn ang="T93">
                      <a:pos x="T10" y="T11"/>
                    </a:cxn>
                    <a:cxn ang="T94">
                      <a:pos x="T12" y="T13"/>
                    </a:cxn>
                    <a:cxn ang="T95">
                      <a:pos x="T14" y="T15"/>
                    </a:cxn>
                    <a:cxn ang="T96">
                      <a:pos x="T16" y="T17"/>
                    </a:cxn>
                    <a:cxn ang="T97">
                      <a:pos x="T18" y="T19"/>
                    </a:cxn>
                    <a:cxn ang="T98">
                      <a:pos x="T20" y="T21"/>
                    </a:cxn>
                    <a:cxn ang="T99">
                      <a:pos x="T22" y="T23"/>
                    </a:cxn>
                    <a:cxn ang="T100">
                      <a:pos x="T24" y="T25"/>
                    </a:cxn>
                    <a:cxn ang="T101">
                      <a:pos x="T26" y="T27"/>
                    </a:cxn>
                    <a:cxn ang="T102">
                      <a:pos x="T28" y="T29"/>
                    </a:cxn>
                    <a:cxn ang="T103">
                      <a:pos x="T30" y="T31"/>
                    </a:cxn>
                    <a:cxn ang="T104">
                      <a:pos x="T32" y="T33"/>
                    </a:cxn>
                    <a:cxn ang="T105">
                      <a:pos x="T34" y="T35"/>
                    </a:cxn>
                    <a:cxn ang="T106">
                      <a:pos x="T36" y="T37"/>
                    </a:cxn>
                    <a:cxn ang="T107">
                      <a:pos x="T38" y="T39"/>
                    </a:cxn>
                    <a:cxn ang="T108">
                      <a:pos x="T40" y="T41"/>
                    </a:cxn>
                    <a:cxn ang="T109">
                      <a:pos x="T42" y="T43"/>
                    </a:cxn>
                    <a:cxn ang="T110">
                      <a:pos x="T44" y="T45"/>
                    </a:cxn>
                    <a:cxn ang="T111">
                      <a:pos x="T46" y="T47"/>
                    </a:cxn>
                    <a:cxn ang="T112">
                      <a:pos x="T48" y="T49"/>
                    </a:cxn>
                    <a:cxn ang="T113">
                      <a:pos x="T50" y="T51"/>
                    </a:cxn>
                    <a:cxn ang="T114">
                      <a:pos x="T52" y="T53"/>
                    </a:cxn>
                    <a:cxn ang="T115">
                      <a:pos x="T54" y="T55"/>
                    </a:cxn>
                    <a:cxn ang="T116">
                      <a:pos x="T56" y="T57"/>
                    </a:cxn>
                    <a:cxn ang="T117">
                      <a:pos x="T58" y="T59"/>
                    </a:cxn>
                    <a:cxn ang="T118">
                      <a:pos x="T60" y="T61"/>
                    </a:cxn>
                    <a:cxn ang="T119">
                      <a:pos x="T62" y="T63"/>
                    </a:cxn>
                    <a:cxn ang="T120">
                      <a:pos x="T64" y="T65"/>
                    </a:cxn>
                    <a:cxn ang="T121">
                      <a:pos x="T66" y="T67"/>
                    </a:cxn>
                    <a:cxn ang="T122">
                      <a:pos x="T68" y="T69"/>
                    </a:cxn>
                    <a:cxn ang="T123">
                      <a:pos x="T70" y="T71"/>
                    </a:cxn>
                    <a:cxn ang="T124">
                      <a:pos x="T72" y="T73"/>
                    </a:cxn>
                    <a:cxn ang="T125">
                      <a:pos x="T74" y="T75"/>
                    </a:cxn>
                    <a:cxn ang="T126">
                      <a:pos x="T76" y="T77"/>
                    </a:cxn>
                    <a:cxn ang="T127">
                      <a:pos x="T78" y="T79"/>
                    </a:cxn>
                    <a:cxn ang="T128">
                      <a:pos x="T80" y="T81"/>
                    </a:cxn>
                    <a:cxn ang="T129">
                      <a:pos x="T82" y="T83"/>
                    </a:cxn>
                    <a:cxn ang="T130">
                      <a:pos x="T84" y="T85"/>
                    </a:cxn>
                    <a:cxn ang="T131">
                      <a:pos x="T86" y="T87"/>
                    </a:cxn>
                  </a:cxnLst>
                  <a:rect l="T132" t="T133" r="T134" b="T135"/>
                  <a:pathLst>
                    <a:path w="323" h="379">
                      <a:moveTo>
                        <a:pt x="126" y="50"/>
                      </a:moveTo>
                      <a:lnTo>
                        <a:pt x="101" y="70"/>
                      </a:lnTo>
                      <a:lnTo>
                        <a:pt x="76" y="92"/>
                      </a:lnTo>
                      <a:lnTo>
                        <a:pt x="54" y="115"/>
                      </a:lnTo>
                      <a:lnTo>
                        <a:pt x="34" y="140"/>
                      </a:lnTo>
                      <a:lnTo>
                        <a:pt x="18" y="167"/>
                      </a:lnTo>
                      <a:lnTo>
                        <a:pt x="6" y="196"/>
                      </a:lnTo>
                      <a:lnTo>
                        <a:pt x="0" y="227"/>
                      </a:lnTo>
                      <a:lnTo>
                        <a:pt x="1" y="259"/>
                      </a:lnTo>
                      <a:lnTo>
                        <a:pt x="4" y="267"/>
                      </a:lnTo>
                      <a:lnTo>
                        <a:pt x="7" y="277"/>
                      </a:lnTo>
                      <a:lnTo>
                        <a:pt x="11" y="283"/>
                      </a:lnTo>
                      <a:lnTo>
                        <a:pt x="15" y="291"/>
                      </a:lnTo>
                      <a:lnTo>
                        <a:pt x="21" y="298"/>
                      </a:lnTo>
                      <a:lnTo>
                        <a:pt x="27" y="305"/>
                      </a:lnTo>
                      <a:lnTo>
                        <a:pt x="34" y="311"/>
                      </a:lnTo>
                      <a:lnTo>
                        <a:pt x="41" y="316"/>
                      </a:lnTo>
                      <a:lnTo>
                        <a:pt x="57" y="325"/>
                      </a:lnTo>
                      <a:lnTo>
                        <a:pt x="72" y="333"/>
                      </a:lnTo>
                      <a:lnTo>
                        <a:pt x="87" y="340"/>
                      </a:lnTo>
                      <a:lnTo>
                        <a:pt x="103" y="345"/>
                      </a:lnTo>
                      <a:lnTo>
                        <a:pt x="120" y="351"/>
                      </a:lnTo>
                      <a:lnTo>
                        <a:pt x="136" y="356"/>
                      </a:lnTo>
                      <a:lnTo>
                        <a:pt x="153" y="360"/>
                      </a:lnTo>
                      <a:lnTo>
                        <a:pt x="169" y="364"/>
                      </a:lnTo>
                      <a:lnTo>
                        <a:pt x="187" y="367"/>
                      </a:lnTo>
                      <a:lnTo>
                        <a:pt x="204" y="370"/>
                      </a:lnTo>
                      <a:lnTo>
                        <a:pt x="221" y="372"/>
                      </a:lnTo>
                      <a:lnTo>
                        <a:pt x="238" y="374"/>
                      </a:lnTo>
                      <a:lnTo>
                        <a:pt x="256" y="375"/>
                      </a:lnTo>
                      <a:lnTo>
                        <a:pt x="273" y="376"/>
                      </a:lnTo>
                      <a:lnTo>
                        <a:pt x="290" y="378"/>
                      </a:lnTo>
                      <a:lnTo>
                        <a:pt x="307" y="379"/>
                      </a:lnTo>
                      <a:lnTo>
                        <a:pt x="312" y="379"/>
                      </a:lnTo>
                      <a:lnTo>
                        <a:pt x="317" y="375"/>
                      </a:lnTo>
                      <a:lnTo>
                        <a:pt x="320" y="372"/>
                      </a:lnTo>
                      <a:lnTo>
                        <a:pt x="323" y="366"/>
                      </a:lnTo>
                      <a:lnTo>
                        <a:pt x="323" y="360"/>
                      </a:lnTo>
                      <a:lnTo>
                        <a:pt x="320" y="356"/>
                      </a:lnTo>
                      <a:lnTo>
                        <a:pt x="316" y="352"/>
                      </a:lnTo>
                      <a:lnTo>
                        <a:pt x="311" y="351"/>
                      </a:lnTo>
                      <a:lnTo>
                        <a:pt x="295" y="351"/>
                      </a:lnTo>
                      <a:lnTo>
                        <a:pt x="279" y="351"/>
                      </a:lnTo>
                      <a:lnTo>
                        <a:pt x="263" y="350"/>
                      </a:lnTo>
                      <a:lnTo>
                        <a:pt x="248" y="349"/>
                      </a:lnTo>
                      <a:lnTo>
                        <a:pt x="231" y="348"/>
                      </a:lnTo>
                      <a:lnTo>
                        <a:pt x="215" y="345"/>
                      </a:lnTo>
                      <a:lnTo>
                        <a:pt x="200" y="343"/>
                      </a:lnTo>
                      <a:lnTo>
                        <a:pt x="183" y="341"/>
                      </a:lnTo>
                      <a:lnTo>
                        <a:pt x="168" y="337"/>
                      </a:lnTo>
                      <a:lnTo>
                        <a:pt x="151" y="334"/>
                      </a:lnTo>
                      <a:lnTo>
                        <a:pt x="136" y="329"/>
                      </a:lnTo>
                      <a:lnTo>
                        <a:pt x="121" y="325"/>
                      </a:lnTo>
                      <a:lnTo>
                        <a:pt x="106" y="320"/>
                      </a:lnTo>
                      <a:lnTo>
                        <a:pt x="92" y="313"/>
                      </a:lnTo>
                      <a:lnTo>
                        <a:pt x="76" y="306"/>
                      </a:lnTo>
                      <a:lnTo>
                        <a:pt x="62" y="300"/>
                      </a:lnTo>
                      <a:lnTo>
                        <a:pt x="51" y="291"/>
                      </a:lnTo>
                      <a:lnTo>
                        <a:pt x="41" y="280"/>
                      </a:lnTo>
                      <a:lnTo>
                        <a:pt x="35" y="269"/>
                      </a:lnTo>
                      <a:lnTo>
                        <a:pt x="31" y="255"/>
                      </a:lnTo>
                      <a:lnTo>
                        <a:pt x="31" y="239"/>
                      </a:lnTo>
                      <a:lnTo>
                        <a:pt x="33" y="218"/>
                      </a:lnTo>
                      <a:lnTo>
                        <a:pt x="38" y="197"/>
                      </a:lnTo>
                      <a:lnTo>
                        <a:pt x="42" y="182"/>
                      </a:lnTo>
                      <a:lnTo>
                        <a:pt x="51" y="165"/>
                      </a:lnTo>
                      <a:lnTo>
                        <a:pt x="60" y="150"/>
                      </a:lnTo>
                      <a:lnTo>
                        <a:pt x="68" y="136"/>
                      </a:lnTo>
                      <a:lnTo>
                        <a:pt x="79" y="124"/>
                      </a:lnTo>
                      <a:lnTo>
                        <a:pt x="89" y="111"/>
                      </a:lnTo>
                      <a:lnTo>
                        <a:pt x="101" y="100"/>
                      </a:lnTo>
                      <a:lnTo>
                        <a:pt x="114" y="88"/>
                      </a:lnTo>
                      <a:lnTo>
                        <a:pt x="129" y="76"/>
                      </a:lnTo>
                      <a:lnTo>
                        <a:pt x="144" y="64"/>
                      </a:lnTo>
                      <a:lnTo>
                        <a:pt x="162" y="53"/>
                      </a:lnTo>
                      <a:lnTo>
                        <a:pt x="181" y="41"/>
                      </a:lnTo>
                      <a:lnTo>
                        <a:pt x="201" y="31"/>
                      </a:lnTo>
                      <a:lnTo>
                        <a:pt x="219" y="22"/>
                      </a:lnTo>
                      <a:lnTo>
                        <a:pt x="237" y="14"/>
                      </a:lnTo>
                      <a:lnTo>
                        <a:pt x="253" y="7"/>
                      </a:lnTo>
                      <a:lnTo>
                        <a:pt x="268" y="1"/>
                      </a:lnTo>
                      <a:lnTo>
                        <a:pt x="255" y="0"/>
                      </a:lnTo>
                      <a:lnTo>
                        <a:pt x="238" y="1"/>
                      </a:lnTo>
                      <a:lnTo>
                        <a:pt x="221" y="5"/>
                      </a:lnTo>
                      <a:lnTo>
                        <a:pt x="201" y="11"/>
                      </a:lnTo>
                      <a:lnTo>
                        <a:pt x="181" y="19"/>
                      </a:lnTo>
                      <a:lnTo>
                        <a:pt x="161" y="28"/>
                      </a:lnTo>
                      <a:lnTo>
                        <a:pt x="142" y="39"/>
                      </a:lnTo>
                      <a:lnTo>
                        <a:pt x="126" y="5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2983" name="Freeform 1233"/>
                <p:cNvSpPr>
                  <a:spLocks/>
                </p:cNvSpPr>
                <p:nvPr/>
              </p:nvSpPr>
              <p:spPr bwMode="auto">
                <a:xfrm>
                  <a:off x="5229" y="2647"/>
                  <a:ext cx="99" cy="59"/>
                </a:xfrm>
                <a:custGeom>
                  <a:avLst/>
                  <a:gdLst>
                    <a:gd name="T0" fmla="*/ 0 w 282"/>
                    <a:gd name="T1" fmla="*/ 0 h 253"/>
                    <a:gd name="T2" fmla="*/ 0 w 282"/>
                    <a:gd name="T3" fmla="*/ 0 h 253"/>
                    <a:gd name="T4" fmla="*/ 0 w 282"/>
                    <a:gd name="T5" fmla="*/ 0 h 253"/>
                    <a:gd name="T6" fmla="*/ 0 w 282"/>
                    <a:gd name="T7" fmla="*/ 0 h 253"/>
                    <a:gd name="T8" fmla="*/ 0 w 282"/>
                    <a:gd name="T9" fmla="*/ 0 h 253"/>
                    <a:gd name="T10" fmla="*/ 0 w 282"/>
                    <a:gd name="T11" fmla="*/ 0 h 253"/>
                    <a:gd name="T12" fmla="*/ 0 w 282"/>
                    <a:gd name="T13" fmla="*/ 0 h 253"/>
                    <a:gd name="T14" fmla="*/ 0 w 282"/>
                    <a:gd name="T15" fmla="*/ 0 h 253"/>
                    <a:gd name="T16" fmla="*/ 0 w 282"/>
                    <a:gd name="T17" fmla="*/ 0 h 253"/>
                    <a:gd name="T18" fmla="*/ 0 w 282"/>
                    <a:gd name="T19" fmla="*/ 0 h 253"/>
                    <a:gd name="T20" fmla="*/ 0 w 282"/>
                    <a:gd name="T21" fmla="*/ 0 h 253"/>
                    <a:gd name="T22" fmla="*/ 0 w 282"/>
                    <a:gd name="T23" fmla="*/ 0 h 253"/>
                    <a:gd name="T24" fmla="*/ 0 w 282"/>
                    <a:gd name="T25" fmla="*/ 0 h 253"/>
                    <a:gd name="T26" fmla="*/ 0 w 282"/>
                    <a:gd name="T27" fmla="*/ 0 h 253"/>
                    <a:gd name="T28" fmla="*/ 0 w 282"/>
                    <a:gd name="T29" fmla="*/ 0 h 253"/>
                    <a:gd name="T30" fmla="*/ 0 w 282"/>
                    <a:gd name="T31" fmla="*/ 0 h 253"/>
                    <a:gd name="T32" fmla="*/ 0 w 282"/>
                    <a:gd name="T33" fmla="*/ 0 h 253"/>
                    <a:gd name="T34" fmla="*/ 0 w 282"/>
                    <a:gd name="T35" fmla="*/ 0 h 253"/>
                    <a:gd name="T36" fmla="*/ 0 w 282"/>
                    <a:gd name="T37" fmla="*/ 0 h 253"/>
                    <a:gd name="T38" fmla="*/ 0 w 282"/>
                    <a:gd name="T39" fmla="*/ 0 h 253"/>
                    <a:gd name="T40" fmla="*/ 0 w 282"/>
                    <a:gd name="T41" fmla="*/ 0 h 253"/>
                    <a:gd name="T42" fmla="*/ 0 w 282"/>
                    <a:gd name="T43" fmla="*/ 0 h 253"/>
                    <a:gd name="T44" fmla="*/ 0 w 282"/>
                    <a:gd name="T45" fmla="*/ 0 h 253"/>
                    <a:gd name="T46" fmla="*/ 0 w 282"/>
                    <a:gd name="T47" fmla="*/ 0 h 253"/>
                    <a:gd name="T48" fmla="*/ 0 w 282"/>
                    <a:gd name="T49" fmla="*/ 0 h 253"/>
                    <a:gd name="T50" fmla="*/ 0 w 282"/>
                    <a:gd name="T51" fmla="*/ 0 h 253"/>
                    <a:gd name="T52" fmla="*/ 0 w 282"/>
                    <a:gd name="T53" fmla="*/ 0 h 253"/>
                    <a:gd name="T54" fmla="*/ 0 w 282"/>
                    <a:gd name="T55" fmla="*/ 0 h 253"/>
                    <a:gd name="T56" fmla="*/ 0 w 282"/>
                    <a:gd name="T57" fmla="*/ 0 h 253"/>
                    <a:gd name="T58" fmla="*/ 0 w 282"/>
                    <a:gd name="T59" fmla="*/ 0 h 253"/>
                    <a:gd name="T60" fmla="*/ 0 w 282"/>
                    <a:gd name="T61" fmla="*/ 0 h 253"/>
                    <a:gd name="T62" fmla="*/ 0 w 282"/>
                    <a:gd name="T63" fmla="*/ 0 h 253"/>
                    <a:gd name="T64" fmla="*/ 0 w 282"/>
                    <a:gd name="T65" fmla="*/ 0 h 253"/>
                    <a:gd name="T66" fmla="*/ 0 w 282"/>
                    <a:gd name="T67" fmla="*/ 0 h 253"/>
                    <a:gd name="T68" fmla="*/ 0 w 282"/>
                    <a:gd name="T69" fmla="*/ 0 h 253"/>
                    <a:gd name="T70" fmla="*/ 0 w 282"/>
                    <a:gd name="T71" fmla="*/ 0 h 253"/>
                    <a:gd name="T72" fmla="*/ 0 w 282"/>
                    <a:gd name="T73" fmla="*/ 0 h 253"/>
                    <a:gd name="T74" fmla="*/ 0 w 282"/>
                    <a:gd name="T75" fmla="*/ 0 h 253"/>
                    <a:gd name="T76" fmla="*/ 0 w 282"/>
                    <a:gd name="T77" fmla="*/ 0 h 253"/>
                    <a:gd name="T78" fmla="*/ 0 w 282"/>
                    <a:gd name="T79" fmla="*/ 0 h 253"/>
                    <a:gd name="T80" fmla="*/ 0 w 282"/>
                    <a:gd name="T81" fmla="*/ 0 h 253"/>
                    <a:gd name="T82" fmla="*/ 0 w 282"/>
                    <a:gd name="T83" fmla="*/ 0 h 253"/>
                    <a:gd name="T84" fmla="*/ 0 w 282"/>
                    <a:gd name="T85" fmla="*/ 0 h 253"/>
                    <a:gd name="T86" fmla="*/ 0 w 282"/>
                    <a:gd name="T87" fmla="*/ 0 h 253"/>
                    <a:gd name="T88" fmla="*/ 0 w 282"/>
                    <a:gd name="T89" fmla="*/ 0 h 253"/>
                    <a:gd name="T90" fmla="*/ 0 w 282"/>
                    <a:gd name="T91" fmla="*/ 0 h 253"/>
                    <a:gd name="T92" fmla="*/ 0 w 282"/>
                    <a:gd name="T93" fmla="*/ 0 h 253"/>
                    <a:gd name="T94" fmla="*/ 0 w 282"/>
                    <a:gd name="T95" fmla="*/ 0 h 253"/>
                    <a:gd name="T96" fmla="*/ 0 w 282"/>
                    <a:gd name="T97" fmla="*/ 0 h 253"/>
                    <a:gd name="T98" fmla="*/ 0 w 282"/>
                    <a:gd name="T99" fmla="*/ 0 h 253"/>
                    <a:gd name="T100" fmla="*/ 0 w 282"/>
                    <a:gd name="T101" fmla="*/ 0 h 253"/>
                    <a:gd name="T102" fmla="*/ 0 w 282"/>
                    <a:gd name="T103" fmla="*/ 0 h 253"/>
                    <a:gd name="T104" fmla="*/ 0 w 282"/>
                    <a:gd name="T105" fmla="*/ 0 h 253"/>
                    <a:gd name="T106" fmla="*/ 0 w 282"/>
                    <a:gd name="T107" fmla="*/ 0 h 253"/>
                    <a:gd name="T108" fmla="*/ 0 w 282"/>
                    <a:gd name="T109" fmla="*/ 0 h 253"/>
                    <a:gd name="T110" fmla="*/ 0 w 282"/>
                    <a:gd name="T111" fmla="*/ 0 h 253"/>
                    <a:gd name="T112" fmla="*/ 0 w 282"/>
                    <a:gd name="T113" fmla="*/ 0 h 253"/>
                    <a:gd name="T114" fmla="*/ 0 w 282"/>
                    <a:gd name="T115" fmla="*/ 0 h 253"/>
                    <a:gd name="T116" fmla="*/ 0 w 282"/>
                    <a:gd name="T117" fmla="*/ 0 h 253"/>
                    <a:gd name="T118" fmla="*/ 0 w 282"/>
                    <a:gd name="T119" fmla="*/ 0 h 253"/>
                    <a:gd name="T120" fmla="*/ 0 w 282"/>
                    <a:gd name="T121" fmla="*/ 0 h 253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60000 65536"/>
                    <a:gd name="T163" fmla="*/ 0 60000 65536"/>
                    <a:gd name="T164" fmla="*/ 0 60000 65536"/>
                    <a:gd name="T165" fmla="*/ 0 60000 65536"/>
                    <a:gd name="T166" fmla="*/ 0 60000 65536"/>
                    <a:gd name="T167" fmla="*/ 0 60000 65536"/>
                    <a:gd name="T168" fmla="*/ 0 60000 65536"/>
                    <a:gd name="T169" fmla="*/ 0 60000 65536"/>
                    <a:gd name="T170" fmla="*/ 0 60000 65536"/>
                    <a:gd name="T171" fmla="*/ 0 60000 65536"/>
                    <a:gd name="T172" fmla="*/ 0 60000 65536"/>
                    <a:gd name="T173" fmla="*/ 0 60000 65536"/>
                    <a:gd name="T174" fmla="*/ 0 60000 65536"/>
                    <a:gd name="T175" fmla="*/ 0 60000 65536"/>
                    <a:gd name="T176" fmla="*/ 0 60000 65536"/>
                    <a:gd name="T177" fmla="*/ 0 60000 65536"/>
                    <a:gd name="T178" fmla="*/ 0 60000 65536"/>
                    <a:gd name="T179" fmla="*/ 0 60000 65536"/>
                    <a:gd name="T180" fmla="*/ 0 60000 65536"/>
                    <a:gd name="T181" fmla="*/ 0 60000 65536"/>
                    <a:gd name="T182" fmla="*/ 0 60000 65536"/>
                    <a:gd name="T183" fmla="*/ 0 w 282"/>
                    <a:gd name="T184" fmla="*/ 0 h 253"/>
                    <a:gd name="T185" fmla="*/ 282 w 282"/>
                    <a:gd name="T186" fmla="*/ 253 h 253"/>
                  </a:gdLst>
                  <a:ahLst/>
                  <a:cxnLst>
                    <a:cxn ang="T122">
                      <a:pos x="T0" y="T1"/>
                    </a:cxn>
                    <a:cxn ang="T123">
                      <a:pos x="T2" y="T3"/>
                    </a:cxn>
                    <a:cxn ang="T124">
                      <a:pos x="T4" y="T5"/>
                    </a:cxn>
                    <a:cxn ang="T125">
                      <a:pos x="T6" y="T7"/>
                    </a:cxn>
                    <a:cxn ang="T126">
                      <a:pos x="T8" y="T9"/>
                    </a:cxn>
                    <a:cxn ang="T127">
                      <a:pos x="T10" y="T11"/>
                    </a:cxn>
                    <a:cxn ang="T128">
                      <a:pos x="T12" y="T13"/>
                    </a:cxn>
                    <a:cxn ang="T129">
                      <a:pos x="T14" y="T15"/>
                    </a:cxn>
                    <a:cxn ang="T130">
                      <a:pos x="T16" y="T17"/>
                    </a:cxn>
                    <a:cxn ang="T131">
                      <a:pos x="T18" y="T19"/>
                    </a:cxn>
                    <a:cxn ang="T132">
                      <a:pos x="T20" y="T21"/>
                    </a:cxn>
                    <a:cxn ang="T133">
                      <a:pos x="T22" y="T23"/>
                    </a:cxn>
                    <a:cxn ang="T134">
                      <a:pos x="T24" y="T25"/>
                    </a:cxn>
                    <a:cxn ang="T135">
                      <a:pos x="T26" y="T27"/>
                    </a:cxn>
                    <a:cxn ang="T136">
                      <a:pos x="T28" y="T29"/>
                    </a:cxn>
                    <a:cxn ang="T137">
                      <a:pos x="T30" y="T31"/>
                    </a:cxn>
                    <a:cxn ang="T138">
                      <a:pos x="T32" y="T33"/>
                    </a:cxn>
                    <a:cxn ang="T139">
                      <a:pos x="T34" y="T35"/>
                    </a:cxn>
                    <a:cxn ang="T140">
                      <a:pos x="T36" y="T37"/>
                    </a:cxn>
                    <a:cxn ang="T141">
                      <a:pos x="T38" y="T39"/>
                    </a:cxn>
                    <a:cxn ang="T142">
                      <a:pos x="T40" y="T41"/>
                    </a:cxn>
                    <a:cxn ang="T143">
                      <a:pos x="T42" y="T43"/>
                    </a:cxn>
                    <a:cxn ang="T144">
                      <a:pos x="T44" y="T45"/>
                    </a:cxn>
                    <a:cxn ang="T145">
                      <a:pos x="T46" y="T47"/>
                    </a:cxn>
                    <a:cxn ang="T146">
                      <a:pos x="T48" y="T49"/>
                    </a:cxn>
                    <a:cxn ang="T147">
                      <a:pos x="T50" y="T51"/>
                    </a:cxn>
                    <a:cxn ang="T148">
                      <a:pos x="T52" y="T53"/>
                    </a:cxn>
                    <a:cxn ang="T149">
                      <a:pos x="T54" y="T55"/>
                    </a:cxn>
                    <a:cxn ang="T150">
                      <a:pos x="T56" y="T57"/>
                    </a:cxn>
                    <a:cxn ang="T151">
                      <a:pos x="T58" y="T59"/>
                    </a:cxn>
                    <a:cxn ang="T152">
                      <a:pos x="T60" y="T61"/>
                    </a:cxn>
                    <a:cxn ang="T153">
                      <a:pos x="T62" y="T63"/>
                    </a:cxn>
                    <a:cxn ang="T154">
                      <a:pos x="T64" y="T65"/>
                    </a:cxn>
                    <a:cxn ang="T155">
                      <a:pos x="T66" y="T67"/>
                    </a:cxn>
                    <a:cxn ang="T156">
                      <a:pos x="T68" y="T69"/>
                    </a:cxn>
                    <a:cxn ang="T157">
                      <a:pos x="T70" y="T71"/>
                    </a:cxn>
                    <a:cxn ang="T158">
                      <a:pos x="T72" y="T73"/>
                    </a:cxn>
                    <a:cxn ang="T159">
                      <a:pos x="T74" y="T75"/>
                    </a:cxn>
                    <a:cxn ang="T160">
                      <a:pos x="T76" y="T77"/>
                    </a:cxn>
                    <a:cxn ang="T161">
                      <a:pos x="T78" y="T79"/>
                    </a:cxn>
                    <a:cxn ang="T162">
                      <a:pos x="T80" y="T81"/>
                    </a:cxn>
                    <a:cxn ang="T163">
                      <a:pos x="T82" y="T83"/>
                    </a:cxn>
                    <a:cxn ang="T164">
                      <a:pos x="T84" y="T85"/>
                    </a:cxn>
                    <a:cxn ang="T165">
                      <a:pos x="T86" y="T87"/>
                    </a:cxn>
                    <a:cxn ang="T166">
                      <a:pos x="T88" y="T89"/>
                    </a:cxn>
                    <a:cxn ang="T167">
                      <a:pos x="T90" y="T91"/>
                    </a:cxn>
                    <a:cxn ang="T168">
                      <a:pos x="T92" y="T93"/>
                    </a:cxn>
                    <a:cxn ang="T169">
                      <a:pos x="T94" y="T95"/>
                    </a:cxn>
                    <a:cxn ang="T170">
                      <a:pos x="T96" y="T97"/>
                    </a:cxn>
                    <a:cxn ang="T171">
                      <a:pos x="T98" y="T99"/>
                    </a:cxn>
                    <a:cxn ang="T172">
                      <a:pos x="T100" y="T101"/>
                    </a:cxn>
                    <a:cxn ang="T173">
                      <a:pos x="T102" y="T103"/>
                    </a:cxn>
                    <a:cxn ang="T174">
                      <a:pos x="T104" y="T105"/>
                    </a:cxn>
                    <a:cxn ang="T175">
                      <a:pos x="T106" y="T107"/>
                    </a:cxn>
                    <a:cxn ang="T176">
                      <a:pos x="T108" y="T109"/>
                    </a:cxn>
                    <a:cxn ang="T177">
                      <a:pos x="T110" y="T111"/>
                    </a:cxn>
                    <a:cxn ang="T178">
                      <a:pos x="T112" y="T113"/>
                    </a:cxn>
                    <a:cxn ang="T179">
                      <a:pos x="T114" y="T115"/>
                    </a:cxn>
                    <a:cxn ang="T180">
                      <a:pos x="T116" y="T117"/>
                    </a:cxn>
                    <a:cxn ang="T181">
                      <a:pos x="T118" y="T119"/>
                    </a:cxn>
                    <a:cxn ang="T182">
                      <a:pos x="T120" y="T121"/>
                    </a:cxn>
                  </a:cxnLst>
                  <a:rect l="T183" t="T184" r="T185" b="T186"/>
                  <a:pathLst>
                    <a:path w="282" h="253">
                      <a:moveTo>
                        <a:pt x="235" y="78"/>
                      </a:moveTo>
                      <a:lnTo>
                        <a:pt x="248" y="92"/>
                      </a:lnTo>
                      <a:lnTo>
                        <a:pt x="255" y="108"/>
                      </a:lnTo>
                      <a:lnTo>
                        <a:pt x="259" y="125"/>
                      </a:lnTo>
                      <a:lnTo>
                        <a:pt x="259" y="144"/>
                      </a:lnTo>
                      <a:lnTo>
                        <a:pt x="257" y="159"/>
                      </a:lnTo>
                      <a:lnTo>
                        <a:pt x="252" y="171"/>
                      </a:lnTo>
                      <a:lnTo>
                        <a:pt x="244" y="184"/>
                      </a:lnTo>
                      <a:lnTo>
                        <a:pt x="236" y="194"/>
                      </a:lnTo>
                      <a:lnTo>
                        <a:pt x="225" y="206"/>
                      </a:lnTo>
                      <a:lnTo>
                        <a:pt x="215" y="215"/>
                      </a:lnTo>
                      <a:lnTo>
                        <a:pt x="204" y="225"/>
                      </a:lnTo>
                      <a:lnTo>
                        <a:pt x="194" y="236"/>
                      </a:lnTo>
                      <a:lnTo>
                        <a:pt x="191" y="239"/>
                      </a:lnTo>
                      <a:lnTo>
                        <a:pt x="190" y="242"/>
                      </a:lnTo>
                      <a:lnTo>
                        <a:pt x="191" y="246"/>
                      </a:lnTo>
                      <a:lnTo>
                        <a:pt x="194" y="249"/>
                      </a:lnTo>
                      <a:lnTo>
                        <a:pt x="197" y="252"/>
                      </a:lnTo>
                      <a:lnTo>
                        <a:pt x="201" y="253"/>
                      </a:lnTo>
                      <a:lnTo>
                        <a:pt x="205" y="252"/>
                      </a:lnTo>
                      <a:lnTo>
                        <a:pt x="209" y="249"/>
                      </a:lnTo>
                      <a:lnTo>
                        <a:pt x="232" y="234"/>
                      </a:lnTo>
                      <a:lnTo>
                        <a:pt x="251" y="215"/>
                      </a:lnTo>
                      <a:lnTo>
                        <a:pt x="267" y="192"/>
                      </a:lnTo>
                      <a:lnTo>
                        <a:pt x="278" y="168"/>
                      </a:lnTo>
                      <a:lnTo>
                        <a:pt x="282" y="141"/>
                      </a:lnTo>
                      <a:lnTo>
                        <a:pt x="279" y="116"/>
                      </a:lnTo>
                      <a:lnTo>
                        <a:pt x="270" y="92"/>
                      </a:lnTo>
                      <a:lnTo>
                        <a:pt x="251" y="70"/>
                      </a:lnTo>
                      <a:lnTo>
                        <a:pt x="237" y="59"/>
                      </a:lnTo>
                      <a:lnTo>
                        <a:pt x="221" y="48"/>
                      </a:lnTo>
                      <a:lnTo>
                        <a:pt x="202" y="39"/>
                      </a:lnTo>
                      <a:lnTo>
                        <a:pt x="183" y="31"/>
                      </a:lnTo>
                      <a:lnTo>
                        <a:pt x="163" y="24"/>
                      </a:lnTo>
                      <a:lnTo>
                        <a:pt x="142" y="18"/>
                      </a:lnTo>
                      <a:lnTo>
                        <a:pt x="122" y="13"/>
                      </a:lnTo>
                      <a:lnTo>
                        <a:pt x="101" y="8"/>
                      </a:lnTo>
                      <a:lnTo>
                        <a:pt x="82" y="5"/>
                      </a:lnTo>
                      <a:lnTo>
                        <a:pt x="63" y="2"/>
                      </a:lnTo>
                      <a:lnTo>
                        <a:pt x="47" y="0"/>
                      </a:lnTo>
                      <a:lnTo>
                        <a:pt x="32" y="0"/>
                      </a:lnTo>
                      <a:lnTo>
                        <a:pt x="19" y="0"/>
                      </a:lnTo>
                      <a:lnTo>
                        <a:pt x="10" y="1"/>
                      </a:lnTo>
                      <a:lnTo>
                        <a:pt x="4" y="4"/>
                      </a:lnTo>
                      <a:lnTo>
                        <a:pt x="0" y="6"/>
                      </a:lnTo>
                      <a:lnTo>
                        <a:pt x="12" y="8"/>
                      </a:lnTo>
                      <a:lnTo>
                        <a:pt x="25" y="9"/>
                      </a:lnTo>
                      <a:lnTo>
                        <a:pt x="38" y="12"/>
                      </a:lnTo>
                      <a:lnTo>
                        <a:pt x="52" y="14"/>
                      </a:lnTo>
                      <a:lnTo>
                        <a:pt x="67" y="16"/>
                      </a:lnTo>
                      <a:lnTo>
                        <a:pt x="82" y="18"/>
                      </a:lnTo>
                      <a:lnTo>
                        <a:pt x="97" y="22"/>
                      </a:lnTo>
                      <a:lnTo>
                        <a:pt x="114" y="25"/>
                      </a:lnTo>
                      <a:lnTo>
                        <a:pt x="129" y="30"/>
                      </a:lnTo>
                      <a:lnTo>
                        <a:pt x="146" y="35"/>
                      </a:lnTo>
                      <a:lnTo>
                        <a:pt x="162" y="40"/>
                      </a:lnTo>
                      <a:lnTo>
                        <a:pt x="177" y="46"/>
                      </a:lnTo>
                      <a:lnTo>
                        <a:pt x="192" y="53"/>
                      </a:lnTo>
                      <a:lnTo>
                        <a:pt x="208" y="60"/>
                      </a:lnTo>
                      <a:lnTo>
                        <a:pt x="222" y="69"/>
                      </a:lnTo>
                      <a:lnTo>
                        <a:pt x="235" y="78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2984" name="Freeform 1234"/>
                <p:cNvSpPr>
                  <a:spLocks/>
                </p:cNvSpPr>
                <p:nvPr/>
              </p:nvSpPr>
              <p:spPr bwMode="auto">
                <a:xfrm>
                  <a:off x="5030" y="2680"/>
                  <a:ext cx="40" cy="54"/>
                </a:xfrm>
                <a:custGeom>
                  <a:avLst/>
                  <a:gdLst>
                    <a:gd name="T0" fmla="*/ 0 w 115"/>
                    <a:gd name="T1" fmla="*/ 0 h 236"/>
                    <a:gd name="T2" fmla="*/ 0 w 115"/>
                    <a:gd name="T3" fmla="*/ 0 h 236"/>
                    <a:gd name="T4" fmla="*/ 0 w 115"/>
                    <a:gd name="T5" fmla="*/ 0 h 236"/>
                    <a:gd name="T6" fmla="*/ 0 w 115"/>
                    <a:gd name="T7" fmla="*/ 0 h 236"/>
                    <a:gd name="T8" fmla="*/ 0 w 115"/>
                    <a:gd name="T9" fmla="*/ 0 h 236"/>
                    <a:gd name="T10" fmla="*/ 0 w 115"/>
                    <a:gd name="T11" fmla="*/ 0 h 236"/>
                    <a:gd name="T12" fmla="*/ 0 w 115"/>
                    <a:gd name="T13" fmla="*/ 0 h 236"/>
                    <a:gd name="T14" fmla="*/ 0 w 115"/>
                    <a:gd name="T15" fmla="*/ 0 h 236"/>
                    <a:gd name="T16" fmla="*/ 0 w 115"/>
                    <a:gd name="T17" fmla="*/ 0 h 236"/>
                    <a:gd name="T18" fmla="*/ 0 w 115"/>
                    <a:gd name="T19" fmla="*/ 0 h 236"/>
                    <a:gd name="T20" fmla="*/ 0 w 115"/>
                    <a:gd name="T21" fmla="*/ 0 h 236"/>
                    <a:gd name="T22" fmla="*/ 0 w 115"/>
                    <a:gd name="T23" fmla="*/ 0 h 236"/>
                    <a:gd name="T24" fmla="*/ 0 w 115"/>
                    <a:gd name="T25" fmla="*/ 0 h 236"/>
                    <a:gd name="T26" fmla="*/ 0 w 115"/>
                    <a:gd name="T27" fmla="*/ 0 h 236"/>
                    <a:gd name="T28" fmla="*/ 0 w 115"/>
                    <a:gd name="T29" fmla="*/ 0 h 236"/>
                    <a:gd name="T30" fmla="*/ 0 w 115"/>
                    <a:gd name="T31" fmla="*/ 0 h 236"/>
                    <a:gd name="T32" fmla="*/ 0 w 115"/>
                    <a:gd name="T33" fmla="*/ 0 h 236"/>
                    <a:gd name="T34" fmla="*/ 0 w 115"/>
                    <a:gd name="T35" fmla="*/ 0 h 236"/>
                    <a:gd name="T36" fmla="*/ 0 w 115"/>
                    <a:gd name="T37" fmla="*/ 0 h 236"/>
                    <a:gd name="T38" fmla="*/ 0 w 115"/>
                    <a:gd name="T39" fmla="*/ 0 h 236"/>
                    <a:gd name="T40" fmla="*/ 0 w 115"/>
                    <a:gd name="T41" fmla="*/ 0 h 236"/>
                    <a:gd name="T42" fmla="*/ 0 w 115"/>
                    <a:gd name="T43" fmla="*/ 0 h 236"/>
                    <a:gd name="T44" fmla="*/ 0 w 115"/>
                    <a:gd name="T45" fmla="*/ 0 h 236"/>
                    <a:gd name="T46" fmla="*/ 0 w 115"/>
                    <a:gd name="T47" fmla="*/ 0 h 236"/>
                    <a:gd name="T48" fmla="*/ 0 w 115"/>
                    <a:gd name="T49" fmla="*/ 0 h 236"/>
                    <a:gd name="T50" fmla="*/ 0 w 115"/>
                    <a:gd name="T51" fmla="*/ 0 h 236"/>
                    <a:gd name="T52" fmla="*/ 0 w 115"/>
                    <a:gd name="T53" fmla="*/ 0 h 236"/>
                    <a:gd name="T54" fmla="*/ 0 w 115"/>
                    <a:gd name="T55" fmla="*/ 0 h 236"/>
                    <a:gd name="T56" fmla="*/ 0 w 115"/>
                    <a:gd name="T57" fmla="*/ 0 h 236"/>
                    <a:gd name="T58" fmla="*/ 0 w 115"/>
                    <a:gd name="T59" fmla="*/ 0 h 236"/>
                    <a:gd name="T60" fmla="*/ 0 w 115"/>
                    <a:gd name="T61" fmla="*/ 0 h 236"/>
                    <a:gd name="T62" fmla="*/ 0 w 115"/>
                    <a:gd name="T63" fmla="*/ 0 h 236"/>
                    <a:gd name="T64" fmla="*/ 0 w 115"/>
                    <a:gd name="T65" fmla="*/ 0 h 236"/>
                    <a:gd name="T66" fmla="*/ 0 w 115"/>
                    <a:gd name="T67" fmla="*/ 0 h 236"/>
                    <a:gd name="T68" fmla="*/ 0 w 115"/>
                    <a:gd name="T69" fmla="*/ 0 h 236"/>
                    <a:gd name="T70" fmla="*/ 0 w 115"/>
                    <a:gd name="T71" fmla="*/ 0 h 236"/>
                    <a:gd name="T72" fmla="*/ 0 w 115"/>
                    <a:gd name="T73" fmla="*/ 0 h 236"/>
                    <a:gd name="T74" fmla="*/ 0 w 115"/>
                    <a:gd name="T75" fmla="*/ 0 h 236"/>
                    <a:gd name="T76" fmla="*/ 0 w 115"/>
                    <a:gd name="T77" fmla="*/ 0 h 236"/>
                    <a:gd name="T78" fmla="*/ 0 w 115"/>
                    <a:gd name="T79" fmla="*/ 0 h 236"/>
                    <a:gd name="T80" fmla="*/ 0 w 115"/>
                    <a:gd name="T81" fmla="*/ 0 h 2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w 115"/>
                    <a:gd name="T124" fmla="*/ 0 h 236"/>
                    <a:gd name="T125" fmla="*/ 115 w 115"/>
                    <a:gd name="T126" fmla="*/ 236 h 236"/>
                  </a:gdLst>
                  <a:ahLst/>
                  <a:cxnLst>
                    <a:cxn ang="T82">
                      <a:pos x="T0" y="T1"/>
                    </a:cxn>
                    <a:cxn ang="T83">
                      <a:pos x="T2" y="T3"/>
                    </a:cxn>
                    <a:cxn ang="T84">
                      <a:pos x="T4" y="T5"/>
                    </a:cxn>
                    <a:cxn ang="T85">
                      <a:pos x="T6" y="T7"/>
                    </a:cxn>
                    <a:cxn ang="T86">
                      <a:pos x="T8" y="T9"/>
                    </a:cxn>
                    <a:cxn ang="T87">
                      <a:pos x="T10" y="T11"/>
                    </a:cxn>
                    <a:cxn ang="T88">
                      <a:pos x="T12" y="T13"/>
                    </a:cxn>
                    <a:cxn ang="T89">
                      <a:pos x="T14" y="T15"/>
                    </a:cxn>
                    <a:cxn ang="T90">
                      <a:pos x="T16" y="T17"/>
                    </a:cxn>
                    <a:cxn ang="T91">
                      <a:pos x="T18" y="T19"/>
                    </a:cxn>
                    <a:cxn ang="T92">
                      <a:pos x="T20" y="T21"/>
                    </a:cxn>
                    <a:cxn ang="T93">
                      <a:pos x="T22" y="T23"/>
                    </a:cxn>
                    <a:cxn ang="T94">
                      <a:pos x="T24" y="T25"/>
                    </a:cxn>
                    <a:cxn ang="T95">
                      <a:pos x="T26" y="T27"/>
                    </a:cxn>
                    <a:cxn ang="T96">
                      <a:pos x="T28" y="T29"/>
                    </a:cxn>
                    <a:cxn ang="T97">
                      <a:pos x="T30" y="T31"/>
                    </a:cxn>
                    <a:cxn ang="T98">
                      <a:pos x="T32" y="T33"/>
                    </a:cxn>
                    <a:cxn ang="T99">
                      <a:pos x="T34" y="T35"/>
                    </a:cxn>
                    <a:cxn ang="T100">
                      <a:pos x="T36" y="T37"/>
                    </a:cxn>
                    <a:cxn ang="T101">
                      <a:pos x="T38" y="T39"/>
                    </a:cxn>
                    <a:cxn ang="T102">
                      <a:pos x="T40" y="T41"/>
                    </a:cxn>
                    <a:cxn ang="T103">
                      <a:pos x="T42" y="T43"/>
                    </a:cxn>
                    <a:cxn ang="T104">
                      <a:pos x="T44" y="T45"/>
                    </a:cxn>
                    <a:cxn ang="T105">
                      <a:pos x="T46" y="T47"/>
                    </a:cxn>
                    <a:cxn ang="T106">
                      <a:pos x="T48" y="T49"/>
                    </a:cxn>
                    <a:cxn ang="T107">
                      <a:pos x="T50" y="T51"/>
                    </a:cxn>
                    <a:cxn ang="T108">
                      <a:pos x="T52" y="T53"/>
                    </a:cxn>
                    <a:cxn ang="T109">
                      <a:pos x="T54" y="T55"/>
                    </a:cxn>
                    <a:cxn ang="T110">
                      <a:pos x="T56" y="T57"/>
                    </a:cxn>
                    <a:cxn ang="T111">
                      <a:pos x="T58" y="T59"/>
                    </a:cxn>
                    <a:cxn ang="T112">
                      <a:pos x="T60" y="T61"/>
                    </a:cxn>
                    <a:cxn ang="T113">
                      <a:pos x="T62" y="T63"/>
                    </a:cxn>
                    <a:cxn ang="T114">
                      <a:pos x="T64" y="T65"/>
                    </a:cxn>
                    <a:cxn ang="T115">
                      <a:pos x="T66" y="T67"/>
                    </a:cxn>
                    <a:cxn ang="T116">
                      <a:pos x="T68" y="T69"/>
                    </a:cxn>
                    <a:cxn ang="T117">
                      <a:pos x="T70" y="T71"/>
                    </a:cxn>
                    <a:cxn ang="T118">
                      <a:pos x="T72" y="T73"/>
                    </a:cxn>
                    <a:cxn ang="T119">
                      <a:pos x="T74" y="T75"/>
                    </a:cxn>
                    <a:cxn ang="T120">
                      <a:pos x="T76" y="T77"/>
                    </a:cxn>
                    <a:cxn ang="T121">
                      <a:pos x="T78" y="T79"/>
                    </a:cxn>
                    <a:cxn ang="T122">
                      <a:pos x="T80" y="T81"/>
                    </a:cxn>
                  </a:cxnLst>
                  <a:rect l="T123" t="T124" r="T125" b="T126"/>
                  <a:pathLst>
                    <a:path w="115" h="236">
                      <a:moveTo>
                        <a:pt x="0" y="128"/>
                      </a:moveTo>
                      <a:lnTo>
                        <a:pt x="0" y="148"/>
                      </a:lnTo>
                      <a:lnTo>
                        <a:pt x="5" y="166"/>
                      </a:lnTo>
                      <a:lnTo>
                        <a:pt x="13" y="184"/>
                      </a:lnTo>
                      <a:lnTo>
                        <a:pt x="24" y="198"/>
                      </a:lnTo>
                      <a:lnTo>
                        <a:pt x="39" y="211"/>
                      </a:lnTo>
                      <a:lnTo>
                        <a:pt x="55" y="223"/>
                      </a:lnTo>
                      <a:lnTo>
                        <a:pt x="74" y="231"/>
                      </a:lnTo>
                      <a:lnTo>
                        <a:pt x="92" y="235"/>
                      </a:lnTo>
                      <a:lnTo>
                        <a:pt x="98" y="236"/>
                      </a:lnTo>
                      <a:lnTo>
                        <a:pt x="104" y="234"/>
                      </a:lnTo>
                      <a:lnTo>
                        <a:pt x="109" y="231"/>
                      </a:lnTo>
                      <a:lnTo>
                        <a:pt x="111" y="226"/>
                      </a:lnTo>
                      <a:lnTo>
                        <a:pt x="111" y="220"/>
                      </a:lnTo>
                      <a:lnTo>
                        <a:pt x="110" y="215"/>
                      </a:lnTo>
                      <a:lnTo>
                        <a:pt x="107" y="210"/>
                      </a:lnTo>
                      <a:lnTo>
                        <a:pt x="101" y="208"/>
                      </a:lnTo>
                      <a:lnTo>
                        <a:pt x="82" y="201"/>
                      </a:lnTo>
                      <a:lnTo>
                        <a:pt x="64" y="192"/>
                      </a:lnTo>
                      <a:lnTo>
                        <a:pt x="50" y="179"/>
                      </a:lnTo>
                      <a:lnTo>
                        <a:pt x="40" y="165"/>
                      </a:lnTo>
                      <a:lnTo>
                        <a:pt x="33" y="148"/>
                      </a:lnTo>
                      <a:lnTo>
                        <a:pt x="29" y="130"/>
                      </a:lnTo>
                      <a:lnTo>
                        <a:pt x="29" y="110"/>
                      </a:lnTo>
                      <a:lnTo>
                        <a:pt x="35" y="89"/>
                      </a:lnTo>
                      <a:lnTo>
                        <a:pt x="43" y="74"/>
                      </a:lnTo>
                      <a:lnTo>
                        <a:pt x="56" y="60"/>
                      </a:lnTo>
                      <a:lnTo>
                        <a:pt x="70" y="46"/>
                      </a:lnTo>
                      <a:lnTo>
                        <a:pt x="85" y="33"/>
                      </a:lnTo>
                      <a:lnTo>
                        <a:pt x="98" y="23"/>
                      </a:lnTo>
                      <a:lnTo>
                        <a:pt x="109" y="12"/>
                      </a:lnTo>
                      <a:lnTo>
                        <a:pt x="115" y="6"/>
                      </a:lnTo>
                      <a:lnTo>
                        <a:pt x="115" y="0"/>
                      </a:lnTo>
                      <a:lnTo>
                        <a:pt x="102" y="4"/>
                      </a:lnTo>
                      <a:lnTo>
                        <a:pt x="85" y="12"/>
                      </a:lnTo>
                      <a:lnTo>
                        <a:pt x="68" y="26"/>
                      </a:lnTo>
                      <a:lnTo>
                        <a:pt x="49" y="42"/>
                      </a:lnTo>
                      <a:lnTo>
                        <a:pt x="32" y="61"/>
                      </a:lnTo>
                      <a:lnTo>
                        <a:pt x="17" y="82"/>
                      </a:lnTo>
                      <a:lnTo>
                        <a:pt x="6" y="105"/>
                      </a:lnTo>
                      <a:lnTo>
                        <a:pt x="0" y="128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2985" name="Freeform 1235"/>
                <p:cNvSpPr>
                  <a:spLocks/>
                </p:cNvSpPr>
                <p:nvPr/>
              </p:nvSpPr>
              <p:spPr bwMode="auto">
                <a:xfrm>
                  <a:off x="5311" y="2643"/>
                  <a:ext cx="87" cy="73"/>
                </a:xfrm>
                <a:custGeom>
                  <a:avLst/>
                  <a:gdLst>
                    <a:gd name="T0" fmla="*/ 0 w 245"/>
                    <a:gd name="T1" fmla="*/ 0 h 310"/>
                    <a:gd name="T2" fmla="*/ 0 w 245"/>
                    <a:gd name="T3" fmla="*/ 0 h 310"/>
                    <a:gd name="T4" fmla="*/ 0 w 245"/>
                    <a:gd name="T5" fmla="*/ 0 h 310"/>
                    <a:gd name="T6" fmla="*/ 0 w 245"/>
                    <a:gd name="T7" fmla="*/ 0 h 310"/>
                    <a:gd name="T8" fmla="*/ 0 w 245"/>
                    <a:gd name="T9" fmla="*/ 0 h 310"/>
                    <a:gd name="T10" fmla="*/ 0 w 245"/>
                    <a:gd name="T11" fmla="*/ 0 h 310"/>
                    <a:gd name="T12" fmla="*/ 0 w 245"/>
                    <a:gd name="T13" fmla="*/ 0 h 310"/>
                    <a:gd name="T14" fmla="*/ 0 w 245"/>
                    <a:gd name="T15" fmla="*/ 0 h 310"/>
                    <a:gd name="T16" fmla="*/ 0 w 245"/>
                    <a:gd name="T17" fmla="*/ 0 h 310"/>
                    <a:gd name="T18" fmla="*/ 0 w 245"/>
                    <a:gd name="T19" fmla="*/ 0 h 310"/>
                    <a:gd name="T20" fmla="*/ 0 w 245"/>
                    <a:gd name="T21" fmla="*/ 0 h 310"/>
                    <a:gd name="T22" fmla="*/ 0 w 245"/>
                    <a:gd name="T23" fmla="*/ 0 h 310"/>
                    <a:gd name="T24" fmla="*/ 0 w 245"/>
                    <a:gd name="T25" fmla="*/ 0 h 310"/>
                    <a:gd name="T26" fmla="*/ 0 w 245"/>
                    <a:gd name="T27" fmla="*/ 0 h 310"/>
                    <a:gd name="T28" fmla="*/ 0 w 245"/>
                    <a:gd name="T29" fmla="*/ 0 h 310"/>
                    <a:gd name="T30" fmla="*/ 0 w 245"/>
                    <a:gd name="T31" fmla="*/ 0 h 310"/>
                    <a:gd name="T32" fmla="*/ 0 w 245"/>
                    <a:gd name="T33" fmla="*/ 0 h 310"/>
                    <a:gd name="T34" fmla="*/ 0 w 245"/>
                    <a:gd name="T35" fmla="*/ 0 h 310"/>
                    <a:gd name="T36" fmla="*/ 0 w 245"/>
                    <a:gd name="T37" fmla="*/ 0 h 310"/>
                    <a:gd name="T38" fmla="*/ 0 w 245"/>
                    <a:gd name="T39" fmla="*/ 0 h 310"/>
                    <a:gd name="T40" fmla="*/ 0 w 245"/>
                    <a:gd name="T41" fmla="*/ 0 h 310"/>
                    <a:gd name="T42" fmla="*/ 0 w 245"/>
                    <a:gd name="T43" fmla="*/ 0 h 310"/>
                    <a:gd name="T44" fmla="*/ 0 w 245"/>
                    <a:gd name="T45" fmla="*/ 0 h 310"/>
                    <a:gd name="T46" fmla="*/ 0 w 245"/>
                    <a:gd name="T47" fmla="*/ 0 h 310"/>
                    <a:gd name="T48" fmla="*/ 0 w 245"/>
                    <a:gd name="T49" fmla="*/ 0 h 310"/>
                    <a:gd name="T50" fmla="*/ 0 w 245"/>
                    <a:gd name="T51" fmla="*/ 0 h 310"/>
                    <a:gd name="T52" fmla="*/ 0 w 245"/>
                    <a:gd name="T53" fmla="*/ 0 h 310"/>
                    <a:gd name="T54" fmla="*/ 0 w 245"/>
                    <a:gd name="T55" fmla="*/ 0 h 310"/>
                    <a:gd name="T56" fmla="*/ 0 w 245"/>
                    <a:gd name="T57" fmla="*/ 0 h 310"/>
                    <a:gd name="T58" fmla="*/ 0 w 245"/>
                    <a:gd name="T59" fmla="*/ 0 h 310"/>
                    <a:gd name="T60" fmla="*/ 0 w 245"/>
                    <a:gd name="T61" fmla="*/ 0 h 310"/>
                    <a:gd name="T62" fmla="*/ 0 w 245"/>
                    <a:gd name="T63" fmla="*/ 0 h 310"/>
                    <a:gd name="T64" fmla="*/ 0 w 245"/>
                    <a:gd name="T65" fmla="*/ 0 h 310"/>
                    <a:gd name="T66" fmla="*/ 0 w 245"/>
                    <a:gd name="T67" fmla="*/ 0 h 310"/>
                    <a:gd name="T68" fmla="*/ 0 w 245"/>
                    <a:gd name="T69" fmla="*/ 0 h 310"/>
                    <a:gd name="T70" fmla="*/ 0 w 245"/>
                    <a:gd name="T71" fmla="*/ 0 h 310"/>
                    <a:gd name="T72" fmla="*/ 0 w 245"/>
                    <a:gd name="T73" fmla="*/ 0 h 310"/>
                    <a:gd name="T74" fmla="*/ 0 w 245"/>
                    <a:gd name="T75" fmla="*/ 0 h 310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w 245"/>
                    <a:gd name="T115" fmla="*/ 0 h 310"/>
                    <a:gd name="T116" fmla="*/ 245 w 245"/>
                    <a:gd name="T117" fmla="*/ 310 h 310"/>
                  </a:gdLst>
                  <a:ahLst/>
                  <a:cxnLst>
                    <a:cxn ang="T76">
                      <a:pos x="T0" y="T1"/>
                    </a:cxn>
                    <a:cxn ang="T77">
                      <a:pos x="T2" y="T3"/>
                    </a:cxn>
                    <a:cxn ang="T78">
                      <a:pos x="T4" y="T5"/>
                    </a:cxn>
                    <a:cxn ang="T79">
                      <a:pos x="T6" y="T7"/>
                    </a:cxn>
                    <a:cxn ang="T80">
                      <a:pos x="T8" y="T9"/>
                    </a:cxn>
                    <a:cxn ang="T81">
                      <a:pos x="T10" y="T11"/>
                    </a:cxn>
                    <a:cxn ang="T82">
                      <a:pos x="T12" y="T13"/>
                    </a:cxn>
                    <a:cxn ang="T83">
                      <a:pos x="T14" y="T15"/>
                    </a:cxn>
                    <a:cxn ang="T84">
                      <a:pos x="T16" y="T17"/>
                    </a:cxn>
                    <a:cxn ang="T85">
                      <a:pos x="T18" y="T19"/>
                    </a:cxn>
                    <a:cxn ang="T86">
                      <a:pos x="T20" y="T21"/>
                    </a:cxn>
                    <a:cxn ang="T87">
                      <a:pos x="T22" y="T23"/>
                    </a:cxn>
                    <a:cxn ang="T88">
                      <a:pos x="T24" y="T25"/>
                    </a:cxn>
                    <a:cxn ang="T89">
                      <a:pos x="T26" y="T27"/>
                    </a:cxn>
                    <a:cxn ang="T90">
                      <a:pos x="T28" y="T29"/>
                    </a:cxn>
                    <a:cxn ang="T91">
                      <a:pos x="T30" y="T31"/>
                    </a:cxn>
                    <a:cxn ang="T92">
                      <a:pos x="T32" y="T33"/>
                    </a:cxn>
                    <a:cxn ang="T93">
                      <a:pos x="T34" y="T35"/>
                    </a:cxn>
                    <a:cxn ang="T94">
                      <a:pos x="T36" y="T37"/>
                    </a:cxn>
                    <a:cxn ang="T95">
                      <a:pos x="T38" y="T39"/>
                    </a:cxn>
                    <a:cxn ang="T96">
                      <a:pos x="T40" y="T41"/>
                    </a:cxn>
                    <a:cxn ang="T97">
                      <a:pos x="T42" y="T43"/>
                    </a:cxn>
                    <a:cxn ang="T98">
                      <a:pos x="T44" y="T45"/>
                    </a:cxn>
                    <a:cxn ang="T99">
                      <a:pos x="T46" y="T47"/>
                    </a:cxn>
                    <a:cxn ang="T100">
                      <a:pos x="T48" y="T49"/>
                    </a:cxn>
                    <a:cxn ang="T101">
                      <a:pos x="T50" y="T51"/>
                    </a:cxn>
                    <a:cxn ang="T102">
                      <a:pos x="T52" y="T53"/>
                    </a:cxn>
                    <a:cxn ang="T103">
                      <a:pos x="T54" y="T55"/>
                    </a:cxn>
                    <a:cxn ang="T104">
                      <a:pos x="T56" y="T57"/>
                    </a:cxn>
                    <a:cxn ang="T105">
                      <a:pos x="T58" y="T59"/>
                    </a:cxn>
                    <a:cxn ang="T106">
                      <a:pos x="T60" y="T61"/>
                    </a:cxn>
                    <a:cxn ang="T107">
                      <a:pos x="T62" y="T63"/>
                    </a:cxn>
                    <a:cxn ang="T108">
                      <a:pos x="T64" y="T65"/>
                    </a:cxn>
                    <a:cxn ang="T109">
                      <a:pos x="T66" y="T67"/>
                    </a:cxn>
                    <a:cxn ang="T110">
                      <a:pos x="T68" y="T69"/>
                    </a:cxn>
                    <a:cxn ang="T111">
                      <a:pos x="T70" y="T71"/>
                    </a:cxn>
                    <a:cxn ang="T112">
                      <a:pos x="T72" y="T73"/>
                    </a:cxn>
                    <a:cxn ang="T113">
                      <a:pos x="T74" y="T75"/>
                    </a:cxn>
                  </a:cxnLst>
                  <a:rect l="T114" t="T115" r="T116" b="T117"/>
                  <a:pathLst>
                    <a:path w="245" h="310">
                      <a:moveTo>
                        <a:pt x="200" y="116"/>
                      </a:moveTo>
                      <a:lnTo>
                        <a:pt x="208" y="124"/>
                      </a:lnTo>
                      <a:lnTo>
                        <a:pt x="214" y="133"/>
                      </a:lnTo>
                      <a:lnTo>
                        <a:pt x="220" y="144"/>
                      </a:lnTo>
                      <a:lnTo>
                        <a:pt x="223" y="154"/>
                      </a:lnTo>
                      <a:lnTo>
                        <a:pt x="226" y="164"/>
                      </a:lnTo>
                      <a:lnTo>
                        <a:pt x="224" y="176"/>
                      </a:lnTo>
                      <a:lnTo>
                        <a:pt x="222" y="187"/>
                      </a:lnTo>
                      <a:lnTo>
                        <a:pt x="216" y="198"/>
                      </a:lnTo>
                      <a:lnTo>
                        <a:pt x="208" y="209"/>
                      </a:lnTo>
                      <a:lnTo>
                        <a:pt x="199" y="219"/>
                      </a:lnTo>
                      <a:lnTo>
                        <a:pt x="188" y="229"/>
                      </a:lnTo>
                      <a:lnTo>
                        <a:pt x="177" y="238"/>
                      </a:lnTo>
                      <a:lnTo>
                        <a:pt x="166" y="246"/>
                      </a:lnTo>
                      <a:lnTo>
                        <a:pt x="154" y="255"/>
                      </a:lnTo>
                      <a:lnTo>
                        <a:pt x="142" y="264"/>
                      </a:lnTo>
                      <a:lnTo>
                        <a:pt x="132" y="275"/>
                      </a:lnTo>
                      <a:lnTo>
                        <a:pt x="128" y="278"/>
                      </a:lnTo>
                      <a:lnTo>
                        <a:pt x="126" y="283"/>
                      </a:lnTo>
                      <a:lnTo>
                        <a:pt x="124" y="287"/>
                      </a:lnTo>
                      <a:lnTo>
                        <a:pt x="121" y="292"/>
                      </a:lnTo>
                      <a:lnTo>
                        <a:pt x="120" y="296"/>
                      </a:lnTo>
                      <a:lnTo>
                        <a:pt x="120" y="301"/>
                      </a:lnTo>
                      <a:lnTo>
                        <a:pt x="122" y="306"/>
                      </a:lnTo>
                      <a:lnTo>
                        <a:pt x="126" y="309"/>
                      </a:lnTo>
                      <a:lnTo>
                        <a:pt x="131" y="310"/>
                      </a:lnTo>
                      <a:lnTo>
                        <a:pt x="135" y="310"/>
                      </a:lnTo>
                      <a:lnTo>
                        <a:pt x="139" y="309"/>
                      </a:lnTo>
                      <a:lnTo>
                        <a:pt x="142" y="306"/>
                      </a:lnTo>
                      <a:lnTo>
                        <a:pt x="154" y="292"/>
                      </a:lnTo>
                      <a:lnTo>
                        <a:pt x="167" y="280"/>
                      </a:lnTo>
                      <a:lnTo>
                        <a:pt x="180" y="269"/>
                      </a:lnTo>
                      <a:lnTo>
                        <a:pt x="194" y="257"/>
                      </a:lnTo>
                      <a:lnTo>
                        <a:pt x="207" y="246"/>
                      </a:lnTo>
                      <a:lnTo>
                        <a:pt x="220" y="233"/>
                      </a:lnTo>
                      <a:lnTo>
                        <a:pt x="230" y="219"/>
                      </a:lnTo>
                      <a:lnTo>
                        <a:pt x="238" y="204"/>
                      </a:lnTo>
                      <a:lnTo>
                        <a:pt x="244" y="186"/>
                      </a:lnTo>
                      <a:lnTo>
                        <a:pt x="245" y="169"/>
                      </a:lnTo>
                      <a:lnTo>
                        <a:pt x="243" y="152"/>
                      </a:lnTo>
                      <a:lnTo>
                        <a:pt x="237" y="134"/>
                      </a:lnTo>
                      <a:lnTo>
                        <a:pt x="228" y="119"/>
                      </a:lnTo>
                      <a:lnTo>
                        <a:pt x="217" y="105"/>
                      </a:lnTo>
                      <a:lnTo>
                        <a:pt x="203" y="93"/>
                      </a:lnTo>
                      <a:lnTo>
                        <a:pt x="188" y="83"/>
                      </a:lnTo>
                      <a:lnTo>
                        <a:pt x="176" y="76"/>
                      </a:lnTo>
                      <a:lnTo>
                        <a:pt x="163" y="69"/>
                      </a:lnTo>
                      <a:lnTo>
                        <a:pt x="151" y="61"/>
                      </a:lnTo>
                      <a:lnTo>
                        <a:pt x="136" y="54"/>
                      </a:lnTo>
                      <a:lnTo>
                        <a:pt x="122" y="46"/>
                      </a:lnTo>
                      <a:lnTo>
                        <a:pt x="107" y="39"/>
                      </a:lnTo>
                      <a:lnTo>
                        <a:pt x="93" y="31"/>
                      </a:lnTo>
                      <a:lnTo>
                        <a:pt x="79" y="24"/>
                      </a:lnTo>
                      <a:lnTo>
                        <a:pt x="66" y="18"/>
                      </a:lnTo>
                      <a:lnTo>
                        <a:pt x="53" y="13"/>
                      </a:lnTo>
                      <a:lnTo>
                        <a:pt x="40" y="8"/>
                      </a:lnTo>
                      <a:lnTo>
                        <a:pt x="30" y="5"/>
                      </a:lnTo>
                      <a:lnTo>
                        <a:pt x="20" y="1"/>
                      </a:lnTo>
                      <a:lnTo>
                        <a:pt x="1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lnTo>
                        <a:pt x="11" y="8"/>
                      </a:lnTo>
                      <a:lnTo>
                        <a:pt x="23" y="14"/>
                      </a:lnTo>
                      <a:lnTo>
                        <a:pt x="36" y="20"/>
                      </a:lnTo>
                      <a:lnTo>
                        <a:pt x="47" y="25"/>
                      </a:lnTo>
                      <a:lnTo>
                        <a:pt x="60" y="31"/>
                      </a:lnTo>
                      <a:lnTo>
                        <a:pt x="73" y="37"/>
                      </a:lnTo>
                      <a:lnTo>
                        <a:pt x="86" y="44"/>
                      </a:lnTo>
                      <a:lnTo>
                        <a:pt x="99" y="51"/>
                      </a:lnTo>
                      <a:lnTo>
                        <a:pt x="113" y="57"/>
                      </a:lnTo>
                      <a:lnTo>
                        <a:pt x="126" y="64"/>
                      </a:lnTo>
                      <a:lnTo>
                        <a:pt x="139" y="71"/>
                      </a:lnTo>
                      <a:lnTo>
                        <a:pt x="152" y="79"/>
                      </a:lnTo>
                      <a:lnTo>
                        <a:pt x="165" y="88"/>
                      </a:lnTo>
                      <a:lnTo>
                        <a:pt x="176" y="96"/>
                      </a:lnTo>
                      <a:lnTo>
                        <a:pt x="188" y="106"/>
                      </a:lnTo>
                      <a:lnTo>
                        <a:pt x="200" y="116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pic>
            <p:nvPicPr>
              <p:cNvPr id="72973" name="Picture 1236" descr="access_point_stylized_gray_small"/>
              <p:cNvPicPr>
                <a:picLocks noChangeAspect="1" noChangeArrowheads="1"/>
              </p:cNvPicPr>
              <p:nvPr/>
            </p:nvPicPr>
            <p:blipFill>
              <a:blip r:embed="rId6" cstate="print"/>
              <a:srcRect/>
              <a:stretch>
                <a:fillRect/>
              </a:stretch>
            </p:blipFill>
            <p:spPr bwMode="auto">
              <a:xfrm>
                <a:off x="5072" y="3642"/>
                <a:ext cx="430" cy="34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sp>
          <p:nvSpPr>
            <p:cNvPr id="72790" name="Line 1237"/>
            <p:cNvSpPr>
              <a:spLocks noChangeShapeType="1"/>
            </p:cNvSpPr>
            <p:nvPr/>
          </p:nvSpPr>
          <p:spPr bwMode="auto">
            <a:xfrm rot="5400000" flipV="1">
              <a:off x="5034" y="3427"/>
              <a:ext cx="2" cy="54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72791" name="Group 1238"/>
            <p:cNvGrpSpPr>
              <a:grpSpLocks/>
            </p:cNvGrpSpPr>
            <p:nvPr/>
          </p:nvGrpSpPr>
          <p:grpSpPr bwMode="auto">
            <a:xfrm flipH="1">
              <a:off x="3638" y="2856"/>
              <a:ext cx="261" cy="235"/>
              <a:chOff x="2839" y="3501"/>
              <a:chExt cx="755" cy="803"/>
            </a:xfrm>
          </p:grpSpPr>
          <p:pic>
            <p:nvPicPr>
              <p:cNvPr id="72970" name="Picture 1239" descr="desktop_computer_stylized_medium"/>
              <p:cNvPicPr>
                <a:picLocks noChangeAspect="1" noChangeArrowheads="1"/>
              </p:cNvPicPr>
              <p:nvPr/>
            </p:nvPicPr>
            <p:blipFill>
              <a:blip r:embed="rId7" cstate="print"/>
              <a:srcRect/>
              <a:stretch>
                <a:fillRect/>
              </a:stretch>
            </p:blipFill>
            <p:spPr bwMode="auto">
              <a:xfrm>
                <a:off x="2839" y="3501"/>
                <a:ext cx="755" cy="80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72971" name="Freeform 1240"/>
              <p:cNvSpPr>
                <a:spLocks/>
              </p:cNvSpPr>
              <p:nvPr/>
            </p:nvSpPr>
            <p:spPr bwMode="auto">
              <a:xfrm>
                <a:off x="2916" y="3578"/>
                <a:ext cx="356" cy="368"/>
              </a:xfrm>
              <a:custGeom>
                <a:avLst/>
                <a:gdLst>
                  <a:gd name="T0" fmla="*/ 0 w 356"/>
                  <a:gd name="T1" fmla="*/ 0 h 368"/>
                  <a:gd name="T2" fmla="*/ 300 w 356"/>
                  <a:gd name="T3" fmla="*/ 14 h 368"/>
                  <a:gd name="T4" fmla="*/ 356 w 356"/>
                  <a:gd name="T5" fmla="*/ 294 h 368"/>
                  <a:gd name="T6" fmla="*/ 78 w 356"/>
                  <a:gd name="T7" fmla="*/ 368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56"/>
                  <a:gd name="T16" fmla="*/ 0 h 368"/>
                  <a:gd name="T17" fmla="*/ 356 w 356"/>
                  <a:gd name="T18" fmla="*/ 368 h 36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 w="9525" cap="flat" cmpd="sng">
                <a:noFill/>
                <a:prstDash val="solid"/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72792" name="Group 1241"/>
            <p:cNvGrpSpPr>
              <a:grpSpLocks/>
            </p:cNvGrpSpPr>
            <p:nvPr/>
          </p:nvGrpSpPr>
          <p:grpSpPr bwMode="auto">
            <a:xfrm flipH="1">
              <a:off x="3438" y="3121"/>
              <a:ext cx="304" cy="256"/>
              <a:chOff x="2839" y="3501"/>
              <a:chExt cx="755" cy="803"/>
            </a:xfrm>
          </p:grpSpPr>
          <p:pic>
            <p:nvPicPr>
              <p:cNvPr id="72968" name="Picture 1242" descr="desktop_computer_stylized_medium"/>
              <p:cNvPicPr>
                <a:picLocks noChangeAspect="1" noChangeArrowheads="1"/>
              </p:cNvPicPr>
              <p:nvPr/>
            </p:nvPicPr>
            <p:blipFill>
              <a:blip r:embed="rId8" cstate="print"/>
              <a:srcRect/>
              <a:stretch>
                <a:fillRect/>
              </a:stretch>
            </p:blipFill>
            <p:spPr bwMode="auto">
              <a:xfrm>
                <a:off x="2839" y="3501"/>
                <a:ext cx="755" cy="80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72969" name="Freeform 1243"/>
              <p:cNvSpPr>
                <a:spLocks/>
              </p:cNvSpPr>
              <p:nvPr/>
            </p:nvSpPr>
            <p:spPr bwMode="auto">
              <a:xfrm>
                <a:off x="2916" y="3578"/>
                <a:ext cx="356" cy="368"/>
              </a:xfrm>
              <a:custGeom>
                <a:avLst/>
                <a:gdLst>
                  <a:gd name="T0" fmla="*/ 0 w 356"/>
                  <a:gd name="T1" fmla="*/ 0 h 368"/>
                  <a:gd name="T2" fmla="*/ 300 w 356"/>
                  <a:gd name="T3" fmla="*/ 14 h 368"/>
                  <a:gd name="T4" fmla="*/ 356 w 356"/>
                  <a:gd name="T5" fmla="*/ 294 h 368"/>
                  <a:gd name="T6" fmla="*/ 78 w 356"/>
                  <a:gd name="T7" fmla="*/ 368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56"/>
                  <a:gd name="T16" fmla="*/ 0 h 368"/>
                  <a:gd name="T17" fmla="*/ 356 w 356"/>
                  <a:gd name="T18" fmla="*/ 368 h 36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 w="9525" cap="flat" cmpd="sng">
                <a:noFill/>
                <a:prstDash val="solid"/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72793" name="Group 1244"/>
            <p:cNvGrpSpPr>
              <a:grpSpLocks/>
            </p:cNvGrpSpPr>
            <p:nvPr/>
          </p:nvGrpSpPr>
          <p:grpSpPr bwMode="auto">
            <a:xfrm flipH="1">
              <a:off x="3739" y="3311"/>
              <a:ext cx="269" cy="220"/>
              <a:chOff x="2839" y="3501"/>
              <a:chExt cx="755" cy="803"/>
            </a:xfrm>
          </p:grpSpPr>
          <p:pic>
            <p:nvPicPr>
              <p:cNvPr id="72966" name="Picture 1245" descr="desktop_computer_stylized_medium"/>
              <p:cNvPicPr>
                <a:picLocks noChangeAspect="1" noChangeArrowheads="1"/>
              </p:cNvPicPr>
              <p:nvPr/>
            </p:nvPicPr>
            <p:blipFill>
              <a:blip r:embed="rId9" cstate="print"/>
              <a:srcRect/>
              <a:stretch>
                <a:fillRect/>
              </a:stretch>
            </p:blipFill>
            <p:spPr bwMode="auto">
              <a:xfrm>
                <a:off x="2839" y="3501"/>
                <a:ext cx="755" cy="80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72967" name="Freeform 1246"/>
              <p:cNvSpPr>
                <a:spLocks/>
              </p:cNvSpPr>
              <p:nvPr/>
            </p:nvSpPr>
            <p:spPr bwMode="auto">
              <a:xfrm>
                <a:off x="2916" y="3578"/>
                <a:ext cx="356" cy="368"/>
              </a:xfrm>
              <a:custGeom>
                <a:avLst/>
                <a:gdLst>
                  <a:gd name="T0" fmla="*/ 0 w 356"/>
                  <a:gd name="T1" fmla="*/ 0 h 368"/>
                  <a:gd name="T2" fmla="*/ 300 w 356"/>
                  <a:gd name="T3" fmla="*/ 14 h 368"/>
                  <a:gd name="T4" fmla="*/ 356 w 356"/>
                  <a:gd name="T5" fmla="*/ 294 h 368"/>
                  <a:gd name="T6" fmla="*/ 78 w 356"/>
                  <a:gd name="T7" fmla="*/ 368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56"/>
                  <a:gd name="T16" fmla="*/ 0 h 368"/>
                  <a:gd name="T17" fmla="*/ 356 w 356"/>
                  <a:gd name="T18" fmla="*/ 368 h 36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 w="9525" cap="flat" cmpd="sng">
                <a:noFill/>
                <a:prstDash val="solid"/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72794" name="Group 1247"/>
            <p:cNvGrpSpPr>
              <a:grpSpLocks/>
            </p:cNvGrpSpPr>
            <p:nvPr/>
          </p:nvGrpSpPr>
          <p:grpSpPr bwMode="auto">
            <a:xfrm>
              <a:off x="4126" y="3300"/>
              <a:ext cx="269" cy="221"/>
              <a:chOff x="2839" y="3501"/>
              <a:chExt cx="755" cy="803"/>
            </a:xfrm>
          </p:grpSpPr>
          <p:pic>
            <p:nvPicPr>
              <p:cNvPr id="72964" name="Picture 1248" descr="desktop_computer_stylized_medium"/>
              <p:cNvPicPr>
                <a:picLocks noChangeAspect="1" noChangeArrowheads="1"/>
              </p:cNvPicPr>
              <p:nvPr/>
            </p:nvPicPr>
            <p:blipFill>
              <a:blip r:embed="rId9" cstate="print"/>
              <a:srcRect/>
              <a:stretch>
                <a:fillRect/>
              </a:stretch>
            </p:blipFill>
            <p:spPr bwMode="auto">
              <a:xfrm>
                <a:off x="2839" y="3501"/>
                <a:ext cx="755" cy="80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72965" name="Freeform 1249"/>
              <p:cNvSpPr>
                <a:spLocks/>
              </p:cNvSpPr>
              <p:nvPr/>
            </p:nvSpPr>
            <p:spPr bwMode="auto">
              <a:xfrm>
                <a:off x="2916" y="3578"/>
                <a:ext cx="356" cy="368"/>
              </a:xfrm>
              <a:custGeom>
                <a:avLst/>
                <a:gdLst>
                  <a:gd name="T0" fmla="*/ 0 w 356"/>
                  <a:gd name="T1" fmla="*/ 0 h 368"/>
                  <a:gd name="T2" fmla="*/ 300 w 356"/>
                  <a:gd name="T3" fmla="*/ 14 h 368"/>
                  <a:gd name="T4" fmla="*/ 356 w 356"/>
                  <a:gd name="T5" fmla="*/ 294 h 368"/>
                  <a:gd name="T6" fmla="*/ 78 w 356"/>
                  <a:gd name="T7" fmla="*/ 368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56"/>
                  <a:gd name="T16" fmla="*/ 0 h 368"/>
                  <a:gd name="T17" fmla="*/ 356 w 356"/>
                  <a:gd name="T18" fmla="*/ 368 h 36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 w="9525" cap="flat" cmpd="sng">
                <a:noFill/>
                <a:prstDash val="solid"/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</p:grpSp>
        <p:pic>
          <p:nvPicPr>
            <p:cNvPr id="72795" name="Picture 1250" descr="car_icon_small"/>
            <p:cNvPicPr>
              <a:picLocks noChangeAspect="1" noChangeArrowheads="1"/>
            </p:cNvPicPr>
            <p:nvPr/>
          </p:nvPicPr>
          <p:blipFill>
            <a:blip r:embed="rId10" cstate="print"/>
            <a:srcRect/>
            <a:stretch>
              <a:fillRect/>
            </a:stretch>
          </p:blipFill>
          <p:spPr bwMode="auto">
            <a:xfrm>
              <a:off x="3995" y="1084"/>
              <a:ext cx="535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72796" name="Group 1251"/>
            <p:cNvGrpSpPr>
              <a:grpSpLocks/>
            </p:cNvGrpSpPr>
            <p:nvPr/>
          </p:nvGrpSpPr>
          <p:grpSpPr bwMode="auto">
            <a:xfrm>
              <a:off x="3536" y="974"/>
              <a:ext cx="262" cy="243"/>
              <a:chOff x="2751" y="1851"/>
              <a:chExt cx="462" cy="478"/>
            </a:xfrm>
          </p:grpSpPr>
          <p:pic>
            <p:nvPicPr>
              <p:cNvPr id="72962" name="Picture 1252" descr="iphone_stylized_small"/>
              <p:cNvPicPr>
                <a:picLocks noChangeAspect="1" noChangeArrowheads="1"/>
              </p:cNvPicPr>
              <p:nvPr/>
            </p:nvPicPr>
            <p:blipFill>
              <a:blip r:embed="rId11" cstate="print"/>
              <a:srcRect/>
              <a:stretch>
                <a:fillRect/>
              </a:stretch>
            </p:blipFill>
            <p:spPr bwMode="auto">
              <a:xfrm>
                <a:off x="2928" y="1922"/>
                <a:ext cx="152" cy="40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72963" name="Picture 1253" descr="antenna_radiation_stylized"/>
              <p:cNvPicPr>
                <a:picLocks noChangeAspect="1" noChangeArrowheads="1"/>
              </p:cNvPicPr>
              <p:nvPr/>
            </p:nvPicPr>
            <p:blipFill>
              <a:blip r:embed="rId12" cstate="print"/>
              <a:srcRect/>
              <a:stretch>
                <a:fillRect/>
              </a:stretch>
            </p:blipFill>
            <p:spPr bwMode="auto">
              <a:xfrm>
                <a:off x="2751" y="1851"/>
                <a:ext cx="462" cy="11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grpSp>
          <p:nvGrpSpPr>
            <p:cNvPr id="72797" name="Group 1254"/>
            <p:cNvGrpSpPr>
              <a:grpSpLocks/>
            </p:cNvGrpSpPr>
            <p:nvPr/>
          </p:nvGrpSpPr>
          <p:grpSpPr bwMode="auto">
            <a:xfrm>
              <a:off x="5191" y="3151"/>
              <a:ext cx="143" cy="303"/>
              <a:chOff x="4140" y="429"/>
              <a:chExt cx="1425" cy="2396"/>
            </a:xfrm>
          </p:grpSpPr>
          <p:sp>
            <p:nvSpPr>
              <p:cNvPr id="72930" name="Freeform 1255"/>
              <p:cNvSpPr>
                <a:spLocks/>
              </p:cNvSpPr>
              <p:nvPr/>
            </p:nvSpPr>
            <p:spPr bwMode="auto">
              <a:xfrm>
                <a:off x="5268" y="433"/>
                <a:ext cx="283" cy="2286"/>
              </a:xfrm>
              <a:custGeom>
                <a:avLst/>
                <a:gdLst>
                  <a:gd name="T0" fmla="*/ 7 w 354"/>
                  <a:gd name="T1" fmla="*/ 0 h 2742"/>
                  <a:gd name="T2" fmla="*/ 38 w 354"/>
                  <a:gd name="T3" fmla="*/ 55 h 2742"/>
                  <a:gd name="T4" fmla="*/ 37 w 354"/>
                  <a:gd name="T5" fmla="*/ 425 h 2742"/>
                  <a:gd name="T6" fmla="*/ 0 w 354"/>
                  <a:gd name="T7" fmla="*/ 445 h 2742"/>
                  <a:gd name="T8" fmla="*/ 7 w 354"/>
                  <a:gd name="T9" fmla="*/ 0 h 274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54"/>
                  <a:gd name="T16" fmla="*/ 0 h 2742"/>
                  <a:gd name="T17" fmla="*/ 354 w 354"/>
                  <a:gd name="T18" fmla="*/ 2742 h 274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54" h="2742">
                    <a:moveTo>
                      <a:pt x="63" y="0"/>
                    </a:moveTo>
                    <a:lnTo>
                      <a:pt x="354" y="339"/>
                    </a:lnTo>
                    <a:lnTo>
                      <a:pt x="346" y="2624"/>
                    </a:lnTo>
                    <a:lnTo>
                      <a:pt x="0" y="2742"/>
                    </a:lnTo>
                    <a:lnTo>
                      <a:pt x="63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DDDDDD"/>
                  </a:gs>
                  <a:gs pos="100000">
                    <a:srgbClr val="333333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931" name="Rectangle 1256"/>
              <p:cNvSpPr>
                <a:spLocks noChangeArrowheads="1"/>
              </p:cNvSpPr>
              <p:nvPr/>
            </p:nvSpPr>
            <p:spPr bwMode="auto">
              <a:xfrm>
                <a:off x="4210" y="429"/>
                <a:ext cx="1046" cy="2285"/>
              </a:xfrm>
              <a:prstGeom prst="rect">
                <a:avLst/>
              </a:pr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2932" name="Freeform 1257"/>
              <p:cNvSpPr>
                <a:spLocks/>
              </p:cNvSpPr>
              <p:nvPr/>
            </p:nvSpPr>
            <p:spPr bwMode="auto">
              <a:xfrm>
                <a:off x="5321" y="570"/>
                <a:ext cx="169" cy="2115"/>
              </a:xfrm>
              <a:custGeom>
                <a:avLst/>
                <a:gdLst>
                  <a:gd name="T0" fmla="*/ 2 w 211"/>
                  <a:gd name="T1" fmla="*/ 0 h 2537"/>
                  <a:gd name="T2" fmla="*/ 23 w 211"/>
                  <a:gd name="T3" fmla="*/ 36 h 2537"/>
                  <a:gd name="T4" fmla="*/ 2 w 211"/>
                  <a:gd name="T5" fmla="*/ 405 h 2537"/>
                  <a:gd name="T6" fmla="*/ 2 w 211"/>
                  <a:gd name="T7" fmla="*/ 0 h 2537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11"/>
                  <a:gd name="T13" fmla="*/ 0 h 2537"/>
                  <a:gd name="T14" fmla="*/ 211 w 211"/>
                  <a:gd name="T15" fmla="*/ 2537 h 2537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1" h="2537">
                    <a:moveTo>
                      <a:pt x="7" y="0"/>
                    </a:moveTo>
                    <a:cubicBezTo>
                      <a:pt x="7" y="0"/>
                      <a:pt x="57" y="28"/>
                      <a:pt x="211" y="218"/>
                    </a:cubicBezTo>
                    <a:cubicBezTo>
                      <a:pt x="0" y="1229"/>
                      <a:pt x="41" y="2537"/>
                      <a:pt x="7" y="2501"/>
                    </a:cubicBezTo>
                    <a:lnTo>
                      <a:pt x="7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808080"/>
                  </a:gs>
                  <a:gs pos="100000">
                    <a:srgbClr val="F8F8F8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933" name="Freeform 1258"/>
              <p:cNvSpPr>
                <a:spLocks/>
              </p:cNvSpPr>
              <p:nvPr/>
            </p:nvSpPr>
            <p:spPr bwMode="auto">
              <a:xfrm>
                <a:off x="5284" y="1640"/>
                <a:ext cx="263" cy="189"/>
              </a:xfrm>
              <a:custGeom>
                <a:avLst/>
                <a:gdLst>
                  <a:gd name="T0" fmla="*/ 2 w 328"/>
                  <a:gd name="T1" fmla="*/ 0 h 226"/>
                  <a:gd name="T2" fmla="*/ 36 w 328"/>
                  <a:gd name="T3" fmla="*/ 21 h 226"/>
                  <a:gd name="T4" fmla="*/ 36 w 328"/>
                  <a:gd name="T5" fmla="*/ 38 h 226"/>
                  <a:gd name="T6" fmla="*/ 0 w 328"/>
                  <a:gd name="T7" fmla="*/ 16 h 226"/>
                  <a:gd name="T8" fmla="*/ 2 w 328"/>
                  <a:gd name="T9" fmla="*/ 0 h 22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28"/>
                  <a:gd name="T16" fmla="*/ 0 h 226"/>
                  <a:gd name="T17" fmla="*/ 328 w 328"/>
                  <a:gd name="T18" fmla="*/ 226 h 22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28" h="226">
                    <a:moveTo>
                      <a:pt x="4" y="0"/>
                    </a:moveTo>
                    <a:cubicBezTo>
                      <a:pt x="60" y="10"/>
                      <a:pt x="182" y="74"/>
                      <a:pt x="328" y="128"/>
                    </a:cubicBezTo>
                    <a:cubicBezTo>
                      <a:pt x="326" y="162"/>
                      <a:pt x="326" y="158"/>
                      <a:pt x="326" y="226"/>
                    </a:cubicBezTo>
                    <a:cubicBezTo>
                      <a:pt x="326" y="226"/>
                      <a:pt x="169" y="155"/>
                      <a:pt x="0" y="100"/>
                    </a:cubicBezTo>
                    <a:cubicBezTo>
                      <a:pt x="0" y="48"/>
                      <a:pt x="4" y="17"/>
                      <a:pt x="4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934" name="Rectangle 1259"/>
              <p:cNvSpPr>
                <a:spLocks noChangeArrowheads="1"/>
              </p:cNvSpPr>
              <p:nvPr/>
            </p:nvSpPr>
            <p:spPr bwMode="auto">
              <a:xfrm>
                <a:off x="4210" y="690"/>
                <a:ext cx="598" cy="47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72935" name="Group 1260"/>
              <p:cNvGrpSpPr>
                <a:grpSpLocks/>
              </p:cNvGrpSpPr>
              <p:nvPr/>
            </p:nvGrpSpPr>
            <p:grpSpPr bwMode="auto">
              <a:xfrm>
                <a:off x="4749" y="668"/>
                <a:ext cx="581" cy="145"/>
                <a:chOff x="614" y="2568"/>
                <a:chExt cx="725" cy="139"/>
              </a:xfrm>
            </p:grpSpPr>
            <p:sp>
              <p:nvSpPr>
                <p:cNvPr id="72960" name="AutoShape 1261"/>
                <p:cNvSpPr>
                  <a:spLocks noChangeArrowheads="1"/>
                </p:cNvSpPr>
                <p:nvPr/>
              </p:nvSpPr>
              <p:spPr bwMode="auto">
                <a:xfrm>
                  <a:off x="613" y="2566"/>
                  <a:ext cx="721" cy="144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2961" name="AutoShape 1262"/>
                <p:cNvSpPr>
                  <a:spLocks noChangeArrowheads="1"/>
                </p:cNvSpPr>
                <p:nvPr/>
              </p:nvSpPr>
              <p:spPr bwMode="auto">
                <a:xfrm>
                  <a:off x="625" y="2581"/>
                  <a:ext cx="696" cy="114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72936" name="Rectangle 1263"/>
              <p:cNvSpPr>
                <a:spLocks noChangeArrowheads="1"/>
              </p:cNvSpPr>
              <p:nvPr/>
            </p:nvSpPr>
            <p:spPr bwMode="auto">
              <a:xfrm>
                <a:off x="4220" y="1022"/>
                <a:ext cx="598" cy="47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72937" name="Group 1264"/>
              <p:cNvGrpSpPr>
                <a:grpSpLocks/>
              </p:cNvGrpSpPr>
              <p:nvPr/>
            </p:nvGrpSpPr>
            <p:grpSpPr bwMode="auto">
              <a:xfrm>
                <a:off x="4747" y="994"/>
                <a:ext cx="581" cy="134"/>
                <a:chOff x="614" y="2568"/>
                <a:chExt cx="725" cy="139"/>
              </a:xfrm>
            </p:grpSpPr>
            <p:sp>
              <p:nvSpPr>
                <p:cNvPr id="72958" name="AutoShape 1265"/>
                <p:cNvSpPr>
                  <a:spLocks noChangeArrowheads="1"/>
                </p:cNvSpPr>
                <p:nvPr/>
              </p:nvSpPr>
              <p:spPr bwMode="auto">
                <a:xfrm>
                  <a:off x="615" y="2564"/>
                  <a:ext cx="721" cy="139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2959" name="AutoShape 1266"/>
                <p:cNvSpPr>
                  <a:spLocks noChangeArrowheads="1"/>
                </p:cNvSpPr>
                <p:nvPr/>
              </p:nvSpPr>
              <p:spPr bwMode="auto">
                <a:xfrm>
                  <a:off x="628" y="2581"/>
                  <a:ext cx="696" cy="107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72938" name="Rectangle 1267"/>
              <p:cNvSpPr>
                <a:spLocks noChangeArrowheads="1"/>
              </p:cNvSpPr>
              <p:nvPr/>
            </p:nvSpPr>
            <p:spPr bwMode="auto">
              <a:xfrm>
                <a:off x="4220" y="1354"/>
                <a:ext cx="598" cy="47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2939" name="Rectangle 1268"/>
              <p:cNvSpPr>
                <a:spLocks noChangeArrowheads="1"/>
              </p:cNvSpPr>
              <p:nvPr/>
            </p:nvSpPr>
            <p:spPr bwMode="auto">
              <a:xfrm>
                <a:off x="4230" y="1655"/>
                <a:ext cx="598" cy="47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72940" name="Group 1269"/>
              <p:cNvGrpSpPr>
                <a:grpSpLocks/>
              </p:cNvGrpSpPr>
              <p:nvPr/>
            </p:nvGrpSpPr>
            <p:grpSpPr bwMode="auto">
              <a:xfrm>
                <a:off x="4735" y="1627"/>
                <a:ext cx="582" cy="151"/>
                <a:chOff x="614" y="2568"/>
                <a:chExt cx="725" cy="139"/>
              </a:xfrm>
            </p:grpSpPr>
            <p:sp>
              <p:nvSpPr>
                <p:cNvPr id="72956" name="AutoShape 1270"/>
                <p:cNvSpPr>
                  <a:spLocks noChangeArrowheads="1"/>
                </p:cNvSpPr>
                <p:nvPr/>
              </p:nvSpPr>
              <p:spPr bwMode="auto">
                <a:xfrm>
                  <a:off x="618" y="2586"/>
                  <a:ext cx="720" cy="124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2957" name="AutoShape 1271"/>
                <p:cNvSpPr>
                  <a:spLocks noChangeArrowheads="1"/>
                </p:cNvSpPr>
                <p:nvPr/>
              </p:nvSpPr>
              <p:spPr bwMode="auto">
                <a:xfrm>
                  <a:off x="630" y="2586"/>
                  <a:ext cx="695" cy="109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72941" name="Freeform 1272"/>
              <p:cNvSpPr>
                <a:spLocks/>
              </p:cNvSpPr>
              <p:nvPr/>
            </p:nvSpPr>
            <p:spPr bwMode="auto">
              <a:xfrm>
                <a:off x="5288" y="1354"/>
                <a:ext cx="263" cy="188"/>
              </a:xfrm>
              <a:custGeom>
                <a:avLst/>
                <a:gdLst>
                  <a:gd name="T0" fmla="*/ 2 w 328"/>
                  <a:gd name="T1" fmla="*/ 0 h 226"/>
                  <a:gd name="T2" fmla="*/ 36 w 328"/>
                  <a:gd name="T3" fmla="*/ 20 h 226"/>
                  <a:gd name="T4" fmla="*/ 36 w 328"/>
                  <a:gd name="T5" fmla="*/ 36 h 226"/>
                  <a:gd name="T6" fmla="*/ 0 w 328"/>
                  <a:gd name="T7" fmla="*/ 15 h 226"/>
                  <a:gd name="T8" fmla="*/ 2 w 328"/>
                  <a:gd name="T9" fmla="*/ 0 h 22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28"/>
                  <a:gd name="T16" fmla="*/ 0 h 226"/>
                  <a:gd name="T17" fmla="*/ 328 w 328"/>
                  <a:gd name="T18" fmla="*/ 226 h 22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28" h="226">
                    <a:moveTo>
                      <a:pt x="4" y="0"/>
                    </a:moveTo>
                    <a:cubicBezTo>
                      <a:pt x="60" y="10"/>
                      <a:pt x="182" y="74"/>
                      <a:pt x="328" y="128"/>
                    </a:cubicBezTo>
                    <a:cubicBezTo>
                      <a:pt x="326" y="162"/>
                      <a:pt x="326" y="158"/>
                      <a:pt x="326" y="226"/>
                    </a:cubicBezTo>
                    <a:cubicBezTo>
                      <a:pt x="326" y="226"/>
                      <a:pt x="169" y="155"/>
                      <a:pt x="0" y="100"/>
                    </a:cubicBezTo>
                    <a:cubicBezTo>
                      <a:pt x="0" y="48"/>
                      <a:pt x="4" y="17"/>
                      <a:pt x="4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72942" name="Group 1273"/>
              <p:cNvGrpSpPr>
                <a:grpSpLocks/>
              </p:cNvGrpSpPr>
              <p:nvPr/>
            </p:nvGrpSpPr>
            <p:grpSpPr bwMode="auto">
              <a:xfrm>
                <a:off x="4739" y="1327"/>
                <a:ext cx="582" cy="139"/>
                <a:chOff x="614" y="2568"/>
                <a:chExt cx="725" cy="139"/>
              </a:xfrm>
            </p:grpSpPr>
            <p:sp>
              <p:nvSpPr>
                <p:cNvPr id="72954" name="AutoShape 1274"/>
                <p:cNvSpPr>
                  <a:spLocks noChangeArrowheads="1"/>
                </p:cNvSpPr>
                <p:nvPr/>
              </p:nvSpPr>
              <p:spPr bwMode="auto">
                <a:xfrm>
                  <a:off x="613" y="2571"/>
                  <a:ext cx="732" cy="134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2955" name="AutoShape 1275"/>
                <p:cNvSpPr>
                  <a:spLocks noChangeArrowheads="1"/>
                </p:cNvSpPr>
                <p:nvPr/>
              </p:nvSpPr>
              <p:spPr bwMode="auto">
                <a:xfrm>
                  <a:off x="625" y="2587"/>
                  <a:ext cx="720" cy="103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72943" name="Rectangle 1276"/>
              <p:cNvSpPr>
                <a:spLocks noChangeArrowheads="1"/>
              </p:cNvSpPr>
              <p:nvPr/>
            </p:nvSpPr>
            <p:spPr bwMode="auto">
              <a:xfrm>
                <a:off x="5246" y="429"/>
                <a:ext cx="70" cy="2285"/>
              </a:xfrm>
              <a:prstGeom prst="rect">
                <a:avLst/>
              </a:prstGeom>
              <a:gradFill rotWithShape="1">
                <a:gsLst>
                  <a:gs pos="0">
                    <a:srgbClr val="333333"/>
                  </a:gs>
                  <a:gs pos="50000">
                    <a:srgbClr val="DDDDDD"/>
                  </a:gs>
                  <a:gs pos="100000">
                    <a:srgbClr val="333333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2944" name="Freeform 1277"/>
              <p:cNvSpPr>
                <a:spLocks/>
              </p:cNvSpPr>
              <p:nvPr/>
            </p:nvSpPr>
            <p:spPr bwMode="auto">
              <a:xfrm>
                <a:off x="5312" y="1007"/>
                <a:ext cx="237" cy="213"/>
              </a:xfrm>
              <a:custGeom>
                <a:avLst/>
                <a:gdLst>
                  <a:gd name="T0" fmla="*/ 2 w 296"/>
                  <a:gd name="T1" fmla="*/ 0 h 256"/>
                  <a:gd name="T2" fmla="*/ 32 w 296"/>
                  <a:gd name="T3" fmla="*/ 22 h 256"/>
                  <a:gd name="T4" fmla="*/ 32 w 296"/>
                  <a:gd name="T5" fmla="*/ 41 h 256"/>
                  <a:gd name="T6" fmla="*/ 0 w 296"/>
                  <a:gd name="T7" fmla="*/ 15 h 256"/>
                  <a:gd name="T8" fmla="*/ 2 w 296"/>
                  <a:gd name="T9" fmla="*/ 0 h 25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96"/>
                  <a:gd name="T16" fmla="*/ 0 h 256"/>
                  <a:gd name="T17" fmla="*/ 296 w 296"/>
                  <a:gd name="T18" fmla="*/ 256 h 25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96" h="256">
                    <a:moveTo>
                      <a:pt x="4" y="0"/>
                    </a:moveTo>
                    <a:cubicBezTo>
                      <a:pt x="55" y="10"/>
                      <a:pt x="144" y="68"/>
                      <a:pt x="292" y="144"/>
                    </a:cubicBezTo>
                    <a:cubicBezTo>
                      <a:pt x="290" y="178"/>
                      <a:pt x="296" y="188"/>
                      <a:pt x="296" y="256"/>
                    </a:cubicBezTo>
                    <a:cubicBezTo>
                      <a:pt x="296" y="256"/>
                      <a:pt x="160" y="176"/>
                      <a:pt x="0" y="100"/>
                    </a:cubicBezTo>
                    <a:cubicBezTo>
                      <a:pt x="0" y="48"/>
                      <a:pt x="4" y="17"/>
                      <a:pt x="4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945" name="Freeform 1278"/>
              <p:cNvSpPr>
                <a:spLocks/>
              </p:cNvSpPr>
              <p:nvPr/>
            </p:nvSpPr>
            <p:spPr bwMode="auto">
              <a:xfrm>
                <a:off x="5315" y="680"/>
                <a:ext cx="244" cy="240"/>
              </a:xfrm>
              <a:custGeom>
                <a:avLst/>
                <a:gdLst>
                  <a:gd name="T0" fmla="*/ 0 w 304"/>
                  <a:gd name="T1" fmla="*/ 0 h 288"/>
                  <a:gd name="T2" fmla="*/ 34 w 304"/>
                  <a:gd name="T3" fmla="*/ 27 h 288"/>
                  <a:gd name="T4" fmla="*/ 31 w 304"/>
                  <a:gd name="T5" fmla="*/ 47 h 288"/>
                  <a:gd name="T6" fmla="*/ 2 w 304"/>
                  <a:gd name="T7" fmla="*/ 20 h 288"/>
                  <a:gd name="T8" fmla="*/ 0 w 304"/>
                  <a:gd name="T9" fmla="*/ 0 h 28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04"/>
                  <a:gd name="T16" fmla="*/ 0 h 288"/>
                  <a:gd name="T17" fmla="*/ 304 w 304"/>
                  <a:gd name="T18" fmla="*/ 288 h 28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04" h="288">
                    <a:moveTo>
                      <a:pt x="0" y="0"/>
                    </a:moveTo>
                    <a:cubicBezTo>
                      <a:pt x="51" y="10"/>
                      <a:pt x="148" y="76"/>
                      <a:pt x="304" y="164"/>
                    </a:cubicBezTo>
                    <a:cubicBezTo>
                      <a:pt x="302" y="198"/>
                      <a:pt x="284" y="220"/>
                      <a:pt x="284" y="288"/>
                    </a:cubicBezTo>
                    <a:cubicBezTo>
                      <a:pt x="284" y="288"/>
                      <a:pt x="163" y="179"/>
                      <a:pt x="8" y="124"/>
                    </a:cubicBezTo>
                    <a:cubicBezTo>
                      <a:pt x="8" y="72"/>
                      <a:pt x="0" y="17"/>
                      <a:pt x="0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946" name="Oval 1279"/>
              <p:cNvSpPr>
                <a:spLocks noChangeArrowheads="1"/>
              </p:cNvSpPr>
              <p:nvPr/>
            </p:nvSpPr>
            <p:spPr bwMode="auto">
              <a:xfrm>
                <a:off x="5515" y="2611"/>
                <a:ext cx="50" cy="95"/>
              </a:xfrm>
              <a:prstGeom prst="ellipse">
                <a:avLst/>
              </a:prstGeom>
              <a:solidFill>
                <a:srgbClr val="333333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2947" name="Freeform 1280"/>
              <p:cNvSpPr>
                <a:spLocks/>
              </p:cNvSpPr>
              <p:nvPr/>
            </p:nvSpPr>
            <p:spPr bwMode="auto">
              <a:xfrm>
                <a:off x="5302" y="2614"/>
                <a:ext cx="245" cy="200"/>
              </a:xfrm>
              <a:custGeom>
                <a:avLst/>
                <a:gdLst>
                  <a:gd name="T0" fmla="*/ 0 w 306"/>
                  <a:gd name="T1" fmla="*/ 18 h 240"/>
                  <a:gd name="T2" fmla="*/ 2 w 306"/>
                  <a:gd name="T3" fmla="*/ 40 h 240"/>
                  <a:gd name="T4" fmla="*/ 34 w 306"/>
                  <a:gd name="T5" fmla="*/ 18 h 240"/>
                  <a:gd name="T6" fmla="*/ 32 w 306"/>
                  <a:gd name="T7" fmla="*/ 0 h 240"/>
                  <a:gd name="T8" fmla="*/ 0 w 306"/>
                  <a:gd name="T9" fmla="*/ 18 h 24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06"/>
                  <a:gd name="T16" fmla="*/ 0 h 240"/>
                  <a:gd name="T17" fmla="*/ 306 w 306"/>
                  <a:gd name="T18" fmla="*/ 240 h 24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06" h="240">
                    <a:moveTo>
                      <a:pt x="0" y="106"/>
                    </a:moveTo>
                    <a:lnTo>
                      <a:pt x="2" y="240"/>
                    </a:lnTo>
                    <a:lnTo>
                      <a:pt x="306" y="110"/>
                    </a:lnTo>
                    <a:lnTo>
                      <a:pt x="300" y="0"/>
                    </a:lnTo>
                    <a:lnTo>
                      <a:pt x="0" y="106"/>
                    </a:lnTo>
                    <a:close/>
                  </a:path>
                </a:pathLst>
              </a:custGeom>
              <a:solidFill>
                <a:srgbClr val="333333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948" name="AutoShape 1281"/>
              <p:cNvSpPr>
                <a:spLocks noChangeArrowheads="1"/>
              </p:cNvSpPr>
              <p:nvPr/>
            </p:nvSpPr>
            <p:spPr bwMode="auto">
              <a:xfrm>
                <a:off x="4140" y="2675"/>
                <a:ext cx="1196" cy="150"/>
              </a:xfrm>
              <a:prstGeom prst="roundRect">
                <a:avLst>
                  <a:gd name="adj" fmla="val 50000"/>
                </a:avLst>
              </a:prstGeom>
              <a:solidFill>
                <a:srgbClr val="DDDDDD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2949" name="AutoShape 1282"/>
              <p:cNvSpPr>
                <a:spLocks noChangeArrowheads="1"/>
              </p:cNvSpPr>
              <p:nvPr/>
            </p:nvSpPr>
            <p:spPr bwMode="auto">
              <a:xfrm>
                <a:off x="4210" y="2714"/>
                <a:ext cx="1066" cy="79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chemeClr val="bg2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2950" name="Oval 1283"/>
              <p:cNvSpPr>
                <a:spLocks noChangeArrowheads="1"/>
              </p:cNvSpPr>
              <p:nvPr/>
            </p:nvSpPr>
            <p:spPr bwMode="auto">
              <a:xfrm>
                <a:off x="4309" y="2382"/>
                <a:ext cx="159" cy="142"/>
              </a:xfrm>
              <a:prstGeom prst="ellipse">
                <a:avLst/>
              </a:prstGeom>
              <a:solidFill>
                <a:srgbClr val="33CC33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2951" name="Oval 1284"/>
              <p:cNvSpPr>
                <a:spLocks noChangeArrowheads="1"/>
              </p:cNvSpPr>
              <p:nvPr/>
            </p:nvSpPr>
            <p:spPr bwMode="auto">
              <a:xfrm>
                <a:off x="4489" y="2382"/>
                <a:ext cx="159" cy="142"/>
              </a:xfrm>
              <a:prstGeom prst="ellipse">
                <a:avLst/>
              </a:prstGeom>
              <a:solidFill>
                <a:srgbClr val="FF0000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sz="1800">
                  <a:solidFill>
                    <a:srgbClr val="FF0000"/>
                  </a:solidFill>
                  <a:cs typeface="Arial" pitchFamily="34" charset="0"/>
                </a:endParaRPr>
              </a:p>
            </p:txBody>
          </p:sp>
          <p:sp>
            <p:nvSpPr>
              <p:cNvPr id="72952" name="Oval 1285"/>
              <p:cNvSpPr>
                <a:spLocks noChangeArrowheads="1"/>
              </p:cNvSpPr>
              <p:nvPr/>
            </p:nvSpPr>
            <p:spPr bwMode="auto">
              <a:xfrm>
                <a:off x="4658" y="2382"/>
                <a:ext cx="159" cy="142"/>
              </a:xfrm>
              <a:prstGeom prst="ellipse">
                <a:avLst/>
              </a:prstGeom>
              <a:solidFill>
                <a:srgbClr val="33CC33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2953" name="Rectangle 1286"/>
              <p:cNvSpPr>
                <a:spLocks noChangeArrowheads="1"/>
              </p:cNvSpPr>
              <p:nvPr/>
            </p:nvSpPr>
            <p:spPr bwMode="auto">
              <a:xfrm>
                <a:off x="5067" y="1837"/>
                <a:ext cx="80" cy="759"/>
              </a:xfrm>
              <a:prstGeom prst="rect">
                <a:avLst/>
              </a:prstGeom>
              <a:solidFill>
                <a:srgbClr val="29292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72798" name="Group 1287"/>
            <p:cNvGrpSpPr>
              <a:grpSpLocks/>
            </p:cNvGrpSpPr>
            <p:nvPr/>
          </p:nvGrpSpPr>
          <p:grpSpPr bwMode="auto">
            <a:xfrm>
              <a:off x="4992" y="3341"/>
              <a:ext cx="143" cy="303"/>
              <a:chOff x="4140" y="429"/>
              <a:chExt cx="1425" cy="2396"/>
            </a:xfrm>
          </p:grpSpPr>
          <p:sp>
            <p:nvSpPr>
              <p:cNvPr id="72898" name="Freeform 1288"/>
              <p:cNvSpPr>
                <a:spLocks/>
              </p:cNvSpPr>
              <p:nvPr/>
            </p:nvSpPr>
            <p:spPr bwMode="auto">
              <a:xfrm>
                <a:off x="5268" y="433"/>
                <a:ext cx="283" cy="2286"/>
              </a:xfrm>
              <a:custGeom>
                <a:avLst/>
                <a:gdLst>
                  <a:gd name="T0" fmla="*/ 7 w 354"/>
                  <a:gd name="T1" fmla="*/ 0 h 2742"/>
                  <a:gd name="T2" fmla="*/ 38 w 354"/>
                  <a:gd name="T3" fmla="*/ 55 h 2742"/>
                  <a:gd name="T4" fmla="*/ 37 w 354"/>
                  <a:gd name="T5" fmla="*/ 425 h 2742"/>
                  <a:gd name="T6" fmla="*/ 0 w 354"/>
                  <a:gd name="T7" fmla="*/ 445 h 2742"/>
                  <a:gd name="T8" fmla="*/ 7 w 354"/>
                  <a:gd name="T9" fmla="*/ 0 h 274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54"/>
                  <a:gd name="T16" fmla="*/ 0 h 2742"/>
                  <a:gd name="T17" fmla="*/ 354 w 354"/>
                  <a:gd name="T18" fmla="*/ 2742 h 274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54" h="2742">
                    <a:moveTo>
                      <a:pt x="63" y="0"/>
                    </a:moveTo>
                    <a:lnTo>
                      <a:pt x="354" y="339"/>
                    </a:lnTo>
                    <a:lnTo>
                      <a:pt x="346" y="2624"/>
                    </a:lnTo>
                    <a:lnTo>
                      <a:pt x="0" y="2742"/>
                    </a:lnTo>
                    <a:lnTo>
                      <a:pt x="63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DDDDDD"/>
                  </a:gs>
                  <a:gs pos="100000">
                    <a:srgbClr val="333333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899" name="Rectangle 1289"/>
              <p:cNvSpPr>
                <a:spLocks noChangeArrowheads="1"/>
              </p:cNvSpPr>
              <p:nvPr/>
            </p:nvSpPr>
            <p:spPr bwMode="auto">
              <a:xfrm>
                <a:off x="4210" y="429"/>
                <a:ext cx="1046" cy="2285"/>
              </a:xfrm>
              <a:prstGeom prst="rect">
                <a:avLst/>
              </a:pr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2900" name="Freeform 1290"/>
              <p:cNvSpPr>
                <a:spLocks/>
              </p:cNvSpPr>
              <p:nvPr/>
            </p:nvSpPr>
            <p:spPr bwMode="auto">
              <a:xfrm>
                <a:off x="5321" y="570"/>
                <a:ext cx="169" cy="2115"/>
              </a:xfrm>
              <a:custGeom>
                <a:avLst/>
                <a:gdLst>
                  <a:gd name="T0" fmla="*/ 2 w 211"/>
                  <a:gd name="T1" fmla="*/ 0 h 2537"/>
                  <a:gd name="T2" fmla="*/ 23 w 211"/>
                  <a:gd name="T3" fmla="*/ 36 h 2537"/>
                  <a:gd name="T4" fmla="*/ 2 w 211"/>
                  <a:gd name="T5" fmla="*/ 405 h 2537"/>
                  <a:gd name="T6" fmla="*/ 2 w 211"/>
                  <a:gd name="T7" fmla="*/ 0 h 2537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11"/>
                  <a:gd name="T13" fmla="*/ 0 h 2537"/>
                  <a:gd name="T14" fmla="*/ 211 w 211"/>
                  <a:gd name="T15" fmla="*/ 2537 h 2537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1" h="2537">
                    <a:moveTo>
                      <a:pt x="7" y="0"/>
                    </a:moveTo>
                    <a:cubicBezTo>
                      <a:pt x="7" y="0"/>
                      <a:pt x="57" y="28"/>
                      <a:pt x="211" y="218"/>
                    </a:cubicBezTo>
                    <a:cubicBezTo>
                      <a:pt x="0" y="1229"/>
                      <a:pt x="41" y="2537"/>
                      <a:pt x="7" y="2501"/>
                    </a:cubicBezTo>
                    <a:lnTo>
                      <a:pt x="7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808080"/>
                  </a:gs>
                  <a:gs pos="100000">
                    <a:srgbClr val="F8F8F8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901" name="Freeform 1291"/>
              <p:cNvSpPr>
                <a:spLocks/>
              </p:cNvSpPr>
              <p:nvPr/>
            </p:nvSpPr>
            <p:spPr bwMode="auto">
              <a:xfrm>
                <a:off x="5284" y="1640"/>
                <a:ext cx="263" cy="189"/>
              </a:xfrm>
              <a:custGeom>
                <a:avLst/>
                <a:gdLst>
                  <a:gd name="T0" fmla="*/ 2 w 328"/>
                  <a:gd name="T1" fmla="*/ 0 h 226"/>
                  <a:gd name="T2" fmla="*/ 36 w 328"/>
                  <a:gd name="T3" fmla="*/ 21 h 226"/>
                  <a:gd name="T4" fmla="*/ 36 w 328"/>
                  <a:gd name="T5" fmla="*/ 38 h 226"/>
                  <a:gd name="T6" fmla="*/ 0 w 328"/>
                  <a:gd name="T7" fmla="*/ 16 h 226"/>
                  <a:gd name="T8" fmla="*/ 2 w 328"/>
                  <a:gd name="T9" fmla="*/ 0 h 22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28"/>
                  <a:gd name="T16" fmla="*/ 0 h 226"/>
                  <a:gd name="T17" fmla="*/ 328 w 328"/>
                  <a:gd name="T18" fmla="*/ 226 h 22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28" h="226">
                    <a:moveTo>
                      <a:pt x="4" y="0"/>
                    </a:moveTo>
                    <a:cubicBezTo>
                      <a:pt x="60" y="10"/>
                      <a:pt x="182" y="74"/>
                      <a:pt x="328" y="128"/>
                    </a:cubicBezTo>
                    <a:cubicBezTo>
                      <a:pt x="326" y="162"/>
                      <a:pt x="326" y="158"/>
                      <a:pt x="326" y="226"/>
                    </a:cubicBezTo>
                    <a:cubicBezTo>
                      <a:pt x="326" y="226"/>
                      <a:pt x="169" y="155"/>
                      <a:pt x="0" y="100"/>
                    </a:cubicBezTo>
                    <a:cubicBezTo>
                      <a:pt x="0" y="48"/>
                      <a:pt x="4" y="17"/>
                      <a:pt x="4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902" name="Rectangle 1292"/>
              <p:cNvSpPr>
                <a:spLocks noChangeArrowheads="1"/>
              </p:cNvSpPr>
              <p:nvPr/>
            </p:nvSpPr>
            <p:spPr bwMode="auto">
              <a:xfrm>
                <a:off x="4210" y="690"/>
                <a:ext cx="598" cy="47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72903" name="Group 1293"/>
              <p:cNvGrpSpPr>
                <a:grpSpLocks/>
              </p:cNvGrpSpPr>
              <p:nvPr/>
            </p:nvGrpSpPr>
            <p:grpSpPr bwMode="auto">
              <a:xfrm>
                <a:off x="4749" y="668"/>
                <a:ext cx="581" cy="145"/>
                <a:chOff x="614" y="2568"/>
                <a:chExt cx="725" cy="139"/>
              </a:xfrm>
            </p:grpSpPr>
            <p:sp>
              <p:nvSpPr>
                <p:cNvPr id="72928" name="AutoShape 1294"/>
                <p:cNvSpPr>
                  <a:spLocks noChangeArrowheads="1"/>
                </p:cNvSpPr>
                <p:nvPr/>
              </p:nvSpPr>
              <p:spPr bwMode="auto">
                <a:xfrm>
                  <a:off x="613" y="2566"/>
                  <a:ext cx="721" cy="144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2929" name="AutoShape 1295"/>
                <p:cNvSpPr>
                  <a:spLocks noChangeArrowheads="1"/>
                </p:cNvSpPr>
                <p:nvPr/>
              </p:nvSpPr>
              <p:spPr bwMode="auto">
                <a:xfrm>
                  <a:off x="625" y="2581"/>
                  <a:ext cx="696" cy="114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72904" name="Rectangle 1296"/>
              <p:cNvSpPr>
                <a:spLocks noChangeArrowheads="1"/>
              </p:cNvSpPr>
              <p:nvPr/>
            </p:nvSpPr>
            <p:spPr bwMode="auto">
              <a:xfrm>
                <a:off x="4220" y="1022"/>
                <a:ext cx="598" cy="47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72905" name="Group 1297"/>
              <p:cNvGrpSpPr>
                <a:grpSpLocks/>
              </p:cNvGrpSpPr>
              <p:nvPr/>
            </p:nvGrpSpPr>
            <p:grpSpPr bwMode="auto">
              <a:xfrm>
                <a:off x="4747" y="994"/>
                <a:ext cx="581" cy="134"/>
                <a:chOff x="614" y="2568"/>
                <a:chExt cx="725" cy="139"/>
              </a:xfrm>
            </p:grpSpPr>
            <p:sp>
              <p:nvSpPr>
                <p:cNvPr id="72926" name="AutoShape 1298"/>
                <p:cNvSpPr>
                  <a:spLocks noChangeArrowheads="1"/>
                </p:cNvSpPr>
                <p:nvPr/>
              </p:nvSpPr>
              <p:spPr bwMode="auto">
                <a:xfrm>
                  <a:off x="615" y="2564"/>
                  <a:ext cx="721" cy="139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2927" name="AutoShape 1299"/>
                <p:cNvSpPr>
                  <a:spLocks noChangeArrowheads="1"/>
                </p:cNvSpPr>
                <p:nvPr/>
              </p:nvSpPr>
              <p:spPr bwMode="auto">
                <a:xfrm>
                  <a:off x="628" y="2581"/>
                  <a:ext cx="696" cy="107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72906" name="Rectangle 1300"/>
              <p:cNvSpPr>
                <a:spLocks noChangeArrowheads="1"/>
              </p:cNvSpPr>
              <p:nvPr/>
            </p:nvSpPr>
            <p:spPr bwMode="auto">
              <a:xfrm>
                <a:off x="4220" y="1354"/>
                <a:ext cx="598" cy="47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2907" name="Rectangle 1301"/>
              <p:cNvSpPr>
                <a:spLocks noChangeArrowheads="1"/>
              </p:cNvSpPr>
              <p:nvPr/>
            </p:nvSpPr>
            <p:spPr bwMode="auto">
              <a:xfrm>
                <a:off x="4230" y="1655"/>
                <a:ext cx="598" cy="47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72908" name="Group 1302"/>
              <p:cNvGrpSpPr>
                <a:grpSpLocks/>
              </p:cNvGrpSpPr>
              <p:nvPr/>
            </p:nvGrpSpPr>
            <p:grpSpPr bwMode="auto">
              <a:xfrm>
                <a:off x="4735" y="1627"/>
                <a:ext cx="582" cy="151"/>
                <a:chOff x="614" y="2568"/>
                <a:chExt cx="725" cy="139"/>
              </a:xfrm>
            </p:grpSpPr>
            <p:sp>
              <p:nvSpPr>
                <p:cNvPr id="72924" name="AutoShape 1303"/>
                <p:cNvSpPr>
                  <a:spLocks noChangeArrowheads="1"/>
                </p:cNvSpPr>
                <p:nvPr/>
              </p:nvSpPr>
              <p:spPr bwMode="auto">
                <a:xfrm>
                  <a:off x="618" y="2586"/>
                  <a:ext cx="720" cy="124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2925" name="AutoShape 1304"/>
                <p:cNvSpPr>
                  <a:spLocks noChangeArrowheads="1"/>
                </p:cNvSpPr>
                <p:nvPr/>
              </p:nvSpPr>
              <p:spPr bwMode="auto">
                <a:xfrm>
                  <a:off x="630" y="2586"/>
                  <a:ext cx="695" cy="109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72909" name="Freeform 1305"/>
              <p:cNvSpPr>
                <a:spLocks/>
              </p:cNvSpPr>
              <p:nvPr/>
            </p:nvSpPr>
            <p:spPr bwMode="auto">
              <a:xfrm>
                <a:off x="5288" y="1354"/>
                <a:ext cx="263" cy="188"/>
              </a:xfrm>
              <a:custGeom>
                <a:avLst/>
                <a:gdLst>
                  <a:gd name="T0" fmla="*/ 2 w 328"/>
                  <a:gd name="T1" fmla="*/ 0 h 226"/>
                  <a:gd name="T2" fmla="*/ 36 w 328"/>
                  <a:gd name="T3" fmla="*/ 20 h 226"/>
                  <a:gd name="T4" fmla="*/ 36 w 328"/>
                  <a:gd name="T5" fmla="*/ 36 h 226"/>
                  <a:gd name="T6" fmla="*/ 0 w 328"/>
                  <a:gd name="T7" fmla="*/ 15 h 226"/>
                  <a:gd name="T8" fmla="*/ 2 w 328"/>
                  <a:gd name="T9" fmla="*/ 0 h 22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28"/>
                  <a:gd name="T16" fmla="*/ 0 h 226"/>
                  <a:gd name="T17" fmla="*/ 328 w 328"/>
                  <a:gd name="T18" fmla="*/ 226 h 22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28" h="226">
                    <a:moveTo>
                      <a:pt x="4" y="0"/>
                    </a:moveTo>
                    <a:cubicBezTo>
                      <a:pt x="60" y="10"/>
                      <a:pt x="182" y="74"/>
                      <a:pt x="328" y="128"/>
                    </a:cubicBezTo>
                    <a:cubicBezTo>
                      <a:pt x="326" y="162"/>
                      <a:pt x="326" y="158"/>
                      <a:pt x="326" y="226"/>
                    </a:cubicBezTo>
                    <a:cubicBezTo>
                      <a:pt x="326" y="226"/>
                      <a:pt x="169" y="155"/>
                      <a:pt x="0" y="100"/>
                    </a:cubicBezTo>
                    <a:cubicBezTo>
                      <a:pt x="0" y="48"/>
                      <a:pt x="4" y="17"/>
                      <a:pt x="4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72910" name="Group 1306"/>
              <p:cNvGrpSpPr>
                <a:grpSpLocks/>
              </p:cNvGrpSpPr>
              <p:nvPr/>
            </p:nvGrpSpPr>
            <p:grpSpPr bwMode="auto">
              <a:xfrm>
                <a:off x="4739" y="1327"/>
                <a:ext cx="582" cy="139"/>
                <a:chOff x="614" y="2568"/>
                <a:chExt cx="725" cy="139"/>
              </a:xfrm>
            </p:grpSpPr>
            <p:sp>
              <p:nvSpPr>
                <p:cNvPr id="72922" name="AutoShape 1307"/>
                <p:cNvSpPr>
                  <a:spLocks noChangeArrowheads="1"/>
                </p:cNvSpPr>
                <p:nvPr/>
              </p:nvSpPr>
              <p:spPr bwMode="auto">
                <a:xfrm>
                  <a:off x="613" y="2571"/>
                  <a:ext cx="732" cy="134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2923" name="AutoShape 1308"/>
                <p:cNvSpPr>
                  <a:spLocks noChangeArrowheads="1"/>
                </p:cNvSpPr>
                <p:nvPr/>
              </p:nvSpPr>
              <p:spPr bwMode="auto">
                <a:xfrm>
                  <a:off x="625" y="2587"/>
                  <a:ext cx="720" cy="103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72911" name="Rectangle 1309"/>
              <p:cNvSpPr>
                <a:spLocks noChangeArrowheads="1"/>
              </p:cNvSpPr>
              <p:nvPr/>
            </p:nvSpPr>
            <p:spPr bwMode="auto">
              <a:xfrm>
                <a:off x="5246" y="429"/>
                <a:ext cx="70" cy="2285"/>
              </a:xfrm>
              <a:prstGeom prst="rect">
                <a:avLst/>
              </a:prstGeom>
              <a:gradFill rotWithShape="1">
                <a:gsLst>
                  <a:gs pos="0">
                    <a:srgbClr val="333333"/>
                  </a:gs>
                  <a:gs pos="50000">
                    <a:srgbClr val="DDDDDD"/>
                  </a:gs>
                  <a:gs pos="100000">
                    <a:srgbClr val="333333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2912" name="Freeform 1310"/>
              <p:cNvSpPr>
                <a:spLocks/>
              </p:cNvSpPr>
              <p:nvPr/>
            </p:nvSpPr>
            <p:spPr bwMode="auto">
              <a:xfrm>
                <a:off x="5312" y="1007"/>
                <a:ext cx="237" cy="213"/>
              </a:xfrm>
              <a:custGeom>
                <a:avLst/>
                <a:gdLst>
                  <a:gd name="T0" fmla="*/ 2 w 296"/>
                  <a:gd name="T1" fmla="*/ 0 h 256"/>
                  <a:gd name="T2" fmla="*/ 32 w 296"/>
                  <a:gd name="T3" fmla="*/ 22 h 256"/>
                  <a:gd name="T4" fmla="*/ 32 w 296"/>
                  <a:gd name="T5" fmla="*/ 41 h 256"/>
                  <a:gd name="T6" fmla="*/ 0 w 296"/>
                  <a:gd name="T7" fmla="*/ 15 h 256"/>
                  <a:gd name="T8" fmla="*/ 2 w 296"/>
                  <a:gd name="T9" fmla="*/ 0 h 25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96"/>
                  <a:gd name="T16" fmla="*/ 0 h 256"/>
                  <a:gd name="T17" fmla="*/ 296 w 296"/>
                  <a:gd name="T18" fmla="*/ 256 h 25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96" h="256">
                    <a:moveTo>
                      <a:pt x="4" y="0"/>
                    </a:moveTo>
                    <a:cubicBezTo>
                      <a:pt x="55" y="10"/>
                      <a:pt x="144" y="68"/>
                      <a:pt x="292" y="144"/>
                    </a:cubicBezTo>
                    <a:cubicBezTo>
                      <a:pt x="290" y="178"/>
                      <a:pt x="296" y="188"/>
                      <a:pt x="296" y="256"/>
                    </a:cubicBezTo>
                    <a:cubicBezTo>
                      <a:pt x="296" y="256"/>
                      <a:pt x="160" y="176"/>
                      <a:pt x="0" y="100"/>
                    </a:cubicBezTo>
                    <a:cubicBezTo>
                      <a:pt x="0" y="48"/>
                      <a:pt x="4" y="17"/>
                      <a:pt x="4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913" name="Freeform 1311"/>
              <p:cNvSpPr>
                <a:spLocks/>
              </p:cNvSpPr>
              <p:nvPr/>
            </p:nvSpPr>
            <p:spPr bwMode="auto">
              <a:xfrm>
                <a:off x="5315" y="680"/>
                <a:ext cx="244" cy="240"/>
              </a:xfrm>
              <a:custGeom>
                <a:avLst/>
                <a:gdLst>
                  <a:gd name="T0" fmla="*/ 0 w 304"/>
                  <a:gd name="T1" fmla="*/ 0 h 288"/>
                  <a:gd name="T2" fmla="*/ 34 w 304"/>
                  <a:gd name="T3" fmla="*/ 27 h 288"/>
                  <a:gd name="T4" fmla="*/ 31 w 304"/>
                  <a:gd name="T5" fmla="*/ 47 h 288"/>
                  <a:gd name="T6" fmla="*/ 2 w 304"/>
                  <a:gd name="T7" fmla="*/ 20 h 288"/>
                  <a:gd name="T8" fmla="*/ 0 w 304"/>
                  <a:gd name="T9" fmla="*/ 0 h 28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04"/>
                  <a:gd name="T16" fmla="*/ 0 h 288"/>
                  <a:gd name="T17" fmla="*/ 304 w 304"/>
                  <a:gd name="T18" fmla="*/ 288 h 28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04" h="288">
                    <a:moveTo>
                      <a:pt x="0" y="0"/>
                    </a:moveTo>
                    <a:cubicBezTo>
                      <a:pt x="51" y="10"/>
                      <a:pt x="148" y="76"/>
                      <a:pt x="304" y="164"/>
                    </a:cubicBezTo>
                    <a:cubicBezTo>
                      <a:pt x="302" y="198"/>
                      <a:pt x="284" y="220"/>
                      <a:pt x="284" y="288"/>
                    </a:cubicBezTo>
                    <a:cubicBezTo>
                      <a:pt x="284" y="288"/>
                      <a:pt x="163" y="179"/>
                      <a:pt x="8" y="124"/>
                    </a:cubicBezTo>
                    <a:cubicBezTo>
                      <a:pt x="8" y="72"/>
                      <a:pt x="0" y="17"/>
                      <a:pt x="0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914" name="Oval 1312"/>
              <p:cNvSpPr>
                <a:spLocks noChangeArrowheads="1"/>
              </p:cNvSpPr>
              <p:nvPr/>
            </p:nvSpPr>
            <p:spPr bwMode="auto">
              <a:xfrm>
                <a:off x="5515" y="2611"/>
                <a:ext cx="50" cy="95"/>
              </a:xfrm>
              <a:prstGeom prst="ellipse">
                <a:avLst/>
              </a:prstGeom>
              <a:solidFill>
                <a:srgbClr val="333333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2915" name="Freeform 1313"/>
              <p:cNvSpPr>
                <a:spLocks/>
              </p:cNvSpPr>
              <p:nvPr/>
            </p:nvSpPr>
            <p:spPr bwMode="auto">
              <a:xfrm>
                <a:off x="5302" y="2614"/>
                <a:ext cx="245" cy="200"/>
              </a:xfrm>
              <a:custGeom>
                <a:avLst/>
                <a:gdLst>
                  <a:gd name="T0" fmla="*/ 0 w 306"/>
                  <a:gd name="T1" fmla="*/ 18 h 240"/>
                  <a:gd name="T2" fmla="*/ 2 w 306"/>
                  <a:gd name="T3" fmla="*/ 40 h 240"/>
                  <a:gd name="T4" fmla="*/ 34 w 306"/>
                  <a:gd name="T5" fmla="*/ 18 h 240"/>
                  <a:gd name="T6" fmla="*/ 32 w 306"/>
                  <a:gd name="T7" fmla="*/ 0 h 240"/>
                  <a:gd name="T8" fmla="*/ 0 w 306"/>
                  <a:gd name="T9" fmla="*/ 18 h 24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06"/>
                  <a:gd name="T16" fmla="*/ 0 h 240"/>
                  <a:gd name="T17" fmla="*/ 306 w 306"/>
                  <a:gd name="T18" fmla="*/ 240 h 24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06" h="240">
                    <a:moveTo>
                      <a:pt x="0" y="106"/>
                    </a:moveTo>
                    <a:lnTo>
                      <a:pt x="2" y="240"/>
                    </a:lnTo>
                    <a:lnTo>
                      <a:pt x="306" y="110"/>
                    </a:lnTo>
                    <a:lnTo>
                      <a:pt x="300" y="0"/>
                    </a:lnTo>
                    <a:lnTo>
                      <a:pt x="0" y="106"/>
                    </a:lnTo>
                    <a:close/>
                  </a:path>
                </a:pathLst>
              </a:custGeom>
              <a:solidFill>
                <a:srgbClr val="333333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916" name="AutoShape 1314"/>
              <p:cNvSpPr>
                <a:spLocks noChangeArrowheads="1"/>
              </p:cNvSpPr>
              <p:nvPr/>
            </p:nvSpPr>
            <p:spPr bwMode="auto">
              <a:xfrm>
                <a:off x="4140" y="2675"/>
                <a:ext cx="1196" cy="150"/>
              </a:xfrm>
              <a:prstGeom prst="roundRect">
                <a:avLst>
                  <a:gd name="adj" fmla="val 50000"/>
                </a:avLst>
              </a:prstGeom>
              <a:solidFill>
                <a:srgbClr val="DDDDDD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2917" name="AutoShape 1315"/>
              <p:cNvSpPr>
                <a:spLocks noChangeArrowheads="1"/>
              </p:cNvSpPr>
              <p:nvPr/>
            </p:nvSpPr>
            <p:spPr bwMode="auto">
              <a:xfrm>
                <a:off x="4210" y="2714"/>
                <a:ext cx="1066" cy="79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chemeClr val="bg2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2918" name="Oval 1316"/>
              <p:cNvSpPr>
                <a:spLocks noChangeArrowheads="1"/>
              </p:cNvSpPr>
              <p:nvPr/>
            </p:nvSpPr>
            <p:spPr bwMode="auto">
              <a:xfrm>
                <a:off x="4309" y="2382"/>
                <a:ext cx="159" cy="142"/>
              </a:xfrm>
              <a:prstGeom prst="ellipse">
                <a:avLst/>
              </a:prstGeom>
              <a:solidFill>
                <a:srgbClr val="33CC33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2919" name="Oval 1317"/>
              <p:cNvSpPr>
                <a:spLocks noChangeArrowheads="1"/>
              </p:cNvSpPr>
              <p:nvPr/>
            </p:nvSpPr>
            <p:spPr bwMode="auto">
              <a:xfrm>
                <a:off x="4489" y="2382"/>
                <a:ext cx="159" cy="142"/>
              </a:xfrm>
              <a:prstGeom prst="ellipse">
                <a:avLst/>
              </a:prstGeom>
              <a:solidFill>
                <a:srgbClr val="FF0000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sz="1800">
                  <a:solidFill>
                    <a:srgbClr val="FF0000"/>
                  </a:solidFill>
                  <a:cs typeface="Arial" pitchFamily="34" charset="0"/>
                </a:endParaRPr>
              </a:p>
            </p:txBody>
          </p:sp>
          <p:sp>
            <p:nvSpPr>
              <p:cNvPr id="72920" name="Oval 1318"/>
              <p:cNvSpPr>
                <a:spLocks noChangeArrowheads="1"/>
              </p:cNvSpPr>
              <p:nvPr/>
            </p:nvSpPr>
            <p:spPr bwMode="auto">
              <a:xfrm>
                <a:off x="4658" y="2382"/>
                <a:ext cx="159" cy="142"/>
              </a:xfrm>
              <a:prstGeom prst="ellipse">
                <a:avLst/>
              </a:prstGeom>
              <a:solidFill>
                <a:srgbClr val="33CC33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2921" name="Rectangle 1319"/>
              <p:cNvSpPr>
                <a:spLocks noChangeArrowheads="1"/>
              </p:cNvSpPr>
              <p:nvPr/>
            </p:nvSpPr>
            <p:spPr bwMode="auto">
              <a:xfrm>
                <a:off x="5067" y="1837"/>
                <a:ext cx="80" cy="759"/>
              </a:xfrm>
              <a:prstGeom prst="rect">
                <a:avLst/>
              </a:prstGeom>
              <a:solidFill>
                <a:srgbClr val="29292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72799" name="Group 1320"/>
            <p:cNvGrpSpPr>
              <a:grpSpLocks/>
            </p:cNvGrpSpPr>
            <p:nvPr/>
          </p:nvGrpSpPr>
          <p:grpSpPr bwMode="auto">
            <a:xfrm>
              <a:off x="3340" y="1287"/>
              <a:ext cx="337" cy="257"/>
              <a:chOff x="877" y="1008"/>
              <a:chExt cx="2747" cy="2591"/>
            </a:xfrm>
          </p:grpSpPr>
          <p:pic>
            <p:nvPicPr>
              <p:cNvPr id="72875" name="Picture 1321" descr="antenna_stylized"/>
              <p:cNvPicPr>
                <a:picLocks noChangeAspect="1" noChangeArrowheads="1"/>
              </p:cNvPicPr>
              <p:nvPr/>
            </p:nvPicPr>
            <p:blipFill>
              <a:blip r:embed="rId13" cstate="print"/>
              <a:srcRect/>
              <a:stretch>
                <a:fillRect/>
              </a:stretch>
            </p:blipFill>
            <p:spPr bwMode="auto">
              <a:xfrm>
                <a:off x="877" y="1008"/>
                <a:ext cx="2725" cy="14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72876" name="Picture 1322" descr="laptop_keyboard"/>
              <p:cNvPicPr>
                <a:picLocks noChangeAspect="1" noChangeArrowheads="1"/>
              </p:cNvPicPr>
              <p:nvPr/>
            </p:nvPicPr>
            <p:blipFill>
              <a:blip r:embed="rId14" cstate="print"/>
              <a:srcRect/>
              <a:stretch>
                <a:fillRect/>
              </a:stretch>
            </p:blipFill>
            <p:spPr bwMode="auto">
              <a:xfrm rot="109064" flipH="1">
                <a:off x="1009" y="2586"/>
                <a:ext cx="2245" cy="101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72877" name="Freeform 1323"/>
              <p:cNvSpPr>
                <a:spLocks/>
              </p:cNvSpPr>
              <p:nvPr/>
            </p:nvSpPr>
            <p:spPr bwMode="auto">
              <a:xfrm>
                <a:off x="1753" y="1603"/>
                <a:ext cx="1807" cy="1322"/>
              </a:xfrm>
              <a:custGeom>
                <a:avLst/>
                <a:gdLst>
                  <a:gd name="T0" fmla="*/ 4 w 2982"/>
                  <a:gd name="T1" fmla="*/ 0 h 2442"/>
                  <a:gd name="T2" fmla="*/ 0 w 2982"/>
                  <a:gd name="T3" fmla="*/ 4 h 2442"/>
                  <a:gd name="T4" fmla="*/ 16 w 2982"/>
                  <a:gd name="T5" fmla="*/ 5 h 2442"/>
                  <a:gd name="T6" fmla="*/ 20 w 2982"/>
                  <a:gd name="T7" fmla="*/ 1 h 2442"/>
                  <a:gd name="T8" fmla="*/ 4 w 2982"/>
                  <a:gd name="T9" fmla="*/ 0 h 244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982"/>
                  <a:gd name="T16" fmla="*/ 0 h 2442"/>
                  <a:gd name="T17" fmla="*/ 2982 w 2982"/>
                  <a:gd name="T18" fmla="*/ 2442 h 244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982" h="2442">
                    <a:moveTo>
                      <a:pt x="540" y="0"/>
                    </a:moveTo>
                    <a:lnTo>
                      <a:pt x="0" y="1734"/>
                    </a:lnTo>
                    <a:lnTo>
                      <a:pt x="2394" y="2442"/>
                    </a:lnTo>
                    <a:lnTo>
                      <a:pt x="2982" y="318"/>
                    </a:lnTo>
                    <a:lnTo>
                      <a:pt x="540" y="0"/>
                    </a:lnTo>
                    <a:close/>
                  </a:path>
                </a:pathLst>
              </a:cu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pic>
            <p:nvPicPr>
              <p:cNvPr id="72878" name="Picture 1324" descr="screen"/>
              <p:cNvPicPr>
                <a:picLocks noChangeAspect="1" noChangeArrowheads="1"/>
              </p:cNvPicPr>
              <p:nvPr/>
            </p:nvPicPr>
            <p:blipFill>
              <a:blip r:embed="rId15" cstate="print"/>
              <a:srcRect/>
              <a:stretch>
                <a:fillRect/>
              </a:stretch>
            </p:blipFill>
            <p:spPr bwMode="auto">
              <a:xfrm>
                <a:off x="1842" y="1637"/>
                <a:ext cx="1642" cy="120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72879" name="Freeform 1325"/>
              <p:cNvSpPr>
                <a:spLocks/>
              </p:cNvSpPr>
              <p:nvPr/>
            </p:nvSpPr>
            <p:spPr bwMode="auto">
              <a:xfrm>
                <a:off x="2082" y="1564"/>
                <a:ext cx="1531" cy="246"/>
              </a:xfrm>
              <a:custGeom>
                <a:avLst/>
                <a:gdLst>
                  <a:gd name="T0" fmla="*/ 1 w 2528"/>
                  <a:gd name="T1" fmla="*/ 0 h 455"/>
                  <a:gd name="T2" fmla="*/ 17 w 2528"/>
                  <a:gd name="T3" fmla="*/ 1 h 455"/>
                  <a:gd name="T4" fmla="*/ 16 w 2528"/>
                  <a:gd name="T5" fmla="*/ 1 h 455"/>
                  <a:gd name="T6" fmla="*/ 0 w 2528"/>
                  <a:gd name="T7" fmla="*/ 1 h 455"/>
                  <a:gd name="T8" fmla="*/ 1 w 2528"/>
                  <a:gd name="T9" fmla="*/ 0 h 45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528"/>
                  <a:gd name="T16" fmla="*/ 0 h 455"/>
                  <a:gd name="T17" fmla="*/ 2528 w 2528"/>
                  <a:gd name="T18" fmla="*/ 455 h 45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528" h="455">
                    <a:moveTo>
                      <a:pt x="14" y="0"/>
                    </a:moveTo>
                    <a:lnTo>
                      <a:pt x="2528" y="341"/>
                    </a:lnTo>
                    <a:lnTo>
                      <a:pt x="2480" y="455"/>
                    </a:lnTo>
                    <a:lnTo>
                      <a:pt x="0" y="86"/>
                    </a:lnTo>
                    <a:lnTo>
                      <a:pt x="14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880" name="Freeform 1326"/>
              <p:cNvSpPr>
                <a:spLocks/>
              </p:cNvSpPr>
              <p:nvPr/>
            </p:nvSpPr>
            <p:spPr bwMode="auto">
              <a:xfrm>
                <a:off x="1737" y="1562"/>
                <a:ext cx="425" cy="1024"/>
              </a:xfrm>
              <a:custGeom>
                <a:avLst/>
                <a:gdLst>
                  <a:gd name="T0" fmla="*/ 4 w 702"/>
                  <a:gd name="T1" fmla="*/ 0 h 1893"/>
                  <a:gd name="T2" fmla="*/ 0 w 702"/>
                  <a:gd name="T3" fmla="*/ 4 h 1893"/>
                  <a:gd name="T4" fmla="*/ 1 w 702"/>
                  <a:gd name="T5" fmla="*/ 4 h 1893"/>
                  <a:gd name="T6" fmla="*/ 5 w 702"/>
                  <a:gd name="T7" fmla="*/ 1 h 1893"/>
                  <a:gd name="T8" fmla="*/ 4 w 702"/>
                  <a:gd name="T9" fmla="*/ 0 h 189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702"/>
                  <a:gd name="T16" fmla="*/ 0 h 1893"/>
                  <a:gd name="T17" fmla="*/ 702 w 702"/>
                  <a:gd name="T18" fmla="*/ 1893 h 1893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702" h="1893">
                    <a:moveTo>
                      <a:pt x="579" y="0"/>
                    </a:moveTo>
                    <a:lnTo>
                      <a:pt x="0" y="1869"/>
                    </a:lnTo>
                    <a:lnTo>
                      <a:pt x="114" y="1893"/>
                    </a:lnTo>
                    <a:lnTo>
                      <a:pt x="702" y="51"/>
                    </a:lnTo>
                    <a:lnTo>
                      <a:pt x="579" y="0"/>
                    </a:lnTo>
                    <a:close/>
                  </a:path>
                </a:pathLst>
              </a:custGeom>
              <a:solidFill>
                <a:srgbClr val="00009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881" name="Freeform 1327"/>
              <p:cNvSpPr>
                <a:spLocks/>
              </p:cNvSpPr>
              <p:nvPr/>
            </p:nvSpPr>
            <p:spPr bwMode="auto">
              <a:xfrm>
                <a:off x="3144" y="1745"/>
                <a:ext cx="458" cy="1182"/>
              </a:xfrm>
              <a:custGeom>
                <a:avLst/>
                <a:gdLst>
                  <a:gd name="T0" fmla="*/ 5 w 756"/>
                  <a:gd name="T1" fmla="*/ 0 h 2184"/>
                  <a:gd name="T2" fmla="*/ 1 w 756"/>
                  <a:gd name="T3" fmla="*/ 5 h 2184"/>
                  <a:gd name="T4" fmla="*/ 0 w 756"/>
                  <a:gd name="T5" fmla="*/ 5 h 2184"/>
                  <a:gd name="T6" fmla="*/ 4 w 756"/>
                  <a:gd name="T7" fmla="*/ 1 h 2184"/>
                  <a:gd name="T8" fmla="*/ 5 w 756"/>
                  <a:gd name="T9" fmla="*/ 0 h 218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756"/>
                  <a:gd name="T16" fmla="*/ 0 h 2184"/>
                  <a:gd name="T17" fmla="*/ 756 w 756"/>
                  <a:gd name="T18" fmla="*/ 2184 h 218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756" h="2184">
                    <a:moveTo>
                      <a:pt x="756" y="0"/>
                    </a:moveTo>
                    <a:lnTo>
                      <a:pt x="138" y="2184"/>
                    </a:lnTo>
                    <a:lnTo>
                      <a:pt x="0" y="2148"/>
                    </a:lnTo>
                    <a:lnTo>
                      <a:pt x="606" y="78"/>
                    </a:lnTo>
                    <a:lnTo>
                      <a:pt x="756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DDDDDD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882" name="Freeform 1328"/>
              <p:cNvSpPr>
                <a:spLocks/>
              </p:cNvSpPr>
              <p:nvPr/>
            </p:nvSpPr>
            <p:spPr bwMode="auto">
              <a:xfrm>
                <a:off x="1732" y="2534"/>
                <a:ext cx="1680" cy="399"/>
              </a:xfrm>
              <a:custGeom>
                <a:avLst/>
                <a:gdLst>
                  <a:gd name="T0" fmla="*/ 1 w 2773"/>
                  <a:gd name="T1" fmla="*/ 0 h 738"/>
                  <a:gd name="T2" fmla="*/ 0 w 2773"/>
                  <a:gd name="T3" fmla="*/ 1 h 738"/>
                  <a:gd name="T4" fmla="*/ 16 w 2773"/>
                  <a:gd name="T5" fmla="*/ 2 h 738"/>
                  <a:gd name="T6" fmla="*/ 16 w 2773"/>
                  <a:gd name="T7" fmla="*/ 1 h 738"/>
                  <a:gd name="T8" fmla="*/ 1 w 2773"/>
                  <a:gd name="T9" fmla="*/ 0 h 73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773"/>
                  <a:gd name="T16" fmla="*/ 0 h 738"/>
                  <a:gd name="T17" fmla="*/ 2773 w 2773"/>
                  <a:gd name="T18" fmla="*/ 738 h 73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773" h="738">
                    <a:moveTo>
                      <a:pt x="33" y="0"/>
                    </a:moveTo>
                    <a:lnTo>
                      <a:pt x="0" y="99"/>
                    </a:lnTo>
                    <a:lnTo>
                      <a:pt x="2436" y="738"/>
                    </a:lnTo>
                    <a:cubicBezTo>
                      <a:pt x="2499" y="501"/>
                      <a:pt x="2773" y="727"/>
                      <a:pt x="2373" y="603"/>
                    </a:cubicBezTo>
                    <a:lnTo>
                      <a:pt x="33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CC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883" name="Freeform 1329"/>
              <p:cNvSpPr>
                <a:spLocks/>
              </p:cNvSpPr>
              <p:nvPr/>
            </p:nvSpPr>
            <p:spPr bwMode="auto">
              <a:xfrm>
                <a:off x="3195" y="1755"/>
                <a:ext cx="429" cy="1187"/>
              </a:xfrm>
              <a:custGeom>
                <a:avLst/>
                <a:gdLst>
                  <a:gd name="T0" fmla="*/ 12 w 637"/>
                  <a:gd name="T1" fmla="*/ 0 h 1659"/>
                  <a:gd name="T2" fmla="*/ 12 w 637"/>
                  <a:gd name="T3" fmla="*/ 0 h 1659"/>
                  <a:gd name="T4" fmla="*/ 1 w 637"/>
                  <a:gd name="T5" fmla="*/ 59 h 1659"/>
                  <a:gd name="T6" fmla="*/ 0 w 637"/>
                  <a:gd name="T7" fmla="*/ 57 h 1659"/>
                  <a:gd name="T8" fmla="*/ 12 w 637"/>
                  <a:gd name="T9" fmla="*/ 0 h 165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37"/>
                  <a:gd name="T16" fmla="*/ 0 h 1659"/>
                  <a:gd name="T17" fmla="*/ 637 w 637"/>
                  <a:gd name="T18" fmla="*/ 1659 h 1659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37" h="1659">
                    <a:moveTo>
                      <a:pt x="615" y="0"/>
                    </a:moveTo>
                    <a:lnTo>
                      <a:pt x="637" y="0"/>
                    </a:lnTo>
                    <a:lnTo>
                      <a:pt x="68" y="1659"/>
                    </a:lnTo>
                    <a:lnTo>
                      <a:pt x="0" y="1647"/>
                    </a:lnTo>
                    <a:lnTo>
                      <a:pt x="615" y="0"/>
                    </a:lnTo>
                    <a:close/>
                  </a:path>
                </a:pathLst>
              </a:custGeom>
              <a:solidFill>
                <a:srgbClr val="4D4D4D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884" name="Freeform 1330"/>
              <p:cNvSpPr>
                <a:spLocks/>
              </p:cNvSpPr>
              <p:nvPr/>
            </p:nvSpPr>
            <p:spPr bwMode="auto">
              <a:xfrm>
                <a:off x="1734" y="2587"/>
                <a:ext cx="1494" cy="394"/>
              </a:xfrm>
              <a:custGeom>
                <a:avLst/>
                <a:gdLst>
                  <a:gd name="T0" fmla="*/ 0 w 2216"/>
                  <a:gd name="T1" fmla="*/ 0 h 550"/>
                  <a:gd name="T2" fmla="*/ 1 w 2216"/>
                  <a:gd name="T3" fmla="*/ 2 h 550"/>
                  <a:gd name="T4" fmla="*/ 42 w 2216"/>
                  <a:gd name="T5" fmla="*/ 20 h 550"/>
                  <a:gd name="T6" fmla="*/ 42 w 2216"/>
                  <a:gd name="T7" fmla="*/ 17 h 550"/>
                  <a:gd name="T8" fmla="*/ 0 w 2216"/>
                  <a:gd name="T9" fmla="*/ 0 h 55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216"/>
                  <a:gd name="T16" fmla="*/ 0 h 550"/>
                  <a:gd name="T17" fmla="*/ 2216 w 2216"/>
                  <a:gd name="T18" fmla="*/ 550 h 55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216" h="550">
                    <a:moveTo>
                      <a:pt x="0" y="0"/>
                    </a:moveTo>
                    <a:lnTo>
                      <a:pt x="9" y="57"/>
                    </a:lnTo>
                    <a:lnTo>
                      <a:pt x="2164" y="550"/>
                    </a:lnTo>
                    <a:lnTo>
                      <a:pt x="2216" y="496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rgbClr val="808080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72885" name="Group 1331"/>
              <p:cNvGrpSpPr>
                <a:grpSpLocks/>
              </p:cNvGrpSpPr>
              <p:nvPr/>
            </p:nvGrpSpPr>
            <p:grpSpPr bwMode="auto">
              <a:xfrm>
                <a:off x="1709" y="3008"/>
                <a:ext cx="507" cy="234"/>
                <a:chOff x="1740" y="2642"/>
                <a:chExt cx="752" cy="327"/>
              </a:xfrm>
            </p:grpSpPr>
            <p:sp>
              <p:nvSpPr>
                <p:cNvPr id="72892" name="Freeform 1332"/>
                <p:cNvSpPr>
                  <a:spLocks/>
                </p:cNvSpPr>
                <p:nvPr/>
              </p:nvSpPr>
              <p:spPr bwMode="auto">
                <a:xfrm>
                  <a:off x="1740" y="2642"/>
                  <a:ext cx="752" cy="327"/>
                </a:xfrm>
                <a:custGeom>
                  <a:avLst/>
                  <a:gdLst>
                    <a:gd name="T0" fmla="*/ 293 w 752"/>
                    <a:gd name="T1" fmla="*/ 0 h 327"/>
                    <a:gd name="T2" fmla="*/ 752 w 752"/>
                    <a:gd name="T3" fmla="*/ 124 h 327"/>
                    <a:gd name="T4" fmla="*/ 470 w 752"/>
                    <a:gd name="T5" fmla="*/ 327 h 327"/>
                    <a:gd name="T6" fmla="*/ 0 w 752"/>
                    <a:gd name="T7" fmla="*/ 183 h 327"/>
                    <a:gd name="T8" fmla="*/ 293 w 752"/>
                    <a:gd name="T9" fmla="*/ 0 h 32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752"/>
                    <a:gd name="T16" fmla="*/ 0 h 327"/>
                    <a:gd name="T17" fmla="*/ 752 w 752"/>
                    <a:gd name="T18" fmla="*/ 327 h 327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752" h="327">
                      <a:moveTo>
                        <a:pt x="293" y="0"/>
                      </a:moveTo>
                      <a:lnTo>
                        <a:pt x="752" y="124"/>
                      </a:lnTo>
                      <a:lnTo>
                        <a:pt x="470" y="327"/>
                      </a:lnTo>
                      <a:lnTo>
                        <a:pt x="0" y="183"/>
                      </a:lnTo>
                      <a:lnTo>
                        <a:pt x="293" y="0"/>
                      </a:lnTo>
                      <a:close/>
                    </a:path>
                  </a:pathLst>
                </a:custGeom>
                <a:solidFill>
                  <a:srgbClr val="000099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2893" name="Freeform 1333"/>
                <p:cNvSpPr>
                  <a:spLocks/>
                </p:cNvSpPr>
                <p:nvPr/>
              </p:nvSpPr>
              <p:spPr bwMode="auto">
                <a:xfrm>
                  <a:off x="1754" y="2649"/>
                  <a:ext cx="726" cy="311"/>
                </a:xfrm>
                <a:custGeom>
                  <a:avLst/>
                  <a:gdLst>
                    <a:gd name="T0" fmla="*/ 282 w 726"/>
                    <a:gd name="T1" fmla="*/ 0 h 311"/>
                    <a:gd name="T2" fmla="*/ 726 w 726"/>
                    <a:gd name="T3" fmla="*/ 119 h 311"/>
                    <a:gd name="T4" fmla="*/ 457 w 726"/>
                    <a:gd name="T5" fmla="*/ 311 h 311"/>
                    <a:gd name="T6" fmla="*/ 0 w 726"/>
                    <a:gd name="T7" fmla="*/ 173 h 311"/>
                    <a:gd name="T8" fmla="*/ 282 w 726"/>
                    <a:gd name="T9" fmla="*/ 0 h 311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726"/>
                    <a:gd name="T16" fmla="*/ 0 h 311"/>
                    <a:gd name="T17" fmla="*/ 726 w 726"/>
                    <a:gd name="T18" fmla="*/ 311 h 311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726" h="311">
                      <a:moveTo>
                        <a:pt x="282" y="0"/>
                      </a:moveTo>
                      <a:lnTo>
                        <a:pt x="726" y="119"/>
                      </a:lnTo>
                      <a:lnTo>
                        <a:pt x="457" y="311"/>
                      </a:lnTo>
                      <a:lnTo>
                        <a:pt x="0" y="173"/>
                      </a:lnTo>
                      <a:lnTo>
                        <a:pt x="282" y="0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4D4D4D"/>
                    </a:gs>
                    <a:gs pos="100000">
                      <a:srgbClr val="DDDDDD"/>
                    </a:gs>
                  </a:gsLst>
                  <a:lin ang="189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2894" name="Freeform 1334"/>
                <p:cNvSpPr>
                  <a:spLocks/>
                </p:cNvSpPr>
                <p:nvPr/>
              </p:nvSpPr>
              <p:spPr bwMode="auto">
                <a:xfrm>
                  <a:off x="1808" y="2770"/>
                  <a:ext cx="258" cy="100"/>
                </a:xfrm>
                <a:custGeom>
                  <a:avLst/>
                  <a:gdLst>
                    <a:gd name="T0" fmla="*/ 0 w 258"/>
                    <a:gd name="T1" fmla="*/ 44 h 100"/>
                    <a:gd name="T2" fmla="*/ 75 w 258"/>
                    <a:gd name="T3" fmla="*/ 0 h 100"/>
                    <a:gd name="T4" fmla="*/ 258 w 258"/>
                    <a:gd name="T5" fmla="*/ 50 h 100"/>
                    <a:gd name="T6" fmla="*/ 183 w 258"/>
                    <a:gd name="T7" fmla="*/ 100 h 100"/>
                    <a:gd name="T8" fmla="*/ 0 w 258"/>
                    <a:gd name="T9" fmla="*/ 44 h 10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58"/>
                    <a:gd name="T16" fmla="*/ 0 h 100"/>
                    <a:gd name="T17" fmla="*/ 258 w 258"/>
                    <a:gd name="T18" fmla="*/ 100 h 10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58" h="100">
                      <a:moveTo>
                        <a:pt x="0" y="44"/>
                      </a:moveTo>
                      <a:lnTo>
                        <a:pt x="75" y="0"/>
                      </a:lnTo>
                      <a:lnTo>
                        <a:pt x="258" y="50"/>
                      </a:lnTo>
                      <a:lnTo>
                        <a:pt x="183" y="100"/>
                      </a:lnTo>
                      <a:lnTo>
                        <a:pt x="0" y="44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2895" name="Freeform 1335"/>
                <p:cNvSpPr>
                  <a:spLocks/>
                </p:cNvSpPr>
                <p:nvPr/>
              </p:nvSpPr>
              <p:spPr bwMode="auto">
                <a:xfrm>
                  <a:off x="1799" y="2816"/>
                  <a:ext cx="194" cy="63"/>
                </a:xfrm>
                <a:custGeom>
                  <a:avLst/>
                  <a:gdLst>
                    <a:gd name="T0" fmla="*/ 12 w 194"/>
                    <a:gd name="T1" fmla="*/ 0 h 63"/>
                    <a:gd name="T2" fmla="*/ 194 w 194"/>
                    <a:gd name="T3" fmla="*/ 53 h 63"/>
                    <a:gd name="T4" fmla="*/ 180 w 194"/>
                    <a:gd name="T5" fmla="*/ 63 h 63"/>
                    <a:gd name="T6" fmla="*/ 0 w 194"/>
                    <a:gd name="T7" fmla="*/ 9 h 63"/>
                    <a:gd name="T8" fmla="*/ 12 w 194"/>
                    <a:gd name="T9" fmla="*/ 0 h 63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94"/>
                    <a:gd name="T16" fmla="*/ 0 h 63"/>
                    <a:gd name="T17" fmla="*/ 194 w 194"/>
                    <a:gd name="T18" fmla="*/ 63 h 63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94" h="63">
                      <a:moveTo>
                        <a:pt x="12" y="0"/>
                      </a:moveTo>
                      <a:lnTo>
                        <a:pt x="194" y="53"/>
                      </a:lnTo>
                      <a:lnTo>
                        <a:pt x="180" y="63"/>
                      </a:lnTo>
                      <a:lnTo>
                        <a:pt x="0" y="9"/>
                      </a:lnTo>
                      <a:lnTo>
                        <a:pt x="12" y="0"/>
                      </a:lnTo>
                      <a:close/>
                    </a:path>
                  </a:pathLst>
                </a:custGeom>
                <a:solidFill>
                  <a:srgbClr val="000099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2896" name="Freeform 1336"/>
                <p:cNvSpPr>
                  <a:spLocks/>
                </p:cNvSpPr>
                <p:nvPr/>
              </p:nvSpPr>
              <p:spPr bwMode="auto">
                <a:xfrm>
                  <a:off x="2020" y="2834"/>
                  <a:ext cx="258" cy="102"/>
                </a:xfrm>
                <a:custGeom>
                  <a:avLst/>
                  <a:gdLst>
                    <a:gd name="T0" fmla="*/ 0 w 258"/>
                    <a:gd name="T1" fmla="*/ 46 h 102"/>
                    <a:gd name="T2" fmla="*/ 71 w 258"/>
                    <a:gd name="T3" fmla="*/ 0 h 102"/>
                    <a:gd name="T4" fmla="*/ 258 w 258"/>
                    <a:gd name="T5" fmla="*/ 52 h 102"/>
                    <a:gd name="T6" fmla="*/ 183 w 258"/>
                    <a:gd name="T7" fmla="*/ 102 h 102"/>
                    <a:gd name="T8" fmla="*/ 0 w 258"/>
                    <a:gd name="T9" fmla="*/ 46 h 10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58"/>
                    <a:gd name="T16" fmla="*/ 0 h 102"/>
                    <a:gd name="T17" fmla="*/ 258 w 258"/>
                    <a:gd name="T18" fmla="*/ 102 h 10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58" h="102">
                      <a:moveTo>
                        <a:pt x="0" y="46"/>
                      </a:moveTo>
                      <a:lnTo>
                        <a:pt x="71" y="0"/>
                      </a:lnTo>
                      <a:lnTo>
                        <a:pt x="258" y="52"/>
                      </a:lnTo>
                      <a:lnTo>
                        <a:pt x="183" y="102"/>
                      </a:lnTo>
                      <a:lnTo>
                        <a:pt x="0" y="46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2897" name="Freeform 1337"/>
                <p:cNvSpPr>
                  <a:spLocks/>
                </p:cNvSpPr>
                <p:nvPr/>
              </p:nvSpPr>
              <p:spPr bwMode="auto">
                <a:xfrm>
                  <a:off x="2011" y="2882"/>
                  <a:ext cx="194" cy="63"/>
                </a:xfrm>
                <a:custGeom>
                  <a:avLst/>
                  <a:gdLst>
                    <a:gd name="T0" fmla="*/ 12 w 194"/>
                    <a:gd name="T1" fmla="*/ 0 h 63"/>
                    <a:gd name="T2" fmla="*/ 194 w 194"/>
                    <a:gd name="T3" fmla="*/ 53 h 63"/>
                    <a:gd name="T4" fmla="*/ 180 w 194"/>
                    <a:gd name="T5" fmla="*/ 63 h 63"/>
                    <a:gd name="T6" fmla="*/ 0 w 194"/>
                    <a:gd name="T7" fmla="*/ 9 h 63"/>
                    <a:gd name="T8" fmla="*/ 12 w 194"/>
                    <a:gd name="T9" fmla="*/ 0 h 63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94"/>
                    <a:gd name="T16" fmla="*/ 0 h 63"/>
                    <a:gd name="T17" fmla="*/ 194 w 194"/>
                    <a:gd name="T18" fmla="*/ 63 h 63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94" h="63">
                      <a:moveTo>
                        <a:pt x="12" y="0"/>
                      </a:moveTo>
                      <a:lnTo>
                        <a:pt x="194" y="53"/>
                      </a:lnTo>
                      <a:lnTo>
                        <a:pt x="180" y="63"/>
                      </a:lnTo>
                      <a:lnTo>
                        <a:pt x="0" y="9"/>
                      </a:lnTo>
                      <a:lnTo>
                        <a:pt x="12" y="0"/>
                      </a:lnTo>
                      <a:close/>
                    </a:path>
                  </a:pathLst>
                </a:custGeom>
                <a:solidFill>
                  <a:srgbClr val="000099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72886" name="Freeform 1338"/>
              <p:cNvSpPr>
                <a:spLocks/>
              </p:cNvSpPr>
              <p:nvPr/>
            </p:nvSpPr>
            <p:spPr bwMode="auto">
              <a:xfrm>
                <a:off x="2577" y="3043"/>
                <a:ext cx="614" cy="514"/>
              </a:xfrm>
              <a:custGeom>
                <a:avLst/>
                <a:gdLst>
                  <a:gd name="T0" fmla="*/ 1 w 990"/>
                  <a:gd name="T1" fmla="*/ 10 h 792"/>
                  <a:gd name="T2" fmla="*/ 9 w 990"/>
                  <a:gd name="T3" fmla="*/ 0 h 792"/>
                  <a:gd name="T4" fmla="*/ 9 w 990"/>
                  <a:gd name="T5" fmla="*/ 1 h 792"/>
                  <a:gd name="T6" fmla="*/ 0 w 990"/>
                  <a:gd name="T7" fmla="*/ 10 h 792"/>
                  <a:gd name="T8" fmla="*/ 1 w 990"/>
                  <a:gd name="T9" fmla="*/ 10 h 79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990"/>
                  <a:gd name="T16" fmla="*/ 0 h 792"/>
                  <a:gd name="T17" fmla="*/ 990 w 990"/>
                  <a:gd name="T18" fmla="*/ 792 h 79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990" h="792">
                    <a:moveTo>
                      <a:pt x="3" y="738"/>
                    </a:moveTo>
                    <a:lnTo>
                      <a:pt x="990" y="0"/>
                    </a:lnTo>
                    <a:lnTo>
                      <a:pt x="987" y="60"/>
                    </a:lnTo>
                    <a:lnTo>
                      <a:pt x="0" y="792"/>
                    </a:lnTo>
                    <a:lnTo>
                      <a:pt x="3" y="738"/>
                    </a:lnTo>
                    <a:close/>
                  </a:path>
                </a:pathLst>
              </a:custGeom>
              <a:solidFill>
                <a:srgbClr val="00009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887" name="Freeform 1339"/>
              <p:cNvSpPr>
                <a:spLocks/>
              </p:cNvSpPr>
              <p:nvPr/>
            </p:nvSpPr>
            <p:spPr bwMode="auto">
              <a:xfrm>
                <a:off x="1010" y="3084"/>
                <a:ext cx="1571" cy="469"/>
              </a:xfrm>
              <a:custGeom>
                <a:avLst/>
                <a:gdLst>
                  <a:gd name="T0" fmla="*/ 1 w 2532"/>
                  <a:gd name="T1" fmla="*/ 0 h 723"/>
                  <a:gd name="T2" fmla="*/ 1 w 2532"/>
                  <a:gd name="T3" fmla="*/ 0 h 723"/>
                  <a:gd name="T4" fmla="*/ 22 w 2532"/>
                  <a:gd name="T5" fmla="*/ 9 h 723"/>
                  <a:gd name="T6" fmla="*/ 22 w 2532"/>
                  <a:gd name="T7" fmla="*/ 10 h 723"/>
                  <a:gd name="T8" fmla="*/ 0 w 2532"/>
                  <a:gd name="T9" fmla="*/ 1 h 723"/>
                  <a:gd name="T10" fmla="*/ 1 w 2532"/>
                  <a:gd name="T11" fmla="*/ 0 h 72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2532"/>
                  <a:gd name="T19" fmla="*/ 0 h 723"/>
                  <a:gd name="T20" fmla="*/ 2532 w 2532"/>
                  <a:gd name="T21" fmla="*/ 723 h 723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532" h="723">
                    <a:moveTo>
                      <a:pt x="6" y="0"/>
                    </a:moveTo>
                    <a:cubicBezTo>
                      <a:pt x="16" y="0"/>
                      <a:pt x="26" y="0"/>
                      <a:pt x="36" y="0"/>
                    </a:cubicBezTo>
                    <a:lnTo>
                      <a:pt x="2532" y="678"/>
                    </a:lnTo>
                    <a:lnTo>
                      <a:pt x="2529" y="723"/>
                    </a:lnTo>
                    <a:lnTo>
                      <a:pt x="0" y="24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00009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888" name="Freeform 1340"/>
              <p:cNvSpPr>
                <a:spLocks/>
              </p:cNvSpPr>
              <p:nvPr/>
            </p:nvSpPr>
            <p:spPr bwMode="auto">
              <a:xfrm>
                <a:off x="1011" y="2998"/>
                <a:ext cx="17" cy="95"/>
              </a:xfrm>
              <a:custGeom>
                <a:avLst/>
                <a:gdLst>
                  <a:gd name="T0" fmla="*/ 1 w 26"/>
                  <a:gd name="T1" fmla="*/ 1 h 147"/>
                  <a:gd name="T2" fmla="*/ 1 w 26"/>
                  <a:gd name="T3" fmla="*/ 2 h 147"/>
                  <a:gd name="T4" fmla="*/ 0 w 26"/>
                  <a:gd name="T5" fmla="*/ 2 h 147"/>
                  <a:gd name="T6" fmla="*/ 1 w 26"/>
                  <a:gd name="T7" fmla="*/ 0 h 147"/>
                  <a:gd name="T8" fmla="*/ 1 w 26"/>
                  <a:gd name="T9" fmla="*/ 1 h 14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6"/>
                  <a:gd name="T16" fmla="*/ 0 h 147"/>
                  <a:gd name="T17" fmla="*/ 26 w 26"/>
                  <a:gd name="T18" fmla="*/ 147 h 147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6" h="147">
                    <a:moveTo>
                      <a:pt x="26" y="10"/>
                    </a:moveTo>
                    <a:lnTo>
                      <a:pt x="23" y="147"/>
                    </a:lnTo>
                    <a:lnTo>
                      <a:pt x="0" y="144"/>
                    </a:lnTo>
                    <a:lnTo>
                      <a:pt x="3" y="0"/>
                    </a:lnTo>
                    <a:lnTo>
                      <a:pt x="26" y="10"/>
                    </a:lnTo>
                    <a:close/>
                  </a:path>
                </a:pathLst>
              </a:custGeom>
              <a:solidFill>
                <a:srgbClr val="00009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889" name="Freeform 1341"/>
              <p:cNvSpPr>
                <a:spLocks/>
              </p:cNvSpPr>
              <p:nvPr/>
            </p:nvSpPr>
            <p:spPr bwMode="auto">
              <a:xfrm>
                <a:off x="1012" y="2611"/>
                <a:ext cx="730" cy="393"/>
              </a:xfrm>
              <a:custGeom>
                <a:avLst/>
                <a:gdLst>
                  <a:gd name="T0" fmla="*/ 10 w 1176"/>
                  <a:gd name="T1" fmla="*/ 0 h 606"/>
                  <a:gd name="T2" fmla="*/ 0 w 1176"/>
                  <a:gd name="T3" fmla="*/ 8 h 606"/>
                  <a:gd name="T4" fmla="*/ 1 w 1176"/>
                  <a:gd name="T5" fmla="*/ 8 h 606"/>
                  <a:gd name="T6" fmla="*/ 10 w 1176"/>
                  <a:gd name="T7" fmla="*/ 1 h 606"/>
                  <a:gd name="T8" fmla="*/ 10 w 1176"/>
                  <a:gd name="T9" fmla="*/ 0 h 60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176"/>
                  <a:gd name="T16" fmla="*/ 0 h 606"/>
                  <a:gd name="T17" fmla="*/ 1176 w 1176"/>
                  <a:gd name="T18" fmla="*/ 606 h 60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176" h="606">
                    <a:moveTo>
                      <a:pt x="1170" y="0"/>
                    </a:moveTo>
                    <a:lnTo>
                      <a:pt x="0" y="597"/>
                    </a:lnTo>
                    <a:lnTo>
                      <a:pt x="30" y="606"/>
                    </a:lnTo>
                    <a:lnTo>
                      <a:pt x="1176" y="18"/>
                    </a:lnTo>
                    <a:lnTo>
                      <a:pt x="1170" y="0"/>
                    </a:lnTo>
                    <a:close/>
                  </a:path>
                </a:pathLst>
              </a:custGeom>
              <a:solidFill>
                <a:srgbClr val="00009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890" name="Freeform 1342"/>
              <p:cNvSpPr>
                <a:spLocks/>
              </p:cNvSpPr>
              <p:nvPr/>
            </p:nvSpPr>
            <p:spPr bwMode="auto">
              <a:xfrm>
                <a:off x="1061" y="3018"/>
                <a:ext cx="1490" cy="451"/>
              </a:xfrm>
              <a:custGeom>
                <a:avLst/>
                <a:gdLst>
                  <a:gd name="T0" fmla="*/ 1 w 2532"/>
                  <a:gd name="T1" fmla="*/ 0 h 723"/>
                  <a:gd name="T2" fmla="*/ 1 w 2532"/>
                  <a:gd name="T3" fmla="*/ 0 h 723"/>
                  <a:gd name="T4" fmla="*/ 12 w 2532"/>
                  <a:gd name="T5" fmla="*/ 6 h 723"/>
                  <a:gd name="T6" fmla="*/ 12 w 2532"/>
                  <a:gd name="T7" fmla="*/ 6 h 723"/>
                  <a:gd name="T8" fmla="*/ 0 w 2532"/>
                  <a:gd name="T9" fmla="*/ 1 h 723"/>
                  <a:gd name="T10" fmla="*/ 1 w 2532"/>
                  <a:gd name="T11" fmla="*/ 0 h 72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2532"/>
                  <a:gd name="T19" fmla="*/ 0 h 723"/>
                  <a:gd name="T20" fmla="*/ 2532 w 2532"/>
                  <a:gd name="T21" fmla="*/ 723 h 723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532" h="723">
                    <a:moveTo>
                      <a:pt x="6" y="0"/>
                    </a:moveTo>
                    <a:cubicBezTo>
                      <a:pt x="16" y="0"/>
                      <a:pt x="26" y="0"/>
                      <a:pt x="36" y="0"/>
                    </a:cubicBezTo>
                    <a:lnTo>
                      <a:pt x="2532" y="678"/>
                    </a:lnTo>
                    <a:lnTo>
                      <a:pt x="2529" y="723"/>
                    </a:lnTo>
                    <a:lnTo>
                      <a:pt x="0" y="24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00009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891" name="Freeform 1343"/>
              <p:cNvSpPr>
                <a:spLocks/>
              </p:cNvSpPr>
              <p:nvPr/>
            </p:nvSpPr>
            <p:spPr bwMode="auto">
              <a:xfrm flipV="1">
                <a:off x="2549" y="2986"/>
                <a:ext cx="608" cy="467"/>
              </a:xfrm>
              <a:custGeom>
                <a:avLst/>
                <a:gdLst>
                  <a:gd name="T0" fmla="*/ 0 w 2532"/>
                  <a:gd name="T1" fmla="*/ 0 h 723"/>
                  <a:gd name="T2" fmla="*/ 0 w 2532"/>
                  <a:gd name="T3" fmla="*/ 0 h 723"/>
                  <a:gd name="T4" fmla="*/ 0 w 2532"/>
                  <a:gd name="T5" fmla="*/ 9 h 723"/>
                  <a:gd name="T6" fmla="*/ 0 w 2532"/>
                  <a:gd name="T7" fmla="*/ 9 h 723"/>
                  <a:gd name="T8" fmla="*/ 0 w 2532"/>
                  <a:gd name="T9" fmla="*/ 1 h 723"/>
                  <a:gd name="T10" fmla="*/ 0 w 2532"/>
                  <a:gd name="T11" fmla="*/ 0 h 72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2532"/>
                  <a:gd name="T19" fmla="*/ 0 h 723"/>
                  <a:gd name="T20" fmla="*/ 2532 w 2532"/>
                  <a:gd name="T21" fmla="*/ 723 h 723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532" h="723">
                    <a:moveTo>
                      <a:pt x="6" y="0"/>
                    </a:moveTo>
                    <a:cubicBezTo>
                      <a:pt x="16" y="0"/>
                      <a:pt x="26" y="0"/>
                      <a:pt x="36" y="0"/>
                    </a:cubicBezTo>
                    <a:lnTo>
                      <a:pt x="2532" y="678"/>
                    </a:lnTo>
                    <a:lnTo>
                      <a:pt x="2529" y="723"/>
                    </a:lnTo>
                    <a:lnTo>
                      <a:pt x="0" y="24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00009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72800" name="Group 1344"/>
            <p:cNvGrpSpPr>
              <a:grpSpLocks/>
            </p:cNvGrpSpPr>
            <p:nvPr/>
          </p:nvGrpSpPr>
          <p:grpSpPr bwMode="auto">
            <a:xfrm>
              <a:off x="4329" y="3456"/>
              <a:ext cx="299" cy="257"/>
              <a:chOff x="877" y="1008"/>
              <a:chExt cx="2747" cy="2591"/>
            </a:xfrm>
          </p:grpSpPr>
          <p:pic>
            <p:nvPicPr>
              <p:cNvPr id="72852" name="Picture 1345" descr="antenna_stylized"/>
              <p:cNvPicPr>
                <a:picLocks noChangeAspect="1" noChangeArrowheads="1"/>
              </p:cNvPicPr>
              <p:nvPr/>
            </p:nvPicPr>
            <p:blipFill>
              <a:blip r:embed="rId16" cstate="print"/>
              <a:srcRect/>
              <a:stretch>
                <a:fillRect/>
              </a:stretch>
            </p:blipFill>
            <p:spPr bwMode="auto">
              <a:xfrm>
                <a:off x="877" y="1008"/>
                <a:ext cx="2725" cy="14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72853" name="Picture 1346" descr="laptop_keyboard"/>
              <p:cNvPicPr>
                <a:picLocks noChangeAspect="1" noChangeArrowheads="1"/>
              </p:cNvPicPr>
              <p:nvPr/>
            </p:nvPicPr>
            <p:blipFill>
              <a:blip r:embed="rId17" cstate="print"/>
              <a:srcRect/>
              <a:stretch>
                <a:fillRect/>
              </a:stretch>
            </p:blipFill>
            <p:spPr bwMode="auto">
              <a:xfrm rot="109064" flipH="1">
                <a:off x="1009" y="2586"/>
                <a:ext cx="2245" cy="101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72854" name="Freeform 1347"/>
              <p:cNvSpPr>
                <a:spLocks/>
              </p:cNvSpPr>
              <p:nvPr/>
            </p:nvSpPr>
            <p:spPr bwMode="auto">
              <a:xfrm>
                <a:off x="1753" y="1603"/>
                <a:ext cx="1807" cy="1322"/>
              </a:xfrm>
              <a:custGeom>
                <a:avLst/>
                <a:gdLst>
                  <a:gd name="T0" fmla="*/ 4 w 2982"/>
                  <a:gd name="T1" fmla="*/ 0 h 2442"/>
                  <a:gd name="T2" fmla="*/ 0 w 2982"/>
                  <a:gd name="T3" fmla="*/ 4 h 2442"/>
                  <a:gd name="T4" fmla="*/ 16 w 2982"/>
                  <a:gd name="T5" fmla="*/ 5 h 2442"/>
                  <a:gd name="T6" fmla="*/ 20 w 2982"/>
                  <a:gd name="T7" fmla="*/ 1 h 2442"/>
                  <a:gd name="T8" fmla="*/ 4 w 2982"/>
                  <a:gd name="T9" fmla="*/ 0 h 244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982"/>
                  <a:gd name="T16" fmla="*/ 0 h 2442"/>
                  <a:gd name="T17" fmla="*/ 2982 w 2982"/>
                  <a:gd name="T18" fmla="*/ 2442 h 244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982" h="2442">
                    <a:moveTo>
                      <a:pt x="540" y="0"/>
                    </a:moveTo>
                    <a:lnTo>
                      <a:pt x="0" y="1734"/>
                    </a:lnTo>
                    <a:lnTo>
                      <a:pt x="2394" y="2442"/>
                    </a:lnTo>
                    <a:lnTo>
                      <a:pt x="2982" y="318"/>
                    </a:lnTo>
                    <a:lnTo>
                      <a:pt x="540" y="0"/>
                    </a:lnTo>
                    <a:close/>
                  </a:path>
                </a:pathLst>
              </a:cu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pic>
            <p:nvPicPr>
              <p:cNvPr id="72855" name="Picture 1348" descr="screen"/>
              <p:cNvPicPr>
                <a:picLocks noChangeAspect="1" noChangeArrowheads="1"/>
              </p:cNvPicPr>
              <p:nvPr/>
            </p:nvPicPr>
            <p:blipFill>
              <a:blip r:embed="rId18" cstate="print"/>
              <a:srcRect/>
              <a:stretch>
                <a:fillRect/>
              </a:stretch>
            </p:blipFill>
            <p:spPr bwMode="auto">
              <a:xfrm>
                <a:off x="1842" y="1637"/>
                <a:ext cx="1642" cy="120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72856" name="Freeform 1349"/>
              <p:cNvSpPr>
                <a:spLocks/>
              </p:cNvSpPr>
              <p:nvPr/>
            </p:nvSpPr>
            <p:spPr bwMode="auto">
              <a:xfrm>
                <a:off x="2082" y="1564"/>
                <a:ext cx="1531" cy="246"/>
              </a:xfrm>
              <a:custGeom>
                <a:avLst/>
                <a:gdLst>
                  <a:gd name="T0" fmla="*/ 1 w 2528"/>
                  <a:gd name="T1" fmla="*/ 0 h 455"/>
                  <a:gd name="T2" fmla="*/ 17 w 2528"/>
                  <a:gd name="T3" fmla="*/ 1 h 455"/>
                  <a:gd name="T4" fmla="*/ 16 w 2528"/>
                  <a:gd name="T5" fmla="*/ 1 h 455"/>
                  <a:gd name="T6" fmla="*/ 0 w 2528"/>
                  <a:gd name="T7" fmla="*/ 1 h 455"/>
                  <a:gd name="T8" fmla="*/ 1 w 2528"/>
                  <a:gd name="T9" fmla="*/ 0 h 45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528"/>
                  <a:gd name="T16" fmla="*/ 0 h 455"/>
                  <a:gd name="T17" fmla="*/ 2528 w 2528"/>
                  <a:gd name="T18" fmla="*/ 455 h 45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528" h="455">
                    <a:moveTo>
                      <a:pt x="14" y="0"/>
                    </a:moveTo>
                    <a:lnTo>
                      <a:pt x="2528" y="341"/>
                    </a:lnTo>
                    <a:lnTo>
                      <a:pt x="2480" y="455"/>
                    </a:lnTo>
                    <a:lnTo>
                      <a:pt x="0" y="86"/>
                    </a:lnTo>
                    <a:lnTo>
                      <a:pt x="14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857" name="Freeform 1350"/>
              <p:cNvSpPr>
                <a:spLocks/>
              </p:cNvSpPr>
              <p:nvPr/>
            </p:nvSpPr>
            <p:spPr bwMode="auto">
              <a:xfrm>
                <a:off x="1737" y="1562"/>
                <a:ext cx="425" cy="1024"/>
              </a:xfrm>
              <a:custGeom>
                <a:avLst/>
                <a:gdLst>
                  <a:gd name="T0" fmla="*/ 4 w 702"/>
                  <a:gd name="T1" fmla="*/ 0 h 1893"/>
                  <a:gd name="T2" fmla="*/ 0 w 702"/>
                  <a:gd name="T3" fmla="*/ 4 h 1893"/>
                  <a:gd name="T4" fmla="*/ 1 w 702"/>
                  <a:gd name="T5" fmla="*/ 4 h 1893"/>
                  <a:gd name="T6" fmla="*/ 5 w 702"/>
                  <a:gd name="T7" fmla="*/ 1 h 1893"/>
                  <a:gd name="T8" fmla="*/ 4 w 702"/>
                  <a:gd name="T9" fmla="*/ 0 h 189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702"/>
                  <a:gd name="T16" fmla="*/ 0 h 1893"/>
                  <a:gd name="T17" fmla="*/ 702 w 702"/>
                  <a:gd name="T18" fmla="*/ 1893 h 1893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702" h="1893">
                    <a:moveTo>
                      <a:pt x="579" y="0"/>
                    </a:moveTo>
                    <a:lnTo>
                      <a:pt x="0" y="1869"/>
                    </a:lnTo>
                    <a:lnTo>
                      <a:pt x="114" y="1893"/>
                    </a:lnTo>
                    <a:lnTo>
                      <a:pt x="702" y="51"/>
                    </a:lnTo>
                    <a:lnTo>
                      <a:pt x="579" y="0"/>
                    </a:lnTo>
                    <a:close/>
                  </a:path>
                </a:pathLst>
              </a:custGeom>
              <a:solidFill>
                <a:srgbClr val="00009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858" name="Freeform 1351"/>
              <p:cNvSpPr>
                <a:spLocks/>
              </p:cNvSpPr>
              <p:nvPr/>
            </p:nvSpPr>
            <p:spPr bwMode="auto">
              <a:xfrm>
                <a:off x="3144" y="1745"/>
                <a:ext cx="458" cy="1182"/>
              </a:xfrm>
              <a:custGeom>
                <a:avLst/>
                <a:gdLst>
                  <a:gd name="T0" fmla="*/ 5 w 756"/>
                  <a:gd name="T1" fmla="*/ 0 h 2184"/>
                  <a:gd name="T2" fmla="*/ 1 w 756"/>
                  <a:gd name="T3" fmla="*/ 5 h 2184"/>
                  <a:gd name="T4" fmla="*/ 0 w 756"/>
                  <a:gd name="T5" fmla="*/ 5 h 2184"/>
                  <a:gd name="T6" fmla="*/ 4 w 756"/>
                  <a:gd name="T7" fmla="*/ 1 h 2184"/>
                  <a:gd name="T8" fmla="*/ 5 w 756"/>
                  <a:gd name="T9" fmla="*/ 0 h 218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756"/>
                  <a:gd name="T16" fmla="*/ 0 h 2184"/>
                  <a:gd name="T17" fmla="*/ 756 w 756"/>
                  <a:gd name="T18" fmla="*/ 2184 h 218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756" h="2184">
                    <a:moveTo>
                      <a:pt x="756" y="0"/>
                    </a:moveTo>
                    <a:lnTo>
                      <a:pt x="138" y="2184"/>
                    </a:lnTo>
                    <a:lnTo>
                      <a:pt x="0" y="2148"/>
                    </a:lnTo>
                    <a:lnTo>
                      <a:pt x="606" y="78"/>
                    </a:lnTo>
                    <a:lnTo>
                      <a:pt x="756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DDDDDD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859" name="Freeform 1352"/>
              <p:cNvSpPr>
                <a:spLocks/>
              </p:cNvSpPr>
              <p:nvPr/>
            </p:nvSpPr>
            <p:spPr bwMode="auto">
              <a:xfrm>
                <a:off x="1732" y="2534"/>
                <a:ext cx="1680" cy="399"/>
              </a:xfrm>
              <a:custGeom>
                <a:avLst/>
                <a:gdLst>
                  <a:gd name="T0" fmla="*/ 1 w 2773"/>
                  <a:gd name="T1" fmla="*/ 0 h 738"/>
                  <a:gd name="T2" fmla="*/ 0 w 2773"/>
                  <a:gd name="T3" fmla="*/ 1 h 738"/>
                  <a:gd name="T4" fmla="*/ 16 w 2773"/>
                  <a:gd name="T5" fmla="*/ 2 h 738"/>
                  <a:gd name="T6" fmla="*/ 16 w 2773"/>
                  <a:gd name="T7" fmla="*/ 1 h 738"/>
                  <a:gd name="T8" fmla="*/ 1 w 2773"/>
                  <a:gd name="T9" fmla="*/ 0 h 73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773"/>
                  <a:gd name="T16" fmla="*/ 0 h 738"/>
                  <a:gd name="T17" fmla="*/ 2773 w 2773"/>
                  <a:gd name="T18" fmla="*/ 738 h 73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773" h="738">
                    <a:moveTo>
                      <a:pt x="33" y="0"/>
                    </a:moveTo>
                    <a:lnTo>
                      <a:pt x="0" y="99"/>
                    </a:lnTo>
                    <a:lnTo>
                      <a:pt x="2436" y="738"/>
                    </a:lnTo>
                    <a:cubicBezTo>
                      <a:pt x="2499" y="501"/>
                      <a:pt x="2773" y="727"/>
                      <a:pt x="2373" y="603"/>
                    </a:cubicBezTo>
                    <a:lnTo>
                      <a:pt x="33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CC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860" name="Freeform 1353"/>
              <p:cNvSpPr>
                <a:spLocks/>
              </p:cNvSpPr>
              <p:nvPr/>
            </p:nvSpPr>
            <p:spPr bwMode="auto">
              <a:xfrm>
                <a:off x="3195" y="1755"/>
                <a:ext cx="429" cy="1187"/>
              </a:xfrm>
              <a:custGeom>
                <a:avLst/>
                <a:gdLst>
                  <a:gd name="T0" fmla="*/ 12 w 637"/>
                  <a:gd name="T1" fmla="*/ 0 h 1659"/>
                  <a:gd name="T2" fmla="*/ 12 w 637"/>
                  <a:gd name="T3" fmla="*/ 0 h 1659"/>
                  <a:gd name="T4" fmla="*/ 1 w 637"/>
                  <a:gd name="T5" fmla="*/ 59 h 1659"/>
                  <a:gd name="T6" fmla="*/ 0 w 637"/>
                  <a:gd name="T7" fmla="*/ 57 h 1659"/>
                  <a:gd name="T8" fmla="*/ 12 w 637"/>
                  <a:gd name="T9" fmla="*/ 0 h 165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37"/>
                  <a:gd name="T16" fmla="*/ 0 h 1659"/>
                  <a:gd name="T17" fmla="*/ 637 w 637"/>
                  <a:gd name="T18" fmla="*/ 1659 h 1659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37" h="1659">
                    <a:moveTo>
                      <a:pt x="615" y="0"/>
                    </a:moveTo>
                    <a:lnTo>
                      <a:pt x="637" y="0"/>
                    </a:lnTo>
                    <a:lnTo>
                      <a:pt x="68" y="1659"/>
                    </a:lnTo>
                    <a:lnTo>
                      <a:pt x="0" y="1647"/>
                    </a:lnTo>
                    <a:lnTo>
                      <a:pt x="615" y="0"/>
                    </a:lnTo>
                    <a:close/>
                  </a:path>
                </a:pathLst>
              </a:custGeom>
              <a:solidFill>
                <a:srgbClr val="4D4D4D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861" name="Freeform 1354"/>
              <p:cNvSpPr>
                <a:spLocks/>
              </p:cNvSpPr>
              <p:nvPr/>
            </p:nvSpPr>
            <p:spPr bwMode="auto">
              <a:xfrm>
                <a:off x="1734" y="2587"/>
                <a:ext cx="1494" cy="394"/>
              </a:xfrm>
              <a:custGeom>
                <a:avLst/>
                <a:gdLst>
                  <a:gd name="T0" fmla="*/ 0 w 2216"/>
                  <a:gd name="T1" fmla="*/ 0 h 550"/>
                  <a:gd name="T2" fmla="*/ 1 w 2216"/>
                  <a:gd name="T3" fmla="*/ 2 h 550"/>
                  <a:gd name="T4" fmla="*/ 42 w 2216"/>
                  <a:gd name="T5" fmla="*/ 20 h 550"/>
                  <a:gd name="T6" fmla="*/ 42 w 2216"/>
                  <a:gd name="T7" fmla="*/ 17 h 550"/>
                  <a:gd name="T8" fmla="*/ 0 w 2216"/>
                  <a:gd name="T9" fmla="*/ 0 h 55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216"/>
                  <a:gd name="T16" fmla="*/ 0 h 550"/>
                  <a:gd name="T17" fmla="*/ 2216 w 2216"/>
                  <a:gd name="T18" fmla="*/ 550 h 55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216" h="550">
                    <a:moveTo>
                      <a:pt x="0" y="0"/>
                    </a:moveTo>
                    <a:lnTo>
                      <a:pt x="9" y="57"/>
                    </a:lnTo>
                    <a:lnTo>
                      <a:pt x="2164" y="550"/>
                    </a:lnTo>
                    <a:lnTo>
                      <a:pt x="2216" y="496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rgbClr val="808080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72862" name="Group 1355"/>
              <p:cNvGrpSpPr>
                <a:grpSpLocks/>
              </p:cNvGrpSpPr>
              <p:nvPr/>
            </p:nvGrpSpPr>
            <p:grpSpPr bwMode="auto">
              <a:xfrm>
                <a:off x="1709" y="3008"/>
                <a:ext cx="507" cy="234"/>
                <a:chOff x="1740" y="2642"/>
                <a:chExt cx="752" cy="327"/>
              </a:xfrm>
            </p:grpSpPr>
            <p:sp>
              <p:nvSpPr>
                <p:cNvPr id="72869" name="Freeform 1356"/>
                <p:cNvSpPr>
                  <a:spLocks/>
                </p:cNvSpPr>
                <p:nvPr/>
              </p:nvSpPr>
              <p:spPr bwMode="auto">
                <a:xfrm>
                  <a:off x="1740" y="2642"/>
                  <a:ext cx="752" cy="327"/>
                </a:xfrm>
                <a:custGeom>
                  <a:avLst/>
                  <a:gdLst>
                    <a:gd name="T0" fmla="*/ 293 w 752"/>
                    <a:gd name="T1" fmla="*/ 0 h 327"/>
                    <a:gd name="T2" fmla="*/ 752 w 752"/>
                    <a:gd name="T3" fmla="*/ 124 h 327"/>
                    <a:gd name="T4" fmla="*/ 470 w 752"/>
                    <a:gd name="T5" fmla="*/ 327 h 327"/>
                    <a:gd name="T6" fmla="*/ 0 w 752"/>
                    <a:gd name="T7" fmla="*/ 183 h 327"/>
                    <a:gd name="T8" fmla="*/ 293 w 752"/>
                    <a:gd name="T9" fmla="*/ 0 h 32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752"/>
                    <a:gd name="T16" fmla="*/ 0 h 327"/>
                    <a:gd name="T17" fmla="*/ 752 w 752"/>
                    <a:gd name="T18" fmla="*/ 327 h 327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752" h="327">
                      <a:moveTo>
                        <a:pt x="293" y="0"/>
                      </a:moveTo>
                      <a:lnTo>
                        <a:pt x="752" y="124"/>
                      </a:lnTo>
                      <a:lnTo>
                        <a:pt x="470" y="327"/>
                      </a:lnTo>
                      <a:lnTo>
                        <a:pt x="0" y="183"/>
                      </a:lnTo>
                      <a:lnTo>
                        <a:pt x="293" y="0"/>
                      </a:lnTo>
                      <a:close/>
                    </a:path>
                  </a:pathLst>
                </a:custGeom>
                <a:solidFill>
                  <a:srgbClr val="000099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2870" name="Freeform 1357"/>
                <p:cNvSpPr>
                  <a:spLocks/>
                </p:cNvSpPr>
                <p:nvPr/>
              </p:nvSpPr>
              <p:spPr bwMode="auto">
                <a:xfrm>
                  <a:off x="1754" y="2649"/>
                  <a:ext cx="726" cy="311"/>
                </a:xfrm>
                <a:custGeom>
                  <a:avLst/>
                  <a:gdLst>
                    <a:gd name="T0" fmla="*/ 282 w 726"/>
                    <a:gd name="T1" fmla="*/ 0 h 311"/>
                    <a:gd name="T2" fmla="*/ 726 w 726"/>
                    <a:gd name="T3" fmla="*/ 119 h 311"/>
                    <a:gd name="T4" fmla="*/ 457 w 726"/>
                    <a:gd name="T5" fmla="*/ 311 h 311"/>
                    <a:gd name="T6" fmla="*/ 0 w 726"/>
                    <a:gd name="T7" fmla="*/ 173 h 311"/>
                    <a:gd name="T8" fmla="*/ 282 w 726"/>
                    <a:gd name="T9" fmla="*/ 0 h 311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726"/>
                    <a:gd name="T16" fmla="*/ 0 h 311"/>
                    <a:gd name="T17" fmla="*/ 726 w 726"/>
                    <a:gd name="T18" fmla="*/ 311 h 311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726" h="311">
                      <a:moveTo>
                        <a:pt x="282" y="0"/>
                      </a:moveTo>
                      <a:lnTo>
                        <a:pt x="726" y="119"/>
                      </a:lnTo>
                      <a:lnTo>
                        <a:pt x="457" y="311"/>
                      </a:lnTo>
                      <a:lnTo>
                        <a:pt x="0" y="173"/>
                      </a:lnTo>
                      <a:lnTo>
                        <a:pt x="282" y="0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4D4D4D"/>
                    </a:gs>
                    <a:gs pos="100000">
                      <a:srgbClr val="DDDDDD"/>
                    </a:gs>
                  </a:gsLst>
                  <a:lin ang="189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2871" name="Freeform 1358"/>
                <p:cNvSpPr>
                  <a:spLocks/>
                </p:cNvSpPr>
                <p:nvPr/>
              </p:nvSpPr>
              <p:spPr bwMode="auto">
                <a:xfrm>
                  <a:off x="1808" y="2770"/>
                  <a:ext cx="258" cy="100"/>
                </a:xfrm>
                <a:custGeom>
                  <a:avLst/>
                  <a:gdLst>
                    <a:gd name="T0" fmla="*/ 0 w 258"/>
                    <a:gd name="T1" fmla="*/ 44 h 100"/>
                    <a:gd name="T2" fmla="*/ 75 w 258"/>
                    <a:gd name="T3" fmla="*/ 0 h 100"/>
                    <a:gd name="T4" fmla="*/ 258 w 258"/>
                    <a:gd name="T5" fmla="*/ 50 h 100"/>
                    <a:gd name="T6" fmla="*/ 183 w 258"/>
                    <a:gd name="T7" fmla="*/ 100 h 100"/>
                    <a:gd name="T8" fmla="*/ 0 w 258"/>
                    <a:gd name="T9" fmla="*/ 44 h 10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58"/>
                    <a:gd name="T16" fmla="*/ 0 h 100"/>
                    <a:gd name="T17" fmla="*/ 258 w 258"/>
                    <a:gd name="T18" fmla="*/ 100 h 10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58" h="100">
                      <a:moveTo>
                        <a:pt x="0" y="44"/>
                      </a:moveTo>
                      <a:lnTo>
                        <a:pt x="75" y="0"/>
                      </a:lnTo>
                      <a:lnTo>
                        <a:pt x="258" y="50"/>
                      </a:lnTo>
                      <a:lnTo>
                        <a:pt x="183" y="100"/>
                      </a:lnTo>
                      <a:lnTo>
                        <a:pt x="0" y="44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2872" name="Freeform 1359"/>
                <p:cNvSpPr>
                  <a:spLocks/>
                </p:cNvSpPr>
                <p:nvPr/>
              </p:nvSpPr>
              <p:spPr bwMode="auto">
                <a:xfrm>
                  <a:off x="1799" y="2816"/>
                  <a:ext cx="194" cy="63"/>
                </a:xfrm>
                <a:custGeom>
                  <a:avLst/>
                  <a:gdLst>
                    <a:gd name="T0" fmla="*/ 12 w 194"/>
                    <a:gd name="T1" fmla="*/ 0 h 63"/>
                    <a:gd name="T2" fmla="*/ 194 w 194"/>
                    <a:gd name="T3" fmla="*/ 53 h 63"/>
                    <a:gd name="T4" fmla="*/ 180 w 194"/>
                    <a:gd name="T5" fmla="*/ 63 h 63"/>
                    <a:gd name="T6" fmla="*/ 0 w 194"/>
                    <a:gd name="T7" fmla="*/ 9 h 63"/>
                    <a:gd name="T8" fmla="*/ 12 w 194"/>
                    <a:gd name="T9" fmla="*/ 0 h 63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94"/>
                    <a:gd name="T16" fmla="*/ 0 h 63"/>
                    <a:gd name="T17" fmla="*/ 194 w 194"/>
                    <a:gd name="T18" fmla="*/ 63 h 63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94" h="63">
                      <a:moveTo>
                        <a:pt x="12" y="0"/>
                      </a:moveTo>
                      <a:lnTo>
                        <a:pt x="194" y="53"/>
                      </a:lnTo>
                      <a:lnTo>
                        <a:pt x="180" y="63"/>
                      </a:lnTo>
                      <a:lnTo>
                        <a:pt x="0" y="9"/>
                      </a:lnTo>
                      <a:lnTo>
                        <a:pt x="12" y="0"/>
                      </a:lnTo>
                      <a:close/>
                    </a:path>
                  </a:pathLst>
                </a:custGeom>
                <a:solidFill>
                  <a:srgbClr val="000099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2873" name="Freeform 1360"/>
                <p:cNvSpPr>
                  <a:spLocks/>
                </p:cNvSpPr>
                <p:nvPr/>
              </p:nvSpPr>
              <p:spPr bwMode="auto">
                <a:xfrm>
                  <a:off x="2020" y="2834"/>
                  <a:ext cx="258" cy="102"/>
                </a:xfrm>
                <a:custGeom>
                  <a:avLst/>
                  <a:gdLst>
                    <a:gd name="T0" fmla="*/ 0 w 258"/>
                    <a:gd name="T1" fmla="*/ 46 h 102"/>
                    <a:gd name="T2" fmla="*/ 71 w 258"/>
                    <a:gd name="T3" fmla="*/ 0 h 102"/>
                    <a:gd name="T4" fmla="*/ 258 w 258"/>
                    <a:gd name="T5" fmla="*/ 52 h 102"/>
                    <a:gd name="T6" fmla="*/ 183 w 258"/>
                    <a:gd name="T7" fmla="*/ 102 h 102"/>
                    <a:gd name="T8" fmla="*/ 0 w 258"/>
                    <a:gd name="T9" fmla="*/ 46 h 10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58"/>
                    <a:gd name="T16" fmla="*/ 0 h 102"/>
                    <a:gd name="T17" fmla="*/ 258 w 258"/>
                    <a:gd name="T18" fmla="*/ 102 h 10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58" h="102">
                      <a:moveTo>
                        <a:pt x="0" y="46"/>
                      </a:moveTo>
                      <a:lnTo>
                        <a:pt x="71" y="0"/>
                      </a:lnTo>
                      <a:lnTo>
                        <a:pt x="258" y="52"/>
                      </a:lnTo>
                      <a:lnTo>
                        <a:pt x="183" y="102"/>
                      </a:lnTo>
                      <a:lnTo>
                        <a:pt x="0" y="46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2874" name="Freeform 1361"/>
                <p:cNvSpPr>
                  <a:spLocks/>
                </p:cNvSpPr>
                <p:nvPr/>
              </p:nvSpPr>
              <p:spPr bwMode="auto">
                <a:xfrm>
                  <a:off x="2011" y="2882"/>
                  <a:ext cx="194" cy="63"/>
                </a:xfrm>
                <a:custGeom>
                  <a:avLst/>
                  <a:gdLst>
                    <a:gd name="T0" fmla="*/ 12 w 194"/>
                    <a:gd name="T1" fmla="*/ 0 h 63"/>
                    <a:gd name="T2" fmla="*/ 194 w 194"/>
                    <a:gd name="T3" fmla="*/ 53 h 63"/>
                    <a:gd name="T4" fmla="*/ 180 w 194"/>
                    <a:gd name="T5" fmla="*/ 63 h 63"/>
                    <a:gd name="T6" fmla="*/ 0 w 194"/>
                    <a:gd name="T7" fmla="*/ 9 h 63"/>
                    <a:gd name="T8" fmla="*/ 12 w 194"/>
                    <a:gd name="T9" fmla="*/ 0 h 63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94"/>
                    <a:gd name="T16" fmla="*/ 0 h 63"/>
                    <a:gd name="T17" fmla="*/ 194 w 194"/>
                    <a:gd name="T18" fmla="*/ 63 h 63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94" h="63">
                      <a:moveTo>
                        <a:pt x="12" y="0"/>
                      </a:moveTo>
                      <a:lnTo>
                        <a:pt x="194" y="53"/>
                      </a:lnTo>
                      <a:lnTo>
                        <a:pt x="180" y="63"/>
                      </a:lnTo>
                      <a:lnTo>
                        <a:pt x="0" y="9"/>
                      </a:lnTo>
                      <a:lnTo>
                        <a:pt x="12" y="0"/>
                      </a:lnTo>
                      <a:close/>
                    </a:path>
                  </a:pathLst>
                </a:custGeom>
                <a:solidFill>
                  <a:srgbClr val="000099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72863" name="Freeform 1362"/>
              <p:cNvSpPr>
                <a:spLocks/>
              </p:cNvSpPr>
              <p:nvPr/>
            </p:nvSpPr>
            <p:spPr bwMode="auto">
              <a:xfrm>
                <a:off x="2577" y="3043"/>
                <a:ext cx="614" cy="514"/>
              </a:xfrm>
              <a:custGeom>
                <a:avLst/>
                <a:gdLst>
                  <a:gd name="T0" fmla="*/ 1 w 990"/>
                  <a:gd name="T1" fmla="*/ 10 h 792"/>
                  <a:gd name="T2" fmla="*/ 9 w 990"/>
                  <a:gd name="T3" fmla="*/ 0 h 792"/>
                  <a:gd name="T4" fmla="*/ 9 w 990"/>
                  <a:gd name="T5" fmla="*/ 1 h 792"/>
                  <a:gd name="T6" fmla="*/ 0 w 990"/>
                  <a:gd name="T7" fmla="*/ 10 h 792"/>
                  <a:gd name="T8" fmla="*/ 1 w 990"/>
                  <a:gd name="T9" fmla="*/ 10 h 79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990"/>
                  <a:gd name="T16" fmla="*/ 0 h 792"/>
                  <a:gd name="T17" fmla="*/ 990 w 990"/>
                  <a:gd name="T18" fmla="*/ 792 h 79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990" h="792">
                    <a:moveTo>
                      <a:pt x="3" y="738"/>
                    </a:moveTo>
                    <a:lnTo>
                      <a:pt x="990" y="0"/>
                    </a:lnTo>
                    <a:lnTo>
                      <a:pt x="987" y="60"/>
                    </a:lnTo>
                    <a:lnTo>
                      <a:pt x="0" y="792"/>
                    </a:lnTo>
                    <a:lnTo>
                      <a:pt x="3" y="738"/>
                    </a:lnTo>
                    <a:close/>
                  </a:path>
                </a:pathLst>
              </a:custGeom>
              <a:solidFill>
                <a:srgbClr val="00009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864" name="Freeform 1363"/>
              <p:cNvSpPr>
                <a:spLocks/>
              </p:cNvSpPr>
              <p:nvPr/>
            </p:nvSpPr>
            <p:spPr bwMode="auto">
              <a:xfrm>
                <a:off x="1010" y="3084"/>
                <a:ext cx="1571" cy="469"/>
              </a:xfrm>
              <a:custGeom>
                <a:avLst/>
                <a:gdLst>
                  <a:gd name="T0" fmla="*/ 1 w 2532"/>
                  <a:gd name="T1" fmla="*/ 0 h 723"/>
                  <a:gd name="T2" fmla="*/ 1 w 2532"/>
                  <a:gd name="T3" fmla="*/ 0 h 723"/>
                  <a:gd name="T4" fmla="*/ 22 w 2532"/>
                  <a:gd name="T5" fmla="*/ 9 h 723"/>
                  <a:gd name="T6" fmla="*/ 22 w 2532"/>
                  <a:gd name="T7" fmla="*/ 10 h 723"/>
                  <a:gd name="T8" fmla="*/ 0 w 2532"/>
                  <a:gd name="T9" fmla="*/ 1 h 723"/>
                  <a:gd name="T10" fmla="*/ 1 w 2532"/>
                  <a:gd name="T11" fmla="*/ 0 h 72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2532"/>
                  <a:gd name="T19" fmla="*/ 0 h 723"/>
                  <a:gd name="T20" fmla="*/ 2532 w 2532"/>
                  <a:gd name="T21" fmla="*/ 723 h 723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532" h="723">
                    <a:moveTo>
                      <a:pt x="6" y="0"/>
                    </a:moveTo>
                    <a:cubicBezTo>
                      <a:pt x="16" y="0"/>
                      <a:pt x="26" y="0"/>
                      <a:pt x="36" y="0"/>
                    </a:cubicBezTo>
                    <a:lnTo>
                      <a:pt x="2532" y="678"/>
                    </a:lnTo>
                    <a:lnTo>
                      <a:pt x="2529" y="723"/>
                    </a:lnTo>
                    <a:lnTo>
                      <a:pt x="0" y="24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00009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865" name="Freeform 1364"/>
              <p:cNvSpPr>
                <a:spLocks/>
              </p:cNvSpPr>
              <p:nvPr/>
            </p:nvSpPr>
            <p:spPr bwMode="auto">
              <a:xfrm>
                <a:off x="1011" y="2998"/>
                <a:ext cx="17" cy="95"/>
              </a:xfrm>
              <a:custGeom>
                <a:avLst/>
                <a:gdLst>
                  <a:gd name="T0" fmla="*/ 1 w 26"/>
                  <a:gd name="T1" fmla="*/ 1 h 147"/>
                  <a:gd name="T2" fmla="*/ 1 w 26"/>
                  <a:gd name="T3" fmla="*/ 2 h 147"/>
                  <a:gd name="T4" fmla="*/ 0 w 26"/>
                  <a:gd name="T5" fmla="*/ 2 h 147"/>
                  <a:gd name="T6" fmla="*/ 1 w 26"/>
                  <a:gd name="T7" fmla="*/ 0 h 147"/>
                  <a:gd name="T8" fmla="*/ 1 w 26"/>
                  <a:gd name="T9" fmla="*/ 1 h 14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6"/>
                  <a:gd name="T16" fmla="*/ 0 h 147"/>
                  <a:gd name="T17" fmla="*/ 26 w 26"/>
                  <a:gd name="T18" fmla="*/ 147 h 147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6" h="147">
                    <a:moveTo>
                      <a:pt x="26" y="10"/>
                    </a:moveTo>
                    <a:lnTo>
                      <a:pt x="23" y="147"/>
                    </a:lnTo>
                    <a:lnTo>
                      <a:pt x="0" y="144"/>
                    </a:lnTo>
                    <a:lnTo>
                      <a:pt x="3" y="0"/>
                    </a:lnTo>
                    <a:lnTo>
                      <a:pt x="26" y="10"/>
                    </a:lnTo>
                    <a:close/>
                  </a:path>
                </a:pathLst>
              </a:custGeom>
              <a:solidFill>
                <a:srgbClr val="00009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866" name="Freeform 1365"/>
              <p:cNvSpPr>
                <a:spLocks/>
              </p:cNvSpPr>
              <p:nvPr/>
            </p:nvSpPr>
            <p:spPr bwMode="auto">
              <a:xfrm>
                <a:off x="1012" y="2611"/>
                <a:ext cx="730" cy="393"/>
              </a:xfrm>
              <a:custGeom>
                <a:avLst/>
                <a:gdLst>
                  <a:gd name="T0" fmla="*/ 10 w 1176"/>
                  <a:gd name="T1" fmla="*/ 0 h 606"/>
                  <a:gd name="T2" fmla="*/ 0 w 1176"/>
                  <a:gd name="T3" fmla="*/ 8 h 606"/>
                  <a:gd name="T4" fmla="*/ 1 w 1176"/>
                  <a:gd name="T5" fmla="*/ 8 h 606"/>
                  <a:gd name="T6" fmla="*/ 10 w 1176"/>
                  <a:gd name="T7" fmla="*/ 1 h 606"/>
                  <a:gd name="T8" fmla="*/ 10 w 1176"/>
                  <a:gd name="T9" fmla="*/ 0 h 60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176"/>
                  <a:gd name="T16" fmla="*/ 0 h 606"/>
                  <a:gd name="T17" fmla="*/ 1176 w 1176"/>
                  <a:gd name="T18" fmla="*/ 606 h 60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176" h="606">
                    <a:moveTo>
                      <a:pt x="1170" y="0"/>
                    </a:moveTo>
                    <a:lnTo>
                      <a:pt x="0" y="597"/>
                    </a:lnTo>
                    <a:lnTo>
                      <a:pt x="30" y="606"/>
                    </a:lnTo>
                    <a:lnTo>
                      <a:pt x="1176" y="18"/>
                    </a:lnTo>
                    <a:lnTo>
                      <a:pt x="1170" y="0"/>
                    </a:lnTo>
                    <a:close/>
                  </a:path>
                </a:pathLst>
              </a:custGeom>
              <a:solidFill>
                <a:srgbClr val="00009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867" name="Freeform 1366"/>
              <p:cNvSpPr>
                <a:spLocks/>
              </p:cNvSpPr>
              <p:nvPr/>
            </p:nvSpPr>
            <p:spPr bwMode="auto">
              <a:xfrm>
                <a:off x="1061" y="3018"/>
                <a:ext cx="1490" cy="451"/>
              </a:xfrm>
              <a:custGeom>
                <a:avLst/>
                <a:gdLst>
                  <a:gd name="T0" fmla="*/ 1 w 2532"/>
                  <a:gd name="T1" fmla="*/ 0 h 723"/>
                  <a:gd name="T2" fmla="*/ 1 w 2532"/>
                  <a:gd name="T3" fmla="*/ 0 h 723"/>
                  <a:gd name="T4" fmla="*/ 12 w 2532"/>
                  <a:gd name="T5" fmla="*/ 6 h 723"/>
                  <a:gd name="T6" fmla="*/ 12 w 2532"/>
                  <a:gd name="T7" fmla="*/ 6 h 723"/>
                  <a:gd name="T8" fmla="*/ 0 w 2532"/>
                  <a:gd name="T9" fmla="*/ 1 h 723"/>
                  <a:gd name="T10" fmla="*/ 1 w 2532"/>
                  <a:gd name="T11" fmla="*/ 0 h 72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2532"/>
                  <a:gd name="T19" fmla="*/ 0 h 723"/>
                  <a:gd name="T20" fmla="*/ 2532 w 2532"/>
                  <a:gd name="T21" fmla="*/ 723 h 723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532" h="723">
                    <a:moveTo>
                      <a:pt x="6" y="0"/>
                    </a:moveTo>
                    <a:cubicBezTo>
                      <a:pt x="16" y="0"/>
                      <a:pt x="26" y="0"/>
                      <a:pt x="36" y="0"/>
                    </a:cubicBezTo>
                    <a:lnTo>
                      <a:pt x="2532" y="678"/>
                    </a:lnTo>
                    <a:lnTo>
                      <a:pt x="2529" y="723"/>
                    </a:lnTo>
                    <a:lnTo>
                      <a:pt x="0" y="24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00009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868" name="Freeform 1367"/>
              <p:cNvSpPr>
                <a:spLocks/>
              </p:cNvSpPr>
              <p:nvPr/>
            </p:nvSpPr>
            <p:spPr bwMode="auto">
              <a:xfrm flipV="1">
                <a:off x="2549" y="2986"/>
                <a:ext cx="608" cy="467"/>
              </a:xfrm>
              <a:custGeom>
                <a:avLst/>
                <a:gdLst>
                  <a:gd name="T0" fmla="*/ 0 w 2532"/>
                  <a:gd name="T1" fmla="*/ 0 h 723"/>
                  <a:gd name="T2" fmla="*/ 0 w 2532"/>
                  <a:gd name="T3" fmla="*/ 0 h 723"/>
                  <a:gd name="T4" fmla="*/ 0 w 2532"/>
                  <a:gd name="T5" fmla="*/ 9 h 723"/>
                  <a:gd name="T6" fmla="*/ 0 w 2532"/>
                  <a:gd name="T7" fmla="*/ 9 h 723"/>
                  <a:gd name="T8" fmla="*/ 0 w 2532"/>
                  <a:gd name="T9" fmla="*/ 1 h 723"/>
                  <a:gd name="T10" fmla="*/ 0 w 2532"/>
                  <a:gd name="T11" fmla="*/ 0 h 72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2532"/>
                  <a:gd name="T19" fmla="*/ 0 h 723"/>
                  <a:gd name="T20" fmla="*/ 2532 w 2532"/>
                  <a:gd name="T21" fmla="*/ 723 h 723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532" h="723">
                    <a:moveTo>
                      <a:pt x="6" y="0"/>
                    </a:moveTo>
                    <a:cubicBezTo>
                      <a:pt x="16" y="0"/>
                      <a:pt x="26" y="0"/>
                      <a:pt x="36" y="0"/>
                    </a:cubicBezTo>
                    <a:lnTo>
                      <a:pt x="2532" y="678"/>
                    </a:lnTo>
                    <a:lnTo>
                      <a:pt x="2529" y="723"/>
                    </a:lnTo>
                    <a:lnTo>
                      <a:pt x="0" y="24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00009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72801" name="Group 1368"/>
            <p:cNvGrpSpPr>
              <a:grpSpLocks/>
            </p:cNvGrpSpPr>
            <p:nvPr/>
          </p:nvGrpSpPr>
          <p:grpSpPr bwMode="auto">
            <a:xfrm>
              <a:off x="3503" y="1916"/>
              <a:ext cx="280" cy="257"/>
              <a:chOff x="877" y="1008"/>
              <a:chExt cx="2747" cy="2591"/>
            </a:xfrm>
          </p:grpSpPr>
          <p:pic>
            <p:nvPicPr>
              <p:cNvPr id="72829" name="Picture 1369" descr="antenna_stylized"/>
              <p:cNvPicPr>
                <a:picLocks noChangeAspect="1" noChangeArrowheads="1"/>
              </p:cNvPicPr>
              <p:nvPr/>
            </p:nvPicPr>
            <p:blipFill>
              <a:blip r:embed="rId19" cstate="print"/>
              <a:srcRect/>
              <a:stretch>
                <a:fillRect/>
              </a:stretch>
            </p:blipFill>
            <p:spPr bwMode="auto">
              <a:xfrm>
                <a:off x="877" y="1008"/>
                <a:ext cx="2725" cy="14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72830" name="Picture 1370" descr="laptop_keyboard"/>
              <p:cNvPicPr>
                <a:picLocks noChangeAspect="1" noChangeArrowheads="1"/>
              </p:cNvPicPr>
              <p:nvPr/>
            </p:nvPicPr>
            <p:blipFill>
              <a:blip r:embed="rId20" cstate="print"/>
              <a:srcRect/>
              <a:stretch>
                <a:fillRect/>
              </a:stretch>
            </p:blipFill>
            <p:spPr bwMode="auto">
              <a:xfrm rot="109064" flipH="1">
                <a:off x="1009" y="2586"/>
                <a:ext cx="2245" cy="101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72831" name="Freeform 1371"/>
              <p:cNvSpPr>
                <a:spLocks/>
              </p:cNvSpPr>
              <p:nvPr/>
            </p:nvSpPr>
            <p:spPr bwMode="auto">
              <a:xfrm>
                <a:off x="1753" y="1603"/>
                <a:ext cx="1807" cy="1322"/>
              </a:xfrm>
              <a:custGeom>
                <a:avLst/>
                <a:gdLst>
                  <a:gd name="T0" fmla="*/ 4 w 2982"/>
                  <a:gd name="T1" fmla="*/ 0 h 2442"/>
                  <a:gd name="T2" fmla="*/ 0 w 2982"/>
                  <a:gd name="T3" fmla="*/ 4 h 2442"/>
                  <a:gd name="T4" fmla="*/ 16 w 2982"/>
                  <a:gd name="T5" fmla="*/ 5 h 2442"/>
                  <a:gd name="T6" fmla="*/ 20 w 2982"/>
                  <a:gd name="T7" fmla="*/ 1 h 2442"/>
                  <a:gd name="T8" fmla="*/ 4 w 2982"/>
                  <a:gd name="T9" fmla="*/ 0 h 244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982"/>
                  <a:gd name="T16" fmla="*/ 0 h 2442"/>
                  <a:gd name="T17" fmla="*/ 2982 w 2982"/>
                  <a:gd name="T18" fmla="*/ 2442 h 244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982" h="2442">
                    <a:moveTo>
                      <a:pt x="540" y="0"/>
                    </a:moveTo>
                    <a:lnTo>
                      <a:pt x="0" y="1734"/>
                    </a:lnTo>
                    <a:lnTo>
                      <a:pt x="2394" y="2442"/>
                    </a:lnTo>
                    <a:lnTo>
                      <a:pt x="2982" y="318"/>
                    </a:lnTo>
                    <a:lnTo>
                      <a:pt x="540" y="0"/>
                    </a:lnTo>
                    <a:close/>
                  </a:path>
                </a:pathLst>
              </a:cu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pic>
            <p:nvPicPr>
              <p:cNvPr id="72832" name="Picture 1372" descr="screen"/>
              <p:cNvPicPr>
                <a:picLocks noChangeAspect="1" noChangeArrowheads="1"/>
              </p:cNvPicPr>
              <p:nvPr/>
            </p:nvPicPr>
            <p:blipFill>
              <a:blip r:embed="rId21" cstate="print"/>
              <a:srcRect/>
              <a:stretch>
                <a:fillRect/>
              </a:stretch>
            </p:blipFill>
            <p:spPr bwMode="auto">
              <a:xfrm>
                <a:off x="1842" y="1637"/>
                <a:ext cx="1642" cy="120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72833" name="Freeform 1373"/>
              <p:cNvSpPr>
                <a:spLocks/>
              </p:cNvSpPr>
              <p:nvPr/>
            </p:nvSpPr>
            <p:spPr bwMode="auto">
              <a:xfrm>
                <a:off x="2082" y="1564"/>
                <a:ext cx="1531" cy="246"/>
              </a:xfrm>
              <a:custGeom>
                <a:avLst/>
                <a:gdLst>
                  <a:gd name="T0" fmla="*/ 1 w 2528"/>
                  <a:gd name="T1" fmla="*/ 0 h 455"/>
                  <a:gd name="T2" fmla="*/ 17 w 2528"/>
                  <a:gd name="T3" fmla="*/ 1 h 455"/>
                  <a:gd name="T4" fmla="*/ 16 w 2528"/>
                  <a:gd name="T5" fmla="*/ 1 h 455"/>
                  <a:gd name="T6" fmla="*/ 0 w 2528"/>
                  <a:gd name="T7" fmla="*/ 1 h 455"/>
                  <a:gd name="T8" fmla="*/ 1 w 2528"/>
                  <a:gd name="T9" fmla="*/ 0 h 45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528"/>
                  <a:gd name="T16" fmla="*/ 0 h 455"/>
                  <a:gd name="T17" fmla="*/ 2528 w 2528"/>
                  <a:gd name="T18" fmla="*/ 455 h 45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528" h="455">
                    <a:moveTo>
                      <a:pt x="14" y="0"/>
                    </a:moveTo>
                    <a:lnTo>
                      <a:pt x="2528" y="341"/>
                    </a:lnTo>
                    <a:lnTo>
                      <a:pt x="2480" y="455"/>
                    </a:lnTo>
                    <a:lnTo>
                      <a:pt x="0" y="86"/>
                    </a:lnTo>
                    <a:lnTo>
                      <a:pt x="14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834" name="Freeform 1374"/>
              <p:cNvSpPr>
                <a:spLocks/>
              </p:cNvSpPr>
              <p:nvPr/>
            </p:nvSpPr>
            <p:spPr bwMode="auto">
              <a:xfrm>
                <a:off x="1737" y="1562"/>
                <a:ext cx="425" cy="1024"/>
              </a:xfrm>
              <a:custGeom>
                <a:avLst/>
                <a:gdLst>
                  <a:gd name="T0" fmla="*/ 4 w 702"/>
                  <a:gd name="T1" fmla="*/ 0 h 1893"/>
                  <a:gd name="T2" fmla="*/ 0 w 702"/>
                  <a:gd name="T3" fmla="*/ 4 h 1893"/>
                  <a:gd name="T4" fmla="*/ 1 w 702"/>
                  <a:gd name="T5" fmla="*/ 4 h 1893"/>
                  <a:gd name="T6" fmla="*/ 5 w 702"/>
                  <a:gd name="T7" fmla="*/ 1 h 1893"/>
                  <a:gd name="T8" fmla="*/ 4 w 702"/>
                  <a:gd name="T9" fmla="*/ 0 h 189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702"/>
                  <a:gd name="T16" fmla="*/ 0 h 1893"/>
                  <a:gd name="T17" fmla="*/ 702 w 702"/>
                  <a:gd name="T18" fmla="*/ 1893 h 1893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702" h="1893">
                    <a:moveTo>
                      <a:pt x="579" y="0"/>
                    </a:moveTo>
                    <a:lnTo>
                      <a:pt x="0" y="1869"/>
                    </a:lnTo>
                    <a:lnTo>
                      <a:pt x="114" y="1893"/>
                    </a:lnTo>
                    <a:lnTo>
                      <a:pt x="702" y="51"/>
                    </a:lnTo>
                    <a:lnTo>
                      <a:pt x="579" y="0"/>
                    </a:lnTo>
                    <a:close/>
                  </a:path>
                </a:pathLst>
              </a:custGeom>
              <a:solidFill>
                <a:srgbClr val="00009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835" name="Freeform 1375"/>
              <p:cNvSpPr>
                <a:spLocks/>
              </p:cNvSpPr>
              <p:nvPr/>
            </p:nvSpPr>
            <p:spPr bwMode="auto">
              <a:xfrm>
                <a:off x="3144" y="1745"/>
                <a:ext cx="458" cy="1182"/>
              </a:xfrm>
              <a:custGeom>
                <a:avLst/>
                <a:gdLst>
                  <a:gd name="T0" fmla="*/ 5 w 756"/>
                  <a:gd name="T1" fmla="*/ 0 h 2184"/>
                  <a:gd name="T2" fmla="*/ 1 w 756"/>
                  <a:gd name="T3" fmla="*/ 5 h 2184"/>
                  <a:gd name="T4" fmla="*/ 0 w 756"/>
                  <a:gd name="T5" fmla="*/ 5 h 2184"/>
                  <a:gd name="T6" fmla="*/ 4 w 756"/>
                  <a:gd name="T7" fmla="*/ 1 h 2184"/>
                  <a:gd name="T8" fmla="*/ 5 w 756"/>
                  <a:gd name="T9" fmla="*/ 0 h 218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756"/>
                  <a:gd name="T16" fmla="*/ 0 h 2184"/>
                  <a:gd name="T17" fmla="*/ 756 w 756"/>
                  <a:gd name="T18" fmla="*/ 2184 h 218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756" h="2184">
                    <a:moveTo>
                      <a:pt x="756" y="0"/>
                    </a:moveTo>
                    <a:lnTo>
                      <a:pt x="138" y="2184"/>
                    </a:lnTo>
                    <a:lnTo>
                      <a:pt x="0" y="2148"/>
                    </a:lnTo>
                    <a:lnTo>
                      <a:pt x="606" y="78"/>
                    </a:lnTo>
                    <a:lnTo>
                      <a:pt x="756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DDDDDD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836" name="Freeform 1376"/>
              <p:cNvSpPr>
                <a:spLocks/>
              </p:cNvSpPr>
              <p:nvPr/>
            </p:nvSpPr>
            <p:spPr bwMode="auto">
              <a:xfrm>
                <a:off x="1732" y="2534"/>
                <a:ext cx="1680" cy="399"/>
              </a:xfrm>
              <a:custGeom>
                <a:avLst/>
                <a:gdLst>
                  <a:gd name="T0" fmla="*/ 1 w 2773"/>
                  <a:gd name="T1" fmla="*/ 0 h 738"/>
                  <a:gd name="T2" fmla="*/ 0 w 2773"/>
                  <a:gd name="T3" fmla="*/ 1 h 738"/>
                  <a:gd name="T4" fmla="*/ 16 w 2773"/>
                  <a:gd name="T5" fmla="*/ 2 h 738"/>
                  <a:gd name="T6" fmla="*/ 16 w 2773"/>
                  <a:gd name="T7" fmla="*/ 1 h 738"/>
                  <a:gd name="T8" fmla="*/ 1 w 2773"/>
                  <a:gd name="T9" fmla="*/ 0 h 73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773"/>
                  <a:gd name="T16" fmla="*/ 0 h 738"/>
                  <a:gd name="T17" fmla="*/ 2773 w 2773"/>
                  <a:gd name="T18" fmla="*/ 738 h 73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773" h="738">
                    <a:moveTo>
                      <a:pt x="33" y="0"/>
                    </a:moveTo>
                    <a:lnTo>
                      <a:pt x="0" y="99"/>
                    </a:lnTo>
                    <a:lnTo>
                      <a:pt x="2436" y="738"/>
                    </a:lnTo>
                    <a:cubicBezTo>
                      <a:pt x="2499" y="501"/>
                      <a:pt x="2773" y="727"/>
                      <a:pt x="2373" y="603"/>
                    </a:cubicBezTo>
                    <a:lnTo>
                      <a:pt x="33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CC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837" name="Freeform 1377"/>
              <p:cNvSpPr>
                <a:spLocks/>
              </p:cNvSpPr>
              <p:nvPr/>
            </p:nvSpPr>
            <p:spPr bwMode="auto">
              <a:xfrm>
                <a:off x="3195" y="1755"/>
                <a:ext cx="429" cy="1187"/>
              </a:xfrm>
              <a:custGeom>
                <a:avLst/>
                <a:gdLst>
                  <a:gd name="T0" fmla="*/ 12 w 637"/>
                  <a:gd name="T1" fmla="*/ 0 h 1659"/>
                  <a:gd name="T2" fmla="*/ 12 w 637"/>
                  <a:gd name="T3" fmla="*/ 0 h 1659"/>
                  <a:gd name="T4" fmla="*/ 1 w 637"/>
                  <a:gd name="T5" fmla="*/ 59 h 1659"/>
                  <a:gd name="T6" fmla="*/ 0 w 637"/>
                  <a:gd name="T7" fmla="*/ 57 h 1659"/>
                  <a:gd name="T8" fmla="*/ 12 w 637"/>
                  <a:gd name="T9" fmla="*/ 0 h 165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37"/>
                  <a:gd name="T16" fmla="*/ 0 h 1659"/>
                  <a:gd name="T17" fmla="*/ 637 w 637"/>
                  <a:gd name="T18" fmla="*/ 1659 h 1659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37" h="1659">
                    <a:moveTo>
                      <a:pt x="615" y="0"/>
                    </a:moveTo>
                    <a:lnTo>
                      <a:pt x="637" y="0"/>
                    </a:lnTo>
                    <a:lnTo>
                      <a:pt x="68" y="1659"/>
                    </a:lnTo>
                    <a:lnTo>
                      <a:pt x="0" y="1647"/>
                    </a:lnTo>
                    <a:lnTo>
                      <a:pt x="615" y="0"/>
                    </a:lnTo>
                    <a:close/>
                  </a:path>
                </a:pathLst>
              </a:custGeom>
              <a:solidFill>
                <a:srgbClr val="4D4D4D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838" name="Freeform 1378"/>
              <p:cNvSpPr>
                <a:spLocks/>
              </p:cNvSpPr>
              <p:nvPr/>
            </p:nvSpPr>
            <p:spPr bwMode="auto">
              <a:xfrm>
                <a:off x="1734" y="2587"/>
                <a:ext cx="1494" cy="394"/>
              </a:xfrm>
              <a:custGeom>
                <a:avLst/>
                <a:gdLst>
                  <a:gd name="T0" fmla="*/ 0 w 2216"/>
                  <a:gd name="T1" fmla="*/ 0 h 550"/>
                  <a:gd name="T2" fmla="*/ 1 w 2216"/>
                  <a:gd name="T3" fmla="*/ 2 h 550"/>
                  <a:gd name="T4" fmla="*/ 42 w 2216"/>
                  <a:gd name="T5" fmla="*/ 20 h 550"/>
                  <a:gd name="T6" fmla="*/ 42 w 2216"/>
                  <a:gd name="T7" fmla="*/ 17 h 550"/>
                  <a:gd name="T8" fmla="*/ 0 w 2216"/>
                  <a:gd name="T9" fmla="*/ 0 h 55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216"/>
                  <a:gd name="T16" fmla="*/ 0 h 550"/>
                  <a:gd name="T17" fmla="*/ 2216 w 2216"/>
                  <a:gd name="T18" fmla="*/ 550 h 55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216" h="550">
                    <a:moveTo>
                      <a:pt x="0" y="0"/>
                    </a:moveTo>
                    <a:lnTo>
                      <a:pt x="9" y="57"/>
                    </a:lnTo>
                    <a:lnTo>
                      <a:pt x="2164" y="550"/>
                    </a:lnTo>
                    <a:lnTo>
                      <a:pt x="2216" y="496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rgbClr val="808080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72839" name="Group 1379"/>
              <p:cNvGrpSpPr>
                <a:grpSpLocks/>
              </p:cNvGrpSpPr>
              <p:nvPr/>
            </p:nvGrpSpPr>
            <p:grpSpPr bwMode="auto">
              <a:xfrm>
                <a:off x="1709" y="3008"/>
                <a:ext cx="507" cy="234"/>
                <a:chOff x="1740" y="2642"/>
                <a:chExt cx="752" cy="327"/>
              </a:xfrm>
            </p:grpSpPr>
            <p:sp>
              <p:nvSpPr>
                <p:cNvPr id="72846" name="Freeform 1380"/>
                <p:cNvSpPr>
                  <a:spLocks/>
                </p:cNvSpPr>
                <p:nvPr/>
              </p:nvSpPr>
              <p:spPr bwMode="auto">
                <a:xfrm>
                  <a:off x="1740" y="2642"/>
                  <a:ext cx="752" cy="327"/>
                </a:xfrm>
                <a:custGeom>
                  <a:avLst/>
                  <a:gdLst>
                    <a:gd name="T0" fmla="*/ 293 w 752"/>
                    <a:gd name="T1" fmla="*/ 0 h 327"/>
                    <a:gd name="T2" fmla="*/ 752 w 752"/>
                    <a:gd name="T3" fmla="*/ 124 h 327"/>
                    <a:gd name="T4" fmla="*/ 470 w 752"/>
                    <a:gd name="T5" fmla="*/ 327 h 327"/>
                    <a:gd name="T6" fmla="*/ 0 w 752"/>
                    <a:gd name="T7" fmla="*/ 183 h 327"/>
                    <a:gd name="T8" fmla="*/ 293 w 752"/>
                    <a:gd name="T9" fmla="*/ 0 h 32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752"/>
                    <a:gd name="T16" fmla="*/ 0 h 327"/>
                    <a:gd name="T17" fmla="*/ 752 w 752"/>
                    <a:gd name="T18" fmla="*/ 327 h 327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752" h="327">
                      <a:moveTo>
                        <a:pt x="293" y="0"/>
                      </a:moveTo>
                      <a:lnTo>
                        <a:pt x="752" y="124"/>
                      </a:lnTo>
                      <a:lnTo>
                        <a:pt x="470" y="327"/>
                      </a:lnTo>
                      <a:lnTo>
                        <a:pt x="0" y="183"/>
                      </a:lnTo>
                      <a:lnTo>
                        <a:pt x="293" y="0"/>
                      </a:lnTo>
                      <a:close/>
                    </a:path>
                  </a:pathLst>
                </a:custGeom>
                <a:solidFill>
                  <a:srgbClr val="000099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2847" name="Freeform 1381"/>
                <p:cNvSpPr>
                  <a:spLocks/>
                </p:cNvSpPr>
                <p:nvPr/>
              </p:nvSpPr>
              <p:spPr bwMode="auto">
                <a:xfrm>
                  <a:off x="1754" y="2649"/>
                  <a:ext cx="726" cy="311"/>
                </a:xfrm>
                <a:custGeom>
                  <a:avLst/>
                  <a:gdLst>
                    <a:gd name="T0" fmla="*/ 282 w 726"/>
                    <a:gd name="T1" fmla="*/ 0 h 311"/>
                    <a:gd name="T2" fmla="*/ 726 w 726"/>
                    <a:gd name="T3" fmla="*/ 119 h 311"/>
                    <a:gd name="T4" fmla="*/ 457 w 726"/>
                    <a:gd name="T5" fmla="*/ 311 h 311"/>
                    <a:gd name="T6" fmla="*/ 0 w 726"/>
                    <a:gd name="T7" fmla="*/ 173 h 311"/>
                    <a:gd name="T8" fmla="*/ 282 w 726"/>
                    <a:gd name="T9" fmla="*/ 0 h 311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726"/>
                    <a:gd name="T16" fmla="*/ 0 h 311"/>
                    <a:gd name="T17" fmla="*/ 726 w 726"/>
                    <a:gd name="T18" fmla="*/ 311 h 311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726" h="311">
                      <a:moveTo>
                        <a:pt x="282" y="0"/>
                      </a:moveTo>
                      <a:lnTo>
                        <a:pt x="726" y="119"/>
                      </a:lnTo>
                      <a:lnTo>
                        <a:pt x="457" y="311"/>
                      </a:lnTo>
                      <a:lnTo>
                        <a:pt x="0" y="173"/>
                      </a:lnTo>
                      <a:lnTo>
                        <a:pt x="282" y="0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4D4D4D"/>
                    </a:gs>
                    <a:gs pos="100000">
                      <a:srgbClr val="DDDDDD"/>
                    </a:gs>
                  </a:gsLst>
                  <a:lin ang="189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2848" name="Freeform 1382"/>
                <p:cNvSpPr>
                  <a:spLocks/>
                </p:cNvSpPr>
                <p:nvPr/>
              </p:nvSpPr>
              <p:spPr bwMode="auto">
                <a:xfrm>
                  <a:off x="1808" y="2770"/>
                  <a:ext cx="258" cy="100"/>
                </a:xfrm>
                <a:custGeom>
                  <a:avLst/>
                  <a:gdLst>
                    <a:gd name="T0" fmla="*/ 0 w 258"/>
                    <a:gd name="T1" fmla="*/ 44 h 100"/>
                    <a:gd name="T2" fmla="*/ 75 w 258"/>
                    <a:gd name="T3" fmla="*/ 0 h 100"/>
                    <a:gd name="T4" fmla="*/ 258 w 258"/>
                    <a:gd name="T5" fmla="*/ 50 h 100"/>
                    <a:gd name="T6" fmla="*/ 183 w 258"/>
                    <a:gd name="T7" fmla="*/ 100 h 100"/>
                    <a:gd name="T8" fmla="*/ 0 w 258"/>
                    <a:gd name="T9" fmla="*/ 44 h 10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58"/>
                    <a:gd name="T16" fmla="*/ 0 h 100"/>
                    <a:gd name="T17" fmla="*/ 258 w 258"/>
                    <a:gd name="T18" fmla="*/ 100 h 10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58" h="100">
                      <a:moveTo>
                        <a:pt x="0" y="44"/>
                      </a:moveTo>
                      <a:lnTo>
                        <a:pt x="75" y="0"/>
                      </a:lnTo>
                      <a:lnTo>
                        <a:pt x="258" y="50"/>
                      </a:lnTo>
                      <a:lnTo>
                        <a:pt x="183" y="100"/>
                      </a:lnTo>
                      <a:lnTo>
                        <a:pt x="0" y="44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2849" name="Freeform 1383"/>
                <p:cNvSpPr>
                  <a:spLocks/>
                </p:cNvSpPr>
                <p:nvPr/>
              </p:nvSpPr>
              <p:spPr bwMode="auto">
                <a:xfrm>
                  <a:off x="1799" y="2816"/>
                  <a:ext cx="194" cy="63"/>
                </a:xfrm>
                <a:custGeom>
                  <a:avLst/>
                  <a:gdLst>
                    <a:gd name="T0" fmla="*/ 12 w 194"/>
                    <a:gd name="T1" fmla="*/ 0 h 63"/>
                    <a:gd name="T2" fmla="*/ 194 w 194"/>
                    <a:gd name="T3" fmla="*/ 53 h 63"/>
                    <a:gd name="T4" fmla="*/ 180 w 194"/>
                    <a:gd name="T5" fmla="*/ 63 h 63"/>
                    <a:gd name="T6" fmla="*/ 0 w 194"/>
                    <a:gd name="T7" fmla="*/ 9 h 63"/>
                    <a:gd name="T8" fmla="*/ 12 w 194"/>
                    <a:gd name="T9" fmla="*/ 0 h 63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94"/>
                    <a:gd name="T16" fmla="*/ 0 h 63"/>
                    <a:gd name="T17" fmla="*/ 194 w 194"/>
                    <a:gd name="T18" fmla="*/ 63 h 63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94" h="63">
                      <a:moveTo>
                        <a:pt x="12" y="0"/>
                      </a:moveTo>
                      <a:lnTo>
                        <a:pt x="194" y="53"/>
                      </a:lnTo>
                      <a:lnTo>
                        <a:pt x="180" y="63"/>
                      </a:lnTo>
                      <a:lnTo>
                        <a:pt x="0" y="9"/>
                      </a:lnTo>
                      <a:lnTo>
                        <a:pt x="12" y="0"/>
                      </a:lnTo>
                      <a:close/>
                    </a:path>
                  </a:pathLst>
                </a:custGeom>
                <a:solidFill>
                  <a:srgbClr val="000099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2850" name="Freeform 1384"/>
                <p:cNvSpPr>
                  <a:spLocks/>
                </p:cNvSpPr>
                <p:nvPr/>
              </p:nvSpPr>
              <p:spPr bwMode="auto">
                <a:xfrm>
                  <a:off x="2020" y="2834"/>
                  <a:ext cx="258" cy="102"/>
                </a:xfrm>
                <a:custGeom>
                  <a:avLst/>
                  <a:gdLst>
                    <a:gd name="T0" fmla="*/ 0 w 258"/>
                    <a:gd name="T1" fmla="*/ 46 h 102"/>
                    <a:gd name="T2" fmla="*/ 71 w 258"/>
                    <a:gd name="T3" fmla="*/ 0 h 102"/>
                    <a:gd name="T4" fmla="*/ 258 w 258"/>
                    <a:gd name="T5" fmla="*/ 52 h 102"/>
                    <a:gd name="T6" fmla="*/ 183 w 258"/>
                    <a:gd name="T7" fmla="*/ 102 h 102"/>
                    <a:gd name="T8" fmla="*/ 0 w 258"/>
                    <a:gd name="T9" fmla="*/ 46 h 10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58"/>
                    <a:gd name="T16" fmla="*/ 0 h 102"/>
                    <a:gd name="T17" fmla="*/ 258 w 258"/>
                    <a:gd name="T18" fmla="*/ 102 h 10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58" h="102">
                      <a:moveTo>
                        <a:pt x="0" y="46"/>
                      </a:moveTo>
                      <a:lnTo>
                        <a:pt x="71" y="0"/>
                      </a:lnTo>
                      <a:lnTo>
                        <a:pt x="258" y="52"/>
                      </a:lnTo>
                      <a:lnTo>
                        <a:pt x="183" y="102"/>
                      </a:lnTo>
                      <a:lnTo>
                        <a:pt x="0" y="46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2851" name="Freeform 1385"/>
                <p:cNvSpPr>
                  <a:spLocks/>
                </p:cNvSpPr>
                <p:nvPr/>
              </p:nvSpPr>
              <p:spPr bwMode="auto">
                <a:xfrm>
                  <a:off x="2011" y="2882"/>
                  <a:ext cx="194" cy="63"/>
                </a:xfrm>
                <a:custGeom>
                  <a:avLst/>
                  <a:gdLst>
                    <a:gd name="T0" fmla="*/ 12 w 194"/>
                    <a:gd name="T1" fmla="*/ 0 h 63"/>
                    <a:gd name="T2" fmla="*/ 194 w 194"/>
                    <a:gd name="T3" fmla="*/ 53 h 63"/>
                    <a:gd name="T4" fmla="*/ 180 w 194"/>
                    <a:gd name="T5" fmla="*/ 63 h 63"/>
                    <a:gd name="T6" fmla="*/ 0 w 194"/>
                    <a:gd name="T7" fmla="*/ 9 h 63"/>
                    <a:gd name="T8" fmla="*/ 12 w 194"/>
                    <a:gd name="T9" fmla="*/ 0 h 63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94"/>
                    <a:gd name="T16" fmla="*/ 0 h 63"/>
                    <a:gd name="T17" fmla="*/ 194 w 194"/>
                    <a:gd name="T18" fmla="*/ 63 h 63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94" h="63">
                      <a:moveTo>
                        <a:pt x="12" y="0"/>
                      </a:moveTo>
                      <a:lnTo>
                        <a:pt x="194" y="53"/>
                      </a:lnTo>
                      <a:lnTo>
                        <a:pt x="180" y="63"/>
                      </a:lnTo>
                      <a:lnTo>
                        <a:pt x="0" y="9"/>
                      </a:lnTo>
                      <a:lnTo>
                        <a:pt x="12" y="0"/>
                      </a:lnTo>
                      <a:close/>
                    </a:path>
                  </a:pathLst>
                </a:custGeom>
                <a:solidFill>
                  <a:srgbClr val="000099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72840" name="Freeform 1386"/>
              <p:cNvSpPr>
                <a:spLocks/>
              </p:cNvSpPr>
              <p:nvPr/>
            </p:nvSpPr>
            <p:spPr bwMode="auto">
              <a:xfrm>
                <a:off x="2577" y="3043"/>
                <a:ext cx="614" cy="514"/>
              </a:xfrm>
              <a:custGeom>
                <a:avLst/>
                <a:gdLst>
                  <a:gd name="T0" fmla="*/ 1 w 990"/>
                  <a:gd name="T1" fmla="*/ 10 h 792"/>
                  <a:gd name="T2" fmla="*/ 9 w 990"/>
                  <a:gd name="T3" fmla="*/ 0 h 792"/>
                  <a:gd name="T4" fmla="*/ 9 w 990"/>
                  <a:gd name="T5" fmla="*/ 1 h 792"/>
                  <a:gd name="T6" fmla="*/ 0 w 990"/>
                  <a:gd name="T7" fmla="*/ 10 h 792"/>
                  <a:gd name="T8" fmla="*/ 1 w 990"/>
                  <a:gd name="T9" fmla="*/ 10 h 79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990"/>
                  <a:gd name="T16" fmla="*/ 0 h 792"/>
                  <a:gd name="T17" fmla="*/ 990 w 990"/>
                  <a:gd name="T18" fmla="*/ 792 h 79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990" h="792">
                    <a:moveTo>
                      <a:pt x="3" y="738"/>
                    </a:moveTo>
                    <a:lnTo>
                      <a:pt x="990" y="0"/>
                    </a:lnTo>
                    <a:lnTo>
                      <a:pt x="987" y="60"/>
                    </a:lnTo>
                    <a:lnTo>
                      <a:pt x="0" y="792"/>
                    </a:lnTo>
                    <a:lnTo>
                      <a:pt x="3" y="738"/>
                    </a:lnTo>
                    <a:close/>
                  </a:path>
                </a:pathLst>
              </a:custGeom>
              <a:solidFill>
                <a:srgbClr val="00009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841" name="Freeform 1387"/>
              <p:cNvSpPr>
                <a:spLocks/>
              </p:cNvSpPr>
              <p:nvPr/>
            </p:nvSpPr>
            <p:spPr bwMode="auto">
              <a:xfrm>
                <a:off x="1010" y="3084"/>
                <a:ext cx="1571" cy="469"/>
              </a:xfrm>
              <a:custGeom>
                <a:avLst/>
                <a:gdLst>
                  <a:gd name="T0" fmla="*/ 1 w 2532"/>
                  <a:gd name="T1" fmla="*/ 0 h 723"/>
                  <a:gd name="T2" fmla="*/ 1 w 2532"/>
                  <a:gd name="T3" fmla="*/ 0 h 723"/>
                  <a:gd name="T4" fmla="*/ 22 w 2532"/>
                  <a:gd name="T5" fmla="*/ 9 h 723"/>
                  <a:gd name="T6" fmla="*/ 22 w 2532"/>
                  <a:gd name="T7" fmla="*/ 10 h 723"/>
                  <a:gd name="T8" fmla="*/ 0 w 2532"/>
                  <a:gd name="T9" fmla="*/ 1 h 723"/>
                  <a:gd name="T10" fmla="*/ 1 w 2532"/>
                  <a:gd name="T11" fmla="*/ 0 h 72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2532"/>
                  <a:gd name="T19" fmla="*/ 0 h 723"/>
                  <a:gd name="T20" fmla="*/ 2532 w 2532"/>
                  <a:gd name="T21" fmla="*/ 723 h 723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532" h="723">
                    <a:moveTo>
                      <a:pt x="6" y="0"/>
                    </a:moveTo>
                    <a:cubicBezTo>
                      <a:pt x="16" y="0"/>
                      <a:pt x="26" y="0"/>
                      <a:pt x="36" y="0"/>
                    </a:cubicBezTo>
                    <a:lnTo>
                      <a:pt x="2532" y="678"/>
                    </a:lnTo>
                    <a:lnTo>
                      <a:pt x="2529" y="723"/>
                    </a:lnTo>
                    <a:lnTo>
                      <a:pt x="0" y="24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00009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842" name="Freeform 1388"/>
              <p:cNvSpPr>
                <a:spLocks/>
              </p:cNvSpPr>
              <p:nvPr/>
            </p:nvSpPr>
            <p:spPr bwMode="auto">
              <a:xfrm>
                <a:off x="1011" y="2998"/>
                <a:ext cx="17" cy="95"/>
              </a:xfrm>
              <a:custGeom>
                <a:avLst/>
                <a:gdLst>
                  <a:gd name="T0" fmla="*/ 1 w 26"/>
                  <a:gd name="T1" fmla="*/ 1 h 147"/>
                  <a:gd name="T2" fmla="*/ 1 w 26"/>
                  <a:gd name="T3" fmla="*/ 2 h 147"/>
                  <a:gd name="T4" fmla="*/ 0 w 26"/>
                  <a:gd name="T5" fmla="*/ 2 h 147"/>
                  <a:gd name="T6" fmla="*/ 1 w 26"/>
                  <a:gd name="T7" fmla="*/ 0 h 147"/>
                  <a:gd name="T8" fmla="*/ 1 w 26"/>
                  <a:gd name="T9" fmla="*/ 1 h 14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6"/>
                  <a:gd name="T16" fmla="*/ 0 h 147"/>
                  <a:gd name="T17" fmla="*/ 26 w 26"/>
                  <a:gd name="T18" fmla="*/ 147 h 147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6" h="147">
                    <a:moveTo>
                      <a:pt x="26" y="10"/>
                    </a:moveTo>
                    <a:lnTo>
                      <a:pt x="23" y="147"/>
                    </a:lnTo>
                    <a:lnTo>
                      <a:pt x="0" y="144"/>
                    </a:lnTo>
                    <a:lnTo>
                      <a:pt x="3" y="0"/>
                    </a:lnTo>
                    <a:lnTo>
                      <a:pt x="26" y="10"/>
                    </a:lnTo>
                    <a:close/>
                  </a:path>
                </a:pathLst>
              </a:custGeom>
              <a:solidFill>
                <a:srgbClr val="00009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843" name="Freeform 1389"/>
              <p:cNvSpPr>
                <a:spLocks/>
              </p:cNvSpPr>
              <p:nvPr/>
            </p:nvSpPr>
            <p:spPr bwMode="auto">
              <a:xfrm>
                <a:off x="1012" y="2611"/>
                <a:ext cx="730" cy="393"/>
              </a:xfrm>
              <a:custGeom>
                <a:avLst/>
                <a:gdLst>
                  <a:gd name="T0" fmla="*/ 10 w 1176"/>
                  <a:gd name="T1" fmla="*/ 0 h 606"/>
                  <a:gd name="T2" fmla="*/ 0 w 1176"/>
                  <a:gd name="T3" fmla="*/ 8 h 606"/>
                  <a:gd name="T4" fmla="*/ 1 w 1176"/>
                  <a:gd name="T5" fmla="*/ 8 h 606"/>
                  <a:gd name="T6" fmla="*/ 10 w 1176"/>
                  <a:gd name="T7" fmla="*/ 1 h 606"/>
                  <a:gd name="T8" fmla="*/ 10 w 1176"/>
                  <a:gd name="T9" fmla="*/ 0 h 60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176"/>
                  <a:gd name="T16" fmla="*/ 0 h 606"/>
                  <a:gd name="T17" fmla="*/ 1176 w 1176"/>
                  <a:gd name="T18" fmla="*/ 606 h 60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176" h="606">
                    <a:moveTo>
                      <a:pt x="1170" y="0"/>
                    </a:moveTo>
                    <a:lnTo>
                      <a:pt x="0" y="597"/>
                    </a:lnTo>
                    <a:lnTo>
                      <a:pt x="30" y="606"/>
                    </a:lnTo>
                    <a:lnTo>
                      <a:pt x="1176" y="18"/>
                    </a:lnTo>
                    <a:lnTo>
                      <a:pt x="1170" y="0"/>
                    </a:lnTo>
                    <a:close/>
                  </a:path>
                </a:pathLst>
              </a:custGeom>
              <a:solidFill>
                <a:srgbClr val="00009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844" name="Freeform 1390"/>
              <p:cNvSpPr>
                <a:spLocks/>
              </p:cNvSpPr>
              <p:nvPr/>
            </p:nvSpPr>
            <p:spPr bwMode="auto">
              <a:xfrm>
                <a:off x="1061" y="3018"/>
                <a:ext cx="1490" cy="451"/>
              </a:xfrm>
              <a:custGeom>
                <a:avLst/>
                <a:gdLst>
                  <a:gd name="T0" fmla="*/ 1 w 2532"/>
                  <a:gd name="T1" fmla="*/ 0 h 723"/>
                  <a:gd name="T2" fmla="*/ 1 w 2532"/>
                  <a:gd name="T3" fmla="*/ 0 h 723"/>
                  <a:gd name="T4" fmla="*/ 12 w 2532"/>
                  <a:gd name="T5" fmla="*/ 6 h 723"/>
                  <a:gd name="T6" fmla="*/ 12 w 2532"/>
                  <a:gd name="T7" fmla="*/ 6 h 723"/>
                  <a:gd name="T8" fmla="*/ 0 w 2532"/>
                  <a:gd name="T9" fmla="*/ 1 h 723"/>
                  <a:gd name="T10" fmla="*/ 1 w 2532"/>
                  <a:gd name="T11" fmla="*/ 0 h 72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2532"/>
                  <a:gd name="T19" fmla="*/ 0 h 723"/>
                  <a:gd name="T20" fmla="*/ 2532 w 2532"/>
                  <a:gd name="T21" fmla="*/ 723 h 723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532" h="723">
                    <a:moveTo>
                      <a:pt x="6" y="0"/>
                    </a:moveTo>
                    <a:cubicBezTo>
                      <a:pt x="16" y="0"/>
                      <a:pt x="26" y="0"/>
                      <a:pt x="36" y="0"/>
                    </a:cubicBezTo>
                    <a:lnTo>
                      <a:pt x="2532" y="678"/>
                    </a:lnTo>
                    <a:lnTo>
                      <a:pt x="2529" y="723"/>
                    </a:lnTo>
                    <a:lnTo>
                      <a:pt x="0" y="24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00009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845" name="Freeform 1391"/>
              <p:cNvSpPr>
                <a:spLocks/>
              </p:cNvSpPr>
              <p:nvPr/>
            </p:nvSpPr>
            <p:spPr bwMode="auto">
              <a:xfrm flipV="1">
                <a:off x="2549" y="2986"/>
                <a:ext cx="608" cy="467"/>
              </a:xfrm>
              <a:custGeom>
                <a:avLst/>
                <a:gdLst>
                  <a:gd name="T0" fmla="*/ 0 w 2532"/>
                  <a:gd name="T1" fmla="*/ 0 h 723"/>
                  <a:gd name="T2" fmla="*/ 0 w 2532"/>
                  <a:gd name="T3" fmla="*/ 0 h 723"/>
                  <a:gd name="T4" fmla="*/ 0 w 2532"/>
                  <a:gd name="T5" fmla="*/ 9 h 723"/>
                  <a:gd name="T6" fmla="*/ 0 w 2532"/>
                  <a:gd name="T7" fmla="*/ 9 h 723"/>
                  <a:gd name="T8" fmla="*/ 0 w 2532"/>
                  <a:gd name="T9" fmla="*/ 1 h 723"/>
                  <a:gd name="T10" fmla="*/ 0 w 2532"/>
                  <a:gd name="T11" fmla="*/ 0 h 72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2532"/>
                  <a:gd name="T19" fmla="*/ 0 h 723"/>
                  <a:gd name="T20" fmla="*/ 2532 w 2532"/>
                  <a:gd name="T21" fmla="*/ 723 h 723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532" h="723">
                    <a:moveTo>
                      <a:pt x="6" y="0"/>
                    </a:moveTo>
                    <a:cubicBezTo>
                      <a:pt x="16" y="0"/>
                      <a:pt x="26" y="0"/>
                      <a:pt x="36" y="0"/>
                    </a:cubicBezTo>
                    <a:lnTo>
                      <a:pt x="2532" y="678"/>
                    </a:lnTo>
                    <a:lnTo>
                      <a:pt x="2529" y="723"/>
                    </a:lnTo>
                    <a:lnTo>
                      <a:pt x="0" y="24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00009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72802" name="Group 1392"/>
            <p:cNvGrpSpPr>
              <a:grpSpLocks/>
            </p:cNvGrpSpPr>
            <p:nvPr/>
          </p:nvGrpSpPr>
          <p:grpSpPr bwMode="auto">
            <a:xfrm flipH="1">
              <a:off x="3742" y="2030"/>
              <a:ext cx="261" cy="235"/>
              <a:chOff x="2839" y="3501"/>
              <a:chExt cx="755" cy="803"/>
            </a:xfrm>
          </p:grpSpPr>
          <p:pic>
            <p:nvPicPr>
              <p:cNvPr id="72827" name="Picture 1393" descr="desktop_computer_stylized_medium"/>
              <p:cNvPicPr>
                <a:picLocks noChangeAspect="1" noChangeArrowheads="1"/>
              </p:cNvPicPr>
              <p:nvPr/>
            </p:nvPicPr>
            <p:blipFill>
              <a:blip r:embed="rId7" cstate="print"/>
              <a:srcRect/>
              <a:stretch>
                <a:fillRect/>
              </a:stretch>
            </p:blipFill>
            <p:spPr bwMode="auto">
              <a:xfrm>
                <a:off x="2839" y="3501"/>
                <a:ext cx="755" cy="80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72828" name="Freeform 1394"/>
              <p:cNvSpPr>
                <a:spLocks/>
              </p:cNvSpPr>
              <p:nvPr/>
            </p:nvSpPr>
            <p:spPr bwMode="auto">
              <a:xfrm>
                <a:off x="2916" y="3578"/>
                <a:ext cx="356" cy="368"/>
              </a:xfrm>
              <a:custGeom>
                <a:avLst/>
                <a:gdLst>
                  <a:gd name="T0" fmla="*/ 0 w 356"/>
                  <a:gd name="T1" fmla="*/ 0 h 368"/>
                  <a:gd name="T2" fmla="*/ 300 w 356"/>
                  <a:gd name="T3" fmla="*/ 14 h 368"/>
                  <a:gd name="T4" fmla="*/ 356 w 356"/>
                  <a:gd name="T5" fmla="*/ 294 h 368"/>
                  <a:gd name="T6" fmla="*/ 78 w 356"/>
                  <a:gd name="T7" fmla="*/ 368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56"/>
                  <a:gd name="T16" fmla="*/ 0 h 368"/>
                  <a:gd name="T17" fmla="*/ 356 w 356"/>
                  <a:gd name="T18" fmla="*/ 368 h 36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 w="9525" cap="flat" cmpd="sng">
                <a:noFill/>
                <a:prstDash val="solid"/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72803" name="Group 1395"/>
            <p:cNvGrpSpPr>
              <a:grpSpLocks/>
            </p:cNvGrpSpPr>
            <p:nvPr/>
          </p:nvGrpSpPr>
          <p:grpSpPr bwMode="auto">
            <a:xfrm>
              <a:off x="4603" y="3416"/>
              <a:ext cx="299" cy="257"/>
              <a:chOff x="877" y="1008"/>
              <a:chExt cx="2747" cy="2591"/>
            </a:xfrm>
          </p:grpSpPr>
          <p:pic>
            <p:nvPicPr>
              <p:cNvPr id="72804" name="Picture 1396" descr="antenna_stylized"/>
              <p:cNvPicPr>
                <a:picLocks noChangeAspect="1" noChangeArrowheads="1"/>
              </p:cNvPicPr>
              <p:nvPr/>
            </p:nvPicPr>
            <p:blipFill>
              <a:blip r:embed="rId16" cstate="print"/>
              <a:srcRect/>
              <a:stretch>
                <a:fillRect/>
              </a:stretch>
            </p:blipFill>
            <p:spPr bwMode="auto">
              <a:xfrm>
                <a:off x="877" y="1008"/>
                <a:ext cx="2725" cy="14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72805" name="Picture 1397" descr="laptop_keyboard"/>
              <p:cNvPicPr>
                <a:picLocks noChangeAspect="1" noChangeArrowheads="1"/>
              </p:cNvPicPr>
              <p:nvPr/>
            </p:nvPicPr>
            <p:blipFill>
              <a:blip r:embed="rId17" cstate="print"/>
              <a:srcRect/>
              <a:stretch>
                <a:fillRect/>
              </a:stretch>
            </p:blipFill>
            <p:spPr bwMode="auto">
              <a:xfrm rot="109064" flipH="1">
                <a:off x="1009" y="2586"/>
                <a:ext cx="2245" cy="101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72806" name="Freeform 1398"/>
              <p:cNvSpPr>
                <a:spLocks/>
              </p:cNvSpPr>
              <p:nvPr/>
            </p:nvSpPr>
            <p:spPr bwMode="auto">
              <a:xfrm>
                <a:off x="1753" y="1603"/>
                <a:ext cx="1807" cy="1322"/>
              </a:xfrm>
              <a:custGeom>
                <a:avLst/>
                <a:gdLst>
                  <a:gd name="T0" fmla="*/ 4 w 2982"/>
                  <a:gd name="T1" fmla="*/ 0 h 2442"/>
                  <a:gd name="T2" fmla="*/ 0 w 2982"/>
                  <a:gd name="T3" fmla="*/ 4 h 2442"/>
                  <a:gd name="T4" fmla="*/ 16 w 2982"/>
                  <a:gd name="T5" fmla="*/ 5 h 2442"/>
                  <a:gd name="T6" fmla="*/ 20 w 2982"/>
                  <a:gd name="T7" fmla="*/ 1 h 2442"/>
                  <a:gd name="T8" fmla="*/ 4 w 2982"/>
                  <a:gd name="T9" fmla="*/ 0 h 244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982"/>
                  <a:gd name="T16" fmla="*/ 0 h 2442"/>
                  <a:gd name="T17" fmla="*/ 2982 w 2982"/>
                  <a:gd name="T18" fmla="*/ 2442 h 244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982" h="2442">
                    <a:moveTo>
                      <a:pt x="540" y="0"/>
                    </a:moveTo>
                    <a:lnTo>
                      <a:pt x="0" y="1734"/>
                    </a:lnTo>
                    <a:lnTo>
                      <a:pt x="2394" y="2442"/>
                    </a:lnTo>
                    <a:lnTo>
                      <a:pt x="2982" y="318"/>
                    </a:lnTo>
                    <a:lnTo>
                      <a:pt x="540" y="0"/>
                    </a:lnTo>
                    <a:close/>
                  </a:path>
                </a:pathLst>
              </a:cu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pic>
            <p:nvPicPr>
              <p:cNvPr id="72807" name="Picture 1399" descr="screen"/>
              <p:cNvPicPr>
                <a:picLocks noChangeAspect="1" noChangeArrowheads="1"/>
              </p:cNvPicPr>
              <p:nvPr/>
            </p:nvPicPr>
            <p:blipFill>
              <a:blip r:embed="rId18" cstate="print"/>
              <a:srcRect/>
              <a:stretch>
                <a:fillRect/>
              </a:stretch>
            </p:blipFill>
            <p:spPr bwMode="auto">
              <a:xfrm>
                <a:off x="1842" y="1637"/>
                <a:ext cx="1642" cy="120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72808" name="Freeform 1400"/>
              <p:cNvSpPr>
                <a:spLocks/>
              </p:cNvSpPr>
              <p:nvPr/>
            </p:nvSpPr>
            <p:spPr bwMode="auto">
              <a:xfrm>
                <a:off x="2082" y="1564"/>
                <a:ext cx="1531" cy="246"/>
              </a:xfrm>
              <a:custGeom>
                <a:avLst/>
                <a:gdLst>
                  <a:gd name="T0" fmla="*/ 1 w 2528"/>
                  <a:gd name="T1" fmla="*/ 0 h 455"/>
                  <a:gd name="T2" fmla="*/ 17 w 2528"/>
                  <a:gd name="T3" fmla="*/ 1 h 455"/>
                  <a:gd name="T4" fmla="*/ 16 w 2528"/>
                  <a:gd name="T5" fmla="*/ 1 h 455"/>
                  <a:gd name="T6" fmla="*/ 0 w 2528"/>
                  <a:gd name="T7" fmla="*/ 1 h 455"/>
                  <a:gd name="T8" fmla="*/ 1 w 2528"/>
                  <a:gd name="T9" fmla="*/ 0 h 45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528"/>
                  <a:gd name="T16" fmla="*/ 0 h 455"/>
                  <a:gd name="T17" fmla="*/ 2528 w 2528"/>
                  <a:gd name="T18" fmla="*/ 455 h 45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528" h="455">
                    <a:moveTo>
                      <a:pt x="14" y="0"/>
                    </a:moveTo>
                    <a:lnTo>
                      <a:pt x="2528" y="341"/>
                    </a:lnTo>
                    <a:lnTo>
                      <a:pt x="2480" y="455"/>
                    </a:lnTo>
                    <a:lnTo>
                      <a:pt x="0" y="86"/>
                    </a:lnTo>
                    <a:lnTo>
                      <a:pt x="14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809" name="Freeform 1401"/>
              <p:cNvSpPr>
                <a:spLocks/>
              </p:cNvSpPr>
              <p:nvPr/>
            </p:nvSpPr>
            <p:spPr bwMode="auto">
              <a:xfrm>
                <a:off x="1737" y="1562"/>
                <a:ext cx="425" cy="1024"/>
              </a:xfrm>
              <a:custGeom>
                <a:avLst/>
                <a:gdLst>
                  <a:gd name="T0" fmla="*/ 4 w 702"/>
                  <a:gd name="T1" fmla="*/ 0 h 1893"/>
                  <a:gd name="T2" fmla="*/ 0 w 702"/>
                  <a:gd name="T3" fmla="*/ 4 h 1893"/>
                  <a:gd name="T4" fmla="*/ 1 w 702"/>
                  <a:gd name="T5" fmla="*/ 4 h 1893"/>
                  <a:gd name="T6" fmla="*/ 5 w 702"/>
                  <a:gd name="T7" fmla="*/ 1 h 1893"/>
                  <a:gd name="T8" fmla="*/ 4 w 702"/>
                  <a:gd name="T9" fmla="*/ 0 h 189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702"/>
                  <a:gd name="T16" fmla="*/ 0 h 1893"/>
                  <a:gd name="T17" fmla="*/ 702 w 702"/>
                  <a:gd name="T18" fmla="*/ 1893 h 1893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702" h="1893">
                    <a:moveTo>
                      <a:pt x="579" y="0"/>
                    </a:moveTo>
                    <a:lnTo>
                      <a:pt x="0" y="1869"/>
                    </a:lnTo>
                    <a:lnTo>
                      <a:pt x="114" y="1893"/>
                    </a:lnTo>
                    <a:lnTo>
                      <a:pt x="702" y="51"/>
                    </a:lnTo>
                    <a:lnTo>
                      <a:pt x="579" y="0"/>
                    </a:lnTo>
                    <a:close/>
                  </a:path>
                </a:pathLst>
              </a:custGeom>
              <a:solidFill>
                <a:srgbClr val="00009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810" name="Freeform 1402"/>
              <p:cNvSpPr>
                <a:spLocks/>
              </p:cNvSpPr>
              <p:nvPr/>
            </p:nvSpPr>
            <p:spPr bwMode="auto">
              <a:xfrm>
                <a:off x="3144" y="1745"/>
                <a:ext cx="458" cy="1182"/>
              </a:xfrm>
              <a:custGeom>
                <a:avLst/>
                <a:gdLst>
                  <a:gd name="T0" fmla="*/ 5 w 756"/>
                  <a:gd name="T1" fmla="*/ 0 h 2184"/>
                  <a:gd name="T2" fmla="*/ 1 w 756"/>
                  <a:gd name="T3" fmla="*/ 5 h 2184"/>
                  <a:gd name="T4" fmla="*/ 0 w 756"/>
                  <a:gd name="T5" fmla="*/ 5 h 2184"/>
                  <a:gd name="T6" fmla="*/ 4 w 756"/>
                  <a:gd name="T7" fmla="*/ 1 h 2184"/>
                  <a:gd name="T8" fmla="*/ 5 w 756"/>
                  <a:gd name="T9" fmla="*/ 0 h 218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756"/>
                  <a:gd name="T16" fmla="*/ 0 h 2184"/>
                  <a:gd name="T17" fmla="*/ 756 w 756"/>
                  <a:gd name="T18" fmla="*/ 2184 h 218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756" h="2184">
                    <a:moveTo>
                      <a:pt x="756" y="0"/>
                    </a:moveTo>
                    <a:lnTo>
                      <a:pt x="138" y="2184"/>
                    </a:lnTo>
                    <a:lnTo>
                      <a:pt x="0" y="2148"/>
                    </a:lnTo>
                    <a:lnTo>
                      <a:pt x="606" y="78"/>
                    </a:lnTo>
                    <a:lnTo>
                      <a:pt x="756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DDDDDD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811" name="Freeform 1403"/>
              <p:cNvSpPr>
                <a:spLocks/>
              </p:cNvSpPr>
              <p:nvPr/>
            </p:nvSpPr>
            <p:spPr bwMode="auto">
              <a:xfrm>
                <a:off x="1732" y="2534"/>
                <a:ext cx="1680" cy="399"/>
              </a:xfrm>
              <a:custGeom>
                <a:avLst/>
                <a:gdLst>
                  <a:gd name="T0" fmla="*/ 1 w 2773"/>
                  <a:gd name="T1" fmla="*/ 0 h 738"/>
                  <a:gd name="T2" fmla="*/ 0 w 2773"/>
                  <a:gd name="T3" fmla="*/ 1 h 738"/>
                  <a:gd name="T4" fmla="*/ 16 w 2773"/>
                  <a:gd name="T5" fmla="*/ 2 h 738"/>
                  <a:gd name="T6" fmla="*/ 16 w 2773"/>
                  <a:gd name="T7" fmla="*/ 1 h 738"/>
                  <a:gd name="T8" fmla="*/ 1 w 2773"/>
                  <a:gd name="T9" fmla="*/ 0 h 73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773"/>
                  <a:gd name="T16" fmla="*/ 0 h 738"/>
                  <a:gd name="T17" fmla="*/ 2773 w 2773"/>
                  <a:gd name="T18" fmla="*/ 738 h 73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773" h="738">
                    <a:moveTo>
                      <a:pt x="33" y="0"/>
                    </a:moveTo>
                    <a:lnTo>
                      <a:pt x="0" y="99"/>
                    </a:lnTo>
                    <a:lnTo>
                      <a:pt x="2436" y="738"/>
                    </a:lnTo>
                    <a:cubicBezTo>
                      <a:pt x="2499" y="501"/>
                      <a:pt x="2773" y="727"/>
                      <a:pt x="2373" y="603"/>
                    </a:cubicBezTo>
                    <a:lnTo>
                      <a:pt x="33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CC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812" name="Freeform 1404"/>
              <p:cNvSpPr>
                <a:spLocks/>
              </p:cNvSpPr>
              <p:nvPr/>
            </p:nvSpPr>
            <p:spPr bwMode="auto">
              <a:xfrm>
                <a:off x="3195" y="1755"/>
                <a:ext cx="429" cy="1187"/>
              </a:xfrm>
              <a:custGeom>
                <a:avLst/>
                <a:gdLst>
                  <a:gd name="T0" fmla="*/ 12 w 637"/>
                  <a:gd name="T1" fmla="*/ 0 h 1659"/>
                  <a:gd name="T2" fmla="*/ 12 w 637"/>
                  <a:gd name="T3" fmla="*/ 0 h 1659"/>
                  <a:gd name="T4" fmla="*/ 1 w 637"/>
                  <a:gd name="T5" fmla="*/ 59 h 1659"/>
                  <a:gd name="T6" fmla="*/ 0 w 637"/>
                  <a:gd name="T7" fmla="*/ 57 h 1659"/>
                  <a:gd name="T8" fmla="*/ 12 w 637"/>
                  <a:gd name="T9" fmla="*/ 0 h 165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37"/>
                  <a:gd name="T16" fmla="*/ 0 h 1659"/>
                  <a:gd name="T17" fmla="*/ 637 w 637"/>
                  <a:gd name="T18" fmla="*/ 1659 h 1659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37" h="1659">
                    <a:moveTo>
                      <a:pt x="615" y="0"/>
                    </a:moveTo>
                    <a:lnTo>
                      <a:pt x="637" y="0"/>
                    </a:lnTo>
                    <a:lnTo>
                      <a:pt x="68" y="1659"/>
                    </a:lnTo>
                    <a:lnTo>
                      <a:pt x="0" y="1647"/>
                    </a:lnTo>
                    <a:lnTo>
                      <a:pt x="615" y="0"/>
                    </a:lnTo>
                    <a:close/>
                  </a:path>
                </a:pathLst>
              </a:custGeom>
              <a:solidFill>
                <a:srgbClr val="4D4D4D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813" name="Freeform 1405"/>
              <p:cNvSpPr>
                <a:spLocks/>
              </p:cNvSpPr>
              <p:nvPr/>
            </p:nvSpPr>
            <p:spPr bwMode="auto">
              <a:xfrm>
                <a:off x="1734" y="2587"/>
                <a:ext cx="1494" cy="394"/>
              </a:xfrm>
              <a:custGeom>
                <a:avLst/>
                <a:gdLst>
                  <a:gd name="T0" fmla="*/ 0 w 2216"/>
                  <a:gd name="T1" fmla="*/ 0 h 550"/>
                  <a:gd name="T2" fmla="*/ 1 w 2216"/>
                  <a:gd name="T3" fmla="*/ 2 h 550"/>
                  <a:gd name="T4" fmla="*/ 42 w 2216"/>
                  <a:gd name="T5" fmla="*/ 20 h 550"/>
                  <a:gd name="T6" fmla="*/ 42 w 2216"/>
                  <a:gd name="T7" fmla="*/ 17 h 550"/>
                  <a:gd name="T8" fmla="*/ 0 w 2216"/>
                  <a:gd name="T9" fmla="*/ 0 h 55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216"/>
                  <a:gd name="T16" fmla="*/ 0 h 550"/>
                  <a:gd name="T17" fmla="*/ 2216 w 2216"/>
                  <a:gd name="T18" fmla="*/ 550 h 55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216" h="550">
                    <a:moveTo>
                      <a:pt x="0" y="0"/>
                    </a:moveTo>
                    <a:lnTo>
                      <a:pt x="9" y="57"/>
                    </a:lnTo>
                    <a:lnTo>
                      <a:pt x="2164" y="550"/>
                    </a:lnTo>
                    <a:lnTo>
                      <a:pt x="2216" y="496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rgbClr val="808080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72814" name="Group 1406"/>
              <p:cNvGrpSpPr>
                <a:grpSpLocks/>
              </p:cNvGrpSpPr>
              <p:nvPr/>
            </p:nvGrpSpPr>
            <p:grpSpPr bwMode="auto">
              <a:xfrm>
                <a:off x="1709" y="3008"/>
                <a:ext cx="507" cy="234"/>
                <a:chOff x="1740" y="2642"/>
                <a:chExt cx="752" cy="327"/>
              </a:xfrm>
            </p:grpSpPr>
            <p:sp>
              <p:nvSpPr>
                <p:cNvPr id="72821" name="Freeform 1407"/>
                <p:cNvSpPr>
                  <a:spLocks/>
                </p:cNvSpPr>
                <p:nvPr/>
              </p:nvSpPr>
              <p:spPr bwMode="auto">
                <a:xfrm>
                  <a:off x="1740" y="2642"/>
                  <a:ext cx="752" cy="327"/>
                </a:xfrm>
                <a:custGeom>
                  <a:avLst/>
                  <a:gdLst>
                    <a:gd name="T0" fmla="*/ 293 w 752"/>
                    <a:gd name="T1" fmla="*/ 0 h 327"/>
                    <a:gd name="T2" fmla="*/ 752 w 752"/>
                    <a:gd name="T3" fmla="*/ 124 h 327"/>
                    <a:gd name="T4" fmla="*/ 470 w 752"/>
                    <a:gd name="T5" fmla="*/ 327 h 327"/>
                    <a:gd name="T6" fmla="*/ 0 w 752"/>
                    <a:gd name="T7" fmla="*/ 183 h 327"/>
                    <a:gd name="T8" fmla="*/ 293 w 752"/>
                    <a:gd name="T9" fmla="*/ 0 h 32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752"/>
                    <a:gd name="T16" fmla="*/ 0 h 327"/>
                    <a:gd name="T17" fmla="*/ 752 w 752"/>
                    <a:gd name="T18" fmla="*/ 327 h 327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752" h="327">
                      <a:moveTo>
                        <a:pt x="293" y="0"/>
                      </a:moveTo>
                      <a:lnTo>
                        <a:pt x="752" y="124"/>
                      </a:lnTo>
                      <a:lnTo>
                        <a:pt x="470" y="327"/>
                      </a:lnTo>
                      <a:lnTo>
                        <a:pt x="0" y="183"/>
                      </a:lnTo>
                      <a:lnTo>
                        <a:pt x="293" y="0"/>
                      </a:lnTo>
                      <a:close/>
                    </a:path>
                  </a:pathLst>
                </a:custGeom>
                <a:solidFill>
                  <a:srgbClr val="000099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2822" name="Freeform 1408"/>
                <p:cNvSpPr>
                  <a:spLocks/>
                </p:cNvSpPr>
                <p:nvPr/>
              </p:nvSpPr>
              <p:spPr bwMode="auto">
                <a:xfrm>
                  <a:off x="1754" y="2649"/>
                  <a:ext cx="726" cy="311"/>
                </a:xfrm>
                <a:custGeom>
                  <a:avLst/>
                  <a:gdLst>
                    <a:gd name="T0" fmla="*/ 282 w 726"/>
                    <a:gd name="T1" fmla="*/ 0 h 311"/>
                    <a:gd name="T2" fmla="*/ 726 w 726"/>
                    <a:gd name="T3" fmla="*/ 119 h 311"/>
                    <a:gd name="T4" fmla="*/ 457 w 726"/>
                    <a:gd name="T5" fmla="*/ 311 h 311"/>
                    <a:gd name="T6" fmla="*/ 0 w 726"/>
                    <a:gd name="T7" fmla="*/ 173 h 311"/>
                    <a:gd name="T8" fmla="*/ 282 w 726"/>
                    <a:gd name="T9" fmla="*/ 0 h 311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726"/>
                    <a:gd name="T16" fmla="*/ 0 h 311"/>
                    <a:gd name="T17" fmla="*/ 726 w 726"/>
                    <a:gd name="T18" fmla="*/ 311 h 311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726" h="311">
                      <a:moveTo>
                        <a:pt x="282" y="0"/>
                      </a:moveTo>
                      <a:lnTo>
                        <a:pt x="726" y="119"/>
                      </a:lnTo>
                      <a:lnTo>
                        <a:pt x="457" y="311"/>
                      </a:lnTo>
                      <a:lnTo>
                        <a:pt x="0" y="173"/>
                      </a:lnTo>
                      <a:lnTo>
                        <a:pt x="282" y="0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4D4D4D"/>
                    </a:gs>
                    <a:gs pos="100000">
                      <a:srgbClr val="DDDDDD"/>
                    </a:gs>
                  </a:gsLst>
                  <a:lin ang="189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2823" name="Freeform 1409"/>
                <p:cNvSpPr>
                  <a:spLocks/>
                </p:cNvSpPr>
                <p:nvPr/>
              </p:nvSpPr>
              <p:spPr bwMode="auto">
                <a:xfrm>
                  <a:off x="1808" y="2770"/>
                  <a:ext cx="258" cy="100"/>
                </a:xfrm>
                <a:custGeom>
                  <a:avLst/>
                  <a:gdLst>
                    <a:gd name="T0" fmla="*/ 0 w 258"/>
                    <a:gd name="T1" fmla="*/ 44 h 100"/>
                    <a:gd name="T2" fmla="*/ 75 w 258"/>
                    <a:gd name="T3" fmla="*/ 0 h 100"/>
                    <a:gd name="T4" fmla="*/ 258 w 258"/>
                    <a:gd name="T5" fmla="*/ 50 h 100"/>
                    <a:gd name="T6" fmla="*/ 183 w 258"/>
                    <a:gd name="T7" fmla="*/ 100 h 100"/>
                    <a:gd name="T8" fmla="*/ 0 w 258"/>
                    <a:gd name="T9" fmla="*/ 44 h 10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58"/>
                    <a:gd name="T16" fmla="*/ 0 h 100"/>
                    <a:gd name="T17" fmla="*/ 258 w 258"/>
                    <a:gd name="T18" fmla="*/ 100 h 10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58" h="100">
                      <a:moveTo>
                        <a:pt x="0" y="44"/>
                      </a:moveTo>
                      <a:lnTo>
                        <a:pt x="75" y="0"/>
                      </a:lnTo>
                      <a:lnTo>
                        <a:pt x="258" y="50"/>
                      </a:lnTo>
                      <a:lnTo>
                        <a:pt x="183" y="100"/>
                      </a:lnTo>
                      <a:lnTo>
                        <a:pt x="0" y="44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2824" name="Freeform 1410"/>
                <p:cNvSpPr>
                  <a:spLocks/>
                </p:cNvSpPr>
                <p:nvPr/>
              </p:nvSpPr>
              <p:spPr bwMode="auto">
                <a:xfrm>
                  <a:off x="1799" y="2816"/>
                  <a:ext cx="194" cy="63"/>
                </a:xfrm>
                <a:custGeom>
                  <a:avLst/>
                  <a:gdLst>
                    <a:gd name="T0" fmla="*/ 12 w 194"/>
                    <a:gd name="T1" fmla="*/ 0 h 63"/>
                    <a:gd name="T2" fmla="*/ 194 w 194"/>
                    <a:gd name="T3" fmla="*/ 53 h 63"/>
                    <a:gd name="T4" fmla="*/ 180 w 194"/>
                    <a:gd name="T5" fmla="*/ 63 h 63"/>
                    <a:gd name="T6" fmla="*/ 0 w 194"/>
                    <a:gd name="T7" fmla="*/ 9 h 63"/>
                    <a:gd name="T8" fmla="*/ 12 w 194"/>
                    <a:gd name="T9" fmla="*/ 0 h 63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94"/>
                    <a:gd name="T16" fmla="*/ 0 h 63"/>
                    <a:gd name="T17" fmla="*/ 194 w 194"/>
                    <a:gd name="T18" fmla="*/ 63 h 63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94" h="63">
                      <a:moveTo>
                        <a:pt x="12" y="0"/>
                      </a:moveTo>
                      <a:lnTo>
                        <a:pt x="194" y="53"/>
                      </a:lnTo>
                      <a:lnTo>
                        <a:pt x="180" y="63"/>
                      </a:lnTo>
                      <a:lnTo>
                        <a:pt x="0" y="9"/>
                      </a:lnTo>
                      <a:lnTo>
                        <a:pt x="12" y="0"/>
                      </a:lnTo>
                      <a:close/>
                    </a:path>
                  </a:pathLst>
                </a:custGeom>
                <a:solidFill>
                  <a:srgbClr val="000099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2825" name="Freeform 1411"/>
                <p:cNvSpPr>
                  <a:spLocks/>
                </p:cNvSpPr>
                <p:nvPr/>
              </p:nvSpPr>
              <p:spPr bwMode="auto">
                <a:xfrm>
                  <a:off x="2020" y="2834"/>
                  <a:ext cx="258" cy="102"/>
                </a:xfrm>
                <a:custGeom>
                  <a:avLst/>
                  <a:gdLst>
                    <a:gd name="T0" fmla="*/ 0 w 258"/>
                    <a:gd name="T1" fmla="*/ 46 h 102"/>
                    <a:gd name="T2" fmla="*/ 71 w 258"/>
                    <a:gd name="T3" fmla="*/ 0 h 102"/>
                    <a:gd name="T4" fmla="*/ 258 w 258"/>
                    <a:gd name="T5" fmla="*/ 52 h 102"/>
                    <a:gd name="T6" fmla="*/ 183 w 258"/>
                    <a:gd name="T7" fmla="*/ 102 h 102"/>
                    <a:gd name="T8" fmla="*/ 0 w 258"/>
                    <a:gd name="T9" fmla="*/ 46 h 10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58"/>
                    <a:gd name="T16" fmla="*/ 0 h 102"/>
                    <a:gd name="T17" fmla="*/ 258 w 258"/>
                    <a:gd name="T18" fmla="*/ 102 h 10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58" h="102">
                      <a:moveTo>
                        <a:pt x="0" y="46"/>
                      </a:moveTo>
                      <a:lnTo>
                        <a:pt x="71" y="0"/>
                      </a:lnTo>
                      <a:lnTo>
                        <a:pt x="258" y="52"/>
                      </a:lnTo>
                      <a:lnTo>
                        <a:pt x="183" y="102"/>
                      </a:lnTo>
                      <a:lnTo>
                        <a:pt x="0" y="46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2826" name="Freeform 1412"/>
                <p:cNvSpPr>
                  <a:spLocks/>
                </p:cNvSpPr>
                <p:nvPr/>
              </p:nvSpPr>
              <p:spPr bwMode="auto">
                <a:xfrm>
                  <a:off x="2011" y="2882"/>
                  <a:ext cx="194" cy="63"/>
                </a:xfrm>
                <a:custGeom>
                  <a:avLst/>
                  <a:gdLst>
                    <a:gd name="T0" fmla="*/ 12 w 194"/>
                    <a:gd name="T1" fmla="*/ 0 h 63"/>
                    <a:gd name="T2" fmla="*/ 194 w 194"/>
                    <a:gd name="T3" fmla="*/ 53 h 63"/>
                    <a:gd name="T4" fmla="*/ 180 w 194"/>
                    <a:gd name="T5" fmla="*/ 63 h 63"/>
                    <a:gd name="T6" fmla="*/ 0 w 194"/>
                    <a:gd name="T7" fmla="*/ 9 h 63"/>
                    <a:gd name="T8" fmla="*/ 12 w 194"/>
                    <a:gd name="T9" fmla="*/ 0 h 63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94"/>
                    <a:gd name="T16" fmla="*/ 0 h 63"/>
                    <a:gd name="T17" fmla="*/ 194 w 194"/>
                    <a:gd name="T18" fmla="*/ 63 h 63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94" h="63">
                      <a:moveTo>
                        <a:pt x="12" y="0"/>
                      </a:moveTo>
                      <a:lnTo>
                        <a:pt x="194" y="53"/>
                      </a:lnTo>
                      <a:lnTo>
                        <a:pt x="180" y="63"/>
                      </a:lnTo>
                      <a:lnTo>
                        <a:pt x="0" y="9"/>
                      </a:lnTo>
                      <a:lnTo>
                        <a:pt x="12" y="0"/>
                      </a:lnTo>
                      <a:close/>
                    </a:path>
                  </a:pathLst>
                </a:custGeom>
                <a:solidFill>
                  <a:srgbClr val="000099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72815" name="Freeform 1413"/>
              <p:cNvSpPr>
                <a:spLocks/>
              </p:cNvSpPr>
              <p:nvPr/>
            </p:nvSpPr>
            <p:spPr bwMode="auto">
              <a:xfrm>
                <a:off x="2577" y="3043"/>
                <a:ext cx="614" cy="514"/>
              </a:xfrm>
              <a:custGeom>
                <a:avLst/>
                <a:gdLst>
                  <a:gd name="T0" fmla="*/ 1 w 990"/>
                  <a:gd name="T1" fmla="*/ 10 h 792"/>
                  <a:gd name="T2" fmla="*/ 9 w 990"/>
                  <a:gd name="T3" fmla="*/ 0 h 792"/>
                  <a:gd name="T4" fmla="*/ 9 w 990"/>
                  <a:gd name="T5" fmla="*/ 1 h 792"/>
                  <a:gd name="T6" fmla="*/ 0 w 990"/>
                  <a:gd name="T7" fmla="*/ 10 h 792"/>
                  <a:gd name="T8" fmla="*/ 1 w 990"/>
                  <a:gd name="T9" fmla="*/ 10 h 79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990"/>
                  <a:gd name="T16" fmla="*/ 0 h 792"/>
                  <a:gd name="T17" fmla="*/ 990 w 990"/>
                  <a:gd name="T18" fmla="*/ 792 h 79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990" h="792">
                    <a:moveTo>
                      <a:pt x="3" y="738"/>
                    </a:moveTo>
                    <a:lnTo>
                      <a:pt x="990" y="0"/>
                    </a:lnTo>
                    <a:lnTo>
                      <a:pt x="987" y="60"/>
                    </a:lnTo>
                    <a:lnTo>
                      <a:pt x="0" y="792"/>
                    </a:lnTo>
                    <a:lnTo>
                      <a:pt x="3" y="738"/>
                    </a:lnTo>
                    <a:close/>
                  </a:path>
                </a:pathLst>
              </a:custGeom>
              <a:solidFill>
                <a:srgbClr val="00009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816" name="Freeform 1414"/>
              <p:cNvSpPr>
                <a:spLocks/>
              </p:cNvSpPr>
              <p:nvPr/>
            </p:nvSpPr>
            <p:spPr bwMode="auto">
              <a:xfrm>
                <a:off x="1010" y="3084"/>
                <a:ext cx="1571" cy="469"/>
              </a:xfrm>
              <a:custGeom>
                <a:avLst/>
                <a:gdLst>
                  <a:gd name="T0" fmla="*/ 1 w 2532"/>
                  <a:gd name="T1" fmla="*/ 0 h 723"/>
                  <a:gd name="T2" fmla="*/ 1 w 2532"/>
                  <a:gd name="T3" fmla="*/ 0 h 723"/>
                  <a:gd name="T4" fmla="*/ 22 w 2532"/>
                  <a:gd name="T5" fmla="*/ 9 h 723"/>
                  <a:gd name="T6" fmla="*/ 22 w 2532"/>
                  <a:gd name="T7" fmla="*/ 10 h 723"/>
                  <a:gd name="T8" fmla="*/ 0 w 2532"/>
                  <a:gd name="T9" fmla="*/ 1 h 723"/>
                  <a:gd name="T10" fmla="*/ 1 w 2532"/>
                  <a:gd name="T11" fmla="*/ 0 h 72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2532"/>
                  <a:gd name="T19" fmla="*/ 0 h 723"/>
                  <a:gd name="T20" fmla="*/ 2532 w 2532"/>
                  <a:gd name="T21" fmla="*/ 723 h 723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532" h="723">
                    <a:moveTo>
                      <a:pt x="6" y="0"/>
                    </a:moveTo>
                    <a:cubicBezTo>
                      <a:pt x="16" y="0"/>
                      <a:pt x="26" y="0"/>
                      <a:pt x="36" y="0"/>
                    </a:cubicBezTo>
                    <a:lnTo>
                      <a:pt x="2532" y="678"/>
                    </a:lnTo>
                    <a:lnTo>
                      <a:pt x="2529" y="723"/>
                    </a:lnTo>
                    <a:lnTo>
                      <a:pt x="0" y="24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00009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817" name="Freeform 1415"/>
              <p:cNvSpPr>
                <a:spLocks/>
              </p:cNvSpPr>
              <p:nvPr/>
            </p:nvSpPr>
            <p:spPr bwMode="auto">
              <a:xfrm>
                <a:off x="1011" y="2998"/>
                <a:ext cx="17" cy="95"/>
              </a:xfrm>
              <a:custGeom>
                <a:avLst/>
                <a:gdLst>
                  <a:gd name="T0" fmla="*/ 1 w 26"/>
                  <a:gd name="T1" fmla="*/ 1 h 147"/>
                  <a:gd name="T2" fmla="*/ 1 w 26"/>
                  <a:gd name="T3" fmla="*/ 2 h 147"/>
                  <a:gd name="T4" fmla="*/ 0 w 26"/>
                  <a:gd name="T5" fmla="*/ 2 h 147"/>
                  <a:gd name="T6" fmla="*/ 1 w 26"/>
                  <a:gd name="T7" fmla="*/ 0 h 147"/>
                  <a:gd name="T8" fmla="*/ 1 w 26"/>
                  <a:gd name="T9" fmla="*/ 1 h 14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6"/>
                  <a:gd name="T16" fmla="*/ 0 h 147"/>
                  <a:gd name="T17" fmla="*/ 26 w 26"/>
                  <a:gd name="T18" fmla="*/ 147 h 147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6" h="147">
                    <a:moveTo>
                      <a:pt x="26" y="10"/>
                    </a:moveTo>
                    <a:lnTo>
                      <a:pt x="23" y="147"/>
                    </a:lnTo>
                    <a:lnTo>
                      <a:pt x="0" y="144"/>
                    </a:lnTo>
                    <a:lnTo>
                      <a:pt x="3" y="0"/>
                    </a:lnTo>
                    <a:lnTo>
                      <a:pt x="26" y="10"/>
                    </a:lnTo>
                    <a:close/>
                  </a:path>
                </a:pathLst>
              </a:custGeom>
              <a:solidFill>
                <a:srgbClr val="00009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818" name="Freeform 1416"/>
              <p:cNvSpPr>
                <a:spLocks/>
              </p:cNvSpPr>
              <p:nvPr/>
            </p:nvSpPr>
            <p:spPr bwMode="auto">
              <a:xfrm>
                <a:off x="1012" y="2611"/>
                <a:ext cx="730" cy="393"/>
              </a:xfrm>
              <a:custGeom>
                <a:avLst/>
                <a:gdLst>
                  <a:gd name="T0" fmla="*/ 10 w 1176"/>
                  <a:gd name="T1" fmla="*/ 0 h 606"/>
                  <a:gd name="T2" fmla="*/ 0 w 1176"/>
                  <a:gd name="T3" fmla="*/ 8 h 606"/>
                  <a:gd name="T4" fmla="*/ 1 w 1176"/>
                  <a:gd name="T5" fmla="*/ 8 h 606"/>
                  <a:gd name="T6" fmla="*/ 10 w 1176"/>
                  <a:gd name="T7" fmla="*/ 1 h 606"/>
                  <a:gd name="T8" fmla="*/ 10 w 1176"/>
                  <a:gd name="T9" fmla="*/ 0 h 60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176"/>
                  <a:gd name="T16" fmla="*/ 0 h 606"/>
                  <a:gd name="T17" fmla="*/ 1176 w 1176"/>
                  <a:gd name="T18" fmla="*/ 606 h 60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176" h="606">
                    <a:moveTo>
                      <a:pt x="1170" y="0"/>
                    </a:moveTo>
                    <a:lnTo>
                      <a:pt x="0" y="597"/>
                    </a:lnTo>
                    <a:lnTo>
                      <a:pt x="30" y="606"/>
                    </a:lnTo>
                    <a:lnTo>
                      <a:pt x="1176" y="18"/>
                    </a:lnTo>
                    <a:lnTo>
                      <a:pt x="1170" y="0"/>
                    </a:lnTo>
                    <a:close/>
                  </a:path>
                </a:pathLst>
              </a:custGeom>
              <a:solidFill>
                <a:srgbClr val="00009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819" name="Freeform 1417"/>
              <p:cNvSpPr>
                <a:spLocks/>
              </p:cNvSpPr>
              <p:nvPr/>
            </p:nvSpPr>
            <p:spPr bwMode="auto">
              <a:xfrm>
                <a:off x="1061" y="3018"/>
                <a:ext cx="1490" cy="451"/>
              </a:xfrm>
              <a:custGeom>
                <a:avLst/>
                <a:gdLst>
                  <a:gd name="T0" fmla="*/ 1 w 2532"/>
                  <a:gd name="T1" fmla="*/ 0 h 723"/>
                  <a:gd name="T2" fmla="*/ 1 w 2532"/>
                  <a:gd name="T3" fmla="*/ 0 h 723"/>
                  <a:gd name="T4" fmla="*/ 12 w 2532"/>
                  <a:gd name="T5" fmla="*/ 6 h 723"/>
                  <a:gd name="T6" fmla="*/ 12 w 2532"/>
                  <a:gd name="T7" fmla="*/ 6 h 723"/>
                  <a:gd name="T8" fmla="*/ 0 w 2532"/>
                  <a:gd name="T9" fmla="*/ 1 h 723"/>
                  <a:gd name="T10" fmla="*/ 1 w 2532"/>
                  <a:gd name="T11" fmla="*/ 0 h 72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2532"/>
                  <a:gd name="T19" fmla="*/ 0 h 723"/>
                  <a:gd name="T20" fmla="*/ 2532 w 2532"/>
                  <a:gd name="T21" fmla="*/ 723 h 723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532" h="723">
                    <a:moveTo>
                      <a:pt x="6" y="0"/>
                    </a:moveTo>
                    <a:cubicBezTo>
                      <a:pt x="16" y="0"/>
                      <a:pt x="26" y="0"/>
                      <a:pt x="36" y="0"/>
                    </a:cubicBezTo>
                    <a:lnTo>
                      <a:pt x="2532" y="678"/>
                    </a:lnTo>
                    <a:lnTo>
                      <a:pt x="2529" y="723"/>
                    </a:lnTo>
                    <a:lnTo>
                      <a:pt x="0" y="24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00009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820" name="Freeform 1418"/>
              <p:cNvSpPr>
                <a:spLocks/>
              </p:cNvSpPr>
              <p:nvPr/>
            </p:nvSpPr>
            <p:spPr bwMode="auto">
              <a:xfrm flipV="1">
                <a:off x="2549" y="2986"/>
                <a:ext cx="608" cy="467"/>
              </a:xfrm>
              <a:custGeom>
                <a:avLst/>
                <a:gdLst>
                  <a:gd name="T0" fmla="*/ 0 w 2532"/>
                  <a:gd name="T1" fmla="*/ 0 h 723"/>
                  <a:gd name="T2" fmla="*/ 0 w 2532"/>
                  <a:gd name="T3" fmla="*/ 0 h 723"/>
                  <a:gd name="T4" fmla="*/ 0 w 2532"/>
                  <a:gd name="T5" fmla="*/ 9 h 723"/>
                  <a:gd name="T6" fmla="*/ 0 w 2532"/>
                  <a:gd name="T7" fmla="*/ 9 h 723"/>
                  <a:gd name="T8" fmla="*/ 0 w 2532"/>
                  <a:gd name="T9" fmla="*/ 1 h 723"/>
                  <a:gd name="T10" fmla="*/ 0 w 2532"/>
                  <a:gd name="T11" fmla="*/ 0 h 72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2532"/>
                  <a:gd name="T19" fmla="*/ 0 h 723"/>
                  <a:gd name="T20" fmla="*/ 2532 w 2532"/>
                  <a:gd name="T21" fmla="*/ 723 h 723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532" h="723">
                    <a:moveTo>
                      <a:pt x="6" y="0"/>
                    </a:moveTo>
                    <a:cubicBezTo>
                      <a:pt x="16" y="0"/>
                      <a:pt x="26" y="0"/>
                      <a:pt x="36" y="0"/>
                    </a:cubicBezTo>
                    <a:lnTo>
                      <a:pt x="2532" y="678"/>
                    </a:lnTo>
                    <a:lnTo>
                      <a:pt x="2529" y="723"/>
                    </a:lnTo>
                    <a:lnTo>
                      <a:pt x="0" y="24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00009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35729" name="Line 913"/>
          <p:cNvSpPr>
            <a:spLocks noChangeShapeType="1"/>
          </p:cNvSpPr>
          <p:nvPr/>
        </p:nvSpPr>
        <p:spPr bwMode="auto">
          <a:xfrm>
            <a:off x="6850063" y="3786188"/>
            <a:ext cx="1290637" cy="541337"/>
          </a:xfrm>
          <a:prstGeom prst="line">
            <a:avLst/>
          </a:prstGeom>
          <a:noFill/>
          <a:ln w="76200">
            <a:solidFill>
              <a:srgbClr val="CC0000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pic>
        <p:nvPicPr>
          <p:cNvPr id="72709" name="Picture 616" descr="underline_base"/>
          <p:cNvPicPr>
            <a:picLocks noChangeArrowheads="1"/>
          </p:cNvPicPr>
          <p:nvPr/>
        </p:nvPicPr>
        <p:blipFill>
          <a:blip r:embed="rId22" cstate="print"/>
          <a:srcRect/>
          <a:stretch>
            <a:fillRect/>
          </a:stretch>
        </p:blipFill>
        <p:spPr bwMode="auto">
          <a:xfrm>
            <a:off x="417513" y="850900"/>
            <a:ext cx="5027612" cy="173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5727" name="Line 911"/>
          <p:cNvSpPr>
            <a:spLocks noChangeShapeType="1"/>
          </p:cNvSpPr>
          <p:nvPr/>
        </p:nvSpPr>
        <p:spPr bwMode="auto">
          <a:xfrm>
            <a:off x="6945313" y="660400"/>
            <a:ext cx="1700212" cy="3386138"/>
          </a:xfrm>
          <a:prstGeom prst="line">
            <a:avLst/>
          </a:prstGeom>
          <a:noFill/>
          <a:ln w="76200">
            <a:solidFill>
              <a:srgbClr val="CC0000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7271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95275" y="0"/>
            <a:ext cx="8382000" cy="1041400"/>
          </a:xfrm>
        </p:spPr>
        <p:txBody>
          <a:bodyPr/>
          <a:lstStyle/>
          <a:p>
            <a:r>
              <a:rPr lang="en-US" sz="4000" smtClean="0">
                <a:ea typeface="ＭＳ Ｐゴシック" pitchFamily="34" charset="-128"/>
              </a:rPr>
              <a:t>Creating a network app</a:t>
            </a:r>
          </a:p>
        </p:txBody>
      </p:sp>
      <p:sp>
        <p:nvSpPr>
          <p:cNvPr id="72712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523875" y="1116013"/>
            <a:ext cx="4191000" cy="5114925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sz="2400" dirty="0" smtClean="0">
                <a:solidFill>
                  <a:srgbClr val="CC0000"/>
                </a:solidFill>
                <a:ea typeface="ＭＳ Ｐゴシック" pitchFamily="34" charset="-128"/>
              </a:rPr>
              <a:t>write programs that:</a:t>
            </a:r>
          </a:p>
          <a:p>
            <a:r>
              <a:rPr lang="en-US" sz="2400" dirty="0" smtClean="0">
                <a:ea typeface="ＭＳ Ｐゴシック" pitchFamily="34" charset="-128"/>
              </a:rPr>
              <a:t>run on (different) </a:t>
            </a:r>
            <a:r>
              <a:rPr lang="en-US" sz="2400" i="1" dirty="0" smtClean="0">
                <a:ea typeface="ＭＳ Ｐゴシック" pitchFamily="34" charset="-128"/>
              </a:rPr>
              <a:t>end systems</a:t>
            </a:r>
          </a:p>
          <a:p>
            <a:r>
              <a:rPr lang="en-US" sz="2400" dirty="0" smtClean="0">
                <a:ea typeface="ＭＳ Ｐゴシック" pitchFamily="34" charset="-128"/>
              </a:rPr>
              <a:t>communicate over network</a:t>
            </a:r>
          </a:p>
          <a:p>
            <a:r>
              <a:rPr lang="en-US" sz="2400" dirty="0" smtClean="0">
                <a:ea typeface="ＭＳ Ｐゴシック" pitchFamily="34" charset="-128"/>
              </a:rPr>
              <a:t>e.g., web server software communicates with browser software</a:t>
            </a:r>
          </a:p>
          <a:p>
            <a:pPr>
              <a:spcBef>
                <a:spcPct val="80000"/>
              </a:spcBef>
              <a:buFont typeface="Wingdings" pitchFamily="2" charset="2"/>
              <a:buNone/>
            </a:pPr>
            <a:r>
              <a:rPr lang="en-US" sz="2400" dirty="0" smtClean="0">
                <a:solidFill>
                  <a:srgbClr val="CC0000"/>
                </a:solidFill>
                <a:ea typeface="ＭＳ Ｐゴシック" pitchFamily="34" charset="-128"/>
              </a:rPr>
              <a:t>no need to write software for network-core devices</a:t>
            </a:r>
          </a:p>
          <a:p>
            <a:r>
              <a:rPr lang="en-US" sz="2400" dirty="0" smtClean="0">
                <a:ea typeface="ＭＳ Ｐゴシック" pitchFamily="34" charset="-128"/>
              </a:rPr>
              <a:t>network-core devices do not run user applications </a:t>
            </a:r>
          </a:p>
          <a:p>
            <a:r>
              <a:rPr lang="en-US" sz="2400" dirty="0" smtClean="0">
                <a:ea typeface="ＭＳ Ｐゴシック" pitchFamily="34" charset="-128"/>
              </a:rPr>
              <a:t>applications on end systems  allows for rapid app development, propagation</a:t>
            </a:r>
          </a:p>
          <a:p>
            <a:pPr>
              <a:buFont typeface="Wingdings" pitchFamily="2" charset="2"/>
              <a:buNone/>
            </a:pPr>
            <a:endParaRPr lang="en-US" sz="2400" dirty="0" smtClean="0">
              <a:solidFill>
                <a:srgbClr val="FF0000"/>
              </a:solidFill>
              <a:ea typeface="ＭＳ Ｐゴシック" pitchFamily="34" charset="-128"/>
            </a:endParaRPr>
          </a:p>
        </p:txBody>
      </p:sp>
      <p:grpSp>
        <p:nvGrpSpPr>
          <p:cNvPr id="35725" name="Group 618"/>
          <p:cNvGrpSpPr>
            <a:grpSpLocks/>
          </p:cNvGrpSpPr>
          <p:nvPr/>
        </p:nvGrpSpPr>
        <p:grpSpPr bwMode="auto">
          <a:xfrm>
            <a:off x="5857875" y="503238"/>
            <a:ext cx="1044575" cy="965200"/>
            <a:chOff x="4047" y="420"/>
            <a:chExt cx="658" cy="608"/>
          </a:xfrm>
        </p:grpSpPr>
        <p:sp>
          <p:nvSpPr>
            <p:cNvPr id="72732" name="Rectangle 227"/>
            <p:cNvSpPr>
              <a:spLocks noChangeArrowheads="1"/>
            </p:cNvSpPr>
            <p:nvPr/>
          </p:nvSpPr>
          <p:spPr bwMode="auto">
            <a:xfrm>
              <a:off x="4266" y="420"/>
              <a:ext cx="426" cy="489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2400"/>
            </a:p>
          </p:txBody>
        </p:sp>
        <p:sp>
          <p:nvSpPr>
            <p:cNvPr id="72733" name="Rectangle 228"/>
            <p:cNvSpPr>
              <a:spLocks noChangeArrowheads="1"/>
            </p:cNvSpPr>
            <p:nvPr/>
          </p:nvSpPr>
          <p:spPr bwMode="auto">
            <a:xfrm>
              <a:off x="4245" y="435"/>
              <a:ext cx="435" cy="50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2400"/>
            </a:p>
          </p:txBody>
        </p:sp>
        <p:sp>
          <p:nvSpPr>
            <p:cNvPr id="72734" name="Rectangle 229"/>
            <p:cNvSpPr>
              <a:spLocks noChangeArrowheads="1"/>
            </p:cNvSpPr>
            <p:nvPr/>
          </p:nvSpPr>
          <p:spPr bwMode="auto">
            <a:xfrm>
              <a:off x="4251" y="438"/>
              <a:ext cx="426" cy="126"/>
            </a:xfrm>
            <a:prstGeom prst="rect">
              <a:avLst/>
            </a:prstGeom>
            <a:solidFill>
              <a:srgbClr val="CC000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2400"/>
            </a:p>
          </p:txBody>
        </p:sp>
        <p:sp>
          <p:nvSpPr>
            <p:cNvPr id="72735" name="Text Box 230"/>
            <p:cNvSpPr txBox="1">
              <a:spLocks noChangeArrowheads="1"/>
            </p:cNvSpPr>
            <p:nvPr/>
          </p:nvSpPr>
          <p:spPr bwMode="auto">
            <a:xfrm>
              <a:off x="4192" y="420"/>
              <a:ext cx="513" cy="5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000">
                  <a:solidFill>
                    <a:schemeClr val="bg1"/>
                  </a:solidFill>
                </a:rPr>
                <a:t>application</a:t>
              </a:r>
              <a:endParaRPr lang="en-US" sz="1000"/>
            </a:p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000"/>
                <a:t>transport</a:t>
              </a:r>
            </a:p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000"/>
                <a:t>network</a:t>
              </a:r>
            </a:p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000"/>
                <a:t>data link</a:t>
              </a:r>
            </a:p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000"/>
                <a:t>physical</a:t>
              </a:r>
              <a:endParaRPr lang="en-US" sz="2400"/>
            </a:p>
          </p:txBody>
        </p:sp>
        <p:sp>
          <p:nvSpPr>
            <p:cNvPr id="72736" name="Line 231"/>
            <p:cNvSpPr>
              <a:spLocks noChangeShapeType="1"/>
            </p:cNvSpPr>
            <p:nvPr/>
          </p:nvSpPr>
          <p:spPr bwMode="auto">
            <a:xfrm>
              <a:off x="4245" y="651"/>
              <a:ext cx="435" cy="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737" name="Line 232"/>
            <p:cNvSpPr>
              <a:spLocks noChangeShapeType="1"/>
            </p:cNvSpPr>
            <p:nvPr/>
          </p:nvSpPr>
          <p:spPr bwMode="auto">
            <a:xfrm>
              <a:off x="4251" y="738"/>
              <a:ext cx="435" cy="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738" name="Line 233"/>
            <p:cNvSpPr>
              <a:spLocks noChangeShapeType="1"/>
            </p:cNvSpPr>
            <p:nvPr/>
          </p:nvSpPr>
          <p:spPr bwMode="auto">
            <a:xfrm>
              <a:off x="4251" y="825"/>
              <a:ext cx="435" cy="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739" name="Freeform 917"/>
            <p:cNvSpPr>
              <a:spLocks/>
            </p:cNvSpPr>
            <p:nvPr/>
          </p:nvSpPr>
          <p:spPr bwMode="auto">
            <a:xfrm>
              <a:off x="4047" y="434"/>
              <a:ext cx="192" cy="594"/>
            </a:xfrm>
            <a:custGeom>
              <a:avLst/>
              <a:gdLst>
                <a:gd name="T0" fmla="*/ 0 w 192"/>
                <a:gd name="T1" fmla="*/ 594 h 594"/>
                <a:gd name="T2" fmla="*/ 192 w 192"/>
                <a:gd name="T3" fmla="*/ 0 h 594"/>
                <a:gd name="T4" fmla="*/ 192 w 192"/>
                <a:gd name="T5" fmla="*/ 515 h 594"/>
                <a:gd name="T6" fmla="*/ 0 w 192"/>
                <a:gd name="T7" fmla="*/ 594 h 594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92"/>
                <a:gd name="T13" fmla="*/ 0 h 594"/>
                <a:gd name="T14" fmla="*/ 192 w 192"/>
                <a:gd name="T15" fmla="*/ 594 h 594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92" h="594">
                  <a:moveTo>
                    <a:pt x="0" y="594"/>
                  </a:moveTo>
                  <a:lnTo>
                    <a:pt x="192" y="0"/>
                  </a:lnTo>
                  <a:lnTo>
                    <a:pt x="192" y="515"/>
                  </a:lnTo>
                  <a:lnTo>
                    <a:pt x="0" y="594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rgbClr val="CC0000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5726" name="Group 619"/>
          <p:cNvGrpSpPr>
            <a:grpSpLocks/>
          </p:cNvGrpSpPr>
          <p:nvPr/>
        </p:nvGrpSpPr>
        <p:grpSpPr bwMode="auto">
          <a:xfrm>
            <a:off x="7956550" y="4087813"/>
            <a:ext cx="1044575" cy="965200"/>
            <a:chOff x="4047" y="420"/>
            <a:chExt cx="658" cy="608"/>
          </a:xfrm>
        </p:grpSpPr>
        <p:sp>
          <p:nvSpPr>
            <p:cNvPr id="72724" name="Rectangle 227"/>
            <p:cNvSpPr>
              <a:spLocks noChangeArrowheads="1"/>
            </p:cNvSpPr>
            <p:nvPr/>
          </p:nvSpPr>
          <p:spPr bwMode="auto">
            <a:xfrm>
              <a:off x="4266" y="420"/>
              <a:ext cx="426" cy="489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2400"/>
            </a:p>
          </p:txBody>
        </p:sp>
        <p:sp>
          <p:nvSpPr>
            <p:cNvPr id="72725" name="Rectangle 228"/>
            <p:cNvSpPr>
              <a:spLocks noChangeArrowheads="1"/>
            </p:cNvSpPr>
            <p:nvPr/>
          </p:nvSpPr>
          <p:spPr bwMode="auto">
            <a:xfrm>
              <a:off x="4245" y="435"/>
              <a:ext cx="435" cy="50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2400"/>
            </a:p>
          </p:txBody>
        </p:sp>
        <p:sp>
          <p:nvSpPr>
            <p:cNvPr id="72726" name="Rectangle 229"/>
            <p:cNvSpPr>
              <a:spLocks noChangeArrowheads="1"/>
            </p:cNvSpPr>
            <p:nvPr/>
          </p:nvSpPr>
          <p:spPr bwMode="auto">
            <a:xfrm>
              <a:off x="4251" y="438"/>
              <a:ext cx="426" cy="126"/>
            </a:xfrm>
            <a:prstGeom prst="rect">
              <a:avLst/>
            </a:prstGeom>
            <a:solidFill>
              <a:srgbClr val="CC000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2400"/>
            </a:p>
          </p:txBody>
        </p:sp>
        <p:sp>
          <p:nvSpPr>
            <p:cNvPr id="72727" name="Text Box 230"/>
            <p:cNvSpPr txBox="1">
              <a:spLocks noChangeArrowheads="1"/>
            </p:cNvSpPr>
            <p:nvPr/>
          </p:nvSpPr>
          <p:spPr bwMode="auto">
            <a:xfrm>
              <a:off x="4192" y="420"/>
              <a:ext cx="513" cy="5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000">
                  <a:solidFill>
                    <a:schemeClr val="bg1"/>
                  </a:solidFill>
                </a:rPr>
                <a:t>application</a:t>
              </a:r>
              <a:endParaRPr lang="en-US" sz="1000"/>
            </a:p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000"/>
                <a:t>transport</a:t>
              </a:r>
            </a:p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000"/>
                <a:t>network</a:t>
              </a:r>
            </a:p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000"/>
                <a:t>data link</a:t>
              </a:r>
            </a:p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000"/>
                <a:t>physical</a:t>
              </a:r>
              <a:endParaRPr lang="en-US" sz="2400"/>
            </a:p>
          </p:txBody>
        </p:sp>
        <p:sp>
          <p:nvSpPr>
            <p:cNvPr id="72728" name="Line 231"/>
            <p:cNvSpPr>
              <a:spLocks noChangeShapeType="1"/>
            </p:cNvSpPr>
            <p:nvPr/>
          </p:nvSpPr>
          <p:spPr bwMode="auto">
            <a:xfrm>
              <a:off x="4245" y="651"/>
              <a:ext cx="435" cy="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729" name="Line 232"/>
            <p:cNvSpPr>
              <a:spLocks noChangeShapeType="1"/>
            </p:cNvSpPr>
            <p:nvPr/>
          </p:nvSpPr>
          <p:spPr bwMode="auto">
            <a:xfrm>
              <a:off x="4251" y="738"/>
              <a:ext cx="435" cy="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730" name="Line 233"/>
            <p:cNvSpPr>
              <a:spLocks noChangeShapeType="1"/>
            </p:cNvSpPr>
            <p:nvPr/>
          </p:nvSpPr>
          <p:spPr bwMode="auto">
            <a:xfrm>
              <a:off x="4251" y="825"/>
              <a:ext cx="435" cy="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731" name="Freeform 917"/>
            <p:cNvSpPr>
              <a:spLocks/>
            </p:cNvSpPr>
            <p:nvPr/>
          </p:nvSpPr>
          <p:spPr bwMode="auto">
            <a:xfrm>
              <a:off x="4047" y="434"/>
              <a:ext cx="192" cy="594"/>
            </a:xfrm>
            <a:custGeom>
              <a:avLst/>
              <a:gdLst>
                <a:gd name="T0" fmla="*/ 0 w 192"/>
                <a:gd name="T1" fmla="*/ 594 h 594"/>
                <a:gd name="T2" fmla="*/ 192 w 192"/>
                <a:gd name="T3" fmla="*/ 0 h 594"/>
                <a:gd name="T4" fmla="*/ 192 w 192"/>
                <a:gd name="T5" fmla="*/ 515 h 594"/>
                <a:gd name="T6" fmla="*/ 0 w 192"/>
                <a:gd name="T7" fmla="*/ 594 h 594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92"/>
                <a:gd name="T13" fmla="*/ 0 h 594"/>
                <a:gd name="T14" fmla="*/ 192 w 192"/>
                <a:gd name="T15" fmla="*/ 594 h 594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92" h="594">
                  <a:moveTo>
                    <a:pt x="0" y="594"/>
                  </a:moveTo>
                  <a:lnTo>
                    <a:pt x="192" y="0"/>
                  </a:lnTo>
                  <a:lnTo>
                    <a:pt x="192" y="515"/>
                  </a:lnTo>
                  <a:lnTo>
                    <a:pt x="0" y="594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rgbClr val="CC0000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5728" name="Group 628"/>
          <p:cNvGrpSpPr>
            <a:grpSpLocks/>
          </p:cNvGrpSpPr>
          <p:nvPr/>
        </p:nvGrpSpPr>
        <p:grpSpPr bwMode="auto">
          <a:xfrm>
            <a:off x="5815013" y="3651250"/>
            <a:ext cx="1044575" cy="965200"/>
            <a:chOff x="4047" y="420"/>
            <a:chExt cx="658" cy="608"/>
          </a:xfrm>
        </p:grpSpPr>
        <p:sp>
          <p:nvSpPr>
            <p:cNvPr id="72716" name="Rectangle 227"/>
            <p:cNvSpPr>
              <a:spLocks noChangeArrowheads="1"/>
            </p:cNvSpPr>
            <p:nvPr/>
          </p:nvSpPr>
          <p:spPr bwMode="auto">
            <a:xfrm>
              <a:off x="4266" y="420"/>
              <a:ext cx="426" cy="489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2400"/>
            </a:p>
          </p:txBody>
        </p:sp>
        <p:sp>
          <p:nvSpPr>
            <p:cNvPr id="72717" name="Rectangle 228"/>
            <p:cNvSpPr>
              <a:spLocks noChangeArrowheads="1"/>
            </p:cNvSpPr>
            <p:nvPr/>
          </p:nvSpPr>
          <p:spPr bwMode="auto">
            <a:xfrm>
              <a:off x="4245" y="435"/>
              <a:ext cx="435" cy="50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2400"/>
            </a:p>
          </p:txBody>
        </p:sp>
        <p:sp>
          <p:nvSpPr>
            <p:cNvPr id="72718" name="Rectangle 229"/>
            <p:cNvSpPr>
              <a:spLocks noChangeArrowheads="1"/>
            </p:cNvSpPr>
            <p:nvPr/>
          </p:nvSpPr>
          <p:spPr bwMode="auto">
            <a:xfrm>
              <a:off x="4251" y="438"/>
              <a:ext cx="426" cy="126"/>
            </a:xfrm>
            <a:prstGeom prst="rect">
              <a:avLst/>
            </a:prstGeom>
            <a:solidFill>
              <a:srgbClr val="CC000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2400"/>
            </a:p>
          </p:txBody>
        </p:sp>
        <p:sp>
          <p:nvSpPr>
            <p:cNvPr id="72719" name="Text Box 230"/>
            <p:cNvSpPr txBox="1">
              <a:spLocks noChangeArrowheads="1"/>
            </p:cNvSpPr>
            <p:nvPr/>
          </p:nvSpPr>
          <p:spPr bwMode="auto">
            <a:xfrm>
              <a:off x="4192" y="420"/>
              <a:ext cx="513" cy="5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000">
                  <a:solidFill>
                    <a:schemeClr val="bg1"/>
                  </a:solidFill>
                </a:rPr>
                <a:t>application</a:t>
              </a:r>
              <a:endParaRPr lang="en-US" sz="1000"/>
            </a:p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000"/>
                <a:t>transport</a:t>
              </a:r>
            </a:p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000"/>
                <a:t>network</a:t>
              </a:r>
            </a:p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000"/>
                <a:t>data link</a:t>
              </a:r>
            </a:p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000"/>
                <a:t>physical</a:t>
              </a:r>
              <a:endParaRPr lang="en-US" sz="2400"/>
            </a:p>
          </p:txBody>
        </p:sp>
        <p:sp>
          <p:nvSpPr>
            <p:cNvPr id="72720" name="Line 231"/>
            <p:cNvSpPr>
              <a:spLocks noChangeShapeType="1"/>
            </p:cNvSpPr>
            <p:nvPr/>
          </p:nvSpPr>
          <p:spPr bwMode="auto">
            <a:xfrm>
              <a:off x="4245" y="651"/>
              <a:ext cx="435" cy="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721" name="Line 232"/>
            <p:cNvSpPr>
              <a:spLocks noChangeShapeType="1"/>
            </p:cNvSpPr>
            <p:nvPr/>
          </p:nvSpPr>
          <p:spPr bwMode="auto">
            <a:xfrm>
              <a:off x="4251" y="738"/>
              <a:ext cx="435" cy="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722" name="Line 233"/>
            <p:cNvSpPr>
              <a:spLocks noChangeShapeType="1"/>
            </p:cNvSpPr>
            <p:nvPr/>
          </p:nvSpPr>
          <p:spPr bwMode="auto">
            <a:xfrm>
              <a:off x="4251" y="825"/>
              <a:ext cx="435" cy="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723" name="Freeform 917"/>
            <p:cNvSpPr>
              <a:spLocks/>
            </p:cNvSpPr>
            <p:nvPr/>
          </p:nvSpPr>
          <p:spPr bwMode="auto">
            <a:xfrm>
              <a:off x="4047" y="434"/>
              <a:ext cx="192" cy="594"/>
            </a:xfrm>
            <a:custGeom>
              <a:avLst/>
              <a:gdLst>
                <a:gd name="T0" fmla="*/ 0 w 192"/>
                <a:gd name="T1" fmla="*/ 594 h 594"/>
                <a:gd name="T2" fmla="*/ 192 w 192"/>
                <a:gd name="T3" fmla="*/ 0 h 594"/>
                <a:gd name="T4" fmla="*/ 192 w 192"/>
                <a:gd name="T5" fmla="*/ 515 h 594"/>
                <a:gd name="T6" fmla="*/ 0 w 192"/>
                <a:gd name="T7" fmla="*/ 594 h 594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92"/>
                <a:gd name="T13" fmla="*/ 0 h 594"/>
                <a:gd name="T14" fmla="*/ 192 w 192"/>
                <a:gd name="T15" fmla="*/ 594 h 594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92" h="594">
                  <a:moveTo>
                    <a:pt x="0" y="594"/>
                  </a:moveTo>
                  <a:lnTo>
                    <a:pt x="192" y="0"/>
                  </a:lnTo>
                  <a:lnTo>
                    <a:pt x="192" y="515"/>
                  </a:lnTo>
                  <a:lnTo>
                    <a:pt x="0" y="594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rgbClr val="CC0000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57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7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1000"/>
                                        <p:tgtEl>
                                          <p:spTgt spid="357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7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1000"/>
                                        <p:tgtEl>
                                          <p:spTgt spid="357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7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357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7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357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729" grpId="0" animBg="1"/>
      <p:bldP spid="35727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Rectangle 7"/>
          <p:cNvSpPr>
            <a:spLocks noGrp="1" noChangeArrowheads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ea typeface="ＭＳ Ｐゴシック" pitchFamily="34" charset="-128"/>
              </a:rPr>
              <a:t>Application Layer</a:t>
            </a:r>
          </a:p>
        </p:txBody>
      </p:sp>
      <p:sp>
        <p:nvSpPr>
          <p:cNvPr id="74754" name="Rectangle 8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2-</a:t>
            </a:r>
            <a:fld id="{BF5F2EC9-A6C5-4605-BD4D-FC8743348F17}" type="slidenum">
              <a:rPr lang="en-US"/>
              <a:pPr/>
              <a:t>15</a:t>
            </a:fld>
            <a:endParaRPr lang="en-US"/>
          </a:p>
        </p:txBody>
      </p:sp>
      <p:pic>
        <p:nvPicPr>
          <p:cNvPr id="74755" name="Picture 9" descr="underline_base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0375" y="960438"/>
            <a:ext cx="5942013" cy="173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4756" name="Rectangle 2"/>
          <p:cNvSpPr>
            <a:spLocks noGrp="1" noChangeArrowheads="1"/>
          </p:cNvSpPr>
          <p:nvPr>
            <p:ph type="title"/>
          </p:nvPr>
        </p:nvSpPr>
        <p:spPr>
          <a:xfrm>
            <a:off x="444500" y="207963"/>
            <a:ext cx="7772400" cy="1030287"/>
          </a:xfrm>
        </p:spPr>
        <p:txBody>
          <a:bodyPr/>
          <a:lstStyle/>
          <a:p>
            <a:r>
              <a:rPr lang="en-US" smtClean="0">
                <a:ea typeface="ＭＳ Ｐゴシック" pitchFamily="34" charset="-128"/>
              </a:rPr>
              <a:t>Application architectures</a:t>
            </a:r>
          </a:p>
        </p:txBody>
      </p:sp>
      <p:sp>
        <p:nvSpPr>
          <p:cNvPr id="7475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 smtClean="0">
                <a:solidFill>
                  <a:srgbClr val="000099"/>
                </a:solidFill>
                <a:ea typeface="ＭＳ Ｐゴシック" pitchFamily="34" charset="-128"/>
              </a:rPr>
              <a:t>possible structure of applications:</a:t>
            </a:r>
          </a:p>
          <a:p>
            <a:r>
              <a:rPr lang="en-US" smtClean="0">
                <a:ea typeface="ＭＳ Ｐゴシック" pitchFamily="34" charset="-128"/>
              </a:rPr>
              <a:t>client-server</a:t>
            </a:r>
          </a:p>
          <a:p>
            <a:r>
              <a:rPr lang="en-US" smtClean="0">
                <a:ea typeface="ＭＳ Ｐゴシック" pitchFamily="34" charset="-128"/>
              </a:rPr>
              <a:t>peer-to-peer (P2P)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Rectangle 7"/>
          <p:cNvSpPr>
            <a:spLocks noGrp="1" noChangeArrowheads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ea typeface="ＭＳ Ｐゴシック" pitchFamily="34" charset="-128"/>
              </a:rPr>
              <a:t>Application Layer</a:t>
            </a:r>
          </a:p>
        </p:txBody>
      </p:sp>
      <p:sp>
        <p:nvSpPr>
          <p:cNvPr id="76802" name="Rectangle 8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2-</a:t>
            </a:r>
            <a:fld id="{C6A6E94B-69D4-41D7-B73F-BB77AFA5E7D1}" type="slidenum">
              <a:rPr lang="en-US"/>
              <a:pPr/>
              <a:t>16</a:t>
            </a:fld>
            <a:endParaRPr lang="en-US"/>
          </a:p>
        </p:txBody>
      </p:sp>
      <p:grpSp>
        <p:nvGrpSpPr>
          <p:cNvPr id="76803" name="Group 582"/>
          <p:cNvGrpSpPr>
            <a:grpSpLocks/>
          </p:cNvGrpSpPr>
          <p:nvPr/>
        </p:nvGrpSpPr>
        <p:grpSpPr bwMode="auto">
          <a:xfrm>
            <a:off x="542925" y="1492250"/>
            <a:ext cx="3540125" cy="4545013"/>
            <a:chOff x="3277" y="974"/>
            <a:chExt cx="2230" cy="2863"/>
          </a:xfrm>
        </p:grpSpPr>
        <p:sp>
          <p:nvSpPr>
            <p:cNvPr id="76810" name="Freeform 583"/>
            <p:cNvSpPr>
              <a:spLocks/>
            </p:cNvSpPr>
            <p:nvPr/>
          </p:nvSpPr>
          <p:spPr bwMode="auto">
            <a:xfrm>
              <a:off x="3277" y="1079"/>
              <a:ext cx="1094" cy="675"/>
            </a:xfrm>
            <a:custGeom>
              <a:avLst/>
              <a:gdLst>
                <a:gd name="T0" fmla="*/ 1116 w 1036"/>
                <a:gd name="T1" fmla="*/ 11 h 675"/>
                <a:gd name="T2" fmla="*/ 673 w 1036"/>
                <a:gd name="T3" fmla="*/ 53 h 675"/>
                <a:gd name="T4" fmla="*/ 356 w 1036"/>
                <a:gd name="T5" fmla="*/ 129 h 675"/>
                <a:gd name="T6" fmla="*/ 264 w 1036"/>
                <a:gd name="T7" fmla="*/ 229 h 675"/>
                <a:gd name="T8" fmla="*/ 37 w 1036"/>
                <a:gd name="T9" fmla="*/ 297 h 675"/>
                <a:gd name="T10" fmla="*/ 29 w 1036"/>
                <a:gd name="T11" fmla="*/ 459 h 675"/>
                <a:gd name="T12" fmla="*/ 227 w 1036"/>
                <a:gd name="T13" fmla="*/ 489 h 675"/>
                <a:gd name="T14" fmla="*/ 792 w 1036"/>
                <a:gd name="T15" fmla="*/ 489 h 675"/>
                <a:gd name="T16" fmla="*/ 1030 w 1036"/>
                <a:gd name="T17" fmla="*/ 555 h 675"/>
                <a:gd name="T18" fmla="*/ 1296 w 1036"/>
                <a:gd name="T19" fmla="*/ 657 h 675"/>
                <a:gd name="T20" fmla="*/ 1499 w 1036"/>
                <a:gd name="T21" fmla="*/ 661 h 675"/>
                <a:gd name="T22" fmla="*/ 1640 w 1036"/>
                <a:gd name="T23" fmla="*/ 603 h 675"/>
                <a:gd name="T24" fmla="*/ 1711 w 1036"/>
                <a:gd name="T25" fmla="*/ 445 h 675"/>
                <a:gd name="T26" fmla="*/ 1755 w 1036"/>
                <a:gd name="T27" fmla="*/ 291 h 675"/>
                <a:gd name="T28" fmla="*/ 1760 w 1036"/>
                <a:gd name="T29" fmla="*/ 107 h 675"/>
                <a:gd name="T30" fmla="*/ 1610 w 1036"/>
                <a:gd name="T31" fmla="*/ 17 h 675"/>
                <a:gd name="T32" fmla="*/ 1337 w 1036"/>
                <a:gd name="T33" fmla="*/ 3 h 675"/>
                <a:gd name="T34" fmla="*/ 1116 w 1036"/>
                <a:gd name="T35" fmla="*/ 11 h 675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1036"/>
                <a:gd name="T55" fmla="*/ 0 h 675"/>
                <a:gd name="T56" fmla="*/ 1036 w 1036"/>
                <a:gd name="T57" fmla="*/ 675 h 675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1036" h="675">
                  <a:moveTo>
                    <a:pt x="648" y="11"/>
                  </a:moveTo>
                  <a:cubicBezTo>
                    <a:pt x="584" y="19"/>
                    <a:pt x="464" y="33"/>
                    <a:pt x="390" y="53"/>
                  </a:cubicBezTo>
                  <a:cubicBezTo>
                    <a:pt x="316" y="73"/>
                    <a:pt x="246" y="100"/>
                    <a:pt x="206" y="129"/>
                  </a:cubicBezTo>
                  <a:cubicBezTo>
                    <a:pt x="166" y="158"/>
                    <a:pt x="183" y="201"/>
                    <a:pt x="152" y="229"/>
                  </a:cubicBezTo>
                  <a:cubicBezTo>
                    <a:pt x="121" y="257"/>
                    <a:pt x="44" y="259"/>
                    <a:pt x="22" y="297"/>
                  </a:cubicBezTo>
                  <a:cubicBezTo>
                    <a:pt x="0" y="335"/>
                    <a:pt x="0" y="427"/>
                    <a:pt x="18" y="459"/>
                  </a:cubicBezTo>
                  <a:cubicBezTo>
                    <a:pt x="36" y="491"/>
                    <a:pt x="59" y="484"/>
                    <a:pt x="132" y="489"/>
                  </a:cubicBezTo>
                  <a:cubicBezTo>
                    <a:pt x="205" y="494"/>
                    <a:pt x="380" y="478"/>
                    <a:pt x="458" y="489"/>
                  </a:cubicBezTo>
                  <a:cubicBezTo>
                    <a:pt x="536" y="500"/>
                    <a:pt x="549" y="527"/>
                    <a:pt x="598" y="555"/>
                  </a:cubicBezTo>
                  <a:cubicBezTo>
                    <a:pt x="647" y="583"/>
                    <a:pt x="707" y="639"/>
                    <a:pt x="752" y="657"/>
                  </a:cubicBezTo>
                  <a:cubicBezTo>
                    <a:pt x="797" y="675"/>
                    <a:pt x="837" y="670"/>
                    <a:pt x="870" y="661"/>
                  </a:cubicBezTo>
                  <a:cubicBezTo>
                    <a:pt x="903" y="652"/>
                    <a:pt x="932" y="639"/>
                    <a:pt x="952" y="603"/>
                  </a:cubicBezTo>
                  <a:cubicBezTo>
                    <a:pt x="972" y="567"/>
                    <a:pt x="981" y="497"/>
                    <a:pt x="992" y="445"/>
                  </a:cubicBezTo>
                  <a:cubicBezTo>
                    <a:pt x="1003" y="393"/>
                    <a:pt x="1013" y="347"/>
                    <a:pt x="1018" y="291"/>
                  </a:cubicBezTo>
                  <a:cubicBezTo>
                    <a:pt x="1023" y="235"/>
                    <a:pt x="1036" y="153"/>
                    <a:pt x="1022" y="107"/>
                  </a:cubicBezTo>
                  <a:cubicBezTo>
                    <a:pt x="1008" y="61"/>
                    <a:pt x="975" y="34"/>
                    <a:pt x="934" y="17"/>
                  </a:cubicBezTo>
                  <a:cubicBezTo>
                    <a:pt x="893" y="0"/>
                    <a:pt x="824" y="4"/>
                    <a:pt x="776" y="3"/>
                  </a:cubicBezTo>
                  <a:cubicBezTo>
                    <a:pt x="728" y="2"/>
                    <a:pt x="712" y="3"/>
                    <a:pt x="648" y="11"/>
                  </a:cubicBezTo>
                  <a:close/>
                </a:path>
              </a:pathLst>
            </a:custGeom>
            <a:solidFill>
              <a:srgbClr val="DDDDDD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76811" name="Group 584"/>
            <p:cNvGrpSpPr>
              <a:grpSpLocks/>
            </p:cNvGrpSpPr>
            <p:nvPr/>
          </p:nvGrpSpPr>
          <p:grpSpPr bwMode="auto">
            <a:xfrm>
              <a:off x="3383" y="1920"/>
              <a:ext cx="919" cy="588"/>
              <a:chOff x="2889" y="1631"/>
              <a:chExt cx="980" cy="743"/>
            </a:xfrm>
          </p:grpSpPr>
          <p:sp>
            <p:nvSpPr>
              <p:cNvPr id="77185" name="Rectangle 585"/>
              <p:cNvSpPr>
                <a:spLocks noChangeArrowheads="1"/>
              </p:cNvSpPr>
              <p:nvPr/>
            </p:nvSpPr>
            <p:spPr bwMode="auto">
              <a:xfrm>
                <a:off x="3046" y="1841"/>
                <a:ext cx="663" cy="533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7186" name="AutoShape 586"/>
              <p:cNvSpPr>
                <a:spLocks noChangeArrowheads="1"/>
              </p:cNvSpPr>
              <p:nvPr/>
            </p:nvSpPr>
            <p:spPr bwMode="auto">
              <a:xfrm>
                <a:off x="2889" y="1631"/>
                <a:ext cx="980" cy="253"/>
              </a:xfrm>
              <a:prstGeom prst="triangle">
                <a:avLst>
                  <a:gd name="adj" fmla="val 50000"/>
                </a:avLst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sz="2400">
                  <a:solidFill>
                    <a:srgbClr val="00CCFF"/>
                  </a:solidFill>
                </a:endParaRPr>
              </a:p>
            </p:txBody>
          </p:sp>
        </p:grpSp>
        <p:sp>
          <p:nvSpPr>
            <p:cNvPr id="76812" name="Freeform 587"/>
            <p:cNvSpPr>
              <a:spLocks/>
            </p:cNvSpPr>
            <p:nvPr/>
          </p:nvSpPr>
          <p:spPr bwMode="auto">
            <a:xfrm>
              <a:off x="3379" y="2788"/>
              <a:ext cx="2032" cy="1049"/>
            </a:xfrm>
            <a:custGeom>
              <a:avLst/>
              <a:gdLst>
                <a:gd name="T0" fmla="*/ 1044 w 2032"/>
                <a:gd name="T1" fmla="*/ 26 h 1049"/>
                <a:gd name="T2" fmla="*/ 847 w 2032"/>
                <a:gd name="T3" fmla="*/ 125 h 1049"/>
                <a:gd name="T4" fmla="*/ 580 w 2032"/>
                <a:gd name="T5" fmla="*/ 68 h 1049"/>
                <a:gd name="T6" fmla="*/ 143 w 2032"/>
                <a:gd name="T7" fmla="*/ 170 h 1049"/>
                <a:gd name="T8" fmla="*/ 48 w 2032"/>
                <a:gd name="T9" fmla="*/ 374 h 1049"/>
                <a:gd name="T10" fmla="*/ 41 w 2032"/>
                <a:gd name="T11" fmla="*/ 680 h 1049"/>
                <a:gd name="T12" fmla="*/ 294 w 2032"/>
                <a:gd name="T13" fmla="*/ 744 h 1049"/>
                <a:gd name="T14" fmla="*/ 660 w 2032"/>
                <a:gd name="T15" fmla="*/ 893 h 1049"/>
                <a:gd name="T16" fmla="*/ 1088 w 2032"/>
                <a:gd name="T17" fmla="*/ 1014 h 1049"/>
                <a:gd name="T18" fmla="*/ 1525 w 2032"/>
                <a:gd name="T19" fmla="*/ 1031 h 1049"/>
                <a:gd name="T20" fmla="*/ 1831 w 2032"/>
                <a:gd name="T21" fmla="*/ 907 h 1049"/>
                <a:gd name="T22" fmla="*/ 2015 w 2032"/>
                <a:gd name="T23" fmla="*/ 714 h 1049"/>
                <a:gd name="T24" fmla="*/ 1931 w 2032"/>
                <a:gd name="T25" fmla="*/ 251 h 1049"/>
                <a:gd name="T26" fmla="*/ 1658 w 2032"/>
                <a:gd name="T27" fmla="*/ 114 h 1049"/>
                <a:gd name="T28" fmla="*/ 1355 w 2032"/>
                <a:gd name="T29" fmla="*/ 15 h 1049"/>
                <a:gd name="T30" fmla="*/ 1044 w 2032"/>
                <a:gd name="T31" fmla="*/ 26 h 1049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2032"/>
                <a:gd name="T49" fmla="*/ 0 h 1049"/>
                <a:gd name="T50" fmla="*/ 2032 w 2032"/>
                <a:gd name="T51" fmla="*/ 1049 h 1049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2032" h="1049">
                  <a:moveTo>
                    <a:pt x="1044" y="26"/>
                  </a:moveTo>
                  <a:cubicBezTo>
                    <a:pt x="959" y="45"/>
                    <a:pt x="924" y="118"/>
                    <a:pt x="847" y="125"/>
                  </a:cubicBezTo>
                  <a:cubicBezTo>
                    <a:pt x="770" y="132"/>
                    <a:pt x="697" y="61"/>
                    <a:pt x="580" y="68"/>
                  </a:cubicBezTo>
                  <a:cubicBezTo>
                    <a:pt x="463" y="75"/>
                    <a:pt x="232" y="119"/>
                    <a:pt x="143" y="170"/>
                  </a:cubicBezTo>
                  <a:cubicBezTo>
                    <a:pt x="54" y="221"/>
                    <a:pt x="65" y="289"/>
                    <a:pt x="48" y="374"/>
                  </a:cubicBezTo>
                  <a:cubicBezTo>
                    <a:pt x="31" y="459"/>
                    <a:pt x="0" y="618"/>
                    <a:pt x="41" y="680"/>
                  </a:cubicBezTo>
                  <a:cubicBezTo>
                    <a:pt x="82" y="742"/>
                    <a:pt x="191" y="709"/>
                    <a:pt x="294" y="744"/>
                  </a:cubicBezTo>
                  <a:cubicBezTo>
                    <a:pt x="397" y="779"/>
                    <a:pt x="527" y="849"/>
                    <a:pt x="660" y="893"/>
                  </a:cubicBezTo>
                  <a:cubicBezTo>
                    <a:pt x="793" y="938"/>
                    <a:pt x="944" y="991"/>
                    <a:pt x="1088" y="1014"/>
                  </a:cubicBezTo>
                  <a:cubicBezTo>
                    <a:pt x="1232" y="1036"/>
                    <a:pt x="1401" y="1049"/>
                    <a:pt x="1525" y="1031"/>
                  </a:cubicBezTo>
                  <a:cubicBezTo>
                    <a:pt x="1649" y="1012"/>
                    <a:pt x="1749" y="960"/>
                    <a:pt x="1831" y="907"/>
                  </a:cubicBezTo>
                  <a:cubicBezTo>
                    <a:pt x="1913" y="855"/>
                    <a:pt x="1998" y="824"/>
                    <a:pt x="2015" y="714"/>
                  </a:cubicBezTo>
                  <a:cubicBezTo>
                    <a:pt x="2032" y="604"/>
                    <a:pt x="1990" y="350"/>
                    <a:pt x="1931" y="251"/>
                  </a:cubicBezTo>
                  <a:cubicBezTo>
                    <a:pt x="1872" y="151"/>
                    <a:pt x="1754" y="153"/>
                    <a:pt x="1658" y="114"/>
                  </a:cubicBezTo>
                  <a:cubicBezTo>
                    <a:pt x="1562" y="76"/>
                    <a:pt x="1457" y="30"/>
                    <a:pt x="1355" y="15"/>
                  </a:cubicBezTo>
                  <a:cubicBezTo>
                    <a:pt x="1253" y="0"/>
                    <a:pt x="1129" y="8"/>
                    <a:pt x="1044" y="26"/>
                  </a:cubicBezTo>
                  <a:close/>
                </a:path>
              </a:pathLst>
            </a:custGeom>
            <a:solidFill>
              <a:srgbClr val="DDDDDD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6813" name="Line 588"/>
            <p:cNvSpPr>
              <a:spLocks noChangeShapeType="1"/>
            </p:cNvSpPr>
            <p:nvPr/>
          </p:nvSpPr>
          <p:spPr bwMode="auto">
            <a:xfrm rot="16200000" flipV="1">
              <a:off x="4915" y="3313"/>
              <a:ext cx="285" cy="11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6814" name="Line 589"/>
            <p:cNvSpPr>
              <a:spLocks noChangeShapeType="1"/>
            </p:cNvSpPr>
            <p:nvPr/>
          </p:nvSpPr>
          <p:spPr bwMode="auto">
            <a:xfrm rot="5400000" flipV="1">
              <a:off x="5034" y="3429"/>
              <a:ext cx="2" cy="54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6815" name="Line 590"/>
            <p:cNvSpPr>
              <a:spLocks noChangeShapeType="1"/>
            </p:cNvSpPr>
            <p:nvPr/>
          </p:nvSpPr>
          <p:spPr bwMode="auto">
            <a:xfrm rot="16200000" flipH="1">
              <a:off x="5116" y="3190"/>
              <a:ext cx="96" cy="45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6816" name="Line 592"/>
            <p:cNvSpPr>
              <a:spLocks noChangeShapeType="1"/>
            </p:cNvSpPr>
            <p:nvPr/>
          </p:nvSpPr>
          <p:spPr bwMode="auto">
            <a:xfrm>
              <a:off x="3843" y="3009"/>
              <a:ext cx="94" cy="107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6817" name="Line 593"/>
            <p:cNvSpPr>
              <a:spLocks noChangeShapeType="1"/>
            </p:cNvSpPr>
            <p:nvPr/>
          </p:nvSpPr>
          <p:spPr bwMode="auto">
            <a:xfrm flipV="1">
              <a:off x="3680" y="3150"/>
              <a:ext cx="261" cy="71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6818" name="Line 596"/>
            <p:cNvSpPr>
              <a:spLocks noChangeShapeType="1"/>
            </p:cNvSpPr>
            <p:nvPr/>
          </p:nvSpPr>
          <p:spPr bwMode="auto">
            <a:xfrm flipH="1">
              <a:off x="3948" y="3209"/>
              <a:ext cx="98" cy="112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6819" name="Line 597"/>
            <p:cNvSpPr>
              <a:spLocks noChangeShapeType="1"/>
            </p:cNvSpPr>
            <p:nvPr/>
          </p:nvSpPr>
          <p:spPr bwMode="auto">
            <a:xfrm flipH="1" flipV="1">
              <a:off x="4132" y="3213"/>
              <a:ext cx="65" cy="109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6820" name="Line 598"/>
            <p:cNvSpPr>
              <a:spLocks noChangeShapeType="1"/>
            </p:cNvSpPr>
            <p:nvPr/>
          </p:nvSpPr>
          <p:spPr bwMode="auto">
            <a:xfrm>
              <a:off x="4248" y="3185"/>
              <a:ext cx="317" cy="17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6821" name="Line 600"/>
            <p:cNvSpPr>
              <a:spLocks noChangeShapeType="1"/>
            </p:cNvSpPr>
            <p:nvPr/>
          </p:nvSpPr>
          <p:spPr bwMode="auto">
            <a:xfrm>
              <a:off x="3809" y="2257"/>
              <a:ext cx="148" cy="47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6822" name="Line 601"/>
            <p:cNvSpPr>
              <a:spLocks noChangeShapeType="1"/>
            </p:cNvSpPr>
            <p:nvPr/>
          </p:nvSpPr>
          <p:spPr bwMode="auto">
            <a:xfrm flipV="1">
              <a:off x="3711" y="2354"/>
              <a:ext cx="106" cy="2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76823" name="Group 602"/>
            <p:cNvGrpSpPr>
              <a:grpSpLocks/>
            </p:cNvGrpSpPr>
            <p:nvPr/>
          </p:nvGrpSpPr>
          <p:grpSpPr bwMode="auto">
            <a:xfrm>
              <a:off x="3535" y="2207"/>
              <a:ext cx="319" cy="222"/>
              <a:chOff x="2967" y="478"/>
              <a:chExt cx="788" cy="625"/>
            </a:xfrm>
          </p:grpSpPr>
          <p:pic>
            <p:nvPicPr>
              <p:cNvPr id="77183" name="Picture 603" descr="access_point_stylized_small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3012" y="559"/>
                <a:ext cx="576" cy="54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77184" name="Picture 604" descr="antenna_radiation_stylized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2967" y="478"/>
                <a:ext cx="788" cy="1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sp>
          <p:nvSpPr>
            <p:cNvPr id="76824" name="Freeform 605"/>
            <p:cNvSpPr>
              <a:spLocks/>
            </p:cNvSpPr>
            <p:nvPr/>
          </p:nvSpPr>
          <p:spPr bwMode="auto">
            <a:xfrm>
              <a:off x="4419" y="2224"/>
              <a:ext cx="828" cy="425"/>
            </a:xfrm>
            <a:custGeom>
              <a:avLst/>
              <a:gdLst>
                <a:gd name="T0" fmla="*/ 382 w 828"/>
                <a:gd name="T1" fmla="*/ 30 h 425"/>
                <a:gd name="T2" fmla="*/ 370 w 828"/>
                <a:gd name="T3" fmla="*/ 30 h 425"/>
                <a:gd name="T4" fmla="*/ 126 w 828"/>
                <a:gd name="T5" fmla="*/ 32 h 425"/>
                <a:gd name="T6" fmla="*/ 6 w 828"/>
                <a:gd name="T7" fmla="*/ 126 h 425"/>
                <a:gd name="T8" fmla="*/ 92 w 828"/>
                <a:gd name="T9" fmla="*/ 274 h 425"/>
                <a:gd name="T10" fmla="*/ 292 w 828"/>
                <a:gd name="T11" fmla="*/ 384 h 425"/>
                <a:gd name="T12" fmla="*/ 540 w 828"/>
                <a:gd name="T13" fmla="*/ 416 h 425"/>
                <a:gd name="T14" fmla="*/ 698 w 828"/>
                <a:gd name="T15" fmla="*/ 330 h 425"/>
                <a:gd name="T16" fmla="*/ 776 w 828"/>
                <a:gd name="T17" fmla="*/ 170 h 425"/>
                <a:gd name="T18" fmla="*/ 792 w 828"/>
                <a:gd name="T19" fmla="*/ 22 h 425"/>
                <a:gd name="T20" fmla="*/ 560 w 828"/>
                <a:gd name="T21" fmla="*/ 38 h 425"/>
                <a:gd name="T22" fmla="*/ 382 w 828"/>
                <a:gd name="T23" fmla="*/ 30 h 425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828"/>
                <a:gd name="T37" fmla="*/ 0 h 425"/>
                <a:gd name="T38" fmla="*/ 828 w 828"/>
                <a:gd name="T39" fmla="*/ 425 h 425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828" h="425">
                  <a:moveTo>
                    <a:pt x="382" y="30"/>
                  </a:moveTo>
                  <a:cubicBezTo>
                    <a:pt x="350" y="29"/>
                    <a:pt x="413" y="30"/>
                    <a:pt x="370" y="30"/>
                  </a:cubicBezTo>
                  <a:cubicBezTo>
                    <a:pt x="327" y="30"/>
                    <a:pt x="187" y="16"/>
                    <a:pt x="126" y="32"/>
                  </a:cubicBezTo>
                  <a:cubicBezTo>
                    <a:pt x="65" y="48"/>
                    <a:pt x="12" y="86"/>
                    <a:pt x="6" y="126"/>
                  </a:cubicBezTo>
                  <a:cubicBezTo>
                    <a:pt x="0" y="166"/>
                    <a:pt x="44" y="231"/>
                    <a:pt x="92" y="274"/>
                  </a:cubicBezTo>
                  <a:cubicBezTo>
                    <a:pt x="140" y="317"/>
                    <a:pt x="217" y="360"/>
                    <a:pt x="292" y="384"/>
                  </a:cubicBezTo>
                  <a:cubicBezTo>
                    <a:pt x="367" y="408"/>
                    <a:pt x="472" y="425"/>
                    <a:pt x="540" y="416"/>
                  </a:cubicBezTo>
                  <a:cubicBezTo>
                    <a:pt x="608" y="407"/>
                    <a:pt x="659" y="371"/>
                    <a:pt x="698" y="330"/>
                  </a:cubicBezTo>
                  <a:cubicBezTo>
                    <a:pt x="737" y="289"/>
                    <a:pt x="760" y="221"/>
                    <a:pt x="776" y="170"/>
                  </a:cubicBezTo>
                  <a:cubicBezTo>
                    <a:pt x="792" y="119"/>
                    <a:pt x="828" y="44"/>
                    <a:pt x="792" y="22"/>
                  </a:cubicBezTo>
                  <a:cubicBezTo>
                    <a:pt x="756" y="0"/>
                    <a:pt x="630" y="37"/>
                    <a:pt x="560" y="38"/>
                  </a:cubicBezTo>
                  <a:cubicBezTo>
                    <a:pt x="490" y="39"/>
                    <a:pt x="414" y="31"/>
                    <a:pt x="382" y="30"/>
                  </a:cubicBezTo>
                  <a:close/>
                </a:path>
              </a:pathLst>
            </a:custGeom>
            <a:solidFill>
              <a:srgbClr val="DDDDDD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6825" name="Freeform 606"/>
            <p:cNvSpPr>
              <a:spLocks/>
            </p:cNvSpPr>
            <p:nvPr/>
          </p:nvSpPr>
          <p:spPr bwMode="auto">
            <a:xfrm>
              <a:off x="4417" y="1263"/>
              <a:ext cx="1090" cy="709"/>
            </a:xfrm>
            <a:custGeom>
              <a:avLst/>
              <a:gdLst>
                <a:gd name="T0" fmla="*/ 14627 w 765"/>
                <a:gd name="T1" fmla="*/ 763 h 459"/>
                <a:gd name="T2" fmla="*/ 9913 w 765"/>
                <a:gd name="T3" fmla="*/ 5420 h 459"/>
                <a:gd name="T4" fmla="*/ 3316 w 765"/>
                <a:gd name="T5" fmla="*/ 7714 h 459"/>
                <a:gd name="T6" fmla="*/ 474 w 765"/>
                <a:gd name="T7" fmla="*/ 25995 h 459"/>
                <a:gd name="T8" fmla="*/ 6202 w 765"/>
                <a:gd name="T9" fmla="*/ 34346 h 459"/>
                <a:gd name="T10" fmla="*/ 11922 w 765"/>
                <a:gd name="T11" fmla="*/ 32921 h 459"/>
                <a:gd name="T12" fmla="*/ 20124 w 765"/>
                <a:gd name="T13" fmla="*/ 34346 h 459"/>
                <a:gd name="T14" fmla="*/ 24081 w 765"/>
                <a:gd name="T15" fmla="*/ 33549 h 459"/>
                <a:gd name="T16" fmla="*/ 25921 w 765"/>
                <a:gd name="T17" fmla="*/ 28785 h 459"/>
                <a:gd name="T18" fmla="*/ 25875 w 765"/>
                <a:gd name="T19" fmla="*/ 12218 h 459"/>
                <a:gd name="T20" fmla="*/ 22836 w 765"/>
                <a:gd name="T21" fmla="*/ 2665 h 459"/>
                <a:gd name="T22" fmla="*/ 14627 w 765"/>
                <a:gd name="T23" fmla="*/ 763 h 459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765"/>
                <a:gd name="T37" fmla="*/ 0 h 459"/>
                <a:gd name="T38" fmla="*/ 765 w 765"/>
                <a:gd name="T39" fmla="*/ 459 h 459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765" h="459">
                  <a:moveTo>
                    <a:pt x="424" y="10"/>
                  </a:moveTo>
                  <a:cubicBezTo>
                    <a:pt x="362" y="16"/>
                    <a:pt x="343" y="55"/>
                    <a:pt x="288" y="70"/>
                  </a:cubicBezTo>
                  <a:cubicBezTo>
                    <a:pt x="233" y="85"/>
                    <a:pt x="142" y="56"/>
                    <a:pt x="96" y="100"/>
                  </a:cubicBezTo>
                  <a:cubicBezTo>
                    <a:pt x="50" y="144"/>
                    <a:pt x="0" y="279"/>
                    <a:pt x="14" y="336"/>
                  </a:cubicBezTo>
                  <a:cubicBezTo>
                    <a:pt x="28" y="393"/>
                    <a:pt x="125" y="429"/>
                    <a:pt x="180" y="444"/>
                  </a:cubicBezTo>
                  <a:cubicBezTo>
                    <a:pt x="235" y="459"/>
                    <a:pt x="279" y="426"/>
                    <a:pt x="346" y="426"/>
                  </a:cubicBezTo>
                  <a:cubicBezTo>
                    <a:pt x="413" y="426"/>
                    <a:pt x="525" y="443"/>
                    <a:pt x="584" y="444"/>
                  </a:cubicBezTo>
                  <a:cubicBezTo>
                    <a:pt x="643" y="445"/>
                    <a:pt x="670" y="446"/>
                    <a:pt x="698" y="434"/>
                  </a:cubicBezTo>
                  <a:cubicBezTo>
                    <a:pt x="726" y="422"/>
                    <a:pt x="743" y="418"/>
                    <a:pt x="752" y="372"/>
                  </a:cubicBezTo>
                  <a:cubicBezTo>
                    <a:pt x="761" y="326"/>
                    <a:pt x="765" y="214"/>
                    <a:pt x="750" y="158"/>
                  </a:cubicBezTo>
                  <a:cubicBezTo>
                    <a:pt x="735" y="102"/>
                    <a:pt x="716" y="58"/>
                    <a:pt x="662" y="34"/>
                  </a:cubicBezTo>
                  <a:cubicBezTo>
                    <a:pt x="608" y="10"/>
                    <a:pt x="505" y="0"/>
                    <a:pt x="424" y="10"/>
                  </a:cubicBezTo>
                  <a:close/>
                </a:path>
              </a:pathLst>
            </a:custGeom>
            <a:gradFill rotWithShape="1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6826" name="Line 607"/>
            <p:cNvSpPr>
              <a:spLocks noChangeShapeType="1"/>
            </p:cNvSpPr>
            <p:nvPr/>
          </p:nvSpPr>
          <p:spPr bwMode="auto">
            <a:xfrm>
              <a:off x="4659" y="2404"/>
              <a:ext cx="103" cy="76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6827" name="Line 608"/>
            <p:cNvSpPr>
              <a:spLocks noChangeShapeType="1"/>
            </p:cNvSpPr>
            <p:nvPr/>
          </p:nvSpPr>
          <p:spPr bwMode="auto">
            <a:xfrm>
              <a:off x="4720" y="2354"/>
              <a:ext cx="176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6828" name="Line 609"/>
            <p:cNvSpPr>
              <a:spLocks noChangeShapeType="1"/>
            </p:cNvSpPr>
            <p:nvPr/>
          </p:nvSpPr>
          <p:spPr bwMode="auto">
            <a:xfrm flipV="1">
              <a:off x="4869" y="2408"/>
              <a:ext cx="85" cy="66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6829" name="Line 610"/>
            <p:cNvSpPr>
              <a:spLocks noChangeShapeType="1"/>
            </p:cNvSpPr>
            <p:nvPr/>
          </p:nvSpPr>
          <p:spPr bwMode="auto">
            <a:xfrm>
              <a:off x="4235" y="1632"/>
              <a:ext cx="321" cy="2"/>
            </a:xfrm>
            <a:prstGeom prst="line">
              <a:avLst/>
            </a:prstGeom>
            <a:noFill/>
            <a:ln w="9525">
              <a:solidFill>
                <a:srgbClr val="96969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6830" name="Line 611"/>
            <p:cNvSpPr>
              <a:spLocks noChangeShapeType="1"/>
            </p:cNvSpPr>
            <p:nvPr/>
          </p:nvSpPr>
          <p:spPr bwMode="auto">
            <a:xfrm>
              <a:off x="4635" y="2961"/>
              <a:ext cx="246" cy="116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6831" name="Line 612"/>
            <p:cNvSpPr>
              <a:spLocks noChangeShapeType="1"/>
            </p:cNvSpPr>
            <p:nvPr/>
          </p:nvSpPr>
          <p:spPr bwMode="auto">
            <a:xfrm flipV="1">
              <a:off x="4244" y="2953"/>
              <a:ext cx="203" cy="125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6832" name="Line 613"/>
            <p:cNvSpPr>
              <a:spLocks noChangeShapeType="1"/>
            </p:cNvSpPr>
            <p:nvPr/>
          </p:nvSpPr>
          <p:spPr bwMode="auto">
            <a:xfrm flipV="1">
              <a:off x="4271" y="3137"/>
              <a:ext cx="612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6833" name="Line 614"/>
            <p:cNvSpPr>
              <a:spLocks noChangeShapeType="1"/>
            </p:cNvSpPr>
            <p:nvPr/>
          </p:nvSpPr>
          <p:spPr bwMode="auto">
            <a:xfrm flipV="1">
              <a:off x="4773" y="1572"/>
              <a:ext cx="78" cy="55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6834" name="Line 615"/>
            <p:cNvSpPr>
              <a:spLocks noChangeShapeType="1"/>
            </p:cNvSpPr>
            <p:nvPr/>
          </p:nvSpPr>
          <p:spPr bwMode="auto">
            <a:xfrm>
              <a:off x="4665" y="1681"/>
              <a:ext cx="0" cy="52"/>
            </a:xfrm>
            <a:prstGeom prst="line">
              <a:avLst/>
            </a:prstGeom>
            <a:noFill/>
            <a:ln w="9525">
              <a:solidFill>
                <a:srgbClr val="96969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6835" name="Line 616"/>
            <p:cNvSpPr>
              <a:spLocks noChangeShapeType="1"/>
            </p:cNvSpPr>
            <p:nvPr/>
          </p:nvSpPr>
          <p:spPr bwMode="auto">
            <a:xfrm flipV="1">
              <a:off x="4773" y="1616"/>
              <a:ext cx="166" cy="182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6836" name="Line 617"/>
            <p:cNvSpPr>
              <a:spLocks noChangeShapeType="1"/>
            </p:cNvSpPr>
            <p:nvPr/>
          </p:nvSpPr>
          <p:spPr bwMode="auto">
            <a:xfrm>
              <a:off x="5003" y="1615"/>
              <a:ext cx="0" cy="124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6837" name="Line 618"/>
            <p:cNvSpPr>
              <a:spLocks noChangeShapeType="1"/>
            </p:cNvSpPr>
            <p:nvPr/>
          </p:nvSpPr>
          <p:spPr bwMode="auto">
            <a:xfrm>
              <a:off x="4785" y="1808"/>
              <a:ext cx="119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6838" name="Line 619"/>
            <p:cNvSpPr>
              <a:spLocks noChangeShapeType="1"/>
            </p:cNvSpPr>
            <p:nvPr/>
          </p:nvSpPr>
          <p:spPr bwMode="auto">
            <a:xfrm>
              <a:off x="5134" y="1802"/>
              <a:ext cx="112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6839" name="Line 620"/>
            <p:cNvSpPr>
              <a:spLocks noChangeShapeType="1"/>
            </p:cNvSpPr>
            <p:nvPr/>
          </p:nvSpPr>
          <p:spPr bwMode="auto">
            <a:xfrm flipH="1">
              <a:off x="4596" y="1850"/>
              <a:ext cx="62" cy="444"/>
            </a:xfrm>
            <a:prstGeom prst="line">
              <a:avLst/>
            </a:prstGeom>
            <a:noFill/>
            <a:ln w="9525">
              <a:solidFill>
                <a:srgbClr val="96969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6840" name="Line 621"/>
            <p:cNvSpPr>
              <a:spLocks noChangeShapeType="1"/>
            </p:cNvSpPr>
            <p:nvPr/>
          </p:nvSpPr>
          <p:spPr bwMode="auto">
            <a:xfrm flipH="1">
              <a:off x="4969" y="1850"/>
              <a:ext cx="70" cy="458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6841" name="Line 622"/>
            <p:cNvSpPr>
              <a:spLocks noChangeShapeType="1"/>
            </p:cNvSpPr>
            <p:nvPr/>
          </p:nvSpPr>
          <p:spPr bwMode="auto">
            <a:xfrm flipV="1">
              <a:off x="4581" y="2569"/>
              <a:ext cx="143" cy="275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6842" name="Line 623"/>
            <p:cNvSpPr>
              <a:spLocks noChangeShapeType="1"/>
            </p:cNvSpPr>
            <p:nvPr/>
          </p:nvSpPr>
          <p:spPr bwMode="auto">
            <a:xfrm>
              <a:off x="5257" y="1801"/>
              <a:ext cx="112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76843" name="Group 624"/>
            <p:cNvGrpSpPr>
              <a:grpSpLocks/>
            </p:cNvGrpSpPr>
            <p:nvPr/>
          </p:nvGrpSpPr>
          <p:grpSpPr bwMode="auto">
            <a:xfrm>
              <a:off x="3813" y="1163"/>
              <a:ext cx="295" cy="391"/>
              <a:chOff x="1653" y="3023"/>
              <a:chExt cx="622" cy="911"/>
            </a:xfrm>
          </p:grpSpPr>
          <p:sp>
            <p:nvSpPr>
              <p:cNvPr id="77166" name="Line 270"/>
              <p:cNvSpPr>
                <a:spLocks noChangeShapeType="1"/>
              </p:cNvSpPr>
              <p:nvPr/>
            </p:nvSpPr>
            <p:spPr bwMode="auto">
              <a:xfrm flipH="1">
                <a:off x="1766" y="3287"/>
                <a:ext cx="188" cy="586"/>
              </a:xfrm>
              <a:prstGeom prst="line">
                <a:avLst/>
              </a:prstGeom>
              <a:noFill/>
              <a:ln w="19050">
                <a:solidFill>
                  <a:srgbClr val="808080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77167" name="Line 271"/>
              <p:cNvSpPr>
                <a:spLocks noChangeShapeType="1"/>
              </p:cNvSpPr>
              <p:nvPr/>
            </p:nvSpPr>
            <p:spPr bwMode="auto">
              <a:xfrm>
                <a:off x="1954" y="3287"/>
                <a:ext cx="188" cy="583"/>
              </a:xfrm>
              <a:prstGeom prst="line">
                <a:avLst/>
              </a:prstGeom>
              <a:noFill/>
              <a:ln w="19050">
                <a:solidFill>
                  <a:srgbClr val="808080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77168" name="Line 272"/>
              <p:cNvSpPr>
                <a:spLocks noChangeShapeType="1"/>
              </p:cNvSpPr>
              <p:nvPr/>
            </p:nvSpPr>
            <p:spPr bwMode="auto">
              <a:xfrm>
                <a:off x="1766" y="3870"/>
                <a:ext cx="188" cy="64"/>
              </a:xfrm>
              <a:prstGeom prst="line">
                <a:avLst/>
              </a:prstGeom>
              <a:noFill/>
              <a:ln w="19050">
                <a:solidFill>
                  <a:srgbClr val="808080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77169" name="Line 273"/>
              <p:cNvSpPr>
                <a:spLocks noChangeShapeType="1"/>
              </p:cNvSpPr>
              <p:nvPr/>
            </p:nvSpPr>
            <p:spPr bwMode="auto">
              <a:xfrm flipH="1">
                <a:off x="1954" y="3870"/>
                <a:ext cx="188" cy="64"/>
              </a:xfrm>
              <a:prstGeom prst="line">
                <a:avLst/>
              </a:prstGeom>
              <a:noFill/>
              <a:ln w="19050">
                <a:solidFill>
                  <a:srgbClr val="808080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77170" name="Line 274"/>
              <p:cNvSpPr>
                <a:spLocks noChangeShapeType="1"/>
              </p:cNvSpPr>
              <p:nvPr/>
            </p:nvSpPr>
            <p:spPr bwMode="auto">
              <a:xfrm>
                <a:off x="1954" y="3300"/>
                <a:ext cx="0" cy="634"/>
              </a:xfrm>
              <a:prstGeom prst="line">
                <a:avLst/>
              </a:prstGeom>
              <a:noFill/>
              <a:ln w="19050">
                <a:solidFill>
                  <a:srgbClr val="808080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77171" name="Line 275"/>
              <p:cNvSpPr>
                <a:spLocks noChangeShapeType="1"/>
              </p:cNvSpPr>
              <p:nvPr/>
            </p:nvSpPr>
            <p:spPr bwMode="auto">
              <a:xfrm flipV="1">
                <a:off x="1766" y="3810"/>
                <a:ext cx="188" cy="63"/>
              </a:xfrm>
              <a:prstGeom prst="line">
                <a:avLst/>
              </a:prstGeom>
              <a:noFill/>
              <a:ln w="19050">
                <a:solidFill>
                  <a:srgbClr val="808080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77172" name="Line 276"/>
              <p:cNvSpPr>
                <a:spLocks noChangeShapeType="1"/>
              </p:cNvSpPr>
              <p:nvPr/>
            </p:nvSpPr>
            <p:spPr bwMode="auto">
              <a:xfrm flipH="1" flipV="1">
                <a:off x="1954" y="3810"/>
                <a:ext cx="188" cy="60"/>
              </a:xfrm>
              <a:prstGeom prst="line">
                <a:avLst/>
              </a:prstGeom>
              <a:noFill/>
              <a:ln w="19050">
                <a:solidFill>
                  <a:srgbClr val="808080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77173" name="Line 277"/>
              <p:cNvSpPr>
                <a:spLocks noChangeShapeType="1"/>
              </p:cNvSpPr>
              <p:nvPr/>
            </p:nvSpPr>
            <p:spPr bwMode="auto">
              <a:xfrm>
                <a:off x="1846" y="3618"/>
                <a:ext cx="108" cy="48"/>
              </a:xfrm>
              <a:prstGeom prst="line">
                <a:avLst/>
              </a:prstGeom>
              <a:noFill/>
              <a:ln w="19050">
                <a:solidFill>
                  <a:srgbClr val="808080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77174" name="Line 278"/>
              <p:cNvSpPr>
                <a:spLocks noChangeShapeType="1"/>
              </p:cNvSpPr>
              <p:nvPr/>
            </p:nvSpPr>
            <p:spPr bwMode="auto">
              <a:xfrm flipV="1">
                <a:off x="1954" y="3618"/>
                <a:ext cx="114" cy="48"/>
              </a:xfrm>
              <a:prstGeom prst="line">
                <a:avLst/>
              </a:prstGeom>
              <a:noFill/>
              <a:ln w="19050">
                <a:solidFill>
                  <a:srgbClr val="808080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77175" name="Line 279"/>
              <p:cNvSpPr>
                <a:spLocks noChangeShapeType="1"/>
              </p:cNvSpPr>
              <p:nvPr/>
            </p:nvSpPr>
            <p:spPr bwMode="auto">
              <a:xfrm>
                <a:off x="1810" y="3704"/>
                <a:ext cx="139" cy="65"/>
              </a:xfrm>
              <a:prstGeom prst="line">
                <a:avLst/>
              </a:prstGeom>
              <a:noFill/>
              <a:ln w="19050">
                <a:solidFill>
                  <a:srgbClr val="808080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77176" name="Line 280"/>
              <p:cNvSpPr>
                <a:spLocks noChangeShapeType="1"/>
              </p:cNvSpPr>
              <p:nvPr/>
            </p:nvSpPr>
            <p:spPr bwMode="auto">
              <a:xfrm flipV="1">
                <a:off x="1954" y="3717"/>
                <a:ext cx="140" cy="57"/>
              </a:xfrm>
              <a:prstGeom prst="line">
                <a:avLst/>
              </a:prstGeom>
              <a:noFill/>
              <a:ln w="19050">
                <a:solidFill>
                  <a:srgbClr val="808080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77177" name="Line 281"/>
              <p:cNvSpPr>
                <a:spLocks noChangeShapeType="1"/>
              </p:cNvSpPr>
              <p:nvPr/>
            </p:nvSpPr>
            <p:spPr bwMode="auto">
              <a:xfrm flipV="1">
                <a:off x="1954" y="3530"/>
                <a:ext cx="72" cy="24"/>
              </a:xfrm>
              <a:prstGeom prst="line">
                <a:avLst/>
              </a:prstGeom>
              <a:noFill/>
              <a:ln w="19050">
                <a:solidFill>
                  <a:srgbClr val="808080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77178" name="Line 282"/>
              <p:cNvSpPr>
                <a:spLocks noChangeShapeType="1"/>
              </p:cNvSpPr>
              <p:nvPr/>
            </p:nvSpPr>
            <p:spPr bwMode="auto">
              <a:xfrm flipV="1">
                <a:off x="1954" y="3409"/>
                <a:ext cx="45" cy="18"/>
              </a:xfrm>
              <a:prstGeom prst="line">
                <a:avLst/>
              </a:prstGeom>
              <a:noFill/>
              <a:ln w="19050">
                <a:solidFill>
                  <a:srgbClr val="808080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77179" name="Line 283"/>
              <p:cNvSpPr>
                <a:spLocks noChangeShapeType="1"/>
              </p:cNvSpPr>
              <p:nvPr/>
            </p:nvSpPr>
            <p:spPr bwMode="auto">
              <a:xfrm>
                <a:off x="1873" y="3522"/>
                <a:ext cx="87" cy="32"/>
              </a:xfrm>
              <a:prstGeom prst="line">
                <a:avLst/>
              </a:prstGeom>
              <a:noFill/>
              <a:ln w="19050">
                <a:solidFill>
                  <a:srgbClr val="808080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77180" name="Line 284"/>
              <p:cNvSpPr>
                <a:spLocks noChangeShapeType="1"/>
              </p:cNvSpPr>
              <p:nvPr/>
            </p:nvSpPr>
            <p:spPr bwMode="auto">
              <a:xfrm>
                <a:off x="1912" y="3404"/>
                <a:ext cx="50" cy="31"/>
              </a:xfrm>
              <a:prstGeom prst="line">
                <a:avLst/>
              </a:prstGeom>
              <a:noFill/>
              <a:ln w="19050">
                <a:solidFill>
                  <a:srgbClr val="808080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77181" name="Oval 640"/>
              <p:cNvSpPr>
                <a:spLocks noChangeArrowheads="1"/>
              </p:cNvSpPr>
              <p:nvPr/>
            </p:nvSpPr>
            <p:spPr bwMode="auto">
              <a:xfrm>
                <a:off x="1921" y="3233"/>
                <a:ext cx="63" cy="68"/>
              </a:xfrm>
              <a:prstGeom prst="ellipse">
                <a:avLst/>
              </a:prstGeom>
              <a:solidFill>
                <a:srgbClr val="808080"/>
              </a:solidFill>
              <a:ln w="9525">
                <a:solidFill>
                  <a:srgbClr val="80808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pic>
            <p:nvPicPr>
              <p:cNvPr id="77182" name="Picture 641" descr="cell_tower_radiation_gray"/>
              <p:cNvPicPr>
                <a:picLocks noChangeAspect="1" noChangeArrowheads="1"/>
              </p:cNvPicPr>
              <p:nvPr/>
            </p:nvPicPr>
            <p:blipFill>
              <a:blip r:embed="rId5" cstate="print"/>
              <a:srcRect/>
              <a:stretch>
                <a:fillRect/>
              </a:stretch>
            </p:blipFill>
            <p:spPr bwMode="auto">
              <a:xfrm>
                <a:off x="1653" y="3023"/>
                <a:ext cx="622" cy="50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grpSp>
          <p:nvGrpSpPr>
            <p:cNvPr id="76844" name="Group 642"/>
            <p:cNvGrpSpPr>
              <a:grpSpLocks/>
            </p:cNvGrpSpPr>
            <p:nvPr/>
          </p:nvGrpSpPr>
          <p:grpSpPr bwMode="auto">
            <a:xfrm>
              <a:off x="3962" y="1516"/>
              <a:ext cx="286" cy="160"/>
              <a:chOff x="3843" y="1516"/>
              <a:chExt cx="286" cy="160"/>
            </a:xfrm>
          </p:grpSpPr>
          <p:sp>
            <p:nvSpPr>
              <p:cNvPr id="77157" name="Line 643"/>
              <p:cNvSpPr>
                <a:spLocks noChangeShapeType="1"/>
              </p:cNvSpPr>
              <p:nvPr/>
            </p:nvSpPr>
            <p:spPr bwMode="auto">
              <a:xfrm>
                <a:off x="3843" y="1516"/>
                <a:ext cx="96" cy="60"/>
              </a:xfrm>
              <a:prstGeom prst="line">
                <a:avLst/>
              </a:prstGeom>
              <a:noFill/>
              <a:ln w="9525">
                <a:solidFill>
                  <a:srgbClr val="96969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7158" name="Oval 407"/>
              <p:cNvSpPr>
                <a:spLocks noChangeArrowheads="1"/>
              </p:cNvSpPr>
              <p:nvPr/>
            </p:nvSpPr>
            <p:spPr bwMode="auto">
              <a:xfrm>
                <a:off x="3884" y="1616"/>
                <a:ext cx="244" cy="60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sz="2400">
                  <a:latin typeface="Times New Roman" pitchFamily="18" charset="0"/>
                  <a:cs typeface="Arial" pitchFamily="34" charset="0"/>
                </a:endParaRPr>
              </a:p>
            </p:txBody>
          </p:sp>
          <p:sp>
            <p:nvSpPr>
              <p:cNvPr id="77159" name="Rectangle 410"/>
              <p:cNvSpPr>
                <a:spLocks noChangeArrowheads="1"/>
              </p:cNvSpPr>
              <p:nvPr/>
            </p:nvSpPr>
            <p:spPr bwMode="auto">
              <a:xfrm>
                <a:off x="3884" y="1610"/>
                <a:ext cx="245" cy="37"/>
              </a:xfrm>
              <a:prstGeom prst="rect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sz="2400">
                  <a:latin typeface="Times New Roman" pitchFamily="18" charset="0"/>
                  <a:cs typeface="Arial" pitchFamily="34" charset="0"/>
                </a:endParaRPr>
              </a:p>
            </p:txBody>
          </p:sp>
          <p:sp>
            <p:nvSpPr>
              <p:cNvPr id="77160" name="Oval 411"/>
              <p:cNvSpPr>
                <a:spLocks noChangeArrowheads="1"/>
              </p:cNvSpPr>
              <p:nvPr/>
            </p:nvSpPr>
            <p:spPr bwMode="auto">
              <a:xfrm>
                <a:off x="3883" y="1569"/>
                <a:ext cx="244" cy="70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sz="2400">
                  <a:latin typeface="Times New Roman" pitchFamily="18" charset="0"/>
                  <a:cs typeface="Arial" pitchFamily="34" charset="0"/>
                </a:endParaRPr>
              </a:p>
            </p:txBody>
          </p:sp>
          <p:grpSp>
            <p:nvGrpSpPr>
              <p:cNvPr id="77161" name="Group 647"/>
              <p:cNvGrpSpPr>
                <a:grpSpLocks/>
              </p:cNvGrpSpPr>
              <p:nvPr/>
            </p:nvGrpSpPr>
            <p:grpSpPr bwMode="auto">
              <a:xfrm>
                <a:off x="3932" y="1587"/>
                <a:ext cx="138" cy="33"/>
                <a:chOff x="2468" y="1332"/>
                <a:chExt cx="310" cy="60"/>
              </a:xfrm>
            </p:grpSpPr>
            <p:sp>
              <p:nvSpPr>
                <p:cNvPr id="77164" name="Freeform 648"/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10"/>
                    <a:gd name="T13" fmla="*/ 0 h 60"/>
                    <a:gd name="T14" fmla="*/ 310 w 310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gradFill rotWithShape="1">
                  <a:gsLst>
                    <a:gs pos="0">
                      <a:schemeClr val="folHlink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700" cmpd="sng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7165" name="Freeform 649"/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82"/>
                    <a:gd name="T13" fmla="*/ 0 h 60"/>
                    <a:gd name="T14" fmla="*/ 282 w 282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gradFill rotWithShape="1">
                  <a:gsLst>
                    <a:gs pos="0">
                      <a:schemeClr val="folHlink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700" cmpd="sng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77162" name="Line 650"/>
              <p:cNvSpPr>
                <a:spLocks noChangeShapeType="1"/>
              </p:cNvSpPr>
              <p:nvPr/>
            </p:nvSpPr>
            <p:spPr bwMode="auto">
              <a:xfrm>
                <a:off x="3884" y="1602"/>
                <a:ext cx="0" cy="47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7163" name="Line 651"/>
              <p:cNvSpPr>
                <a:spLocks noChangeShapeType="1"/>
              </p:cNvSpPr>
              <p:nvPr/>
            </p:nvSpPr>
            <p:spPr bwMode="auto">
              <a:xfrm>
                <a:off x="4127" y="1604"/>
                <a:ext cx="0" cy="46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76845" name="Group 652"/>
            <p:cNvGrpSpPr>
              <a:grpSpLocks/>
            </p:cNvGrpSpPr>
            <p:nvPr/>
          </p:nvGrpSpPr>
          <p:grpSpPr bwMode="auto">
            <a:xfrm>
              <a:off x="4537" y="1571"/>
              <a:ext cx="246" cy="110"/>
              <a:chOff x="4334" y="1470"/>
              <a:chExt cx="246" cy="107"/>
            </a:xfrm>
          </p:grpSpPr>
          <p:sp>
            <p:nvSpPr>
              <p:cNvPr id="77149" name="Oval 407"/>
              <p:cNvSpPr>
                <a:spLocks noChangeArrowheads="1"/>
              </p:cNvSpPr>
              <p:nvPr/>
            </p:nvSpPr>
            <p:spPr bwMode="auto">
              <a:xfrm>
                <a:off x="4335" y="1517"/>
                <a:ext cx="244" cy="60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sz="2400">
                  <a:latin typeface="Times New Roman" pitchFamily="18" charset="0"/>
                  <a:cs typeface="Arial" pitchFamily="34" charset="0"/>
                </a:endParaRPr>
              </a:p>
            </p:txBody>
          </p:sp>
          <p:sp>
            <p:nvSpPr>
              <p:cNvPr id="77150" name="Rectangle 410"/>
              <p:cNvSpPr>
                <a:spLocks noChangeArrowheads="1"/>
              </p:cNvSpPr>
              <p:nvPr/>
            </p:nvSpPr>
            <p:spPr bwMode="auto">
              <a:xfrm>
                <a:off x="4335" y="1511"/>
                <a:ext cx="245" cy="37"/>
              </a:xfrm>
              <a:prstGeom prst="rect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sz="2400">
                  <a:latin typeface="Times New Roman" pitchFamily="18" charset="0"/>
                  <a:cs typeface="Arial" pitchFamily="34" charset="0"/>
                </a:endParaRPr>
              </a:p>
            </p:txBody>
          </p:sp>
          <p:sp>
            <p:nvSpPr>
              <p:cNvPr id="77151" name="Oval 411"/>
              <p:cNvSpPr>
                <a:spLocks noChangeArrowheads="1"/>
              </p:cNvSpPr>
              <p:nvPr/>
            </p:nvSpPr>
            <p:spPr bwMode="auto">
              <a:xfrm>
                <a:off x="4334" y="1470"/>
                <a:ext cx="244" cy="70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sz="2400">
                  <a:latin typeface="Times New Roman" pitchFamily="18" charset="0"/>
                  <a:cs typeface="Arial" pitchFamily="34" charset="0"/>
                </a:endParaRPr>
              </a:p>
            </p:txBody>
          </p:sp>
          <p:grpSp>
            <p:nvGrpSpPr>
              <p:cNvPr id="77152" name="Group 656"/>
              <p:cNvGrpSpPr>
                <a:grpSpLocks/>
              </p:cNvGrpSpPr>
              <p:nvPr/>
            </p:nvGrpSpPr>
            <p:grpSpPr bwMode="auto">
              <a:xfrm>
                <a:off x="4383" y="1488"/>
                <a:ext cx="138" cy="33"/>
                <a:chOff x="2468" y="1332"/>
                <a:chExt cx="310" cy="60"/>
              </a:xfrm>
            </p:grpSpPr>
            <p:sp>
              <p:nvSpPr>
                <p:cNvPr id="77155" name="Freeform 657"/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10"/>
                    <a:gd name="T13" fmla="*/ 0 h 60"/>
                    <a:gd name="T14" fmla="*/ 310 w 310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gradFill rotWithShape="1">
                  <a:gsLst>
                    <a:gs pos="0">
                      <a:schemeClr val="folHlink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700" cmpd="sng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7156" name="Freeform 658"/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82"/>
                    <a:gd name="T13" fmla="*/ 0 h 60"/>
                    <a:gd name="T14" fmla="*/ 282 w 282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gradFill rotWithShape="1">
                  <a:gsLst>
                    <a:gs pos="0">
                      <a:schemeClr val="folHlink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700" cmpd="sng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77153" name="Line 659"/>
              <p:cNvSpPr>
                <a:spLocks noChangeShapeType="1"/>
              </p:cNvSpPr>
              <p:nvPr/>
            </p:nvSpPr>
            <p:spPr bwMode="auto">
              <a:xfrm>
                <a:off x="4335" y="1503"/>
                <a:ext cx="0" cy="47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7154" name="Line 660"/>
              <p:cNvSpPr>
                <a:spLocks noChangeShapeType="1"/>
              </p:cNvSpPr>
              <p:nvPr/>
            </p:nvSpPr>
            <p:spPr bwMode="auto">
              <a:xfrm>
                <a:off x="4578" y="1505"/>
                <a:ext cx="0" cy="46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76846" name="Group 661"/>
            <p:cNvGrpSpPr>
              <a:grpSpLocks/>
            </p:cNvGrpSpPr>
            <p:nvPr/>
          </p:nvGrpSpPr>
          <p:grpSpPr bwMode="auto">
            <a:xfrm>
              <a:off x="4544" y="1737"/>
              <a:ext cx="246" cy="110"/>
              <a:chOff x="4334" y="1470"/>
              <a:chExt cx="246" cy="107"/>
            </a:xfrm>
          </p:grpSpPr>
          <p:sp>
            <p:nvSpPr>
              <p:cNvPr id="77141" name="Oval 407"/>
              <p:cNvSpPr>
                <a:spLocks noChangeArrowheads="1"/>
              </p:cNvSpPr>
              <p:nvPr/>
            </p:nvSpPr>
            <p:spPr bwMode="auto">
              <a:xfrm>
                <a:off x="4335" y="1517"/>
                <a:ext cx="244" cy="60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sz="2400">
                  <a:latin typeface="Times New Roman" pitchFamily="18" charset="0"/>
                  <a:cs typeface="Arial" pitchFamily="34" charset="0"/>
                </a:endParaRPr>
              </a:p>
            </p:txBody>
          </p:sp>
          <p:sp>
            <p:nvSpPr>
              <p:cNvPr id="77142" name="Rectangle 410"/>
              <p:cNvSpPr>
                <a:spLocks noChangeArrowheads="1"/>
              </p:cNvSpPr>
              <p:nvPr/>
            </p:nvSpPr>
            <p:spPr bwMode="auto">
              <a:xfrm>
                <a:off x="4335" y="1511"/>
                <a:ext cx="245" cy="37"/>
              </a:xfrm>
              <a:prstGeom prst="rect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sz="2400">
                  <a:latin typeface="Times New Roman" pitchFamily="18" charset="0"/>
                  <a:cs typeface="Arial" pitchFamily="34" charset="0"/>
                </a:endParaRPr>
              </a:p>
            </p:txBody>
          </p:sp>
          <p:sp>
            <p:nvSpPr>
              <p:cNvPr id="77143" name="Oval 411"/>
              <p:cNvSpPr>
                <a:spLocks noChangeArrowheads="1"/>
              </p:cNvSpPr>
              <p:nvPr/>
            </p:nvSpPr>
            <p:spPr bwMode="auto">
              <a:xfrm>
                <a:off x="4334" y="1470"/>
                <a:ext cx="244" cy="70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sz="2400">
                  <a:latin typeface="Times New Roman" pitchFamily="18" charset="0"/>
                  <a:cs typeface="Arial" pitchFamily="34" charset="0"/>
                </a:endParaRPr>
              </a:p>
            </p:txBody>
          </p:sp>
          <p:grpSp>
            <p:nvGrpSpPr>
              <p:cNvPr id="77144" name="Group 665"/>
              <p:cNvGrpSpPr>
                <a:grpSpLocks/>
              </p:cNvGrpSpPr>
              <p:nvPr/>
            </p:nvGrpSpPr>
            <p:grpSpPr bwMode="auto">
              <a:xfrm>
                <a:off x="4383" y="1488"/>
                <a:ext cx="138" cy="33"/>
                <a:chOff x="2468" y="1332"/>
                <a:chExt cx="310" cy="60"/>
              </a:xfrm>
            </p:grpSpPr>
            <p:sp>
              <p:nvSpPr>
                <p:cNvPr id="77147" name="Freeform 666"/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10"/>
                    <a:gd name="T13" fmla="*/ 0 h 60"/>
                    <a:gd name="T14" fmla="*/ 310 w 310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gradFill rotWithShape="1">
                  <a:gsLst>
                    <a:gs pos="0">
                      <a:schemeClr val="folHlink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700" cmpd="sng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7148" name="Freeform 667"/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82"/>
                    <a:gd name="T13" fmla="*/ 0 h 60"/>
                    <a:gd name="T14" fmla="*/ 282 w 282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gradFill rotWithShape="1">
                  <a:gsLst>
                    <a:gs pos="0">
                      <a:schemeClr val="folHlink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700" cmpd="sng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77145" name="Line 668"/>
              <p:cNvSpPr>
                <a:spLocks noChangeShapeType="1"/>
              </p:cNvSpPr>
              <p:nvPr/>
            </p:nvSpPr>
            <p:spPr bwMode="auto">
              <a:xfrm>
                <a:off x="4335" y="1503"/>
                <a:ext cx="0" cy="47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7146" name="Line 669"/>
              <p:cNvSpPr>
                <a:spLocks noChangeShapeType="1"/>
              </p:cNvSpPr>
              <p:nvPr/>
            </p:nvSpPr>
            <p:spPr bwMode="auto">
              <a:xfrm>
                <a:off x="4578" y="1505"/>
                <a:ext cx="0" cy="46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76847" name="Group 670"/>
            <p:cNvGrpSpPr>
              <a:grpSpLocks/>
            </p:cNvGrpSpPr>
            <p:nvPr/>
          </p:nvGrpSpPr>
          <p:grpSpPr bwMode="auto">
            <a:xfrm>
              <a:off x="4890" y="1738"/>
              <a:ext cx="246" cy="110"/>
              <a:chOff x="4334" y="1470"/>
              <a:chExt cx="246" cy="107"/>
            </a:xfrm>
          </p:grpSpPr>
          <p:sp>
            <p:nvSpPr>
              <p:cNvPr id="77133" name="Oval 407"/>
              <p:cNvSpPr>
                <a:spLocks noChangeArrowheads="1"/>
              </p:cNvSpPr>
              <p:nvPr/>
            </p:nvSpPr>
            <p:spPr bwMode="auto">
              <a:xfrm>
                <a:off x="4335" y="1517"/>
                <a:ext cx="244" cy="60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sz="2400">
                  <a:latin typeface="Times New Roman" pitchFamily="18" charset="0"/>
                  <a:cs typeface="Arial" pitchFamily="34" charset="0"/>
                </a:endParaRPr>
              </a:p>
            </p:txBody>
          </p:sp>
          <p:sp>
            <p:nvSpPr>
              <p:cNvPr id="77134" name="Rectangle 410"/>
              <p:cNvSpPr>
                <a:spLocks noChangeArrowheads="1"/>
              </p:cNvSpPr>
              <p:nvPr/>
            </p:nvSpPr>
            <p:spPr bwMode="auto">
              <a:xfrm>
                <a:off x="4335" y="1511"/>
                <a:ext cx="245" cy="37"/>
              </a:xfrm>
              <a:prstGeom prst="rect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sz="2400">
                  <a:latin typeface="Times New Roman" pitchFamily="18" charset="0"/>
                  <a:cs typeface="Arial" pitchFamily="34" charset="0"/>
                </a:endParaRPr>
              </a:p>
            </p:txBody>
          </p:sp>
          <p:sp>
            <p:nvSpPr>
              <p:cNvPr id="77135" name="Oval 411"/>
              <p:cNvSpPr>
                <a:spLocks noChangeArrowheads="1"/>
              </p:cNvSpPr>
              <p:nvPr/>
            </p:nvSpPr>
            <p:spPr bwMode="auto">
              <a:xfrm>
                <a:off x="4334" y="1470"/>
                <a:ext cx="244" cy="70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sz="2400">
                  <a:latin typeface="Times New Roman" pitchFamily="18" charset="0"/>
                  <a:cs typeface="Arial" pitchFamily="34" charset="0"/>
                </a:endParaRPr>
              </a:p>
            </p:txBody>
          </p:sp>
          <p:grpSp>
            <p:nvGrpSpPr>
              <p:cNvPr id="77136" name="Group 674"/>
              <p:cNvGrpSpPr>
                <a:grpSpLocks/>
              </p:cNvGrpSpPr>
              <p:nvPr/>
            </p:nvGrpSpPr>
            <p:grpSpPr bwMode="auto">
              <a:xfrm>
                <a:off x="4383" y="1488"/>
                <a:ext cx="138" cy="33"/>
                <a:chOff x="2468" y="1332"/>
                <a:chExt cx="310" cy="60"/>
              </a:xfrm>
            </p:grpSpPr>
            <p:sp>
              <p:nvSpPr>
                <p:cNvPr id="77139" name="Freeform 675"/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10"/>
                    <a:gd name="T13" fmla="*/ 0 h 60"/>
                    <a:gd name="T14" fmla="*/ 310 w 310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gradFill rotWithShape="1">
                  <a:gsLst>
                    <a:gs pos="0">
                      <a:schemeClr val="folHlink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700" cmpd="sng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7140" name="Freeform 676"/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82"/>
                    <a:gd name="T13" fmla="*/ 0 h 60"/>
                    <a:gd name="T14" fmla="*/ 282 w 282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gradFill rotWithShape="1">
                  <a:gsLst>
                    <a:gs pos="0">
                      <a:schemeClr val="folHlink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700" cmpd="sng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77137" name="Line 677"/>
              <p:cNvSpPr>
                <a:spLocks noChangeShapeType="1"/>
              </p:cNvSpPr>
              <p:nvPr/>
            </p:nvSpPr>
            <p:spPr bwMode="auto">
              <a:xfrm>
                <a:off x="4335" y="1503"/>
                <a:ext cx="0" cy="47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7138" name="Line 678"/>
              <p:cNvSpPr>
                <a:spLocks noChangeShapeType="1"/>
              </p:cNvSpPr>
              <p:nvPr/>
            </p:nvSpPr>
            <p:spPr bwMode="auto">
              <a:xfrm>
                <a:off x="4578" y="1505"/>
                <a:ext cx="0" cy="46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76848" name="Group 679"/>
            <p:cNvGrpSpPr>
              <a:grpSpLocks/>
            </p:cNvGrpSpPr>
            <p:nvPr/>
          </p:nvGrpSpPr>
          <p:grpSpPr bwMode="auto">
            <a:xfrm>
              <a:off x="4844" y="1508"/>
              <a:ext cx="246" cy="110"/>
              <a:chOff x="4334" y="1470"/>
              <a:chExt cx="246" cy="107"/>
            </a:xfrm>
          </p:grpSpPr>
          <p:sp>
            <p:nvSpPr>
              <p:cNvPr id="77125" name="Oval 407"/>
              <p:cNvSpPr>
                <a:spLocks noChangeArrowheads="1"/>
              </p:cNvSpPr>
              <p:nvPr/>
            </p:nvSpPr>
            <p:spPr bwMode="auto">
              <a:xfrm>
                <a:off x="4335" y="1517"/>
                <a:ext cx="244" cy="60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sz="2400">
                  <a:latin typeface="Times New Roman" pitchFamily="18" charset="0"/>
                  <a:cs typeface="Arial" pitchFamily="34" charset="0"/>
                </a:endParaRPr>
              </a:p>
            </p:txBody>
          </p:sp>
          <p:sp>
            <p:nvSpPr>
              <p:cNvPr id="77126" name="Rectangle 410"/>
              <p:cNvSpPr>
                <a:spLocks noChangeArrowheads="1"/>
              </p:cNvSpPr>
              <p:nvPr/>
            </p:nvSpPr>
            <p:spPr bwMode="auto">
              <a:xfrm>
                <a:off x="4335" y="1511"/>
                <a:ext cx="245" cy="37"/>
              </a:xfrm>
              <a:prstGeom prst="rect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sz="2400">
                  <a:latin typeface="Times New Roman" pitchFamily="18" charset="0"/>
                  <a:cs typeface="Arial" pitchFamily="34" charset="0"/>
                </a:endParaRPr>
              </a:p>
            </p:txBody>
          </p:sp>
          <p:sp>
            <p:nvSpPr>
              <p:cNvPr id="77127" name="Oval 411"/>
              <p:cNvSpPr>
                <a:spLocks noChangeArrowheads="1"/>
              </p:cNvSpPr>
              <p:nvPr/>
            </p:nvSpPr>
            <p:spPr bwMode="auto">
              <a:xfrm>
                <a:off x="4334" y="1470"/>
                <a:ext cx="244" cy="70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sz="2400">
                  <a:latin typeface="Times New Roman" pitchFamily="18" charset="0"/>
                  <a:cs typeface="Arial" pitchFamily="34" charset="0"/>
                </a:endParaRPr>
              </a:p>
            </p:txBody>
          </p:sp>
          <p:grpSp>
            <p:nvGrpSpPr>
              <p:cNvPr id="77128" name="Group 683"/>
              <p:cNvGrpSpPr>
                <a:grpSpLocks/>
              </p:cNvGrpSpPr>
              <p:nvPr/>
            </p:nvGrpSpPr>
            <p:grpSpPr bwMode="auto">
              <a:xfrm>
                <a:off x="4383" y="1488"/>
                <a:ext cx="138" cy="33"/>
                <a:chOff x="2468" y="1332"/>
                <a:chExt cx="310" cy="60"/>
              </a:xfrm>
            </p:grpSpPr>
            <p:sp>
              <p:nvSpPr>
                <p:cNvPr id="77131" name="Freeform 684"/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10"/>
                    <a:gd name="T13" fmla="*/ 0 h 60"/>
                    <a:gd name="T14" fmla="*/ 310 w 310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gradFill rotWithShape="1">
                  <a:gsLst>
                    <a:gs pos="0">
                      <a:schemeClr val="folHlink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700" cmpd="sng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7132" name="Freeform 685"/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82"/>
                    <a:gd name="T13" fmla="*/ 0 h 60"/>
                    <a:gd name="T14" fmla="*/ 282 w 282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gradFill rotWithShape="1">
                  <a:gsLst>
                    <a:gs pos="0">
                      <a:schemeClr val="folHlink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700" cmpd="sng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77129" name="Line 686"/>
              <p:cNvSpPr>
                <a:spLocks noChangeShapeType="1"/>
              </p:cNvSpPr>
              <p:nvPr/>
            </p:nvSpPr>
            <p:spPr bwMode="auto">
              <a:xfrm>
                <a:off x="4335" y="1503"/>
                <a:ext cx="0" cy="47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7130" name="Line 687"/>
              <p:cNvSpPr>
                <a:spLocks noChangeShapeType="1"/>
              </p:cNvSpPr>
              <p:nvPr/>
            </p:nvSpPr>
            <p:spPr bwMode="auto">
              <a:xfrm>
                <a:off x="4578" y="1505"/>
                <a:ext cx="0" cy="46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76849" name="Group 688"/>
            <p:cNvGrpSpPr>
              <a:grpSpLocks/>
            </p:cNvGrpSpPr>
            <p:nvPr/>
          </p:nvGrpSpPr>
          <p:grpSpPr bwMode="auto">
            <a:xfrm>
              <a:off x="4874" y="2296"/>
              <a:ext cx="310" cy="130"/>
              <a:chOff x="4334" y="1470"/>
              <a:chExt cx="246" cy="107"/>
            </a:xfrm>
          </p:grpSpPr>
          <p:sp>
            <p:nvSpPr>
              <p:cNvPr id="77117" name="Oval 407"/>
              <p:cNvSpPr>
                <a:spLocks noChangeArrowheads="1"/>
              </p:cNvSpPr>
              <p:nvPr/>
            </p:nvSpPr>
            <p:spPr bwMode="auto">
              <a:xfrm>
                <a:off x="4335" y="1517"/>
                <a:ext cx="244" cy="60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sz="2400">
                  <a:latin typeface="Times New Roman" pitchFamily="18" charset="0"/>
                  <a:cs typeface="Arial" pitchFamily="34" charset="0"/>
                </a:endParaRPr>
              </a:p>
            </p:txBody>
          </p:sp>
          <p:sp>
            <p:nvSpPr>
              <p:cNvPr id="77118" name="Rectangle 410"/>
              <p:cNvSpPr>
                <a:spLocks noChangeArrowheads="1"/>
              </p:cNvSpPr>
              <p:nvPr/>
            </p:nvSpPr>
            <p:spPr bwMode="auto">
              <a:xfrm>
                <a:off x="4335" y="1511"/>
                <a:ext cx="245" cy="37"/>
              </a:xfrm>
              <a:prstGeom prst="rect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sz="2400">
                  <a:latin typeface="Times New Roman" pitchFamily="18" charset="0"/>
                  <a:cs typeface="Arial" pitchFamily="34" charset="0"/>
                </a:endParaRPr>
              </a:p>
            </p:txBody>
          </p:sp>
          <p:sp>
            <p:nvSpPr>
              <p:cNvPr id="77119" name="Oval 411"/>
              <p:cNvSpPr>
                <a:spLocks noChangeArrowheads="1"/>
              </p:cNvSpPr>
              <p:nvPr/>
            </p:nvSpPr>
            <p:spPr bwMode="auto">
              <a:xfrm>
                <a:off x="4334" y="1470"/>
                <a:ext cx="244" cy="70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sz="2400">
                  <a:latin typeface="Times New Roman" pitchFamily="18" charset="0"/>
                  <a:cs typeface="Arial" pitchFamily="34" charset="0"/>
                </a:endParaRPr>
              </a:p>
            </p:txBody>
          </p:sp>
          <p:grpSp>
            <p:nvGrpSpPr>
              <p:cNvPr id="77120" name="Group 692"/>
              <p:cNvGrpSpPr>
                <a:grpSpLocks/>
              </p:cNvGrpSpPr>
              <p:nvPr/>
            </p:nvGrpSpPr>
            <p:grpSpPr bwMode="auto">
              <a:xfrm>
                <a:off x="4383" y="1488"/>
                <a:ext cx="138" cy="33"/>
                <a:chOff x="2468" y="1332"/>
                <a:chExt cx="310" cy="60"/>
              </a:xfrm>
            </p:grpSpPr>
            <p:sp>
              <p:nvSpPr>
                <p:cNvPr id="77123" name="Freeform 693"/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10"/>
                    <a:gd name="T13" fmla="*/ 0 h 60"/>
                    <a:gd name="T14" fmla="*/ 310 w 310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gradFill rotWithShape="1">
                  <a:gsLst>
                    <a:gs pos="0">
                      <a:schemeClr val="folHlink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700" cmpd="sng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7124" name="Freeform 694"/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82"/>
                    <a:gd name="T13" fmla="*/ 0 h 60"/>
                    <a:gd name="T14" fmla="*/ 282 w 282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gradFill rotWithShape="1">
                  <a:gsLst>
                    <a:gs pos="0">
                      <a:schemeClr val="folHlink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700" cmpd="sng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77121" name="Line 695"/>
              <p:cNvSpPr>
                <a:spLocks noChangeShapeType="1"/>
              </p:cNvSpPr>
              <p:nvPr/>
            </p:nvSpPr>
            <p:spPr bwMode="auto">
              <a:xfrm>
                <a:off x="4335" y="1503"/>
                <a:ext cx="0" cy="47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7122" name="Line 696"/>
              <p:cNvSpPr>
                <a:spLocks noChangeShapeType="1"/>
              </p:cNvSpPr>
              <p:nvPr/>
            </p:nvSpPr>
            <p:spPr bwMode="auto">
              <a:xfrm>
                <a:off x="4578" y="1505"/>
                <a:ext cx="0" cy="44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76850" name="Line 697"/>
            <p:cNvSpPr>
              <a:spLocks noChangeShapeType="1"/>
            </p:cNvSpPr>
            <p:nvPr/>
          </p:nvSpPr>
          <p:spPr bwMode="auto">
            <a:xfrm>
              <a:off x="4049" y="2358"/>
              <a:ext cx="428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76851" name="Group 698"/>
            <p:cNvGrpSpPr>
              <a:grpSpLocks/>
            </p:cNvGrpSpPr>
            <p:nvPr/>
          </p:nvGrpSpPr>
          <p:grpSpPr bwMode="auto">
            <a:xfrm>
              <a:off x="4464" y="2288"/>
              <a:ext cx="310" cy="130"/>
              <a:chOff x="4334" y="1470"/>
              <a:chExt cx="246" cy="107"/>
            </a:xfrm>
          </p:grpSpPr>
          <p:sp>
            <p:nvSpPr>
              <p:cNvPr id="77109" name="Oval 407"/>
              <p:cNvSpPr>
                <a:spLocks noChangeArrowheads="1"/>
              </p:cNvSpPr>
              <p:nvPr/>
            </p:nvSpPr>
            <p:spPr bwMode="auto">
              <a:xfrm>
                <a:off x="4335" y="1517"/>
                <a:ext cx="244" cy="60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sz="2400">
                  <a:latin typeface="Times New Roman" pitchFamily="18" charset="0"/>
                  <a:cs typeface="Arial" pitchFamily="34" charset="0"/>
                </a:endParaRPr>
              </a:p>
            </p:txBody>
          </p:sp>
          <p:sp>
            <p:nvSpPr>
              <p:cNvPr id="77110" name="Rectangle 410"/>
              <p:cNvSpPr>
                <a:spLocks noChangeArrowheads="1"/>
              </p:cNvSpPr>
              <p:nvPr/>
            </p:nvSpPr>
            <p:spPr bwMode="auto">
              <a:xfrm>
                <a:off x="4335" y="1511"/>
                <a:ext cx="245" cy="37"/>
              </a:xfrm>
              <a:prstGeom prst="rect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sz="2400">
                  <a:latin typeface="Times New Roman" pitchFamily="18" charset="0"/>
                  <a:cs typeface="Arial" pitchFamily="34" charset="0"/>
                </a:endParaRPr>
              </a:p>
            </p:txBody>
          </p:sp>
          <p:sp>
            <p:nvSpPr>
              <p:cNvPr id="77111" name="Oval 411"/>
              <p:cNvSpPr>
                <a:spLocks noChangeArrowheads="1"/>
              </p:cNvSpPr>
              <p:nvPr/>
            </p:nvSpPr>
            <p:spPr bwMode="auto">
              <a:xfrm>
                <a:off x="4334" y="1470"/>
                <a:ext cx="244" cy="70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sz="2400">
                  <a:latin typeface="Times New Roman" pitchFamily="18" charset="0"/>
                  <a:cs typeface="Arial" pitchFamily="34" charset="0"/>
                </a:endParaRPr>
              </a:p>
            </p:txBody>
          </p:sp>
          <p:grpSp>
            <p:nvGrpSpPr>
              <p:cNvPr id="77112" name="Group 702"/>
              <p:cNvGrpSpPr>
                <a:grpSpLocks/>
              </p:cNvGrpSpPr>
              <p:nvPr/>
            </p:nvGrpSpPr>
            <p:grpSpPr bwMode="auto">
              <a:xfrm>
                <a:off x="4383" y="1488"/>
                <a:ext cx="138" cy="33"/>
                <a:chOff x="2468" y="1332"/>
                <a:chExt cx="310" cy="60"/>
              </a:xfrm>
            </p:grpSpPr>
            <p:sp>
              <p:nvSpPr>
                <p:cNvPr id="77115" name="Freeform 703"/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10"/>
                    <a:gd name="T13" fmla="*/ 0 h 60"/>
                    <a:gd name="T14" fmla="*/ 310 w 310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gradFill rotWithShape="1">
                  <a:gsLst>
                    <a:gs pos="0">
                      <a:schemeClr val="folHlink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700" cmpd="sng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7116" name="Freeform 704"/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82"/>
                    <a:gd name="T13" fmla="*/ 0 h 60"/>
                    <a:gd name="T14" fmla="*/ 282 w 282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gradFill rotWithShape="1">
                  <a:gsLst>
                    <a:gs pos="0">
                      <a:schemeClr val="folHlink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700" cmpd="sng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77113" name="Line 705"/>
              <p:cNvSpPr>
                <a:spLocks noChangeShapeType="1"/>
              </p:cNvSpPr>
              <p:nvPr/>
            </p:nvSpPr>
            <p:spPr bwMode="auto">
              <a:xfrm>
                <a:off x="4335" y="1503"/>
                <a:ext cx="0" cy="47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7114" name="Line 706"/>
              <p:cNvSpPr>
                <a:spLocks noChangeShapeType="1"/>
              </p:cNvSpPr>
              <p:nvPr/>
            </p:nvSpPr>
            <p:spPr bwMode="auto">
              <a:xfrm>
                <a:off x="4578" y="1505"/>
                <a:ext cx="0" cy="44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76852" name="Group 707"/>
            <p:cNvGrpSpPr>
              <a:grpSpLocks/>
            </p:cNvGrpSpPr>
            <p:nvPr/>
          </p:nvGrpSpPr>
          <p:grpSpPr bwMode="auto">
            <a:xfrm>
              <a:off x="4660" y="2464"/>
              <a:ext cx="310" cy="130"/>
              <a:chOff x="4334" y="1470"/>
              <a:chExt cx="246" cy="107"/>
            </a:xfrm>
          </p:grpSpPr>
          <p:sp>
            <p:nvSpPr>
              <p:cNvPr id="77101" name="Oval 407"/>
              <p:cNvSpPr>
                <a:spLocks noChangeArrowheads="1"/>
              </p:cNvSpPr>
              <p:nvPr/>
            </p:nvSpPr>
            <p:spPr bwMode="auto">
              <a:xfrm>
                <a:off x="4335" y="1517"/>
                <a:ext cx="244" cy="60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sz="2400">
                  <a:latin typeface="Times New Roman" pitchFamily="18" charset="0"/>
                  <a:cs typeface="Arial" pitchFamily="34" charset="0"/>
                </a:endParaRPr>
              </a:p>
            </p:txBody>
          </p:sp>
          <p:sp>
            <p:nvSpPr>
              <p:cNvPr id="77102" name="Rectangle 410"/>
              <p:cNvSpPr>
                <a:spLocks noChangeArrowheads="1"/>
              </p:cNvSpPr>
              <p:nvPr/>
            </p:nvSpPr>
            <p:spPr bwMode="auto">
              <a:xfrm>
                <a:off x="4335" y="1511"/>
                <a:ext cx="245" cy="37"/>
              </a:xfrm>
              <a:prstGeom prst="rect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sz="2400">
                  <a:latin typeface="Times New Roman" pitchFamily="18" charset="0"/>
                  <a:cs typeface="Arial" pitchFamily="34" charset="0"/>
                </a:endParaRPr>
              </a:p>
            </p:txBody>
          </p:sp>
          <p:sp>
            <p:nvSpPr>
              <p:cNvPr id="77103" name="Oval 411"/>
              <p:cNvSpPr>
                <a:spLocks noChangeArrowheads="1"/>
              </p:cNvSpPr>
              <p:nvPr/>
            </p:nvSpPr>
            <p:spPr bwMode="auto">
              <a:xfrm>
                <a:off x="4334" y="1470"/>
                <a:ext cx="244" cy="70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sz="2400">
                  <a:latin typeface="Times New Roman" pitchFamily="18" charset="0"/>
                  <a:cs typeface="Arial" pitchFamily="34" charset="0"/>
                </a:endParaRPr>
              </a:p>
            </p:txBody>
          </p:sp>
          <p:grpSp>
            <p:nvGrpSpPr>
              <p:cNvPr id="77104" name="Group 711"/>
              <p:cNvGrpSpPr>
                <a:grpSpLocks/>
              </p:cNvGrpSpPr>
              <p:nvPr/>
            </p:nvGrpSpPr>
            <p:grpSpPr bwMode="auto">
              <a:xfrm>
                <a:off x="4383" y="1488"/>
                <a:ext cx="138" cy="33"/>
                <a:chOff x="2468" y="1332"/>
                <a:chExt cx="310" cy="60"/>
              </a:xfrm>
            </p:grpSpPr>
            <p:sp>
              <p:nvSpPr>
                <p:cNvPr id="77107" name="Freeform 712"/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10"/>
                    <a:gd name="T13" fmla="*/ 0 h 60"/>
                    <a:gd name="T14" fmla="*/ 310 w 310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gradFill rotWithShape="1">
                  <a:gsLst>
                    <a:gs pos="0">
                      <a:schemeClr val="folHlink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700" cmpd="sng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7108" name="Freeform 713"/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82"/>
                    <a:gd name="T13" fmla="*/ 0 h 60"/>
                    <a:gd name="T14" fmla="*/ 282 w 282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gradFill rotWithShape="1">
                  <a:gsLst>
                    <a:gs pos="0">
                      <a:schemeClr val="folHlink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700" cmpd="sng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77105" name="Line 714"/>
              <p:cNvSpPr>
                <a:spLocks noChangeShapeType="1"/>
              </p:cNvSpPr>
              <p:nvPr/>
            </p:nvSpPr>
            <p:spPr bwMode="auto">
              <a:xfrm>
                <a:off x="4335" y="1503"/>
                <a:ext cx="0" cy="47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7106" name="Line 715"/>
              <p:cNvSpPr>
                <a:spLocks noChangeShapeType="1"/>
              </p:cNvSpPr>
              <p:nvPr/>
            </p:nvSpPr>
            <p:spPr bwMode="auto">
              <a:xfrm>
                <a:off x="4578" y="1505"/>
                <a:ext cx="0" cy="44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76853" name="Group 716"/>
            <p:cNvGrpSpPr>
              <a:grpSpLocks/>
            </p:cNvGrpSpPr>
            <p:nvPr/>
          </p:nvGrpSpPr>
          <p:grpSpPr bwMode="auto">
            <a:xfrm>
              <a:off x="4782" y="3028"/>
              <a:ext cx="392" cy="154"/>
              <a:chOff x="4334" y="1470"/>
              <a:chExt cx="246" cy="107"/>
            </a:xfrm>
          </p:grpSpPr>
          <p:sp>
            <p:nvSpPr>
              <p:cNvPr id="77093" name="Oval 407"/>
              <p:cNvSpPr>
                <a:spLocks noChangeArrowheads="1"/>
              </p:cNvSpPr>
              <p:nvPr/>
            </p:nvSpPr>
            <p:spPr bwMode="auto">
              <a:xfrm>
                <a:off x="4335" y="1517"/>
                <a:ext cx="244" cy="60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sz="2400">
                  <a:latin typeface="Times New Roman" pitchFamily="18" charset="0"/>
                  <a:cs typeface="Arial" pitchFamily="34" charset="0"/>
                </a:endParaRPr>
              </a:p>
            </p:txBody>
          </p:sp>
          <p:sp>
            <p:nvSpPr>
              <p:cNvPr id="77094" name="Rectangle 410"/>
              <p:cNvSpPr>
                <a:spLocks noChangeArrowheads="1"/>
              </p:cNvSpPr>
              <p:nvPr/>
            </p:nvSpPr>
            <p:spPr bwMode="auto">
              <a:xfrm>
                <a:off x="4335" y="1511"/>
                <a:ext cx="245" cy="37"/>
              </a:xfrm>
              <a:prstGeom prst="rect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sz="2400">
                  <a:latin typeface="Times New Roman" pitchFamily="18" charset="0"/>
                  <a:cs typeface="Arial" pitchFamily="34" charset="0"/>
                </a:endParaRPr>
              </a:p>
            </p:txBody>
          </p:sp>
          <p:sp>
            <p:nvSpPr>
              <p:cNvPr id="77095" name="Oval 411"/>
              <p:cNvSpPr>
                <a:spLocks noChangeArrowheads="1"/>
              </p:cNvSpPr>
              <p:nvPr/>
            </p:nvSpPr>
            <p:spPr bwMode="auto">
              <a:xfrm>
                <a:off x="4334" y="1470"/>
                <a:ext cx="244" cy="70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sz="2400">
                  <a:latin typeface="Times New Roman" pitchFamily="18" charset="0"/>
                  <a:cs typeface="Arial" pitchFamily="34" charset="0"/>
                </a:endParaRPr>
              </a:p>
            </p:txBody>
          </p:sp>
          <p:grpSp>
            <p:nvGrpSpPr>
              <p:cNvPr id="77096" name="Group 720"/>
              <p:cNvGrpSpPr>
                <a:grpSpLocks/>
              </p:cNvGrpSpPr>
              <p:nvPr/>
            </p:nvGrpSpPr>
            <p:grpSpPr bwMode="auto">
              <a:xfrm>
                <a:off x="4383" y="1488"/>
                <a:ext cx="138" cy="33"/>
                <a:chOff x="2468" y="1332"/>
                <a:chExt cx="310" cy="60"/>
              </a:xfrm>
            </p:grpSpPr>
            <p:sp>
              <p:nvSpPr>
                <p:cNvPr id="77099" name="Freeform 721"/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10"/>
                    <a:gd name="T13" fmla="*/ 0 h 60"/>
                    <a:gd name="T14" fmla="*/ 310 w 310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gradFill rotWithShape="1">
                  <a:gsLst>
                    <a:gs pos="0">
                      <a:schemeClr val="folHlink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700" cmpd="sng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7100" name="Freeform 722"/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82"/>
                    <a:gd name="T13" fmla="*/ 0 h 60"/>
                    <a:gd name="T14" fmla="*/ 282 w 282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gradFill rotWithShape="1">
                  <a:gsLst>
                    <a:gs pos="0">
                      <a:schemeClr val="folHlink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700" cmpd="sng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77097" name="Line 723"/>
              <p:cNvSpPr>
                <a:spLocks noChangeShapeType="1"/>
              </p:cNvSpPr>
              <p:nvPr/>
            </p:nvSpPr>
            <p:spPr bwMode="auto">
              <a:xfrm>
                <a:off x="4335" y="1503"/>
                <a:ext cx="0" cy="47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7098" name="Line 724"/>
              <p:cNvSpPr>
                <a:spLocks noChangeShapeType="1"/>
              </p:cNvSpPr>
              <p:nvPr/>
            </p:nvSpPr>
            <p:spPr bwMode="auto">
              <a:xfrm>
                <a:off x="4578" y="1505"/>
                <a:ext cx="0" cy="47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76854" name="Group 725"/>
            <p:cNvGrpSpPr>
              <a:grpSpLocks/>
            </p:cNvGrpSpPr>
            <p:nvPr/>
          </p:nvGrpSpPr>
          <p:grpSpPr bwMode="auto">
            <a:xfrm>
              <a:off x="4388" y="2840"/>
              <a:ext cx="392" cy="154"/>
              <a:chOff x="4334" y="1470"/>
              <a:chExt cx="246" cy="107"/>
            </a:xfrm>
          </p:grpSpPr>
          <p:sp>
            <p:nvSpPr>
              <p:cNvPr id="77085" name="Oval 407"/>
              <p:cNvSpPr>
                <a:spLocks noChangeArrowheads="1"/>
              </p:cNvSpPr>
              <p:nvPr/>
            </p:nvSpPr>
            <p:spPr bwMode="auto">
              <a:xfrm>
                <a:off x="4335" y="1517"/>
                <a:ext cx="244" cy="60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sz="2400">
                  <a:latin typeface="Times New Roman" pitchFamily="18" charset="0"/>
                  <a:cs typeface="Arial" pitchFamily="34" charset="0"/>
                </a:endParaRPr>
              </a:p>
            </p:txBody>
          </p:sp>
          <p:sp>
            <p:nvSpPr>
              <p:cNvPr id="77086" name="Rectangle 410"/>
              <p:cNvSpPr>
                <a:spLocks noChangeArrowheads="1"/>
              </p:cNvSpPr>
              <p:nvPr/>
            </p:nvSpPr>
            <p:spPr bwMode="auto">
              <a:xfrm>
                <a:off x="4335" y="1511"/>
                <a:ext cx="245" cy="37"/>
              </a:xfrm>
              <a:prstGeom prst="rect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sz="2400">
                  <a:latin typeface="Times New Roman" pitchFamily="18" charset="0"/>
                  <a:cs typeface="Arial" pitchFamily="34" charset="0"/>
                </a:endParaRPr>
              </a:p>
            </p:txBody>
          </p:sp>
          <p:sp>
            <p:nvSpPr>
              <p:cNvPr id="77087" name="Oval 411"/>
              <p:cNvSpPr>
                <a:spLocks noChangeArrowheads="1"/>
              </p:cNvSpPr>
              <p:nvPr/>
            </p:nvSpPr>
            <p:spPr bwMode="auto">
              <a:xfrm>
                <a:off x="4334" y="1470"/>
                <a:ext cx="244" cy="70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sz="2400">
                  <a:latin typeface="Times New Roman" pitchFamily="18" charset="0"/>
                  <a:cs typeface="Arial" pitchFamily="34" charset="0"/>
                </a:endParaRPr>
              </a:p>
            </p:txBody>
          </p:sp>
          <p:grpSp>
            <p:nvGrpSpPr>
              <p:cNvPr id="77088" name="Group 729"/>
              <p:cNvGrpSpPr>
                <a:grpSpLocks/>
              </p:cNvGrpSpPr>
              <p:nvPr/>
            </p:nvGrpSpPr>
            <p:grpSpPr bwMode="auto">
              <a:xfrm>
                <a:off x="4383" y="1488"/>
                <a:ext cx="138" cy="33"/>
                <a:chOff x="2468" y="1332"/>
                <a:chExt cx="310" cy="60"/>
              </a:xfrm>
            </p:grpSpPr>
            <p:sp>
              <p:nvSpPr>
                <p:cNvPr id="77091" name="Freeform 730"/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10"/>
                    <a:gd name="T13" fmla="*/ 0 h 60"/>
                    <a:gd name="T14" fmla="*/ 310 w 310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gradFill rotWithShape="1">
                  <a:gsLst>
                    <a:gs pos="0">
                      <a:schemeClr val="folHlink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700" cmpd="sng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7092" name="Freeform 731"/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82"/>
                    <a:gd name="T13" fmla="*/ 0 h 60"/>
                    <a:gd name="T14" fmla="*/ 282 w 282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gradFill rotWithShape="1">
                  <a:gsLst>
                    <a:gs pos="0">
                      <a:schemeClr val="folHlink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700" cmpd="sng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77089" name="Line 732"/>
              <p:cNvSpPr>
                <a:spLocks noChangeShapeType="1"/>
              </p:cNvSpPr>
              <p:nvPr/>
            </p:nvSpPr>
            <p:spPr bwMode="auto">
              <a:xfrm>
                <a:off x="4335" y="1503"/>
                <a:ext cx="0" cy="47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7090" name="Line 733"/>
              <p:cNvSpPr>
                <a:spLocks noChangeShapeType="1"/>
              </p:cNvSpPr>
              <p:nvPr/>
            </p:nvSpPr>
            <p:spPr bwMode="auto">
              <a:xfrm>
                <a:off x="4578" y="1505"/>
                <a:ext cx="0" cy="47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76855" name="Group 734"/>
            <p:cNvGrpSpPr>
              <a:grpSpLocks/>
            </p:cNvGrpSpPr>
            <p:nvPr/>
          </p:nvGrpSpPr>
          <p:grpSpPr bwMode="auto">
            <a:xfrm>
              <a:off x="3932" y="3056"/>
              <a:ext cx="392" cy="154"/>
              <a:chOff x="4334" y="1470"/>
              <a:chExt cx="246" cy="107"/>
            </a:xfrm>
          </p:grpSpPr>
          <p:sp>
            <p:nvSpPr>
              <p:cNvPr id="77077" name="Oval 407"/>
              <p:cNvSpPr>
                <a:spLocks noChangeArrowheads="1"/>
              </p:cNvSpPr>
              <p:nvPr/>
            </p:nvSpPr>
            <p:spPr bwMode="auto">
              <a:xfrm>
                <a:off x="4335" y="1517"/>
                <a:ext cx="244" cy="60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sz="2400">
                  <a:latin typeface="Times New Roman" pitchFamily="18" charset="0"/>
                  <a:cs typeface="Arial" pitchFamily="34" charset="0"/>
                </a:endParaRPr>
              </a:p>
            </p:txBody>
          </p:sp>
          <p:sp>
            <p:nvSpPr>
              <p:cNvPr id="77078" name="Rectangle 410"/>
              <p:cNvSpPr>
                <a:spLocks noChangeArrowheads="1"/>
              </p:cNvSpPr>
              <p:nvPr/>
            </p:nvSpPr>
            <p:spPr bwMode="auto">
              <a:xfrm>
                <a:off x="4335" y="1511"/>
                <a:ext cx="245" cy="37"/>
              </a:xfrm>
              <a:prstGeom prst="rect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sz="2400">
                  <a:latin typeface="Times New Roman" pitchFamily="18" charset="0"/>
                  <a:cs typeface="Arial" pitchFamily="34" charset="0"/>
                </a:endParaRPr>
              </a:p>
            </p:txBody>
          </p:sp>
          <p:sp>
            <p:nvSpPr>
              <p:cNvPr id="77079" name="Oval 411"/>
              <p:cNvSpPr>
                <a:spLocks noChangeArrowheads="1"/>
              </p:cNvSpPr>
              <p:nvPr/>
            </p:nvSpPr>
            <p:spPr bwMode="auto">
              <a:xfrm>
                <a:off x="4334" y="1470"/>
                <a:ext cx="244" cy="70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sz="2400">
                  <a:latin typeface="Times New Roman" pitchFamily="18" charset="0"/>
                  <a:cs typeface="Arial" pitchFamily="34" charset="0"/>
                </a:endParaRPr>
              </a:p>
            </p:txBody>
          </p:sp>
          <p:grpSp>
            <p:nvGrpSpPr>
              <p:cNvPr id="77080" name="Group 738"/>
              <p:cNvGrpSpPr>
                <a:grpSpLocks/>
              </p:cNvGrpSpPr>
              <p:nvPr/>
            </p:nvGrpSpPr>
            <p:grpSpPr bwMode="auto">
              <a:xfrm>
                <a:off x="4383" y="1488"/>
                <a:ext cx="138" cy="33"/>
                <a:chOff x="2468" y="1332"/>
                <a:chExt cx="310" cy="60"/>
              </a:xfrm>
            </p:grpSpPr>
            <p:sp>
              <p:nvSpPr>
                <p:cNvPr id="77083" name="Freeform 739"/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10"/>
                    <a:gd name="T13" fmla="*/ 0 h 60"/>
                    <a:gd name="T14" fmla="*/ 310 w 310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gradFill rotWithShape="1">
                  <a:gsLst>
                    <a:gs pos="0">
                      <a:schemeClr val="folHlink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700" cmpd="sng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7084" name="Freeform 740"/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82"/>
                    <a:gd name="T13" fmla="*/ 0 h 60"/>
                    <a:gd name="T14" fmla="*/ 282 w 282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gradFill rotWithShape="1">
                  <a:gsLst>
                    <a:gs pos="0">
                      <a:schemeClr val="folHlink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700" cmpd="sng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77081" name="Line 741"/>
              <p:cNvSpPr>
                <a:spLocks noChangeShapeType="1"/>
              </p:cNvSpPr>
              <p:nvPr/>
            </p:nvSpPr>
            <p:spPr bwMode="auto">
              <a:xfrm>
                <a:off x="4335" y="1503"/>
                <a:ext cx="0" cy="47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7082" name="Line 742"/>
              <p:cNvSpPr>
                <a:spLocks noChangeShapeType="1"/>
              </p:cNvSpPr>
              <p:nvPr/>
            </p:nvSpPr>
            <p:spPr bwMode="auto">
              <a:xfrm>
                <a:off x="4578" y="1505"/>
                <a:ext cx="0" cy="47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76856" name="Group 743"/>
            <p:cNvGrpSpPr>
              <a:grpSpLocks/>
            </p:cNvGrpSpPr>
            <p:nvPr/>
          </p:nvGrpSpPr>
          <p:grpSpPr bwMode="auto">
            <a:xfrm>
              <a:off x="3812" y="2296"/>
              <a:ext cx="246" cy="108"/>
              <a:chOff x="4334" y="1470"/>
              <a:chExt cx="246" cy="107"/>
            </a:xfrm>
          </p:grpSpPr>
          <p:sp>
            <p:nvSpPr>
              <p:cNvPr id="77069" name="Oval 407"/>
              <p:cNvSpPr>
                <a:spLocks noChangeArrowheads="1"/>
              </p:cNvSpPr>
              <p:nvPr/>
            </p:nvSpPr>
            <p:spPr bwMode="auto">
              <a:xfrm>
                <a:off x="4335" y="1517"/>
                <a:ext cx="244" cy="60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sz="2400">
                  <a:latin typeface="Times New Roman" pitchFamily="18" charset="0"/>
                  <a:cs typeface="Arial" pitchFamily="34" charset="0"/>
                </a:endParaRPr>
              </a:p>
            </p:txBody>
          </p:sp>
          <p:sp>
            <p:nvSpPr>
              <p:cNvPr id="77070" name="Rectangle 410"/>
              <p:cNvSpPr>
                <a:spLocks noChangeArrowheads="1"/>
              </p:cNvSpPr>
              <p:nvPr/>
            </p:nvSpPr>
            <p:spPr bwMode="auto">
              <a:xfrm>
                <a:off x="4335" y="1511"/>
                <a:ext cx="245" cy="37"/>
              </a:xfrm>
              <a:prstGeom prst="rect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sz="2400">
                  <a:latin typeface="Times New Roman" pitchFamily="18" charset="0"/>
                  <a:cs typeface="Arial" pitchFamily="34" charset="0"/>
                </a:endParaRPr>
              </a:p>
            </p:txBody>
          </p:sp>
          <p:sp>
            <p:nvSpPr>
              <p:cNvPr id="77071" name="Oval 411"/>
              <p:cNvSpPr>
                <a:spLocks noChangeArrowheads="1"/>
              </p:cNvSpPr>
              <p:nvPr/>
            </p:nvSpPr>
            <p:spPr bwMode="auto">
              <a:xfrm>
                <a:off x="4334" y="1470"/>
                <a:ext cx="244" cy="70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sz="2400">
                  <a:latin typeface="Times New Roman" pitchFamily="18" charset="0"/>
                  <a:cs typeface="Arial" pitchFamily="34" charset="0"/>
                </a:endParaRPr>
              </a:p>
            </p:txBody>
          </p:sp>
          <p:grpSp>
            <p:nvGrpSpPr>
              <p:cNvPr id="77072" name="Group 747"/>
              <p:cNvGrpSpPr>
                <a:grpSpLocks/>
              </p:cNvGrpSpPr>
              <p:nvPr/>
            </p:nvGrpSpPr>
            <p:grpSpPr bwMode="auto">
              <a:xfrm>
                <a:off x="4383" y="1488"/>
                <a:ext cx="138" cy="33"/>
                <a:chOff x="2468" y="1332"/>
                <a:chExt cx="310" cy="60"/>
              </a:xfrm>
            </p:grpSpPr>
            <p:sp>
              <p:nvSpPr>
                <p:cNvPr id="77075" name="Freeform 748"/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10"/>
                    <a:gd name="T13" fmla="*/ 0 h 60"/>
                    <a:gd name="T14" fmla="*/ 310 w 310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gradFill rotWithShape="1">
                  <a:gsLst>
                    <a:gs pos="0">
                      <a:schemeClr val="folHlink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700" cmpd="sng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7076" name="Freeform 749"/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82"/>
                    <a:gd name="T13" fmla="*/ 0 h 60"/>
                    <a:gd name="T14" fmla="*/ 282 w 282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gradFill rotWithShape="1">
                  <a:gsLst>
                    <a:gs pos="0">
                      <a:schemeClr val="folHlink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700" cmpd="sng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77073" name="Line 750"/>
              <p:cNvSpPr>
                <a:spLocks noChangeShapeType="1"/>
              </p:cNvSpPr>
              <p:nvPr/>
            </p:nvSpPr>
            <p:spPr bwMode="auto">
              <a:xfrm>
                <a:off x="4335" y="1503"/>
                <a:ext cx="0" cy="5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7074" name="Line 751"/>
              <p:cNvSpPr>
                <a:spLocks noChangeShapeType="1"/>
              </p:cNvSpPr>
              <p:nvPr/>
            </p:nvSpPr>
            <p:spPr bwMode="auto">
              <a:xfrm>
                <a:off x="4578" y="1505"/>
                <a:ext cx="0" cy="49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76857" name="Group 752"/>
            <p:cNvGrpSpPr>
              <a:grpSpLocks/>
            </p:cNvGrpSpPr>
            <p:nvPr/>
          </p:nvGrpSpPr>
          <p:grpSpPr bwMode="auto">
            <a:xfrm>
              <a:off x="4511" y="3153"/>
              <a:ext cx="281" cy="266"/>
              <a:chOff x="5072" y="3611"/>
              <a:chExt cx="459" cy="380"/>
            </a:xfrm>
          </p:grpSpPr>
          <p:grpSp>
            <p:nvGrpSpPr>
              <p:cNvPr id="77055" name="Group 753"/>
              <p:cNvGrpSpPr>
                <a:grpSpLocks/>
              </p:cNvGrpSpPr>
              <p:nvPr/>
            </p:nvGrpSpPr>
            <p:grpSpPr bwMode="auto">
              <a:xfrm>
                <a:off x="5144" y="3611"/>
                <a:ext cx="387" cy="99"/>
                <a:chOff x="5030" y="2639"/>
                <a:chExt cx="387" cy="99"/>
              </a:xfrm>
            </p:grpSpPr>
            <p:sp>
              <p:nvSpPr>
                <p:cNvPr id="77057" name="Freeform 754"/>
                <p:cNvSpPr>
                  <a:spLocks/>
                </p:cNvSpPr>
                <p:nvPr/>
              </p:nvSpPr>
              <p:spPr bwMode="auto">
                <a:xfrm>
                  <a:off x="5134" y="2657"/>
                  <a:ext cx="69" cy="55"/>
                </a:xfrm>
                <a:custGeom>
                  <a:avLst/>
                  <a:gdLst>
                    <a:gd name="T0" fmla="*/ 0 w 199"/>
                    <a:gd name="T1" fmla="*/ 0 h 232"/>
                    <a:gd name="T2" fmla="*/ 0 w 199"/>
                    <a:gd name="T3" fmla="*/ 0 h 232"/>
                    <a:gd name="T4" fmla="*/ 0 w 199"/>
                    <a:gd name="T5" fmla="*/ 0 h 232"/>
                    <a:gd name="T6" fmla="*/ 0 w 199"/>
                    <a:gd name="T7" fmla="*/ 0 h 232"/>
                    <a:gd name="T8" fmla="*/ 0 w 199"/>
                    <a:gd name="T9" fmla="*/ 0 h 232"/>
                    <a:gd name="T10" fmla="*/ 0 w 199"/>
                    <a:gd name="T11" fmla="*/ 0 h 232"/>
                    <a:gd name="T12" fmla="*/ 0 w 199"/>
                    <a:gd name="T13" fmla="*/ 0 h 232"/>
                    <a:gd name="T14" fmla="*/ 0 w 199"/>
                    <a:gd name="T15" fmla="*/ 0 h 232"/>
                    <a:gd name="T16" fmla="*/ 0 w 199"/>
                    <a:gd name="T17" fmla="*/ 0 h 232"/>
                    <a:gd name="T18" fmla="*/ 0 w 199"/>
                    <a:gd name="T19" fmla="*/ 0 h 232"/>
                    <a:gd name="T20" fmla="*/ 0 w 199"/>
                    <a:gd name="T21" fmla="*/ 0 h 232"/>
                    <a:gd name="T22" fmla="*/ 0 w 199"/>
                    <a:gd name="T23" fmla="*/ 0 h 232"/>
                    <a:gd name="T24" fmla="*/ 0 w 199"/>
                    <a:gd name="T25" fmla="*/ 0 h 232"/>
                    <a:gd name="T26" fmla="*/ 0 w 199"/>
                    <a:gd name="T27" fmla="*/ 0 h 232"/>
                    <a:gd name="T28" fmla="*/ 0 w 199"/>
                    <a:gd name="T29" fmla="*/ 0 h 232"/>
                    <a:gd name="T30" fmla="*/ 0 w 199"/>
                    <a:gd name="T31" fmla="*/ 0 h 232"/>
                    <a:gd name="T32" fmla="*/ 0 w 199"/>
                    <a:gd name="T33" fmla="*/ 0 h 232"/>
                    <a:gd name="T34" fmla="*/ 0 w 199"/>
                    <a:gd name="T35" fmla="*/ 0 h 232"/>
                    <a:gd name="T36" fmla="*/ 0 w 199"/>
                    <a:gd name="T37" fmla="*/ 0 h 232"/>
                    <a:gd name="T38" fmla="*/ 0 w 199"/>
                    <a:gd name="T39" fmla="*/ 0 h 232"/>
                    <a:gd name="T40" fmla="*/ 0 w 199"/>
                    <a:gd name="T41" fmla="*/ 0 h 232"/>
                    <a:gd name="T42" fmla="*/ 0 w 199"/>
                    <a:gd name="T43" fmla="*/ 0 h 232"/>
                    <a:gd name="T44" fmla="*/ 0 w 199"/>
                    <a:gd name="T45" fmla="*/ 0 h 232"/>
                    <a:gd name="T46" fmla="*/ 0 w 199"/>
                    <a:gd name="T47" fmla="*/ 0 h 232"/>
                    <a:gd name="T48" fmla="*/ 0 w 199"/>
                    <a:gd name="T49" fmla="*/ 0 h 232"/>
                    <a:gd name="T50" fmla="*/ 0 w 199"/>
                    <a:gd name="T51" fmla="*/ 0 h 232"/>
                    <a:gd name="T52" fmla="*/ 0 w 199"/>
                    <a:gd name="T53" fmla="*/ 0 h 232"/>
                    <a:gd name="T54" fmla="*/ 0 w 199"/>
                    <a:gd name="T55" fmla="*/ 0 h 232"/>
                    <a:gd name="T56" fmla="*/ 0 w 199"/>
                    <a:gd name="T57" fmla="*/ 0 h 232"/>
                    <a:gd name="T58" fmla="*/ 0 w 199"/>
                    <a:gd name="T59" fmla="*/ 0 h 232"/>
                    <a:gd name="T60" fmla="*/ 0 w 199"/>
                    <a:gd name="T61" fmla="*/ 0 h 232"/>
                    <a:gd name="T62" fmla="*/ 0 w 199"/>
                    <a:gd name="T63" fmla="*/ 0 h 232"/>
                    <a:gd name="T64" fmla="*/ 0 w 199"/>
                    <a:gd name="T65" fmla="*/ 0 h 232"/>
                    <a:gd name="T66" fmla="*/ 0 w 199"/>
                    <a:gd name="T67" fmla="*/ 0 h 232"/>
                    <a:gd name="T68" fmla="*/ 0 w 199"/>
                    <a:gd name="T69" fmla="*/ 0 h 232"/>
                    <a:gd name="T70" fmla="*/ 0 w 199"/>
                    <a:gd name="T71" fmla="*/ 0 h 232"/>
                    <a:gd name="T72" fmla="*/ 0 w 199"/>
                    <a:gd name="T73" fmla="*/ 0 h 232"/>
                    <a:gd name="T74" fmla="*/ 0 w 199"/>
                    <a:gd name="T75" fmla="*/ 0 h 232"/>
                    <a:gd name="T76" fmla="*/ 0 w 199"/>
                    <a:gd name="T77" fmla="*/ 0 h 232"/>
                    <a:gd name="T78" fmla="*/ 0 w 199"/>
                    <a:gd name="T79" fmla="*/ 0 h 232"/>
                    <a:gd name="T80" fmla="*/ 0 w 199"/>
                    <a:gd name="T81" fmla="*/ 0 h 232"/>
                    <a:gd name="T82" fmla="*/ 0 w 199"/>
                    <a:gd name="T83" fmla="*/ 0 h 232"/>
                    <a:gd name="T84" fmla="*/ 0 w 199"/>
                    <a:gd name="T85" fmla="*/ 0 h 232"/>
                    <a:gd name="T86" fmla="*/ 0 w 199"/>
                    <a:gd name="T87" fmla="*/ 0 h 232"/>
                    <a:gd name="T88" fmla="*/ 0 w 199"/>
                    <a:gd name="T89" fmla="*/ 0 h 232"/>
                    <a:gd name="T90" fmla="*/ 0 w 199"/>
                    <a:gd name="T91" fmla="*/ 0 h 232"/>
                    <a:gd name="T92" fmla="*/ 0 w 199"/>
                    <a:gd name="T93" fmla="*/ 0 h 232"/>
                    <a:gd name="T94" fmla="*/ 0 w 199"/>
                    <a:gd name="T95" fmla="*/ 0 h 232"/>
                    <a:gd name="T96" fmla="*/ 0 w 199"/>
                    <a:gd name="T97" fmla="*/ 0 h 232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w 199"/>
                    <a:gd name="T148" fmla="*/ 0 h 232"/>
                    <a:gd name="T149" fmla="*/ 199 w 199"/>
                    <a:gd name="T150" fmla="*/ 232 h 232"/>
                  </a:gdLst>
                  <a:ahLst/>
                  <a:cxnLst>
                    <a:cxn ang="T98">
                      <a:pos x="T0" y="T1"/>
                    </a:cxn>
                    <a:cxn ang="T99">
                      <a:pos x="T2" y="T3"/>
                    </a:cxn>
                    <a:cxn ang="T100">
                      <a:pos x="T4" y="T5"/>
                    </a:cxn>
                    <a:cxn ang="T101">
                      <a:pos x="T6" y="T7"/>
                    </a:cxn>
                    <a:cxn ang="T102">
                      <a:pos x="T8" y="T9"/>
                    </a:cxn>
                    <a:cxn ang="T103">
                      <a:pos x="T10" y="T11"/>
                    </a:cxn>
                    <a:cxn ang="T104">
                      <a:pos x="T12" y="T13"/>
                    </a:cxn>
                    <a:cxn ang="T105">
                      <a:pos x="T14" y="T15"/>
                    </a:cxn>
                    <a:cxn ang="T106">
                      <a:pos x="T16" y="T17"/>
                    </a:cxn>
                    <a:cxn ang="T107">
                      <a:pos x="T18" y="T19"/>
                    </a:cxn>
                    <a:cxn ang="T108">
                      <a:pos x="T20" y="T21"/>
                    </a:cxn>
                    <a:cxn ang="T109">
                      <a:pos x="T22" y="T23"/>
                    </a:cxn>
                    <a:cxn ang="T110">
                      <a:pos x="T24" y="T25"/>
                    </a:cxn>
                    <a:cxn ang="T111">
                      <a:pos x="T26" y="T27"/>
                    </a:cxn>
                    <a:cxn ang="T112">
                      <a:pos x="T28" y="T29"/>
                    </a:cxn>
                    <a:cxn ang="T113">
                      <a:pos x="T30" y="T31"/>
                    </a:cxn>
                    <a:cxn ang="T114">
                      <a:pos x="T32" y="T33"/>
                    </a:cxn>
                    <a:cxn ang="T115">
                      <a:pos x="T34" y="T35"/>
                    </a:cxn>
                    <a:cxn ang="T116">
                      <a:pos x="T36" y="T37"/>
                    </a:cxn>
                    <a:cxn ang="T117">
                      <a:pos x="T38" y="T39"/>
                    </a:cxn>
                    <a:cxn ang="T118">
                      <a:pos x="T40" y="T41"/>
                    </a:cxn>
                    <a:cxn ang="T119">
                      <a:pos x="T42" y="T43"/>
                    </a:cxn>
                    <a:cxn ang="T120">
                      <a:pos x="T44" y="T45"/>
                    </a:cxn>
                    <a:cxn ang="T121">
                      <a:pos x="T46" y="T47"/>
                    </a:cxn>
                    <a:cxn ang="T122">
                      <a:pos x="T48" y="T49"/>
                    </a:cxn>
                    <a:cxn ang="T123">
                      <a:pos x="T50" y="T51"/>
                    </a:cxn>
                    <a:cxn ang="T124">
                      <a:pos x="T52" y="T53"/>
                    </a:cxn>
                    <a:cxn ang="T125">
                      <a:pos x="T54" y="T55"/>
                    </a:cxn>
                    <a:cxn ang="T126">
                      <a:pos x="T56" y="T57"/>
                    </a:cxn>
                    <a:cxn ang="T127">
                      <a:pos x="T58" y="T59"/>
                    </a:cxn>
                    <a:cxn ang="T128">
                      <a:pos x="T60" y="T61"/>
                    </a:cxn>
                    <a:cxn ang="T129">
                      <a:pos x="T62" y="T63"/>
                    </a:cxn>
                    <a:cxn ang="T130">
                      <a:pos x="T64" y="T65"/>
                    </a:cxn>
                    <a:cxn ang="T131">
                      <a:pos x="T66" y="T67"/>
                    </a:cxn>
                    <a:cxn ang="T132">
                      <a:pos x="T68" y="T69"/>
                    </a:cxn>
                    <a:cxn ang="T133">
                      <a:pos x="T70" y="T71"/>
                    </a:cxn>
                    <a:cxn ang="T134">
                      <a:pos x="T72" y="T73"/>
                    </a:cxn>
                    <a:cxn ang="T135">
                      <a:pos x="T74" y="T75"/>
                    </a:cxn>
                    <a:cxn ang="T136">
                      <a:pos x="T76" y="T77"/>
                    </a:cxn>
                    <a:cxn ang="T137">
                      <a:pos x="T78" y="T79"/>
                    </a:cxn>
                    <a:cxn ang="T138">
                      <a:pos x="T80" y="T81"/>
                    </a:cxn>
                    <a:cxn ang="T139">
                      <a:pos x="T82" y="T83"/>
                    </a:cxn>
                    <a:cxn ang="T140">
                      <a:pos x="T84" y="T85"/>
                    </a:cxn>
                    <a:cxn ang="T141">
                      <a:pos x="T86" y="T87"/>
                    </a:cxn>
                    <a:cxn ang="T142">
                      <a:pos x="T88" y="T89"/>
                    </a:cxn>
                    <a:cxn ang="T143">
                      <a:pos x="T90" y="T91"/>
                    </a:cxn>
                    <a:cxn ang="T144">
                      <a:pos x="T92" y="T93"/>
                    </a:cxn>
                    <a:cxn ang="T145">
                      <a:pos x="T94" y="T95"/>
                    </a:cxn>
                    <a:cxn ang="T146">
                      <a:pos x="T96" y="T97"/>
                    </a:cxn>
                  </a:cxnLst>
                  <a:rect l="T147" t="T148" r="T149" b="T150"/>
                  <a:pathLst>
                    <a:path w="199" h="232">
                      <a:moveTo>
                        <a:pt x="70" y="29"/>
                      </a:moveTo>
                      <a:lnTo>
                        <a:pt x="55" y="39"/>
                      </a:lnTo>
                      <a:lnTo>
                        <a:pt x="42" y="50"/>
                      </a:lnTo>
                      <a:lnTo>
                        <a:pt x="30" y="63"/>
                      </a:lnTo>
                      <a:lnTo>
                        <a:pt x="20" y="77"/>
                      </a:lnTo>
                      <a:lnTo>
                        <a:pt x="12" y="91"/>
                      </a:lnTo>
                      <a:lnTo>
                        <a:pt x="6" y="108"/>
                      </a:lnTo>
                      <a:lnTo>
                        <a:pt x="2" y="125"/>
                      </a:lnTo>
                      <a:lnTo>
                        <a:pt x="0" y="142"/>
                      </a:lnTo>
                      <a:lnTo>
                        <a:pt x="2" y="166"/>
                      </a:lnTo>
                      <a:lnTo>
                        <a:pt x="12" y="186"/>
                      </a:lnTo>
                      <a:lnTo>
                        <a:pt x="26" y="203"/>
                      </a:lnTo>
                      <a:lnTo>
                        <a:pt x="45" y="216"/>
                      </a:lnTo>
                      <a:lnTo>
                        <a:pt x="66" y="226"/>
                      </a:lnTo>
                      <a:lnTo>
                        <a:pt x="88" y="230"/>
                      </a:lnTo>
                      <a:lnTo>
                        <a:pt x="111" y="232"/>
                      </a:lnTo>
                      <a:lnTo>
                        <a:pt x="134" y="228"/>
                      </a:lnTo>
                      <a:lnTo>
                        <a:pt x="138" y="228"/>
                      </a:lnTo>
                      <a:lnTo>
                        <a:pt x="143" y="226"/>
                      </a:lnTo>
                      <a:lnTo>
                        <a:pt x="147" y="222"/>
                      </a:lnTo>
                      <a:lnTo>
                        <a:pt x="148" y="218"/>
                      </a:lnTo>
                      <a:lnTo>
                        <a:pt x="145" y="212"/>
                      </a:lnTo>
                      <a:lnTo>
                        <a:pt x="141" y="207"/>
                      </a:lnTo>
                      <a:lnTo>
                        <a:pt x="135" y="203"/>
                      </a:lnTo>
                      <a:lnTo>
                        <a:pt x="129" y="201"/>
                      </a:lnTo>
                      <a:lnTo>
                        <a:pt x="117" y="197"/>
                      </a:lnTo>
                      <a:lnTo>
                        <a:pt x="105" y="195"/>
                      </a:lnTo>
                      <a:lnTo>
                        <a:pt x="94" y="193"/>
                      </a:lnTo>
                      <a:lnTo>
                        <a:pt x="83" y="190"/>
                      </a:lnTo>
                      <a:lnTo>
                        <a:pt x="73" y="187"/>
                      </a:lnTo>
                      <a:lnTo>
                        <a:pt x="62" y="182"/>
                      </a:lnTo>
                      <a:lnTo>
                        <a:pt x="53" y="176"/>
                      </a:lnTo>
                      <a:lnTo>
                        <a:pt x="43" y="167"/>
                      </a:lnTo>
                      <a:lnTo>
                        <a:pt x="40" y="128"/>
                      </a:lnTo>
                      <a:lnTo>
                        <a:pt x="49" y="96"/>
                      </a:lnTo>
                      <a:lnTo>
                        <a:pt x="68" y="71"/>
                      </a:lnTo>
                      <a:lnTo>
                        <a:pt x="94" y="50"/>
                      </a:lnTo>
                      <a:lnTo>
                        <a:pt x="122" y="34"/>
                      </a:lnTo>
                      <a:lnTo>
                        <a:pt x="151" y="21"/>
                      </a:lnTo>
                      <a:lnTo>
                        <a:pt x="178" y="12"/>
                      </a:lnTo>
                      <a:lnTo>
                        <a:pt x="199" y="4"/>
                      </a:lnTo>
                      <a:lnTo>
                        <a:pt x="186" y="1"/>
                      </a:lnTo>
                      <a:lnTo>
                        <a:pt x="172" y="0"/>
                      </a:lnTo>
                      <a:lnTo>
                        <a:pt x="156" y="2"/>
                      </a:lnTo>
                      <a:lnTo>
                        <a:pt x="138" y="4"/>
                      </a:lnTo>
                      <a:lnTo>
                        <a:pt x="121" y="10"/>
                      </a:lnTo>
                      <a:lnTo>
                        <a:pt x="103" y="16"/>
                      </a:lnTo>
                      <a:lnTo>
                        <a:pt x="86" y="23"/>
                      </a:lnTo>
                      <a:lnTo>
                        <a:pt x="70" y="29"/>
                      </a:lnTo>
                      <a:close/>
                    </a:path>
                  </a:pathLst>
                </a:custGeom>
                <a:solidFill>
                  <a:srgbClr val="C9E8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7058" name="Freeform 755"/>
                <p:cNvSpPr>
                  <a:spLocks/>
                </p:cNvSpPr>
                <p:nvPr/>
              </p:nvSpPr>
              <p:spPr bwMode="auto">
                <a:xfrm>
                  <a:off x="5252" y="2656"/>
                  <a:ext cx="47" cy="42"/>
                </a:xfrm>
                <a:custGeom>
                  <a:avLst/>
                  <a:gdLst>
                    <a:gd name="T0" fmla="*/ 0 w 128"/>
                    <a:gd name="T1" fmla="*/ 0 h 180"/>
                    <a:gd name="T2" fmla="*/ 0 w 128"/>
                    <a:gd name="T3" fmla="*/ 0 h 180"/>
                    <a:gd name="T4" fmla="*/ 0 w 128"/>
                    <a:gd name="T5" fmla="*/ 0 h 180"/>
                    <a:gd name="T6" fmla="*/ 0 w 128"/>
                    <a:gd name="T7" fmla="*/ 0 h 180"/>
                    <a:gd name="T8" fmla="*/ 0 w 128"/>
                    <a:gd name="T9" fmla="*/ 0 h 180"/>
                    <a:gd name="T10" fmla="*/ 0 w 128"/>
                    <a:gd name="T11" fmla="*/ 0 h 180"/>
                    <a:gd name="T12" fmla="*/ 0 w 128"/>
                    <a:gd name="T13" fmla="*/ 0 h 180"/>
                    <a:gd name="T14" fmla="*/ 0 w 128"/>
                    <a:gd name="T15" fmla="*/ 0 h 180"/>
                    <a:gd name="T16" fmla="*/ 0 w 128"/>
                    <a:gd name="T17" fmla="*/ 0 h 180"/>
                    <a:gd name="T18" fmla="*/ 0 w 128"/>
                    <a:gd name="T19" fmla="*/ 0 h 180"/>
                    <a:gd name="T20" fmla="*/ 0 w 128"/>
                    <a:gd name="T21" fmla="*/ 0 h 180"/>
                    <a:gd name="T22" fmla="*/ 0 w 128"/>
                    <a:gd name="T23" fmla="*/ 0 h 180"/>
                    <a:gd name="T24" fmla="*/ 0 w 128"/>
                    <a:gd name="T25" fmla="*/ 0 h 180"/>
                    <a:gd name="T26" fmla="*/ 0 w 128"/>
                    <a:gd name="T27" fmla="*/ 0 h 180"/>
                    <a:gd name="T28" fmla="*/ 0 w 128"/>
                    <a:gd name="T29" fmla="*/ 0 h 180"/>
                    <a:gd name="T30" fmla="*/ 0 w 128"/>
                    <a:gd name="T31" fmla="*/ 0 h 180"/>
                    <a:gd name="T32" fmla="*/ 0 w 128"/>
                    <a:gd name="T33" fmla="*/ 0 h 180"/>
                    <a:gd name="T34" fmla="*/ 0 w 128"/>
                    <a:gd name="T35" fmla="*/ 0 h 180"/>
                    <a:gd name="T36" fmla="*/ 0 w 128"/>
                    <a:gd name="T37" fmla="*/ 0 h 180"/>
                    <a:gd name="T38" fmla="*/ 0 w 128"/>
                    <a:gd name="T39" fmla="*/ 0 h 180"/>
                    <a:gd name="T40" fmla="*/ 0 w 128"/>
                    <a:gd name="T41" fmla="*/ 0 h 180"/>
                    <a:gd name="T42" fmla="*/ 0 w 128"/>
                    <a:gd name="T43" fmla="*/ 0 h 180"/>
                    <a:gd name="T44" fmla="*/ 0 w 128"/>
                    <a:gd name="T45" fmla="*/ 0 h 180"/>
                    <a:gd name="T46" fmla="*/ 0 w 128"/>
                    <a:gd name="T47" fmla="*/ 0 h 180"/>
                    <a:gd name="T48" fmla="*/ 0 w 128"/>
                    <a:gd name="T49" fmla="*/ 0 h 180"/>
                    <a:gd name="T50" fmla="*/ 0 w 128"/>
                    <a:gd name="T51" fmla="*/ 0 h 180"/>
                    <a:gd name="T52" fmla="*/ 0 w 128"/>
                    <a:gd name="T53" fmla="*/ 0 h 180"/>
                    <a:gd name="T54" fmla="*/ 0 w 128"/>
                    <a:gd name="T55" fmla="*/ 0 h 180"/>
                    <a:gd name="T56" fmla="*/ 0 w 128"/>
                    <a:gd name="T57" fmla="*/ 0 h 180"/>
                    <a:gd name="T58" fmla="*/ 0 w 128"/>
                    <a:gd name="T59" fmla="*/ 0 h 180"/>
                    <a:gd name="T60" fmla="*/ 0 w 128"/>
                    <a:gd name="T61" fmla="*/ 0 h 180"/>
                    <a:gd name="T62" fmla="*/ 0 w 128"/>
                    <a:gd name="T63" fmla="*/ 0 h 180"/>
                    <a:gd name="T64" fmla="*/ 0 w 128"/>
                    <a:gd name="T65" fmla="*/ 0 h 180"/>
                    <a:gd name="T66" fmla="*/ 0 w 128"/>
                    <a:gd name="T67" fmla="*/ 0 h 180"/>
                    <a:gd name="T68" fmla="*/ 0 w 128"/>
                    <a:gd name="T69" fmla="*/ 0 h 180"/>
                    <a:gd name="T70" fmla="*/ 0 w 128"/>
                    <a:gd name="T71" fmla="*/ 0 h 180"/>
                    <a:gd name="T72" fmla="*/ 0 w 128"/>
                    <a:gd name="T73" fmla="*/ 0 h 180"/>
                    <a:gd name="T74" fmla="*/ 0 w 128"/>
                    <a:gd name="T75" fmla="*/ 0 h 180"/>
                    <a:gd name="T76" fmla="*/ 0 w 128"/>
                    <a:gd name="T77" fmla="*/ 0 h 180"/>
                    <a:gd name="T78" fmla="*/ 0 w 128"/>
                    <a:gd name="T79" fmla="*/ 0 h 180"/>
                    <a:gd name="T80" fmla="*/ 0 w 128"/>
                    <a:gd name="T81" fmla="*/ 0 h 180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w 128"/>
                    <a:gd name="T124" fmla="*/ 0 h 180"/>
                    <a:gd name="T125" fmla="*/ 128 w 128"/>
                    <a:gd name="T126" fmla="*/ 180 h 180"/>
                  </a:gdLst>
                  <a:ahLst/>
                  <a:cxnLst>
                    <a:cxn ang="T82">
                      <a:pos x="T0" y="T1"/>
                    </a:cxn>
                    <a:cxn ang="T83">
                      <a:pos x="T2" y="T3"/>
                    </a:cxn>
                    <a:cxn ang="T84">
                      <a:pos x="T4" y="T5"/>
                    </a:cxn>
                    <a:cxn ang="T85">
                      <a:pos x="T6" y="T7"/>
                    </a:cxn>
                    <a:cxn ang="T86">
                      <a:pos x="T8" y="T9"/>
                    </a:cxn>
                    <a:cxn ang="T87">
                      <a:pos x="T10" y="T11"/>
                    </a:cxn>
                    <a:cxn ang="T88">
                      <a:pos x="T12" y="T13"/>
                    </a:cxn>
                    <a:cxn ang="T89">
                      <a:pos x="T14" y="T15"/>
                    </a:cxn>
                    <a:cxn ang="T90">
                      <a:pos x="T16" y="T17"/>
                    </a:cxn>
                    <a:cxn ang="T91">
                      <a:pos x="T18" y="T19"/>
                    </a:cxn>
                    <a:cxn ang="T92">
                      <a:pos x="T20" y="T21"/>
                    </a:cxn>
                    <a:cxn ang="T93">
                      <a:pos x="T22" y="T23"/>
                    </a:cxn>
                    <a:cxn ang="T94">
                      <a:pos x="T24" y="T25"/>
                    </a:cxn>
                    <a:cxn ang="T95">
                      <a:pos x="T26" y="T27"/>
                    </a:cxn>
                    <a:cxn ang="T96">
                      <a:pos x="T28" y="T29"/>
                    </a:cxn>
                    <a:cxn ang="T97">
                      <a:pos x="T30" y="T31"/>
                    </a:cxn>
                    <a:cxn ang="T98">
                      <a:pos x="T32" y="T33"/>
                    </a:cxn>
                    <a:cxn ang="T99">
                      <a:pos x="T34" y="T35"/>
                    </a:cxn>
                    <a:cxn ang="T100">
                      <a:pos x="T36" y="T37"/>
                    </a:cxn>
                    <a:cxn ang="T101">
                      <a:pos x="T38" y="T39"/>
                    </a:cxn>
                    <a:cxn ang="T102">
                      <a:pos x="T40" y="T41"/>
                    </a:cxn>
                    <a:cxn ang="T103">
                      <a:pos x="T42" y="T43"/>
                    </a:cxn>
                    <a:cxn ang="T104">
                      <a:pos x="T44" y="T45"/>
                    </a:cxn>
                    <a:cxn ang="T105">
                      <a:pos x="T46" y="T47"/>
                    </a:cxn>
                    <a:cxn ang="T106">
                      <a:pos x="T48" y="T49"/>
                    </a:cxn>
                    <a:cxn ang="T107">
                      <a:pos x="T50" y="T51"/>
                    </a:cxn>
                    <a:cxn ang="T108">
                      <a:pos x="T52" y="T53"/>
                    </a:cxn>
                    <a:cxn ang="T109">
                      <a:pos x="T54" y="T55"/>
                    </a:cxn>
                    <a:cxn ang="T110">
                      <a:pos x="T56" y="T57"/>
                    </a:cxn>
                    <a:cxn ang="T111">
                      <a:pos x="T58" y="T59"/>
                    </a:cxn>
                    <a:cxn ang="T112">
                      <a:pos x="T60" y="T61"/>
                    </a:cxn>
                    <a:cxn ang="T113">
                      <a:pos x="T62" y="T63"/>
                    </a:cxn>
                    <a:cxn ang="T114">
                      <a:pos x="T64" y="T65"/>
                    </a:cxn>
                    <a:cxn ang="T115">
                      <a:pos x="T66" y="T67"/>
                    </a:cxn>
                    <a:cxn ang="T116">
                      <a:pos x="T68" y="T69"/>
                    </a:cxn>
                    <a:cxn ang="T117">
                      <a:pos x="T70" y="T71"/>
                    </a:cxn>
                    <a:cxn ang="T118">
                      <a:pos x="T72" y="T73"/>
                    </a:cxn>
                    <a:cxn ang="T119">
                      <a:pos x="T74" y="T75"/>
                    </a:cxn>
                    <a:cxn ang="T120">
                      <a:pos x="T76" y="T77"/>
                    </a:cxn>
                    <a:cxn ang="T121">
                      <a:pos x="T78" y="T79"/>
                    </a:cxn>
                    <a:cxn ang="T122">
                      <a:pos x="T80" y="T81"/>
                    </a:cxn>
                  </a:cxnLst>
                  <a:rect l="T123" t="T124" r="T125" b="T126"/>
                  <a:pathLst>
                    <a:path w="128" h="180">
                      <a:moveTo>
                        <a:pt x="108" y="59"/>
                      </a:moveTo>
                      <a:lnTo>
                        <a:pt x="113" y="77"/>
                      </a:lnTo>
                      <a:lnTo>
                        <a:pt x="111" y="94"/>
                      </a:lnTo>
                      <a:lnTo>
                        <a:pt x="103" y="108"/>
                      </a:lnTo>
                      <a:lnTo>
                        <a:pt x="91" y="121"/>
                      </a:lnTo>
                      <a:lnTo>
                        <a:pt x="77" y="132"/>
                      </a:lnTo>
                      <a:lnTo>
                        <a:pt x="61" y="144"/>
                      </a:lnTo>
                      <a:lnTo>
                        <a:pt x="45" y="154"/>
                      </a:lnTo>
                      <a:lnTo>
                        <a:pt x="30" y="164"/>
                      </a:lnTo>
                      <a:lnTo>
                        <a:pt x="28" y="168"/>
                      </a:lnTo>
                      <a:lnTo>
                        <a:pt x="27" y="170"/>
                      </a:lnTo>
                      <a:lnTo>
                        <a:pt x="27" y="174"/>
                      </a:lnTo>
                      <a:lnTo>
                        <a:pt x="28" y="177"/>
                      </a:lnTo>
                      <a:lnTo>
                        <a:pt x="32" y="179"/>
                      </a:lnTo>
                      <a:lnTo>
                        <a:pt x="35" y="180"/>
                      </a:lnTo>
                      <a:lnTo>
                        <a:pt x="37" y="180"/>
                      </a:lnTo>
                      <a:lnTo>
                        <a:pt x="41" y="179"/>
                      </a:lnTo>
                      <a:lnTo>
                        <a:pt x="60" y="169"/>
                      </a:lnTo>
                      <a:lnTo>
                        <a:pt x="77" y="158"/>
                      </a:lnTo>
                      <a:lnTo>
                        <a:pt x="94" y="145"/>
                      </a:lnTo>
                      <a:lnTo>
                        <a:pt x="109" y="130"/>
                      </a:lnTo>
                      <a:lnTo>
                        <a:pt x="120" y="114"/>
                      </a:lnTo>
                      <a:lnTo>
                        <a:pt x="127" y="95"/>
                      </a:lnTo>
                      <a:lnTo>
                        <a:pt x="128" y="76"/>
                      </a:lnTo>
                      <a:lnTo>
                        <a:pt x="123" y="55"/>
                      </a:lnTo>
                      <a:lnTo>
                        <a:pt x="113" y="39"/>
                      </a:lnTo>
                      <a:lnTo>
                        <a:pt x="97" y="25"/>
                      </a:lnTo>
                      <a:lnTo>
                        <a:pt x="79" y="15"/>
                      </a:lnTo>
                      <a:lnTo>
                        <a:pt x="57" y="7"/>
                      </a:lnTo>
                      <a:lnTo>
                        <a:pt x="36" y="2"/>
                      </a:lnTo>
                      <a:lnTo>
                        <a:pt x="19" y="0"/>
                      </a:lnTo>
                      <a:lnTo>
                        <a:pt x="6" y="0"/>
                      </a:lnTo>
                      <a:lnTo>
                        <a:pt x="0" y="4"/>
                      </a:lnTo>
                      <a:lnTo>
                        <a:pt x="14" y="9"/>
                      </a:lnTo>
                      <a:lnTo>
                        <a:pt x="29" y="14"/>
                      </a:lnTo>
                      <a:lnTo>
                        <a:pt x="46" y="19"/>
                      </a:lnTo>
                      <a:lnTo>
                        <a:pt x="61" y="23"/>
                      </a:lnTo>
                      <a:lnTo>
                        <a:pt x="76" y="29"/>
                      </a:lnTo>
                      <a:lnTo>
                        <a:pt x="89" y="37"/>
                      </a:lnTo>
                      <a:lnTo>
                        <a:pt x="100" y="46"/>
                      </a:lnTo>
                      <a:lnTo>
                        <a:pt x="108" y="59"/>
                      </a:lnTo>
                      <a:close/>
                    </a:path>
                  </a:pathLst>
                </a:custGeom>
                <a:solidFill>
                  <a:srgbClr val="C9E8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7059" name="Freeform 756"/>
                <p:cNvSpPr>
                  <a:spLocks/>
                </p:cNvSpPr>
                <p:nvPr/>
              </p:nvSpPr>
              <p:spPr bwMode="auto">
                <a:xfrm>
                  <a:off x="5089" y="2646"/>
                  <a:ext cx="114" cy="88"/>
                </a:xfrm>
                <a:custGeom>
                  <a:avLst/>
                  <a:gdLst>
                    <a:gd name="T0" fmla="*/ 0 w 322"/>
                    <a:gd name="T1" fmla="*/ 0 h 378"/>
                    <a:gd name="T2" fmla="*/ 0 w 322"/>
                    <a:gd name="T3" fmla="*/ 0 h 378"/>
                    <a:gd name="T4" fmla="*/ 0 w 322"/>
                    <a:gd name="T5" fmla="*/ 0 h 378"/>
                    <a:gd name="T6" fmla="*/ 0 w 322"/>
                    <a:gd name="T7" fmla="*/ 0 h 378"/>
                    <a:gd name="T8" fmla="*/ 0 w 322"/>
                    <a:gd name="T9" fmla="*/ 0 h 378"/>
                    <a:gd name="T10" fmla="*/ 0 w 322"/>
                    <a:gd name="T11" fmla="*/ 0 h 378"/>
                    <a:gd name="T12" fmla="*/ 0 w 322"/>
                    <a:gd name="T13" fmla="*/ 0 h 378"/>
                    <a:gd name="T14" fmla="*/ 0 w 322"/>
                    <a:gd name="T15" fmla="*/ 0 h 378"/>
                    <a:gd name="T16" fmla="*/ 0 w 322"/>
                    <a:gd name="T17" fmla="*/ 0 h 378"/>
                    <a:gd name="T18" fmla="*/ 0 w 322"/>
                    <a:gd name="T19" fmla="*/ 0 h 378"/>
                    <a:gd name="T20" fmla="*/ 0 w 322"/>
                    <a:gd name="T21" fmla="*/ 0 h 378"/>
                    <a:gd name="T22" fmla="*/ 0 w 322"/>
                    <a:gd name="T23" fmla="*/ 0 h 378"/>
                    <a:gd name="T24" fmla="*/ 0 w 322"/>
                    <a:gd name="T25" fmla="*/ 0 h 378"/>
                    <a:gd name="T26" fmla="*/ 0 w 322"/>
                    <a:gd name="T27" fmla="*/ 0 h 378"/>
                    <a:gd name="T28" fmla="*/ 0 w 322"/>
                    <a:gd name="T29" fmla="*/ 0 h 378"/>
                    <a:gd name="T30" fmla="*/ 0 w 322"/>
                    <a:gd name="T31" fmla="*/ 0 h 378"/>
                    <a:gd name="T32" fmla="*/ 0 w 322"/>
                    <a:gd name="T33" fmla="*/ 0 h 378"/>
                    <a:gd name="T34" fmla="*/ 0 w 322"/>
                    <a:gd name="T35" fmla="*/ 0 h 378"/>
                    <a:gd name="T36" fmla="*/ 0 w 322"/>
                    <a:gd name="T37" fmla="*/ 0 h 378"/>
                    <a:gd name="T38" fmla="*/ 0 w 322"/>
                    <a:gd name="T39" fmla="*/ 0 h 378"/>
                    <a:gd name="T40" fmla="*/ 0 w 322"/>
                    <a:gd name="T41" fmla="*/ 0 h 378"/>
                    <a:gd name="T42" fmla="*/ 0 w 322"/>
                    <a:gd name="T43" fmla="*/ 0 h 378"/>
                    <a:gd name="T44" fmla="*/ 0 w 322"/>
                    <a:gd name="T45" fmla="*/ 0 h 378"/>
                    <a:gd name="T46" fmla="*/ 0 w 322"/>
                    <a:gd name="T47" fmla="*/ 0 h 378"/>
                    <a:gd name="T48" fmla="*/ 0 w 322"/>
                    <a:gd name="T49" fmla="*/ 0 h 378"/>
                    <a:gd name="T50" fmla="*/ 0 w 322"/>
                    <a:gd name="T51" fmla="*/ 0 h 378"/>
                    <a:gd name="T52" fmla="*/ 0 w 322"/>
                    <a:gd name="T53" fmla="*/ 0 h 378"/>
                    <a:gd name="T54" fmla="*/ 0 w 322"/>
                    <a:gd name="T55" fmla="*/ 0 h 378"/>
                    <a:gd name="T56" fmla="*/ 0 w 322"/>
                    <a:gd name="T57" fmla="*/ 0 h 378"/>
                    <a:gd name="T58" fmla="*/ 0 w 322"/>
                    <a:gd name="T59" fmla="*/ 0 h 378"/>
                    <a:gd name="T60" fmla="*/ 0 w 322"/>
                    <a:gd name="T61" fmla="*/ 0 h 378"/>
                    <a:gd name="T62" fmla="*/ 0 w 322"/>
                    <a:gd name="T63" fmla="*/ 0 h 378"/>
                    <a:gd name="T64" fmla="*/ 0 w 322"/>
                    <a:gd name="T65" fmla="*/ 0 h 378"/>
                    <a:gd name="T66" fmla="*/ 0 w 322"/>
                    <a:gd name="T67" fmla="*/ 0 h 378"/>
                    <a:gd name="T68" fmla="*/ 0 w 322"/>
                    <a:gd name="T69" fmla="*/ 0 h 378"/>
                    <a:gd name="T70" fmla="*/ 0 w 322"/>
                    <a:gd name="T71" fmla="*/ 0 h 378"/>
                    <a:gd name="T72" fmla="*/ 0 w 322"/>
                    <a:gd name="T73" fmla="*/ 0 h 378"/>
                    <a:gd name="T74" fmla="*/ 0 w 322"/>
                    <a:gd name="T75" fmla="*/ 0 h 378"/>
                    <a:gd name="T76" fmla="*/ 0 w 322"/>
                    <a:gd name="T77" fmla="*/ 0 h 378"/>
                    <a:gd name="T78" fmla="*/ 0 w 322"/>
                    <a:gd name="T79" fmla="*/ 0 h 378"/>
                    <a:gd name="T80" fmla="*/ 0 w 322"/>
                    <a:gd name="T81" fmla="*/ 0 h 378"/>
                    <a:gd name="T82" fmla="*/ 0 w 322"/>
                    <a:gd name="T83" fmla="*/ 0 h 378"/>
                    <a:gd name="T84" fmla="*/ 0 w 322"/>
                    <a:gd name="T85" fmla="*/ 0 h 378"/>
                    <a:gd name="T86" fmla="*/ 0 w 322"/>
                    <a:gd name="T87" fmla="*/ 0 h 378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w 322"/>
                    <a:gd name="T133" fmla="*/ 0 h 378"/>
                    <a:gd name="T134" fmla="*/ 322 w 322"/>
                    <a:gd name="T135" fmla="*/ 378 h 378"/>
                  </a:gdLst>
                  <a:ahLst/>
                  <a:cxnLst>
                    <a:cxn ang="T88">
                      <a:pos x="T0" y="T1"/>
                    </a:cxn>
                    <a:cxn ang="T89">
                      <a:pos x="T2" y="T3"/>
                    </a:cxn>
                    <a:cxn ang="T90">
                      <a:pos x="T4" y="T5"/>
                    </a:cxn>
                    <a:cxn ang="T91">
                      <a:pos x="T6" y="T7"/>
                    </a:cxn>
                    <a:cxn ang="T92">
                      <a:pos x="T8" y="T9"/>
                    </a:cxn>
                    <a:cxn ang="T93">
                      <a:pos x="T10" y="T11"/>
                    </a:cxn>
                    <a:cxn ang="T94">
                      <a:pos x="T12" y="T13"/>
                    </a:cxn>
                    <a:cxn ang="T95">
                      <a:pos x="T14" y="T15"/>
                    </a:cxn>
                    <a:cxn ang="T96">
                      <a:pos x="T16" y="T17"/>
                    </a:cxn>
                    <a:cxn ang="T97">
                      <a:pos x="T18" y="T19"/>
                    </a:cxn>
                    <a:cxn ang="T98">
                      <a:pos x="T20" y="T21"/>
                    </a:cxn>
                    <a:cxn ang="T99">
                      <a:pos x="T22" y="T23"/>
                    </a:cxn>
                    <a:cxn ang="T100">
                      <a:pos x="T24" y="T25"/>
                    </a:cxn>
                    <a:cxn ang="T101">
                      <a:pos x="T26" y="T27"/>
                    </a:cxn>
                    <a:cxn ang="T102">
                      <a:pos x="T28" y="T29"/>
                    </a:cxn>
                    <a:cxn ang="T103">
                      <a:pos x="T30" y="T31"/>
                    </a:cxn>
                    <a:cxn ang="T104">
                      <a:pos x="T32" y="T33"/>
                    </a:cxn>
                    <a:cxn ang="T105">
                      <a:pos x="T34" y="T35"/>
                    </a:cxn>
                    <a:cxn ang="T106">
                      <a:pos x="T36" y="T37"/>
                    </a:cxn>
                    <a:cxn ang="T107">
                      <a:pos x="T38" y="T39"/>
                    </a:cxn>
                    <a:cxn ang="T108">
                      <a:pos x="T40" y="T41"/>
                    </a:cxn>
                    <a:cxn ang="T109">
                      <a:pos x="T42" y="T43"/>
                    </a:cxn>
                    <a:cxn ang="T110">
                      <a:pos x="T44" y="T45"/>
                    </a:cxn>
                    <a:cxn ang="T111">
                      <a:pos x="T46" y="T47"/>
                    </a:cxn>
                    <a:cxn ang="T112">
                      <a:pos x="T48" y="T49"/>
                    </a:cxn>
                    <a:cxn ang="T113">
                      <a:pos x="T50" y="T51"/>
                    </a:cxn>
                    <a:cxn ang="T114">
                      <a:pos x="T52" y="T53"/>
                    </a:cxn>
                    <a:cxn ang="T115">
                      <a:pos x="T54" y="T55"/>
                    </a:cxn>
                    <a:cxn ang="T116">
                      <a:pos x="T56" y="T57"/>
                    </a:cxn>
                    <a:cxn ang="T117">
                      <a:pos x="T58" y="T59"/>
                    </a:cxn>
                    <a:cxn ang="T118">
                      <a:pos x="T60" y="T61"/>
                    </a:cxn>
                    <a:cxn ang="T119">
                      <a:pos x="T62" y="T63"/>
                    </a:cxn>
                    <a:cxn ang="T120">
                      <a:pos x="T64" y="T65"/>
                    </a:cxn>
                    <a:cxn ang="T121">
                      <a:pos x="T66" y="T67"/>
                    </a:cxn>
                    <a:cxn ang="T122">
                      <a:pos x="T68" y="T69"/>
                    </a:cxn>
                    <a:cxn ang="T123">
                      <a:pos x="T70" y="T71"/>
                    </a:cxn>
                    <a:cxn ang="T124">
                      <a:pos x="T72" y="T73"/>
                    </a:cxn>
                    <a:cxn ang="T125">
                      <a:pos x="T74" y="T75"/>
                    </a:cxn>
                    <a:cxn ang="T126">
                      <a:pos x="T76" y="T77"/>
                    </a:cxn>
                    <a:cxn ang="T127">
                      <a:pos x="T78" y="T79"/>
                    </a:cxn>
                    <a:cxn ang="T128">
                      <a:pos x="T80" y="T81"/>
                    </a:cxn>
                    <a:cxn ang="T129">
                      <a:pos x="T82" y="T83"/>
                    </a:cxn>
                    <a:cxn ang="T130">
                      <a:pos x="T84" y="T85"/>
                    </a:cxn>
                    <a:cxn ang="T131">
                      <a:pos x="T86" y="T87"/>
                    </a:cxn>
                  </a:cxnLst>
                  <a:rect l="T132" t="T133" r="T134" b="T135"/>
                  <a:pathLst>
                    <a:path w="322" h="378">
                      <a:moveTo>
                        <a:pt x="125" y="49"/>
                      </a:moveTo>
                      <a:lnTo>
                        <a:pt x="100" y="70"/>
                      </a:lnTo>
                      <a:lnTo>
                        <a:pt x="76" y="90"/>
                      </a:lnTo>
                      <a:lnTo>
                        <a:pt x="53" y="115"/>
                      </a:lnTo>
                      <a:lnTo>
                        <a:pt x="34" y="140"/>
                      </a:lnTo>
                      <a:lnTo>
                        <a:pt x="17" y="166"/>
                      </a:lnTo>
                      <a:lnTo>
                        <a:pt x="5" y="195"/>
                      </a:lnTo>
                      <a:lnTo>
                        <a:pt x="0" y="226"/>
                      </a:lnTo>
                      <a:lnTo>
                        <a:pt x="1" y="258"/>
                      </a:lnTo>
                      <a:lnTo>
                        <a:pt x="3" y="266"/>
                      </a:lnTo>
                      <a:lnTo>
                        <a:pt x="5" y="275"/>
                      </a:lnTo>
                      <a:lnTo>
                        <a:pt x="9" y="282"/>
                      </a:lnTo>
                      <a:lnTo>
                        <a:pt x="14" y="290"/>
                      </a:lnTo>
                      <a:lnTo>
                        <a:pt x="19" y="297"/>
                      </a:lnTo>
                      <a:lnTo>
                        <a:pt x="26" y="304"/>
                      </a:lnTo>
                      <a:lnTo>
                        <a:pt x="32" y="310"/>
                      </a:lnTo>
                      <a:lnTo>
                        <a:pt x="41" y="314"/>
                      </a:lnTo>
                      <a:lnTo>
                        <a:pt x="56" y="324"/>
                      </a:lnTo>
                      <a:lnTo>
                        <a:pt x="71" y="332"/>
                      </a:lnTo>
                      <a:lnTo>
                        <a:pt x="86" y="338"/>
                      </a:lnTo>
                      <a:lnTo>
                        <a:pt x="103" y="344"/>
                      </a:lnTo>
                      <a:lnTo>
                        <a:pt x="119" y="350"/>
                      </a:lnTo>
                      <a:lnTo>
                        <a:pt x="136" y="355"/>
                      </a:lnTo>
                      <a:lnTo>
                        <a:pt x="152" y="359"/>
                      </a:lnTo>
                      <a:lnTo>
                        <a:pt x="168" y="363"/>
                      </a:lnTo>
                      <a:lnTo>
                        <a:pt x="186" y="366"/>
                      </a:lnTo>
                      <a:lnTo>
                        <a:pt x="202" y="368"/>
                      </a:lnTo>
                      <a:lnTo>
                        <a:pt x="220" y="371"/>
                      </a:lnTo>
                      <a:lnTo>
                        <a:pt x="238" y="373"/>
                      </a:lnTo>
                      <a:lnTo>
                        <a:pt x="254" y="374"/>
                      </a:lnTo>
                      <a:lnTo>
                        <a:pt x="272" y="375"/>
                      </a:lnTo>
                      <a:lnTo>
                        <a:pt x="289" y="376"/>
                      </a:lnTo>
                      <a:lnTo>
                        <a:pt x="306" y="378"/>
                      </a:lnTo>
                      <a:lnTo>
                        <a:pt x="311" y="378"/>
                      </a:lnTo>
                      <a:lnTo>
                        <a:pt x="316" y="375"/>
                      </a:lnTo>
                      <a:lnTo>
                        <a:pt x="320" y="371"/>
                      </a:lnTo>
                      <a:lnTo>
                        <a:pt x="322" y="366"/>
                      </a:lnTo>
                      <a:lnTo>
                        <a:pt x="322" y="360"/>
                      </a:lnTo>
                      <a:lnTo>
                        <a:pt x="320" y="356"/>
                      </a:lnTo>
                      <a:lnTo>
                        <a:pt x="315" y="352"/>
                      </a:lnTo>
                      <a:lnTo>
                        <a:pt x="309" y="350"/>
                      </a:lnTo>
                      <a:lnTo>
                        <a:pt x="294" y="347"/>
                      </a:lnTo>
                      <a:lnTo>
                        <a:pt x="279" y="344"/>
                      </a:lnTo>
                      <a:lnTo>
                        <a:pt x="263" y="341"/>
                      </a:lnTo>
                      <a:lnTo>
                        <a:pt x="247" y="338"/>
                      </a:lnTo>
                      <a:lnTo>
                        <a:pt x="232" y="336"/>
                      </a:lnTo>
                      <a:lnTo>
                        <a:pt x="216" y="334"/>
                      </a:lnTo>
                      <a:lnTo>
                        <a:pt x="200" y="332"/>
                      </a:lnTo>
                      <a:lnTo>
                        <a:pt x="185" y="328"/>
                      </a:lnTo>
                      <a:lnTo>
                        <a:pt x="170" y="326"/>
                      </a:lnTo>
                      <a:lnTo>
                        <a:pt x="154" y="322"/>
                      </a:lnTo>
                      <a:lnTo>
                        <a:pt x="139" y="318"/>
                      </a:lnTo>
                      <a:lnTo>
                        <a:pt x="124" y="314"/>
                      </a:lnTo>
                      <a:lnTo>
                        <a:pt x="110" y="309"/>
                      </a:lnTo>
                      <a:lnTo>
                        <a:pt x="94" y="303"/>
                      </a:lnTo>
                      <a:lnTo>
                        <a:pt x="80" y="297"/>
                      </a:lnTo>
                      <a:lnTo>
                        <a:pt x="66" y="289"/>
                      </a:lnTo>
                      <a:lnTo>
                        <a:pt x="55" y="281"/>
                      </a:lnTo>
                      <a:lnTo>
                        <a:pt x="45" y="271"/>
                      </a:lnTo>
                      <a:lnTo>
                        <a:pt x="38" y="259"/>
                      </a:lnTo>
                      <a:lnTo>
                        <a:pt x="35" y="245"/>
                      </a:lnTo>
                      <a:lnTo>
                        <a:pt x="34" y="232"/>
                      </a:lnTo>
                      <a:lnTo>
                        <a:pt x="35" y="216"/>
                      </a:lnTo>
                      <a:lnTo>
                        <a:pt x="38" y="200"/>
                      </a:lnTo>
                      <a:lnTo>
                        <a:pt x="43" y="187"/>
                      </a:lnTo>
                      <a:lnTo>
                        <a:pt x="51" y="170"/>
                      </a:lnTo>
                      <a:lnTo>
                        <a:pt x="60" y="152"/>
                      </a:lnTo>
                      <a:lnTo>
                        <a:pt x="71" y="137"/>
                      </a:lnTo>
                      <a:lnTo>
                        <a:pt x="83" y="124"/>
                      </a:lnTo>
                      <a:lnTo>
                        <a:pt x="94" y="110"/>
                      </a:lnTo>
                      <a:lnTo>
                        <a:pt x="107" y="96"/>
                      </a:lnTo>
                      <a:lnTo>
                        <a:pt x="123" y="82"/>
                      </a:lnTo>
                      <a:lnTo>
                        <a:pt x="138" y="69"/>
                      </a:lnTo>
                      <a:lnTo>
                        <a:pt x="153" y="57"/>
                      </a:lnTo>
                      <a:lnTo>
                        <a:pt x="173" y="47"/>
                      </a:lnTo>
                      <a:lnTo>
                        <a:pt x="195" y="38"/>
                      </a:lnTo>
                      <a:lnTo>
                        <a:pt x="218" y="28"/>
                      </a:lnTo>
                      <a:lnTo>
                        <a:pt x="238" y="20"/>
                      </a:lnTo>
                      <a:lnTo>
                        <a:pt x="254" y="13"/>
                      </a:lnTo>
                      <a:lnTo>
                        <a:pt x="264" y="7"/>
                      </a:lnTo>
                      <a:lnTo>
                        <a:pt x="268" y="2"/>
                      </a:lnTo>
                      <a:lnTo>
                        <a:pt x="256" y="0"/>
                      </a:lnTo>
                      <a:lnTo>
                        <a:pt x="240" y="1"/>
                      </a:lnTo>
                      <a:lnTo>
                        <a:pt x="221" y="4"/>
                      </a:lnTo>
                      <a:lnTo>
                        <a:pt x="201" y="10"/>
                      </a:lnTo>
                      <a:lnTo>
                        <a:pt x="180" y="18"/>
                      </a:lnTo>
                      <a:lnTo>
                        <a:pt x="160" y="27"/>
                      </a:lnTo>
                      <a:lnTo>
                        <a:pt x="141" y="38"/>
                      </a:lnTo>
                      <a:lnTo>
                        <a:pt x="125" y="49"/>
                      </a:lnTo>
                      <a:close/>
                    </a:path>
                  </a:pathLst>
                </a:custGeom>
                <a:solidFill>
                  <a:srgbClr val="C9E8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7060" name="Freeform 757"/>
                <p:cNvSpPr>
                  <a:spLocks/>
                </p:cNvSpPr>
                <p:nvPr/>
              </p:nvSpPr>
              <p:spPr bwMode="auto">
                <a:xfrm>
                  <a:off x="5250" y="2643"/>
                  <a:ext cx="99" cy="59"/>
                </a:xfrm>
                <a:custGeom>
                  <a:avLst/>
                  <a:gdLst>
                    <a:gd name="T0" fmla="*/ 0 w 283"/>
                    <a:gd name="T1" fmla="*/ 0 h 252"/>
                    <a:gd name="T2" fmla="*/ 0 w 283"/>
                    <a:gd name="T3" fmla="*/ 0 h 252"/>
                    <a:gd name="T4" fmla="*/ 0 w 283"/>
                    <a:gd name="T5" fmla="*/ 0 h 252"/>
                    <a:gd name="T6" fmla="*/ 0 w 283"/>
                    <a:gd name="T7" fmla="*/ 0 h 252"/>
                    <a:gd name="T8" fmla="*/ 0 w 283"/>
                    <a:gd name="T9" fmla="*/ 0 h 252"/>
                    <a:gd name="T10" fmla="*/ 0 w 283"/>
                    <a:gd name="T11" fmla="*/ 0 h 252"/>
                    <a:gd name="T12" fmla="*/ 0 w 283"/>
                    <a:gd name="T13" fmla="*/ 0 h 252"/>
                    <a:gd name="T14" fmla="*/ 0 w 283"/>
                    <a:gd name="T15" fmla="*/ 0 h 252"/>
                    <a:gd name="T16" fmla="*/ 0 w 283"/>
                    <a:gd name="T17" fmla="*/ 0 h 252"/>
                    <a:gd name="T18" fmla="*/ 0 w 283"/>
                    <a:gd name="T19" fmla="*/ 0 h 252"/>
                    <a:gd name="T20" fmla="*/ 0 w 283"/>
                    <a:gd name="T21" fmla="*/ 0 h 252"/>
                    <a:gd name="T22" fmla="*/ 0 w 283"/>
                    <a:gd name="T23" fmla="*/ 0 h 252"/>
                    <a:gd name="T24" fmla="*/ 0 w 283"/>
                    <a:gd name="T25" fmla="*/ 0 h 252"/>
                    <a:gd name="T26" fmla="*/ 0 w 283"/>
                    <a:gd name="T27" fmla="*/ 0 h 252"/>
                    <a:gd name="T28" fmla="*/ 0 w 283"/>
                    <a:gd name="T29" fmla="*/ 0 h 252"/>
                    <a:gd name="T30" fmla="*/ 0 w 283"/>
                    <a:gd name="T31" fmla="*/ 0 h 252"/>
                    <a:gd name="T32" fmla="*/ 0 w 283"/>
                    <a:gd name="T33" fmla="*/ 0 h 252"/>
                    <a:gd name="T34" fmla="*/ 0 w 283"/>
                    <a:gd name="T35" fmla="*/ 0 h 252"/>
                    <a:gd name="T36" fmla="*/ 0 w 283"/>
                    <a:gd name="T37" fmla="*/ 0 h 252"/>
                    <a:gd name="T38" fmla="*/ 0 w 283"/>
                    <a:gd name="T39" fmla="*/ 0 h 252"/>
                    <a:gd name="T40" fmla="*/ 0 w 283"/>
                    <a:gd name="T41" fmla="*/ 0 h 252"/>
                    <a:gd name="T42" fmla="*/ 0 w 283"/>
                    <a:gd name="T43" fmla="*/ 0 h 252"/>
                    <a:gd name="T44" fmla="*/ 0 w 283"/>
                    <a:gd name="T45" fmla="*/ 0 h 252"/>
                    <a:gd name="T46" fmla="*/ 0 w 283"/>
                    <a:gd name="T47" fmla="*/ 0 h 252"/>
                    <a:gd name="T48" fmla="*/ 0 w 283"/>
                    <a:gd name="T49" fmla="*/ 0 h 252"/>
                    <a:gd name="T50" fmla="*/ 0 w 283"/>
                    <a:gd name="T51" fmla="*/ 0 h 252"/>
                    <a:gd name="T52" fmla="*/ 0 w 283"/>
                    <a:gd name="T53" fmla="*/ 0 h 252"/>
                    <a:gd name="T54" fmla="*/ 0 w 283"/>
                    <a:gd name="T55" fmla="*/ 0 h 252"/>
                    <a:gd name="T56" fmla="*/ 0 w 283"/>
                    <a:gd name="T57" fmla="*/ 0 h 252"/>
                    <a:gd name="T58" fmla="*/ 0 w 283"/>
                    <a:gd name="T59" fmla="*/ 0 h 252"/>
                    <a:gd name="T60" fmla="*/ 0 w 283"/>
                    <a:gd name="T61" fmla="*/ 0 h 252"/>
                    <a:gd name="T62" fmla="*/ 0 w 283"/>
                    <a:gd name="T63" fmla="*/ 0 h 252"/>
                    <a:gd name="T64" fmla="*/ 0 w 283"/>
                    <a:gd name="T65" fmla="*/ 0 h 252"/>
                    <a:gd name="T66" fmla="*/ 0 w 283"/>
                    <a:gd name="T67" fmla="*/ 0 h 252"/>
                    <a:gd name="T68" fmla="*/ 0 w 283"/>
                    <a:gd name="T69" fmla="*/ 0 h 252"/>
                    <a:gd name="T70" fmla="*/ 0 w 283"/>
                    <a:gd name="T71" fmla="*/ 0 h 252"/>
                    <a:gd name="T72" fmla="*/ 0 w 283"/>
                    <a:gd name="T73" fmla="*/ 0 h 252"/>
                    <a:gd name="T74" fmla="*/ 0 w 283"/>
                    <a:gd name="T75" fmla="*/ 0 h 252"/>
                    <a:gd name="T76" fmla="*/ 0 w 283"/>
                    <a:gd name="T77" fmla="*/ 0 h 252"/>
                    <a:gd name="T78" fmla="*/ 0 w 283"/>
                    <a:gd name="T79" fmla="*/ 0 h 252"/>
                    <a:gd name="T80" fmla="*/ 0 w 283"/>
                    <a:gd name="T81" fmla="*/ 0 h 252"/>
                    <a:gd name="T82" fmla="*/ 0 w 283"/>
                    <a:gd name="T83" fmla="*/ 0 h 252"/>
                    <a:gd name="T84" fmla="*/ 0 w 283"/>
                    <a:gd name="T85" fmla="*/ 0 h 252"/>
                    <a:gd name="T86" fmla="*/ 0 w 283"/>
                    <a:gd name="T87" fmla="*/ 0 h 252"/>
                    <a:gd name="T88" fmla="*/ 0 w 283"/>
                    <a:gd name="T89" fmla="*/ 0 h 252"/>
                    <a:gd name="T90" fmla="*/ 0 w 283"/>
                    <a:gd name="T91" fmla="*/ 0 h 252"/>
                    <a:gd name="T92" fmla="*/ 0 w 283"/>
                    <a:gd name="T93" fmla="*/ 0 h 252"/>
                    <a:gd name="T94" fmla="*/ 0 w 283"/>
                    <a:gd name="T95" fmla="*/ 0 h 252"/>
                    <a:gd name="T96" fmla="*/ 0 w 283"/>
                    <a:gd name="T97" fmla="*/ 0 h 252"/>
                    <a:gd name="T98" fmla="*/ 0 w 283"/>
                    <a:gd name="T99" fmla="*/ 0 h 252"/>
                    <a:gd name="T100" fmla="*/ 0 w 283"/>
                    <a:gd name="T101" fmla="*/ 0 h 252"/>
                    <a:gd name="T102" fmla="*/ 0 w 283"/>
                    <a:gd name="T103" fmla="*/ 0 h 252"/>
                    <a:gd name="T104" fmla="*/ 0 w 283"/>
                    <a:gd name="T105" fmla="*/ 0 h 252"/>
                    <a:gd name="T106" fmla="*/ 0 w 283"/>
                    <a:gd name="T107" fmla="*/ 0 h 252"/>
                    <a:gd name="T108" fmla="*/ 0 w 283"/>
                    <a:gd name="T109" fmla="*/ 0 h 252"/>
                    <a:gd name="T110" fmla="*/ 0 w 283"/>
                    <a:gd name="T111" fmla="*/ 0 h 252"/>
                    <a:gd name="T112" fmla="*/ 0 w 283"/>
                    <a:gd name="T113" fmla="*/ 0 h 252"/>
                    <a:gd name="T114" fmla="*/ 0 w 283"/>
                    <a:gd name="T115" fmla="*/ 0 h 252"/>
                    <a:gd name="T116" fmla="*/ 0 w 283"/>
                    <a:gd name="T117" fmla="*/ 0 h 252"/>
                    <a:gd name="T118" fmla="*/ 0 w 283"/>
                    <a:gd name="T119" fmla="*/ 0 h 252"/>
                    <a:gd name="T120" fmla="*/ 0 w 283"/>
                    <a:gd name="T121" fmla="*/ 0 h 252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60000 65536"/>
                    <a:gd name="T163" fmla="*/ 0 60000 65536"/>
                    <a:gd name="T164" fmla="*/ 0 60000 65536"/>
                    <a:gd name="T165" fmla="*/ 0 60000 65536"/>
                    <a:gd name="T166" fmla="*/ 0 60000 65536"/>
                    <a:gd name="T167" fmla="*/ 0 60000 65536"/>
                    <a:gd name="T168" fmla="*/ 0 60000 65536"/>
                    <a:gd name="T169" fmla="*/ 0 60000 65536"/>
                    <a:gd name="T170" fmla="*/ 0 60000 65536"/>
                    <a:gd name="T171" fmla="*/ 0 60000 65536"/>
                    <a:gd name="T172" fmla="*/ 0 60000 65536"/>
                    <a:gd name="T173" fmla="*/ 0 60000 65536"/>
                    <a:gd name="T174" fmla="*/ 0 60000 65536"/>
                    <a:gd name="T175" fmla="*/ 0 60000 65536"/>
                    <a:gd name="T176" fmla="*/ 0 60000 65536"/>
                    <a:gd name="T177" fmla="*/ 0 60000 65536"/>
                    <a:gd name="T178" fmla="*/ 0 60000 65536"/>
                    <a:gd name="T179" fmla="*/ 0 60000 65536"/>
                    <a:gd name="T180" fmla="*/ 0 60000 65536"/>
                    <a:gd name="T181" fmla="*/ 0 60000 65536"/>
                    <a:gd name="T182" fmla="*/ 0 60000 65536"/>
                    <a:gd name="T183" fmla="*/ 0 w 283"/>
                    <a:gd name="T184" fmla="*/ 0 h 252"/>
                    <a:gd name="T185" fmla="*/ 283 w 283"/>
                    <a:gd name="T186" fmla="*/ 252 h 252"/>
                  </a:gdLst>
                  <a:ahLst/>
                  <a:cxnLst>
                    <a:cxn ang="T122">
                      <a:pos x="T0" y="T1"/>
                    </a:cxn>
                    <a:cxn ang="T123">
                      <a:pos x="T2" y="T3"/>
                    </a:cxn>
                    <a:cxn ang="T124">
                      <a:pos x="T4" y="T5"/>
                    </a:cxn>
                    <a:cxn ang="T125">
                      <a:pos x="T6" y="T7"/>
                    </a:cxn>
                    <a:cxn ang="T126">
                      <a:pos x="T8" y="T9"/>
                    </a:cxn>
                    <a:cxn ang="T127">
                      <a:pos x="T10" y="T11"/>
                    </a:cxn>
                    <a:cxn ang="T128">
                      <a:pos x="T12" y="T13"/>
                    </a:cxn>
                    <a:cxn ang="T129">
                      <a:pos x="T14" y="T15"/>
                    </a:cxn>
                    <a:cxn ang="T130">
                      <a:pos x="T16" y="T17"/>
                    </a:cxn>
                    <a:cxn ang="T131">
                      <a:pos x="T18" y="T19"/>
                    </a:cxn>
                    <a:cxn ang="T132">
                      <a:pos x="T20" y="T21"/>
                    </a:cxn>
                    <a:cxn ang="T133">
                      <a:pos x="T22" y="T23"/>
                    </a:cxn>
                    <a:cxn ang="T134">
                      <a:pos x="T24" y="T25"/>
                    </a:cxn>
                    <a:cxn ang="T135">
                      <a:pos x="T26" y="T27"/>
                    </a:cxn>
                    <a:cxn ang="T136">
                      <a:pos x="T28" y="T29"/>
                    </a:cxn>
                    <a:cxn ang="T137">
                      <a:pos x="T30" y="T31"/>
                    </a:cxn>
                    <a:cxn ang="T138">
                      <a:pos x="T32" y="T33"/>
                    </a:cxn>
                    <a:cxn ang="T139">
                      <a:pos x="T34" y="T35"/>
                    </a:cxn>
                    <a:cxn ang="T140">
                      <a:pos x="T36" y="T37"/>
                    </a:cxn>
                    <a:cxn ang="T141">
                      <a:pos x="T38" y="T39"/>
                    </a:cxn>
                    <a:cxn ang="T142">
                      <a:pos x="T40" y="T41"/>
                    </a:cxn>
                    <a:cxn ang="T143">
                      <a:pos x="T42" y="T43"/>
                    </a:cxn>
                    <a:cxn ang="T144">
                      <a:pos x="T44" y="T45"/>
                    </a:cxn>
                    <a:cxn ang="T145">
                      <a:pos x="T46" y="T47"/>
                    </a:cxn>
                    <a:cxn ang="T146">
                      <a:pos x="T48" y="T49"/>
                    </a:cxn>
                    <a:cxn ang="T147">
                      <a:pos x="T50" y="T51"/>
                    </a:cxn>
                    <a:cxn ang="T148">
                      <a:pos x="T52" y="T53"/>
                    </a:cxn>
                    <a:cxn ang="T149">
                      <a:pos x="T54" y="T55"/>
                    </a:cxn>
                    <a:cxn ang="T150">
                      <a:pos x="T56" y="T57"/>
                    </a:cxn>
                    <a:cxn ang="T151">
                      <a:pos x="T58" y="T59"/>
                    </a:cxn>
                    <a:cxn ang="T152">
                      <a:pos x="T60" y="T61"/>
                    </a:cxn>
                    <a:cxn ang="T153">
                      <a:pos x="T62" y="T63"/>
                    </a:cxn>
                    <a:cxn ang="T154">
                      <a:pos x="T64" y="T65"/>
                    </a:cxn>
                    <a:cxn ang="T155">
                      <a:pos x="T66" y="T67"/>
                    </a:cxn>
                    <a:cxn ang="T156">
                      <a:pos x="T68" y="T69"/>
                    </a:cxn>
                    <a:cxn ang="T157">
                      <a:pos x="T70" y="T71"/>
                    </a:cxn>
                    <a:cxn ang="T158">
                      <a:pos x="T72" y="T73"/>
                    </a:cxn>
                    <a:cxn ang="T159">
                      <a:pos x="T74" y="T75"/>
                    </a:cxn>
                    <a:cxn ang="T160">
                      <a:pos x="T76" y="T77"/>
                    </a:cxn>
                    <a:cxn ang="T161">
                      <a:pos x="T78" y="T79"/>
                    </a:cxn>
                    <a:cxn ang="T162">
                      <a:pos x="T80" y="T81"/>
                    </a:cxn>
                    <a:cxn ang="T163">
                      <a:pos x="T82" y="T83"/>
                    </a:cxn>
                    <a:cxn ang="T164">
                      <a:pos x="T84" y="T85"/>
                    </a:cxn>
                    <a:cxn ang="T165">
                      <a:pos x="T86" y="T87"/>
                    </a:cxn>
                    <a:cxn ang="T166">
                      <a:pos x="T88" y="T89"/>
                    </a:cxn>
                    <a:cxn ang="T167">
                      <a:pos x="T90" y="T91"/>
                    </a:cxn>
                    <a:cxn ang="T168">
                      <a:pos x="T92" y="T93"/>
                    </a:cxn>
                    <a:cxn ang="T169">
                      <a:pos x="T94" y="T95"/>
                    </a:cxn>
                    <a:cxn ang="T170">
                      <a:pos x="T96" y="T97"/>
                    </a:cxn>
                    <a:cxn ang="T171">
                      <a:pos x="T98" y="T99"/>
                    </a:cxn>
                    <a:cxn ang="T172">
                      <a:pos x="T100" y="T101"/>
                    </a:cxn>
                    <a:cxn ang="T173">
                      <a:pos x="T102" y="T103"/>
                    </a:cxn>
                    <a:cxn ang="T174">
                      <a:pos x="T104" y="T105"/>
                    </a:cxn>
                    <a:cxn ang="T175">
                      <a:pos x="T106" y="T107"/>
                    </a:cxn>
                    <a:cxn ang="T176">
                      <a:pos x="T108" y="T109"/>
                    </a:cxn>
                    <a:cxn ang="T177">
                      <a:pos x="T110" y="T111"/>
                    </a:cxn>
                    <a:cxn ang="T178">
                      <a:pos x="T112" y="T113"/>
                    </a:cxn>
                    <a:cxn ang="T179">
                      <a:pos x="T114" y="T115"/>
                    </a:cxn>
                    <a:cxn ang="T180">
                      <a:pos x="T116" y="T117"/>
                    </a:cxn>
                    <a:cxn ang="T181">
                      <a:pos x="T118" y="T119"/>
                    </a:cxn>
                    <a:cxn ang="T182">
                      <a:pos x="T120" y="T121"/>
                    </a:cxn>
                  </a:cxnLst>
                  <a:rect l="T183" t="T184" r="T185" b="T186"/>
                  <a:pathLst>
                    <a:path w="283" h="252">
                      <a:moveTo>
                        <a:pt x="235" y="77"/>
                      </a:moveTo>
                      <a:lnTo>
                        <a:pt x="248" y="91"/>
                      </a:lnTo>
                      <a:lnTo>
                        <a:pt x="256" y="107"/>
                      </a:lnTo>
                      <a:lnTo>
                        <a:pt x="259" y="124"/>
                      </a:lnTo>
                      <a:lnTo>
                        <a:pt x="259" y="142"/>
                      </a:lnTo>
                      <a:lnTo>
                        <a:pt x="257" y="157"/>
                      </a:lnTo>
                      <a:lnTo>
                        <a:pt x="252" y="170"/>
                      </a:lnTo>
                      <a:lnTo>
                        <a:pt x="244" y="183"/>
                      </a:lnTo>
                      <a:lnTo>
                        <a:pt x="236" y="193"/>
                      </a:lnTo>
                      <a:lnTo>
                        <a:pt x="225" y="204"/>
                      </a:lnTo>
                      <a:lnTo>
                        <a:pt x="215" y="214"/>
                      </a:lnTo>
                      <a:lnTo>
                        <a:pt x="204" y="224"/>
                      </a:lnTo>
                      <a:lnTo>
                        <a:pt x="194" y="234"/>
                      </a:lnTo>
                      <a:lnTo>
                        <a:pt x="191" y="238"/>
                      </a:lnTo>
                      <a:lnTo>
                        <a:pt x="191" y="241"/>
                      </a:lnTo>
                      <a:lnTo>
                        <a:pt x="191" y="245"/>
                      </a:lnTo>
                      <a:lnTo>
                        <a:pt x="194" y="248"/>
                      </a:lnTo>
                      <a:lnTo>
                        <a:pt x="197" y="250"/>
                      </a:lnTo>
                      <a:lnTo>
                        <a:pt x="202" y="252"/>
                      </a:lnTo>
                      <a:lnTo>
                        <a:pt x="205" y="250"/>
                      </a:lnTo>
                      <a:lnTo>
                        <a:pt x="209" y="248"/>
                      </a:lnTo>
                      <a:lnTo>
                        <a:pt x="232" y="233"/>
                      </a:lnTo>
                      <a:lnTo>
                        <a:pt x="252" y="214"/>
                      </a:lnTo>
                      <a:lnTo>
                        <a:pt x="268" y="192"/>
                      </a:lnTo>
                      <a:lnTo>
                        <a:pt x="278" y="167"/>
                      </a:lnTo>
                      <a:lnTo>
                        <a:pt x="283" y="141"/>
                      </a:lnTo>
                      <a:lnTo>
                        <a:pt x="280" y="115"/>
                      </a:lnTo>
                      <a:lnTo>
                        <a:pt x="271" y="91"/>
                      </a:lnTo>
                      <a:lnTo>
                        <a:pt x="252" y="69"/>
                      </a:lnTo>
                      <a:lnTo>
                        <a:pt x="238" y="57"/>
                      </a:lnTo>
                      <a:lnTo>
                        <a:pt x="222" y="48"/>
                      </a:lnTo>
                      <a:lnTo>
                        <a:pt x="204" y="39"/>
                      </a:lnTo>
                      <a:lnTo>
                        <a:pt x="184" y="31"/>
                      </a:lnTo>
                      <a:lnTo>
                        <a:pt x="164" y="23"/>
                      </a:lnTo>
                      <a:lnTo>
                        <a:pt x="144" y="17"/>
                      </a:lnTo>
                      <a:lnTo>
                        <a:pt x="123" y="13"/>
                      </a:lnTo>
                      <a:lnTo>
                        <a:pt x="103" y="8"/>
                      </a:lnTo>
                      <a:lnTo>
                        <a:pt x="83" y="5"/>
                      </a:lnTo>
                      <a:lnTo>
                        <a:pt x="66" y="2"/>
                      </a:lnTo>
                      <a:lnTo>
                        <a:pt x="48" y="0"/>
                      </a:lnTo>
                      <a:lnTo>
                        <a:pt x="34" y="0"/>
                      </a:lnTo>
                      <a:lnTo>
                        <a:pt x="21" y="0"/>
                      </a:lnTo>
                      <a:lnTo>
                        <a:pt x="11" y="0"/>
                      </a:lnTo>
                      <a:lnTo>
                        <a:pt x="4" y="2"/>
                      </a:lnTo>
                      <a:lnTo>
                        <a:pt x="0" y="5"/>
                      </a:lnTo>
                      <a:lnTo>
                        <a:pt x="12" y="7"/>
                      </a:lnTo>
                      <a:lnTo>
                        <a:pt x="24" y="8"/>
                      </a:lnTo>
                      <a:lnTo>
                        <a:pt x="38" y="10"/>
                      </a:lnTo>
                      <a:lnTo>
                        <a:pt x="52" y="13"/>
                      </a:lnTo>
                      <a:lnTo>
                        <a:pt x="66" y="16"/>
                      </a:lnTo>
                      <a:lnTo>
                        <a:pt x="82" y="18"/>
                      </a:lnTo>
                      <a:lnTo>
                        <a:pt x="98" y="22"/>
                      </a:lnTo>
                      <a:lnTo>
                        <a:pt x="114" y="25"/>
                      </a:lnTo>
                      <a:lnTo>
                        <a:pt x="129" y="30"/>
                      </a:lnTo>
                      <a:lnTo>
                        <a:pt x="146" y="34"/>
                      </a:lnTo>
                      <a:lnTo>
                        <a:pt x="162" y="39"/>
                      </a:lnTo>
                      <a:lnTo>
                        <a:pt x="177" y="45"/>
                      </a:lnTo>
                      <a:lnTo>
                        <a:pt x="193" y="52"/>
                      </a:lnTo>
                      <a:lnTo>
                        <a:pt x="208" y="60"/>
                      </a:lnTo>
                      <a:lnTo>
                        <a:pt x="222" y="68"/>
                      </a:lnTo>
                      <a:lnTo>
                        <a:pt x="235" y="77"/>
                      </a:lnTo>
                      <a:close/>
                    </a:path>
                  </a:pathLst>
                </a:custGeom>
                <a:solidFill>
                  <a:srgbClr val="C9E8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7061" name="Freeform 758"/>
                <p:cNvSpPr>
                  <a:spLocks/>
                </p:cNvSpPr>
                <p:nvPr/>
              </p:nvSpPr>
              <p:spPr bwMode="auto">
                <a:xfrm>
                  <a:off x="5047" y="2671"/>
                  <a:ext cx="40" cy="55"/>
                </a:xfrm>
                <a:custGeom>
                  <a:avLst/>
                  <a:gdLst>
                    <a:gd name="T0" fmla="*/ 0 w 114"/>
                    <a:gd name="T1" fmla="*/ 0 h 238"/>
                    <a:gd name="T2" fmla="*/ 0 w 114"/>
                    <a:gd name="T3" fmla="*/ 0 h 238"/>
                    <a:gd name="T4" fmla="*/ 0 w 114"/>
                    <a:gd name="T5" fmla="*/ 0 h 238"/>
                    <a:gd name="T6" fmla="*/ 0 w 114"/>
                    <a:gd name="T7" fmla="*/ 0 h 238"/>
                    <a:gd name="T8" fmla="*/ 0 w 114"/>
                    <a:gd name="T9" fmla="*/ 0 h 238"/>
                    <a:gd name="T10" fmla="*/ 0 w 114"/>
                    <a:gd name="T11" fmla="*/ 0 h 238"/>
                    <a:gd name="T12" fmla="*/ 0 w 114"/>
                    <a:gd name="T13" fmla="*/ 0 h 238"/>
                    <a:gd name="T14" fmla="*/ 0 w 114"/>
                    <a:gd name="T15" fmla="*/ 0 h 238"/>
                    <a:gd name="T16" fmla="*/ 0 w 114"/>
                    <a:gd name="T17" fmla="*/ 0 h 238"/>
                    <a:gd name="T18" fmla="*/ 0 w 114"/>
                    <a:gd name="T19" fmla="*/ 0 h 238"/>
                    <a:gd name="T20" fmla="*/ 0 w 114"/>
                    <a:gd name="T21" fmla="*/ 0 h 238"/>
                    <a:gd name="T22" fmla="*/ 0 w 114"/>
                    <a:gd name="T23" fmla="*/ 0 h 238"/>
                    <a:gd name="T24" fmla="*/ 0 w 114"/>
                    <a:gd name="T25" fmla="*/ 0 h 238"/>
                    <a:gd name="T26" fmla="*/ 0 w 114"/>
                    <a:gd name="T27" fmla="*/ 0 h 238"/>
                    <a:gd name="T28" fmla="*/ 0 w 114"/>
                    <a:gd name="T29" fmla="*/ 0 h 238"/>
                    <a:gd name="T30" fmla="*/ 0 w 114"/>
                    <a:gd name="T31" fmla="*/ 0 h 238"/>
                    <a:gd name="T32" fmla="*/ 0 w 114"/>
                    <a:gd name="T33" fmla="*/ 0 h 238"/>
                    <a:gd name="T34" fmla="*/ 0 w 114"/>
                    <a:gd name="T35" fmla="*/ 0 h 238"/>
                    <a:gd name="T36" fmla="*/ 0 w 114"/>
                    <a:gd name="T37" fmla="*/ 0 h 238"/>
                    <a:gd name="T38" fmla="*/ 0 w 114"/>
                    <a:gd name="T39" fmla="*/ 0 h 238"/>
                    <a:gd name="T40" fmla="*/ 0 w 114"/>
                    <a:gd name="T41" fmla="*/ 0 h 238"/>
                    <a:gd name="T42" fmla="*/ 0 w 114"/>
                    <a:gd name="T43" fmla="*/ 0 h 238"/>
                    <a:gd name="T44" fmla="*/ 0 w 114"/>
                    <a:gd name="T45" fmla="*/ 0 h 238"/>
                    <a:gd name="T46" fmla="*/ 0 w 114"/>
                    <a:gd name="T47" fmla="*/ 0 h 238"/>
                    <a:gd name="T48" fmla="*/ 0 w 114"/>
                    <a:gd name="T49" fmla="*/ 0 h 238"/>
                    <a:gd name="T50" fmla="*/ 0 w 114"/>
                    <a:gd name="T51" fmla="*/ 0 h 238"/>
                    <a:gd name="T52" fmla="*/ 0 w 114"/>
                    <a:gd name="T53" fmla="*/ 0 h 238"/>
                    <a:gd name="T54" fmla="*/ 0 w 114"/>
                    <a:gd name="T55" fmla="*/ 0 h 238"/>
                    <a:gd name="T56" fmla="*/ 0 w 114"/>
                    <a:gd name="T57" fmla="*/ 0 h 238"/>
                    <a:gd name="T58" fmla="*/ 0 w 114"/>
                    <a:gd name="T59" fmla="*/ 0 h 238"/>
                    <a:gd name="T60" fmla="*/ 0 w 114"/>
                    <a:gd name="T61" fmla="*/ 0 h 238"/>
                    <a:gd name="T62" fmla="*/ 0 w 114"/>
                    <a:gd name="T63" fmla="*/ 0 h 238"/>
                    <a:gd name="T64" fmla="*/ 0 w 114"/>
                    <a:gd name="T65" fmla="*/ 0 h 238"/>
                    <a:gd name="T66" fmla="*/ 0 w 114"/>
                    <a:gd name="T67" fmla="*/ 0 h 238"/>
                    <a:gd name="T68" fmla="*/ 0 w 114"/>
                    <a:gd name="T69" fmla="*/ 0 h 238"/>
                    <a:gd name="T70" fmla="*/ 0 w 114"/>
                    <a:gd name="T71" fmla="*/ 0 h 238"/>
                    <a:gd name="T72" fmla="*/ 0 w 114"/>
                    <a:gd name="T73" fmla="*/ 0 h 238"/>
                    <a:gd name="T74" fmla="*/ 0 w 114"/>
                    <a:gd name="T75" fmla="*/ 0 h 238"/>
                    <a:gd name="T76" fmla="*/ 0 w 114"/>
                    <a:gd name="T77" fmla="*/ 0 h 238"/>
                    <a:gd name="T78" fmla="*/ 0 w 114"/>
                    <a:gd name="T79" fmla="*/ 0 h 238"/>
                    <a:gd name="T80" fmla="*/ 0 w 114"/>
                    <a:gd name="T81" fmla="*/ 0 h 238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w 114"/>
                    <a:gd name="T124" fmla="*/ 0 h 238"/>
                    <a:gd name="T125" fmla="*/ 114 w 114"/>
                    <a:gd name="T126" fmla="*/ 238 h 238"/>
                  </a:gdLst>
                  <a:ahLst/>
                  <a:cxnLst>
                    <a:cxn ang="T82">
                      <a:pos x="T0" y="T1"/>
                    </a:cxn>
                    <a:cxn ang="T83">
                      <a:pos x="T2" y="T3"/>
                    </a:cxn>
                    <a:cxn ang="T84">
                      <a:pos x="T4" y="T5"/>
                    </a:cxn>
                    <a:cxn ang="T85">
                      <a:pos x="T6" y="T7"/>
                    </a:cxn>
                    <a:cxn ang="T86">
                      <a:pos x="T8" y="T9"/>
                    </a:cxn>
                    <a:cxn ang="T87">
                      <a:pos x="T10" y="T11"/>
                    </a:cxn>
                    <a:cxn ang="T88">
                      <a:pos x="T12" y="T13"/>
                    </a:cxn>
                    <a:cxn ang="T89">
                      <a:pos x="T14" y="T15"/>
                    </a:cxn>
                    <a:cxn ang="T90">
                      <a:pos x="T16" y="T17"/>
                    </a:cxn>
                    <a:cxn ang="T91">
                      <a:pos x="T18" y="T19"/>
                    </a:cxn>
                    <a:cxn ang="T92">
                      <a:pos x="T20" y="T21"/>
                    </a:cxn>
                    <a:cxn ang="T93">
                      <a:pos x="T22" y="T23"/>
                    </a:cxn>
                    <a:cxn ang="T94">
                      <a:pos x="T24" y="T25"/>
                    </a:cxn>
                    <a:cxn ang="T95">
                      <a:pos x="T26" y="T27"/>
                    </a:cxn>
                    <a:cxn ang="T96">
                      <a:pos x="T28" y="T29"/>
                    </a:cxn>
                    <a:cxn ang="T97">
                      <a:pos x="T30" y="T31"/>
                    </a:cxn>
                    <a:cxn ang="T98">
                      <a:pos x="T32" y="T33"/>
                    </a:cxn>
                    <a:cxn ang="T99">
                      <a:pos x="T34" y="T35"/>
                    </a:cxn>
                    <a:cxn ang="T100">
                      <a:pos x="T36" y="T37"/>
                    </a:cxn>
                    <a:cxn ang="T101">
                      <a:pos x="T38" y="T39"/>
                    </a:cxn>
                    <a:cxn ang="T102">
                      <a:pos x="T40" y="T41"/>
                    </a:cxn>
                    <a:cxn ang="T103">
                      <a:pos x="T42" y="T43"/>
                    </a:cxn>
                    <a:cxn ang="T104">
                      <a:pos x="T44" y="T45"/>
                    </a:cxn>
                    <a:cxn ang="T105">
                      <a:pos x="T46" y="T47"/>
                    </a:cxn>
                    <a:cxn ang="T106">
                      <a:pos x="T48" y="T49"/>
                    </a:cxn>
                    <a:cxn ang="T107">
                      <a:pos x="T50" y="T51"/>
                    </a:cxn>
                    <a:cxn ang="T108">
                      <a:pos x="T52" y="T53"/>
                    </a:cxn>
                    <a:cxn ang="T109">
                      <a:pos x="T54" y="T55"/>
                    </a:cxn>
                    <a:cxn ang="T110">
                      <a:pos x="T56" y="T57"/>
                    </a:cxn>
                    <a:cxn ang="T111">
                      <a:pos x="T58" y="T59"/>
                    </a:cxn>
                    <a:cxn ang="T112">
                      <a:pos x="T60" y="T61"/>
                    </a:cxn>
                    <a:cxn ang="T113">
                      <a:pos x="T62" y="T63"/>
                    </a:cxn>
                    <a:cxn ang="T114">
                      <a:pos x="T64" y="T65"/>
                    </a:cxn>
                    <a:cxn ang="T115">
                      <a:pos x="T66" y="T67"/>
                    </a:cxn>
                    <a:cxn ang="T116">
                      <a:pos x="T68" y="T69"/>
                    </a:cxn>
                    <a:cxn ang="T117">
                      <a:pos x="T70" y="T71"/>
                    </a:cxn>
                    <a:cxn ang="T118">
                      <a:pos x="T72" y="T73"/>
                    </a:cxn>
                    <a:cxn ang="T119">
                      <a:pos x="T74" y="T75"/>
                    </a:cxn>
                    <a:cxn ang="T120">
                      <a:pos x="T76" y="T77"/>
                    </a:cxn>
                    <a:cxn ang="T121">
                      <a:pos x="T78" y="T79"/>
                    </a:cxn>
                    <a:cxn ang="T122">
                      <a:pos x="T80" y="T81"/>
                    </a:cxn>
                  </a:cxnLst>
                  <a:rect l="T123" t="T124" r="T125" b="T126"/>
                  <a:pathLst>
                    <a:path w="114" h="238">
                      <a:moveTo>
                        <a:pt x="0" y="130"/>
                      </a:moveTo>
                      <a:lnTo>
                        <a:pt x="0" y="149"/>
                      </a:lnTo>
                      <a:lnTo>
                        <a:pt x="4" y="168"/>
                      </a:lnTo>
                      <a:lnTo>
                        <a:pt x="12" y="185"/>
                      </a:lnTo>
                      <a:lnTo>
                        <a:pt x="24" y="200"/>
                      </a:lnTo>
                      <a:lnTo>
                        <a:pt x="38" y="213"/>
                      </a:lnTo>
                      <a:lnTo>
                        <a:pt x="55" y="224"/>
                      </a:lnTo>
                      <a:lnTo>
                        <a:pt x="73" y="232"/>
                      </a:lnTo>
                      <a:lnTo>
                        <a:pt x="92" y="237"/>
                      </a:lnTo>
                      <a:lnTo>
                        <a:pt x="98" y="238"/>
                      </a:lnTo>
                      <a:lnTo>
                        <a:pt x="104" y="235"/>
                      </a:lnTo>
                      <a:lnTo>
                        <a:pt x="109" y="232"/>
                      </a:lnTo>
                      <a:lnTo>
                        <a:pt x="111" y="227"/>
                      </a:lnTo>
                      <a:lnTo>
                        <a:pt x="111" y="222"/>
                      </a:lnTo>
                      <a:lnTo>
                        <a:pt x="110" y="216"/>
                      </a:lnTo>
                      <a:lnTo>
                        <a:pt x="106" y="211"/>
                      </a:lnTo>
                      <a:lnTo>
                        <a:pt x="100" y="209"/>
                      </a:lnTo>
                      <a:lnTo>
                        <a:pt x="82" y="202"/>
                      </a:lnTo>
                      <a:lnTo>
                        <a:pt x="64" y="193"/>
                      </a:lnTo>
                      <a:lnTo>
                        <a:pt x="50" y="180"/>
                      </a:lnTo>
                      <a:lnTo>
                        <a:pt x="39" y="167"/>
                      </a:lnTo>
                      <a:lnTo>
                        <a:pt x="32" y="149"/>
                      </a:lnTo>
                      <a:lnTo>
                        <a:pt x="29" y="131"/>
                      </a:lnTo>
                      <a:lnTo>
                        <a:pt x="29" y="111"/>
                      </a:lnTo>
                      <a:lnTo>
                        <a:pt x="35" y="91"/>
                      </a:lnTo>
                      <a:lnTo>
                        <a:pt x="42" y="76"/>
                      </a:lnTo>
                      <a:lnTo>
                        <a:pt x="51" y="62"/>
                      </a:lnTo>
                      <a:lnTo>
                        <a:pt x="62" y="49"/>
                      </a:lnTo>
                      <a:lnTo>
                        <a:pt x="73" y="38"/>
                      </a:lnTo>
                      <a:lnTo>
                        <a:pt x="84" y="28"/>
                      </a:lnTo>
                      <a:lnTo>
                        <a:pt x="96" y="18"/>
                      </a:lnTo>
                      <a:lnTo>
                        <a:pt x="106" y="9"/>
                      </a:lnTo>
                      <a:lnTo>
                        <a:pt x="114" y="1"/>
                      </a:lnTo>
                      <a:lnTo>
                        <a:pt x="106" y="0"/>
                      </a:lnTo>
                      <a:lnTo>
                        <a:pt x="93" y="6"/>
                      </a:lnTo>
                      <a:lnTo>
                        <a:pt x="76" y="18"/>
                      </a:lnTo>
                      <a:lnTo>
                        <a:pt x="56" y="36"/>
                      </a:lnTo>
                      <a:lnTo>
                        <a:pt x="37" y="57"/>
                      </a:lnTo>
                      <a:lnTo>
                        <a:pt x="20" y="80"/>
                      </a:lnTo>
                      <a:lnTo>
                        <a:pt x="7" y="106"/>
                      </a:lnTo>
                      <a:lnTo>
                        <a:pt x="0" y="130"/>
                      </a:lnTo>
                      <a:close/>
                    </a:path>
                  </a:pathLst>
                </a:custGeom>
                <a:solidFill>
                  <a:srgbClr val="C9E8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7062" name="Freeform 759"/>
                <p:cNvSpPr>
                  <a:spLocks/>
                </p:cNvSpPr>
                <p:nvPr/>
              </p:nvSpPr>
              <p:spPr bwMode="auto">
                <a:xfrm>
                  <a:off x="5330" y="2639"/>
                  <a:ext cx="87" cy="73"/>
                </a:xfrm>
                <a:custGeom>
                  <a:avLst/>
                  <a:gdLst>
                    <a:gd name="T0" fmla="*/ 0 w 246"/>
                    <a:gd name="T1" fmla="*/ 0 h 310"/>
                    <a:gd name="T2" fmla="*/ 0 w 246"/>
                    <a:gd name="T3" fmla="*/ 0 h 310"/>
                    <a:gd name="T4" fmla="*/ 0 w 246"/>
                    <a:gd name="T5" fmla="*/ 0 h 310"/>
                    <a:gd name="T6" fmla="*/ 0 w 246"/>
                    <a:gd name="T7" fmla="*/ 0 h 310"/>
                    <a:gd name="T8" fmla="*/ 0 w 246"/>
                    <a:gd name="T9" fmla="*/ 0 h 310"/>
                    <a:gd name="T10" fmla="*/ 0 w 246"/>
                    <a:gd name="T11" fmla="*/ 0 h 310"/>
                    <a:gd name="T12" fmla="*/ 0 w 246"/>
                    <a:gd name="T13" fmla="*/ 0 h 310"/>
                    <a:gd name="T14" fmla="*/ 0 w 246"/>
                    <a:gd name="T15" fmla="*/ 0 h 310"/>
                    <a:gd name="T16" fmla="*/ 0 w 246"/>
                    <a:gd name="T17" fmla="*/ 0 h 310"/>
                    <a:gd name="T18" fmla="*/ 0 w 246"/>
                    <a:gd name="T19" fmla="*/ 0 h 310"/>
                    <a:gd name="T20" fmla="*/ 0 w 246"/>
                    <a:gd name="T21" fmla="*/ 0 h 310"/>
                    <a:gd name="T22" fmla="*/ 0 w 246"/>
                    <a:gd name="T23" fmla="*/ 0 h 310"/>
                    <a:gd name="T24" fmla="*/ 0 w 246"/>
                    <a:gd name="T25" fmla="*/ 0 h 310"/>
                    <a:gd name="T26" fmla="*/ 0 w 246"/>
                    <a:gd name="T27" fmla="*/ 0 h 310"/>
                    <a:gd name="T28" fmla="*/ 0 w 246"/>
                    <a:gd name="T29" fmla="*/ 0 h 310"/>
                    <a:gd name="T30" fmla="*/ 0 w 246"/>
                    <a:gd name="T31" fmla="*/ 0 h 310"/>
                    <a:gd name="T32" fmla="*/ 0 w 246"/>
                    <a:gd name="T33" fmla="*/ 0 h 310"/>
                    <a:gd name="T34" fmla="*/ 0 w 246"/>
                    <a:gd name="T35" fmla="*/ 0 h 310"/>
                    <a:gd name="T36" fmla="*/ 0 w 246"/>
                    <a:gd name="T37" fmla="*/ 0 h 310"/>
                    <a:gd name="T38" fmla="*/ 0 w 246"/>
                    <a:gd name="T39" fmla="*/ 0 h 310"/>
                    <a:gd name="T40" fmla="*/ 0 w 246"/>
                    <a:gd name="T41" fmla="*/ 0 h 310"/>
                    <a:gd name="T42" fmla="*/ 0 w 246"/>
                    <a:gd name="T43" fmla="*/ 0 h 310"/>
                    <a:gd name="T44" fmla="*/ 0 w 246"/>
                    <a:gd name="T45" fmla="*/ 0 h 310"/>
                    <a:gd name="T46" fmla="*/ 0 w 246"/>
                    <a:gd name="T47" fmla="*/ 0 h 310"/>
                    <a:gd name="T48" fmla="*/ 0 w 246"/>
                    <a:gd name="T49" fmla="*/ 0 h 310"/>
                    <a:gd name="T50" fmla="*/ 0 w 246"/>
                    <a:gd name="T51" fmla="*/ 0 h 310"/>
                    <a:gd name="T52" fmla="*/ 0 w 246"/>
                    <a:gd name="T53" fmla="*/ 0 h 310"/>
                    <a:gd name="T54" fmla="*/ 0 w 246"/>
                    <a:gd name="T55" fmla="*/ 0 h 310"/>
                    <a:gd name="T56" fmla="*/ 0 w 246"/>
                    <a:gd name="T57" fmla="*/ 0 h 310"/>
                    <a:gd name="T58" fmla="*/ 0 w 246"/>
                    <a:gd name="T59" fmla="*/ 0 h 310"/>
                    <a:gd name="T60" fmla="*/ 0 w 246"/>
                    <a:gd name="T61" fmla="*/ 0 h 310"/>
                    <a:gd name="T62" fmla="*/ 0 w 246"/>
                    <a:gd name="T63" fmla="*/ 0 h 310"/>
                    <a:gd name="T64" fmla="*/ 0 w 246"/>
                    <a:gd name="T65" fmla="*/ 0 h 310"/>
                    <a:gd name="T66" fmla="*/ 0 w 246"/>
                    <a:gd name="T67" fmla="*/ 0 h 310"/>
                    <a:gd name="T68" fmla="*/ 0 w 246"/>
                    <a:gd name="T69" fmla="*/ 0 h 310"/>
                    <a:gd name="T70" fmla="*/ 0 w 246"/>
                    <a:gd name="T71" fmla="*/ 0 h 310"/>
                    <a:gd name="T72" fmla="*/ 0 w 246"/>
                    <a:gd name="T73" fmla="*/ 0 h 310"/>
                    <a:gd name="T74" fmla="*/ 0 w 246"/>
                    <a:gd name="T75" fmla="*/ 0 h 310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w 246"/>
                    <a:gd name="T115" fmla="*/ 0 h 310"/>
                    <a:gd name="T116" fmla="*/ 246 w 246"/>
                    <a:gd name="T117" fmla="*/ 310 h 310"/>
                  </a:gdLst>
                  <a:ahLst/>
                  <a:cxnLst>
                    <a:cxn ang="T76">
                      <a:pos x="T0" y="T1"/>
                    </a:cxn>
                    <a:cxn ang="T77">
                      <a:pos x="T2" y="T3"/>
                    </a:cxn>
                    <a:cxn ang="T78">
                      <a:pos x="T4" y="T5"/>
                    </a:cxn>
                    <a:cxn ang="T79">
                      <a:pos x="T6" y="T7"/>
                    </a:cxn>
                    <a:cxn ang="T80">
                      <a:pos x="T8" y="T9"/>
                    </a:cxn>
                    <a:cxn ang="T81">
                      <a:pos x="T10" y="T11"/>
                    </a:cxn>
                    <a:cxn ang="T82">
                      <a:pos x="T12" y="T13"/>
                    </a:cxn>
                    <a:cxn ang="T83">
                      <a:pos x="T14" y="T15"/>
                    </a:cxn>
                    <a:cxn ang="T84">
                      <a:pos x="T16" y="T17"/>
                    </a:cxn>
                    <a:cxn ang="T85">
                      <a:pos x="T18" y="T19"/>
                    </a:cxn>
                    <a:cxn ang="T86">
                      <a:pos x="T20" y="T21"/>
                    </a:cxn>
                    <a:cxn ang="T87">
                      <a:pos x="T22" y="T23"/>
                    </a:cxn>
                    <a:cxn ang="T88">
                      <a:pos x="T24" y="T25"/>
                    </a:cxn>
                    <a:cxn ang="T89">
                      <a:pos x="T26" y="T27"/>
                    </a:cxn>
                    <a:cxn ang="T90">
                      <a:pos x="T28" y="T29"/>
                    </a:cxn>
                    <a:cxn ang="T91">
                      <a:pos x="T30" y="T31"/>
                    </a:cxn>
                    <a:cxn ang="T92">
                      <a:pos x="T32" y="T33"/>
                    </a:cxn>
                    <a:cxn ang="T93">
                      <a:pos x="T34" y="T35"/>
                    </a:cxn>
                    <a:cxn ang="T94">
                      <a:pos x="T36" y="T37"/>
                    </a:cxn>
                    <a:cxn ang="T95">
                      <a:pos x="T38" y="T39"/>
                    </a:cxn>
                    <a:cxn ang="T96">
                      <a:pos x="T40" y="T41"/>
                    </a:cxn>
                    <a:cxn ang="T97">
                      <a:pos x="T42" y="T43"/>
                    </a:cxn>
                    <a:cxn ang="T98">
                      <a:pos x="T44" y="T45"/>
                    </a:cxn>
                    <a:cxn ang="T99">
                      <a:pos x="T46" y="T47"/>
                    </a:cxn>
                    <a:cxn ang="T100">
                      <a:pos x="T48" y="T49"/>
                    </a:cxn>
                    <a:cxn ang="T101">
                      <a:pos x="T50" y="T51"/>
                    </a:cxn>
                    <a:cxn ang="T102">
                      <a:pos x="T52" y="T53"/>
                    </a:cxn>
                    <a:cxn ang="T103">
                      <a:pos x="T54" y="T55"/>
                    </a:cxn>
                    <a:cxn ang="T104">
                      <a:pos x="T56" y="T57"/>
                    </a:cxn>
                    <a:cxn ang="T105">
                      <a:pos x="T58" y="T59"/>
                    </a:cxn>
                    <a:cxn ang="T106">
                      <a:pos x="T60" y="T61"/>
                    </a:cxn>
                    <a:cxn ang="T107">
                      <a:pos x="T62" y="T63"/>
                    </a:cxn>
                    <a:cxn ang="T108">
                      <a:pos x="T64" y="T65"/>
                    </a:cxn>
                    <a:cxn ang="T109">
                      <a:pos x="T66" y="T67"/>
                    </a:cxn>
                    <a:cxn ang="T110">
                      <a:pos x="T68" y="T69"/>
                    </a:cxn>
                    <a:cxn ang="T111">
                      <a:pos x="T70" y="T71"/>
                    </a:cxn>
                    <a:cxn ang="T112">
                      <a:pos x="T72" y="T73"/>
                    </a:cxn>
                    <a:cxn ang="T113">
                      <a:pos x="T74" y="T75"/>
                    </a:cxn>
                  </a:cxnLst>
                  <a:rect l="T114" t="T115" r="T116" b="T117"/>
                  <a:pathLst>
                    <a:path w="246" h="310">
                      <a:moveTo>
                        <a:pt x="199" y="116"/>
                      </a:moveTo>
                      <a:lnTo>
                        <a:pt x="207" y="124"/>
                      </a:lnTo>
                      <a:lnTo>
                        <a:pt x="214" y="133"/>
                      </a:lnTo>
                      <a:lnTo>
                        <a:pt x="219" y="143"/>
                      </a:lnTo>
                      <a:lnTo>
                        <a:pt x="223" y="154"/>
                      </a:lnTo>
                      <a:lnTo>
                        <a:pt x="225" y="164"/>
                      </a:lnTo>
                      <a:lnTo>
                        <a:pt x="225" y="176"/>
                      </a:lnTo>
                      <a:lnTo>
                        <a:pt x="221" y="187"/>
                      </a:lnTo>
                      <a:lnTo>
                        <a:pt x="216" y="197"/>
                      </a:lnTo>
                      <a:lnTo>
                        <a:pt x="208" y="209"/>
                      </a:lnTo>
                      <a:lnTo>
                        <a:pt x="199" y="219"/>
                      </a:lnTo>
                      <a:lnTo>
                        <a:pt x="188" y="228"/>
                      </a:lnTo>
                      <a:lnTo>
                        <a:pt x="177" y="238"/>
                      </a:lnTo>
                      <a:lnTo>
                        <a:pt x="166" y="246"/>
                      </a:lnTo>
                      <a:lnTo>
                        <a:pt x="154" y="255"/>
                      </a:lnTo>
                      <a:lnTo>
                        <a:pt x="143" y="264"/>
                      </a:lnTo>
                      <a:lnTo>
                        <a:pt x="132" y="274"/>
                      </a:lnTo>
                      <a:lnTo>
                        <a:pt x="129" y="278"/>
                      </a:lnTo>
                      <a:lnTo>
                        <a:pt x="126" y="282"/>
                      </a:lnTo>
                      <a:lnTo>
                        <a:pt x="124" y="287"/>
                      </a:lnTo>
                      <a:lnTo>
                        <a:pt x="121" y="292"/>
                      </a:lnTo>
                      <a:lnTo>
                        <a:pt x="120" y="296"/>
                      </a:lnTo>
                      <a:lnTo>
                        <a:pt x="120" y="301"/>
                      </a:lnTo>
                      <a:lnTo>
                        <a:pt x="121" y="305"/>
                      </a:lnTo>
                      <a:lnTo>
                        <a:pt x="125" y="309"/>
                      </a:lnTo>
                      <a:lnTo>
                        <a:pt x="130" y="310"/>
                      </a:lnTo>
                      <a:lnTo>
                        <a:pt x="134" y="310"/>
                      </a:lnTo>
                      <a:lnTo>
                        <a:pt x="139" y="309"/>
                      </a:lnTo>
                      <a:lnTo>
                        <a:pt x="143" y="305"/>
                      </a:lnTo>
                      <a:lnTo>
                        <a:pt x="154" y="293"/>
                      </a:lnTo>
                      <a:lnTo>
                        <a:pt x="167" y="280"/>
                      </a:lnTo>
                      <a:lnTo>
                        <a:pt x="180" y="269"/>
                      </a:lnTo>
                      <a:lnTo>
                        <a:pt x="194" y="257"/>
                      </a:lnTo>
                      <a:lnTo>
                        <a:pt x="207" y="246"/>
                      </a:lnTo>
                      <a:lnTo>
                        <a:pt x="219" y="233"/>
                      </a:lnTo>
                      <a:lnTo>
                        <a:pt x="231" y="219"/>
                      </a:lnTo>
                      <a:lnTo>
                        <a:pt x="239" y="204"/>
                      </a:lnTo>
                      <a:lnTo>
                        <a:pt x="245" y="187"/>
                      </a:lnTo>
                      <a:lnTo>
                        <a:pt x="246" y="170"/>
                      </a:lnTo>
                      <a:lnTo>
                        <a:pt x="242" y="153"/>
                      </a:lnTo>
                      <a:lnTo>
                        <a:pt x="236" y="136"/>
                      </a:lnTo>
                      <a:lnTo>
                        <a:pt x="227" y="120"/>
                      </a:lnTo>
                      <a:lnTo>
                        <a:pt x="215" y="107"/>
                      </a:lnTo>
                      <a:lnTo>
                        <a:pt x="201" y="94"/>
                      </a:lnTo>
                      <a:lnTo>
                        <a:pt x="187" y="82"/>
                      </a:lnTo>
                      <a:lnTo>
                        <a:pt x="177" y="74"/>
                      </a:lnTo>
                      <a:lnTo>
                        <a:pt x="165" y="68"/>
                      </a:lnTo>
                      <a:lnTo>
                        <a:pt x="152" y="60"/>
                      </a:lnTo>
                      <a:lnTo>
                        <a:pt x="139" y="51"/>
                      </a:lnTo>
                      <a:lnTo>
                        <a:pt x="126" y="43"/>
                      </a:lnTo>
                      <a:lnTo>
                        <a:pt x="112" y="35"/>
                      </a:lnTo>
                      <a:lnTo>
                        <a:pt x="98" y="28"/>
                      </a:lnTo>
                      <a:lnTo>
                        <a:pt x="85" y="22"/>
                      </a:lnTo>
                      <a:lnTo>
                        <a:pt x="72" y="16"/>
                      </a:lnTo>
                      <a:lnTo>
                        <a:pt x="59" y="10"/>
                      </a:lnTo>
                      <a:lnTo>
                        <a:pt x="46" y="7"/>
                      </a:lnTo>
                      <a:lnTo>
                        <a:pt x="35" y="3"/>
                      </a:lnTo>
                      <a:lnTo>
                        <a:pt x="24" y="1"/>
                      </a:lnTo>
                      <a:lnTo>
                        <a:pt x="15" y="0"/>
                      </a:lnTo>
                      <a:lnTo>
                        <a:pt x="7" y="1"/>
                      </a:lnTo>
                      <a:lnTo>
                        <a:pt x="0" y="3"/>
                      </a:lnTo>
                      <a:lnTo>
                        <a:pt x="8" y="6"/>
                      </a:lnTo>
                      <a:lnTo>
                        <a:pt x="17" y="9"/>
                      </a:lnTo>
                      <a:lnTo>
                        <a:pt x="28" y="14"/>
                      </a:lnTo>
                      <a:lnTo>
                        <a:pt x="38" y="18"/>
                      </a:lnTo>
                      <a:lnTo>
                        <a:pt x="51" y="24"/>
                      </a:lnTo>
                      <a:lnTo>
                        <a:pt x="64" y="30"/>
                      </a:lnTo>
                      <a:lnTo>
                        <a:pt x="78" y="37"/>
                      </a:lnTo>
                      <a:lnTo>
                        <a:pt x="92" y="43"/>
                      </a:lnTo>
                      <a:lnTo>
                        <a:pt x="106" y="51"/>
                      </a:lnTo>
                      <a:lnTo>
                        <a:pt x="120" y="60"/>
                      </a:lnTo>
                      <a:lnTo>
                        <a:pt x="134" y="69"/>
                      </a:lnTo>
                      <a:lnTo>
                        <a:pt x="148" y="78"/>
                      </a:lnTo>
                      <a:lnTo>
                        <a:pt x="163" y="87"/>
                      </a:lnTo>
                      <a:lnTo>
                        <a:pt x="175" y="96"/>
                      </a:lnTo>
                      <a:lnTo>
                        <a:pt x="187" y="105"/>
                      </a:lnTo>
                      <a:lnTo>
                        <a:pt x="199" y="116"/>
                      </a:lnTo>
                      <a:close/>
                    </a:path>
                  </a:pathLst>
                </a:custGeom>
                <a:solidFill>
                  <a:srgbClr val="C9E8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7063" name="Freeform 760"/>
                <p:cNvSpPr>
                  <a:spLocks/>
                </p:cNvSpPr>
                <p:nvPr/>
              </p:nvSpPr>
              <p:spPr bwMode="auto">
                <a:xfrm>
                  <a:off x="5115" y="2660"/>
                  <a:ext cx="69" cy="55"/>
                </a:xfrm>
                <a:custGeom>
                  <a:avLst/>
                  <a:gdLst>
                    <a:gd name="T0" fmla="*/ 0 w 198"/>
                    <a:gd name="T1" fmla="*/ 0 h 236"/>
                    <a:gd name="T2" fmla="*/ 0 w 198"/>
                    <a:gd name="T3" fmla="*/ 0 h 236"/>
                    <a:gd name="T4" fmla="*/ 0 w 198"/>
                    <a:gd name="T5" fmla="*/ 0 h 236"/>
                    <a:gd name="T6" fmla="*/ 0 w 198"/>
                    <a:gd name="T7" fmla="*/ 0 h 236"/>
                    <a:gd name="T8" fmla="*/ 0 w 198"/>
                    <a:gd name="T9" fmla="*/ 0 h 236"/>
                    <a:gd name="T10" fmla="*/ 0 w 198"/>
                    <a:gd name="T11" fmla="*/ 0 h 236"/>
                    <a:gd name="T12" fmla="*/ 0 w 198"/>
                    <a:gd name="T13" fmla="*/ 0 h 236"/>
                    <a:gd name="T14" fmla="*/ 0 w 198"/>
                    <a:gd name="T15" fmla="*/ 0 h 236"/>
                    <a:gd name="T16" fmla="*/ 0 w 198"/>
                    <a:gd name="T17" fmla="*/ 0 h 236"/>
                    <a:gd name="T18" fmla="*/ 0 w 198"/>
                    <a:gd name="T19" fmla="*/ 0 h 236"/>
                    <a:gd name="T20" fmla="*/ 0 w 198"/>
                    <a:gd name="T21" fmla="*/ 0 h 236"/>
                    <a:gd name="T22" fmla="*/ 0 w 198"/>
                    <a:gd name="T23" fmla="*/ 0 h 236"/>
                    <a:gd name="T24" fmla="*/ 0 w 198"/>
                    <a:gd name="T25" fmla="*/ 0 h 236"/>
                    <a:gd name="T26" fmla="*/ 0 w 198"/>
                    <a:gd name="T27" fmla="*/ 0 h 236"/>
                    <a:gd name="T28" fmla="*/ 0 w 198"/>
                    <a:gd name="T29" fmla="*/ 0 h 236"/>
                    <a:gd name="T30" fmla="*/ 0 w 198"/>
                    <a:gd name="T31" fmla="*/ 0 h 236"/>
                    <a:gd name="T32" fmla="*/ 0 w 198"/>
                    <a:gd name="T33" fmla="*/ 0 h 236"/>
                    <a:gd name="T34" fmla="*/ 0 w 198"/>
                    <a:gd name="T35" fmla="*/ 0 h 236"/>
                    <a:gd name="T36" fmla="*/ 0 w 198"/>
                    <a:gd name="T37" fmla="*/ 0 h 236"/>
                    <a:gd name="T38" fmla="*/ 0 w 198"/>
                    <a:gd name="T39" fmla="*/ 0 h 236"/>
                    <a:gd name="T40" fmla="*/ 0 w 198"/>
                    <a:gd name="T41" fmla="*/ 0 h 236"/>
                    <a:gd name="T42" fmla="*/ 0 w 198"/>
                    <a:gd name="T43" fmla="*/ 0 h 236"/>
                    <a:gd name="T44" fmla="*/ 0 w 198"/>
                    <a:gd name="T45" fmla="*/ 0 h 236"/>
                    <a:gd name="T46" fmla="*/ 0 w 198"/>
                    <a:gd name="T47" fmla="*/ 0 h 236"/>
                    <a:gd name="T48" fmla="*/ 0 w 198"/>
                    <a:gd name="T49" fmla="*/ 0 h 236"/>
                    <a:gd name="T50" fmla="*/ 0 w 198"/>
                    <a:gd name="T51" fmla="*/ 0 h 236"/>
                    <a:gd name="T52" fmla="*/ 0 w 198"/>
                    <a:gd name="T53" fmla="*/ 0 h 236"/>
                    <a:gd name="T54" fmla="*/ 0 w 198"/>
                    <a:gd name="T55" fmla="*/ 0 h 236"/>
                    <a:gd name="T56" fmla="*/ 0 w 198"/>
                    <a:gd name="T57" fmla="*/ 0 h 236"/>
                    <a:gd name="T58" fmla="*/ 0 w 198"/>
                    <a:gd name="T59" fmla="*/ 0 h 236"/>
                    <a:gd name="T60" fmla="*/ 0 w 198"/>
                    <a:gd name="T61" fmla="*/ 0 h 236"/>
                    <a:gd name="T62" fmla="*/ 0 w 198"/>
                    <a:gd name="T63" fmla="*/ 0 h 236"/>
                    <a:gd name="T64" fmla="*/ 0 w 198"/>
                    <a:gd name="T65" fmla="*/ 0 h 236"/>
                    <a:gd name="T66" fmla="*/ 0 w 198"/>
                    <a:gd name="T67" fmla="*/ 0 h 236"/>
                    <a:gd name="T68" fmla="*/ 0 w 198"/>
                    <a:gd name="T69" fmla="*/ 0 h 236"/>
                    <a:gd name="T70" fmla="*/ 0 w 198"/>
                    <a:gd name="T71" fmla="*/ 0 h 236"/>
                    <a:gd name="T72" fmla="*/ 0 w 198"/>
                    <a:gd name="T73" fmla="*/ 0 h 236"/>
                    <a:gd name="T74" fmla="*/ 0 w 198"/>
                    <a:gd name="T75" fmla="*/ 0 h 236"/>
                    <a:gd name="T76" fmla="*/ 0 w 198"/>
                    <a:gd name="T77" fmla="*/ 0 h 236"/>
                    <a:gd name="T78" fmla="*/ 0 w 198"/>
                    <a:gd name="T79" fmla="*/ 0 h 236"/>
                    <a:gd name="T80" fmla="*/ 0 w 198"/>
                    <a:gd name="T81" fmla="*/ 0 h 236"/>
                    <a:gd name="T82" fmla="*/ 0 w 198"/>
                    <a:gd name="T83" fmla="*/ 0 h 236"/>
                    <a:gd name="T84" fmla="*/ 0 w 198"/>
                    <a:gd name="T85" fmla="*/ 0 h 236"/>
                    <a:gd name="T86" fmla="*/ 0 w 198"/>
                    <a:gd name="T87" fmla="*/ 0 h 236"/>
                    <a:gd name="T88" fmla="*/ 0 w 198"/>
                    <a:gd name="T89" fmla="*/ 0 h 236"/>
                    <a:gd name="T90" fmla="*/ 0 w 198"/>
                    <a:gd name="T91" fmla="*/ 0 h 236"/>
                    <a:gd name="T92" fmla="*/ 0 w 198"/>
                    <a:gd name="T93" fmla="*/ 0 h 236"/>
                    <a:gd name="T94" fmla="*/ 0 w 198"/>
                    <a:gd name="T95" fmla="*/ 0 h 236"/>
                    <a:gd name="T96" fmla="*/ 0 w 198"/>
                    <a:gd name="T97" fmla="*/ 0 h 236"/>
                    <a:gd name="T98" fmla="*/ 0 w 198"/>
                    <a:gd name="T99" fmla="*/ 0 h 236"/>
                    <a:gd name="T100" fmla="*/ 0 w 198"/>
                    <a:gd name="T101" fmla="*/ 0 h 236"/>
                    <a:gd name="T102" fmla="*/ 0 w 198"/>
                    <a:gd name="T103" fmla="*/ 0 h 236"/>
                    <a:gd name="T104" fmla="*/ 0 w 198"/>
                    <a:gd name="T105" fmla="*/ 0 h 236"/>
                    <a:gd name="T106" fmla="*/ 0 w 198"/>
                    <a:gd name="T107" fmla="*/ 0 h 236"/>
                    <a:gd name="T108" fmla="*/ 0 w 198"/>
                    <a:gd name="T109" fmla="*/ 0 h 236"/>
                    <a:gd name="T110" fmla="*/ 0 w 198"/>
                    <a:gd name="T111" fmla="*/ 0 h 236"/>
                    <a:gd name="T112" fmla="*/ 0 w 198"/>
                    <a:gd name="T113" fmla="*/ 0 h 236"/>
                    <a:gd name="T114" fmla="*/ 0 w 198"/>
                    <a:gd name="T115" fmla="*/ 0 h 236"/>
                    <a:gd name="T116" fmla="*/ 0 w 198"/>
                    <a:gd name="T117" fmla="*/ 0 h 236"/>
                    <a:gd name="T118" fmla="*/ 0 w 198"/>
                    <a:gd name="T119" fmla="*/ 0 h 236"/>
                    <a:gd name="T120" fmla="*/ 0 w 198"/>
                    <a:gd name="T121" fmla="*/ 0 h 2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60000 65536"/>
                    <a:gd name="T163" fmla="*/ 0 60000 65536"/>
                    <a:gd name="T164" fmla="*/ 0 60000 65536"/>
                    <a:gd name="T165" fmla="*/ 0 60000 65536"/>
                    <a:gd name="T166" fmla="*/ 0 60000 65536"/>
                    <a:gd name="T167" fmla="*/ 0 60000 65536"/>
                    <a:gd name="T168" fmla="*/ 0 60000 65536"/>
                    <a:gd name="T169" fmla="*/ 0 60000 65536"/>
                    <a:gd name="T170" fmla="*/ 0 60000 65536"/>
                    <a:gd name="T171" fmla="*/ 0 60000 65536"/>
                    <a:gd name="T172" fmla="*/ 0 60000 65536"/>
                    <a:gd name="T173" fmla="*/ 0 60000 65536"/>
                    <a:gd name="T174" fmla="*/ 0 60000 65536"/>
                    <a:gd name="T175" fmla="*/ 0 60000 65536"/>
                    <a:gd name="T176" fmla="*/ 0 60000 65536"/>
                    <a:gd name="T177" fmla="*/ 0 60000 65536"/>
                    <a:gd name="T178" fmla="*/ 0 60000 65536"/>
                    <a:gd name="T179" fmla="*/ 0 60000 65536"/>
                    <a:gd name="T180" fmla="*/ 0 60000 65536"/>
                    <a:gd name="T181" fmla="*/ 0 60000 65536"/>
                    <a:gd name="T182" fmla="*/ 0 60000 65536"/>
                    <a:gd name="T183" fmla="*/ 0 w 198"/>
                    <a:gd name="T184" fmla="*/ 0 h 236"/>
                    <a:gd name="T185" fmla="*/ 198 w 198"/>
                    <a:gd name="T186" fmla="*/ 236 h 236"/>
                  </a:gdLst>
                  <a:ahLst/>
                  <a:cxnLst>
                    <a:cxn ang="T122">
                      <a:pos x="T0" y="T1"/>
                    </a:cxn>
                    <a:cxn ang="T123">
                      <a:pos x="T2" y="T3"/>
                    </a:cxn>
                    <a:cxn ang="T124">
                      <a:pos x="T4" y="T5"/>
                    </a:cxn>
                    <a:cxn ang="T125">
                      <a:pos x="T6" y="T7"/>
                    </a:cxn>
                    <a:cxn ang="T126">
                      <a:pos x="T8" y="T9"/>
                    </a:cxn>
                    <a:cxn ang="T127">
                      <a:pos x="T10" y="T11"/>
                    </a:cxn>
                    <a:cxn ang="T128">
                      <a:pos x="T12" y="T13"/>
                    </a:cxn>
                    <a:cxn ang="T129">
                      <a:pos x="T14" y="T15"/>
                    </a:cxn>
                    <a:cxn ang="T130">
                      <a:pos x="T16" y="T17"/>
                    </a:cxn>
                    <a:cxn ang="T131">
                      <a:pos x="T18" y="T19"/>
                    </a:cxn>
                    <a:cxn ang="T132">
                      <a:pos x="T20" y="T21"/>
                    </a:cxn>
                    <a:cxn ang="T133">
                      <a:pos x="T22" y="T23"/>
                    </a:cxn>
                    <a:cxn ang="T134">
                      <a:pos x="T24" y="T25"/>
                    </a:cxn>
                    <a:cxn ang="T135">
                      <a:pos x="T26" y="T27"/>
                    </a:cxn>
                    <a:cxn ang="T136">
                      <a:pos x="T28" y="T29"/>
                    </a:cxn>
                    <a:cxn ang="T137">
                      <a:pos x="T30" y="T31"/>
                    </a:cxn>
                    <a:cxn ang="T138">
                      <a:pos x="T32" y="T33"/>
                    </a:cxn>
                    <a:cxn ang="T139">
                      <a:pos x="T34" y="T35"/>
                    </a:cxn>
                    <a:cxn ang="T140">
                      <a:pos x="T36" y="T37"/>
                    </a:cxn>
                    <a:cxn ang="T141">
                      <a:pos x="T38" y="T39"/>
                    </a:cxn>
                    <a:cxn ang="T142">
                      <a:pos x="T40" y="T41"/>
                    </a:cxn>
                    <a:cxn ang="T143">
                      <a:pos x="T42" y="T43"/>
                    </a:cxn>
                    <a:cxn ang="T144">
                      <a:pos x="T44" y="T45"/>
                    </a:cxn>
                    <a:cxn ang="T145">
                      <a:pos x="T46" y="T47"/>
                    </a:cxn>
                    <a:cxn ang="T146">
                      <a:pos x="T48" y="T49"/>
                    </a:cxn>
                    <a:cxn ang="T147">
                      <a:pos x="T50" y="T51"/>
                    </a:cxn>
                    <a:cxn ang="T148">
                      <a:pos x="T52" y="T53"/>
                    </a:cxn>
                    <a:cxn ang="T149">
                      <a:pos x="T54" y="T55"/>
                    </a:cxn>
                    <a:cxn ang="T150">
                      <a:pos x="T56" y="T57"/>
                    </a:cxn>
                    <a:cxn ang="T151">
                      <a:pos x="T58" y="T59"/>
                    </a:cxn>
                    <a:cxn ang="T152">
                      <a:pos x="T60" y="T61"/>
                    </a:cxn>
                    <a:cxn ang="T153">
                      <a:pos x="T62" y="T63"/>
                    </a:cxn>
                    <a:cxn ang="T154">
                      <a:pos x="T64" y="T65"/>
                    </a:cxn>
                    <a:cxn ang="T155">
                      <a:pos x="T66" y="T67"/>
                    </a:cxn>
                    <a:cxn ang="T156">
                      <a:pos x="T68" y="T69"/>
                    </a:cxn>
                    <a:cxn ang="T157">
                      <a:pos x="T70" y="T71"/>
                    </a:cxn>
                    <a:cxn ang="T158">
                      <a:pos x="T72" y="T73"/>
                    </a:cxn>
                    <a:cxn ang="T159">
                      <a:pos x="T74" y="T75"/>
                    </a:cxn>
                    <a:cxn ang="T160">
                      <a:pos x="T76" y="T77"/>
                    </a:cxn>
                    <a:cxn ang="T161">
                      <a:pos x="T78" y="T79"/>
                    </a:cxn>
                    <a:cxn ang="T162">
                      <a:pos x="T80" y="T81"/>
                    </a:cxn>
                    <a:cxn ang="T163">
                      <a:pos x="T82" y="T83"/>
                    </a:cxn>
                    <a:cxn ang="T164">
                      <a:pos x="T84" y="T85"/>
                    </a:cxn>
                    <a:cxn ang="T165">
                      <a:pos x="T86" y="T87"/>
                    </a:cxn>
                    <a:cxn ang="T166">
                      <a:pos x="T88" y="T89"/>
                    </a:cxn>
                    <a:cxn ang="T167">
                      <a:pos x="T90" y="T91"/>
                    </a:cxn>
                    <a:cxn ang="T168">
                      <a:pos x="T92" y="T93"/>
                    </a:cxn>
                    <a:cxn ang="T169">
                      <a:pos x="T94" y="T95"/>
                    </a:cxn>
                    <a:cxn ang="T170">
                      <a:pos x="T96" y="T97"/>
                    </a:cxn>
                    <a:cxn ang="T171">
                      <a:pos x="T98" y="T99"/>
                    </a:cxn>
                    <a:cxn ang="T172">
                      <a:pos x="T100" y="T101"/>
                    </a:cxn>
                    <a:cxn ang="T173">
                      <a:pos x="T102" y="T103"/>
                    </a:cxn>
                    <a:cxn ang="T174">
                      <a:pos x="T104" y="T105"/>
                    </a:cxn>
                    <a:cxn ang="T175">
                      <a:pos x="T106" y="T107"/>
                    </a:cxn>
                    <a:cxn ang="T176">
                      <a:pos x="T108" y="T109"/>
                    </a:cxn>
                    <a:cxn ang="T177">
                      <a:pos x="T110" y="T111"/>
                    </a:cxn>
                    <a:cxn ang="T178">
                      <a:pos x="T112" y="T113"/>
                    </a:cxn>
                    <a:cxn ang="T179">
                      <a:pos x="T114" y="T115"/>
                    </a:cxn>
                    <a:cxn ang="T180">
                      <a:pos x="T116" y="T117"/>
                    </a:cxn>
                    <a:cxn ang="T181">
                      <a:pos x="T118" y="T119"/>
                    </a:cxn>
                    <a:cxn ang="T182">
                      <a:pos x="T120" y="T121"/>
                    </a:cxn>
                  </a:cxnLst>
                  <a:rect l="T183" t="T184" r="T185" b="T186"/>
                  <a:pathLst>
                    <a:path w="198" h="236">
                      <a:moveTo>
                        <a:pt x="73" y="36"/>
                      </a:moveTo>
                      <a:lnTo>
                        <a:pt x="58" y="46"/>
                      </a:lnTo>
                      <a:lnTo>
                        <a:pt x="46" y="58"/>
                      </a:lnTo>
                      <a:lnTo>
                        <a:pt x="33" y="72"/>
                      </a:lnTo>
                      <a:lnTo>
                        <a:pt x="22" y="85"/>
                      </a:lnTo>
                      <a:lnTo>
                        <a:pt x="14" y="100"/>
                      </a:lnTo>
                      <a:lnTo>
                        <a:pt x="7" y="115"/>
                      </a:lnTo>
                      <a:lnTo>
                        <a:pt x="2" y="130"/>
                      </a:lnTo>
                      <a:lnTo>
                        <a:pt x="0" y="146"/>
                      </a:lnTo>
                      <a:lnTo>
                        <a:pt x="2" y="170"/>
                      </a:lnTo>
                      <a:lnTo>
                        <a:pt x="12" y="190"/>
                      </a:lnTo>
                      <a:lnTo>
                        <a:pt x="26" y="207"/>
                      </a:lnTo>
                      <a:lnTo>
                        <a:pt x="43" y="220"/>
                      </a:lnTo>
                      <a:lnTo>
                        <a:pt x="64" y="229"/>
                      </a:lnTo>
                      <a:lnTo>
                        <a:pt x="88" y="235"/>
                      </a:lnTo>
                      <a:lnTo>
                        <a:pt x="110" y="236"/>
                      </a:lnTo>
                      <a:lnTo>
                        <a:pt x="132" y="232"/>
                      </a:lnTo>
                      <a:lnTo>
                        <a:pt x="137" y="232"/>
                      </a:lnTo>
                      <a:lnTo>
                        <a:pt x="142" y="230"/>
                      </a:lnTo>
                      <a:lnTo>
                        <a:pt x="145" y="226"/>
                      </a:lnTo>
                      <a:lnTo>
                        <a:pt x="146" y="221"/>
                      </a:lnTo>
                      <a:lnTo>
                        <a:pt x="145" y="219"/>
                      </a:lnTo>
                      <a:lnTo>
                        <a:pt x="142" y="219"/>
                      </a:lnTo>
                      <a:lnTo>
                        <a:pt x="137" y="217"/>
                      </a:lnTo>
                      <a:lnTo>
                        <a:pt x="131" y="217"/>
                      </a:lnTo>
                      <a:lnTo>
                        <a:pt x="124" y="217"/>
                      </a:lnTo>
                      <a:lnTo>
                        <a:pt x="118" y="217"/>
                      </a:lnTo>
                      <a:lnTo>
                        <a:pt x="112" y="217"/>
                      </a:lnTo>
                      <a:lnTo>
                        <a:pt x="109" y="217"/>
                      </a:lnTo>
                      <a:lnTo>
                        <a:pt x="97" y="216"/>
                      </a:lnTo>
                      <a:lnTo>
                        <a:pt x="87" y="215"/>
                      </a:lnTo>
                      <a:lnTo>
                        <a:pt x="75" y="214"/>
                      </a:lnTo>
                      <a:lnTo>
                        <a:pt x="63" y="211"/>
                      </a:lnTo>
                      <a:lnTo>
                        <a:pt x="51" y="207"/>
                      </a:lnTo>
                      <a:lnTo>
                        <a:pt x="40" y="199"/>
                      </a:lnTo>
                      <a:lnTo>
                        <a:pt x="29" y="189"/>
                      </a:lnTo>
                      <a:lnTo>
                        <a:pt x="17" y="174"/>
                      </a:lnTo>
                      <a:lnTo>
                        <a:pt x="15" y="157"/>
                      </a:lnTo>
                      <a:lnTo>
                        <a:pt x="16" y="141"/>
                      </a:lnTo>
                      <a:lnTo>
                        <a:pt x="21" y="124"/>
                      </a:lnTo>
                      <a:lnTo>
                        <a:pt x="28" y="109"/>
                      </a:lnTo>
                      <a:lnTo>
                        <a:pt x="39" y="96"/>
                      </a:lnTo>
                      <a:lnTo>
                        <a:pt x="50" y="82"/>
                      </a:lnTo>
                      <a:lnTo>
                        <a:pt x="63" y="70"/>
                      </a:lnTo>
                      <a:lnTo>
                        <a:pt x="78" y="59"/>
                      </a:lnTo>
                      <a:lnTo>
                        <a:pt x="94" y="49"/>
                      </a:lnTo>
                      <a:lnTo>
                        <a:pt x="110" y="39"/>
                      </a:lnTo>
                      <a:lnTo>
                        <a:pt x="126" y="31"/>
                      </a:lnTo>
                      <a:lnTo>
                        <a:pt x="142" y="24"/>
                      </a:lnTo>
                      <a:lnTo>
                        <a:pt x="158" y="19"/>
                      </a:lnTo>
                      <a:lnTo>
                        <a:pt x="172" y="13"/>
                      </a:lnTo>
                      <a:lnTo>
                        <a:pt x="186" y="10"/>
                      </a:lnTo>
                      <a:lnTo>
                        <a:pt x="198" y="7"/>
                      </a:lnTo>
                      <a:lnTo>
                        <a:pt x="190" y="3"/>
                      </a:lnTo>
                      <a:lnTo>
                        <a:pt x="177" y="0"/>
                      </a:lnTo>
                      <a:lnTo>
                        <a:pt x="162" y="3"/>
                      </a:lnTo>
                      <a:lnTo>
                        <a:pt x="144" y="6"/>
                      </a:lnTo>
                      <a:lnTo>
                        <a:pt x="124" y="12"/>
                      </a:lnTo>
                      <a:lnTo>
                        <a:pt x="105" y="19"/>
                      </a:lnTo>
                      <a:lnTo>
                        <a:pt x="88" y="28"/>
                      </a:lnTo>
                      <a:lnTo>
                        <a:pt x="73" y="36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7064" name="Freeform 761"/>
                <p:cNvSpPr>
                  <a:spLocks/>
                </p:cNvSpPr>
                <p:nvPr/>
              </p:nvSpPr>
              <p:spPr bwMode="auto">
                <a:xfrm>
                  <a:off x="5233" y="2660"/>
                  <a:ext cx="47" cy="42"/>
                </a:xfrm>
                <a:custGeom>
                  <a:avLst/>
                  <a:gdLst>
                    <a:gd name="T0" fmla="*/ 0 w 128"/>
                    <a:gd name="T1" fmla="*/ 0 h 183"/>
                    <a:gd name="T2" fmla="*/ 0 w 128"/>
                    <a:gd name="T3" fmla="*/ 0 h 183"/>
                    <a:gd name="T4" fmla="*/ 0 w 128"/>
                    <a:gd name="T5" fmla="*/ 0 h 183"/>
                    <a:gd name="T6" fmla="*/ 0 w 128"/>
                    <a:gd name="T7" fmla="*/ 0 h 183"/>
                    <a:gd name="T8" fmla="*/ 0 w 128"/>
                    <a:gd name="T9" fmla="*/ 0 h 183"/>
                    <a:gd name="T10" fmla="*/ 0 w 128"/>
                    <a:gd name="T11" fmla="*/ 0 h 183"/>
                    <a:gd name="T12" fmla="*/ 0 w 128"/>
                    <a:gd name="T13" fmla="*/ 0 h 183"/>
                    <a:gd name="T14" fmla="*/ 0 w 128"/>
                    <a:gd name="T15" fmla="*/ 0 h 183"/>
                    <a:gd name="T16" fmla="*/ 0 w 128"/>
                    <a:gd name="T17" fmla="*/ 0 h 183"/>
                    <a:gd name="T18" fmla="*/ 0 w 128"/>
                    <a:gd name="T19" fmla="*/ 0 h 183"/>
                    <a:gd name="T20" fmla="*/ 0 w 128"/>
                    <a:gd name="T21" fmla="*/ 0 h 183"/>
                    <a:gd name="T22" fmla="*/ 0 w 128"/>
                    <a:gd name="T23" fmla="*/ 0 h 183"/>
                    <a:gd name="T24" fmla="*/ 0 w 128"/>
                    <a:gd name="T25" fmla="*/ 0 h 183"/>
                    <a:gd name="T26" fmla="*/ 0 w 128"/>
                    <a:gd name="T27" fmla="*/ 0 h 183"/>
                    <a:gd name="T28" fmla="*/ 0 w 128"/>
                    <a:gd name="T29" fmla="*/ 0 h 183"/>
                    <a:gd name="T30" fmla="*/ 0 w 128"/>
                    <a:gd name="T31" fmla="*/ 0 h 183"/>
                    <a:gd name="T32" fmla="*/ 0 w 128"/>
                    <a:gd name="T33" fmla="*/ 0 h 183"/>
                    <a:gd name="T34" fmla="*/ 0 w 128"/>
                    <a:gd name="T35" fmla="*/ 0 h 183"/>
                    <a:gd name="T36" fmla="*/ 0 w 128"/>
                    <a:gd name="T37" fmla="*/ 0 h 183"/>
                    <a:gd name="T38" fmla="*/ 0 w 128"/>
                    <a:gd name="T39" fmla="*/ 0 h 183"/>
                    <a:gd name="T40" fmla="*/ 0 w 128"/>
                    <a:gd name="T41" fmla="*/ 0 h 183"/>
                    <a:gd name="T42" fmla="*/ 0 w 128"/>
                    <a:gd name="T43" fmla="*/ 0 h 183"/>
                    <a:gd name="T44" fmla="*/ 0 w 128"/>
                    <a:gd name="T45" fmla="*/ 0 h 183"/>
                    <a:gd name="T46" fmla="*/ 0 w 128"/>
                    <a:gd name="T47" fmla="*/ 0 h 183"/>
                    <a:gd name="T48" fmla="*/ 0 w 128"/>
                    <a:gd name="T49" fmla="*/ 0 h 183"/>
                    <a:gd name="T50" fmla="*/ 0 w 128"/>
                    <a:gd name="T51" fmla="*/ 0 h 183"/>
                    <a:gd name="T52" fmla="*/ 0 w 128"/>
                    <a:gd name="T53" fmla="*/ 0 h 183"/>
                    <a:gd name="T54" fmla="*/ 0 w 128"/>
                    <a:gd name="T55" fmla="*/ 0 h 183"/>
                    <a:gd name="T56" fmla="*/ 0 w 128"/>
                    <a:gd name="T57" fmla="*/ 0 h 183"/>
                    <a:gd name="T58" fmla="*/ 0 w 128"/>
                    <a:gd name="T59" fmla="*/ 0 h 183"/>
                    <a:gd name="T60" fmla="*/ 0 w 128"/>
                    <a:gd name="T61" fmla="*/ 0 h 183"/>
                    <a:gd name="T62" fmla="*/ 0 w 128"/>
                    <a:gd name="T63" fmla="*/ 0 h 183"/>
                    <a:gd name="T64" fmla="*/ 0 w 128"/>
                    <a:gd name="T65" fmla="*/ 0 h 183"/>
                    <a:gd name="T66" fmla="*/ 0 w 128"/>
                    <a:gd name="T67" fmla="*/ 0 h 183"/>
                    <a:gd name="T68" fmla="*/ 0 w 128"/>
                    <a:gd name="T69" fmla="*/ 0 h 183"/>
                    <a:gd name="T70" fmla="*/ 0 w 128"/>
                    <a:gd name="T71" fmla="*/ 0 h 183"/>
                    <a:gd name="T72" fmla="*/ 0 w 128"/>
                    <a:gd name="T73" fmla="*/ 0 h 183"/>
                    <a:gd name="T74" fmla="*/ 0 w 128"/>
                    <a:gd name="T75" fmla="*/ 0 h 183"/>
                    <a:gd name="T76" fmla="*/ 0 w 128"/>
                    <a:gd name="T77" fmla="*/ 0 h 183"/>
                    <a:gd name="T78" fmla="*/ 0 w 128"/>
                    <a:gd name="T79" fmla="*/ 0 h 183"/>
                    <a:gd name="T80" fmla="*/ 0 w 128"/>
                    <a:gd name="T81" fmla="*/ 0 h 183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w 128"/>
                    <a:gd name="T124" fmla="*/ 0 h 183"/>
                    <a:gd name="T125" fmla="*/ 128 w 128"/>
                    <a:gd name="T126" fmla="*/ 183 h 183"/>
                  </a:gdLst>
                  <a:ahLst/>
                  <a:cxnLst>
                    <a:cxn ang="T82">
                      <a:pos x="T0" y="T1"/>
                    </a:cxn>
                    <a:cxn ang="T83">
                      <a:pos x="T2" y="T3"/>
                    </a:cxn>
                    <a:cxn ang="T84">
                      <a:pos x="T4" y="T5"/>
                    </a:cxn>
                    <a:cxn ang="T85">
                      <a:pos x="T6" y="T7"/>
                    </a:cxn>
                    <a:cxn ang="T86">
                      <a:pos x="T8" y="T9"/>
                    </a:cxn>
                    <a:cxn ang="T87">
                      <a:pos x="T10" y="T11"/>
                    </a:cxn>
                    <a:cxn ang="T88">
                      <a:pos x="T12" y="T13"/>
                    </a:cxn>
                    <a:cxn ang="T89">
                      <a:pos x="T14" y="T15"/>
                    </a:cxn>
                    <a:cxn ang="T90">
                      <a:pos x="T16" y="T17"/>
                    </a:cxn>
                    <a:cxn ang="T91">
                      <a:pos x="T18" y="T19"/>
                    </a:cxn>
                    <a:cxn ang="T92">
                      <a:pos x="T20" y="T21"/>
                    </a:cxn>
                    <a:cxn ang="T93">
                      <a:pos x="T22" y="T23"/>
                    </a:cxn>
                    <a:cxn ang="T94">
                      <a:pos x="T24" y="T25"/>
                    </a:cxn>
                    <a:cxn ang="T95">
                      <a:pos x="T26" y="T27"/>
                    </a:cxn>
                    <a:cxn ang="T96">
                      <a:pos x="T28" y="T29"/>
                    </a:cxn>
                    <a:cxn ang="T97">
                      <a:pos x="T30" y="T31"/>
                    </a:cxn>
                    <a:cxn ang="T98">
                      <a:pos x="T32" y="T33"/>
                    </a:cxn>
                    <a:cxn ang="T99">
                      <a:pos x="T34" y="T35"/>
                    </a:cxn>
                    <a:cxn ang="T100">
                      <a:pos x="T36" y="T37"/>
                    </a:cxn>
                    <a:cxn ang="T101">
                      <a:pos x="T38" y="T39"/>
                    </a:cxn>
                    <a:cxn ang="T102">
                      <a:pos x="T40" y="T41"/>
                    </a:cxn>
                    <a:cxn ang="T103">
                      <a:pos x="T42" y="T43"/>
                    </a:cxn>
                    <a:cxn ang="T104">
                      <a:pos x="T44" y="T45"/>
                    </a:cxn>
                    <a:cxn ang="T105">
                      <a:pos x="T46" y="T47"/>
                    </a:cxn>
                    <a:cxn ang="T106">
                      <a:pos x="T48" y="T49"/>
                    </a:cxn>
                    <a:cxn ang="T107">
                      <a:pos x="T50" y="T51"/>
                    </a:cxn>
                    <a:cxn ang="T108">
                      <a:pos x="T52" y="T53"/>
                    </a:cxn>
                    <a:cxn ang="T109">
                      <a:pos x="T54" y="T55"/>
                    </a:cxn>
                    <a:cxn ang="T110">
                      <a:pos x="T56" y="T57"/>
                    </a:cxn>
                    <a:cxn ang="T111">
                      <a:pos x="T58" y="T59"/>
                    </a:cxn>
                    <a:cxn ang="T112">
                      <a:pos x="T60" y="T61"/>
                    </a:cxn>
                    <a:cxn ang="T113">
                      <a:pos x="T62" y="T63"/>
                    </a:cxn>
                    <a:cxn ang="T114">
                      <a:pos x="T64" y="T65"/>
                    </a:cxn>
                    <a:cxn ang="T115">
                      <a:pos x="T66" y="T67"/>
                    </a:cxn>
                    <a:cxn ang="T116">
                      <a:pos x="T68" y="T69"/>
                    </a:cxn>
                    <a:cxn ang="T117">
                      <a:pos x="T70" y="T71"/>
                    </a:cxn>
                    <a:cxn ang="T118">
                      <a:pos x="T72" y="T73"/>
                    </a:cxn>
                    <a:cxn ang="T119">
                      <a:pos x="T74" y="T75"/>
                    </a:cxn>
                    <a:cxn ang="T120">
                      <a:pos x="T76" y="T77"/>
                    </a:cxn>
                    <a:cxn ang="T121">
                      <a:pos x="T78" y="T79"/>
                    </a:cxn>
                    <a:cxn ang="T122">
                      <a:pos x="T80" y="T81"/>
                    </a:cxn>
                  </a:cxnLst>
                  <a:rect l="T123" t="T124" r="T125" b="T126"/>
                  <a:pathLst>
                    <a:path w="128" h="183">
                      <a:moveTo>
                        <a:pt x="108" y="61"/>
                      </a:moveTo>
                      <a:lnTo>
                        <a:pt x="111" y="80"/>
                      </a:lnTo>
                      <a:lnTo>
                        <a:pt x="109" y="97"/>
                      </a:lnTo>
                      <a:lnTo>
                        <a:pt x="101" y="110"/>
                      </a:lnTo>
                      <a:lnTo>
                        <a:pt x="89" y="123"/>
                      </a:lnTo>
                      <a:lnTo>
                        <a:pt x="75" y="134"/>
                      </a:lnTo>
                      <a:lnTo>
                        <a:pt x="60" y="145"/>
                      </a:lnTo>
                      <a:lnTo>
                        <a:pt x="43" y="156"/>
                      </a:lnTo>
                      <a:lnTo>
                        <a:pt x="29" y="167"/>
                      </a:lnTo>
                      <a:lnTo>
                        <a:pt x="27" y="170"/>
                      </a:lnTo>
                      <a:lnTo>
                        <a:pt x="26" y="172"/>
                      </a:lnTo>
                      <a:lnTo>
                        <a:pt x="26" y="176"/>
                      </a:lnTo>
                      <a:lnTo>
                        <a:pt x="28" y="179"/>
                      </a:lnTo>
                      <a:lnTo>
                        <a:pt x="30" y="182"/>
                      </a:lnTo>
                      <a:lnTo>
                        <a:pt x="34" y="183"/>
                      </a:lnTo>
                      <a:lnTo>
                        <a:pt x="37" y="183"/>
                      </a:lnTo>
                      <a:lnTo>
                        <a:pt x="41" y="182"/>
                      </a:lnTo>
                      <a:lnTo>
                        <a:pt x="58" y="171"/>
                      </a:lnTo>
                      <a:lnTo>
                        <a:pt x="76" y="160"/>
                      </a:lnTo>
                      <a:lnTo>
                        <a:pt x="92" y="147"/>
                      </a:lnTo>
                      <a:lnTo>
                        <a:pt x="108" y="132"/>
                      </a:lnTo>
                      <a:lnTo>
                        <a:pt x="118" y="116"/>
                      </a:lnTo>
                      <a:lnTo>
                        <a:pt x="125" y="98"/>
                      </a:lnTo>
                      <a:lnTo>
                        <a:pt x="128" y="78"/>
                      </a:lnTo>
                      <a:lnTo>
                        <a:pt x="123" y="58"/>
                      </a:lnTo>
                      <a:lnTo>
                        <a:pt x="112" y="41"/>
                      </a:lnTo>
                      <a:lnTo>
                        <a:pt x="98" y="28"/>
                      </a:lnTo>
                      <a:lnTo>
                        <a:pt x="80" y="16"/>
                      </a:lnTo>
                      <a:lnTo>
                        <a:pt x="61" y="8"/>
                      </a:lnTo>
                      <a:lnTo>
                        <a:pt x="41" y="2"/>
                      </a:lnTo>
                      <a:lnTo>
                        <a:pt x="23" y="0"/>
                      </a:lnTo>
                      <a:lnTo>
                        <a:pt x="9" y="1"/>
                      </a:lnTo>
                      <a:lnTo>
                        <a:pt x="0" y="6"/>
                      </a:lnTo>
                      <a:lnTo>
                        <a:pt x="16" y="10"/>
                      </a:lnTo>
                      <a:lnTo>
                        <a:pt x="33" y="14"/>
                      </a:lnTo>
                      <a:lnTo>
                        <a:pt x="48" y="17"/>
                      </a:lnTo>
                      <a:lnTo>
                        <a:pt x="63" y="22"/>
                      </a:lnTo>
                      <a:lnTo>
                        <a:pt x="77" y="28"/>
                      </a:lnTo>
                      <a:lnTo>
                        <a:pt x="90" y="36"/>
                      </a:lnTo>
                      <a:lnTo>
                        <a:pt x="101" y="46"/>
                      </a:lnTo>
                      <a:lnTo>
                        <a:pt x="108" y="61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7065" name="Freeform 762"/>
                <p:cNvSpPr>
                  <a:spLocks/>
                </p:cNvSpPr>
                <p:nvPr/>
              </p:nvSpPr>
              <p:spPr bwMode="auto">
                <a:xfrm>
                  <a:off x="5070" y="2650"/>
                  <a:ext cx="112" cy="88"/>
                </a:xfrm>
                <a:custGeom>
                  <a:avLst/>
                  <a:gdLst>
                    <a:gd name="T0" fmla="*/ 0 w 323"/>
                    <a:gd name="T1" fmla="*/ 0 h 379"/>
                    <a:gd name="T2" fmla="*/ 0 w 323"/>
                    <a:gd name="T3" fmla="*/ 0 h 379"/>
                    <a:gd name="T4" fmla="*/ 0 w 323"/>
                    <a:gd name="T5" fmla="*/ 0 h 379"/>
                    <a:gd name="T6" fmla="*/ 0 w 323"/>
                    <a:gd name="T7" fmla="*/ 0 h 379"/>
                    <a:gd name="T8" fmla="*/ 0 w 323"/>
                    <a:gd name="T9" fmla="*/ 0 h 379"/>
                    <a:gd name="T10" fmla="*/ 0 w 323"/>
                    <a:gd name="T11" fmla="*/ 0 h 379"/>
                    <a:gd name="T12" fmla="*/ 0 w 323"/>
                    <a:gd name="T13" fmla="*/ 0 h 379"/>
                    <a:gd name="T14" fmla="*/ 0 w 323"/>
                    <a:gd name="T15" fmla="*/ 0 h 379"/>
                    <a:gd name="T16" fmla="*/ 0 w 323"/>
                    <a:gd name="T17" fmla="*/ 0 h 379"/>
                    <a:gd name="T18" fmla="*/ 0 w 323"/>
                    <a:gd name="T19" fmla="*/ 0 h 379"/>
                    <a:gd name="T20" fmla="*/ 0 w 323"/>
                    <a:gd name="T21" fmla="*/ 0 h 379"/>
                    <a:gd name="T22" fmla="*/ 0 w 323"/>
                    <a:gd name="T23" fmla="*/ 0 h 379"/>
                    <a:gd name="T24" fmla="*/ 0 w 323"/>
                    <a:gd name="T25" fmla="*/ 0 h 379"/>
                    <a:gd name="T26" fmla="*/ 0 w 323"/>
                    <a:gd name="T27" fmla="*/ 0 h 379"/>
                    <a:gd name="T28" fmla="*/ 0 w 323"/>
                    <a:gd name="T29" fmla="*/ 0 h 379"/>
                    <a:gd name="T30" fmla="*/ 0 w 323"/>
                    <a:gd name="T31" fmla="*/ 0 h 379"/>
                    <a:gd name="T32" fmla="*/ 0 w 323"/>
                    <a:gd name="T33" fmla="*/ 0 h 379"/>
                    <a:gd name="T34" fmla="*/ 0 w 323"/>
                    <a:gd name="T35" fmla="*/ 0 h 379"/>
                    <a:gd name="T36" fmla="*/ 0 w 323"/>
                    <a:gd name="T37" fmla="*/ 0 h 379"/>
                    <a:gd name="T38" fmla="*/ 0 w 323"/>
                    <a:gd name="T39" fmla="*/ 0 h 379"/>
                    <a:gd name="T40" fmla="*/ 0 w 323"/>
                    <a:gd name="T41" fmla="*/ 0 h 379"/>
                    <a:gd name="T42" fmla="*/ 0 w 323"/>
                    <a:gd name="T43" fmla="*/ 0 h 379"/>
                    <a:gd name="T44" fmla="*/ 0 w 323"/>
                    <a:gd name="T45" fmla="*/ 0 h 379"/>
                    <a:gd name="T46" fmla="*/ 0 w 323"/>
                    <a:gd name="T47" fmla="*/ 0 h 379"/>
                    <a:gd name="T48" fmla="*/ 0 w 323"/>
                    <a:gd name="T49" fmla="*/ 0 h 379"/>
                    <a:gd name="T50" fmla="*/ 0 w 323"/>
                    <a:gd name="T51" fmla="*/ 0 h 379"/>
                    <a:gd name="T52" fmla="*/ 0 w 323"/>
                    <a:gd name="T53" fmla="*/ 0 h 379"/>
                    <a:gd name="T54" fmla="*/ 0 w 323"/>
                    <a:gd name="T55" fmla="*/ 0 h 379"/>
                    <a:gd name="T56" fmla="*/ 0 w 323"/>
                    <a:gd name="T57" fmla="*/ 0 h 379"/>
                    <a:gd name="T58" fmla="*/ 0 w 323"/>
                    <a:gd name="T59" fmla="*/ 0 h 379"/>
                    <a:gd name="T60" fmla="*/ 0 w 323"/>
                    <a:gd name="T61" fmla="*/ 0 h 379"/>
                    <a:gd name="T62" fmla="*/ 0 w 323"/>
                    <a:gd name="T63" fmla="*/ 0 h 379"/>
                    <a:gd name="T64" fmla="*/ 0 w 323"/>
                    <a:gd name="T65" fmla="*/ 0 h 379"/>
                    <a:gd name="T66" fmla="*/ 0 w 323"/>
                    <a:gd name="T67" fmla="*/ 0 h 379"/>
                    <a:gd name="T68" fmla="*/ 0 w 323"/>
                    <a:gd name="T69" fmla="*/ 0 h 379"/>
                    <a:gd name="T70" fmla="*/ 0 w 323"/>
                    <a:gd name="T71" fmla="*/ 0 h 379"/>
                    <a:gd name="T72" fmla="*/ 0 w 323"/>
                    <a:gd name="T73" fmla="*/ 0 h 379"/>
                    <a:gd name="T74" fmla="*/ 0 w 323"/>
                    <a:gd name="T75" fmla="*/ 0 h 379"/>
                    <a:gd name="T76" fmla="*/ 0 w 323"/>
                    <a:gd name="T77" fmla="*/ 0 h 379"/>
                    <a:gd name="T78" fmla="*/ 0 w 323"/>
                    <a:gd name="T79" fmla="*/ 0 h 379"/>
                    <a:gd name="T80" fmla="*/ 0 w 323"/>
                    <a:gd name="T81" fmla="*/ 0 h 379"/>
                    <a:gd name="T82" fmla="*/ 0 w 323"/>
                    <a:gd name="T83" fmla="*/ 0 h 379"/>
                    <a:gd name="T84" fmla="*/ 0 w 323"/>
                    <a:gd name="T85" fmla="*/ 0 h 379"/>
                    <a:gd name="T86" fmla="*/ 0 w 323"/>
                    <a:gd name="T87" fmla="*/ 0 h 379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w 323"/>
                    <a:gd name="T133" fmla="*/ 0 h 379"/>
                    <a:gd name="T134" fmla="*/ 323 w 323"/>
                    <a:gd name="T135" fmla="*/ 379 h 379"/>
                  </a:gdLst>
                  <a:ahLst/>
                  <a:cxnLst>
                    <a:cxn ang="T88">
                      <a:pos x="T0" y="T1"/>
                    </a:cxn>
                    <a:cxn ang="T89">
                      <a:pos x="T2" y="T3"/>
                    </a:cxn>
                    <a:cxn ang="T90">
                      <a:pos x="T4" y="T5"/>
                    </a:cxn>
                    <a:cxn ang="T91">
                      <a:pos x="T6" y="T7"/>
                    </a:cxn>
                    <a:cxn ang="T92">
                      <a:pos x="T8" y="T9"/>
                    </a:cxn>
                    <a:cxn ang="T93">
                      <a:pos x="T10" y="T11"/>
                    </a:cxn>
                    <a:cxn ang="T94">
                      <a:pos x="T12" y="T13"/>
                    </a:cxn>
                    <a:cxn ang="T95">
                      <a:pos x="T14" y="T15"/>
                    </a:cxn>
                    <a:cxn ang="T96">
                      <a:pos x="T16" y="T17"/>
                    </a:cxn>
                    <a:cxn ang="T97">
                      <a:pos x="T18" y="T19"/>
                    </a:cxn>
                    <a:cxn ang="T98">
                      <a:pos x="T20" y="T21"/>
                    </a:cxn>
                    <a:cxn ang="T99">
                      <a:pos x="T22" y="T23"/>
                    </a:cxn>
                    <a:cxn ang="T100">
                      <a:pos x="T24" y="T25"/>
                    </a:cxn>
                    <a:cxn ang="T101">
                      <a:pos x="T26" y="T27"/>
                    </a:cxn>
                    <a:cxn ang="T102">
                      <a:pos x="T28" y="T29"/>
                    </a:cxn>
                    <a:cxn ang="T103">
                      <a:pos x="T30" y="T31"/>
                    </a:cxn>
                    <a:cxn ang="T104">
                      <a:pos x="T32" y="T33"/>
                    </a:cxn>
                    <a:cxn ang="T105">
                      <a:pos x="T34" y="T35"/>
                    </a:cxn>
                    <a:cxn ang="T106">
                      <a:pos x="T36" y="T37"/>
                    </a:cxn>
                    <a:cxn ang="T107">
                      <a:pos x="T38" y="T39"/>
                    </a:cxn>
                    <a:cxn ang="T108">
                      <a:pos x="T40" y="T41"/>
                    </a:cxn>
                    <a:cxn ang="T109">
                      <a:pos x="T42" y="T43"/>
                    </a:cxn>
                    <a:cxn ang="T110">
                      <a:pos x="T44" y="T45"/>
                    </a:cxn>
                    <a:cxn ang="T111">
                      <a:pos x="T46" y="T47"/>
                    </a:cxn>
                    <a:cxn ang="T112">
                      <a:pos x="T48" y="T49"/>
                    </a:cxn>
                    <a:cxn ang="T113">
                      <a:pos x="T50" y="T51"/>
                    </a:cxn>
                    <a:cxn ang="T114">
                      <a:pos x="T52" y="T53"/>
                    </a:cxn>
                    <a:cxn ang="T115">
                      <a:pos x="T54" y="T55"/>
                    </a:cxn>
                    <a:cxn ang="T116">
                      <a:pos x="T56" y="T57"/>
                    </a:cxn>
                    <a:cxn ang="T117">
                      <a:pos x="T58" y="T59"/>
                    </a:cxn>
                    <a:cxn ang="T118">
                      <a:pos x="T60" y="T61"/>
                    </a:cxn>
                    <a:cxn ang="T119">
                      <a:pos x="T62" y="T63"/>
                    </a:cxn>
                    <a:cxn ang="T120">
                      <a:pos x="T64" y="T65"/>
                    </a:cxn>
                    <a:cxn ang="T121">
                      <a:pos x="T66" y="T67"/>
                    </a:cxn>
                    <a:cxn ang="T122">
                      <a:pos x="T68" y="T69"/>
                    </a:cxn>
                    <a:cxn ang="T123">
                      <a:pos x="T70" y="T71"/>
                    </a:cxn>
                    <a:cxn ang="T124">
                      <a:pos x="T72" y="T73"/>
                    </a:cxn>
                    <a:cxn ang="T125">
                      <a:pos x="T74" y="T75"/>
                    </a:cxn>
                    <a:cxn ang="T126">
                      <a:pos x="T76" y="T77"/>
                    </a:cxn>
                    <a:cxn ang="T127">
                      <a:pos x="T78" y="T79"/>
                    </a:cxn>
                    <a:cxn ang="T128">
                      <a:pos x="T80" y="T81"/>
                    </a:cxn>
                    <a:cxn ang="T129">
                      <a:pos x="T82" y="T83"/>
                    </a:cxn>
                    <a:cxn ang="T130">
                      <a:pos x="T84" y="T85"/>
                    </a:cxn>
                    <a:cxn ang="T131">
                      <a:pos x="T86" y="T87"/>
                    </a:cxn>
                  </a:cxnLst>
                  <a:rect l="T132" t="T133" r="T134" b="T135"/>
                  <a:pathLst>
                    <a:path w="323" h="379">
                      <a:moveTo>
                        <a:pt x="126" y="50"/>
                      </a:moveTo>
                      <a:lnTo>
                        <a:pt x="101" y="70"/>
                      </a:lnTo>
                      <a:lnTo>
                        <a:pt x="76" y="92"/>
                      </a:lnTo>
                      <a:lnTo>
                        <a:pt x="54" y="115"/>
                      </a:lnTo>
                      <a:lnTo>
                        <a:pt x="34" y="140"/>
                      </a:lnTo>
                      <a:lnTo>
                        <a:pt x="18" y="167"/>
                      </a:lnTo>
                      <a:lnTo>
                        <a:pt x="6" y="196"/>
                      </a:lnTo>
                      <a:lnTo>
                        <a:pt x="0" y="227"/>
                      </a:lnTo>
                      <a:lnTo>
                        <a:pt x="1" y="259"/>
                      </a:lnTo>
                      <a:lnTo>
                        <a:pt x="4" y="267"/>
                      </a:lnTo>
                      <a:lnTo>
                        <a:pt x="7" y="277"/>
                      </a:lnTo>
                      <a:lnTo>
                        <a:pt x="11" y="283"/>
                      </a:lnTo>
                      <a:lnTo>
                        <a:pt x="15" y="291"/>
                      </a:lnTo>
                      <a:lnTo>
                        <a:pt x="21" y="298"/>
                      </a:lnTo>
                      <a:lnTo>
                        <a:pt x="27" y="305"/>
                      </a:lnTo>
                      <a:lnTo>
                        <a:pt x="34" y="311"/>
                      </a:lnTo>
                      <a:lnTo>
                        <a:pt x="41" y="316"/>
                      </a:lnTo>
                      <a:lnTo>
                        <a:pt x="57" y="325"/>
                      </a:lnTo>
                      <a:lnTo>
                        <a:pt x="72" y="333"/>
                      </a:lnTo>
                      <a:lnTo>
                        <a:pt x="87" y="340"/>
                      </a:lnTo>
                      <a:lnTo>
                        <a:pt x="103" y="345"/>
                      </a:lnTo>
                      <a:lnTo>
                        <a:pt x="120" y="351"/>
                      </a:lnTo>
                      <a:lnTo>
                        <a:pt x="136" y="356"/>
                      </a:lnTo>
                      <a:lnTo>
                        <a:pt x="153" y="360"/>
                      </a:lnTo>
                      <a:lnTo>
                        <a:pt x="169" y="364"/>
                      </a:lnTo>
                      <a:lnTo>
                        <a:pt x="187" y="367"/>
                      </a:lnTo>
                      <a:lnTo>
                        <a:pt x="204" y="370"/>
                      </a:lnTo>
                      <a:lnTo>
                        <a:pt x="221" y="372"/>
                      </a:lnTo>
                      <a:lnTo>
                        <a:pt x="238" y="374"/>
                      </a:lnTo>
                      <a:lnTo>
                        <a:pt x="256" y="375"/>
                      </a:lnTo>
                      <a:lnTo>
                        <a:pt x="273" y="376"/>
                      </a:lnTo>
                      <a:lnTo>
                        <a:pt x="290" y="378"/>
                      </a:lnTo>
                      <a:lnTo>
                        <a:pt x="307" y="379"/>
                      </a:lnTo>
                      <a:lnTo>
                        <a:pt x="312" y="379"/>
                      </a:lnTo>
                      <a:lnTo>
                        <a:pt x="317" y="375"/>
                      </a:lnTo>
                      <a:lnTo>
                        <a:pt x="320" y="372"/>
                      </a:lnTo>
                      <a:lnTo>
                        <a:pt x="323" y="366"/>
                      </a:lnTo>
                      <a:lnTo>
                        <a:pt x="323" y="360"/>
                      </a:lnTo>
                      <a:lnTo>
                        <a:pt x="320" y="356"/>
                      </a:lnTo>
                      <a:lnTo>
                        <a:pt x="316" y="352"/>
                      </a:lnTo>
                      <a:lnTo>
                        <a:pt x="311" y="351"/>
                      </a:lnTo>
                      <a:lnTo>
                        <a:pt x="295" y="351"/>
                      </a:lnTo>
                      <a:lnTo>
                        <a:pt x="279" y="351"/>
                      </a:lnTo>
                      <a:lnTo>
                        <a:pt x="263" y="350"/>
                      </a:lnTo>
                      <a:lnTo>
                        <a:pt x="248" y="349"/>
                      </a:lnTo>
                      <a:lnTo>
                        <a:pt x="231" y="348"/>
                      </a:lnTo>
                      <a:lnTo>
                        <a:pt x="215" y="345"/>
                      </a:lnTo>
                      <a:lnTo>
                        <a:pt x="200" y="343"/>
                      </a:lnTo>
                      <a:lnTo>
                        <a:pt x="183" y="341"/>
                      </a:lnTo>
                      <a:lnTo>
                        <a:pt x="168" y="337"/>
                      </a:lnTo>
                      <a:lnTo>
                        <a:pt x="151" y="334"/>
                      </a:lnTo>
                      <a:lnTo>
                        <a:pt x="136" y="329"/>
                      </a:lnTo>
                      <a:lnTo>
                        <a:pt x="121" y="325"/>
                      </a:lnTo>
                      <a:lnTo>
                        <a:pt x="106" y="320"/>
                      </a:lnTo>
                      <a:lnTo>
                        <a:pt x="92" y="313"/>
                      </a:lnTo>
                      <a:lnTo>
                        <a:pt x="76" y="306"/>
                      </a:lnTo>
                      <a:lnTo>
                        <a:pt x="62" y="300"/>
                      </a:lnTo>
                      <a:lnTo>
                        <a:pt x="51" y="291"/>
                      </a:lnTo>
                      <a:lnTo>
                        <a:pt x="41" y="280"/>
                      </a:lnTo>
                      <a:lnTo>
                        <a:pt x="35" y="269"/>
                      </a:lnTo>
                      <a:lnTo>
                        <a:pt x="31" y="255"/>
                      </a:lnTo>
                      <a:lnTo>
                        <a:pt x="31" y="239"/>
                      </a:lnTo>
                      <a:lnTo>
                        <a:pt x="33" y="218"/>
                      </a:lnTo>
                      <a:lnTo>
                        <a:pt x="38" y="197"/>
                      </a:lnTo>
                      <a:lnTo>
                        <a:pt x="42" y="182"/>
                      </a:lnTo>
                      <a:lnTo>
                        <a:pt x="51" y="165"/>
                      </a:lnTo>
                      <a:lnTo>
                        <a:pt x="60" y="150"/>
                      </a:lnTo>
                      <a:lnTo>
                        <a:pt x="68" y="136"/>
                      </a:lnTo>
                      <a:lnTo>
                        <a:pt x="79" y="124"/>
                      </a:lnTo>
                      <a:lnTo>
                        <a:pt x="89" y="111"/>
                      </a:lnTo>
                      <a:lnTo>
                        <a:pt x="101" y="100"/>
                      </a:lnTo>
                      <a:lnTo>
                        <a:pt x="114" y="88"/>
                      </a:lnTo>
                      <a:lnTo>
                        <a:pt x="129" y="76"/>
                      </a:lnTo>
                      <a:lnTo>
                        <a:pt x="144" y="64"/>
                      </a:lnTo>
                      <a:lnTo>
                        <a:pt x="162" y="53"/>
                      </a:lnTo>
                      <a:lnTo>
                        <a:pt x="181" y="41"/>
                      </a:lnTo>
                      <a:lnTo>
                        <a:pt x="201" y="31"/>
                      </a:lnTo>
                      <a:lnTo>
                        <a:pt x="219" y="22"/>
                      </a:lnTo>
                      <a:lnTo>
                        <a:pt x="237" y="14"/>
                      </a:lnTo>
                      <a:lnTo>
                        <a:pt x="253" y="7"/>
                      </a:lnTo>
                      <a:lnTo>
                        <a:pt x="268" y="1"/>
                      </a:lnTo>
                      <a:lnTo>
                        <a:pt x="255" y="0"/>
                      </a:lnTo>
                      <a:lnTo>
                        <a:pt x="238" y="1"/>
                      </a:lnTo>
                      <a:lnTo>
                        <a:pt x="221" y="5"/>
                      </a:lnTo>
                      <a:lnTo>
                        <a:pt x="201" y="11"/>
                      </a:lnTo>
                      <a:lnTo>
                        <a:pt x="181" y="19"/>
                      </a:lnTo>
                      <a:lnTo>
                        <a:pt x="161" y="28"/>
                      </a:lnTo>
                      <a:lnTo>
                        <a:pt x="142" y="39"/>
                      </a:lnTo>
                      <a:lnTo>
                        <a:pt x="126" y="5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7066" name="Freeform 763"/>
                <p:cNvSpPr>
                  <a:spLocks/>
                </p:cNvSpPr>
                <p:nvPr/>
              </p:nvSpPr>
              <p:spPr bwMode="auto">
                <a:xfrm>
                  <a:off x="5229" y="2647"/>
                  <a:ext cx="99" cy="59"/>
                </a:xfrm>
                <a:custGeom>
                  <a:avLst/>
                  <a:gdLst>
                    <a:gd name="T0" fmla="*/ 0 w 282"/>
                    <a:gd name="T1" fmla="*/ 0 h 253"/>
                    <a:gd name="T2" fmla="*/ 0 w 282"/>
                    <a:gd name="T3" fmla="*/ 0 h 253"/>
                    <a:gd name="T4" fmla="*/ 0 w 282"/>
                    <a:gd name="T5" fmla="*/ 0 h 253"/>
                    <a:gd name="T6" fmla="*/ 0 w 282"/>
                    <a:gd name="T7" fmla="*/ 0 h 253"/>
                    <a:gd name="T8" fmla="*/ 0 w 282"/>
                    <a:gd name="T9" fmla="*/ 0 h 253"/>
                    <a:gd name="T10" fmla="*/ 0 w 282"/>
                    <a:gd name="T11" fmla="*/ 0 h 253"/>
                    <a:gd name="T12" fmla="*/ 0 w 282"/>
                    <a:gd name="T13" fmla="*/ 0 h 253"/>
                    <a:gd name="T14" fmla="*/ 0 w 282"/>
                    <a:gd name="T15" fmla="*/ 0 h 253"/>
                    <a:gd name="T16" fmla="*/ 0 w 282"/>
                    <a:gd name="T17" fmla="*/ 0 h 253"/>
                    <a:gd name="T18" fmla="*/ 0 w 282"/>
                    <a:gd name="T19" fmla="*/ 0 h 253"/>
                    <a:gd name="T20" fmla="*/ 0 w 282"/>
                    <a:gd name="T21" fmla="*/ 0 h 253"/>
                    <a:gd name="T22" fmla="*/ 0 w 282"/>
                    <a:gd name="T23" fmla="*/ 0 h 253"/>
                    <a:gd name="T24" fmla="*/ 0 w 282"/>
                    <a:gd name="T25" fmla="*/ 0 h 253"/>
                    <a:gd name="T26" fmla="*/ 0 w 282"/>
                    <a:gd name="T27" fmla="*/ 0 h 253"/>
                    <a:gd name="T28" fmla="*/ 0 w 282"/>
                    <a:gd name="T29" fmla="*/ 0 h 253"/>
                    <a:gd name="T30" fmla="*/ 0 w 282"/>
                    <a:gd name="T31" fmla="*/ 0 h 253"/>
                    <a:gd name="T32" fmla="*/ 0 w 282"/>
                    <a:gd name="T33" fmla="*/ 0 h 253"/>
                    <a:gd name="T34" fmla="*/ 0 w 282"/>
                    <a:gd name="T35" fmla="*/ 0 h 253"/>
                    <a:gd name="T36" fmla="*/ 0 w 282"/>
                    <a:gd name="T37" fmla="*/ 0 h 253"/>
                    <a:gd name="T38" fmla="*/ 0 w 282"/>
                    <a:gd name="T39" fmla="*/ 0 h 253"/>
                    <a:gd name="T40" fmla="*/ 0 w 282"/>
                    <a:gd name="T41" fmla="*/ 0 h 253"/>
                    <a:gd name="T42" fmla="*/ 0 w 282"/>
                    <a:gd name="T43" fmla="*/ 0 h 253"/>
                    <a:gd name="T44" fmla="*/ 0 w 282"/>
                    <a:gd name="T45" fmla="*/ 0 h 253"/>
                    <a:gd name="T46" fmla="*/ 0 w 282"/>
                    <a:gd name="T47" fmla="*/ 0 h 253"/>
                    <a:gd name="T48" fmla="*/ 0 w 282"/>
                    <a:gd name="T49" fmla="*/ 0 h 253"/>
                    <a:gd name="T50" fmla="*/ 0 w 282"/>
                    <a:gd name="T51" fmla="*/ 0 h 253"/>
                    <a:gd name="T52" fmla="*/ 0 w 282"/>
                    <a:gd name="T53" fmla="*/ 0 h 253"/>
                    <a:gd name="T54" fmla="*/ 0 w 282"/>
                    <a:gd name="T55" fmla="*/ 0 h 253"/>
                    <a:gd name="T56" fmla="*/ 0 w 282"/>
                    <a:gd name="T57" fmla="*/ 0 h 253"/>
                    <a:gd name="T58" fmla="*/ 0 w 282"/>
                    <a:gd name="T59" fmla="*/ 0 h 253"/>
                    <a:gd name="T60" fmla="*/ 0 w 282"/>
                    <a:gd name="T61" fmla="*/ 0 h 253"/>
                    <a:gd name="T62" fmla="*/ 0 w 282"/>
                    <a:gd name="T63" fmla="*/ 0 h 253"/>
                    <a:gd name="T64" fmla="*/ 0 w 282"/>
                    <a:gd name="T65" fmla="*/ 0 h 253"/>
                    <a:gd name="T66" fmla="*/ 0 w 282"/>
                    <a:gd name="T67" fmla="*/ 0 h 253"/>
                    <a:gd name="T68" fmla="*/ 0 w 282"/>
                    <a:gd name="T69" fmla="*/ 0 h 253"/>
                    <a:gd name="T70" fmla="*/ 0 w 282"/>
                    <a:gd name="T71" fmla="*/ 0 h 253"/>
                    <a:gd name="T72" fmla="*/ 0 w 282"/>
                    <a:gd name="T73" fmla="*/ 0 h 253"/>
                    <a:gd name="T74" fmla="*/ 0 w 282"/>
                    <a:gd name="T75" fmla="*/ 0 h 253"/>
                    <a:gd name="T76" fmla="*/ 0 w 282"/>
                    <a:gd name="T77" fmla="*/ 0 h 253"/>
                    <a:gd name="T78" fmla="*/ 0 w 282"/>
                    <a:gd name="T79" fmla="*/ 0 h 253"/>
                    <a:gd name="T80" fmla="*/ 0 w 282"/>
                    <a:gd name="T81" fmla="*/ 0 h 253"/>
                    <a:gd name="T82" fmla="*/ 0 w 282"/>
                    <a:gd name="T83" fmla="*/ 0 h 253"/>
                    <a:gd name="T84" fmla="*/ 0 w 282"/>
                    <a:gd name="T85" fmla="*/ 0 h 253"/>
                    <a:gd name="T86" fmla="*/ 0 w 282"/>
                    <a:gd name="T87" fmla="*/ 0 h 253"/>
                    <a:gd name="T88" fmla="*/ 0 w 282"/>
                    <a:gd name="T89" fmla="*/ 0 h 253"/>
                    <a:gd name="T90" fmla="*/ 0 w 282"/>
                    <a:gd name="T91" fmla="*/ 0 h 253"/>
                    <a:gd name="T92" fmla="*/ 0 w 282"/>
                    <a:gd name="T93" fmla="*/ 0 h 253"/>
                    <a:gd name="T94" fmla="*/ 0 w 282"/>
                    <a:gd name="T95" fmla="*/ 0 h 253"/>
                    <a:gd name="T96" fmla="*/ 0 w 282"/>
                    <a:gd name="T97" fmla="*/ 0 h 253"/>
                    <a:gd name="T98" fmla="*/ 0 w 282"/>
                    <a:gd name="T99" fmla="*/ 0 h 253"/>
                    <a:gd name="T100" fmla="*/ 0 w 282"/>
                    <a:gd name="T101" fmla="*/ 0 h 253"/>
                    <a:gd name="T102" fmla="*/ 0 w 282"/>
                    <a:gd name="T103" fmla="*/ 0 h 253"/>
                    <a:gd name="T104" fmla="*/ 0 w 282"/>
                    <a:gd name="T105" fmla="*/ 0 h 253"/>
                    <a:gd name="T106" fmla="*/ 0 w 282"/>
                    <a:gd name="T107" fmla="*/ 0 h 253"/>
                    <a:gd name="T108" fmla="*/ 0 w 282"/>
                    <a:gd name="T109" fmla="*/ 0 h 253"/>
                    <a:gd name="T110" fmla="*/ 0 w 282"/>
                    <a:gd name="T111" fmla="*/ 0 h 253"/>
                    <a:gd name="T112" fmla="*/ 0 w 282"/>
                    <a:gd name="T113" fmla="*/ 0 h 253"/>
                    <a:gd name="T114" fmla="*/ 0 w 282"/>
                    <a:gd name="T115" fmla="*/ 0 h 253"/>
                    <a:gd name="T116" fmla="*/ 0 w 282"/>
                    <a:gd name="T117" fmla="*/ 0 h 253"/>
                    <a:gd name="T118" fmla="*/ 0 w 282"/>
                    <a:gd name="T119" fmla="*/ 0 h 253"/>
                    <a:gd name="T120" fmla="*/ 0 w 282"/>
                    <a:gd name="T121" fmla="*/ 0 h 253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60000 65536"/>
                    <a:gd name="T163" fmla="*/ 0 60000 65536"/>
                    <a:gd name="T164" fmla="*/ 0 60000 65536"/>
                    <a:gd name="T165" fmla="*/ 0 60000 65536"/>
                    <a:gd name="T166" fmla="*/ 0 60000 65536"/>
                    <a:gd name="T167" fmla="*/ 0 60000 65536"/>
                    <a:gd name="T168" fmla="*/ 0 60000 65536"/>
                    <a:gd name="T169" fmla="*/ 0 60000 65536"/>
                    <a:gd name="T170" fmla="*/ 0 60000 65536"/>
                    <a:gd name="T171" fmla="*/ 0 60000 65536"/>
                    <a:gd name="T172" fmla="*/ 0 60000 65536"/>
                    <a:gd name="T173" fmla="*/ 0 60000 65536"/>
                    <a:gd name="T174" fmla="*/ 0 60000 65536"/>
                    <a:gd name="T175" fmla="*/ 0 60000 65536"/>
                    <a:gd name="T176" fmla="*/ 0 60000 65536"/>
                    <a:gd name="T177" fmla="*/ 0 60000 65536"/>
                    <a:gd name="T178" fmla="*/ 0 60000 65536"/>
                    <a:gd name="T179" fmla="*/ 0 60000 65536"/>
                    <a:gd name="T180" fmla="*/ 0 60000 65536"/>
                    <a:gd name="T181" fmla="*/ 0 60000 65536"/>
                    <a:gd name="T182" fmla="*/ 0 60000 65536"/>
                    <a:gd name="T183" fmla="*/ 0 w 282"/>
                    <a:gd name="T184" fmla="*/ 0 h 253"/>
                    <a:gd name="T185" fmla="*/ 282 w 282"/>
                    <a:gd name="T186" fmla="*/ 253 h 253"/>
                  </a:gdLst>
                  <a:ahLst/>
                  <a:cxnLst>
                    <a:cxn ang="T122">
                      <a:pos x="T0" y="T1"/>
                    </a:cxn>
                    <a:cxn ang="T123">
                      <a:pos x="T2" y="T3"/>
                    </a:cxn>
                    <a:cxn ang="T124">
                      <a:pos x="T4" y="T5"/>
                    </a:cxn>
                    <a:cxn ang="T125">
                      <a:pos x="T6" y="T7"/>
                    </a:cxn>
                    <a:cxn ang="T126">
                      <a:pos x="T8" y="T9"/>
                    </a:cxn>
                    <a:cxn ang="T127">
                      <a:pos x="T10" y="T11"/>
                    </a:cxn>
                    <a:cxn ang="T128">
                      <a:pos x="T12" y="T13"/>
                    </a:cxn>
                    <a:cxn ang="T129">
                      <a:pos x="T14" y="T15"/>
                    </a:cxn>
                    <a:cxn ang="T130">
                      <a:pos x="T16" y="T17"/>
                    </a:cxn>
                    <a:cxn ang="T131">
                      <a:pos x="T18" y="T19"/>
                    </a:cxn>
                    <a:cxn ang="T132">
                      <a:pos x="T20" y="T21"/>
                    </a:cxn>
                    <a:cxn ang="T133">
                      <a:pos x="T22" y="T23"/>
                    </a:cxn>
                    <a:cxn ang="T134">
                      <a:pos x="T24" y="T25"/>
                    </a:cxn>
                    <a:cxn ang="T135">
                      <a:pos x="T26" y="T27"/>
                    </a:cxn>
                    <a:cxn ang="T136">
                      <a:pos x="T28" y="T29"/>
                    </a:cxn>
                    <a:cxn ang="T137">
                      <a:pos x="T30" y="T31"/>
                    </a:cxn>
                    <a:cxn ang="T138">
                      <a:pos x="T32" y="T33"/>
                    </a:cxn>
                    <a:cxn ang="T139">
                      <a:pos x="T34" y="T35"/>
                    </a:cxn>
                    <a:cxn ang="T140">
                      <a:pos x="T36" y="T37"/>
                    </a:cxn>
                    <a:cxn ang="T141">
                      <a:pos x="T38" y="T39"/>
                    </a:cxn>
                    <a:cxn ang="T142">
                      <a:pos x="T40" y="T41"/>
                    </a:cxn>
                    <a:cxn ang="T143">
                      <a:pos x="T42" y="T43"/>
                    </a:cxn>
                    <a:cxn ang="T144">
                      <a:pos x="T44" y="T45"/>
                    </a:cxn>
                    <a:cxn ang="T145">
                      <a:pos x="T46" y="T47"/>
                    </a:cxn>
                    <a:cxn ang="T146">
                      <a:pos x="T48" y="T49"/>
                    </a:cxn>
                    <a:cxn ang="T147">
                      <a:pos x="T50" y="T51"/>
                    </a:cxn>
                    <a:cxn ang="T148">
                      <a:pos x="T52" y="T53"/>
                    </a:cxn>
                    <a:cxn ang="T149">
                      <a:pos x="T54" y="T55"/>
                    </a:cxn>
                    <a:cxn ang="T150">
                      <a:pos x="T56" y="T57"/>
                    </a:cxn>
                    <a:cxn ang="T151">
                      <a:pos x="T58" y="T59"/>
                    </a:cxn>
                    <a:cxn ang="T152">
                      <a:pos x="T60" y="T61"/>
                    </a:cxn>
                    <a:cxn ang="T153">
                      <a:pos x="T62" y="T63"/>
                    </a:cxn>
                    <a:cxn ang="T154">
                      <a:pos x="T64" y="T65"/>
                    </a:cxn>
                    <a:cxn ang="T155">
                      <a:pos x="T66" y="T67"/>
                    </a:cxn>
                    <a:cxn ang="T156">
                      <a:pos x="T68" y="T69"/>
                    </a:cxn>
                    <a:cxn ang="T157">
                      <a:pos x="T70" y="T71"/>
                    </a:cxn>
                    <a:cxn ang="T158">
                      <a:pos x="T72" y="T73"/>
                    </a:cxn>
                    <a:cxn ang="T159">
                      <a:pos x="T74" y="T75"/>
                    </a:cxn>
                    <a:cxn ang="T160">
                      <a:pos x="T76" y="T77"/>
                    </a:cxn>
                    <a:cxn ang="T161">
                      <a:pos x="T78" y="T79"/>
                    </a:cxn>
                    <a:cxn ang="T162">
                      <a:pos x="T80" y="T81"/>
                    </a:cxn>
                    <a:cxn ang="T163">
                      <a:pos x="T82" y="T83"/>
                    </a:cxn>
                    <a:cxn ang="T164">
                      <a:pos x="T84" y="T85"/>
                    </a:cxn>
                    <a:cxn ang="T165">
                      <a:pos x="T86" y="T87"/>
                    </a:cxn>
                    <a:cxn ang="T166">
                      <a:pos x="T88" y="T89"/>
                    </a:cxn>
                    <a:cxn ang="T167">
                      <a:pos x="T90" y="T91"/>
                    </a:cxn>
                    <a:cxn ang="T168">
                      <a:pos x="T92" y="T93"/>
                    </a:cxn>
                    <a:cxn ang="T169">
                      <a:pos x="T94" y="T95"/>
                    </a:cxn>
                    <a:cxn ang="T170">
                      <a:pos x="T96" y="T97"/>
                    </a:cxn>
                    <a:cxn ang="T171">
                      <a:pos x="T98" y="T99"/>
                    </a:cxn>
                    <a:cxn ang="T172">
                      <a:pos x="T100" y="T101"/>
                    </a:cxn>
                    <a:cxn ang="T173">
                      <a:pos x="T102" y="T103"/>
                    </a:cxn>
                    <a:cxn ang="T174">
                      <a:pos x="T104" y="T105"/>
                    </a:cxn>
                    <a:cxn ang="T175">
                      <a:pos x="T106" y="T107"/>
                    </a:cxn>
                    <a:cxn ang="T176">
                      <a:pos x="T108" y="T109"/>
                    </a:cxn>
                    <a:cxn ang="T177">
                      <a:pos x="T110" y="T111"/>
                    </a:cxn>
                    <a:cxn ang="T178">
                      <a:pos x="T112" y="T113"/>
                    </a:cxn>
                    <a:cxn ang="T179">
                      <a:pos x="T114" y="T115"/>
                    </a:cxn>
                    <a:cxn ang="T180">
                      <a:pos x="T116" y="T117"/>
                    </a:cxn>
                    <a:cxn ang="T181">
                      <a:pos x="T118" y="T119"/>
                    </a:cxn>
                    <a:cxn ang="T182">
                      <a:pos x="T120" y="T121"/>
                    </a:cxn>
                  </a:cxnLst>
                  <a:rect l="T183" t="T184" r="T185" b="T186"/>
                  <a:pathLst>
                    <a:path w="282" h="253">
                      <a:moveTo>
                        <a:pt x="235" y="78"/>
                      </a:moveTo>
                      <a:lnTo>
                        <a:pt x="248" y="92"/>
                      </a:lnTo>
                      <a:lnTo>
                        <a:pt x="255" y="108"/>
                      </a:lnTo>
                      <a:lnTo>
                        <a:pt x="259" y="125"/>
                      </a:lnTo>
                      <a:lnTo>
                        <a:pt x="259" y="144"/>
                      </a:lnTo>
                      <a:lnTo>
                        <a:pt x="257" y="159"/>
                      </a:lnTo>
                      <a:lnTo>
                        <a:pt x="252" y="171"/>
                      </a:lnTo>
                      <a:lnTo>
                        <a:pt x="244" y="184"/>
                      </a:lnTo>
                      <a:lnTo>
                        <a:pt x="236" y="194"/>
                      </a:lnTo>
                      <a:lnTo>
                        <a:pt x="225" y="206"/>
                      </a:lnTo>
                      <a:lnTo>
                        <a:pt x="215" y="215"/>
                      </a:lnTo>
                      <a:lnTo>
                        <a:pt x="204" y="225"/>
                      </a:lnTo>
                      <a:lnTo>
                        <a:pt x="194" y="236"/>
                      </a:lnTo>
                      <a:lnTo>
                        <a:pt x="191" y="239"/>
                      </a:lnTo>
                      <a:lnTo>
                        <a:pt x="190" y="242"/>
                      </a:lnTo>
                      <a:lnTo>
                        <a:pt x="191" y="246"/>
                      </a:lnTo>
                      <a:lnTo>
                        <a:pt x="194" y="249"/>
                      </a:lnTo>
                      <a:lnTo>
                        <a:pt x="197" y="252"/>
                      </a:lnTo>
                      <a:lnTo>
                        <a:pt x="201" y="253"/>
                      </a:lnTo>
                      <a:lnTo>
                        <a:pt x="205" y="252"/>
                      </a:lnTo>
                      <a:lnTo>
                        <a:pt x="209" y="249"/>
                      </a:lnTo>
                      <a:lnTo>
                        <a:pt x="232" y="234"/>
                      </a:lnTo>
                      <a:lnTo>
                        <a:pt x="251" y="215"/>
                      </a:lnTo>
                      <a:lnTo>
                        <a:pt x="267" y="192"/>
                      </a:lnTo>
                      <a:lnTo>
                        <a:pt x="278" y="168"/>
                      </a:lnTo>
                      <a:lnTo>
                        <a:pt x="282" y="141"/>
                      </a:lnTo>
                      <a:lnTo>
                        <a:pt x="279" y="116"/>
                      </a:lnTo>
                      <a:lnTo>
                        <a:pt x="270" y="92"/>
                      </a:lnTo>
                      <a:lnTo>
                        <a:pt x="251" y="70"/>
                      </a:lnTo>
                      <a:lnTo>
                        <a:pt x="237" y="59"/>
                      </a:lnTo>
                      <a:lnTo>
                        <a:pt x="221" y="48"/>
                      </a:lnTo>
                      <a:lnTo>
                        <a:pt x="202" y="39"/>
                      </a:lnTo>
                      <a:lnTo>
                        <a:pt x="183" y="31"/>
                      </a:lnTo>
                      <a:lnTo>
                        <a:pt x="163" y="24"/>
                      </a:lnTo>
                      <a:lnTo>
                        <a:pt x="142" y="18"/>
                      </a:lnTo>
                      <a:lnTo>
                        <a:pt x="122" y="13"/>
                      </a:lnTo>
                      <a:lnTo>
                        <a:pt x="101" y="8"/>
                      </a:lnTo>
                      <a:lnTo>
                        <a:pt x="82" y="5"/>
                      </a:lnTo>
                      <a:lnTo>
                        <a:pt x="63" y="2"/>
                      </a:lnTo>
                      <a:lnTo>
                        <a:pt x="47" y="0"/>
                      </a:lnTo>
                      <a:lnTo>
                        <a:pt x="32" y="0"/>
                      </a:lnTo>
                      <a:lnTo>
                        <a:pt x="19" y="0"/>
                      </a:lnTo>
                      <a:lnTo>
                        <a:pt x="10" y="1"/>
                      </a:lnTo>
                      <a:lnTo>
                        <a:pt x="4" y="4"/>
                      </a:lnTo>
                      <a:lnTo>
                        <a:pt x="0" y="6"/>
                      </a:lnTo>
                      <a:lnTo>
                        <a:pt x="12" y="8"/>
                      </a:lnTo>
                      <a:lnTo>
                        <a:pt x="25" y="9"/>
                      </a:lnTo>
                      <a:lnTo>
                        <a:pt x="38" y="12"/>
                      </a:lnTo>
                      <a:lnTo>
                        <a:pt x="52" y="14"/>
                      </a:lnTo>
                      <a:lnTo>
                        <a:pt x="67" y="16"/>
                      </a:lnTo>
                      <a:lnTo>
                        <a:pt x="82" y="18"/>
                      </a:lnTo>
                      <a:lnTo>
                        <a:pt x="97" y="22"/>
                      </a:lnTo>
                      <a:lnTo>
                        <a:pt x="114" y="25"/>
                      </a:lnTo>
                      <a:lnTo>
                        <a:pt x="129" y="30"/>
                      </a:lnTo>
                      <a:lnTo>
                        <a:pt x="146" y="35"/>
                      </a:lnTo>
                      <a:lnTo>
                        <a:pt x="162" y="40"/>
                      </a:lnTo>
                      <a:lnTo>
                        <a:pt x="177" y="46"/>
                      </a:lnTo>
                      <a:lnTo>
                        <a:pt x="192" y="53"/>
                      </a:lnTo>
                      <a:lnTo>
                        <a:pt x="208" y="60"/>
                      </a:lnTo>
                      <a:lnTo>
                        <a:pt x="222" y="69"/>
                      </a:lnTo>
                      <a:lnTo>
                        <a:pt x="235" y="78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7067" name="Freeform 764"/>
                <p:cNvSpPr>
                  <a:spLocks/>
                </p:cNvSpPr>
                <p:nvPr/>
              </p:nvSpPr>
              <p:spPr bwMode="auto">
                <a:xfrm>
                  <a:off x="5030" y="2680"/>
                  <a:ext cx="40" cy="54"/>
                </a:xfrm>
                <a:custGeom>
                  <a:avLst/>
                  <a:gdLst>
                    <a:gd name="T0" fmla="*/ 0 w 115"/>
                    <a:gd name="T1" fmla="*/ 0 h 236"/>
                    <a:gd name="T2" fmla="*/ 0 w 115"/>
                    <a:gd name="T3" fmla="*/ 0 h 236"/>
                    <a:gd name="T4" fmla="*/ 0 w 115"/>
                    <a:gd name="T5" fmla="*/ 0 h 236"/>
                    <a:gd name="T6" fmla="*/ 0 w 115"/>
                    <a:gd name="T7" fmla="*/ 0 h 236"/>
                    <a:gd name="T8" fmla="*/ 0 w 115"/>
                    <a:gd name="T9" fmla="*/ 0 h 236"/>
                    <a:gd name="T10" fmla="*/ 0 w 115"/>
                    <a:gd name="T11" fmla="*/ 0 h 236"/>
                    <a:gd name="T12" fmla="*/ 0 w 115"/>
                    <a:gd name="T13" fmla="*/ 0 h 236"/>
                    <a:gd name="T14" fmla="*/ 0 w 115"/>
                    <a:gd name="T15" fmla="*/ 0 h 236"/>
                    <a:gd name="T16" fmla="*/ 0 w 115"/>
                    <a:gd name="T17" fmla="*/ 0 h 236"/>
                    <a:gd name="T18" fmla="*/ 0 w 115"/>
                    <a:gd name="T19" fmla="*/ 0 h 236"/>
                    <a:gd name="T20" fmla="*/ 0 w 115"/>
                    <a:gd name="T21" fmla="*/ 0 h 236"/>
                    <a:gd name="T22" fmla="*/ 0 w 115"/>
                    <a:gd name="T23" fmla="*/ 0 h 236"/>
                    <a:gd name="T24" fmla="*/ 0 w 115"/>
                    <a:gd name="T25" fmla="*/ 0 h 236"/>
                    <a:gd name="T26" fmla="*/ 0 w 115"/>
                    <a:gd name="T27" fmla="*/ 0 h 236"/>
                    <a:gd name="T28" fmla="*/ 0 w 115"/>
                    <a:gd name="T29" fmla="*/ 0 h 236"/>
                    <a:gd name="T30" fmla="*/ 0 w 115"/>
                    <a:gd name="T31" fmla="*/ 0 h 236"/>
                    <a:gd name="T32" fmla="*/ 0 w 115"/>
                    <a:gd name="T33" fmla="*/ 0 h 236"/>
                    <a:gd name="T34" fmla="*/ 0 w 115"/>
                    <a:gd name="T35" fmla="*/ 0 h 236"/>
                    <a:gd name="T36" fmla="*/ 0 w 115"/>
                    <a:gd name="T37" fmla="*/ 0 h 236"/>
                    <a:gd name="T38" fmla="*/ 0 w 115"/>
                    <a:gd name="T39" fmla="*/ 0 h 236"/>
                    <a:gd name="T40" fmla="*/ 0 w 115"/>
                    <a:gd name="T41" fmla="*/ 0 h 236"/>
                    <a:gd name="T42" fmla="*/ 0 w 115"/>
                    <a:gd name="T43" fmla="*/ 0 h 236"/>
                    <a:gd name="T44" fmla="*/ 0 w 115"/>
                    <a:gd name="T45" fmla="*/ 0 h 236"/>
                    <a:gd name="T46" fmla="*/ 0 w 115"/>
                    <a:gd name="T47" fmla="*/ 0 h 236"/>
                    <a:gd name="T48" fmla="*/ 0 w 115"/>
                    <a:gd name="T49" fmla="*/ 0 h 236"/>
                    <a:gd name="T50" fmla="*/ 0 w 115"/>
                    <a:gd name="T51" fmla="*/ 0 h 236"/>
                    <a:gd name="T52" fmla="*/ 0 w 115"/>
                    <a:gd name="T53" fmla="*/ 0 h 236"/>
                    <a:gd name="T54" fmla="*/ 0 w 115"/>
                    <a:gd name="T55" fmla="*/ 0 h 236"/>
                    <a:gd name="T56" fmla="*/ 0 w 115"/>
                    <a:gd name="T57" fmla="*/ 0 h 236"/>
                    <a:gd name="T58" fmla="*/ 0 w 115"/>
                    <a:gd name="T59" fmla="*/ 0 h 236"/>
                    <a:gd name="T60" fmla="*/ 0 w 115"/>
                    <a:gd name="T61" fmla="*/ 0 h 236"/>
                    <a:gd name="T62" fmla="*/ 0 w 115"/>
                    <a:gd name="T63" fmla="*/ 0 h 236"/>
                    <a:gd name="T64" fmla="*/ 0 w 115"/>
                    <a:gd name="T65" fmla="*/ 0 h 236"/>
                    <a:gd name="T66" fmla="*/ 0 w 115"/>
                    <a:gd name="T67" fmla="*/ 0 h 236"/>
                    <a:gd name="T68" fmla="*/ 0 w 115"/>
                    <a:gd name="T69" fmla="*/ 0 h 236"/>
                    <a:gd name="T70" fmla="*/ 0 w 115"/>
                    <a:gd name="T71" fmla="*/ 0 h 236"/>
                    <a:gd name="T72" fmla="*/ 0 w 115"/>
                    <a:gd name="T73" fmla="*/ 0 h 236"/>
                    <a:gd name="T74" fmla="*/ 0 w 115"/>
                    <a:gd name="T75" fmla="*/ 0 h 236"/>
                    <a:gd name="T76" fmla="*/ 0 w 115"/>
                    <a:gd name="T77" fmla="*/ 0 h 236"/>
                    <a:gd name="T78" fmla="*/ 0 w 115"/>
                    <a:gd name="T79" fmla="*/ 0 h 236"/>
                    <a:gd name="T80" fmla="*/ 0 w 115"/>
                    <a:gd name="T81" fmla="*/ 0 h 2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w 115"/>
                    <a:gd name="T124" fmla="*/ 0 h 236"/>
                    <a:gd name="T125" fmla="*/ 115 w 115"/>
                    <a:gd name="T126" fmla="*/ 236 h 236"/>
                  </a:gdLst>
                  <a:ahLst/>
                  <a:cxnLst>
                    <a:cxn ang="T82">
                      <a:pos x="T0" y="T1"/>
                    </a:cxn>
                    <a:cxn ang="T83">
                      <a:pos x="T2" y="T3"/>
                    </a:cxn>
                    <a:cxn ang="T84">
                      <a:pos x="T4" y="T5"/>
                    </a:cxn>
                    <a:cxn ang="T85">
                      <a:pos x="T6" y="T7"/>
                    </a:cxn>
                    <a:cxn ang="T86">
                      <a:pos x="T8" y="T9"/>
                    </a:cxn>
                    <a:cxn ang="T87">
                      <a:pos x="T10" y="T11"/>
                    </a:cxn>
                    <a:cxn ang="T88">
                      <a:pos x="T12" y="T13"/>
                    </a:cxn>
                    <a:cxn ang="T89">
                      <a:pos x="T14" y="T15"/>
                    </a:cxn>
                    <a:cxn ang="T90">
                      <a:pos x="T16" y="T17"/>
                    </a:cxn>
                    <a:cxn ang="T91">
                      <a:pos x="T18" y="T19"/>
                    </a:cxn>
                    <a:cxn ang="T92">
                      <a:pos x="T20" y="T21"/>
                    </a:cxn>
                    <a:cxn ang="T93">
                      <a:pos x="T22" y="T23"/>
                    </a:cxn>
                    <a:cxn ang="T94">
                      <a:pos x="T24" y="T25"/>
                    </a:cxn>
                    <a:cxn ang="T95">
                      <a:pos x="T26" y="T27"/>
                    </a:cxn>
                    <a:cxn ang="T96">
                      <a:pos x="T28" y="T29"/>
                    </a:cxn>
                    <a:cxn ang="T97">
                      <a:pos x="T30" y="T31"/>
                    </a:cxn>
                    <a:cxn ang="T98">
                      <a:pos x="T32" y="T33"/>
                    </a:cxn>
                    <a:cxn ang="T99">
                      <a:pos x="T34" y="T35"/>
                    </a:cxn>
                    <a:cxn ang="T100">
                      <a:pos x="T36" y="T37"/>
                    </a:cxn>
                    <a:cxn ang="T101">
                      <a:pos x="T38" y="T39"/>
                    </a:cxn>
                    <a:cxn ang="T102">
                      <a:pos x="T40" y="T41"/>
                    </a:cxn>
                    <a:cxn ang="T103">
                      <a:pos x="T42" y="T43"/>
                    </a:cxn>
                    <a:cxn ang="T104">
                      <a:pos x="T44" y="T45"/>
                    </a:cxn>
                    <a:cxn ang="T105">
                      <a:pos x="T46" y="T47"/>
                    </a:cxn>
                    <a:cxn ang="T106">
                      <a:pos x="T48" y="T49"/>
                    </a:cxn>
                    <a:cxn ang="T107">
                      <a:pos x="T50" y="T51"/>
                    </a:cxn>
                    <a:cxn ang="T108">
                      <a:pos x="T52" y="T53"/>
                    </a:cxn>
                    <a:cxn ang="T109">
                      <a:pos x="T54" y="T55"/>
                    </a:cxn>
                    <a:cxn ang="T110">
                      <a:pos x="T56" y="T57"/>
                    </a:cxn>
                    <a:cxn ang="T111">
                      <a:pos x="T58" y="T59"/>
                    </a:cxn>
                    <a:cxn ang="T112">
                      <a:pos x="T60" y="T61"/>
                    </a:cxn>
                    <a:cxn ang="T113">
                      <a:pos x="T62" y="T63"/>
                    </a:cxn>
                    <a:cxn ang="T114">
                      <a:pos x="T64" y="T65"/>
                    </a:cxn>
                    <a:cxn ang="T115">
                      <a:pos x="T66" y="T67"/>
                    </a:cxn>
                    <a:cxn ang="T116">
                      <a:pos x="T68" y="T69"/>
                    </a:cxn>
                    <a:cxn ang="T117">
                      <a:pos x="T70" y="T71"/>
                    </a:cxn>
                    <a:cxn ang="T118">
                      <a:pos x="T72" y="T73"/>
                    </a:cxn>
                    <a:cxn ang="T119">
                      <a:pos x="T74" y="T75"/>
                    </a:cxn>
                    <a:cxn ang="T120">
                      <a:pos x="T76" y="T77"/>
                    </a:cxn>
                    <a:cxn ang="T121">
                      <a:pos x="T78" y="T79"/>
                    </a:cxn>
                    <a:cxn ang="T122">
                      <a:pos x="T80" y="T81"/>
                    </a:cxn>
                  </a:cxnLst>
                  <a:rect l="T123" t="T124" r="T125" b="T126"/>
                  <a:pathLst>
                    <a:path w="115" h="236">
                      <a:moveTo>
                        <a:pt x="0" y="128"/>
                      </a:moveTo>
                      <a:lnTo>
                        <a:pt x="0" y="148"/>
                      </a:lnTo>
                      <a:lnTo>
                        <a:pt x="5" y="166"/>
                      </a:lnTo>
                      <a:lnTo>
                        <a:pt x="13" y="184"/>
                      </a:lnTo>
                      <a:lnTo>
                        <a:pt x="24" y="198"/>
                      </a:lnTo>
                      <a:lnTo>
                        <a:pt x="39" y="211"/>
                      </a:lnTo>
                      <a:lnTo>
                        <a:pt x="55" y="223"/>
                      </a:lnTo>
                      <a:lnTo>
                        <a:pt x="74" y="231"/>
                      </a:lnTo>
                      <a:lnTo>
                        <a:pt x="92" y="235"/>
                      </a:lnTo>
                      <a:lnTo>
                        <a:pt x="98" y="236"/>
                      </a:lnTo>
                      <a:lnTo>
                        <a:pt x="104" y="234"/>
                      </a:lnTo>
                      <a:lnTo>
                        <a:pt x="109" y="231"/>
                      </a:lnTo>
                      <a:lnTo>
                        <a:pt x="111" y="226"/>
                      </a:lnTo>
                      <a:lnTo>
                        <a:pt x="111" y="220"/>
                      </a:lnTo>
                      <a:lnTo>
                        <a:pt x="110" y="215"/>
                      </a:lnTo>
                      <a:lnTo>
                        <a:pt x="107" y="210"/>
                      </a:lnTo>
                      <a:lnTo>
                        <a:pt x="101" y="208"/>
                      </a:lnTo>
                      <a:lnTo>
                        <a:pt x="82" y="201"/>
                      </a:lnTo>
                      <a:lnTo>
                        <a:pt x="64" y="192"/>
                      </a:lnTo>
                      <a:lnTo>
                        <a:pt x="50" y="179"/>
                      </a:lnTo>
                      <a:lnTo>
                        <a:pt x="40" y="165"/>
                      </a:lnTo>
                      <a:lnTo>
                        <a:pt x="33" y="148"/>
                      </a:lnTo>
                      <a:lnTo>
                        <a:pt x="29" y="130"/>
                      </a:lnTo>
                      <a:lnTo>
                        <a:pt x="29" y="110"/>
                      </a:lnTo>
                      <a:lnTo>
                        <a:pt x="35" y="89"/>
                      </a:lnTo>
                      <a:lnTo>
                        <a:pt x="43" y="74"/>
                      </a:lnTo>
                      <a:lnTo>
                        <a:pt x="56" y="60"/>
                      </a:lnTo>
                      <a:lnTo>
                        <a:pt x="70" y="46"/>
                      </a:lnTo>
                      <a:lnTo>
                        <a:pt x="85" y="33"/>
                      </a:lnTo>
                      <a:lnTo>
                        <a:pt x="98" y="23"/>
                      </a:lnTo>
                      <a:lnTo>
                        <a:pt x="109" y="12"/>
                      </a:lnTo>
                      <a:lnTo>
                        <a:pt x="115" y="6"/>
                      </a:lnTo>
                      <a:lnTo>
                        <a:pt x="115" y="0"/>
                      </a:lnTo>
                      <a:lnTo>
                        <a:pt x="102" y="4"/>
                      </a:lnTo>
                      <a:lnTo>
                        <a:pt x="85" y="12"/>
                      </a:lnTo>
                      <a:lnTo>
                        <a:pt x="68" y="26"/>
                      </a:lnTo>
                      <a:lnTo>
                        <a:pt x="49" y="42"/>
                      </a:lnTo>
                      <a:lnTo>
                        <a:pt x="32" y="61"/>
                      </a:lnTo>
                      <a:lnTo>
                        <a:pt x="17" y="82"/>
                      </a:lnTo>
                      <a:lnTo>
                        <a:pt x="6" y="105"/>
                      </a:lnTo>
                      <a:lnTo>
                        <a:pt x="0" y="128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7068" name="Freeform 765"/>
                <p:cNvSpPr>
                  <a:spLocks/>
                </p:cNvSpPr>
                <p:nvPr/>
              </p:nvSpPr>
              <p:spPr bwMode="auto">
                <a:xfrm>
                  <a:off x="5311" y="2643"/>
                  <a:ext cx="87" cy="73"/>
                </a:xfrm>
                <a:custGeom>
                  <a:avLst/>
                  <a:gdLst>
                    <a:gd name="T0" fmla="*/ 0 w 245"/>
                    <a:gd name="T1" fmla="*/ 0 h 310"/>
                    <a:gd name="T2" fmla="*/ 0 w 245"/>
                    <a:gd name="T3" fmla="*/ 0 h 310"/>
                    <a:gd name="T4" fmla="*/ 0 w 245"/>
                    <a:gd name="T5" fmla="*/ 0 h 310"/>
                    <a:gd name="T6" fmla="*/ 0 w 245"/>
                    <a:gd name="T7" fmla="*/ 0 h 310"/>
                    <a:gd name="T8" fmla="*/ 0 w 245"/>
                    <a:gd name="T9" fmla="*/ 0 h 310"/>
                    <a:gd name="T10" fmla="*/ 0 w 245"/>
                    <a:gd name="T11" fmla="*/ 0 h 310"/>
                    <a:gd name="T12" fmla="*/ 0 w 245"/>
                    <a:gd name="T13" fmla="*/ 0 h 310"/>
                    <a:gd name="T14" fmla="*/ 0 w 245"/>
                    <a:gd name="T15" fmla="*/ 0 h 310"/>
                    <a:gd name="T16" fmla="*/ 0 w 245"/>
                    <a:gd name="T17" fmla="*/ 0 h 310"/>
                    <a:gd name="T18" fmla="*/ 0 w 245"/>
                    <a:gd name="T19" fmla="*/ 0 h 310"/>
                    <a:gd name="T20" fmla="*/ 0 w 245"/>
                    <a:gd name="T21" fmla="*/ 0 h 310"/>
                    <a:gd name="T22" fmla="*/ 0 w 245"/>
                    <a:gd name="T23" fmla="*/ 0 h 310"/>
                    <a:gd name="T24" fmla="*/ 0 w 245"/>
                    <a:gd name="T25" fmla="*/ 0 h 310"/>
                    <a:gd name="T26" fmla="*/ 0 w 245"/>
                    <a:gd name="T27" fmla="*/ 0 h 310"/>
                    <a:gd name="T28" fmla="*/ 0 w 245"/>
                    <a:gd name="T29" fmla="*/ 0 h 310"/>
                    <a:gd name="T30" fmla="*/ 0 w 245"/>
                    <a:gd name="T31" fmla="*/ 0 h 310"/>
                    <a:gd name="T32" fmla="*/ 0 w 245"/>
                    <a:gd name="T33" fmla="*/ 0 h 310"/>
                    <a:gd name="T34" fmla="*/ 0 w 245"/>
                    <a:gd name="T35" fmla="*/ 0 h 310"/>
                    <a:gd name="T36" fmla="*/ 0 w 245"/>
                    <a:gd name="T37" fmla="*/ 0 h 310"/>
                    <a:gd name="T38" fmla="*/ 0 w 245"/>
                    <a:gd name="T39" fmla="*/ 0 h 310"/>
                    <a:gd name="T40" fmla="*/ 0 w 245"/>
                    <a:gd name="T41" fmla="*/ 0 h 310"/>
                    <a:gd name="T42" fmla="*/ 0 w 245"/>
                    <a:gd name="T43" fmla="*/ 0 h 310"/>
                    <a:gd name="T44" fmla="*/ 0 w 245"/>
                    <a:gd name="T45" fmla="*/ 0 h 310"/>
                    <a:gd name="T46" fmla="*/ 0 w 245"/>
                    <a:gd name="T47" fmla="*/ 0 h 310"/>
                    <a:gd name="T48" fmla="*/ 0 w 245"/>
                    <a:gd name="T49" fmla="*/ 0 h 310"/>
                    <a:gd name="T50" fmla="*/ 0 w 245"/>
                    <a:gd name="T51" fmla="*/ 0 h 310"/>
                    <a:gd name="T52" fmla="*/ 0 w 245"/>
                    <a:gd name="T53" fmla="*/ 0 h 310"/>
                    <a:gd name="T54" fmla="*/ 0 w 245"/>
                    <a:gd name="T55" fmla="*/ 0 h 310"/>
                    <a:gd name="T56" fmla="*/ 0 w 245"/>
                    <a:gd name="T57" fmla="*/ 0 h 310"/>
                    <a:gd name="T58" fmla="*/ 0 w 245"/>
                    <a:gd name="T59" fmla="*/ 0 h 310"/>
                    <a:gd name="T60" fmla="*/ 0 w 245"/>
                    <a:gd name="T61" fmla="*/ 0 h 310"/>
                    <a:gd name="T62" fmla="*/ 0 w 245"/>
                    <a:gd name="T63" fmla="*/ 0 h 310"/>
                    <a:gd name="T64" fmla="*/ 0 w 245"/>
                    <a:gd name="T65" fmla="*/ 0 h 310"/>
                    <a:gd name="T66" fmla="*/ 0 w 245"/>
                    <a:gd name="T67" fmla="*/ 0 h 310"/>
                    <a:gd name="T68" fmla="*/ 0 w 245"/>
                    <a:gd name="T69" fmla="*/ 0 h 310"/>
                    <a:gd name="T70" fmla="*/ 0 w 245"/>
                    <a:gd name="T71" fmla="*/ 0 h 310"/>
                    <a:gd name="T72" fmla="*/ 0 w 245"/>
                    <a:gd name="T73" fmla="*/ 0 h 310"/>
                    <a:gd name="T74" fmla="*/ 0 w 245"/>
                    <a:gd name="T75" fmla="*/ 0 h 310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w 245"/>
                    <a:gd name="T115" fmla="*/ 0 h 310"/>
                    <a:gd name="T116" fmla="*/ 245 w 245"/>
                    <a:gd name="T117" fmla="*/ 310 h 310"/>
                  </a:gdLst>
                  <a:ahLst/>
                  <a:cxnLst>
                    <a:cxn ang="T76">
                      <a:pos x="T0" y="T1"/>
                    </a:cxn>
                    <a:cxn ang="T77">
                      <a:pos x="T2" y="T3"/>
                    </a:cxn>
                    <a:cxn ang="T78">
                      <a:pos x="T4" y="T5"/>
                    </a:cxn>
                    <a:cxn ang="T79">
                      <a:pos x="T6" y="T7"/>
                    </a:cxn>
                    <a:cxn ang="T80">
                      <a:pos x="T8" y="T9"/>
                    </a:cxn>
                    <a:cxn ang="T81">
                      <a:pos x="T10" y="T11"/>
                    </a:cxn>
                    <a:cxn ang="T82">
                      <a:pos x="T12" y="T13"/>
                    </a:cxn>
                    <a:cxn ang="T83">
                      <a:pos x="T14" y="T15"/>
                    </a:cxn>
                    <a:cxn ang="T84">
                      <a:pos x="T16" y="T17"/>
                    </a:cxn>
                    <a:cxn ang="T85">
                      <a:pos x="T18" y="T19"/>
                    </a:cxn>
                    <a:cxn ang="T86">
                      <a:pos x="T20" y="T21"/>
                    </a:cxn>
                    <a:cxn ang="T87">
                      <a:pos x="T22" y="T23"/>
                    </a:cxn>
                    <a:cxn ang="T88">
                      <a:pos x="T24" y="T25"/>
                    </a:cxn>
                    <a:cxn ang="T89">
                      <a:pos x="T26" y="T27"/>
                    </a:cxn>
                    <a:cxn ang="T90">
                      <a:pos x="T28" y="T29"/>
                    </a:cxn>
                    <a:cxn ang="T91">
                      <a:pos x="T30" y="T31"/>
                    </a:cxn>
                    <a:cxn ang="T92">
                      <a:pos x="T32" y="T33"/>
                    </a:cxn>
                    <a:cxn ang="T93">
                      <a:pos x="T34" y="T35"/>
                    </a:cxn>
                    <a:cxn ang="T94">
                      <a:pos x="T36" y="T37"/>
                    </a:cxn>
                    <a:cxn ang="T95">
                      <a:pos x="T38" y="T39"/>
                    </a:cxn>
                    <a:cxn ang="T96">
                      <a:pos x="T40" y="T41"/>
                    </a:cxn>
                    <a:cxn ang="T97">
                      <a:pos x="T42" y="T43"/>
                    </a:cxn>
                    <a:cxn ang="T98">
                      <a:pos x="T44" y="T45"/>
                    </a:cxn>
                    <a:cxn ang="T99">
                      <a:pos x="T46" y="T47"/>
                    </a:cxn>
                    <a:cxn ang="T100">
                      <a:pos x="T48" y="T49"/>
                    </a:cxn>
                    <a:cxn ang="T101">
                      <a:pos x="T50" y="T51"/>
                    </a:cxn>
                    <a:cxn ang="T102">
                      <a:pos x="T52" y="T53"/>
                    </a:cxn>
                    <a:cxn ang="T103">
                      <a:pos x="T54" y="T55"/>
                    </a:cxn>
                    <a:cxn ang="T104">
                      <a:pos x="T56" y="T57"/>
                    </a:cxn>
                    <a:cxn ang="T105">
                      <a:pos x="T58" y="T59"/>
                    </a:cxn>
                    <a:cxn ang="T106">
                      <a:pos x="T60" y="T61"/>
                    </a:cxn>
                    <a:cxn ang="T107">
                      <a:pos x="T62" y="T63"/>
                    </a:cxn>
                    <a:cxn ang="T108">
                      <a:pos x="T64" y="T65"/>
                    </a:cxn>
                    <a:cxn ang="T109">
                      <a:pos x="T66" y="T67"/>
                    </a:cxn>
                    <a:cxn ang="T110">
                      <a:pos x="T68" y="T69"/>
                    </a:cxn>
                    <a:cxn ang="T111">
                      <a:pos x="T70" y="T71"/>
                    </a:cxn>
                    <a:cxn ang="T112">
                      <a:pos x="T72" y="T73"/>
                    </a:cxn>
                    <a:cxn ang="T113">
                      <a:pos x="T74" y="T75"/>
                    </a:cxn>
                  </a:cxnLst>
                  <a:rect l="T114" t="T115" r="T116" b="T117"/>
                  <a:pathLst>
                    <a:path w="245" h="310">
                      <a:moveTo>
                        <a:pt x="200" y="116"/>
                      </a:moveTo>
                      <a:lnTo>
                        <a:pt x="208" y="124"/>
                      </a:lnTo>
                      <a:lnTo>
                        <a:pt x="214" y="133"/>
                      </a:lnTo>
                      <a:lnTo>
                        <a:pt x="220" y="144"/>
                      </a:lnTo>
                      <a:lnTo>
                        <a:pt x="223" y="154"/>
                      </a:lnTo>
                      <a:lnTo>
                        <a:pt x="226" y="164"/>
                      </a:lnTo>
                      <a:lnTo>
                        <a:pt x="224" y="176"/>
                      </a:lnTo>
                      <a:lnTo>
                        <a:pt x="222" y="187"/>
                      </a:lnTo>
                      <a:lnTo>
                        <a:pt x="216" y="198"/>
                      </a:lnTo>
                      <a:lnTo>
                        <a:pt x="208" y="209"/>
                      </a:lnTo>
                      <a:lnTo>
                        <a:pt x="199" y="219"/>
                      </a:lnTo>
                      <a:lnTo>
                        <a:pt x="188" y="229"/>
                      </a:lnTo>
                      <a:lnTo>
                        <a:pt x="177" y="238"/>
                      </a:lnTo>
                      <a:lnTo>
                        <a:pt x="166" y="246"/>
                      </a:lnTo>
                      <a:lnTo>
                        <a:pt x="154" y="255"/>
                      </a:lnTo>
                      <a:lnTo>
                        <a:pt x="142" y="264"/>
                      </a:lnTo>
                      <a:lnTo>
                        <a:pt x="132" y="275"/>
                      </a:lnTo>
                      <a:lnTo>
                        <a:pt x="128" y="278"/>
                      </a:lnTo>
                      <a:lnTo>
                        <a:pt x="126" y="283"/>
                      </a:lnTo>
                      <a:lnTo>
                        <a:pt x="124" y="287"/>
                      </a:lnTo>
                      <a:lnTo>
                        <a:pt x="121" y="292"/>
                      </a:lnTo>
                      <a:lnTo>
                        <a:pt x="120" y="296"/>
                      </a:lnTo>
                      <a:lnTo>
                        <a:pt x="120" y="301"/>
                      </a:lnTo>
                      <a:lnTo>
                        <a:pt x="122" y="306"/>
                      </a:lnTo>
                      <a:lnTo>
                        <a:pt x="126" y="309"/>
                      </a:lnTo>
                      <a:lnTo>
                        <a:pt x="131" y="310"/>
                      </a:lnTo>
                      <a:lnTo>
                        <a:pt x="135" y="310"/>
                      </a:lnTo>
                      <a:lnTo>
                        <a:pt x="139" y="309"/>
                      </a:lnTo>
                      <a:lnTo>
                        <a:pt x="142" y="306"/>
                      </a:lnTo>
                      <a:lnTo>
                        <a:pt x="154" y="292"/>
                      </a:lnTo>
                      <a:lnTo>
                        <a:pt x="167" y="280"/>
                      </a:lnTo>
                      <a:lnTo>
                        <a:pt x="180" y="269"/>
                      </a:lnTo>
                      <a:lnTo>
                        <a:pt x="194" y="257"/>
                      </a:lnTo>
                      <a:lnTo>
                        <a:pt x="207" y="246"/>
                      </a:lnTo>
                      <a:lnTo>
                        <a:pt x="220" y="233"/>
                      </a:lnTo>
                      <a:lnTo>
                        <a:pt x="230" y="219"/>
                      </a:lnTo>
                      <a:lnTo>
                        <a:pt x="238" y="204"/>
                      </a:lnTo>
                      <a:lnTo>
                        <a:pt x="244" y="186"/>
                      </a:lnTo>
                      <a:lnTo>
                        <a:pt x="245" y="169"/>
                      </a:lnTo>
                      <a:lnTo>
                        <a:pt x="243" y="152"/>
                      </a:lnTo>
                      <a:lnTo>
                        <a:pt x="237" y="134"/>
                      </a:lnTo>
                      <a:lnTo>
                        <a:pt x="228" y="119"/>
                      </a:lnTo>
                      <a:lnTo>
                        <a:pt x="217" y="105"/>
                      </a:lnTo>
                      <a:lnTo>
                        <a:pt x="203" y="93"/>
                      </a:lnTo>
                      <a:lnTo>
                        <a:pt x="188" y="83"/>
                      </a:lnTo>
                      <a:lnTo>
                        <a:pt x="176" y="76"/>
                      </a:lnTo>
                      <a:lnTo>
                        <a:pt x="163" y="69"/>
                      </a:lnTo>
                      <a:lnTo>
                        <a:pt x="151" y="61"/>
                      </a:lnTo>
                      <a:lnTo>
                        <a:pt x="136" y="54"/>
                      </a:lnTo>
                      <a:lnTo>
                        <a:pt x="122" y="46"/>
                      </a:lnTo>
                      <a:lnTo>
                        <a:pt x="107" y="39"/>
                      </a:lnTo>
                      <a:lnTo>
                        <a:pt x="93" y="31"/>
                      </a:lnTo>
                      <a:lnTo>
                        <a:pt x="79" y="24"/>
                      </a:lnTo>
                      <a:lnTo>
                        <a:pt x="66" y="18"/>
                      </a:lnTo>
                      <a:lnTo>
                        <a:pt x="53" y="13"/>
                      </a:lnTo>
                      <a:lnTo>
                        <a:pt x="40" y="8"/>
                      </a:lnTo>
                      <a:lnTo>
                        <a:pt x="30" y="5"/>
                      </a:lnTo>
                      <a:lnTo>
                        <a:pt x="20" y="1"/>
                      </a:lnTo>
                      <a:lnTo>
                        <a:pt x="1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lnTo>
                        <a:pt x="11" y="8"/>
                      </a:lnTo>
                      <a:lnTo>
                        <a:pt x="23" y="14"/>
                      </a:lnTo>
                      <a:lnTo>
                        <a:pt x="36" y="20"/>
                      </a:lnTo>
                      <a:lnTo>
                        <a:pt x="47" y="25"/>
                      </a:lnTo>
                      <a:lnTo>
                        <a:pt x="60" y="31"/>
                      </a:lnTo>
                      <a:lnTo>
                        <a:pt x="73" y="37"/>
                      </a:lnTo>
                      <a:lnTo>
                        <a:pt x="86" y="44"/>
                      </a:lnTo>
                      <a:lnTo>
                        <a:pt x="99" y="51"/>
                      </a:lnTo>
                      <a:lnTo>
                        <a:pt x="113" y="57"/>
                      </a:lnTo>
                      <a:lnTo>
                        <a:pt x="126" y="64"/>
                      </a:lnTo>
                      <a:lnTo>
                        <a:pt x="139" y="71"/>
                      </a:lnTo>
                      <a:lnTo>
                        <a:pt x="152" y="79"/>
                      </a:lnTo>
                      <a:lnTo>
                        <a:pt x="165" y="88"/>
                      </a:lnTo>
                      <a:lnTo>
                        <a:pt x="176" y="96"/>
                      </a:lnTo>
                      <a:lnTo>
                        <a:pt x="188" y="106"/>
                      </a:lnTo>
                      <a:lnTo>
                        <a:pt x="200" y="116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pic>
            <p:nvPicPr>
              <p:cNvPr id="77056" name="Picture 766" descr="access_point_stylized_gray_small"/>
              <p:cNvPicPr>
                <a:picLocks noChangeAspect="1" noChangeArrowheads="1"/>
              </p:cNvPicPr>
              <p:nvPr/>
            </p:nvPicPr>
            <p:blipFill>
              <a:blip r:embed="rId6" cstate="print"/>
              <a:srcRect/>
              <a:stretch>
                <a:fillRect/>
              </a:stretch>
            </p:blipFill>
            <p:spPr bwMode="auto">
              <a:xfrm>
                <a:off x="5072" y="3642"/>
                <a:ext cx="430" cy="34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grpSp>
          <p:nvGrpSpPr>
            <p:cNvPr id="76858" name="Group 767"/>
            <p:cNvGrpSpPr>
              <a:grpSpLocks/>
            </p:cNvGrpSpPr>
            <p:nvPr/>
          </p:nvGrpSpPr>
          <p:grpSpPr bwMode="auto">
            <a:xfrm>
              <a:off x="3552" y="2211"/>
              <a:ext cx="251" cy="226"/>
              <a:chOff x="5072" y="3611"/>
              <a:chExt cx="459" cy="380"/>
            </a:xfrm>
          </p:grpSpPr>
          <p:grpSp>
            <p:nvGrpSpPr>
              <p:cNvPr id="77041" name="Group 768"/>
              <p:cNvGrpSpPr>
                <a:grpSpLocks/>
              </p:cNvGrpSpPr>
              <p:nvPr/>
            </p:nvGrpSpPr>
            <p:grpSpPr bwMode="auto">
              <a:xfrm>
                <a:off x="5144" y="3611"/>
                <a:ext cx="387" cy="99"/>
                <a:chOff x="5030" y="2639"/>
                <a:chExt cx="387" cy="99"/>
              </a:xfrm>
            </p:grpSpPr>
            <p:sp>
              <p:nvSpPr>
                <p:cNvPr id="77043" name="Freeform 769"/>
                <p:cNvSpPr>
                  <a:spLocks/>
                </p:cNvSpPr>
                <p:nvPr/>
              </p:nvSpPr>
              <p:spPr bwMode="auto">
                <a:xfrm>
                  <a:off x="5134" y="2657"/>
                  <a:ext cx="69" cy="55"/>
                </a:xfrm>
                <a:custGeom>
                  <a:avLst/>
                  <a:gdLst>
                    <a:gd name="T0" fmla="*/ 0 w 199"/>
                    <a:gd name="T1" fmla="*/ 0 h 232"/>
                    <a:gd name="T2" fmla="*/ 0 w 199"/>
                    <a:gd name="T3" fmla="*/ 0 h 232"/>
                    <a:gd name="T4" fmla="*/ 0 w 199"/>
                    <a:gd name="T5" fmla="*/ 0 h 232"/>
                    <a:gd name="T6" fmla="*/ 0 w 199"/>
                    <a:gd name="T7" fmla="*/ 0 h 232"/>
                    <a:gd name="T8" fmla="*/ 0 w 199"/>
                    <a:gd name="T9" fmla="*/ 0 h 232"/>
                    <a:gd name="T10" fmla="*/ 0 w 199"/>
                    <a:gd name="T11" fmla="*/ 0 h 232"/>
                    <a:gd name="T12" fmla="*/ 0 w 199"/>
                    <a:gd name="T13" fmla="*/ 0 h 232"/>
                    <a:gd name="T14" fmla="*/ 0 w 199"/>
                    <a:gd name="T15" fmla="*/ 0 h 232"/>
                    <a:gd name="T16" fmla="*/ 0 w 199"/>
                    <a:gd name="T17" fmla="*/ 0 h 232"/>
                    <a:gd name="T18" fmla="*/ 0 w 199"/>
                    <a:gd name="T19" fmla="*/ 0 h 232"/>
                    <a:gd name="T20" fmla="*/ 0 w 199"/>
                    <a:gd name="T21" fmla="*/ 0 h 232"/>
                    <a:gd name="T22" fmla="*/ 0 w 199"/>
                    <a:gd name="T23" fmla="*/ 0 h 232"/>
                    <a:gd name="T24" fmla="*/ 0 w 199"/>
                    <a:gd name="T25" fmla="*/ 0 h 232"/>
                    <a:gd name="T26" fmla="*/ 0 w 199"/>
                    <a:gd name="T27" fmla="*/ 0 h 232"/>
                    <a:gd name="T28" fmla="*/ 0 w 199"/>
                    <a:gd name="T29" fmla="*/ 0 h 232"/>
                    <a:gd name="T30" fmla="*/ 0 w 199"/>
                    <a:gd name="T31" fmla="*/ 0 h 232"/>
                    <a:gd name="T32" fmla="*/ 0 w 199"/>
                    <a:gd name="T33" fmla="*/ 0 h 232"/>
                    <a:gd name="T34" fmla="*/ 0 w 199"/>
                    <a:gd name="T35" fmla="*/ 0 h 232"/>
                    <a:gd name="T36" fmla="*/ 0 w 199"/>
                    <a:gd name="T37" fmla="*/ 0 h 232"/>
                    <a:gd name="T38" fmla="*/ 0 w 199"/>
                    <a:gd name="T39" fmla="*/ 0 h 232"/>
                    <a:gd name="T40" fmla="*/ 0 w 199"/>
                    <a:gd name="T41" fmla="*/ 0 h 232"/>
                    <a:gd name="T42" fmla="*/ 0 w 199"/>
                    <a:gd name="T43" fmla="*/ 0 h 232"/>
                    <a:gd name="T44" fmla="*/ 0 w 199"/>
                    <a:gd name="T45" fmla="*/ 0 h 232"/>
                    <a:gd name="T46" fmla="*/ 0 w 199"/>
                    <a:gd name="T47" fmla="*/ 0 h 232"/>
                    <a:gd name="T48" fmla="*/ 0 w 199"/>
                    <a:gd name="T49" fmla="*/ 0 h 232"/>
                    <a:gd name="T50" fmla="*/ 0 w 199"/>
                    <a:gd name="T51" fmla="*/ 0 h 232"/>
                    <a:gd name="T52" fmla="*/ 0 w 199"/>
                    <a:gd name="T53" fmla="*/ 0 h 232"/>
                    <a:gd name="T54" fmla="*/ 0 w 199"/>
                    <a:gd name="T55" fmla="*/ 0 h 232"/>
                    <a:gd name="T56" fmla="*/ 0 w 199"/>
                    <a:gd name="T57" fmla="*/ 0 h 232"/>
                    <a:gd name="T58" fmla="*/ 0 w 199"/>
                    <a:gd name="T59" fmla="*/ 0 h 232"/>
                    <a:gd name="T60" fmla="*/ 0 w 199"/>
                    <a:gd name="T61" fmla="*/ 0 h 232"/>
                    <a:gd name="T62" fmla="*/ 0 w 199"/>
                    <a:gd name="T63" fmla="*/ 0 h 232"/>
                    <a:gd name="T64" fmla="*/ 0 w 199"/>
                    <a:gd name="T65" fmla="*/ 0 h 232"/>
                    <a:gd name="T66" fmla="*/ 0 w 199"/>
                    <a:gd name="T67" fmla="*/ 0 h 232"/>
                    <a:gd name="T68" fmla="*/ 0 w 199"/>
                    <a:gd name="T69" fmla="*/ 0 h 232"/>
                    <a:gd name="T70" fmla="*/ 0 w 199"/>
                    <a:gd name="T71" fmla="*/ 0 h 232"/>
                    <a:gd name="T72" fmla="*/ 0 w 199"/>
                    <a:gd name="T73" fmla="*/ 0 h 232"/>
                    <a:gd name="T74" fmla="*/ 0 w 199"/>
                    <a:gd name="T75" fmla="*/ 0 h 232"/>
                    <a:gd name="T76" fmla="*/ 0 w 199"/>
                    <a:gd name="T77" fmla="*/ 0 h 232"/>
                    <a:gd name="T78" fmla="*/ 0 w 199"/>
                    <a:gd name="T79" fmla="*/ 0 h 232"/>
                    <a:gd name="T80" fmla="*/ 0 w 199"/>
                    <a:gd name="T81" fmla="*/ 0 h 232"/>
                    <a:gd name="T82" fmla="*/ 0 w 199"/>
                    <a:gd name="T83" fmla="*/ 0 h 232"/>
                    <a:gd name="T84" fmla="*/ 0 w 199"/>
                    <a:gd name="T85" fmla="*/ 0 h 232"/>
                    <a:gd name="T86" fmla="*/ 0 w 199"/>
                    <a:gd name="T87" fmla="*/ 0 h 232"/>
                    <a:gd name="T88" fmla="*/ 0 w 199"/>
                    <a:gd name="T89" fmla="*/ 0 h 232"/>
                    <a:gd name="T90" fmla="*/ 0 w 199"/>
                    <a:gd name="T91" fmla="*/ 0 h 232"/>
                    <a:gd name="T92" fmla="*/ 0 w 199"/>
                    <a:gd name="T93" fmla="*/ 0 h 232"/>
                    <a:gd name="T94" fmla="*/ 0 w 199"/>
                    <a:gd name="T95" fmla="*/ 0 h 232"/>
                    <a:gd name="T96" fmla="*/ 0 w 199"/>
                    <a:gd name="T97" fmla="*/ 0 h 232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w 199"/>
                    <a:gd name="T148" fmla="*/ 0 h 232"/>
                    <a:gd name="T149" fmla="*/ 199 w 199"/>
                    <a:gd name="T150" fmla="*/ 232 h 232"/>
                  </a:gdLst>
                  <a:ahLst/>
                  <a:cxnLst>
                    <a:cxn ang="T98">
                      <a:pos x="T0" y="T1"/>
                    </a:cxn>
                    <a:cxn ang="T99">
                      <a:pos x="T2" y="T3"/>
                    </a:cxn>
                    <a:cxn ang="T100">
                      <a:pos x="T4" y="T5"/>
                    </a:cxn>
                    <a:cxn ang="T101">
                      <a:pos x="T6" y="T7"/>
                    </a:cxn>
                    <a:cxn ang="T102">
                      <a:pos x="T8" y="T9"/>
                    </a:cxn>
                    <a:cxn ang="T103">
                      <a:pos x="T10" y="T11"/>
                    </a:cxn>
                    <a:cxn ang="T104">
                      <a:pos x="T12" y="T13"/>
                    </a:cxn>
                    <a:cxn ang="T105">
                      <a:pos x="T14" y="T15"/>
                    </a:cxn>
                    <a:cxn ang="T106">
                      <a:pos x="T16" y="T17"/>
                    </a:cxn>
                    <a:cxn ang="T107">
                      <a:pos x="T18" y="T19"/>
                    </a:cxn>
                    <a:cxn ang="T108">
                      <a:pos x="T20" y="T21"/>
                    </a:cxn>
                    <a:cxn ang="T109">
                      <a:pos x="T22" y="T23"/>
                    </a:cxn>
                    <a:cxn ang="T110">
                      <a:pos x="T24" y="T25"/>
                    </a:cxn>
                    <a:cxn ang="T111">
                      <a:pos x="T26" y="T27"/>
                    </a:cxn>
                    <a:cxn ang="T112">
                      <a:pos x="T28" y="T29"/>
                    </a:cxn>
                    <a:cxn ang="T113">
                      <a:pos x="T30" y="T31"/>
                    </a:cxn>
                    <a:cxn ang="T114">
                      <a:pos x="T32" y="T33"/>
                    </a:cxn>
                    <a:cxn ang="T115">
                      <a:pos x="T34" y="T35"/>
                    </a:cxn>
                    <a:cxn ang="T116">
                      <a:pos x="T36" y="T37"/>
                    </a:cxn>
                    <a:cxn ang="T117">
                      <a:pos x="T38" y="T39"/>
                    </a:cxn>
                    <a:cxn ang="T118">
                      <a:pos x="T40" y="T41"/>
                    </a:cxn>
                    <a:cxn ang="T119">
                      <a:pos x="T42" y="T43"/>
                    </a:cxn>
                    <a:cxn ang="T120">
                      <a:pos x="T44" y="T45"/>
                    </a:cxn>
                    <a:cxn ang="T121">
                      <a:pos x="T46" y="T47"/>
                    </a:cxn>
                    <a:cxn ang="T122">
                      <a:pos x="T48" y="T49"/>
                    </a:cxn>
                    <a:cxn ang="T123">
                      <a:pos x="T50" y="T51"/>
                    </a:cxn>
                    <a:cxn ang="T124">
                      <a:pos x="T52" y="T53"/>
                    </a:cxn>
                    <a:cxn ang="T125">
                      <a:pos x="T54" y="T55"/>
                    </a:cxn>
                    <a:cxn ang="T126">
                      <a:pos x="T56" y="T57"/>
                    </a:cxn>
                    <a:cxn ang="T127">
                      <a:pos x="T58" y="T59"/>
                    </a:cxn>
                    <a:cxn ang="T128">
                      <a:pos x="T60" y="T61"/>
                    </a:cxn>
                    <a:cxn ang="T129">
                      <a:pos x="T62" y="T63"/>
                    </a:cxn>
                    <a:cxn ang="T130">
                      <a:pos x="T64" y="T65"/>
                    </a:cxn>
                    <a:cxn ang="T131">
                      <a:pos x="T66" y="T67"/>
                    </a:cxn>
                    <a:cxn ang="T132">
                      <a:pos x="T68" y="T69"/>
                    </a:cxn>
                    <a:cxn ang="T133">
                      <a:pos x="T70" y="T71"/>
                    </a:cxn>
                    <a:cxn ang="T134">
                      <a:pos x="T72" y="T73"/>
                    </a:cxn>
                    <a:cxn ang="T135">
                      <a:pos x="T74" y="T75"/>
                    </a:cxn>
                    <a:cxn ang="T136">
                      <a:pos x="T76" y="T77"/>
                    </a:cxn>
                    <a:cxn ang="T137">
                      <a:pos x="T78" y="T79"/>
                    </a:cxn>
                    <a:cxn ang="T138">
                      <a:pos x="T80" y="T81"/>
                    </a:cxn>
                    <a:cxn ang="T139">
                      <a:pos x="T82" y="T83"/>
                    </a:cxn>
                    <a:cxn ang="T140">
                      <a:pos x="T84" y="T85"/>
                    </a:cxn>
                    <a:cxn ang="T141">
                      <a:pos x="T86" y="T87"/>
                    </a:cxn>
                    <a:cxn ang="T142">
                      <a:pos x="T88" y="T89"/>
                    </a:cxn>
                    <a:cxn ang="T143">
                      <a:pos x="T90" y="T91"/>
                    </a:cxn>
                    <a:cxn ang="T144">
                      <a:pos x="T92" y="T93"/>
                    </a:cxn>
                    <a:cxn ang="T145">
                      <a:pos x="T94" y="T95"/>
                    </a:cxn>
                    <a:cxn ang="T146">
                      <a:pos x="T96" y="T97"/>
                    </a:cxn>
                  </a:cxnLst>
                  <a:rect l="T147" t="T148" r="T149" b="T150"/>
                  <a:pathLst>
                    <a:path w="199" h="232">
                      <a:moveTo>
                        <a:pt x="70" y="29"/>
                      </a:moveTo>
                      <a:lnTo>
                        <a:pt x="55" y="39"/>
                      </a:lnTo>
                      <a:lnTo>
                        <a:pt x="42" y="50"/>
                      </a:lnTo>
                      <a:lnTo>
                        <a:pt x="30" y="63"/>
                      </a:lnTo>
                      <a:lnTo>
                        <a:pt x="20" y="77"/>
                      </a:lnTo>
                      <a:lnTo>
                        <a:pt x="12" y="91"/>
                      </a:lnTo>
                      <a:lnTo>
                        <a:pt x="6" y="108"/>
                      </a:lnTo>
                      <a:lnTo>
                        <a:pt x="2" y="125"/>
                      </a:lnTo>
                      <a:lnTo>
                        <a:pt x="0" y="142"/>
                      </a:lnTo>
                      <a:lnTo>
                        <a:pt x="2" y="166"/>
                      </a:lnTo>
                      <a:lnTo>
                        <a:pt x="12" y="186"/>
                      </a:lnTo>
                      <a:lnTo>
                        <a:pt x="26" y="203"/>
                      </a:lnTo>
                      <a:lnTo>
                        <a:pt x="45" y="216"/>
                      </a:lnTo>
                      <a:lnTo>
                        <a:pt x="66" y="226"/>
                      </a:lnTo>
                      <a:lnTo>
                        <a:pt x="88" y="230"/>
                      </a:lnTo>
                      <a:lnTo>
                        <a:pt x="111" y="232"/>
                      </a:lnTo>
                      <a:lnTo>
                        <a:pt x="134" y="228"/>
                      </a:lnTo>
                      <a:lnTo>
                        <a:pt x="138" y="228"/>
                      </a:lnTo>
                      <a:lnTo>
                        <a:pt x="143" y="226"/>
                      </a:lnTo>
                      <a:lnTo>
                        <a:pt x="147" y="222"/>
                      </a:lnTo>
                      <a:lnTo>
                        <a:pt x="148" y="218"/>
                      </a:lnTo>
                      <a:lnTo>
                        <a:pt x="145" y="212"/>
                      </a:lnTo>
                      <a:lnTo>
                        <a:pt x="141" y="207"/>
                      </a:lnTo>
                      <a:lnTo>
                        <a:pt x="135" y="203"/>
                      </a:lnTo>
                      <a:lnTo>
                        <a:pt x="129" y="201"/>
                      </a:lnTo>
                      <a:lnTo>
                        <a:pt x="117" y="197"/>
                      </a:lnTo>
                      <a:lnTo>
                        <a:pt x="105" y="195"/>
                      </a:lnTo>
                      <a:lnTo>
                        <a:pt x="94" y="193"/>
                      </a:lnTo>
                      <a:lnTo>
                        <a:pt x="83" y="190"/>
                      </a:lnTo>
                      <a:lnTo>
                        <a:pt x="73" y="187"/>
                      </a:lnTo>
                      <a:lnTo>
                        <a:pt x="62" y="182"/>
                      </a:lnTo>
                      <a:lnTo>
                        <a:pt x="53" y="176"/>
                      </a:lnTo>
                      <a:lnTo>
                        <a:pt x="43" y="167"/>
                      </a:lnTo>
                      <a:lnTo>
                        <a:pt x="40" y="128"/>
                      </a:lnTo>
                      <a:lnTo>
                        <a:pt x="49" y="96"/>
                      </a:lnTo>
                      <a:lnTo>
                        <a:pt x="68" y="71"/>
                      </a:lnTo>
                      <a:lnTo>
                        <a:pt x="94" y="50"/>
                      </a:lnTo>
                      <a:lnTo>
                        <a:pt x="122" y="34"/>
                      </a:lnTo>
                      <a:lnTo>
                        <a:pt x="151" y="21"/>
                      </a:lnTo>
                      <a:lnTo>
                        <a:pt x="178" y="12"/>
                      </a:lnTo>
                      <a:lnTo>
                        <a:pt x="199" y="4"/>
                      </a:lnTo>
                      <a:lnTo>
                        <a:pt x="186" y="1"/>
                      </a:lnTo>
                      <a:lnTo>
                        <a:pt x="172" y="0"/>
                      </a:lnTo>
                      <a:lnTo>
                        <a:pt x="156" y="2"/>
                      </a:lnTo>
                      <a:lnTo>
                        <a:pt x="138" y="4"/>
                      </a:lnTo>
                      <a:lnTo>
                        <a:pt x="121" y="10"/>
                      </a:lnTo>
                      <a:lnTo>
                        <a:pt x="103" y="16"/>
                      </a:lnTo>
                      <a:lnTo>
                        <a:pt x="86" y="23"/>
                      </a:lnTo>
                      <a:lnTo>
                        <a:pt x="70" y="29"/>
                      </a:lnTo>
                      <a:close/>
                    </a:path>
                  </a:pathLst>
                </a:custGeom>
                <a:solidFill>
                  <a:srgbClr val="C9E8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7044" name="Freeform 770"/>
                <p:cNvSpPr>
                  <a:spLocks/>
                </p:cNvSpPr>
                <p:nvPr/>
              </p:nvSpPr>
              <p:spPr bwMode="auto">
                <a:xfrm>
                  <a:off x="5252" y="2656"/>
                  <a:ext cx="47" cy="42"/>
                </a:xfrm>
                <a:custGeom>
                  <a:avLst/>
                  <a:gdLst>
                    <a:gd name="T0" fmla="*/ 0 w 128"/>
                    <a:gd name="T1" fmla="*/ 0 h 180"/>
                    <a:gd name="T2" fmla="*/ 0 w 128"/>
                    <a:gd name="T3" fmla="*/ 0 h 180"/>
                    <a:gd name="T4" fmla="*/ 0 w 128"/>
                    <a:gd name="T5" fmla="*/ 0 h 180"/>
                    <a:gd name="T6" fmla="*/ 0 w 128"/>
                    <a:gd name="T7" fmla="*/ 0 h 180"/>
                    <a:gd name="T8" fmla="*/ 0 w 128"/>
                    <a:gd name="T9" fmla="*/ 0 h 180"/>
                    <a:gd name="T10" fmla="*/ 0 w 128"/>
                    <a:gd name="T11" fmla="*/ 0 h 180"/>
                    <a:gd name="T12" fmla="*/ 0 w 128"/>
                    <a:gd name="T13" fmla="*/ 0 h 180"/>
                    <a:gd name="T14" fmla="*/ 0 w 128"/>
                    <a:gd name="T15" fmla="*/ 0 h 180"/>
                    <a:gd name="T16" fmla="*/ 0 w 128"/>
                    <a:gd name="T17" fmla="*/ 0 h 180"/>
                    <a:gd name="T18" fmla="*/ 0 w 128"/>
                    <a:gd name="T19" fmla="*/ 0 h 180"/>
                    <a:gd name="T20" fmla="*/ 0 w 128"/>
                    <a:gd name="T21" fmla="*/ 0 h 180"/>
                    <a:gd name="T22" fmla="*/ 0 w 128"/>
                    <a:gd name="T23" fmla="*/ 0 h 180"/>
                    <a:gd name="T24" fmla="*/ 0 w 128"/>
                    <a:gd name="T25" fmla="*/ 0 h 180"/>
                    <a:gd name="T26" fmla="*/ 0 w 128"/>
                    <a:gd name="T27" fmla="*/ 0 h 180"/>
                    <a:gd name="T28" fmla="*/ 0 w 128"/>
                    <a:gd name="T29" fmla="*/ 0 h 180"/>
                    <a:gd name="T30" fmla="*/ 0 w 128"/>
                    <a:gd name="T31" fmla="*/ 0 h 180"/>
                    <a:gd name="T32" fmla="*/ 0 w 128"/>
                    <a:gd name="T33" fmla="*/ 0 h 180"/>
                    <a:gd name="T34" fmla="*/ 0 w 128"/>
                    <a:gd name="T35" fmla="*/ 0 h 180"/>
                    <a:gd name="T36" fmla="*/ 0 w 128"/>
                    <a:gd name="T37" fmla="*/ 0 h 180"/>
                    <a:gd name="T38" fmla="*/ 0 w 128"/>
                    <a:gd name="T39" fmla="*/ 0 h 180"/>
                    <a:gd name="T40" fmla="*/ 0 w 128"/>
                    <a:gd name="T41" fmla="*/ 0 h 180"/>
                    <a:gd name="T42" fmla="*/ 0 w 128"/>
                    <a:gd name="T43" fmla="*/ 0 h 180"/>
                    <a:gd name="T44" fmla="*/ 0 w 128"/>
                    <a:gd name="T45" fmla="*/ 0 h 180"/>
                    <a:gd name="T46" fmla="*/ 0 w 128"/>
                    <a:gd name="T47" fmla="*/ 0 h 180"/>
                    <a:gd name="T48" fmla="*/ 0 w 128"/>
                    <a:gd name="T49" fmla="*/ 0 h 180"/>
                    <a:gd name="T50" fmla="*/ 0 w 128"/>
                    <a:gd name="T51" fmla="*/ 0 h 180"/>
                    <a:gd name="T52" fmla="*/ 0 w 128"/>
                    <a:gd name="T53" fmla="*/ 0 h 180"/>
                    <a:gd name="T54" fmla="*/ 0 w 128"/>
                    <a:gd name="T55" fmla="*/ 0 h 180"/>
                    <a:gd name="T56" fmla="*/ 0 w 128"/>
                    <a:gd name="T57" fmla="*/ 0 h 180"/>
                    <a:gd name="T58" fmla="*/ 0 w 128"/>
                    <a:gd name="T59" fmla="*/ 0 h 180"/>
                    <a:gd name="T60" fmla="*/ 0 w 128"/>
                    <a:gd name="T61" fmla="*/ 0 h 180"/>
                    <a:gd name="T62" fmla="*/ 0 w 128"/>
                    <a:gd name="T63" fmla="*/ 0 h 180"/>
                    <a:gd name="T64" fmla="*/ 0 w 128"/>
                    <a:gd name="T65" fmla="*/ 0 h 180"/>
                    <a:gd name="T66" fmla="*/ 0 w 128"/>
                    <a:gd name="T67" fmla="*/ 0 h 180"/>
                    <a:gd name="T68" fmla="*/ 0 w 128"/>
                    <a:gd name="T69" fmla="*/ 0 h 180"/>
                    <a:gd name="T70" fmla="*/ 0 w 128"/>
                    <a:gd name="T71" fmla="*/ 0 h 180"/>
                    <a:gd name="T72" fmla="*/ 0 w 128"/>
                    <a:gd name="T73" fmla="*/ 0 h 180"/>
                    <a:gd name="T74" fmla="*/ 0 w 128"/>
                    <a:gd name="T75" fmla="*/ 0 h 180"/>
                    <a:gd name="T76" fmla="*/ 0 w 128"/>
                    <a:gd name="T77" fmla="*/ 0 h 180"/>
                    <a:gd name="T78" fmla="*/ 0 w 128"/>
                    <a:gd name="T79" fmla="*/ 0 h 180"/>
                    <a:gd name="T80" fmla="*/ 0 w 128"/>
                    <a:gd name="T81" fmla="*/ 0 h 180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w 128"/>
                    <a:gd name="T124" fmla="*/ 0 h 180"/>
                    <a:gd name="T125" fmla="*/ 128 w 128"/>
                    <a:gd name="T126" fmla="*/ 180 h 180"/>
                  </a:gdLst>
                  <a:ahLst/>
                  <a:cxnLst>
                    <a:cxn ang="T82">
                      <a:pos x="T0" y="T1"/>
                    </a:cxn>
                    <a:cxn ang="T83">
                      <a:pos x="T2" y="T3"/>
                    </a:cxn>
                    <a:cxn ang="T84">
                      <a:pos x="T4" y="T5"/>
                    </a:cxn>
                    <a:cxn ang="T85">
                      <a:pos x="T6" y="T7"/>
                    </a:cxn>
                    <a:cxn ang="T86">
                      <a:pos x="T8" y="T9"/>
                    </a:cxn>
                    <a:cxn ang="T87">
                      <a:pos x="T10" y="T11"/>
                    </a:cxn>
                    <a:cxn ang="T88">
                      <a:pos x="T12" y="T13"/>
                    </a:cxn>
                    <a:cxn ang="T89">
                      <a:pos x="T14" y="T15"/>
                    </a:cxn>
                    <a:cxn ang="T90">
                      <a:pos x="T16" y="T17"/>
                    </a:cxn>
                    <a:cxn ang="T91">
                      <a:pos x="T18" y="T19"/>
                    </a:cxn>
                    <a:cxn ang="T92">
                      <a:pos x="T20" y="T21"/>
                    </a:cxn>
                    <a:cxn ang="T93">
                      <a:pos x="T22" y="T23"/>
                    </a:cxn>
                    <a:cxn ang="T94">
                      <a:pos x="T24" y="T25"/>
                    </a:cxn>
                    <a:cxn ang="T95">
                      <a:pos x="T26" y="T27"/>
                    </a:cxn>
                    <a:cxn ang="T96">
                      <a:pos x="T28" y="T29"/>
                    </a:cxn>
                    <a:cxn ang="T97">
                      <a:pos x="T30" y="T31"/>
                    </a:cxn>
                    <a:cxn ang="T98">
                      <a:pos x="T32" y="T33"/>
                    </a:cxn>
                    <a:cxn ang="T99">
                      <a:pos x="T34" y="T35"/>
                    </a:cxn>
                    <a:cxn ang="T100">
                      <a:pos x="T36" y="T37"/>
                    </a:cxn>
                    <a:cxn ang="T101">
                      <a:pos x="T38" y="T39"/>
                    </a:cxn>
                    <a:cxn ang="T102">
                      <a:pos x="T40" y="T41"/>
                    </a:cxn>
                    <a:cxn ang="T103">
                      <a:pos x="T42" y="T43"/>
                    </a:cxn>
                    <a:cxn ang="T104">
                      <a:pos x="T44" y="T45"/>
                    </a:cxn>
                    <a:cxn ang="T105">
                      <a:pos x="T46" y="T47"/>
                    </a:cxn>
                    <a:cxn ang="T106">
                      <a:pos x="T48" y="T49"/>
                    </a:cxn>
                    <a:cxn ang="T107">
                      <a:pos x="T50" y="T51"/>
                    </a:cxn>
                    <a:cxn ang="T108">
                      <a:pos x="T52" y="T53"/>
                    </a:cxn>
                    <a:cxn ang="T109">
                      <a:pos x="T54" y="T55"/>
                    </a:cxn>
                    <a:cxn ang="T110">
                      <a:pos x="T56" y="T57"/>
                    </a:cxn>
                    <a:cxn ang="T111">
                      <a:pos x="T58" y="T59"/>
                    </a:cxn>
                    <a:cxn ang="T112">
                      <a:pos x="T60" y="T61"/>
                    </a:cxn>
                    <a:cxn ang="T113">
                      <a:pos x="T62" y="T63"/>
                    </a:cxn>
                    <a:cxn ang="T114">
                      <a:pos x="T64" y="T65"/>
                    </a:cxn>
                    <a:cxn ang="T115">
                      <a:pos x="T66" y="T67"/>
                    </a:cxn>
                    <a:cxn ang="T116">
                      <a:pos x="T68" y="T69"/>
                    </a:cxn>
                    <a:cxn ang="T117">
                      <a:pos x="T70" y="T71"/>
                    </a:cxn>
                    <a:cxn ang="T118">
                      <a:pos x="T72" y="T73"/>
                    </a:cxn>
                    <a:cxn ang="T119">
                      <a:pos x="T74" y="T75"/>
                    </a:cxn>
                    <a:cxn ang="T120">
                      <a:pos x="T76" y="T77"/>
                    </a:cxn>
                    <a:cxn ang="T121">
                      <a:pos x="T78" y="T79"/>
                    </a:cxn>
                    <a:cxn ang="T122">
                      <a:pos x="T80" y="T81"/>
                    </a:cxn>
                  </a:cxnLst>
                  <a:rect l="T123" t="T124" r="T125" b="T126"/>
                  <a:pathLst>
                    <a:path w="128" h="180">
                      <a:moveTo>
                        <a:pt x="108" y="59"/>
                      </a:moveTo>
                      <a:lnTo>
                        <a:pt x="113" y="77"/>
                      </a:lnTo>
                      <a:lnTo>
                        <a:pt x="111" y="94"/>
                      </a:lnTo>
                      <a:lnTo>
                        <a:pt x="103" y="108"/>
                      </a:lnTo>
                      <a:lnTo>
                        <a:pt x="91" y="121"/>
                      </a:lnTo>
                      <a:lnTo>
                        <a:pt x="77" y="132"/>
                      </a:lnTo>
                      <a:lnTo>
                        <a:pt x="61" y="144"/>
                      </a:lnTo>
                      <a:lnTo>
                        <a:pt x="45" y="154"/>
                      </a:lnTo>
                      <a:lnTo>
                        <a:pt x="30" y="164"/>
                      </a:lnTo>
                      <a:lnTo>
                        <a:pt x="28" y="168"/>
                      </a:lnTo>
                      <a:lnTo>
                        <a:pt x="27" y="170"/>
                      </a:lnTo>
                      <a:lnTo>
                        <a:pt x="27" y="174"/>
                      </a:lnTo>
                      <a:lnTo>
                        <a:pt x="28" y="177"/>
                      </a:lnTo>
                      <a:lnTo>
                        <a:pt x="32" y="179"/>
                      </a:lnTo>
                      <a:lnTo>
                        <a:pt x="35" y="180"/>
                      </a:lnTo>
                      <a:lnTo>
                        <a:pt x="37" y="180"/>
                      </a:lnTo>
                      <a:lnTo>
                        <a:pt x="41" y="179"/>
                      </a:lnTo>
                      <a:lnTo>
                        <a:pt x="60" y="169"/>
                      </a:lnTo>
                      <a:lnTo>
                        <a:pt x="77" y="158"/>
                      </a:lnTo>
                      <a:lnTo>
                        <a:pt x="94" y="145"/>
                      </a:lnTo>
                      <a:lnTo>
                        <a:pt x="109" y="130"/>
                      </a:lnTo>
                      <a:lnTo>
                        <a:pt x="120" y="114"/>
                      </a:lnTo>
                      <a:lnTo>
                        <a:pt x="127" y="95"/>
                      </a:lnTo>
                      <a:lnTo>
                        <a:pt x="128" y="76"/>
                      </a:lnTo>
                      <a:lnTo>
                        <a:pt x="123" y="55"/>
                      </a:lnTo>
                      <a:lnTo>
                        <a:pt x="113" y="39"/>
                      </a:lnTo>
                      <a:lnTo>
                        <a:pt x="97" y="25"/>
                      </a:lnTo>
                      <a:lnTo>
                        <a:pt x="79" y="15"/>
                      </a:lnTo>
                      <a:lnTo>
                        <a:pt x="57" y="7"/>
                      </a:lnTo>
                      <a:lnTo>
                        <a:pt x="36" y="2"/>
                      </a:lnTo>
                      <a:lnTo>
                        <a:pt x="19" y="0"/>
                      </a:lnTo>
                      <a:lnTo>
                        <a:pt x="6" y="0"/>
                      </a:lnTo>
                      <a:lnTo>
                        <a:pt x="0" y="4"/>
                      </a:lnTo>
                      <a:lnTo>
                        <a:pt x="14" y="9"/>
                      </a:lnTo>
                      <a:lnTo>
                        <a:pt x="29" y="14"/>
                      </a:lnTo>
                      <a:lnTo>
                        <a:pt x="46" y="19"/>
                      </a:lnTo>
                      <a:lnTo>
                        <a:pt x="61" y="23"/>
                      </a:lnTo>
                      <a:lnTo>
                        <a:pt x="76" y="29"/>
                      </a:lnTo>
                      <a:lnTo>
                        <a:pt x="89" y="37"/>
                      </a:lnTo>
                      <a:lnTo>
                        <a:pt x="100" y="46"/>
                      </a:lnTo>
                      <a:lnTo>
                        <a:pt x="108" y="59"/>
                      </a:lnTo>
                      <a:close/>
                    </a:path>
                  </a:pathLst>
                </a:custGeom>
                <a:solidFill>
                  <a:srgbClr val="C9E8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7045" name="Freeform 771"/>
                <p:cNvSpPr>
                  <a:spLocks/>
                </p:cNvSpPr>
                <p:nvPr/>
              </p:nvSpPr>
              <p:spPr bwMode="auto">
                <a:xfrm>
                  <a:off x="5089" y="2646"/>
                  <a:ext cx="114" cy="88"/>
                </a:xfrm>
                <a:custGeom>
                  <a:avLst/>
                  <a:gdLst>
                    <a:gd name="T0" fmla="*/ 0 w 322"/>
                    <a:gd name="T1" fmla="*/ 0 h 378"/>
                    <a:gd name="T2" fmla="*/ 0 w 322"/>
                    <a:gd name="T3" fmla="*/ 0 h 378"/>
                    <a:gd name="T4" fmla="*/ 0 w 322"/>
                    <a:gd name="T5" fmla="*/ 0 h 378"/>
                    <a:gd name="T6" fmla="*/ 0 w 322"/>
                    <a:gd name="T7" fmla="*/ 0 h 378"/>
                    <a:gd name="T8" fmla="*/ 0 w 322"/>
                    <a:gd name="T9" fmla="*/ 0 h 378"/>
                    <a:gd name="T10" fmla="*/ 0 w 322"/>
                    <a:gd name="T11" fmla="*/ 0 h 378"/>
                    <a:gd name="T12" fmla="*/ 0 w 322"/>
                    <a:gd name="T13" fmla="*/ 0 h 378"/>
                    <a:gd name="T14" fmla="*/ 0 w 322"/>
                    <a:gd name="T15" fmla="*/ 0 h 378"/>
                    <a:gd name="T16" fmla="*/ 0 w 322"/>
                    <a:gd name="T17" fmla="*/ 0 h 378"/>
                    <a:gd name="T18" fmla="*/ 0 w 322"/>
                    <a:gd name="T19" fmla="*/ 0 h 378"/>
                    <a:gd name="T20" fmla="*/ 0 w 322"/>
                    <a:gd name="T21" fmla="*/ 0 h 378"/>
                    <a:gd name="T22" fmla="*/ 0 w 322"/>
                    <a:gd name="T23" fmla="*/ 0 h 378"/>
                    <a:gd name="T24" fmla="*/ 0 w 322"/>
                    <a:gd name="T25" fmla="*/ 0 h 378"/>
                    <a:gd name="T26" fmla="*/ 0 w 322"/>
                    <a:gd name="T27" fmla="*/ 0 h 378"/>
                    <a:gd name="T28" fmla="*/ 0 w 322"/>
                    <a:gd name="T29" fmla="*/ 0 h 378"/>
                    <a:gd name="T30" fmla="*/ 0 w 322"/>
                    <a:gd name="T31" fmla="*/ 0 h 378"/>
                    <a:gd name="T32" fmla="*/ 0 w 322"/>
                    <a:gd name="T33" fmla="*/ 0 h 378"/>
                    <a:gd name="T34" fmla="*/ 0 w 322"/>
                    <a:gd name="T35" fmla="*/ 0 h 378"/>
                    <a:gd name="T36" fmla="*/ 0 w 322"/>
                    <a:gd name="T37" fmla="*/ 0 h 378"/>
                    <a:gd name="T38" fmla="*/ 0 w 322"/>
                    <a:gd name="T39" fmla="*/ 0 h 378"/>
                    <a:gd name="T40" fmla="*/ 0 w 322"/>
                    <a:gd name="T41" fmla="*/ 0 h 378"/>
                    <a:gd name="T42" fmla="*/ 0 w 322"/>
                    <a:gd name="T43" fmla="*/ 0 h 378"/>
                    <a:gd name="T44" fmla="*/ 0 w 322"/>
                    <a:gd name="T45" fmla="*/ 0 h 378"/>
                    <a:gd name="T46" fmla="*/ 0 w 322"/>
                    <a:gd name="T47" fmla="*/ 0 h 378"/>
                    <a:gd name="T48" fmla="*/ 0 w 322"/>
                    <a:gd name="T49" fmla="*/ 0 h 378"/>
                    <a:gd name="T50" fmla="*/ 0 w 322"/>
                    <a:gd name="T51" fmla="*/ 0 h 378"/>
                    <a:gd name="T52" fmla="*/ 0 w 322"/>
                    <a:gd name="T53" fmla="*/ 0 h 378"/>
                    <a:gd name="T54" fmla="*/ 0 w 322"/>
                    <a:gd name="T55" fmla="*/ 0 h 378"/>
                    <a:gd name="T56" fmla="*/ 0 w 322"/>
                    <a:gd name="T57" fmla="*/ 0 h 378"/>
                    <a:gd name="T58" fmla="*/ 0 w 322"/>
                    <a:gd name="T59" fmla="*/ 0 h 378"/>
                    <a:gd name="T60" fmla="*/ 0 w 322"/>
                    <a:gd name="T61" fmla="*/ 0 h 378"/>
                    <a:gd name="T62" fmla="*/ 0 w 322"/>
                    <a:gd name="T63" fmla="*/ 0 h 378"/>
                    <a:gd name="T64" fmla="*/ 0 w 322"/>
                    <a:gd name="T65" fmla="*/ 0 h 378"/>
                    <a:gd name="T66" fmla="*/ 0 w 322"/>
                    <a:gd name="T67" fmla="*/ 0 h 378"/>
                    <a:gd name="T68" fmla="*/ 0 w 322"/>
                    <a:gd name="T69" fmla="*/ 0 h 378"/>
                    <a:gd name="T70" fmla="*/ 0 w 322"/>
                    <a:gd name="T71" fmla="*/ 0 h 378"/>
                    <a:gd name="T72" fmla="*/ 0 w 322"/>
                    <a:gd name="T73" fmla="*/ 0 h 378"/>
                    <a:gd name="T74" fmla="*/ 0 w 322"/>
                    <a:gd name="T75" fmla="*/ 0 h 378"/>
                    <a:gd name="T76" fmla="*/ 0 w 322"/>
                    <a:gd name="T77" fmla="*/ 0 h 378"/>
                    <a:gd name="T78" fmla="*/ 0 w 322"/>
                    <a:gd name="T79" fmla="*/ 0 h 378"/>
                    <a:gd name="T80" fmla="*/ 0 w 322"/>
                    <a:gd name="T81" fmla="*/ 0 h 378"/>
                    <a:gd name="T82" fmla="*/ 0 w 322"/>
                    <a:gd name="T83" fmla="*/ 0 h 378"/>
                    <a:gd name="T84" fmla="*/ 0 w 322"/>
                    <a:gd name="T85" fmla="*/ 0 h 378"/>
                    <a:gd name="T86" fmla="*/ 0 w 322"/>
                    <a:gd name="T87" fmla="*/ 0 h 378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w 322"/>
                    <a:gd name="T133" fmla="*/ 0 h 378"/>
                    <a:gd name="T134" fmla="*/ 322 w 322"/>
                    <a:gd name="T135" fmla="*/ 378 h 378"/>
                  </a:gdLst>
                  <a:ahLst/>
                  <a:cxnLst>
                    <a:cxn ang="T88">
                      <a:pos x="T0" y="T1"/>
                    </a:cxn>
                    <a:cxn ang="T89">
                      <a:pos x="T2" y="T3"/>
                    </a:cxn>
                    <a:cxn ang="T90">
                      <a:pos x="T4" y="T5"/>
                    </a:cxn>
                    <a:cxn ang="T91">
                      <a:pos x="T6" y="T7"/>
                    </a:cxn>
                    <a:cxn ang="T92">
                      <a:pos x="T8" y="T9"/>
                    </a:cxn>
                    <a:cxn ang="T93">
                      <a:pos x="T10" y="T11"/>
                    </a:cxn>
                    <a:cxn ang="T94">
                      <a:pos x="T12" y="T13"/>
                    </a:cxn>
                    <a:cxn ang="T95">
                      <a:pos x="T14" y="T15"/>
                    </a:cxn>
                    <a:cxn ang="T96">
                      <a:pos x="T16" y="T17"/>
                    </a:cxn>
                    <a:cxn ang="T97">
                      <a:pos x="T18" y="T19"/>
                    </a:cxn>
                    <a:cxn ang="T98">
                      <a:pos x="T20" y="T21"/>
                    </a:cxn>
                    <a:cxn ang="T99">
                      <a:pos x="T22" y="T23"/>
                    </a:cxn>
                    <a:cxn ang="T100">
                      <a:pos x="T24" y="T25"/>
                    </a:cxn>
                    <a:cxn ang="T101">
                      <a:pos x="T26" y="T27"/>
                    </a:cxn>
                    <a:cxn ang="T102">
                      <a:pos x="T28" y="T29"/>
                    </a:cxn>
                    <a:cxn ang="T103">
                      <a:pos x="T30" y="T31"/>
                    </a:cxn>
                    <a:cxn ang="T104">
                      <a:pos x="T32" y="T33"/>
                    </a:cxn>
                    <a:cxn ang="T105">
                      <a:pos x="T34" y="T35"/>
                    </a:cxn>
                    <a:cxn ang="T106">
                      <a:pos x="T36" y="T37"/>
                    </a:cxn>
                    <a:cxn ang="T107">
                      <a:pos x="T38" y="T39"/>
                    </a:cxn>
                    <a:cxn ang="T108">
                      <a:pos x="T40" y="T41"/>
                    </a:cxn>
                    <a:cxn ang="T109">
                      <a:pos x="T42" y="T43"/>
                    </a:cxn>
                    <a:cxn ang="T110">
                      <a:pos x="T44" y="T45"/>
                    </a:cxn>
                    <a:cxn ang="T111">
                      <a:pos x="T46" y="T47"/>
                    </a:cxn>
                    <a:cxn ang="T112">
                      <a:pos x="T48" y="T49"/>
                    </a:cxn>
                    <a:cxn ang="T113">
                      <a:pos x="T50" y="T51"/>
                    </a:cxn>
                    <a:cxn ang="T114">
                      <a:pos x="T52" y="T53"/>
                    </a:cxn>
                    <a:cxn ang="T115">
                      <a:pos x="T54" y="T55"/>
                    </a:cxn>
                    <a:cxn ang="T116">
                      <a:pos x="T56" y="T57"/>
                    </a:cxn>
                    <a:cxn ang="T117">
                      <a:pos x="T58" y="T59"/>
                    </a:cxn>
                    <a:cxn ang="T118">
                      <a:pos x="T60" y="T61"/>
                    </a:cxn>
                    <a:cxn ang="T119">
                      <a:pos x="T62" y="T63"/>
                    </a:cxn>
                    <a:cxn ang="T120">
                      <a:pos x="T64" y="T65"/>
                    </a:cxn>
                    <a:cxn ang="T121">
                      <a:pos x="T66" y="T67"/>
                    </a:cxn>
                    <a:cxn ang="T122">
                      <a:pos x="T68" y="T69"/>
                    </a:cxn>
                    <a:cxn ang="T123">
                      <a:pos x="T70" y="T71"/>
                    </a:cxn>
                    <a:cxn ang="T124">
                      <a:pos x="T72" y="T73"/>
                    </a:cxn>
                    <a:cxn ang="T125">
                      <a:pos x="T74" y="T75"/>
                    </a:cxn>
                    <a:cxn ang="T126">
                      <a:pos x="T76" y="T77"/>
                    </a:cxn>
                    <a:cxn ang="T127">
                      <a:pos x="T78" y="T79"/>
                    </a:cxn>
                    <a:cxn ang="T128">
                      <a:pos x="T80" y="T81"/>
                    </a:cxn>
                    <a:cxn ang="T129">
                      <a:pos x="T82" y="T83"/>
                    </a:cxn>
                    <a:cxn ang="T130">
                      <a:pos x="T84" y="T85"/>
                    </a:cxn>
                    <a:cxn ang="T131">
                      <a:pos x="T86" y="T87"/>
                    </a:cxn>
                  </a:cxnLst>
                  <a:rect l="T132" t="T133" r="T134" b="T135"/>
                  <a:pathLst>
                    <a:path w="322" h="378">
                      <a:moveTo>
                        <a:pt x="125" y="49"/>
                      </a:moveTo>
                      <a:lnTo>
                        <a:pt x="100" y="70"/>
                      </a:lnTo>
                      <a:lnTo>
                        <a:pt x="76" y="90"/>
                      </a:lnTo>
                      <a:lnTo>
                        <a:pt x="53" y="115"/>
                      </a:lnTo>
                      <a:lnTo>
                        <a:pt x="34" y="140"/>
                      </a:lnTo>
                      <a:lnTo>
                        <a:pt x="17" y="166"/>
                      </a:lnTo>
                      <a:lnTo>
                        <a:pt x="5" y="195"/>
                      </a:lnTo>
                      <a:lnTo>
                        <a:pt x="0" y="226"/>
                      </a:lnTo>
                      <a:lnTo>
                        <a:pt x="1" y="258"/>
                      </a:lnTo>
                      <a:lnTo>
                        <a:pt x="3" y="266"/>
                      </a:lnTo>
                      <a:lnTo>
                        <a:pt x="5" y="275"/>
                      </a:lnTo>
                      <a:lnTo>
                        <a:pt x="9" y="282"/>
                      </a:lnTo>
                      <a:lnTo>
                        <a:pt x="14" y="290"/>
                      </a:lnTo>
                      <a:lnTo>
                        <a:pt x="19" y="297"/>
                      </a:lnTo>
                      <a:lnTo>
                        <a:pt x="26" y="304"/>
                      </a:lnTo>
                      <a:lnTo>
                        <a:pt x="32" y="310"/>
                      </a:lnTo>
                      <a:lnTo>
                        <a:pt x="41" y="314"/>
                      </a:lnTo>
                      <a:lnTo>
                        <a:pt x="56" y="324"/>
                      </a:lnTo>
                      <a:lnTo>
                        <a:pt x="71" y="332"/>
                      </a:lnTo>
                      <a:lnTo>
                        <a:pt x="86" y="338"/>
                      </a:lnTo>
                      <a:lnTo>
                        <a:pt x="103" y="344"/>
                      </a:lnTo>
                      <a:lnTo>
                        <a:pt x="119" y="350"/>
                      </a:lnTo>
                      <a:lnTo>
                        <a:pt x="136" y="355"/>
                      </a:lnTo>
                      <a:lnTo>
                        <a:pt x="152" y="359"/>
                      </a:lnTo>
                      <a:lnTo>
                        <a:pt x="168" y="363"/>
                      </a:lnTo>
                      <a:lnTo>
                        <a:pt x="186" y="366"/>
                      </a:lnTo>
                      <a:lnTo>
                        <a:pt x="202" y="368"/>
                      </a:lnTo>
                      <a:lnTo>
                        <a:pt x="220" y="371"/>
                      </a:lnTo>
                      <a:lnTo>
                        <a:pt x="238" y="373"/>
                      </a:lnTo>
                      <a:lnTo>
                        <a:pt x="254" y="374"/>
                      </a:lnTo>
                      <a:lnTo>
                        <a:pt x="272" y="375"/>
                      </a:lnTo>
                      <a:lnTo>
                        <a:pt x="289" y="376"/>
                      </a:lnTo>
                      <a:lnTo>
                        <a:pt x="306" y="378"/>
                      </a:lnTo>
                      <a:lnTo>
                        <a:pt x="311" y="378"/>
                      </a:lnTo>
                      <a:lnTo>
                        <a:pt x="316" y="375"/>
                      </a:lnTo>
                      <a:lnTo>
                        <a:pt x="320" y="371"/>
                      </a:lnTo>
                      <a:lnTo>
                        <a:pt x="322" y="366"/>
                      </a:lnTo>
                      <a:lnTo>
                        <a:pt x="322" y="360"/>
                      </a:lnTo>
                      <a:lnTo>
                        <a:pt x="320" y="356"/>
                      </a:lnTo>
                      <a:lnTo>
                        <a:pt x="315" y="352"/>
                      </a:lnTo>
                      <a:lnTo>
                        <a:pt x="309" y="350"/>
                      </a:lnTo>
                      <a:lnTo>
                        <a:pt x="294" y="347"/>
                      </a:lnTo>
                      <a:lnTo>
                        <a:pt x="279" y="344"/>
                      </a:lnTo>
                      <a:lnTo>
                        <a:pt x="263" y="341"/>
                      </a:lnTo>
                      <a:lnTo>
                        <a:pt x="247" y="338"/>
                      </a:lnTo>
                      <a:lnTo>
                        <a:pt x="232" y="336"/>
                      </a:lnTo>
                      <a:lnTo>
                        <a:pt x="216" y="334"/>
                      </a:lnTo>
                      <a:lnTo>
                        <a:pt x="200" y="332"/>
                      </a:lnTo>
                      <a:lnTo>
                        <a:pt x="185" y="328"/>
                      </a:lnTo>
                      <a:lnTo>
                        <a:pt x="170" y="326"/>
                      </a:lnTo>
                      <a:lnTo>
                        <a:pt x="154" y="322"/>
                      </a:lnTo>
                      <a:lnTo>
                        <a:pt x="139" y="318"/>
                      </a:lnTo>
                      <a:lnTo>
                        <a:pt x="124" y="314"/>
                      </a:lnTo>
                      <a:lnTo>
                        <a:pt x="110" y="309"/>
                      </a:lnTo>
                      <a:lnTo>
                        <a:pt x="94" y="303"/>
                      </a:lnTo>
                      <a:lnTo>
                        <a:pt x="80" y="297"/>
                      </a:lnTo>
                      <a:lnTo>
                        <a:pt x="66" y="289"/>
                      </a:lnTo>
                      <a:lnTo>
                        <a:pt x="55" y="281"/>
                      </a:lnTo>
                      <a:lnTo>
                        <a:pt x="45" y="271"/>
                      </a:lnTo>
                      <a:lnTo>
                        <a:pt x="38" y="259"/>
                      </a:lnTo>
                      <a:lnTo>
                        <a:pt x="35" y="245"/>
                      </a:lnTo>
                      <a:lnTo>
                        <a:pt x="34" y="232"/>
                      </a:lnTo>
                      <a:lnTo>
                        <a:pt x="35" y="216"/>
                      </a:lnTo>
                      <a:lnTo>
                        <a:pt x="38" y="200"/>
                      </a:lnTo>
                      <a:lnTo>
                        <a:pt x="43" y="187"/>
                      </a:lnTo>
                      <a:lnTo>
                        <a:pt x="51" y="170"/>
                      </a:lnTo>
                      <a:lnTo>
                        <a:pt x="60" y="152"/>
                      </a:lnTo>
                      <a:lnTo>
                        <a:pt x="71" y="137"/>
                      </a:lnTo>
                      <a:lnTo>
                        <a:pt x="83" y="124"/>
                      </a:lnTo>
                      <a:lnTo>
                        <a:pt x="94" y="110"/>
                      </a:lnTo>
                      <a:lnTo>
                        <a:pt x="107" y="96"/>
                      </a:lnTo>
                      <a:lnTo>
                        <a:pt x="123" y="82"/>
                      </a:lnTo>
                      <a:lnTo>
                        <a:pt x="138" y="69"/>
                      </a:lnTo>
                      <a:lnTo>
                        <a:pt x="153" y="57"/>
                      </a:lnTo>
                      <a:lnTo>
                        <a:pt x="173" y="47"/>
                      </a:lnTo>
                      <a:lnTo>
                        <a:pt x="195" y="38"/>
                      </a:lnTo>
                      <a:lnTo>
                        <a:pt x="218" y="28"/>
                      </a:lnTo>
                      <a:lnTo>
                        <a:pt x="238" y="20"/>
                      </a:lnTo>
                      <a:lnTo>
                        <a:pt x="254" y="13"/>
                      </a:lnTo>
                      <a:lnTo>
                        <a:pt x="264" y="7"/>
                      </a:lnTo>
                      <a:lnTo>
                        <a:pt x="268" y="2"/>
                      </a:lnTo>
                      <a:lnTo>
                        <a:pt x="256" y="0"/>
                      </a:lnTo>
                      <a:lnTo>
                        <a:pt x="240" y="1"/>
                      </a:lnTo>
                      <a:lnTo>
                        <a:pt x="221" y="4"/>
                      </a:lnTo>
                      <a:lnTo>
                        <a:pt x="201" y="10"/>
                      </a:lnTo>
                      <a:lnTo>
                        <a:pt x="180" y="18"/>
                      </a:lnTo>
                      <a:lnTo>
                        <a:pt x="160" y="27"/>
                      </a:lnTo>
                      <a:lnTo>
                        <a:pt x="141" y="38"/>
                      </a:lnTo>
                      <a:lnTo>
                        <a:pt x="125" y="49"/>
                      </a:lnTo>
                      <a:close/>
                    </a:path>
                  </a:pathLst>
                </a:custGeom>
                <a:solidFill>
                  <a:srgbClr val="C9E8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7046" name="Freeform 772"/>
                <p:cNvSpPr>
                  <a:spLocks/>
                </p:cNvSpPr>
                <p:nvPr/>
              </p:nvSpPr>
              <p:spPr bwMode="auto">
                <a:xfrm>
                  <a:off x="5250" y="2643"/>
                  <a:ext cx="99" cy="59"/>
                </a:xfrm>
                <a:custGeom>
                  <a:avLst/>
                  <a:gdLst>
                    <a:gd name="T0" fmla="*/ 0 w 283"/>
                    <a:gd name="T1" fmla="*/ 0 h 252"/>
                    <a:gd name="T2" fmla="*/ 0 w 283"/>
                    <a:gd name="T3" fmla="*/ 0 h 252"/>
                    <a:gd name="T4" fmla="*/ 0 w 283"/>
                    <a:gd name="T5" fmla="*/ 0 h 252"/>
                    <a:gd name="T6" fmla="*/ 0 w 283"/>
                    <a:gd name="T7" fmla="*/ 0 h 252"/>
                    <a:gd name="T8" fmla="*/ 0 w 283"/>
                    <a:gd name="T9" fmla="*/ 0 h 252"/>
                    <a:gd name="T10" fmla="*/ 0 w 283"/>
                    <a:gd name="T11" fmla="*/ 0 h 252"/>
                    <a:gd name="T12" fmla="*/ 0 w 283"/>
                    <a:gd name="T13" fmla="*/ 0 h 252"/>
                    <a:gd name="T14" fmla="*/ 0 w 283"/>
                    <a:gd name="T15" fmla="*/ 0 h 252"/>
                    <a:gd name="T16" fmla="*/ 0 w 283"/>
                    <a:gd name="T17" fmla="*/ 0 h 252"/>
                    <a:gd name="T18" fmla="*/ 0 w 283"/>
                    <a:gd name="T19" fmla="*/ 0 h 252"/>
                    <a:gd name="T20" fmla="*/ 0 w 283"/>
                    <a:gd name="T21" fmla="*/ 0 h 252"/>
                    <a:gd name="T22" fmla="*/ 0 w 283"/>
                    <a:gd name="T23" fmla="*/ 0 h 252"/>
                    <a:gd name="T24" fmla="*/ 0 w 283"/>
                    <a:gd name="T25" fmla="*/ 0 h 252"/>
                    <a:gd name="T26" fmla="*/ 0 w 283"/>
                    <a:gd name="T27" fmla="*/ 0 h 252"/>
                    <a:gd name="T28" fmla="*/ 0 w 283"/>
                    <a:gd name="T29" fmla="*/ 0 h 252"/>
                    <a:gd name="T30" fmla="*/ 0 w 283"/>
                    <a:gd name="T31" fmla="*/ 0 h 252"/>
                    <a:gd name="T32" fmla="*/ 0 w 283"/>
                    <a:gd name="T33" fmla="*/ 0 h 252"/>
                    <a:gd name="T34" fmla="*/ 0 w 283"/>
                    <a:gd name="T35" fmla="*/ 0 h 252"/>
                    <a:gd name="T36" fmla="*/ 0 w 283"/>
                    <a:gd name="T37" fmla="*/ 0 h 252"/>
                    <a:gd name="T38" fmla="*/ 0 w 283"/>
                    <a:gd name="T39" fmla="*/ 0 h 252"/>
                    <a:gd name="T40" fmla="*/ 0 w 283"/>
                    <a:gd name="T41" fmla="*/ 0 h 252"/>
                    <a:gd name="T42" fmla="*/ 0 w 283"/>
                    <a:gd name="T43" fmla="*/ 0 h 252"/>
                    <a:gd name="T44" fmla="*/ 0 w 283"/>
                    <a:gd name="T45" fmla="*/ 0 h 252"/>
                    <a:gd name="T46" fmla="*/ 0 w 283"/>
                    <a:gd name="T47" fmla="*/ 0 h 252"/>
                    <a:gd name="T48" fmla="*/ 0 w 283"/>
                    <a:gd name="T49" fmla="*/ 0 h 252"/>
                    <a:gd name="T50" fmla="*/ 0 w 283"/>
                    <a:gd name="T51" fmla="*/ 0 h 252"/>
                    <a:gd name="T52" fmla="*/ 0 w 283"/>
                    <a:gd name="T53" fmla="*/ 0 h 252"/>
                    <a:gd name="T54" fmla="*/ 0 w 283"/>
                    <a:gd name="T55" fmla="*/ 0 h 252"/>
                    <a:gd name="T56" fmla="*/ 0 w 283"/>
                    <a:gd name="T57" fmla="*/ 0 h 252"/>
                    <a:gd name="T58" fmla="*/ 0 w 283"/>
                    <a:gd name="T59" fmla="*/ 0 h 252"/>
                    <a:gd name="T60" fmla="*/ 0 w 283"/>
                    <a:gd name="T61" fmla="*/ 0 h 252"/>
                    <a:gd name="T62" fmla="*/ 0 w 283"/>
                    <a:gd name="T63" fmla="*/ 0 h 252"/>
                    <a:gd name="T64" fmla="*/ 0 w 283"/>
                    <a:gd name="T65" fmla="*/ 0 h 252"/>
                    <a:gd name="T66" fmla="*/ 0 w 283"/>
                    <a:gd name="T67" fmla="*/ 0 h 252"/>
                    <a:gd name="T68" fmla="*/ 0 w 283"/>
                    <a:gd name="T69" fmla="*/ 0 h 252"/>
                    <a:gd name="T70" fmla="*/ 0 w 283"/>
                    <a:gd name="T71" fmla="*/ 0 h 252"/>
                    <a:gd name="T72" fmla="*/ 0 w 283"/>
                    <a:gd name="T73" fmla="*/ 0 h 252"/>
                    <a:gd name="T74" fmla="*/ 0 w 283"/>
                    <a:gd name="T75" fmla="*/ 0 h 252"/>
                    <a:gd name="T76" fmla="*/ 0 w 283"/>
                    <a:gd name="T77" fmla="*/ 0 h 252"/>
                    <a:gd name="T78" fmla="*/ 0 w 283"/>
                    <a:gd name="T79" fmla="*/ 0 h 252"/>
                    <a:gd name="T80" fmla="*/ 0 w 283"/>
                    <a:gd name="T81" fmla="*/ 0 h 252"/>
                    <a:gd name="T82" fmla="*/ 0 w 283"/>
                    <a:gd name="T83" fmla="*/ 0 h 252"/>
                    <a:gd name="T84" fmla="*/ 0 w 283"/>
                    <a:gd name="T85" fmla="*/ 0 h 252"/>
                    <a:gd name="T86" fmla="*/ 0 w 283"/>
                    <a:gd name="T87" fmla="*/ 0 h 252"/>
                    <a:gd name="T88" fmla="*/ 0 w 283"/>
                    <a:gd name="T89" fmla="*/ 0 h 252"/>
                    <a:gd name="T90" fmla="*/ 0 w 283"/>
                    <a:gd name="T91" fmla="*/ 0 h 252"/>
                    <a:gd name="T92" fmla="*/ 0 w 283"/>
                    <a:gd name="T93" fmla="*/ 0 h 252"/>
                    <a:gd name="T94" fmla="*/ 0 w 283"/>
                    <a:gd name="T95" fmla="*/ 0 h 252"/>
                    <a:gd name="T96" fmla="*/ 0 w 283"/>
                    <a:gd name="T97" fmla="*/ 0 h 252"/>
                    <a:gd name="T98" fmla="*/ 0 w 283"/>
                    <a:gd name="T99" fmla="*/ 0 h 252"/>
                    <a:gd name="T100" fmla="*/ 0 w 283"/>
                    <a:gd name="T101" fmla="*/ 0 h 252"/>
                    <a:gd name="T102" fmla="*/ 0 w 283"/>
                    <a:gd name="T103" fmla="*/ 0 h 252"/>
                    <a:gd name="T104" fmla="*/ 0 w 283"/>
                    <a:gd name="T105" fmla="*/ 0 h 252"/>
                    <a:gd name="T106" fmla="*/ 0 w 283"/>
                    <a:gd name="T107" fmla="*/ 0 h 252"/>
                    <a:gd name="T108" fmla="*/ 0 w 283"/>
                    <a:gd name="T109" fmla="*/ 0 h 252"/>
                    <a:gd name="T110" fmla="*/ 0 w 283"/>
                    <a:gd name="T111" fmla="*/ 0 h 252"/>
                    <a:gd name="T112" fmla="*/ 0 w 283"/>
                    <a:gd name="T113" fmla="*/ 0 h 252"/>
                    <a:gd name="T114" fmla="*/ 0 w 283"/>
                    <a:gd name="T115" fmla="*/ 0 h 252"/>
                    <a:gd name="T116" fmla="*/ 0 w 283"/>
                    <a:gd name="T117" fmla="*/ 0 h 252"/>
                    <a:gd name="T118" fmla="*/ 0 w 283"/>
                    <a:gd name="T119" fmla="*/ 0 h 252"/>
                    <a:gd name="T120" fmla="*/ 0 w 283"/>
                    <a:gd name="T121" fmla="*/ 0 h 252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60000 65536"/>
                    <a:gd name="T163" fmla="*/ 0 60000 65536"/>
                    <a:gd name="T164" fmla="*/ 0 60000 65536"/>
                    <a:gd name="T165" fmla="*/ 0 60000 65536"/>
                    <a:gd name="T166" fmla="*/ 0 60000 65536"/>
                    <a:gd name="T167" fmla="*/ 0 60000 65536"/>
                    <a:gd name="T168" fmla="*/ 0 60000 65536"/>
                    <a:gd name="T169" fmla="*/ 0 60000 65536"/>
                    <a:gd name="T170" fmla="*/ 0 60000 65536"/>
                    <a:gd name="T171" fmla="*/ 0 60000 65536"/>
                    <a:gd name="T172" fmla="*/ 0 60000 65536"/>
                    <a:gd name="T173" fmla="*/ 0 60000 65536"/>
                    <a:gd name="T174" fmla="*/ 0 60000 65536"/>
                    <a:gd name="T175" fmla="*/ 0 60000 65536"/>
                    <a:gd name="T176" fmla="*/ 0 60000 65536"/>
                    <a:gd name="T177" fmla="*/ 0 60000 65536"/>
                    <a:gd name="T178" fmla="*/ 0 60000 65536"/>
                    <a:gd name="T179" fmla="*/ 0 60000 65536"/>
                    <a:gd name="T180" fmla="*/ 0 60000 65536"/>
                    <a:gd name="T181" fmla="*/ 0 60000 65536"/>
                    <a:gd name="T182" fmla="*/ 0 60000 65536"/>
                    <a:gd name="T183" fmla="*/ 0 w 283"/>
                    <a:gd name="T184" fmla="*/ 0 h 252"/>
                    <a:gd name="T185" fmla="*/ 283 w 283"/>
                    <a:gd name="T186" fmla="*/ 252 h 252"/>
                  </a:gdLst>
                  <a:ahLst/>
                  <a:cxnLst>
                    <a:cxn ang="T122">
                      <a:pos x="T0" y="T1"/>
                    </a:cxn>
                    <a:cxn ang="T123">
                      <a:pos x="T2" y="T3"/>
                    </a:cxn>
                    <a:cxn ang="T124">
                      <a:pos x="T4" y="T5"/>
                    </a:cxn>
                    <a:cxn ang="T125">
                      <a:pos x="T6" y="T7"/>
                    </a:cxn>
                    <a:cxn ang="T126">
                      <a:pos x="T8" y="T9"/>
                    </a:cxn>
                    <a:cxn ang="T127">
                      <a:pos x="T10" y="T11"/>
                    </a:cxn>
                    <a:cxn ang="T128">
                      <a:pos x="T12" y="T13"/>
                    </a:cxn>
                    <a:cxn ang="T129">
                      <a:pos x="T14" y="T15"/>
                    </a:cxn>
                    <a:cxn ang="T130">
                      <a:pos x="T16" y="T17"/>
                    </a:cxn>
                    <a:cxn ang="T131">
                      <a:pos x="T18" y="T19"/>
                    </a:cxn>
                    <a:cxn ang="T132">
                      <a:pos x="T20" y="T21"/>
                    </a:cxn>
                    <a:cxn ang="T133">
                      <a:pos x="T22" y="T23"/>
                    </a:cxn>
                    <a:cxn ang="T134">
                      <a:pos x="T24" y="T25"/>
                    </a:cxn>
                    <a:cxn ang="T135">
                      <a:pos x="T26" y="T27"/>
                    </a:cxn>
                    <a:cxn ang="T136">
                      <a:pos x="T28" y="T29"/>
                    </a:cxn>
                    <a:cxn ang="T137">
                      <a:pos x="T30" y="T31"/>
                    </a:cxn>
                    <a:cxn ang="T138">
                      <a:pos x="T32" y="T33"/>
                    </a:cxn>
                    <a:cxn ang="T139">
                      <a:pos x="T34" y="T35"/>
                    </a:cxn>
                    <a:cxn ang="T140">
                      <a:pos x="T36" y="T37"/>
                    </a:cxn>
                    <a:cxn ang="T141">
                      <a:pos x="T38" y="T39"/>
                    </a:cxn>
                    <a:cxn ang="T142">
                      <a:pos x="T40" y="T41"/>
                    </a:cxn>
                    <a:cxn ang="T143">
                      <a:pos x="T42" y="T43"/>
                    </a:cxn>
                    <a:cxn ang="T144">
                      <a:pos x="T44" y="T45"/>
                    </a:cxn>
                    <a:cxn ang="T145">
                      <a:pos x="T46" y="T47"/>
                    </a:cxn>
                    <a:cxn ang="T146">
                      <a:pos x="T48" y="T49"/>
                    </a:cxn>
                    <a:cxn ang="T147">
                      <a:pos x="T50" y="T51"/>
                    </a:cxn>
                    <a:cxn ang="T148">
                      <a:pos x="T52" y="T53"/>
                    </a:cxn>
                    <a:cxn ang="T149">
                      <a:pos x="T54" y="T55"/>
                    </a:cxn>
                    <a:cxn ang="T150">
                      <a:pos x="T56" y="T57"/>
                    </a:cxn>
                    <a:cxn ang="T151">
                      <a:pos x="T58" y="T59"/>
                    </a:cxn>
                    <a:cxn ang="T152">
                      <a:pos x="T60" y="T61"/>
                    </a:cxn>
                    <a:cxn ang="T153">
                      <a:pos x="T62" y="T63"/>
                    </a:cxn>
                    <a:cxn ang="T154">
                      <a:pos x="T64" y="T65"/>
                    </a:cxn>
                    <a:cxn ang="T155">
                      <a:pos x="T66" y="T67"/>
                    </a:cxn>
                    <a:cxn ang="T156">
                      <a:pos x="T68" y="T69"/>
                    </a:cxn>
                    <a:cxn ang="T157">
                      <a:pos x="T70" y="T71"/>
                    </a:cxn>
                    <a:cxn ang="T158">
                      <a:pos x="T72" y="T73"/>
                    </a:cxn>
                    <a:cxn ang="T159">
                      <a:pos x="T74" y="T75"/>
                    </a:cxn>
                    <a:cxn ang="T160">
                      <a:pos x="T76" y="T77"/>
                    </a:cxn>
                    <a:cxn ang="T161">
                      <a:pos x="T78" y="T79"/>
                    </a:cxn>
                    <a:cxn ang="T162">
                      <a:pos x="T80" y="T81"/>
                    </a:cxn>
                    <a:cxn ang="T163">
                      <a:pos x="T82" y="T83"/>
                    </a:cxn>
                    <a:cxn ang="T164">
                      <a:pos x="T84" y="T85"/>
                    </a:cxn>
                    <a:cxn ang="T165">
                      <a:pos x="T86" y="T87"/>
                    </a:cxn>
                    <a:cxn ang="T166">
                      <a:pos x="T88" y="T89"/>
                    </a:cxn>
                    <a:cxn ang="T167">
                      <a:pos x="T90" y="T91"/>
                    </a:cxn>
                    <a:cxn ang="T168">
                      <a:pos x="T92" y="T93"/>
                    </a:cxn>
                    <a:cxn ang="T169">
                      <a:pos x="T94" y="T95"/>
                    </a:cxn>
                    <a:cxn ang="T170">
                      <a:pos x="T96" y="T97"/>
                    </a:cxn>
                    <a:cxn ang="T171">
                      <a:pos x="T98" y="T99"/>
                    </a:cxn>
                    <a:cxn ang="T172">
                      <a:pos x="T100" y="T101"/>
                    </a:cxn>
                    <a:cxn ang="T173">
                      <a:pos x="T102" y="T103"/>
                    </a:cxn>
                    <a:cxn ang="T174">
                      <a:pos x="T104" y="T105"/>
                    </a:cxn>
                    <a:cxn ang="T175">
                      <a:pos x="T106" y="T107"/>
                    </a:cxn>
                    <a:cxn ang="T176">
                      <a:pos x="T108" y="T109"/>
                    </a:cxn>
                    <a:cxn ang="T177">
                      <a:pos x="T110" y="T111"/>
                    </a:cxn>
                    <a:cxn ang="T178">
                      <a:pos x="T112" y="T113"/>
                    </a:cxn>
                    <a:cxn ang="T179">
                      <a:pos x="T114" y="T115"/>
                    </a:cxn>
                    <a:cxn ang="T180">
                      <a:pos x="T116" y="T117"/>
                    </a:cxn>
                    <a:cxn ang="T181">
                      <a:pos x="T118" y="T119"/>
                    </a:cxn>
                    <a:cxn ang="T182">
                      <a:pos x="T120" y="T121"/>
                    </a:cxn>
                  </a:cxnLst>
                  <a:rect l="T183" t="T184" r="T185" b="T186"/>
                  <a:pathLst>
                    <a:path w="283" h="252">
                      <a:moveTo>
                        <a:pt x="235" y="77"/>
                      </a:moveTo>
                      <a:lnTo>
                        <a:pt x="248" y="91"/>
                      </a:lnTo>
                      <a:lnTo>
                        <a:pt x="256" y="107"/>
                      </a:lnTo>
                      <a:lnTo>
                        <a:pt x="259" y="124"/>
                      </a:lnTo>
                      <a:lnTo>
                        <a:pt x="259" y="142"/>
                      </a:lnTo>
                      <a:lnTo>
                        <a:pt x="257" y="157"/>
                      </a:lnTo>
                      <a:lnTo>
                        <a:pt x="252" y="170"/>
                      </a:lnTo>
                      <a:lnTo>
                        <a:pt x="244" y="183"/>
                      </a:lnTo>
                      <a:lnTo>
                        <a:pt x="236" y="193"/>
                      </a:lnTo>
                      <a:lnTo>
                        <a:pt x="225" y="204"/>
                      </a:lnTo>
                      <a:lnTo>
                        <a:pt x="215" y="214"/>
                      </a:lnTo>
                      <a:lnTo>
                        <a:pt x="204" y="224"/>
                      </a:lnTo>
                      <a:lnTo>
                        <a:pt x="194" y="234"/>
                      </a:lnTo>
                      <a:lnTo>
                        <a:pt x="191" y="238"/>
                      </a:lnTo>
                      <a:lnTo>
                        <a:pt x="191" y="241"/>
                      </a:lnTo>
                      <a:lnTo>
                        <a:pt x="191" y="245"/>
                      </a:lnTo>
                      <a:lnTo>
                        <a:pt x="194" y="248"/>
                      </a:lnTo>
                      <a:lnTo>
                        <a:pt x="197" y="250"/>
                      </a:lnTo>
                      <a:lnTo>
                        <a:pt x="202" y="252"/>
                      </a:lnTo>
                      <a:lnTo>
                        <a:pt x="205" y="250"/>
                      </a:lnTo>
                      <a:lnTo>
                        <a:pt x="209" y="248"/>
                      </a:lnTo>
                      <a:lnTo>
                        <a:pt x="232" y="233"/>
                      </a:lnTo>
                      <a:lnTo>
                        <a:pt x="252" y="214"/>
                      </a:lnTo>
                      <a:lnTo>
                        <a:pt x="268" y="192"/>
                      </a:lnTo>
                      <a:lnTo>
                        <a:pt x="278" y="167"/>
                      </a:lnTo>
                      <a:lnTo>
                        <a:pt x="283" y="141"/>
                      </a:lnTo>
                      <a:lnTo>
                        <a:pt x="280" y="115"/>
                      </a:lnTo>
                      <a:lnTo>
                        <a:pt x="271" y="91"/>
                      </a:lnTo>
                      <a:lnTo>
                        <a:pt x="252" y="69"/>
                      </a:lnTo>
                      <a:lnTo>
                        <a:pt x="238" y="57"/>
                      </a:lnTo>
                      <a:lnTo>
                        <a:pt x="222" y="48"/>
                      </a:lnTo>
                      <a:lnTo>
                        <a:pt x="204" y="39"/>
                      </a:lnTo>
                      <a:lnTo>
                        <a:pt x="184" y="31"/>
                      </a:lnTo>
                      <a:lnTo>
                        <a:pt x="164" y="23"/>
                      </a:lnTo>
                      <a:lnTo>
                        <a:pt x="144" y="17"/>
                      </a:lnTo>
                      <a:lnTo>
                        <a:pt x="123" y="13"/>
                      </a:lnTo>
                      <a:lnTo>
                        <a:pt x="103" y="8"/>
                      </a:lnTo>
                      <a:lnTo>
                        <a:pt x="83" y="5"/>
                      </a:lnTo>
                      <a:lnTo>
                        <a:pt x="66" y="2"/>
                      </a:lnTo>
                      <a:lnTo>
                        <a:pt x="48" y="0"/>
                      </a:lnTo>
                      <a:lnTo>
                        <a:pt x="34" y="0"/>
                      </a:lnTo>
                      <a:lnTo>
                        <a:pt x="21" y="0"/>
                      </a:lnTo>
                      <a:lnTo>
                        <a:pt x="11" y="0"/>
                      </a:lnTo>
                      <a:lnTo>
                        <a:pt x="4" y="2"/>
                      </a:lnTo>
                      <a:lnTo>
                        <a:pt x="0" y="5"/>
                      </a:lnTo>
                      <a:lnTo>
                        <a:pt x="12" y="7"/>
                      </a:lnTo>
                      <a:lnTo>
                        <a:pt x="24" y="8"/>
                      </a:lnTo>
                      <a:lnTo>
                        <a:pt x="38" y="10"/>
                      </a:lnTo>
                      <a:lnTo>
                        <a:pt x="52" y="13"/>
                      </a:lnTo>
                      <a:lnTo>
                        <a:pt x="66" y="16"/>
                      </a:lnTo>
                      <a:lnTo>
                        <a:pt x="82" y="18"/>
                      </a:lnTo>
                      <a:lnTo>
                        <a:pt x="98" y="22"/>
                      </a:lnTo>
                      <a:lnTo>
                        <a:pt x="114" y="25"/>
                      </a:lnTo>
                      <a:lnTo>
                        <a:pt x="129" y="30"/>
                      </a:lnTo>
                      <a:lnTo>
                        <a:pt x="146" y="34"/>
                      </a:lnTo>
                      <a:lnTo>
                        <a:pt x="162" y="39"/>
                      </a:lnTo>
                      <a:lnTo>
                        <a:pt x="177" y="45"/>
                      </a:lnTo>
                      <a:lnTo>
                        <a:pt x="193" y="52"/>
                      </a:lnTo>
                      <a:lnTo>
                        <a:pt x="208" y="60"/>
                      </a:lnTo>
                      <a:lnTo>
                        <a:pt x="222" y="68"/>
                      </a:lnTo>
                      <a:lnTo>
                        <a:pt x="235" y="77"/>
                      </a:lnTo>
                      <a:close/>
                    </a:path>
                  </a:pathLst>
                </a:custGeom>
                <a:solidFill>
                  <a:srgbClr val="C9E8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7047" name="Freeform 773"/>
                <p:cNvSpPr>
                  <a:spLocks/>
                </p:cNvSpPr>
                <p:nvPr/>
              </p:nvSpPr>
              <p:spPr bwMode="auto">
                <a:xfrm>
                  <a:off x="5047" y="2671"/>
                  <a:ext cx="40" cy="55"/>
                </a:xfrm>
                <a:custGeom>
                  <a:avLst/>
                  <a:gdLst>
                    <a:gd name="T0" fmla="*/ 0 w 114"/>
                    <a:gd name="T1" fmla="*/ 0 h 238"/>
                    <a:gd name="T2" fmla="*/ 0 w 114"/>
                    <a:gd name="T3" fmla="*/ 0 h 238"/>
                    <a:gd name="T4" fmla="*/ 0 w 114"/>
                    <a:gd name="T5" fmla="*/ 0 h 238"/>
                    <a:gd name="T6" fmla="*/ 0 w 114"/>
                    <a:gd name="T7" fmla="*/ 0 h 238"/>
                    <a:gd name="T8" fmla="*/ 0 w 114"/>
                    <a:gd name="T9" fmla="*/ 0 h 238"/>
                    <a:gd name="T10" fmla="*/ 0 w 114"/>
                    <a:gd name="T11" fmla="*/ 0 h 238"/>
                    <a:gd name="T12" fmla="*/ 0 w 114"/>
                    <a:gd name="T13" fmla="*/ 0 h 238"/>
                    <a:gd name="T14" fmla="*/ 0 w 114"/>
                    <a:gd name="T15" fmla="*/ 0 h 238"/>
                    <a:gd name="T16" fmla="*/ 0 w 114"/>
                    <a:gd name="T17" fmla="*/ 0 h 238"/>
                    <a:gd name="T18" fmla="*/ 0 w 114"/>
                    <a:gd name="T19" fmla="*/ 0 h 238"/>
                    <a:gd name="T20" fmla="*/ 0 w 114"/>
                    <a:gd name="T21" fmla="*/ 0 h 238"/>
                    <a:gd name="T22" fmla="*/ 0 w 114"/>
                    <a:gd name="T23" fmla="*/ 0 h 238"/>
                    <a:gd name="T24" fmla="*/ 0 w 114"/>
                    <a:gd name="T25" fmla="*/ 0 h 238"/>
                    <a:gd name="T26" fmla="*/ 0 w 114"/>
                    <a:gd name="T27" fmla="*/ 0 h 238"/>
                    <a:gd name="T28" fmla="*/ 0 w 114"/>
                    <a:gd name="T29" fmla="*/ 0 h 238"/>
                    <a:gd name="T30" fmla="*/ 0 w 114"/>
                    <a:gd name="T31" fmla="*/ 0 h 238"/>
                    <a:gd name="T32" fmla="*/ 0 w 114"/>
                    <a:gd name="T33" fmla="*/ 0 h 238"/>
                    <a:gd name="T34" fmla="*/ 0 w 114"/>
                    <a:gd name="T35" fmla="*/ 0 h 238"/>
                    <a:gd name="T36" fmla="*/ 0 w 114"/>
                    <a:gd name="T37" fmla="*/ 0 h 238"/>
                    <a:gd name="T38" fmla="*/ 0 w 114"/>
                    <a:gd name="T39" fmla="*/ 0 h 238"/>
                    <a:gd name="T40" fmla="*/ 0 w 114"/>
                    <a:gd name="T41" fmla="*/ 0 h 238"/>
                    <a:gd name="T42" fmla="*/ 0 w 114"/>
                    <a:gd name="T43" fmla="*/ 0 h 238"/>
                    <a:gd name="T44" fmla="*/ 0 w 114"/>
                    <a:gd name="T45" fmla="*/ 0 h 238"/>
                    <a:gd name="T46" fmla="*/ 0 w 114"/>
                    <a:gd name="T47" fmla="*/ 0 h 238"/>
                    <a:gd name="T48" fmla="*/ 0 w 114"/>
                    <a:gd name="T49" fmla="*/ 0 h 238"/>
                    <a:gd name="T50" fmla="*/ 0 w 114"/>
                    <a:gd name="T51" fmla="*/ 0 h 238"/>
                    <a:gd name="T52" fmla="*/ 0 w 114"/>
                    <a:gd name="T53" fmla="*/ 0 h 238"/>
                    <a:gd name="T54" fmla="*/ 0 w 114"/>
                    <a:gd name="T55" fmla="*/ 0 h 238"/>
                    <a:gd name="T56" fmla="*/ 0 w 114"/>
                    <a:gd name="T57" fmla="*/ 0 h 238"/>
                    <a:gd name="T58" fmla="*/ 0 w 114"/>
                    <a:gd name="T59" fmla="*/ 0 h 238"/>
                    <a:gd name="T60" fmla="*/ 0 w 114"/>
                    <a:gd name="T61" fmla="*/ 0 h 238"/>
                    <a:gd name="T62" fmla="*/ 0 w 114"/>
                    <a:gd name="T63" fmla="*/ 0 h 238"/>
                    <a:gd name="T64" fmla="*/ 0 w 114"/>
                    <a:gd name="T65" fmla="*/ 0 h 238"/>
                    <a:gd name="T66" fmla="*/ 0 w 114"/>
                    <a:gd name="T67" fmla="*/ 0 h 238"/>
                    <a:gd name="T68" fmla="*/ 0 w 114"/>
                    <a:gd name="T69" fmla="*/ 0 h 238"/>
                    <a:gd name="T70" fmla="*/ 0 w 114"/>
                    <a:gd name="T71" fmla="*/ 0 h 238"/>
                    <a:gd name="T72" fmla="*/ 0 w 114"/>
                    <a:gd name="T73" fmla="*/ 0 h 238"/>
                    <a:gd name="T74" fmla="*/ 0 w 114"/>
                    <a:gd name="T75" fmla="*/ 0 h 238"/>
                    <a:gd name="T76" fmla="*/ 0 w 114"/>
                    <a:gd name="T77" fmla="*/ 0 h 238"/>
                    <a:gd name="T78" fmla="*/ 0 w 114"/>
                    <a:gd name="T79" fmla="*/ 0 h 238"/>
                    <a:gd name="T80" fmla="*/ 0 w 114"/>
                    <a:gd name="T81" fmla="*/ 0 h 238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w 114"/>
                    <a:gd name="T124" fmla="*/ 0 h 238"/>
                    <a:gd name="T125" fmla="*/ 114 w 114"/>
                    <a:gd name="T126" fmla="*/ 238 h 238"/>
                  </a:gdLst>
                  <a:ahLst/>
                  <a:cxnLst>
                    <a:cxn ang="T82">
                      <a:pos x="T0" y="T1"/>
                    </a:cxn>
                    <a:cxn ang="T83">
                      <a:pos x="T2" y="T3"/>
                    </a:cxn>
                    <a:cxn ang="T84">
                      <a:pos x="T4" y="T5"/>
                    </a:cxn>
                    <a:cxn ang="T85">
                      <a:pos x="T6" y="T7"/>
                    </a:cxn>
                    <a:cxn ang="T86">
                      <a:pos x="T8" y="T9"/>
                    </a:cxn>
                    <a:cxn ang="T87">
                      <a:pos x="T10" y="T11"/>
                    </a:cxn>
                    <a:cxn ang="T88">
                      <a:pos x="T12" y="T13"/>
                    </a:cxn>
                    <a:cxn ang="T89">
                      <a:pos x="T14" y="T15"/>
                    </a:cxn>
                    <a:cxn ang="T90">
                      <a:pos x="T16" y="T17"/>
                    </a:cxn>
                    <a:cxn ang="T91">
                      <a:pos x="T18" y="T19"/>
                    </a:cxn>
                    <a:cxn ang="T92">
                      <a:pos x="T20" y="T21"/>
                    </a:cxn>
                    <a:cxn ang="T93">
                      <a:pos x="T22" y="T23"/>
                    </a:cxn>
                    <a:cxn ang="T94">
                      <a:pos x="T24" y="T25"/>
                    </a:cxn>
                    <a:cxn ang="T95">
                      <a:pos x="T26" y="T27"/>
                    </a:cxn>
                    <a:cxn ang="T96">
                      <a:pos x="T28" y="T29"/>
                    </a:cxn>
                    <a:cxn ang="T97">
                      <a:pos x="T30" y="T31"/>
                    </a:cxn>
                    <a:cxn ang="T98">
                      <a:pos x="T32" y="T33"/>
                    </a:cxn>
                    <a:cxn ang="T99">
                      <a:pos x="T34" y="T35"/>
                    </a:cxn>
                    <a:cxn ang="T100">
                      <a:pos x="T36" y="T37"/>
                    </a:cxn>
                    <a:cxn ang="T101">
                      <a:pos x="T38" y="T39"/>
                    </a:cxn>
                    <a:cxn ang="T102">
                      <a:pos x="T40" y="T41"/>
                    </a:cxn>
                    <a:cxn ang="T103">
                      <a:pos x="T42" y="T43"/>
                    </a:cxn>
                    <a:cxn ang="T104">
                      <a:pos x="T44" y="T45"/>
                    </a:cxn>
                    <a:cxn ang="T105">
                      <a:pos x="T46" y="T47"/>
                    </a:cxn>
                    <a:cxn ang="T106">
                      <a:pos x="T48" y="T49"/>
                    </a:cxn>
                    <a:cxn ang="T107">
                      <a:pos x="T50" y="T51"/>
                    </a:cxn>
                    <a:cxn ang="T108">
                      <a:pos x="T52" y="T53"/>
                    </a:cxn>
                    <a:cxn ang="T109">
                      <a:pos x="T54" y="T55"/>
                    </a:cxn>
                    <a:cxn ang="T110">
                      <a:pos x="T56" y="T57"/>
                    </a:cxn>
                    <a:cxn ang="T111">
                      <a:pos x="T58" y="T59"/>
                    </a:cxn>
                    <a:cxn ang="T112">
                      <a:pos x="T60" y="T61"/>
                    </a:cxn>
                    <a:cxn ang="T113">
                      <a:pos x="T62" y="T63"/>
                    </a:cxn>
                    <a:cxn ang="T114">
                      <a:pos x="T64" y="T65"/>
                    </a:cxn>
                    <a:cxn ang="T115">
                      <a:pos x="T66" y="T67"/>
                    </a:cxn>
                    <a:cxn ang="T116">
                      <a:pos x="T68" y="T69"/>
                    </a:cxn>
                    <a:cxn ang="T117">
                      <a:pos x="T70" y="T71"/>
                    </a:cxn>
                    <a:cxn ang="T118">
                      <a:pos x="T72" y="T73"/>
                    </a:cxn>
                    <a:cxn ang="T119">
                      <a:pos x="T74" y="T75"/>
                    </a:cxn>
                    <a:cxn ang="T120">
                      <a:pos x="T76" y="T77"/>
                    </a:cxn>
                    <a:cxn ang="T121">
                      <a:pos x="T78" y="T79"/>
                    </a:cxn>
                    <a:cxn ang="T122">
                      <a:pos x="T80" y="T81"/>
                    </a:cxn>
                  </a:cxnLst>
                  <a:rect l="T123" t="T124" r="T125" b="T126"/>
                  <a:pathLst>
                    <a:path w="114" h="238">
                      <a:moveTo>
                        <a:pt x="0" y="130"/>
                      </a:moveTo>
                      <a:lnTo>
                        <a:pt x="0" y="149"/>
                      </a:lnTo>
                      <a:lnTo>
                        <a:pt x="4" y="168"/>
                      </a:lnTo>
                      <a:lnTo>
                        <a:pt x="12" y="185"/>
                      </a:lnTo>
                      <a:lnTo>
                        <a:pt x="24" y="200"/>
                      </a:lnTo>
                      <a:lnTo>
                        <a:pt x="38" y="213"/>
                      </a:lnTo>
                      <a:lnTo>
                        <a:pt x="55" y="224"/>
                      </a:lnTo>
                      <a:lnTo>
                        <a:pt x="73" y="232"/>
                      </a:lnTo>
                      <a:lnTo>
                        <a:pt x="92" y="237"/>
                      </a:lnTo>
                      <a:lnTo>
                        <a:pt x="98" y="238"/>
                      </a:lnTo>
                      <a:lnTo>
                        <a:pt x="104" y="235"/>
                      </a:lnTo>
                      <a:lnTo>
                        <a:pt x="109" y="232"/>
                      </a:lnTo>
                      <a:lnTo>
                        <a:pt x="111" y="227"/>
                      </a:lnTo>
                      <a:lnTo>
                        <a:pt x="111" y="222"/>
                      </a:lnTo>
                      <a:lnTo>
                        <a:pt x="110" y="216"/>
                      </a:lnTo>
                      <a:lnTo>
                        <a:pt x="106" y="211"/>
                      </a:lnTo>
                      <a:lnTo>
                        <a:pt x="100" y="209"/>
                      </a:lnTo>
                      <a:lnTo>
                        <a:pt x="82" y="202"/>
                      </a:lnTo>
                      <a:lnTo>
                        <a:pt x="64" y="193"/>
                      </a:lnTo>
                      <a:lnTo>
                        <a:pt x="50" y="180"/>
                      </a:lnTo>
                      <a:lnTo>
                        <a:pt x="39" y="167"/>
                      </a:lnTo>
                      <a:lnTo>
                        <a:pt x="32" y="149"/>
                      </a:lnTo>
                      <a:lnTo>
                        <a:pt x="29" y="131"/>
                      </a:lnTo>
                      <a:lnTo>
                        <a:pt x="29" y="111"/>
                      </a:lnTo>
                      <a:lnTo>
                        <a:pt x="35" y="91"/>
                      </a:lnTo>
                      <a:lnTo>
                        <a:pt x="42" y="76"/>
                      </a:lnTo>
                      <a:lnTo>
                        <a:pt x="51" y="62"/>
                      </a:lnTo>
                      <a:lnTo>
                        <a:pt x="62" y="49"/>
                      </a:lnTo>
                      <a:lnTo>
                        <a:pt x="73" y="38"/>
                      </a:lnTo>
                      <a:lnTo>
                        <a:pt x="84" y="28"/>
                      </a:lnTo>
                      <a:lnTo>
                        <a:pt x="96" y="18"/>
                      </a:lnTo>
                      <a:lnTo>
                        <a:pt x="106" y="9"/>
                      </a:lnTo>
                      <a:lnTo>
                        <a:pt x="114" y="1"/>
                      </a:lnTo>
                      <a:lnTo>
                        <a:pt x="106" y="0"/>
                      </a:lnTo>
                      <a:lnTo>
                        <a:pt x="93" y="6"/>
                      </a:lnTo>
                      <a:lnTo>
                        <a:pt x="76" y="18"/>
                      </a:lnTo>
                      <a:lnTo>
                        <a:pt x="56" y="36"/>
                      </a:lnTo>
                      <a:lnTo>
                        <a:pt x="37" y="57"/>
                      </a:lnTo>
                      <a:lnTo>
                        <a:pt x="20" y="80"/>
                      </a:lnTo>
                      <a:lnTo>
                        <a:pt x="7" y="106"/>
                      </a:lnTo>
                      <a:lnTo>
                        <a:pt x="0" y="130"/>
                      </a:lnTo>
                      <a:close/>
                    </a:path>
                  </a:pathLst>
                </a:custGeom>
                <a:solidFill>
                  <a:srgbClr val="C9E8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7048" name="Freeform 774"/>
                <p:cNvSpPr>
                  <a:spLocks/>
                </p:cNvSpPr>
                <p:nvPr/>
              </p:nvSpPr>
              <p:spPr bwMode="auto">
                <a:xfrm>
                  <a:off x="5330" y="2639"/>
                  <a:ext cx="87" cy="73"/>
                </a:xfrm>
                <a:custGeom>
                  <a:avLst/>
                  <a:gdLst>
                    <a:gd name="T0" fmla="*/ 0 w 246"/>
                    <a:gd name="T1" fmla="*/ 0 h 310"/>
                    <a:gd name="T2" fmla="*/ 0 w 246"/>
                    <a:gd name="T3" fmla="*/ 0 h 310"/>
                    <a:gd name="T4" fmla="*/ 0 w 246"/>
                    <a:gd name="T5" fmla="*/ 0 h 310"/>
                    <a:gd name="T6" fmla="*/ 0 w 246"/>
                    <a:gd name="T7" fmla="*/ 0 h 310"/>
                    <a:gd name="T8" fmla="*/ 0 w 246"/>
                    <a:gd name="T9" fmla="*/ 0 h 310"/>
                    <a:gd name="T10" fmla="*/ 0 w 246"/>
                    <a:gd name="T11" fmla="*/ 0 h 310"/>
                    <a:gd name="T12" fmla="*/ 0 w 246"/>
                    <a:gd name="T13" fmla="*/ 0 h 310"/>
                    <a:gd name="T14" fmla="*/ 0 w 246"/>
                    <a:gd name="T15" fmla="*/ 0 h 310"/>
                    <a:gd name="T16" fmla="*/ 0 w 246"/>
                    <a:gd name="T17" fmla="*/ 0 h 310"/>
                    <a:gd name="T18" fmla="*/ 0 w 246"/>
                    <a:gd name="T19" fmla="*/ 0 h 310"/>
                    <a:gd name="T20" fmla="*/ 0 w 246"/>
                    <a:gd name="T21" fmla="*/ 0 h 310"/>
                    <a:gd name="T22" fmla="*/ 0 w 246"/>
                    <a:gd name="T23" fmla="*/ 0 h 310"/>
                    <a:gd name="T24" fmla="*/ 0 w 246"/>
                    <a:gd name="T25" fmla="*/ 0 h 310"/>
                    <a:gd name="T26" fmla="*/ 0 w 246"/>
                    <a:gd name="T27" fmla="*/ 0 h 310"/>
                    <a:gd name="T28" fmla="*/ 0 w 246"/>
                    <a:gd name="T29" fmla="*/ 0 h 310"/>
                    <a:gd name="T30" fmla="*/ 0 w 246"/>
                    <a:gd name="T31" fmla="*/ 0 h 310"/>
                    <a:gd name="T32" fmla="*/ 0 w 246"/>
                    <a:gd name="T33" fmla="*/ 0 h 310"/>
                    <a:gd name="T34" fmla="*/ 0 w 246"/>
                    <a:gd name="T35" fmla="*/ 0 h 310"/>
                    <a:gd name="T36" fmla="*/ 0 w 246"/>
                    <a:gd name="T37" fmla="*/ 0 h 310"/>
                    <a:gd name="T38" fmla="*/ 0 w 246"/>
                    <a:gd name="T39" fmla="*/ 0 h 310"/>
                    <a:gd name="T40" fmla="*/ 0 w 246"/>
                    <a:gd name="T41" fmla="*/ 0 h 310"/>
                    <a:gd name="T42" fmla="*/ 0 w 246"/>
                    <a:gd name="T43" fmla="*/ 0 h 310"/>
                    <a:gd name="T44" fmla="*/ 0 w 246"/>
                    <a:gd name="T45" fmla="*/ 0 h 310"/>
                    <a:gd name="T46" fmla="*/ 0 w 246"/>
                    <a:gd name="T47" fmla="*/ 0 h 310"/>
                    <a:gd name="T48" fmla="*/ 0 w 246"/>
                    <a:gd name="T49" fmla="*/ 0 h 310"/>
                    <a:gd name="T50" fmla="*/ 0 w 246"/>
                    <a:gd name="T51" fmla="*/ 0 h 310"/>
                    <a:gd name="T52" fmla="*/ 0 w 246"/>
                    <a:gd name="T53" fmla="*/ 0 h 310"/>
                    <a:gd name="T54" fmla="*/ 0 w 246"/>
                    <a:gd name="T55" fmla="*/ 0 h 310"/>
                    <a:gd name="T56" fmla="*/ 0 w 246"/>
                    <a:gd name="T57" fmla="*/ 0 h 310"/>
                    <a:gd name="T58" fmla="*/ 0 w 246"/>
                    <a:gd name="T59" fmla="*/ 0 h 310"/>
                    <a:gd name="T60" fmla="*/ 0 w 246"/>
                    <a:gd name="T61" fmla="*/ 0 h 310"/>
                    <a:gd name="T62" fmla="*/ 0 w 246"/>
                    <a:gd name="T63" fmla="*/ 0 h 310"/>
                    <a:gd name="T64" fmla="*/ 0 w 246"/>
                    <a:gd name="T65" fmla="*/ 0 h 310"/>
                    <a:gd name="T66" fmla="*/ 0 w 246"/>
                    <a:gd name="T67" fmla="*/ 0 h 310"/>
                    <a:gd name="T68" fmla="*/ 0 w 246"/>
                    <a:gd name="T69" fmla="*/ 0 h 310"/>
                    <a:gd name="T70" fmla="*/ 0 w 246"/>
                    <a:gd name="T71" fmla="*/ 0 h 310"/>
                    <a:gd name="T72" fmla="*/ 0 w 246"/>
                    <a:gd name="T73" fmla="*/ 0 h 310"/>
                    <a:gd name="T74" fmla="*/ 0 w 246"/>
                    <a:gd name="T75" fmla="*/ 0 h 310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w 246"/>
                    <a:gd name="T115" fmla="*/ 0 h 310"/>
                    <a:gd name="T116" fmla="*/ 246 w 246"/>
                    <a:gd name="T117" fmla="*/ 310 h 310"/>
                  </a:gdLst>
                  <a:ahLst/>
                  <a:cxnLst>
                    <a:cxn ang="T76">
                      <a:pos x="T0" y="T1"/>
                    </a:cxn>
                    <a:cxn ang="T77">
                      <a:pos x="T2" y="T3"/>
                    </a:cxn>
                    <a:cxn ang="T78">
                      <a:pos x="T4" y="T5"/>
                    </a:cxn>
                    <a:cxn ang="T79">
                      <a:pos x="T6" y="T7"/>
                    </a:cxn>
                    <a:cxn ang="T80">
                      <a:pos x="T8" y="T9"/>
                    </a:cxn>
                    <a:cxn ang="T81">
                      <a:pos x="T10" y="T11"/>
                    </a:cxn>
                    <a:cxn ang="T82">
                      <a:pos x="T12" y="T13"/>
                    </a:cxn>
                    <a:cxn ang="T83">
                      <a:pos x="T14" y="T15"/>
                    </a:cxn>
                    <a:cxn ang="T84">
                      <a:pos x="T16" y="T17"/>
                    </a:cxn>
                    <a:cxn ang="T85">
                      <a:pos x="T18" y="T19"/>
                    </a:cxn>
                    <a:cxn ang="T86">
                      <a:pos x="T20" y="T21"/>
                    </a:cxn>
                    <a:cxn ang="T87">
                      <a:pos x="T22" y="T23"/>
                    </a:cxn>
                    <a:cxn ang="T88">
                      <a:pos x="T24" y="T25"/>
                    </a:cxn>
                    <a:cxn ang="T89">
                      <a:pos x="T26" y="T27"/>
                    </a:cxn>
                    <a:cxn ang="T90">
                      <a:pos x="T28" y="T29"/>
                    </a:cxn>
                    <a:cxn ang="T91">
                      <a:pos x="T30" y="T31"/>
                    </a:cxn>
                    <a:cxn ang="T92">
                      <a:pos x="T32" y="T33"/>
                    </a:cxn>
                    <a:cxn ang="T93">
                      <a:pos x="T34" y="T35"/>
                    </a:cxn>
                    <a:cxn ang="T94">
                      <a:pos x="T36" y="T37"/>
                    </a:cxn>
                    <a:cxn ang="T95">
                      <a:pos x="T38" y="T39"/>
                    </a:cxn>
                    <a:cxn ang="T96">
                      <a:pos x="T40" y="T41"/>
                    </a:cxn>
                    <a:cxn ang="T97">
                      <a:pos x="T42" y="T43"/>
                    </a:cxn>
                    <a:cxn ang="T98">
                      <a:pos x="T44" y="T45"/>
                    </a:cxn>
                    <a:cxn ang="T99">
                      <a:pos x="T46" y="T47"/>
                    </a:cxn>
                    <a:cxn ang="T100">
                      <a:pos x="T48" y="T49"/>
                    </a:cxn>
                    <a:cxn ang="T101">
                      <a:pos x="T50" y="T51"/>
                    </a:cxn>
                    <a:cxn ang="T102">
                      <a:pos x="T52" y="T53"/>
                    </a:cxn>
                    <a:cxn ang="T103">
                      <a:pos x="T54" y="T55"/>
                    </a:cxn>
                    <a:cxn ang="T104">
                      <a:pos x="T56" y="T57"/>
                    </a:cxn>
                    <a:cxn ang="T105">
                      <a:pos x="T58" y="T59"/>
                    </a:cxn>
                    <a:cxn ang="T106">
                      <a:pos x="T60" y="T61"/>
                    </a:cxn>
                    <a:cxn ang="T107">
                      <a:pos x="T62" y="T63"/>
                    </a:cxn>
                    <a:cxn ang="T108">
                      <a:pos x="T64" y="T65"/>
                    </a:cxn>
                    <a:cxn ang="T109">
                      <a:pos x="T66" y="T67"/>
                    </a:cxn>
                    <a:cxn ang="T110">
                      <a:pos x="T68" y="T69"/>
                    </a:cxn>
                    <a:cxn ang="T111">
                      <a:pos x="T70" y="T71"/>
                    </a:cxn>
                    <a:cxn ang="T112">
                      <a:pos x="T72" y="T73"/>
                    </a:cxn>
                    <a:cxn ang="T113">
                      <a:pos x="T74" y="T75"/>
                    </a:cxn>
                  </a:cxnLst>
                  <a:rect l="T114" t="T115" r="T116" b="T117"/>
                  <a:pathLst>
                    <a:path w="246" h="310">
                      <a:moveTo>
                        <a:pt x="199" y="116"/>
                      </a:moveTo>
                      <a:lnTo>
                        <a:pt x="207" y="124"/>
                      </a:lnTo>
                      <a:lnTo>
                        <a:pt x="214" y="133"/>
                      </a:lnTo>
                      <a:lnTo>
                        <a:pt x="219" y="143"/>
                      </a:lnTo>
                      <a:lnTo>
                        <a:pt x="223" y="154"/>
                      </a:lnTo>
                      <a:lnTo>
                        <a:pt x="225" y="164"/>
                      </a:lnTo>
                      <a:lnTo>
                        <a:pt x="225" y="176"/>
                      </a:lnTo>
                      <a:lnTo>
                        <a:pt x="221" y="187"/>
                      </a:lnTo>
                      <a:lnTo>
                        <a:pt x="216" y="197"/>
                      </a:lnTo>
                      <a:lnTo>
                        <a:pt x="208" y="209"/>
                      </a:lnTo>
                      <a:lnTo>
                        <a:pt x="199" y="219"/>
                      </a:lnTo>
                      <a:lnTo>
                        <a:pt x="188" y="228"/>
                      </a:lnTo>
                      <a:lnTo>
                        <a:pt x="177" y="238"/>
                      </a:lnTo>
                      <a:lnTo>
                        <a:pt x="166" y="246"/>
                      </a:lnTo>
                      <a:lnTo>
                        <a:pt x="154" y="255"/>
                      </a:lnTo>
                      <a:lnTo>
                        <a:pt x="143" y="264"/>
                      </a:lnTo>
                      <a:lnTo>
                        <a:pt x="132" y="274"/>
                      </a:lnTo>
                      <a:lnTo>
                        <a:pt x="129" y="278"/>
                      </a:lnTo>
                      <a:lnTo>
                        <a:pt x="126" y="282"/>
                      </a:lnTo>
                      <a:lnTo>
                        <a:pt x="124" y="287"/>
                      </a:lnTo>
                      <a:lnTo>
                        <a:pt x="121" y="292"/>
                      </a:lnTo>
                      <a:lnTo>
                        <a:pt x="120" y="296"/>
                      </a:lnTo>
                      <a:lnTo>
                        <a:pt x="120" y="301"/>
                      </a:lnTo>
                      <a:lnTo>
                        <a:pt x="121" y="305"/>
                      </a:lnTo>
                      <a:lnTo>
                        <a:pt x="125" y="309"/>
                      </a:lnTo>
                      <a:lnTo>
                        <a:pt x="130" y="310"/>
                      </a:lnTo>
                      <a:lnTo>
                        <a:pt x="134" y="310"/>
                      </a:lnTo>
                      <a:lnTo>
                        <a:pt x="139" y="309"/>
                      </a:lnTo>
                      <a:lnTo>
                        <a:pt x="143" y="305"/>
                      </a:lnTo>
                      <a:lnTo>
                        <a:pt x="154" y="293"/>
                      </a:lnTo>
                      <a:lnTo>
                        <a:pt x="167" y="280"/>
                      </a:lnTo>
                      <a:lnTo>
                        <a:pt x="180" y="269"/>
                      </a:lnTo>
                      <a:lnTo>
                        <a:pt x="194" y="257"/>
                      </a:lnTo>
                      <a:lnTo>
                        <a:pt x="207" y="246"/>
                      </a:lnTo>
                      <a:lnTo>
                        <a:pt x="219" y="233"/>
                      </a:lnTo>
                      <a:lnTo>
                        <a:pt x="231" y="219"/>
                      </a:lnTo>
                      <a:lnTo>
                        <a:pt x="239" y="204"/>
                      </a:lnTo>
                      <a:lnTo>
                        <a:pt x="245" y="187"/>
                      </a:lnTo>
                      <a:lnTo>
                        <a:pt x="246" y="170"/>
                      </a:lnTo>
                      <a:lnTo>
                        <a:pt x="242" y="153"/>
                      </a:lnTo>
                      <a:lnTo>
                        <a:pt x="236" y="136"/>
                      </a:lnTo>
                      <a:lnTo>
                        <a:pt x="227" y="120"/>
                      </a:lnTo>
                      <a:lnTo>
                        <a:pt x="215" y="107"/>
                      </a:lnTo>
                      <a:lnTo>
                        <a:pt x="201" y="94"/>
                      </a:lnTo>
                      <a:lnTo>
                        <a:pt x="187" y="82"/>
                      </a:lnTo>
                      <a:lnTo>
                        <a:pt x="177" y="74"/>
                      </a:lnTo>
                      <a:lnTo>
                        <a:pt x="165" y="68"/>
                      </a:lnTo>
                      <a:lnTo>
                        <a:pt x="152" y="60"/>
                      </a:lnTo>
                      <a:lnTo>
                        <a:pt x="139" y="51"/>
                      </a:lnTo>
                      <a:lnTo>
                        <a:pt x="126" y="43"/>
                      </a:lnTo>
                      <a:lnTo>
                        <a:pt x="112" y="35"/>
                      </a:lnTo>
                      <a:lnTo>
                        <a:pt x="98" y="28"/>
                      </a:lnTo>
                      <a:lnTo>
                        <a:pt x="85" y="22"/>
                      </a:lnTo>
                      <a:lnTo>
                        <a:pt x="72" y="16"/>
                      </a:lnTo>
                      <a:lnTo>
                        <a:pt x="59" y="10"/>
                      </a:lnTo>
                      <a:lnTo>
                        <a:pt x="46" y="7"/>
                      </a:lnTo>
                      <a:lnTo>
                        <a:pt x="35" y="3"/>
                      </a:lnTo>
                      <a:lnTo>
                        <a:pt x="24" y="1"/>
                      </a:lnTo>
                      <a:lnTo>
                        <a:pt x="15" y="0"/>
                      </a:lnTo>
                      <a:lnTo>
                        <a:pt x="7" y="1"/>
                      </a:lnTo>
                      <a:lnTo>
                        <a:pt x="0" y="3"/>
                      </a:lnTo>
                      <a:lnTo>
                        <a:pt x="8" y="6"/>
                      </a:lnTo>
                      <a:lnTo>
                        <a:pt x="17" y="9"/>
                      </a:lnTo>
                      <a:lnTo>
                        <a:pt x="28" y="14"/>
                      </a:lnTo>
                      <a:lnTo>
                        <a:pt x="38" y="18"/>
                      </a:lnTo>
                      <a:lnTo>
                        <a:pt x="51" y="24"/>
                      </a:lnTo>
                      <a:lnTo>
                        <a:pt x="64" y="30"/>
                      </a:lnTo>
                      <a:lnTo>
                        <a:pt x="78" y="37"/>
                      </a:lnTo>
                      <a:lnTo>
                        <a:pt x="92" y="43"/>
                      </a:lnTo>
                      <a:lnTo>
                        <a:pt x="106" y="51"/>
                      </a:lnTo>
                      <a:lnTo>
                        <a:pt x="120" y="60"/>
                      </a:lnTo>
                      <a:lnTo>
                        <a:pt x="134" y="69"/>
                      </a:lnTo>
                      <a:lnTo>
                        <a:pt x="148" y="78"/>
                      </a:lnTo>
                      <a:lnTo>
                        <a:pt x="163" y="87"/>
                      </a:lnTo>
                      <a:lnTo>
                        <a:pt x="175" y="96"/>
                      </a:lnTo>
                      <a:lnTo>
                        <a:pt x="187" y="105"/>
                      </a:lnTo>
                      <a:lnTo>
                        <a:pt x="199" y="116"/>
                      </a:lnTo>
                      <a:close/>
                    </a:path>
                  </a:pathLst>
                </a:custGeom>
                <a:solidFill>
                  <a:srgbClr val="C9E8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7049" name="Freeform 775"/>
                <p:cNvSpPr>
                  <a:spLocks/>
                </p:cNvSpPr>
                <p:nvPr/>
              </p:nvSpPr>
              <p:spPr bwMode="auto">
                <a:xfrm>
                  <a:off x="5115" y="2660"/>
                  <a:ext cx="69" cy="55"/>
                </a:xfrm>
                <a:custGeom>
                  <a:avLst/>
                  <a:gdLst>
                    <a:gd name="T0" fmla="*/ 0 w 198"/>
                    <a:gd name="T1" fmla="*/ 0 h 236"/>
                    <a:gd name="T2" fmla="*/ 0 w 198"/>
                    <a:gd name="T3" fmla="*/ 0 h 236"/>
                    <a:gd name="T4" fmla="*/ 0 w 198"/>
                    <a:gd name="T5" fmla="*/ 0 h 236"/>
                    <a:gd name="T6" fmla="*/ 0 w 198"/>
                    <a:gd name="T7" fmla="*/ 0 h 236"/>
                    <a:gd name="T8" fmla="*/ 0 w 198"/>
                    <a:gd name="T9" fmla="*/ 0 h 236"/>
                    <a:gd name="T10" fmla="*/ 0 w 198"/>
                    <a:gd name="T11" fmla="*/ 0 h 236"/>
                    <a:gd name="T12" fmla="*/ 0 w 198"/>
                    <a:gd name="T13" fmla="*/ 0 h 236"/>
                    <a:gd name="T14" fmla="*/ 0 w 198"/>
                    <a:gd name="T15" fmla="*/ 0 h 236"/>
                    <a:gd name="T16" fmla="*/ 0 w 198"/>
                    <a:gd name="T17" fmla="*/ 0 h 236"/>
                    <a:gd name="T18" fmla="*/ 0 w 198"/>
                    <a:gd name="T19" fmla="*/ 0 h 236"/>
                    <a:gd name="T20" fmla="*/ 0 w 198"/>
                    <a:gd name="T21" fmla="*/ 0 h 236"/>
                    <a:gd name="T22" fmla="*/ 0 w 198"/>
                    <a:gd name="T23" fmla="*/ 0 h 236"/>
                    <a:gd name="T24" fmla="*/ 0 w 198"/>
                    <a:gd name="T25" fmla="*/ 0 h 236"/>
                    <a:gd name="T26" fmla="*/ 0 w 198"/>
                    <a:gd name="T27" fmla="*/ 0 h 236"/>
                    <a:gd name="T28" fmla="*/ 0 w 198"/>
                    <a:gd name="T29" fmla="*/ 0 h 236"/>
                    <a:gd name="T30" fmla="*/ 0 w 198"/>
                    <a:gd name="T31" fmla="*/ 0 h 236"/>
                    <a:gd name="T32" fmla="*/ 0 w 198"/>
                    <a:gd name="T33" fmla="*/ 0 h 236"/>
                    <a:gd name="T34" fmla="*/ 0 w 198"/>
                    <a:gd name="T35" fmla="*/ 0 h 236"/>
                    <a:gd name="T36" fmla="*/ 0 w 198"/>
                    <a:gd name="T37" fmla="*/ 0 h 236"/>
                    <a:gd name="T38" fmla="*/ 0 w 198"/>
                    <a:gd name="T39" fmla="*/ 0 h 236"/>
                    <a:gd name="T40" fmla="*/ 0 w 198"/>
                    <a:gd name="T41" fmla="*/ 0 h 236"/>
                    <a:gd name="T42" fmla="*/ 0 w 198"/>
                    <a:gd name="T43" fmla="*/ 0 h 236"/>
                    <a:gd name="T44" fmla="*/ 0 w 198"/>
                    <a:gd name="T45" fmla="*/ 0 h 236"/>
                    <a:gd name="T46" fmla="*/ 0 w 198"/>
                    <a:gd name="T47" fmla="*/ 0 h 236"/>
                    <a:gd name="T48" fmla="*/ 0 w 198"/>
                    <a:gd name="T49" fmla="*/ 0 h 236"/>
                    <a:gd name="T50" fmla="*/ 0 w 198"/>
                    <a:gd name="T51" fmla="*/ 0 h 236"/>
                    <a:gd name="T52" fmla="*/ 0 w 198"/>
                    <a:gd name="T53" fmla="*/ 0 h 236"/>
                    <a:gd name="T54" fmla="*/ 0 w 198"/>
                    <a:gd name="T55" fmla="*/ 0 h 236"/>
                    <a:gd name="T56" fmla="*/ 0 w 198"/>
                    <a:gd name="T57" fmla="*/ 0 h 236"/>
                    <a:gd name="T58" fmla="*/ 0 w 198"/>
                    <a:gd name="T59" fmla="*/ 0 h 236"/>
                    <a:gd name="T60" fmla="*/ 0 w 198"/>
                    <a:gd name="T61" fmla="*/ 0 h 236"/>
                    <a:gd name="T62" fmla="*/ 0 w 198"/>
                    <a:gd name="T63" fmla="*/ 0 h 236"/>
                    <a:gd name="T64" fmla="*/ 0 w 198"/>
                    <a:gd name="T65" fmla="*/ 0 h 236"/>
                    <a:gd name="T66" fmla="*/ 0 w 198"/>
                    <a:gd name="T67" fmla="*/ 0 h 236"/>
                    <a:gd name="T68" fmla="*/ 0 w 198"/>
                    <a:gd name="T69" fmla="*/ 0 h 236"/>
                    <a:gd name="T70" fmla="*/ 0 w 198"/>
                    <a:gd name="T71" fmla="*/ 0 h 236"/>
                    <a:gd name="T72" fmla="*/ 0 w 198"/>
                    <a:gd name="T73" fmla="*/ 0 h 236"/>
                    <a:gd name="T74" fmla="*/ 0 w 198"/>
                    <a:gd name="T75" fmla="*/ 0 h 236"/>
                    <a:gd name="T76" fmla="*/ 0 w 198"/>
                    <a:gd name="T77" fmla="*/ 0 h 236"/>
                    <a:gd name="T78" fmla="*/ 0 w 198"/>
                    <a:gd name="T79" fmla="*/ 0 h 236"/>
                    <a:gd name="T80" fmla="*/ 0 w 198"/>
                    <a:gd name="T81" fmla="*/ 0 h 236"/>
                    <a:gd name="T82" fmla="*/ 0 w 198"/>
                    <a:gd name="T83" fmla="*/ 0 h 236"/>
                    <a:gd name="T84" fmla="*/ 0 w 198"/>
                    <a:gd name="T85" fmla="*/ 0 h 236"/>
                    <a:gd name="T86" fmla="*/ 0 w 198"/>
                    <a:gd name="T87" fmla="*/ 0 h 236"/>
                    <a:gd name="T88" fmla="*/ 0 w 198"/>
                    <a:gd name="T89" fmla="*/ 0 h 236"/>
                    <a:gd name="T90" fmla="*/ 0 w 198"/>
                    <a:gd name="T91" fmla="*/ 0 h 236"/>
                    <a:gd name="T92" fmla="*/ 0 w 198"/>
                    <a:gd name="T93" fmla="*/ 0 h 236"/>
                    <a:gd name="T94" fmla="*/ 0 w 198"/>
                    <a:gd name="T95" fmla="*/ 0 h 236"/>
                    <a:gd name="T96" fmla="*/ 0 w 198"/>
                    <a:gd name="T97" fmla="*/ 0 h 236"/>
                    <a:gd name="T98" fmla="*/ 0 w 198"/>
                    <a:gd name="T99" fmla="*/ 0 h 236"/>
                    <a:gd name="T100" fmla="*/ 0 w 198"/>
                    <a:gd name="T101" fmla="*/ 0 h 236"/>
                    <a:gd name="T102" fmla="*/ 0 w 198"/>
                    <a:gd name="T103" fmla="*/ 0 h 236"/>
                    <a:gd name="T104" fmla="*/ 0 w 198"/>
                    <a:gd name="T105" fmla="*/ 0 h 236"/>
                    <a:gd name="T106" fmla="*/ 0 w 198"/>
                    <a:gd name="T107" fmla="*/ 0 h 236"/>
                    <a:gd name="T108" fmla="*/ 0 w 198"/>
                    <a:gd name="T109" fmla="*/ 0 h 236"/>
                    <a:gd name="T110" fmla="*/ 0 w 198"/>
                    <a:gd name="T111" fmla="*/ 0 h 236"/>
                    <a:gd name="T112" fmla="*/ 0 w 198"/>
                    <a:gd name="T113" fmla="*/ 0 h 236"/>
                    <a:gd name="T114" fmla="*/ 0 w 198"/>
                    <a:gd name="T115" fmla="*/ 0 h 236"/>
                    <a:gd name="T116" fmla="*/ 0 w 198"/>
                    <a:gd name="T117" fmla="*/ 0 h 236"/>
                    <a:gd name="T118" fmla="*/ 0 w 198"/>
                    <a:gd name="T119" fmla="*/ 0 h 236"/>
                    <a:gd name="T120" fmla="*/ 0 w 198"/>
                    <a:gd name="T121" fmla="*/ 0 h 2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60000 65536"/>
                    <a:gd name="T163" fmla="*/ 0 60000 65536"/>
                    <a:gd name="T164" fmla="*/ 0 60000 65536"/>
                    <a:gd name="T165" fmla="*/ 0 60000 65536"/>
                    <a:gd name="T166" fmla="*/ 0 60000 65536"/>
                    <a:gd name="T167" fmla="*/ 0 60000 65536"/>
                    <a:gd name="T168" fmla="*/ 0 60000 65536"/>
                    <a:gd name="T169" fmla="*/ 0 60000 65536"/>
                    <a:gd name="T170" fmla="*/ 0 60000 65536"/>
                    <a:gd name="T171" fmla="*/ 0 60000 65536"/>
                    <a:gd name="T172" fmla="*/ 0 60000 65536"/>
                    <a:gd name="T173" fmla="*/ 0 60000 65536"/>
                    <a:gd name="T174" fmla="*/ 0 60000 65536"/>
                    <a:gd name="T175" fmla="*/ 0 60000 65536"/>
                    <a:gd name="T176" fmla="*/ 0 60000 65536"/>
                    <a:gd name="T177" fmla="*/ 0 60000 65536"/>
                    <a:gd name="T178" fmla="*/ 0 60000 65536"/>
                    <a:gd name="T179" fmla="*/ 0 60000 65536"/>
                    <a:gd name="T180" fmla="*/ 0 60000 65536"/>
                    <a:gd name="T181" fmla="*/ 0 60000 65536"/>
                    <a:gd name="T182" fmla="*/ 0 60000 65536"/>
                    <a:gd name="T183" fmla="*/ 0 w 198"/>
                    <a:gd name="T184" fmla="*/ 0 h 236"/>
                    <a:gd name="T185" fmla="*/ 198 w 198"/>
                    <a:gd name="T186" fmla="*/ 236 h 236"/>
                  </a:gdLst>
                  <a:ahLst/>
                  <a:cxnLst>
                    <a:cxn ang="T122">
                      <a:pos x="T0" y="T1"/>
                    </a:cxn>
                    <a:cxn ang="T123">
                      <a:pos x="T2" y="T3"/>
                    </a:cxn>
                    <a:cxn ang="T124">
                      <a:pos x="T4" y="T5"/>
                    </a:cxn>
                    <a:cxn ang="T125">
                      <a:pos x="T6" y="T7"/>
                    </a:cxn>
                    <a:cxn ang="T126">
                      <a:pos x="T8" y="T9"/>
                    </a:cxn>
                    <a:cxn ang="T127">
                      <a:pos x="T10" y="T11"/>
                    </a:cxn>
                    <a:cxn ang="T128">
                      <a:pos x="T12" y="T13"/>
                    </a:cxn>
                    <a:cxn ang="T129">
                      <a:pos x="T14" y="T15"/>
                    </a:cxn>
                    <a:cxn ang="T130">
                      <a:pos x="T16" y="T17"/>
                    </a:cxn>
                    <a:cxn ang="T131">
                      <a:pos x="T18" y="T19"/>
                    </a:cxn>
                    <a:cxn ang="T132">
                      <a:pos x="T20" y="T21"/>
                    </a:cxn>
                    <a:cxn ang="T133">
                      <a:pos x="T22" y="T23"/>
                    </a:cxn>
                    <a:cxn ang="T134">
                      <a:pos x="T24" y="T25"/>
                    </a:cxn>
                    <a:cxn ang="T135">
                      <a:pos x="T26" y="T27"/>
                    </a:cxn>
                    <a:cxn ang="T136">
                      <a:pos x="T28" y="T29"/>
                    </a:cxn>
                    <a:cxn ang="T137">
                      <a:pos x="T30" y="T31"/>
                    </a:cxn>
                    <a:cxn ang="T138">
                      <a:pos x="T32" y="T33"/>
                    </a:cxn>
                    <a:cxn ang="T139">
                      <a:pos x="T34" y="T35"/>
                    </a:cxn>
                    <a:cxn ang="T140">
                      <a:pos x="T36" y="T37"/>
                    </a:cxn>
                    <a:cxn ang="T141">
                      <a:pos x="T38" y="T39"/>
                    </a:cxn>
                    <a:cxn ang="T142">
                      <a:pos x="T40" y="T41"/>
                    </a:cxn>
                    <a:cxn ang="T143">
                      <a:pos x="T42" y="T43"/>
                    </a:cxn>
                    <a:cxn ang="T144">
                      <a:pos x="T44" y="T45"/>
                    </a:cxn>
                    <a:cxn ang="T145">
                      <a:pos x="T46" y="T47"/>
                    </a:cxn>
                    <a:cxn ang="T146">
                      <a:pos x="T48" y="T49"/>
                    </a:cxn>
                    <a:cxn ang="T147">
                      <a:pos x="T50" y="T51"/>
                    </a:cxn>
                    <a:cxn ang="T148">
                      <a:pos x="T52" y="T53"/>
                    </a:cxn>
                    <a:cxn ang="T149">
                      <a:pos x="T54" y="T55"/>
                    </a:cxn>
                    <a:cxn ang="T150">
                      <a:pos x="T56" y="T57"/>
                    </a:cxn>
                    <a:cxn ang="T151">
                      <a:pos x="T58" y="T59"/>
                    </a:cxn>
                    <a:cxn ang="T152">
                      <a:pos x="T60" y="T61"/>
                    </a:cxn>
                    <a:cxn ang="T153">
                      <a:pos x="T62" y="T63"/>
                    </a:cxn>
                    <a:cxn ang="T154">
                      <a:pos x="T64" y="T65"/>
                    </a:cxn>
                    <a:cxn ang="T155">
                      <a:pos x="T66" y="T67"/>
                    </a:cxn>
                    <a:cxn ang="T156">
                      <a:pos x="T68" y="T69"/>
                    </a:cxn>
                    <a:cxn ang="T157">
                      <a:pos x="T70" y="T71"/>
                    </a:cxn>
                    <a:cxn ang="T158">
                      <a:pos x="T72" y="T73"/>
                    </a:cxn>
                    <a:cxn ang="T159">
                      <a:pos x="T74" y="T75"/>
                    </a:cxn>
                    <a:cxn ang="T160">
                      <a:pos x="T76" y="T77"/>
                    </a:cxn>
                    <a:cxn ang="T161">
                      <a:pos x="T78" y="T79"/>
                    </a:cxn>
                    <a:cxn ang="T162">
                      <a:pos x="T80" y="T81"/>
                    </a:cxn>
                    <a:cxn ang="T163">
                      <a:pos x="T82" y="T83"/>
                    </a:cxn>
                    <a:cxn ang="T164">
                      <a:pos x="T84" y="T85"/>
                    </a:cxn>
                    <a:cxn ang="T165">
                      <a:pos x="T86" y="T87"/>
                    </a:cxn>
                    <a:cxn ang="T166">
                      <a:pos x="T88" y="T89"/>
                    </a:cxn>
                    <a:cxn ang="T167">
                      <a:pos x="T90" y="T91"/>
                    </a:cxn>
                    <a:cxn ang="T168">
                      <a:pos x="T92" y="T93"/>
                    </a:cxn>
                    <a:cxn ang="T169">
                      <a:pos x="T94" y="T95"/>
                    </a:cxn>
                    <a:cxn ang="T170">
                      <a:pos x="T96" y="T97"/>
                    </a:cxn>
                    <a:cxn ang="T171">
                      <a:pos x="T98" y="T99"/>
                    </a:cxn>
                    <a:cxn ang="T172">
                      <a:pos x="T100" y="T101"/>
                    </a:cxn>
                    <a:cxn ang="T173">
                      <a:pos x="T102" y="T103"/>
                    </a:cxn>
                    <a:cxn ang="T174">
                      <a:pos x="T104" y="T105"/>
                    </a:cxn>
                    <a:cxn ang="T175">
                      <a:pos x="T106" y="T107"/>
                    </a:cxn>
                    <a:cxn ang="T176">
                      <a:pos x="T108" y="T109"/>
                    </a:cxn>
                    <a:cxn ang="T177">
                      <a:pos x="T110" y="T111"/>
                    </a:cxn>
                    <a:cxn ang="T178">
                      <a:pos x="T112" y="T113"/>
                    </a:cxn>
                    <a:cxn ang="T179">
                      <a:pos x="T114" y="T115"/>
                    </a:cxn>
                    <a:cxn ang="T180">
                      <a:pos x="T116" y="T117"/>
                    </a:cxn>
                    <a:cxn ang="T181">
                      <a:pos x="T118" y="T119"/>
                    </a:cxn>
                    <a:cxn ang="T182">
                      <a:pos x="T120" y="T121"/>
                    </a:cxn>
                  </a:cxnLst>
                  <a:rect l="T183" t="T184" r="T185" b="T186"/>
                  <a:pathLst>
                    <a:path w="198" h="236">
                      <a:moveTo>
                        <a:pt x="73" y="36"/>
                      </a:moveTo>
                      <a:lnTo>
                        <a:pt x="58" y="46"/>
                      </a:lnTo>
                      <a:lnTo>
                        <a:pt x="46" y="58"/>
                      </a:lnTo>
                      <a:lnTo>
                        <a:pt x="33" y="72"/>
                      </a:lnTo>
                      <a:lnTo>
                        <a:pt x="22" y="85"/>
                      </a:lnTo>
                      <a:lnTo>
                        <a:pt x="14" y="100"/>
                      </a:lnTo>
                      <a:lnTo>
                        <a:pt x="7" y="115"/>
                      </a:lnTo>
                      <a:lnTo>
                        <a:pt x="2" y="130"/>
                      </a:lnTo>
                      <a:lnTo>
                        <a:pt x="0" y="146"/>
                      </a:lnTo>
                      <a:lnTo>
                        <a:pt x="2" y="170"/>
                      </a:lnTo>
                      <a:lnTo>
                        <a:pt x="12" y="190"/>
                      </a:lnTo>
                      <a:lnTo>
                        <a:pt x="26" y="207"/>
                      </a:lnTo>
                      <a:lnTo>
                        <a:pt x="43" y="220"/>
                      </a:lnTo>
                      <a:lnTo>
                        <a:pt x="64" y="229"/>
                      </a:lnTo>
                      <a:lnTo>
                        <a:pt x="88" y="235"/>
                      </a:lnTo>
                      <a:lnTo>
                        <a:pt x="110" y="236"/>
                      </a:lnTo>
                      <a:lnTo>
                        <a:pt x="132" y="232"/>
                      </a:lnTo>
                      <a:lnTo>
                        <a:pt x="137" y="232"/>
                      </a:lnTo>
                      <a:lnTo>
                        <a:pt x="142" y="230"/>
                      </a:lnTo>
                      <a:lnTo>
                        <a:pt x="145" y="226"/>
                      </a:lnTo>
                      <a:lnTo>
                        <a:pt x="146" y="221"/>
                      </a:lnTo>
                      <a:lnTo>
                        <a:pt x="145" y="219"/>
                      </a:lnTo>
                      <a:lnTo>
                        <a:pt x="142" y="219"/>
                      </a:lnTo>
                      <a:lnTo>
                        <a:pt x="137" y="217"/>
                      </a:lnTo>
                      <a:lnTo>
                        <a:pt x="131" y="217"/>
                      </a:lnTo>
                      <a:lnTo>
                        <a:pt x="124" y="217"/>
                      </a:lnTo>
                      <a:lnTo>
                        <a:pt x="118" y="217"/>
                      </a:lnTo>
                      <a:lnTo>
                        <a:pt x="112" y="217"/>
                      </a:lnTo>
                      <a:lnTo>
                        <a:pt x="109" y="217"/>
                      </a:lnTo>
                      <a:lnTo>
                        <a:pt x="97" y="216"/>
                      </a:lnTo>
                      <a:lnTo>
                        <a:pt x="87" y="215"/>
                      </a:lnTo>
                      <a:lnTo>
                        <a:pt x="75" y="214"/>
                      </a:lnTo>
                      <a:lnTo>
                        <a:pt x="63" y="211"/>
                      </a:lnTo>
                      <a:lnTo>
                        <a:pt x="51" y="207"/>
                      </a:lnTo>
                      <a:lnTo>
                        <a:pt x="40" y="199"/>
                      </a:lnTo>
                      <a:lnTo>
                        <a:pt x="29" y="189"/>
                      </a:lnTo>
                      <a:lnTo>
                        <a:pt x="17" y="174"/>
                      </a:lnTo>
                      <a:lnTo>
                        <a:pt x="15" y="157"/>
                      </a:lnTo>
                      <a:lnTo>
                        <a:pt x="16" y="141"/>
                      </a:lnTo>
                      <a:lnTo>
                        <a:pt x="21" y="124"/>
                      </a:lnTo>
                      <a:lnTo>
                        <a:pt x="28" y="109"/>
                      </a:lnTo>
                      <a:lnTo>
                        <a:pt x="39" y="96"/>
                      </a:lnTo>
                      <a:lnTo>
                        <a:pt x="50" y="82"/>
                      </a:lnTo>
                      <a:lnTo>
                        <a:pt x="63" y="70"/>
                      </a:lnTo>
                      <a:lnTo>
                        <a:pt x="78" y="59"/>
                      </a:lnTo>
                      <a:lnTo>
                        <a:pt x="94" y="49"/>
                      </a:lnTo>
                      <a:lnTo>
                        <a:pt x="110" y="39"/>
                      </a:lnTo>
                      <a:lnTo>
                        <a:pt x="126" y="31"/>
                      </a:lnTo>
                      <a:lnTo>
                        <a:pt x="142" y="24"/>
                      </a:lnTo>
                      <a:lnTo>
                        <a:pt x="158" y="19"/>
                      </a:lnTo>
                      <a:lnTo>
                        <a:pt x="172" y="13"/>
                      </a:lnTo>
                      <a:lnTo>
                        <a:pt x="186" y="10"/>
                      </a:lnTo>
                      <a:lnTo>
                        <a:pt x="198" y="7"/>
                      </a:lnTo>
                      <a:lnTo>
                        <a:pt x="190" y="3"/>
                      </a:lnTo>
                      <a:lnTo>
                        <a:pt x="177" y="0"/>
                      </a:lnTo>
                      <a:lnTo>
                        <a:pt x="162" y="3"/>
                      </a:lnTo>
                      <a:lnTo>
                        <a:pt x="144" y="6"/>
                      </a:lnTo>
                      <a:lnTo>
                        <a:pt x="124" y="12"/>
                      </a:lnTo>
                      <a:lnTo>
                        <a:pt x="105" y="19"/>
                      </a:lnTo>
                      <a:lnTo>
                        <a:pt x="88" y="28"/>
                      </a:lnTo>
                      <a:lnTo>
                        <a:pt x="73" y="36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7050" name="Freeform 776"/>
                <p:cNvSpPr>
                  <a:spLocks/>
                </p:cNvSpPr>
                <p:nvPr/>
              </p:nvSpPr>
              <p:spPr bwMode="auto">
                <a:xfrm>
                  <a:off x="5233" y="2660"/>
                  <a:ext cx="47" cy="42"/>
                </a:xfrm>
                <a:custGeom>
                  <a:avLst/>
                  <a:gdLst>
                    <a:gd name="T0" fmla="*/ 0 w 128"/>
                    <a:gd name="T1" fmla="*/ 0 h 183"/>
                    <a:gd name="T2" fmla="*/ 0 w 128"/>
                    <a:gd name="T3" fmla="*/ 0 h 183"/>
                    <a:gd name="T4" fmla="*/ 0 w 128"/>
                    <a:gd name="T5" fmla="*/ 0 h 183"/>
                    <a:gd name="T6" fmla="*/ 0 w 128"/>
                    <a:gd name="T7" fmla="*/ 0 h 183"/>
                    <a:gd name="T8" fmla="*/ 0 w 128"/>
                    <a:gd name="T9" fmla="*/ 0 h 183"/>
                    <a:gd name="T10" fmla="*/ 0 w 128"/>
                    <a:gd name="T11" fmla="*/ 0 h 183"/>
                    <a:gd name="T12" fmla="*/ 0 w 128"/>
                    <a:gd name="T13" fmla="*/ 0 h 183"/>
                    <a:gd name="T14" fmla="*/ 0 w 128"/>
                    <a:gd name="T15" fmla="*/ 0 h 183"/>
                    <a:gd name="T16" fmla="*/ 0 w 128"/>
                    <a:gd name="T17" fmla="*/ 0 h 183"/>
                    <a:gd name="T18" fmla="*/ 0 w 128"/>
                    <a:gd name="T19" fmla="*/ 0 h 183"/>
                    <a:gd name="T20" fmla="*/ 0 w 128"/>
                    <a:gd name="T21" fmla="*/ 0 h 183"/>
                    <a:gd name="T22" fmla="*/ 0 w 128"/>
                    <a:gd name="T23" fmla="*/ 0 h 183"/>
                    <a:gd name="T24" fmla="*/ 0 w 128"/>
                    <a:gd name="T25" fmla="*/ 0 h 183"/>
                    <a:gd name="T26" fmla="*/ 0 w 128"/>
                    <a:gd name="T27" fmla="*/ 0 h 183"/>
                    <a:gd name="T28" fmla="*/ 0 w 128"/>
                    <a:gd name="T29" fmla="*/ 0 h 183"/>
                    <a:gd name="T30" fmla="*/ 0 w 128"/>
                    <a:gd name="T31" fmla="*/ 0 h 183"/>
                    <a:gd name="T32" fmla="*/ 0 w 128"/>
                    <a:gd name="T33" fmla="*/ 0 h 183"/>
                    <a:gd name="T34" fmla="*/ 0 w 128"/>
                    <a:gd name="T35" fmla="*/ 0 h 183"/>
                    <a:gd name="T36" fmla="*/ 0 w 128"/>
                    <a:gd name="T37" fmla="*/ 0 h 183"/>
                    <a:gd name="T38" fmla="*/ 0 w 128"/>
                    <a:gd name="T39" fmla="*/ 0 h 183"/>
                    <a:gd name="T40" fmla="*/ 0 w 128"/>
                    <a:gd name="T41" fmla="*/ 0 h 183"/>
                    <a:gd name="T42" fmla="*/ 0 w 128"/>
                    <a:gd name="T43" fmla="*/ 0 h 183"/>
                    <a:gd name="T44" fmla="*/ 0 w 128"/>
                    <a:gd name="T45" fmla="*/ 0 h 183"/>
                    <a:gd name="T46" fmla="*/ 0 w 128"/>
                    <a:gd name="T47" fmla="*/ 0 h 183"/>
                    <a:gd name="T48" fmla="*/ 0 w 128"/>
                    <a:gd name="T49" fmla="*/ 0 h 183"/>
                    <a:gd name="T50" fmla="*/ 0 w 128"/>
                    <a:gd name="T51" fmla="*/ 0 h 183"/>
                    <a:gd name="T52" fmla="*/ 0 w 128"/>
                    <a:gd name="T53" fmla="*/ 0 h 183"/>
                    <a:gd name="T54" fmla="*/ 0 w 128"/>
                    <a:gd name="T55" fmla="*/ 0 h 183"/>
                    <a:gd name="T56" fmla="*/ 0 w 128"/>
                    <a:gd name="T57" fmla="*/ 0 h 183"/>
                    <a:gd name="T58" fmla="*/ 0 w 128"/>
                    <a:gd name="T59" fmla="*/ 0 h 183"/>
                    <a:gd name="T60" fmla="*/ 0 w 128"/>
                    <a:gd name="T61" fmla="*/ 0 h 183"/>
                    <a:gd name="T62" fmla="*/ 0 w 128"/>
                    <a:gd name="T63" fmla="*/ 0 h 183"/>
                    <a:gd name="T64" fmla="*/ 0 w 128"/>
                    <a:gd name="T65" fmla="*/ 0 h 183"/>
                    <a:gd name="T66" fmla="*/ 0 w 128"/>
                    <a:gd name="T67" fmla="*/ 0 h 183"/>
                    <a:gd name="T68" fmla="*/ 0 w 128"/>
                    <a:gd name="T69" fmla="*/ 0 h 183"/>
                    <a:gd name="T70" fmla="*/ 0 w 128"/>
                    <a:gd name="T71" fmla="*/ 0 h 183"/>
                    <a:gd name="T72" fmla="*/ 0 w 128"/>
                    <a:gd name="T73" fmla="*/ 0 h 183"/>
                    <a:gd name="T74" fmla="*/ 0 w 128"/>
                    <a:gd name="T75" fmla="*/ 0 h 183"/>
                    <a:gd name="T76" fmla="*/ 0 w 128"/>
                    <a:gd name="T77" fmla="*/ 0 h 183"/>
                    <a:gd name="T78" fmla="*/ 0 w 128"/>
                    <a:gd name="T79" fmla="*/ 0 h 183"/>
                    <a:gd name="T80" fmla="*/ 0 w 128"/>
                    <a:gd name="T81" fmla="*/ 0 h 183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w 128"/>
                    <a:gd name="T124" fmla="*/ 0 h 183"/>
                    <a:gd name="T125" fmla="*/ 128 w 128"/>
                    <a:gd name="T126" fmla="*/ 183 h 183"/>
                  </a:gdLst>
                  <a:ahLst/>
                  <a:cxnLst>
                    <a:cxn ang="T82">
                      <a:pos x="T0" y="T1"/>
                    </a:cxn>
                    <a:cxn ang="T83">
                      <a:pos x="T2" y="T3"/>
                    </a:cxn>
                    <a:cxn ang="T84">
                      <a:pos x="T4" y="T5"/>
                    </a:cxn>
                    <a:cxn ang="T85">
                      <a:pos x="T6" y="T7"/>
                    </a:cxn>
                    <a:cxn ang="T86">
                      <a:pos x="T8" y="T9"/>
                    </a:cxn>
                    <a:cxn ang="T87">
                      <a:pos x="T10" y="T11"/>
                    </a:cxn>
                    <a:cxn ang="T88">
                      <a:pos x="T12" y="T13"/>
                    </a:cxn>
                    <a:cxn ang="T89">
                      <a:pos x="T14" y="T15"/>
                    </a:cxn>
                    <a:cxn ang="T90">
                      <a:pos x="T16" y="T17"/>
                    </a:cxn>
                    <a:cxn ang="T91">
                      <a:pos x="T18" y="T19"/>
                    </a:cxn>
                    <a:cxn ang="T92">
                      <a:pos x="T20" y="T21"/>
                    </a:cxn>
                    <a:cxn ang="T93">
                      <a:pos x="T22" y="T23"/>
                    </a:cxn>
                    <a:cxn ang="T94">
                      <a:pos x="T24" y="T25"/>
                    </a:cxn>
                    <a:cxn ang="T95">
                      <a:pos x="T26" y="T27"/>
                    </a:cxn>
                    <a:cxn ang="T96">
                      <a:pos x="T28" y="T29"/>
                    </a:cxn>
                    <a:cxn ang="T97">
                      <a:pos x="T30" y="T31"/>
                    </a:cxn>
                    <a:cxn ang="T98">
                      <a:pos x="T32" y="T33"/>
                    </a:cxn>
                    <a:cxn ang="T99">
                      <a:pos x="T34" y="T35"/>
                    </a:cxn>
                    <a:cxn ang="T100">
                      <a:pos x="T36" y="T37"/>
                    </a:cxn>
                    <a:cxn ang="T101">
                      <a:pos x="T38" y="T39"/>
                    </a:cxn>
                    <a:cxn ang="T102">
                      <a:pos x="T40" y="T41"/>
                    </a:cxn>
                    <a:cxn ang="T103">
                      <a:pos x="T42" y="T43"/>
                    </a:cxn>
                    <a:cxn ang="T104">
                      <a:pos x="T44" y="T45"/>
                    </a:cxn>
                    <a:cxn ang="T105">
                      <a:pos x="T46" y="T47"/>
                    </a:cxn>
                    <a:cxn ang="T106">
                      <a:pos x="T48" y="T49"/>
                    </a:cxn>
                    <a:cxn ang="T107">
                      <a:pos x="T50" y="T51"/>
                    </a:cxn>
                    <a:cxn ang="T108">
                      <a:pos x="T52" y="T53"/>
                    </a:cxn>
                    <a:cxn ang="T109">
                      <a:pos x="T54" y="T55"/>
                    </a:cxn>
                    <a:cxn ang="T110">
                      <a:pos x="T56" y="T57"/>
                    </a:cxn>
                    <a:cxn ang="T111">
                      <a:pos x="T58" y="T59"/>
                    </a:cxn>
                    <a:cxn ang="T112">
                      <a:pos x="T60" y="T61"/>
                    </a:cxn>
                    <a:cxn ang="T113">
                      <a:pos x="T62" y="T63"/>
                    </a:cxn>
                    <a:cxn ang="T114">
                      <a:pos x="T64" y="T65"/>
                    </a:cxn>
                    <a:cxn ang="T115">
                      <a:pos x="T66" y="T67"/>
                    </a:cxn>
                    <a:cxn ang="T116">
                      <a:pos x="T68" y="T69"/>
                    </a:cxn>
                    <a:cxn ang="T117">
                      <a:pos x="T70" y="T71"/>
                    </a:cxn>
                    <a:cxn ang="T118">
                      <a:pos x="T72" y="T73"/>
                    </a:cxn>
                    <a:cxn ang="T119">
                      <a:pos x="T74" y="T75"/>
                    </a:cxn>
                    <a:cxn ang="T120">
                      <a:pos x="T76" y="T77"/>
                    </a:cxn>
                    <a:cxn ang="T121">
                      <a:pos x="T78" y="T79"/>
                    </a:cxn>
                    <a:cxn ang="T122">
                      <a:pos x="T80" y="T81"/>
                    </a:cxn>
                  </a:cxnLst>
                  <a:rect l="T123" t="T124" r="T125" b="T126"/>
                  <a:pathLst>
                    <a:path w="128" h="183">
                      <a:moveTo>
                        <a:pt x="108" y="61"/>
                      </a:moveTo>
                      <a:lnTo>
                        <a:pt x="111" y="80"/>
                      </a:lnTo>
                      <a:lnTo>
                        <a:pt x="109" y="97"/>
                      </a:lnTo>
                      <a:lnTo>
                        <a:pt x="101" y="110"/>
                      </a:lnTo>
                      <a:lnTo>
                        <a:pt x="89" y="123"/>
                      </a:lnTo>
                      <a:lnTo>
                        <a:pt x="75" y="134"/>
                      </a:lnTo>
                      <a:lnTo>
                        <a:pt x="60" y="145"/>
                      </a:lnTo>
                      <a:lnTo>
                        <a:pt x="43" y="156"/>
                      </a:lnTo>
                      <a:lnTo>
                        <a:pt x="29" y="167"/>
                      </a:lnTo>
                      <a:lnTo>
                        <a:pt x="27" y="170"/>
                      </a:lnTo>
                      <a:lnTo>
                        <a:pt x="26" y="172"/>
                      </a:lnTo>
                      <a:lnTo>
                        <a:pt x="26" y="176"/>
                      </a:lnTo>
                      <a:lnTo>
                        <a:pt x="28" y="179"/>
                      </a:lnTo>
                      <a:lnTo>
                        <a:pt x="30" y="182"/>
                      </a:lnTo>
                      <a:lnTo>
                        <a:pt x="34" y="183"/>
                      </a:lnTo>
                      <a:lnTo>
                        <a:pt x="37" y="183"/>
                      </a:lnTo>
                      <a:lnTo>
                        <a:pt x="41" y="182"/>
                      </a:lnTo>
                      <a:lnTo>
                        <a:pt x="58" y="171"/>
                      </a:lnTo>
                      <a:lnTo>
                        <a:pt x="76" y="160"/>
                      </a:lnTo>
                      <a:lnTo>
                        <a:pt x="92" y="147"/>
                      </a:lnTo>
                      <a:lnTo>
                        <a:pt x="108" y="132"/>
                      </a:lnTo>
                      <a:lnTo>
                        <a:pt x="118" y="116"/>
                      </a:lnTo>
                      <a:lnTo>
                        <a:pt x="125" y="98"/>
                      </a:lnTo>
                      <a:lnTo>
                        <a:pt x="128" y="78"/>
                      </a:lnTo>
                      <a:lnTo>
                        <a:pt x="123" y="58"/>
                      </a:lnTo>
                      <a:lnTo>
                        <a:pt x="112" y="41"/>
                      </a:lnTo>
                      <a:lnTo>
                        <a:pt x="98" y="28"/>
                      </a:lnTo>
                      <a:lnTo>
                        <a:pt x="80" y="16"/>
                      </a:lnTo>
                      <a:lnTo>
                        <a:pt x="61" y="8"/>
                      </a:lnTo>
                      <a:lnTo>
                        <a:pt x="41" y="2"/>
                      </a:lnTo>
                      <a:lnTo>
                        <a:pt x="23" y="0"/>
                      </a:lnTo>
                      <a:lnTo>
                        <a:pt x="9" y="1"/>
                      </a:lnTo>
                      <a:lnTo>
                        <a:pt x="0" y="6"/>
                      </a:lnTo>
                      <a:lnTo>
                        <a:pt x="16" y="10"/>
                      </a:lnTo>
                      <a:lnTo>
                        <a:pt x="33" y="14"/>
                      </a:lnTo>
                      <a:lnTo>
                        <a:pt x="48" y="17"/>
                      </a:lnTo>
                      <a:lnTo>
                        <a:pt x="63" y="22"/>
                      </a:lnTo>
                      <a:lnTo>
                        <a:pt x="77" y="28"/>
                      </a:lnTo>
                      <a:lnTo>
                        <a:pt x="90" y="36"/>
                      </a:lnTo>
                      <a:lnTo>
                        <a:pt x="101" y="46"/>
                      </a:lnTo>
                      <a:lnTo>
                        <a:pt x="108" y="61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7051" name="Freeform 777"/>
                <p:cNvSpPr>
                  <a:spLocks/>
                </p:cNvSpPr>
                <p:nvPr/>
              </p:nvSpPr>
              <p:spPr bwMode="auto">
                <a:xfrm>
                  <a:off x="5070" y="2650"/>
                  <a:ext cx="112" cy="88"/>
                </a:xfrm>
                <a:custGeom>
                  <a:avLst/>
                  <a:gdLst>
                    <a:gd name="T0" fmla="*/ 0 w 323"/>
                    <a:gd name="T1" fmla="*/ 0 h 379"/>
                    <a:gd name="T2" fmla="*/ 0 w 323"/>
                    <a:gd name="T3" fmla="*/ 0 h 379"/>
                    <a:gd name="T4" fmla="*/ 0 w 323"/>
                    <a:gd name="T5" fmla="*/ 0 h 379"/>
                    <a:gd name="T6" fmla="*/ 0 w 323"/>
                    <a:gd name="T7" fmla="*/ 0 h 379"/>
                    <a:gd name="T8" fmla="*/ 0 w 323"/>
                    <a:gd name="T9" fmla="*/ 0 h 379"/>
                    <a:gd name="T10" fmla="*/ 0 w 323"/>
                    <a:gd name="T11" fmla="*/ 0 h 379"/>
                    <a:gd name="T12" fmla="*/ 0 w 323"/>
                    <a:gd name="T13" fmla="*/ 0 h 379"/>
                    <a:gd name="T14" fmla="*/ 0 w 323"/>
                    <a:gd name="T15" fmla="*/ 0 h 379"/>
                    <a:gd name="T16" fmla="*/ 0 w 323"/>
                    <a:gd name="T17" fmla="*/ 0 h 379"/>
                    <a:gd name="T18" fmla="*/ 0 w 323"/>
                    <a:gd name="T19" fmla="*/ 0 h 379"/>
                    <a:gd name="T20" fmla="*/ 0 w 323"/>
                    <a:gd name="T21" fmla="*/ 0 h 379"/>
                    <a:gd name="T22" fmla="*/ 0 w 323"/>
                    <a:gd name="T23" fmla="*/ 0 h 379"/>
                    <a:gd name="T24" fmla="*/ 0 w 323"/>
                    <a:gd name="T25" fmla="*/ 0 h 379"/>
                    <a:gd name="T26" fmla="*/ 0 w 323"/>
                    <a:gd name="T27" fmla="*/ 0 h 379"/>
                    <a:gd name="T28" fmla="*/ 0 w 323"/>
                    <a:gd name="T29" fmla="*/ 0 h 379"/>
                    <a:gd name="T30" fmla="*/ 0 w 323"/>
                    <a:gd name="T31" fmla="*/ 0 h 379"/>
                    <a:gd name="T32" fmla="*/ 0 w 323"/>
                    <a:gd name="T33" fmla="*/ 0 h 379"/>
                    <a:gd name="T34" fmla="*/ 0 w 323"/>
                    <a:gd name="T35" fmla="*/ 0 h 379"/>
                    <a:gd name="T36" fmla="*/ 0 w 323"/>
                    <a:gd name="T37" fmla="*/ 0 h 379"/>
                    <a:gd name="T38" fmla="*/ 0 w 323"/>
                    <a:gd name="T39" fmla="*/ 0 h 379"/>
                    <a:gd name="T40" fmla="*/ 0 w 323"/>
                    <a:gd name="T41" fmla="*/ 0 h 379"/>
                    <a:gd name="T42" fmla="*/ 0 w 323"/>
                    <a:gd name="T43" fmla="*/ 0 h 379"/>
                    <a:gd name="T44" fmla="*/ 0 w 323"/>
                    <a:gd name="T45" fmla="*/ 0 h 379"/>
                    <a:gd name="T46" fmla="*/ 0 w 323"/>
                    <a:gd name="T47" fmla="*/ 0 h 379"/>
                    <a:gd name="T48" fmla="*/ 0 w 323"/>
                    <a:gd name="T49" fmla="*/ 0 h 379"/>
                    <a:gd name="T50" fmla="*/ 0 w 323"/>
                    <a:gd name="T51" fmla="*/ 0 h 379"/>
                    <a:gd name="T52" fmla="*/ 0 w 323"/>
                    <a:gd name="T53" fmla="*/ 0 h 379"/>
                    <a:gd name="T54" fmla="*/ 0 w 323"/>
                    <a:gd name="T55" fmla="*/ 0 h 379"/>
                    <a:gd name="T56" fmla="*/ 0 w 323"/>
                    <a:gd name="T57" fmla="*/ 0 h 379"/>
                    <a:gd name="T58" fmla="*/ 0 w 323"/>
                    <a:gd name="T59" fmla="*/ 0 h 379"/>
                    <a:gd name="T60" fmla="*/ 0 w 323"/>
                    <a:gd name="T61" fmla="*/ 0 h 379"/>
                    <a:gd name="T62" fmla="*/ 0 w 323"/>
                    <a:gd name="T63" fmla="*/ 0 h 379"/>
                    <a:gd name="T64" fmla="*/ 0 w 323"/>
                    <a:gd name="T65" fmla="*/ 0 h 379"/>
                    <a:gd name="T66" fmla="*/ 0 w 323"/>
                    <a:gd name="T67" fmla="*/ 0 h 379"/>
                    <a:gd name="T68" fmla="*/ 0 w 323"/>
                    <a:gd name="T69" fmla="*/ 0 h 379"/>
                    <a:gd name="T70" fmla="*/ 0 w 323"/>
                    <a:gd name="T71" fmla="*/ 0 h 379"/>
                    <a:gd name="T72" fmla="*/ 0 w 323"/>
                    <a:gd name="T73" fmla="*/ 0 h 379"/>
                    <a:gd name="T74" fmla="*/ 0 w 323"/>
                    <a:gd name="T75" fmla="*/ 0 h 379"/>
                    <a:gd name="T76" fmla="*/ 0 w 323"/>
                    <a:gd name="T77" fmla="*/ 0 h 379"/>
                    <a:gd name="T78" fmla="*/ 0 w 323"/>
                    <a:gd name="T79" fmla="*/ 0 h 379"/>
                    <a:gd name="T80" fmla="*/ 0 w 323"/>
                    <a:gd name="T81" fmla="*/ 0 h 379"/>
                    <a:gd name="T82" fmla="*/ 0 w 323"/>
                    <a:gd name="T83" fmla="*/ 0 h 379"/>
                    <a:gd name="T84" fmla="*/ 0 w 323"/>
                    <a:gd name="T85" fmla="*/ 0 h 379"/>
                    <a:gd name="T86" fmla="*/ 0 w 323"/>
                    <a:gd name="T87" fmla="*/ 0 h 379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w 323"/>
                    <a:gd name="T133" fmla="*/ 0 h 379"/>
                    <a:gd name="T134" fmla="*/ 323 w 323"/>
                    <a:gd name="T135" fmla="*/ 379 h 379"/>
                  </a:gdLst>
                  <a:ahLst/>
                  <a:cxnLst>
                    <a:cxn ang="T88">
                      <a:pos x="T0" y="T1"/>
                    </a:cxn>
                    <a:cxn ang="T89">
                      <a:pos x="T2" y="T3"/>
                    </a:cxn>
                    <a:cxn ang="T90">
                      <a:pos x="T4" y="T5"/>
                    </a:cxn>
                    <a:cxn ang="T91">
                      <a:pos x="T6" y="T7"/>
                    </a:cxn>
                    <a:cxn ang="T92">
                      <a:pos x="T8" y="T9"/>
                    </a:cxn>
                    <a:cxn ang="T93">
                      <a:pos x="T10" y="T11"/>
                    </a:cxn>
                    <a:cxn ang="T94">
                      <a:pos x="T12" y="T13"/>
                    </a:cxn>
                    <a:cxn ang="T95">
                      <a:pos x="T14" y="T15"/>
                    </a:cxn>
                    <a:cxn ang="T96">
                      <a:pos x="T16" y="T17"/>
                    </a:cxn>
                    <a:cxn ang="T97">
                      <a:pos x="T18" y="T19"/>
                    </a:cxn>
                    <a:cxn ang="T98">
                      <a:pos x="T20" y="T21"/>
                    </a:cxn>
                    <a:cxn ang="T99">
                      <a:pos x="T22" y="T23"/>
                    </a:cxn>
                    <a:cxn ang="T100">
                      <a:pos x="T24" y="T25"/>
                    </a:cxn>
                    <a:cxn ang="T101">
                      <a:pos x="T26" y="T27"/>
                    </a:cxn>
                    <a:cxn ang="T102">
                      <a:pos x="T28" y="T29"/>
                    </a:cxn>
                    <a:cxn ang="T103">
                      <a:pos x="T30" y="T31"/>
                    </a:cxn>
                    <a:cxn ang="T104">
                      <a:pos x="T32" y="T33"/>
                    </a:cxn>
                    <a:cxn ang="T105">
                      <a:pos x="T34" y="T35"/>
                    </a:cxn>
                    <a:cxn ang="T106">
                      <a:pos x="T36" y="T37"/>
                    </a:cxn>
                    <a:cxn ang="T107">
                      <a:pos x="T38" y="T39"/>
                    </a:cxn>
                    <a:cxn ang="T108">
                      <a:pos x="T40" y="T41"/>
                    </a:cxn>
                    <a:cxn ang="T109">
                      <a:pos x="T42" y="T43"/>
                    </a:cxn>
                    <a:cxn ang="T110">
                      <a:pos x="T44" y="T45"/>
                    </a:cxn>
                    <a:cxn ang="T111">
                      <a:pos x="T46" y="T47"/>
                    </a:cxn>
                    <a:cxn ang="T112">
                      <a:pos x="T48" y="T49"/>
                    </a:cxn>
                    <a:cxn ang="T113">
                      <a:pos x="T50" y="T51"/>
                    </a:cxn>
                    <a:cxn ang="T114">
                      <a:pos x="T52" y="T53"/>
                    </a:cxn>
                    <a:cxn ang="T115">
                      <a:pos x="T54" y="T55"/>
                    </a:cxn>
                    <a:cxn ang="T116">
                      <a:pos x="T56" y="T57"/>
                    </a:cxn>
                    <a:cxn ang="T117">
                      <a:pos x="T58" y="T59"/>
                    </a:cxn>
                    <a:cxn ang="T118">
                      <a:pos x="T60" y="T61"/>
                    </a:cxn>
                    <a:cxn ang="T119">
                      <a:pos x="T62" y="T63"/>
                    </a:cxn>
                    <a:cxn ang="T120">
                      <a:pos x="T64" y="T65"/>
                    </a:cxn>
                    <a:cxn ang="T121">
                      <a:pos x="T66" y="T67"/>
                    </a:cxn>
                    <a:cxn ang="T122">
                      <a:pos x="T68" y="T69"/>
                    </a:cxn>
                    <a:cxn ang="T123">
                      <a:pos x="T70" y="T71"/>
                    </a:cxn>
                    <a:cxn ang="T124">
                      <a:pos x="T72" y="T73"/>
                    </a:cxn>
                    <a:cxn ang="T125">
                      <a:pos x="T74" y="T75"/>
                    </a:cxn>
                    <a:cxn ang="T126">
                      <a:pos x="T76" y="T77"/>
                    </a:cxn>
                    <a:cxn ang="T127">
                      <a:pos x="T78" y="T79"/>
                    </a:cxn>
                    <a:cxn ang="T128">
                      <a:pos x="T80" y="T81"/>
                    </a:cxn>
                    <a:cxn ang="T129">
                      <a:pos x="T82" y="T83"/>
                    </a:cxn>
                    <a:cxn ang="T130">
                      <a:pos x="T84" y="T85"/>
                    </a:cxn>
                    <a:cxn ang="T131">
                      <a:pos x="T86" y="T87"/>
                    </a:cxn>
                  </a:cxnLst>
                  <a:rect l="T132" t="T133" r="T134" b="T135"/>
                  <a:pathLst>
                    <a:path w="323" h="379">
                      <a:moveTo>
                        <a:pt x="126" y="50"/>
                      </a:moveTo>
                      <a:lnTo>
                        <a:pt x="101" y="70"/>
                      </a:lnTo>
                      <a:lnTo>
                        <a:pt x="76" y="92"/>
                      </a:lnTo>
                      <a:lnTo>
                        <a:pt x="54" y="115"/>
                      </a:lnTo>
                      <a:lnTo>
                        <a:pt x="34" y="140"/>
                      </a:lnTo>
                      <a:lnTo>
                        <a:pt x="18" y="167"/>
                      </a:lnTo>
                      <a:lnTo>
                        <a:pt x="6" y="196"/>
                      </a:lnTo>
                      <a:lnTo>
                        <a:pt x="0" y="227"/>
                      </a:lnTo>
                      <a:lnTo>
                        <a:pt x="1" y="259"/>
                      </a:lnTo>
                      <a:lnTo>
                        <a:pt x="4" y="267"/>
                      </a:lnTo>
                      <a:lnTo>
                        <a:pt x="7" y="277"/>
                      </a:lnTo>
                      <a:lnTo>
                        <a:pt x="11" y="283"/>
                      </a:lnTo>
                      <a:lnTo>
                        <a:pt x="15" y="291"/>
                      </a:lnTo>
                      <a:lnTo>
                        <a:pt x="21" y="298"/>
                      </a:lnTo>
                      <a:lnTo>
                        <a:pt x="27" y="305"/>
                      </a:lnTo>
                      <a:lnTo>
                        <a:pt x="34" y="311"/>
                      </a:lnTo>
                      <a:lnTo>
                        <a:pt x="41" y="316"/>
                      </a:lnTo>
                      <a:lnTo>
                        <a:pt x="57" y="325"/>
                      </a:lnTo>
                      <a:lnTo>
                        <a:pt x="72" y="333"/>
                      </a:lnTo>
                      <a:lnTo>
                        <a:pt x="87" y="340"/>
                      </a:lnTo>
                      <a:lnTo>
                        <a:pt x="103" y="345"/>
                      </a:lnTo>
                      <a:lnTo>
                        <a:pt x="120" y="351"/>
                      </a:lnTo>
                      <a:lnTo>
                        <a:pt x="136" y="356"/>
                      </a:lnTo>
                      <a:lnTo>
                        <a:pt x="153" y="360"/>
                      </a:lnTo>
                      <a:lnTo>
                        <a:pt x="169" y="364"/>
                      </a:lnTo>
                      <a:lnTo>
                        <a:pt x="187" y="367"/>
                      </a:lnTo>
                      <a:lnTo>
                        <a:pt x="204" y="370"/>
                      </a:lnTo>
                      <a:lnTo>
                        <a:pt x="221" y="372"/>
                      </a:lnTo>
                      <a:lnTo>
                        <a:pt x="238" y="374"/>
                      </a:lnTo>
                      <a:lnTo>
                        <a:pt x="256" y="375"/>
                      </a:lnTo>
                      <a:lnTo>
                        <a:pt x="273" y="376"/>
                      </a:lnTo>
                      <a:lnTo>
                        <a:pt x="290" y="378"/>
                      </a:lnTo>
                      <a:lnTo>
                        <a:pt x="307" y="379"/>
                      </a:lnTo>
                      <a:lnTo>
                        <a:pt x="312" y="379"/>
                      </a:lnTo>
                      <a:lnTo>
                        <a:pt x="317" y="375"/>
                      </a:lnTo>
                      <a:lnTo>
                        <a:pt x="320" y="372"/>
                      </a:lnTo>
                      <a:lnTo>
                        <a:pt x="323" y="366"/>
                      </a:lnTo>
                      <a:lnTo>
                        <a:pt x="323" y="360"/>
                      </a:lnTo>
                      <a:lnTo>
                        <a:pt x="320" y="356"/>
                      </a:lnTo>
                      <a:lnTo>
                        <a:pt x="316" y="352"/>
                      </a:lnTo>
                      <a:lnTo>
                        <a:pt x="311" y="351"/>
                      </a:lnTo>
                      <a:lnTo>
                        <a:pt x="295" y="351"/>
                      </a:lnTo>
                      <a:lnTo>
                        <a:pt x="279" y="351"/>
                      </a:lnTo>
                      <a:lnTo>
                        <a:pt x="263" y="350"/>
                      </a:lnTo>
                      <a:lnTo>
                        <a:pt x="248" y="349"/>
                      </a:lnTo>
                      <a:lnTo>
                        <a:pt x="231" y="348"/>
                      </a:lnTo>
                      <a:lnTo>
                        <a:pt x="215" y="345"/>
                      </a:lnTo>
                      <a:lnTo>
                        <a:pt x="200" y="343"/>
                      </a:lnTo>
                      <a:lnTo>
                        <a:pt x="183" y="341"/>
                      </a:lnTo>
                      <a:lnTo>
                        <a:pt x="168" y="337"/>
                      </a:lnTo>
                      <a:lnTo>
                        <a:pt x="151" y="334"/>
                      </a:lnTo>
                      <a:lnTo>
                        <a:pt x="136" y="329"/>
                      </a:lnTo>
                      <a:lnTo>
                        <a:pt x="121" y="325"/>
                      </a:lnTo>
                      <a:lnTo>
                        <a:pt x="106" y="320"/>
                      </a:lnTo>
                      <a:lnTo>
                        <a:pt x="92" y="313"/>
                      </a:lnTo>
                      <a:lnTo>
                        <a:pt x="76" y="306"/>
                      </a:lnTo>
                      <a:lnTo>
                        <a:pt x="62" y="300"/>
                      </a:lnTo>
                      <a:lnTo>
                        <a:pt x="51" y="291"/>
                      </a:lnTo>
                      <a:lnTo>
                        <a:pt x="41" y="280"/>
                      </a:lnTo>
                      <a:lnTo>
                        <a:pt x="35" y="269"/>
                      </a:lnTo>
                      <a:lnTo>
                        <a:pt x="31" y="255"/>
                      </a:lnTo>
                      <a:lnTo>
                        <a:pt x="31" y="239"/>
                      </a:lnTo>
                      <a:lnTo>
                        <a:pt x="33" y="218"/>
                      </a:lnTo>
                      <a:lnTo>
                        <a:pt x="38" y="197"/>
                      </a:lnTo>
                      <a:lnTo>
                        <a:pt x="42" y="182"/>
                      </a:lnTo>
                      <a:lnTo>
                        <a:pt x="51" y="165"/>
                      </a:lnTo>
                      <a:lnTo>
                        <a:pt x="60" y="150"/>
                      </a:lnTo>
                      <a:lnTo>
                        <a:pt x="68" y="136"/>
                      </a:lnTo>
                      <a:lnTo>
                        <a:pt x="79" y="124"/>
                      </a:lnTo>
                      <a:lnTo>
                        <a:pt x="89" y="111"/>
                      </a:lnTo>
                      <a:lnTo>
                        <a:pt x="101" y="100"/>
                      </a:lnTo>
                      <a:lnTo>
                        <a:pt x="114" y="88"/>
                      </a:lnTo>
                      <a:lnTo>
                        <a:pt x="129" y="76"/>
                      </a:lnTo>
                      <a:lnTo>
                        <a:pt x="144" y="64"/>
                      </a:lnTo>
                      <a:lnTo>
                        <a:pt x="162" y="53"/>
                      </a:lnTo>
                      <a:lnTo>
                        <a:pt x="181" y="41"/>
                      </a:lnTo>
                      <a:lnTo>
                        <a:pt x="201" y="31"/>
                      </a:lnTo>
                      <a:lnTo>
                        <a:pt x="219" y="22"/>
                      </a:lnTo>
                      <a:lnTo>
                        <a:pt x="237" y="14"/>
                      </a:lnTo>
                      <a:lnTo>
                        <a:pt x="253" y="7"/>
                      </a:lnTo>
                      <a:lnTo>
                        <a:pt x="268" y="1"/>
                      </a:lnTo>
                      <a:lnTo>
                        <a:pt x="255" y="0"/>
                      </a:lnTo>
                      <a:lnTo>
                        <a:pt x="238" y="1"/>
                      </a:lnTo>
                      <a:lnTo>
                        <a:pt x="221" y="5"/>
                      </a:lnTo>
                      <a:lnTo>
                        <a:pt x="201" y="11"/>
                      </a:lnTo>
                      <a:lnTo>
                        <a:pt x="181" y="19"/>
                      </a:lnTo>
                      <a:lnTo>
                        <a:pt x="161" y="28"/>
                      </a:lnTo>
                      <a:lnTo>
                        <a:pt x="142" y="39"/>
                      </a:lnTo>
                      <a:lnTo>
                        <a:pt x="126" y="5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7052" name="Freeform 778"/>
                <p:cNvSpPr>
                  <a:spLocks/>
                </p:cNvSpPr>
                <p:nvPr/>
              </p:nvSpPr>
              <p:spPr bwMode="auto">
                <a:xfrm>
                  <a:off x="5229" y="2647"/>
                  <a:ext cx="99" cy="59"/>
                </a:xfrm>
                <a:custGeom>
                  <a:avLst/>
                  <a:gdLst>
                    <a:gd name="T0" fmla="*/ 0 w 282"/>
                    <a:gd name="T1" fmla="*/ 0 h 253"/>
                    <a:gd name="T2" fmla="*/ 0 w 282"/>
                    <a:gd name="T3" fmla="*/ 0 h 253"/>
                    <a:gd name="T4" fmla="*/ 0 w 282"/>
                    <a:gd name="T5" fmla="*/ 0 h 253"/>
                    <a:gd name="T6" fmla="*/ 0 w 282"/>
                    <a:gd name="T7" fmla="*/ 0 h 253"/>
                    <a:gd name="T8" fmla="*/ 0 w 282"/>
                    <a:gd name="T9" fmla="*/ 0 h 253"/>
                    <a:gd name="T10" fmla="*/ 0 w 282"/>
                    <a:gd name="T11" fmla="*/ 0 h 253"/>
                    <a:gd name="T12" fmla="*/ 0 w 282"/>
                    <a:gd name="T13" fmla="*/ 0 h 253"/>
                    <a:gd name="T14" fmla="*/ 0 w 282"/>
                    <a:gd name="T15" fmla="*/ 0 h 253"/>
                    <a:gd name="T16" fmla="*/ 0 w 282"/>
                    <a:gd name="T17" fmla="*/ 0 h 253"/>
                    <a:gd name="T18" fmla="*/ 0 w 282"/>
                    <a:gd name="T19" fmla="*/ 0 h 253"/>
                    <a:gd name="T20" fmla="*/ 0 w 282"/>
                    <a:gd name="T21" fmla="*/ 0 h 253"/>
                    <a:gd name="T22" fmla="*/ 0 w 282"/>
                    <a:gd name="T23" fmla="*/ 0 h 253"/>
                    <a:gd name="T24" fmla="*/ 0 w 282"/>
                    <a:gd name="T25" fmla="*/ 0 h 253"/>
                    <a:gd name="T26" fmla="*/ 0 w 282"/>
                    <a:gd name="T27" fmla="*/ 0 h 253"/>
                    <a:gd name="T28" fmla="*/ 0 w 282"/>
                    <a:gd name="T29" fmla="*/ 0 h 253"/>
                    <a:gd name="T30" fmla="*/ 0 w 282"/>
                    <a:gd name="T31" fmla="*/ 0 h 253"/>
                    <a:gd name="T32" fmla="*/ 0 w 282"/>
                    <a:gd name="T33" fmla="*/ 0 h 253"/>
                    <a:gd name="T34" fmla="*/ 0 w 282"/>
                    <a:gd name="T35" fmla="*/ 0 h 253"/>
                    <a:gd name="T36" fmla="*/ 0 w 282"/>
                    <a:gd name="T37" fmla="*/ 0 h 253"/>
                    <a:gd name="T38" fmla="*/ 0 w 282"/>
                    <a:gd name="T39" fmla="*/ 0 h 253"/>
                    <a:gd name="T40" fmla="*/ 0 w 282"/>
                    <a:gd name="T41" fmla="*/ 0 h 253"/>
                    <a:gd name="T42" fmla="*/ 0 w 282"/>
                    <a:gd name="T43" fmla="*/ 0 h 253"/>
                    <a:gd name="T44" fmla="*/ 0 w 282"/>
                    <a:gd name="T45" fmla="*/ 0 h 253"/>
                    <a:gd name="T46" fmla="*/ 0 w 282"/>
                    <a:gd name="T47" fmla="*/ 0 h 253"/>
                    <a:gd name="T48" fmla="*/ 0 w 282"/>
                    <a:gd name="T49" fmla="*/ 0 h 253"/>
                    <a:gd name="T50" fmla="*/ 0 w 282"/>
                    <a:gd name="T51" fmla="*/ 0 h 253"/>
                    <a:gd name="T52" fmla="*/ 0 w 282"/>
                    <a:gd name="T53" fmla="*/ 0 h 253"/>
                    <a:gd name="T54" fmla="*/ 0 w 282"/>
                    <a:gd name="T55" fmla="*/ 0 h 253"/>
                    <a:gd name="T56" fmla="*/ 0 w 282"/>
                    <a:gd name="T57" fmla="*/ 0 h 253"/>
                    <a:gd name="T58" fmla="*/ 0 w 282"/>
                    <a:gd name="T59" fmla="*/ 0 h 253"/>
                    <a:gd name="T60" fmla="*/ 0 w 282"/>
                    <a:gd name="T61" fmla="*/ 0 h 253"/>
                    <a:gd name="T62" fmla="*/ 0 w 282"/>
                    <a:gd name="T63" fmla="*/ 0 h 253"/>
                    <a:gd name="T64" fmla="*/ 0 w 282"/>
                    <a:gd name="T65" fmla="*/ 0 h 253"/>
                    <a:gd name="T66" fmla="*/ 0 w 282"/>
                    <a:gd name="T67" fmla="*/ 0 h 253"/>
                    <a:gd name="T68" fmla="*/ 0 w 282"/>
                    <a:gd name="T69" fmla="*/ 0 h 253"/>
                    <a:gd name="T70" fmla="*/ 0 w 282"/>
                    <a:gd name="T71" fmla="*/ 0 h 253"/>
                    <a:gd name="T72" fmla="*/ 0 w 282"/>
                    <a:gd name="T73" fmla="*/ 0 h 253"/>
                    <a:gd name="T74" fmla="*/ 0 w 282"/>
                    <a:gd name="T75" fmla="*/ 0 h 253"/>
                    <a:gd name="T76" fmla="*/ 0 w 282"/>
                    <a:gd name="T77" fmla="*/ 0 h 253"/>
                    <a:gd name="T78" fmla="*/ 0 w 282"/>
                    <a:gd name="T79" fmla="*/ 0 h 253"/>
                    <a:gd name="T80" fmla="*/ 0 w 282"/>
                    <a:gd name="T81" fmla="*/ 0 h 253"/>
                    <a:gd name="T82" fmla="*/ 0 w 282"/>
                    <a:gd name="T83" fmla="*/ 0 h 253"/>
                    <a:gd name="T84" fmla="*/ 0 w 282"/>
                    <a:gd name="T85" fmla="*/ 0 h 253"/>
                    <a:gd name="T86" fmla="*/ 0 w 282"/>
                    <a:gd name="T87" fmla="*/ 0 h 253"/>
                    <a:gd name="T88" fmla="*/ 0 w 282"/>
                    <a:gd name="T89" fmla="*/ 0 h 253"/>
                    <a:gd name="T90" fmla="*/ 0 w 282"/>
                    <a:gd name="T91" fmla="*/ 0 h 253"/>
                    <a:gd name="T92" fmla="*/ 0 w 282"/>
                    <a:gd name="T93" fmla="*/ 0 h 253"/>
                    <a:gd name="T94" fmla="*/ 0 w 282"/>
                    <a:gd name="T95" fmla="*/ 0 h 253"/>
                    <a:gd name="T96" fmla="*/ 0 w 282"/>
                    <a:gd name="T97" fmla="*/ 0 h 253"/>
                    <a:gd name="T98" fmla="*/ 0 w 282"/>
                    <a:gd name="T99" fmla="*/ 0 h 253"/>
                    <a:gd name="T100" fmla="*/ 0 w 282"/>
                    <a:gd name="T101" fmla="*/ 0 h 253"/>
                    <a:gd name="T102" fmla="*/ 0 w 282"/>
                    <a:gd name="T103" fmla="*/ 0 h 253"/>
                    <a:gd name="T104" fmla="*/ 0 w 282"/>
                    <a:gd name="T105" fmla="*/ 0 h 253"/>
                    <a:gd name="T106" fmla="*/ 0 w 282"/>
                    <a:gd name="T107" fmla="*/ 0 h 253"/>
                    <a:gd name="T108" fmla="*/ 0 w 282"/>
                    <a:gd name="T109" fmla="*/ 0 h 253"/>
                    <a:gd name="T110" fmla="*/ 0 w 282"/>
                    <a:gd name="T111" fmla="*/ 0 h 253"/>
                    <a:gd name="T112" fmla="*/ 0 w 282"/>
                    <a:gd name="T113" fmla="*/ 0 h 253"/>
                    <a:gd name="T114" fmla="*/ 0 w 282"/>
                    <a:gd name="T115" fmla="*/ 0 h 253"/>
                    <a:gd name="T116" fmla="*/ 0 w 282"/>
                    <a:gd name="T117" fmla="*/ 0 h 253"/>
                    <a:gd name="T118" fmla="*/ 0 w 282"/>
                    <a:gd name="T119" fmla="*/ 0 h 253"/>
                    <a:gd name="T120" fmla="*/ 0 w 282"/>
                    <a:gd name="T121" fmla="*/ 0 h 253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60000 65536"/>
                    <a:gd name="T163" fmla="*/ 0 60000 65536"/>
                    <a:gd name="T164" fmla="*/ 0 60000 65536"/>
                    <a:gd name="T165" fmla="*/ 0 60000 65536"/>
                    <a:gd name="T166" fmla="*/ 0 60000 65536"/>
                    <a:gd name="T167" fmla="*/ 0 60000 65536"/>
                    <a:gd name="T168" fmla="*/ 0 60000 65536"/>
                    <a:gd name="T169" fmla="*/ 0 60000 65536"/>
                    <a:gd name="T170" fmla="*/ 0 60000 65536"/>
                    <a:gd name="T171" fmla="*/ 0 60000 65536"/>
                    <a:gd name="T172" fmla="*/ 0 60000 65536"/>
                    <a:gd name="T173" fmla="*/ 0 60000 65536"/>
                    <a:gd name="T174" fmla="*/ 0 60000 65536"/>
                    <a:gd name="T175" fmla="*/ 0 60000 65536"/>
                    <a:gd name="T176" fmla="*/ 0 60000 65536"/>
                    <a:gd name="T177" fmla="*/ 0 60000 65536"/>
                    <a:gd name="T178" fmla="*/ 0 60000 65536"/>
                    <a:gd name="T179" fmla="*/ 0 60000 65536"/>
                    <a:gd name="T180" fmla="*/ 0 60000 65536"/>
                    <a:gd name="T181" fmla="*/ 0 60000 65536"/>
                    <a:gd name="T182" fmla="*/ 0 60000 65536"/>
                    <a:gd name="T183" fmla="*/ 0 w 282"/>
                    <a:gd name="T184" fmla="*/ 0 h 253"/>
                    <a:gd name="T185" fmla="*/ 282 w 282"/>
                    <a:gd name="T186" fmla="*/ 253 h 253"/>
                  </a:gdLst>
                  <a:ahLst/>
                  <a:cxnLst>
                    <a:cxn ang="T122">
                      <a:pos x="T0" y="T1"/>
                    </a:cxn>
                    <a:cxn ang="T123">
                      <a:pos x="T2" y="T3"/>
                    </a:cxn>
                    <a:cxn ang="T124">
                      <a:pos x="T4" y="T5"/>
                    </a:cxn>
                    <a:cxn ang="T125">
                      <a:pos x="T6" y="T7"/>
                    </a:cxn>
                    <a:cxn ang="T126">
                      <a:pos x="T8" y="T9"/>
                    </a:cxn>
                    <a:cxn ang="T127">
                      <a:pos x="T10" y="T11"/>
                    </a:cxn>
                    <a:cxn ang="T128">
                      <a:pos x="T12" y="T13"/>
                    </a:cxn>
                    <a:cxn ang="T129">
                      <a:pos x="T14" y="T15"/>
                    </a:cxn>
                    <a:cxn ang="T130">
                      <a:pos x="T16" y="T17"/>
                    </a:cxn>
                    <a:cxn ang="T131">
                      <a:pos x="T18" y="T19"/>
                    </a:cxn>
                    <a:cxn ang="T132">
                      <a:pos x="T20" y="T21"/>
                    </a:cxn>
                    <a:cxn ang="T133">
                      <a:pos x="T22" y="T23"/>
                    </a:cxn>
                    <a:cxn ang="T134">
                      <a:pos x="T24" y="T25"/>
                    </a:cxn>
                    <a:cxn ang="T135">
                      <a:pos x="T26" y="T27"/>
                    </a:cxn>
                    <a:cxn ang="T136">
                      <a:pos x="T28" y="T29"/>
                    </a:cxn>
                    <a:cxn ang="T137">
                      <a:pos x="T30" y="T31"/>
                    </a:cxn>
                    <a:cxn ang="T138">
                      <a:pos x="T32" y="T33"/>
                    </a:cxn>
                    <a:cxn ang="T139">
                      <a:pos x="T34" y="T35"/>
                    </a:cxn>
                    <a:cxn ang="T140">
                      <a:pos x="T36" y="T37"/>
                    </a:cxn>
                    <a:cxn ang="T141">
                      <a:pos x="T38" y="T39"/>
                    </a:cxn>
                    <a:cxn ang="T142">
                      <a:pos x="T40" y="T41"/>
                    </a:cxn>
                    <a:cxn ang="T143">
                      <a:pos x="T42" y="T43"/>
                    </a:cxn>
                    <a:cxn ang="T144">
                      <a:pos x="T44" y="T45"/>
                    </a:cxn>
                    <a:cxn ang="T145">
                      <a:pos x="T46" y="T47"/>
                    </a:cxn>
                    <a:cxn ang="T146">
                      <a:pos x="T48" y="T49"/>
                    </a:cxn>
                    <a:cxn ang="T147">
                      <a:pos x="T50" y="T51"/>
                    </a:cxn>
                    <a:cxn ang="T148">
                      <a:pos x="T52" y="T53"/>
                    </a:cxn>
                    <a:cxn ang="T149">
                      <a:pos x="T54" y="T55"/>
                    </a:cxn>
                    <a:cxn ang="T150">
                      <a:pos x="T56" y="T57"/>
                    </a:cxn>
                    <a:cxn ang="T151">
                      <a:pos x="T58" y="T59"/>
                    </a:cxn>
                    <a:cxn ang="T152">
                      <a:pos x="T60" y="T61"/>
                    </a:cxn>
                    <a:cxn ang="T153">
                      <a:pos x="T62" y="T63"/>
                    </a:cxn>
                    <a:cxn ang="T154">
                      <a:pos x="T64" y="T65"/>
                    </a:cxn>
                    <a:cxn ang="T155">
                      <a:pos x="T66" y="T67"/>
                    </a:cxn>
                    <a:cxn ang="T156">
                      <a:pos x="T68" y="T69"/>
                    </a:cxn>
                    <a:cxn ang="T157">
                      <a:pos x="T70" y="T71"/>
                    </a:cxn>
                    <a:cxn ang="T158">
                      <a:pos x="T72" y="T73"/>
                    </a:cxn>
                    <a:cxn ang="T159">
                      <a:pos x="T74" y="T75"/>
                    </a:cxn>
                    <a:cxn ang="T160">
                      <a:pos x="T76" y="T77"/>
                    </a:cxn>
                    <a:cxn ang="T161">
                      <a:pos x="T78" y="T79"/>
                    </a:cxn>
                    <a:cxn ang="T162">
                      <a:pos x="T80" y="T81"/>
                    </a:cxn>
                    <a:cxn ang="T163">
                      <a:pos x="T82" y="T83"/>
                    </a:cxn>
                    <a:cxn ang="T164">
                      <a:pos x="T84" y="T85"/>
                    </a:cxn>
                    <a:cxn ang="T165">
                      <a:pos x="T86" y="T87"/>
                    </a:cxn>
                    <a:cxn ang="T166">
                      <a:pos x="T88" y="T89"/>
                    </a:cxn>
                    <a:cxn ang="T167">
                      <a:pos x="T90" y="T91"/>
                    </a:cxn>
                    <a:cxn ang="T168">
                      <a:pos x="T92" y="T93"/>
                    </a:cxn>
                    <a:cxn ang="T169">
                      <a:pos x="T94" y="T95"/>
                    </a:cxn>
                    <a:cxn ang="T170">
                      <a:pos x="T96" y="T97"/>
                    </a:cxn>
                    <a:cxn ang="T171">
                      <a:pos x="T98" y="T99"/>
                    </a:cxn>
                    <a:cxn ang="T172">
                      <a:pos x="T100" y="T101"/>
                    </a:cxn>
                    <a:cxn ang="T173">
                      <a:pos x="T102" y="T103"/>
                    </a:cxn>
                    <a:cxn ang="T174">
                      <a:pos x="T104" y="T105"/>
                    </a:cxn>
                    <a:cxn ang="T175">
                      <a:pos x="T106" y="T107"/>
                    </a:cxn>
                    <a:cxn ang="T176">
                      <a:pos x="T108" y="T109"/>
                    </a:cxn>
                    <a:cxn ang="T177">
                      <a:pos x="T110" y="T111"/>
                    </a:cxn>
                    <a:cxn ang="T178">
                      <a:pos x="T112" y="T113"/>
                    </a:cxn>
                    <a:cxn ang="T179">
                      <a:pos x="T114" y="T115"/>
                    </a:cxn>
                    <a:cxn ang="T180">
                      <a:pos x="T116" y="T117"/>
                    </a:cxn>
                    <a:cxn ang="T181">
                      <a:pos x="T118" y="T119"/>
                    </a:cxn>
                    <a:cxn ang="T182">
                      <a:pos x="T120" y="T121"/>
                    </a:cxn>
                  </a:cxnLst>
                  <a:rect l="T183" t="T184" r="T185" b="T186"/>
                  <a:pathLst>
                    <a:path w="282" h="253">
                      <a:moveTo>
                        <a:pt x="235" y="78"/>
                      </a:moveTo>
                      <a:lnTo>
                        <a:pt x="248" y="92"/>
                      </a:lnTo>
                      <a:lnTo>
                        <a:pt x="255" y="108"/>
                      </a:lnTo>
                      <a:lnTo>
                        <a:pt x="259" y="125"/>
                      </a:lnTo>
                      <a:lnTo>
                        <a:pt x="259" y="144"/>
                      </a:lnTo>
                      <a:lnTo>
                        <a:pt x="257" y="159"/>
                      </a:lnTo>
                      <a:lnTo>
                        <a:pt x="252" y="171"/>
                      </a:lnTo>
                      <a:lnTo>
                        <a:pt x="244" y="184"/>
                      </a:lnTo>
                      <a:lnTo>
                        <a:pt x="236" y="194"/>
                      </a:lnTo>
                      <a:lnTo>
                        <a:pt x="225" y="206"/>
                      </a:lnTo>
                      <a:lnTo>
                        <a:pt x="215" y="215"/>
                      </a:lnTo>
                      <a:lnTo>
                        <a:pt x="204" y="225"/>
                      </a:lnTo>
                      <a:lnTo>
                        <a:pt x="194" y="236"/>
                      </a:lnTo>
                      <a:lnTo>
                        <a:pt x="191" y="239"/>
                      </a:lnTo>
                      <a:lnTo>
                        <a:pt x="190" y="242"/>
                      </a:lnTo>
                      <a:lnTo>
                        <a:pt x="191" y="246"/>
                      </a:lnTo>
                      <a:lnTo>
                        <a:pt x="194" y="249"/>
                      </a:lnTo>
                      <a:lnTo>
                        <a:pt x="197" y="252"/>
                      </a:lnTo>
                      <a:lnTo>
                        <a:pt x="201" y="253"/>
                      </a:lnTo>
                      <a:lnTo>
                        <a:pt x="205" y="252"/>
                      </a:lnTo>
                      <a:lnTo>
                        <a:pt x="209" y="249"/>
                      </a:lnTo>
                      <a:lnTo>
                        <a:pt x="232" y="234"/>
                      </a:lnTo>
                      <a:lnTo>
                        <a:pt x="251" y="215"/>
                      </a:lnTo>
                      <a:lnTo>
                        <a:pt x="267" y="192"/>
                      </a:lnTo>
                      <a:lnTo>
                        <a:pt x="278" y="168"/>
                      </a:lnTo>
                      <a:lnTo>
                        <a:pt x="282" y="141"/>
                      </a:lnTo>
                      <a:lnTo>
                        <a:pt x="279" y="116"/>
                      </a:lnTo>
                      <a:lnTo>
                        <a:pt x="270" y="92"/>
                      </a:lnTo>
                      <a:lnTo>
                        <a:pt x="251" y="70"/>
                      </a:lnTo>
                      <a:lnTo>
                        <a:pt x="237" y="59"/>
                      </a:lnTo>
                      <a:lnTo>
                        <a:pt x="221" y="48"/>
                      </a:lnTo>
                      <a:lnTo>
                        <a:pt x="202" y="39"/>
                      </a:lnTo>
                      <a:lnTo>
                        <a:pt x="183" y="31"/>
                      </a:lnTo>
                      <a:lnTo>
                        <a:pt x="163" y="24"/>
                      </a:lnTo>
                      <a:lnTo>
                        <a:pt x="142" y="18"/>
                      </a:lnTo>
                      <a:lnTo>
                        <a:pt x="122" y="13"/>
                      </a:lnTo>
                      <a:lnTo>
                        <a:pt x="101" y="8"/>
                      </a:lnTo>
                      <a:lnTo>
                        <a:pt x="82" y="5"/>
                      </a:lnTo>
                      <a:lnTo>
                        <a:pt x="63" y="2"/>
                      </a:lnTo>
                      <a:lnTo>
                        <a:pt x="47" y="0"/>
                      </a:lnTo>
                      <a:lnTo>
                        <a:pt x="32" y="0"/>
                      </a:lnTo>
                      <a:lnTo>
                        <a:pt x="19" y="0"/>
                      </a:lnTo>
                      <a:lnTo>
                        <a:pt x="10" y="1"/>
                      </a:lnTo>
                      <a:lnTo>
                        <a:pt x="4" y="4"/>
                      </a:lnTo>
                      <a:lnTo>
                        <a:pt x="0" y="6"/>
                      </a:lnTo>
                      <a:lnTo>
                        <a:pt x="12" y="8"/>
                      </a:lnTo>
                      <a:lnTo>
                        <a:pt x="25" y="9"/>
                      </a:lnTo>
                      <a:lnTo>
                        <a:pt x="38" y="12"/>
                      </a:lnTo>
                      <a:lnTo>
                        <a:pt x="52" y="14"/>
                      </a:lnTo>
                      <a:lnTo>
                        <a:pt x="67" y="16"/>
                      </a:lnTo>
                      <a:lnTo>
                        <a:pt x="82" y="18"/>
                      </a:lnTo>
                      <a:lnTo>
                        <a:pt x="97" y="22"/>
                      </a:lnTo>
                      <a:lnTo>
                        <a:pt x="114" y="25"/>
                      </a:lnTo>
                      <a:lnTo>
                        <a:pt x="129" y="30"/>
                      </a:lnTo>
                      <a:lnTo>
                        <a:pt x="146" y="35"/>
                      </a:lnTo>
                      <a:lnTo>
                        <a:pt x="162" y="40"/>
                      </a:lnTo>
                      <a:lnTo>
                        <a:pt x="177" y="46"/>
                      </a:lnTo>
                      <a:lnTo>
                        <a:pt x="192" y="53"/>
                      </a:lnTo>
                      <a:lnTo>
                        <a:pt x="208" y="60"/>
                      </a:lnTo>
                      <a:lnTo>
                        <a:pt x="222" y="69"/>
                      </a:lnTo>
                      <a:lnTo>
                        <a:pt x="235" y="78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7053" name="Freeform 779"/>
                <p:cNvSpPr>
                  <a:spLocks/>
                </p:cNvSpPr>
                <p:nvPr/>
              </p:nvSpPr>
              <p:spPr bwMode="auto">
                <a:xfrm>
                  <a:off x="5030" y="2680"/>
                  <a:ext cx="40" cy="54"/>
                </a:xfrm>
                <a:custGeom>
                  <a:avLst/>
                  <a:gdLst>
                    <a:gd name="T0" fmla="*/ 0 w 115"/>
                    <a:gd name="T1" fmla="*/ 0 h 236"/>
                    <a:gd name="T2" fmla="*/ 0 w 115"/>
                    <a:gd name="T3" fmla="*/ 0 h 236"/>
                    <a:gd name="T4" fmla="*/ 0 w 115"/>
                    <a:gd name="T5" fmla="*/ 0 h 236"/>
                    <a:gd name="T6" fmla="*/ 0 w 115"/>
                    <a:gd name="T7" fmla="*/ 0 h 236"/>
                    <a:gd name="T8" fmla="*/ 0 w 115"/>
                    <a:gd name="T9" fmla="*/ 0 h 236"/>
                    <a:gd name="T10" fmla="*/ 0 w 115"/>
                    <a:gd name="T11" fmla="*/ 0 h 236"/>
                    <a:gd name="T12" fmla="*/ 0 w 115"/>
                    <a:gd name="T13" fmla="*/ 0 h 236"/>
                    <a:gd name="T14" fmla="*/ 0 w 115"/>
                    <a:gd name="T15" fmla="*/ 0 h 236"/>
                    <a:gd name="T16" fmla="*/ 0 w 115"/>
                    <a:gd name="T17" fmla="*/ 0 h 236"/>
                    <a:gd name="T18" fmla="*/ 0 w 115"/>
                    <a:gd name="T19" fmla="*/ 0 h 236"/>
                    <a:gd name="T20" fmla="*/ 0 w 115"/>
                    <a:gd name="T21" fmla="*/ 0 h 236"/>
                    <a:gd name="T22" fmla="*/ 0 w 115"/>
                    <a:gd name="T23" fmla="*/ 0 h 236"/>
                    <a:gd name="T24" fmla="*/ 0 w 115"/>
                    <a:gd name="T25" fmla="*/ 0 h 236"/>
                    <a:gd name="T26" fmla="*/ 0 w 115"/>
                    <a:gd name="T27" fmla="*/ 0 h 236"/>
                    <a:gd name="T28" fmla="*/ 0 w 115"/>
                    <a:gd name="T29" fmla="*/ 0 h 236"/>
                    <a:gd name="T30" fmla="*/ 0 w 115"/>
                    <a:gd name="T31" fmla="*/ 0 h 236"/>
                    <a:gd name="T32" fmla="*/ 0 w 115"/>
                    <a:gd name="T33" fmla="*/ 0 h 236"/>
                    <a:gd name="T34" fmla="*/ 0 w 115"/>
                    <a:gd name="T35" fmla="*/ 0 h 236"/>
                    <a:gd name="T36" fmla="*/ 0 w 115"/>
                    <a:gd name="T37" fmla="*/ 0 h 236"/>
                    <a:gd name="T38" fmla="*/ 0 w 115"/>
                    <a:gd name="T39" fmla="*/ 0 h 236"/>
                    <a:gd name="T40" fmla="*/ 0 w 115"/>
                    <a:gd name="T41" fmla="*/ 0 h 236"/>
                    <a:gd name="T42" fmla="*/ 0 w 115"/>
                    <a:gd name="T43" fmla="*/ 0 h 236"/>
                    <a:gd name="T44" fmla="*/ 0 w 115"/>
                    <a:gd name="T45" fmla="*/ 0 h 236"/>
                    <a:gd name="T46" fmla="*/ 0 w 115"/>
                    <a:gd name="T47" fmla="*/ 0 h 236"/>
                    <a:gd name="T48" fmla="*/ 0 w 115"/>
                    <a:gd name="T49" fmla="*/ 0 h 236"/>
                    <a:gd name="T50" fmla="*/ 0 w 115"/>
                    <a:gd name="T51" fmla="*/ 0 h 236"/>
                    <a:gd name="T52" fmla="*/ 0 w 115"/>
                    <a:gd name="T53" fmla="*/ 0 h 236"/>
                    <a:gd name="T54" fmla="*/ 0 w 115"/>
                    <a:gd name="T55" fmla="*/ 0 h 236"/>
                    <a:gd name="T56" fmla="*/ 0 w 115"/>
                    <a:gd name="T57" fmla="*/ 0 h 236"/>
                    <a:gd name="T58" fmla="*/ 0 w 115"/>
                    <a:gd name="T59" fmla="*/ 0 h 236"/>
                    <a:gd name="T60" fmla="*/ 0 w 115"/>
                    <a:gd name="T61" fmla="*/ 0 h 236"/>
                    <a:gd name="T62" fmla="*/ 0 w 115"/>
                    <a:gd name="T63" fmla="*/ 0 h 236"/>
                    <a:gd name="T64" fmla="*/ 0 w 115"/>
                    <a:gd name="T65" fmla="*/ 0 h 236"/>
                    <a:gd name="T66" fmla="*/ 0 w 115"/>
                    <a:gd name="T67" fmla="*/ 0 h 236"/>
                    <a:gd name="T68" fmla="*/ 0 w 115"/>
                    <a:gd name="T69" fmla="*/ 0 h 236"/>
                    <a:gd name="T70" fmla="*/ 0 w 115"/>
                    <a:gd name="T71" fmla="*/ 0 h 236"/>
                    <a:gd name="T72" fmla="*/ 0 w 115"/>
                    <a:gd name="T73" fmla="*/ 0 h 236"/>
                    <a:gd name="T74" fmla="*/ 0 w 115"/>
                    <a:gd name="T75" fmla="*/ 0 h 236"/>
                    <a:gd name="T76" fmla="*/ 0 w 115"/>
                    <a:gd name="T77" fmla="*/ 0 h 236"/>
                    <a:gd name="T78" fmla="*/ 0 w 115"/>
                    <a:gd name="T79" fmla="*/ 0 h 236"/>
                    <a:gd name="T80" fmla="*/ 0 w 115"/>
                    <a:gd name="T81" fmla="*/ 0 h 2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w 115"/>
                    <a:gd name="T124" fmla="*/ 0 h 236"/>
                    <a:gd name="T125" fmla="*/ 115 w 115"/>
                    <a:gd name="T126" fmla="*/ 236 h 236"/>
                  </a:gdLst>
                  <a:ahLst/>
                  <a:cxnLst>
                    <a:cxn ang="T82">
                      <a:pos x="T0" y="T1"/>
                    </a:cxn>
                    <a:cxn ang="T83">
                      <a:pos x="T2" y="T3"/>
                    </a:cxn>
                    <a:cxn ang="T84">
                      <a:pos x="T4" y="T5"/>
                    </a:cxn>
                    <a:cxn ang="T85">
                      <a:pos x="T6" y="T7"/>
                    </a:cxn>
                    <a:cxn ang="T86">
                      <a:pos x="T8" y="T9"/>
                    </a:cxn>
                    <a:cxn ang="T87">
                      <a:pos x="T10" y="T11"/>
                    </a:cxn>
                    <a:cxn ang="T88">
                      <a:pos x="T12" y="T13"/>
                    </a:cxn>
                    <a:cxn ang="T89">
                      <a:pos x="T14" y="T15"/>
                    </a:cxn>
                    <a:cxn ang="T90">
                      <a:pos x="T16" y="T17"/>
                    </a:cxn>
                    <a:cxn ang="T91">
                      <a:pos x="T18" y="T19"/>
                    </a:cxn>
                    <a:cxn ang="T92">
                      <a:pos x="T20" y="T21"/>
                    </a:cxn>
                    <a:cxn ang="T93">
                      <a:pos x="T22" y="T23"/>
                    </a:cxn>
                    <a:cxn ang="T94">
                      <a:pos x="T24" y="T25"/>
                    </a:cxn>
                    <a:cxn ang="T95">
                      <a:pos x="T26" y="T27"/>
                    </a:cxn>
                    <a:cxn ang="T96">
                      <a:pos x="T28" y="T29"/>
                    </a:cxn>
                    <a:cxn ang="T97">
                      <a:pos x="T30" y="T31"/>
                    </a:cxn>
                    <a:cxn ang="T98">
                      <a:pos x="T32" y="T33"/>
                    </a:cxn>
                    <a:cxn ang="T99">
                      <a:pos x="T34" y="T35"/>
                    </a:cxn>
                    <a:cxn ang="T100">
                      <a:pos x="T36" y="T37"/>
                    </a:cxn>
                    <a:cxn ang="T101">
                      <a:pos x="T38" y="T39"/>
                    </a:cxn>
                    <a:cxn ang="T102">
                      <a:pos x="T40" y="T41"/>
                    </a:cxn>
                    <a:cxn ang="T103">
                      <a:pos x="T42" y="T43"/>
                    </a:cxn>
                    <a:cxn ang="T104">
                      <a:pos x="T44" y="T45"/>
                    </a:cxn>
                    <a:cxn ang="T105">
                      <a:pos x="T46" y="T47"/>
                    </a:cxn>
                    <a:cxn ang="T106">
                      <a:pos x="T48" y="T49"/>
                    </a:cxn>
                    <a:cxn ang="T107">
                      <a:pos x="T50" y="T51"/>
                    </a:cxn>
                    <a:cxn ang="T108">
                      <a:pos x="T52" y="T53"/>
                    </a:cxn>
                    <a:cxn ang="T109">
                      <a:pos x="T54" y="T55"/>
                    </a:cxn>
                    <a:cxn ang="T110">
                      <a:pos x="T56" y="T57"/>
                    </a:cxn>
                    <a:cxn ang="T111">
                      <a:pos x="T58" y="T59"/>
                    </a:cxn>
                    <a:cxn ang="T112">
                      <a:pos x="T60" y="T61"/>
                    </a:cxn>
                    <a:cxn ang="T113">
                      <a:pos x="T62" y="T63"/>
                    </a:cxn>
                    <a:cxn ang="T114">
                      <a:pos x="T64" y="T65"/>
                    </a:cxn>
                    <a:cxn ang="T115">
                      <a:pos x="T66" y="T67"/>
                    </a:cxn>
                    <a:cxn ang="T116">
                      <a:pos x="T68" y="T69"/>
                    </a:cxn>
                    <a:cxn ang="T117">
                      <a:pos x="T70" y="T71"/>
                    </a:cxn>
                    <a:cxn ang="T118">
                      <a:pos x="T72" y="T73"/>
                    </a:cxn>
                    <a:cxn ang="T119">
                      <a:pos x="T74" y="T75"/>
                    </a:cxn>
                    <a:cxn ang="T120">
                      <a:pos x="T76" y="T77"/>
                    </a:cxn>
                    <a:cxn ang="T121">
                      <a:pos x="T78" y="T79"/>
                    </a:cxn>
                    <a:cxn ang="T122">
                      <a:pos x="T80" y="T81"/>
                    </a:cxn>
                  </a:cxnLst>
                  <a:rect l="T123" t="T124" r="T125" b="T126"/>
                  <a:pathLst>
                    <a:path w="115" h="236">
                      <a:moveTo>
                        <a:pt x="0" y="128"/>
                      </a:moveTo>
                      <a:lnTo>
                        <a:pt x="0" y="148"/>
                      </a:lnTo>
                      <a:lnTo>
                        <a:pt x="5" y="166"/>
                      </a:lnTo>
                      <a:lnTo>
                        <a:pt x="13" y="184"/>
                      </a:lnTo>
                      <a:lnTo>
                        <a:pt x="24" y="198"/>
                      </a:lnTo>
                      <a:lnTo>
                        <a:pt x="39" y="211"/>
                      </a:lnTo>
                      <a:lnTo>
                        <a:pt x="55" y="223"/>
                      </a:lnTo>
                      <a:lnTo>
                        <a:pt x="74" y="231"/>
                      </a:lnTo>
                      <a:lnTo>
                        <a:pt x="92" y="235"/>
                      </a:lnTo>
                      <a:lnTo>
                        <a:pt x="98" y="236"/>
                      </a:lnTo>
                      <a:lnTo>
                        <a:pt x="104" y="234"/>
                      </a:lnTo>
                      <a:lnTo>
                        <a:pt x="109" y="231"/>
                      </a:lnTo>
                      <a:lnTo>
                        <a:pt x="111" y="226"/>
                      </a:lnTo>
                      <a:lnTo>
                        <a:pt x="111" y="220"/>
                      </a:lnTo>
                      <a:lnTo>
                        <a:pt x="110" y="215"/>
                      </a:lnTo>
                      <a:lnTo>
                        <a:pt x="107" y="210"/>
                      </a:lnTo>
                      <a:lnTo>
                        <a:pt x="101" y="208"/>
                      </a:lnTo>
                      <a:lnTo>
                        <a:pt x="82" y="201"/>
                      </a:lnTo>
                      <a:lnTo>
                        <a:pt x="64" y="192"/>
                      </a:lnTo>
                      <a:lnTo>
                        <a:pt x="50" y="179"/>
                      </a:lnTo>
                      <a:lnTo>
                        <a:pt x="40" y="165"/>
                      </a:lnTo>
                      <a:lnTo>
                        <a:pt x="33" y="148"/>
                      </a:lnTo>
                      <a:lnTo>
                        <a:pt x="29" y="130"/>
                      </a:lnTo>
                      <a:lnTo>
                        <a:pt x="29" y="110"/>
                      </a:lnTo>
                      <a:lnTo>
                        <a:pt x="35" y="89"/>
                      </a:lnTo>
                      <a:lnTo>
                        <a:pt x="43" y="74"/>
                      </a:lnTo>
                      <a:lnTo>
                        <a:pt x="56" y="60"/>
                      </a:lnTo>
                      <a:lnTo>
                        <a:pt x="70" y="46"/>
                      </a:lnTo>
                      <a:lnTo>
                        <a:pt x="85" y="33"/>
                      </a:lnTo>
                      <a:lnTo>
                        <a:pt x="98" y="23"/>
                      </a:lnTo>
                      <a:lnTo>
                        <a:pt x="109" y="12"/>
                      </a:lnTo>
                      <a:lnTo>
                        <a:pt x="115" y="6"/>
                      </a:lnTo>
                      <a:lnTo>
                        <a:pt x="115" y="0"/>
                      </a:lnTo>
                      <a:lnTo>
                        <a:pt x="102" y="4"/>
                      </a:lnTo>
                      <a:lnTo>
                        <a:pt x="85" y="12"/>
                      </a:lnTo>
                      <a:lnTo>
                        <a:pt x="68" y="26"/>
                      </a:lnTo>
                      <a:lnTo>
                        <a:pt x="49" y="42"/>
                      </a:lnTo>
                      <a:lnTo>
                        <a:pt x="32" y="61"/>
                      </a:lnTo>
                      <a:lnTo>
                        <a:pt x="17" y="82"/>
                      </a:lnTo>
                      <a:lnTo>
                        <a:pt x="6" y="105"/>
                      </a:lnTo>
                      <a:lnTo>
                        <a:pt x="0" y="128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7054" name="Freeform 780"/>
                <p:cNvSpPr>
                  <a:spLocks/>
                </p:cNvSpPr>
                <p:nvPr/>
              </p:nvSpPr>
              <p:spPr bwMode="auto">
                <a:xfrm>
                  <a:off x="5311" y="2643"/>
                  <a:ext cx="87" cy="73"/>
                </a:xfrm>
                <a:custGeom>
                  <a:avLst/>
                  <a:gdLst>
                    <a:gd name="T0" fmla="*/ 0 w 245"/>
                    <a:gd name="T1" fmla="*/ 0 h 310"/>
                    <a:gd name="T2" fmla="*/ 0 w 245"/>
                    <a:gd name="T3" fmla="*/ 0 h 310"/>
                    <a:gd name="T4" fmla="*/ 0 w 245"/>
                    <a:gd name="T5" fmla="*/ 0 h 310"/>
                    <a:gd name="T6" fmla="*/ 0 w 245"/>
                    <a:gd name="T7" fmla="*/ 0 h 310"/>
                    <a:gd name="T8" fmla="*/ 0 w 245"/>
                    <a:gd name="T9" fmla="*/ 0 h 310"/>
                    <a:gd name="T10" fmla="*/ 0 w 245"/>
                    <a:gd name="T11" fmla="*/ 0 h 310"/>
                    <a:gd name="T12" fmla="*/ 0 w 245"/>
                    <a:gd name="T13" fmla="*/ 0 h 310"/>
                    <a:gd name="T14" fmla="*/ 0 w 245"/>
                    <a:gd name="T15" fmla="*/ 0 h 310"/>
                    <a:gd name="T16" fmla="*/ 0 w 245"/>
                    <a:gd name="T17" fmla="*/ 0 h 310"/>
                    <a:gd name="T18" fmla="*/ 0 w 245"/>
                    <a:gd name="T19" fmla="*/ 0 h 310"/>
                    <a:gd name="T20" fmla="*/ 0 w 245"/>
                    <a:gd name="T21" fmla="*/ 0 h 310"/>
                    <a:gd name="T22" fmla="*/ 0 w 245"/>
                    <a:gd name="T23" fmla="*/ 0 h 310"/>
                    <a:gd name="T24" fmla="*/ 0 w 245"/>
                    <a:gd name="T25" fmla="*/ 0 h 310"/>
                    <a:gd name="T26" fmla="*/ 0 w 245"/>
                    <a:gd name="T27" fmla="*/ 0 h 310"/>
                    <a:gd name="T28" fmla="*/ 0 w 245"/>
                    <a:gd name="T29" fmla="*/ 0 h 310"/>
                    <a:gd name="T30" fmla="*/ 0 w 245"/>
                    <a:gd name="T31" fmla="*/ 0 h 310"/>
                    <a:gd name="T32" fmla="*/ 0 w 245"/>
                    <a:gd name="T33" fmla="*/ 0 h 310"/>
                    <a:gd name="T34" fmla="*/ 0 w 245"/>
                    <a:gd name="T35" fmla="*/ 0 h 310"/>
                    <a:gd name="T36" fmla="*/ 0 w 245"/>
                    <a:gd name="T37" fmla="*/ 0 h 310"/>
                    <a:gd name="T38" fmla="*/ 0 w 245"/>
                    <a:gd name="T39" fmla="*/ 0 h 310"/>
                    <a:gd name="T40" fmla="*/ 0 w 245"/>
                    <a:gd name="T41" fmla="*/ 0 h 310"/>
                    <a:gd name="T42" fmla="*/ 0 w 245"/>
                    <a:gd name="T43" fmla="*/ 0 h 310"/>
                    <a:gd name="T44" fmla="*/ 0 w 245"/>
                    <a:gd name="T45" fmla="*/ 0 h 310"/>
                    <a:gd name="T46" fmla="*/ 0 w 245"/>
                    <a:gd name="T47" fmla="*/ 0 h 310"/>
                    <a:gd name="T48" fmla="*/ 0 w 245"/>
                    <a:gd name="T49" fmla="*/ 0 h 310"/>
                    <a:gd name="T50" fmla="*/ 0 w 245"/>
                    <a:gd name="T51" fmla="*/ 0 h 310"/>
                    <a:gd name="T52" fmla="*/ 0 w 245"/>
                    <a:gd name="T53" fmla="*/ 0 h 310"/>
                    <a:gd name="T54" fmla="*/ 0 w 245"/>
                    <a:gd name="T55" fmla="*/ 0 h 310"/>
                    <a:gd name="T56" fmla="*/ 0 w 245"/>
                    <a:gd name="T57" fmla="*/ 0 h 310"/>
                    <a:gd name="T58" fmla="*/ 0 w 245"/>
                    <a:gd name="T59" fmla="*/ 0 h 310"/>
                    <a:gd name="T60" fmla="*/ 0 w 245"/>
                    <a:gd name="T61" fmla="*/ 0 h 310"/>
                    <a:gd name="T62" fmla="*/ 0 w 245"/>
                    <a:gd name="T63" fmla="*/ 0 h 310"/>
                    <a:gd name="T64" fmla="*/ 0 w 245"/>
                    <a:gd name="T65" fmla="*/ 0 h 310"/>
                    <a:gd name="T66" fmla="*/ 0 w 245"/>
                    <a:gd name="T67" fmla="*/ 0 h 310"/>
                    <a:gd name="T68" fmla="*/ 0 w 245"/>
                    <a:gd name="T69" fmla="*/ 0 h 310"/>
                    <a:gd name="T70" fmla="*/ 0 w 245"/>
                    <a:gd name="T71" fmla="*/ 0 h 310"/>
                    <a:gd name="T72" fmla="*/ 0 w 245"/>
                    <a:gd name="T73" fmla="*/ 0 h 310"/>
                    <a:gd name="T74" fmla="*/ 0 w 245"/>
                    <a:gd name="T75" fmla="*/ 0 h 310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w 245"/>
                    <a:gd name="T115" fmla="*/ 0 h 310"/>
                    <a:gd name="T116" fmla="*/ 245 w 245"/>
                    <a:gd name="T117" fmla="*/ 310 h 310"/>
                  </a:gdLst>
                  <a:ahLst/>
                  <a:cxnLst>
                    <a:cxn ang="T76">
                      <a:pos x="T0" y="T1"/>
                    </a:cxn>
                    <a:cxn ang="T77">
                      <a:pos x="T2" y="T3"/>
                    </a:cxn>
                    <a:cxn ang="T78">
                      <a:pos x="T4" y="T5"/>
                    </a:cxn>
                    <a:cxn ang="T79">
                      <a:pos x="T6" y="T7"/>
                    </a:cxn>
                    <a:cxn ang="T80">
                      <a:pos x="T8" y="T9"/>
                    </a:cxn>
                    <a:cxn ang="T81">
                      <a:pos x="T10" y="T11"/>
                    </a:cxn>
                    <a:cxn ang="T82">
                      <a:pos x="T12" y="T13"/>
                    </a:cxn>
                    <a:cxn ang="T83">
                      <a:pos x="T14" y="T15"/>
                    </a:cxn>
                    <a:cxn ang="T84">
                      <a:pos x="T16" y="T17"/>
                    </a:cxn>
                    <a:cxn ang="T85">
                      <a:pos x="T18" y="T19"/>
                    </a:cxn>
                    <a:cxn ang="T86">
                      <a:pos x="T20" y="T21"/>
                    </a:cxn>
                    <a:cxn ang="T87">
                      <a:pos x="T22" y="T23"/>
                    </a:cxn>
                    <a:cxn ang="T88">
                      <a:pos x="T24" y="T25"/>
                    </a:cxn>
                    <a:cxn ang="T89">
                      <a:pos x="T26" y="T27"/>
                    </a:cxn>
                    <a:cxn ang="T90">
                      <a:pos x="T28" y="T29"/>
                    </a:cxn>
                    <a:cxn ang="T91">
                      <a:pos x="T30" y="T31"/>
                    </a:cxn>
                    <a:cxn ang="T92">
                      <a:pos x="T32" y="T33"/>
                    </a:cxn>
                    <a:cxn ang="T93">
                      <a:pos x="T34" y="T35"/>
                    </a:cxn>
                    <a:cxn ang="T94">
                      <a:pos x="T36" y="T37"/>
                    </a:cxn>
                    <a:cxn ang="T95">
                      <a:pos x="T38" y="T39"/>
                    </a:cxn>
                    <a:cxn ang="T96">
                      <a:pos x="T40" y="T41"/>
                    </a:cxn>
                    <a:cxn ang="T97">
                      <a:pos x="T42" y="T43"/>
                    </a:cxn>
                    <a:cxn ang="T98">
                      <a:pos x="T44" y="T45"/>
                    </a:cxn>
                    <a:cxn ang="T99">
                      <a:pos x="T46" y="T47"/>
                    </a:cxn>
                    <a:cxn ang="T100">
                      <a:pos x="T48" y="T49"/>
                    </a:cxn>
                    <a:cxn ang="T101">
                      <a:pos x="T50" y="T51"/>
                    </a:cxn>
                    <a:cxn ang="T102">
                      <a:pos x="T52" y="T53"/>
                    </a:cxn>
                    <a:cxn ang="T103">
                      <a:pos x="T54" y="T55"/>
                    </a:cxn>
                    <a:cxn ang="T104">
                      <a:pos x="T56" y="T57"/>
                    </a:cxn>
                    <a:cxn ang="T105">
                      <a:pos x="T58" y="T59"/>
                    </a:cxn>
                    <a:cxn ang="T106">
                      <a:pos x="T60" y="T61"/>
                    </a:cxn>
                    <a:cxn ang="T107">
                      <a:pos x="T62" y="T63"/>
                    </a:cxn>
                    <a:cxn ang="T108">
                      <a:pos x="T64" y="T65"/>
                    </a:cxn>
                    <a:cxn ang="T109">
                      <a:pos x="T66" y="T67"/>
                    </a:cxn>
                    <a:cxn ang="T110">
                      <a:pos x="T68" y="T69"/>
                    </a:cxn>
                    <a:cxn ang="T111">
                      <a:pos x="T70" y="T71"/>
                    </a:cxn>
                    <a:cxn ang="T112">
                      <a:pos x="T72" y="T73"/>
                    </a:cxn>
                    <a:cxn ang="T113">
                      <a:pos x="T74" y="T75"/>
                    </a:cxn>
                  </a:cxnLst>
                  <a:rect l="T114" t="T115" r="T116" b="T117"/>
                  <a:pathLst>
                    <a:path w="245" h="310">
                      <a:moveTo>
                        <a:pt x="200" y="116"/>
                      </a:moveTo>
                      <a:lnTo>
                        <a:pt x="208" y="124"/>
                      </a:lnTo>
                      <a:lnTo>
                        <a:pt x="214" y="133"/>
                      </a:lnTo>
                      <a:lnTo>
                        <a:pt x="220" y="144"/>
                      </a:lnTo>
                      <a:lnTo>
                        <a:pt x="223" y="154"/>
                      </a:lnTo>
                      <a:lnTo>
                        <a:pt x="226" y="164"/>
                      </a:lnTo>
                      <a:lnTo>
                        <a:pt x="224" y="176"/>
                      </a:lnTo>
                      <a:lnTo>
                        <a:pt x="222" y="187"/>
                      </a:lnTo>
                      <a:lnTo>
                        <a:pt x="216" y="198"/>
                      </a:lnTo>
                      <a:lnTo>
                        <a:pt x="208" y="209"/>
                      </a:lnTo>
                      <a:lnTo>
                        <a:pt x="199" y="219"/>
                      </a:lnTo>
                      <a:lnTo>
                        <a:pt x="188" y="229"/>
                      </a:lnTo>
                      <a:lnTo>
                        <a:pt x="177" y="238"/>
                      </a:lnTo>
                      <a:lnTo>
                        <a:pt x="166" y="246"/>
                      </a:lnTo>
                      <a:lnTo>
                        <a:pt x="154" y="255"/>
                      </a:lnTo>
                      <a:lnTo>
                        <a:pt x="142" y="264"/>
                      </a:lnTo>
                      <a:lnTo>
                        <a:pt x="132" y="275"/>
                      </a:lnTo>
                      <a:lnTo>
                        <a:pt x="128" y="278"/>
                      </a:lnTo>
                      <a:lnTo>
                        <a:pt x="126" y="283"/>
                      </a:lnTo>
                      <a:lnTo>
                        <a:pt x="124" y="287"/>
                      </a:lnTo>
                      <a:lnTo>
                        <a:pt x="121" y="292"/>
                      </a:lnTo>
                      <a:lnTo>
                        <a:pt x="120" y="296"/>
                      </a:lnTo>
                      <a:lnTo>
                        <a:pt x="120" y="301"/>
                      </a:lnTo>
                      <a:lnTo>
                        <a:pt x="122" y="306"/>
                      </a:lnTo>
                      <a:lnTo>
                        <a:pt x="126" y="309"/>
                      </a:lnTo>
                      <a:lnTo>
                        <a:pt x="131" y="310"/>
                      </a:lnTo>
                      <a:lnTo>
                        <a:pt x="135" y="310"/>
                      </a:lnTo>
                      <a:lnTo>
                        <a:pt x="139" y="309"/>
                      </a:lnTo>
                      <a:lnTo>
                        <a:pt x="142" y="306"/>
                      </a:lnTo>
                      <a:lnTo>
                        <a:pt x="154" y="292"/>
                      </a:lnTo>
                      <a:lnTo>
                        <a:pt x="167" y="280"/>
                      </a:lnTo>
                      <a:lnTo>
                        <a:pt x="180" y="269"/>
                      </a:lnTo>
                      <a:lnTo>
                        <a:pt x="194" y="257"/>
                      </a:lnTo>
                      <a:lnTo>
                        <a:pt x="207" y="246"/>
                      </a:lnTo>
                      <a:lnTo>
                        <a:pt x="220" y="233"/>
                      </a:lnTo>
                      <a:lnTo>
                        <a:pt x="230" y="219"/>
                      </a:lnTo>
                      <a:lnTo>
                        <a:pt x="238" y="204"/>
                      </a:lnTo>
                      <a:lnTo>
                        <a:pt x="244" y="186"/>
                      </a:lnTo>
                      <a:lnTo>
                        <a:pt x="245" y="169"/>
                      </a:lnTo>
                      <a:lnTo>
                        <a:pt x="243" y="152"/>
                      </a:lnTo>
                      <a:lnTo>
                        <a:pt x="237" y="134"/>
                      </a:lnTo>
                      <a:lnTo>
                        <a:pt x="228" y="119"/>
                      </a:lnTo>
                      <a:lnTo>
                        <a:pt x="217" y="105"/>
                      </a:lnTo>
                      <a:lnTo>
                        <a:pt x="203" y="93"/>
                      </a:lnTo>
                      <a:lnTo>
                        <a:pt x="188" y="83"/>
                      </a:lnTo>
                      <a:lnTo>
                        <a:pt x="176" y="76"/>
                      </a:lnTo>
                      <a:lnTo>
                        <a:pt x="163" y="69"/>
                      </a:lnTo>
                      <a:lnTo>
                        <a:pt x="151" y="61"/>
                      </a:lnTo>
                      <a:lnTo>
                        <a:pt x="136" y="54"/>
                      </a:lnTo>
                      <a:lnTo>
                        <a:pt x="122" y="46"/>
                      </a:lnTo>
                      <a:lnTo>
                        <a:pt x="107" y="39"/>
                      </a:lnTo>
                      <a:lnTo>
                        <a:pt x="93" y="31"/>
                      </a:lnTo>
                      <a:lnTo>
                        <a:pt x="79" y="24"/>
                      </a:lnTo>
                      <a:lnTo>
                        <a:pt x="66" y="18"/>
                      </a:lnTo>
                      <a:lnTo>
                        <a:pt x="53" y="13"/>
                      </a:lnTo>
                      <a:lnTo>
                        <a:pt x="40" y="8"/>
                      </a:lnTo>
                      <a:lnTo>
                        <a:pt x="30" y="5"/>
                      </a:lnTo>
                      <a:lnTo>
                        <a:pt x="20" y="1"/>
                      </a:lnTo>
                      <a:lnTo>
                        <a:pt x="1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lnTo>
                        <a:pt x="11" y="8"/>
                      </a:lnTo>
                      <a:lnTo>
                        <a:pt x="23" y="14"/>
                      </a:lnTo>
                      <a:lnTo>
                        <a:pt x="36" y="20"/>
                      </a:lnTo>
                      <a:lnTo>
                        <a:pt x="47" y="25"/>
                      </a:lnTo>
                      <a:lnTo>
                        <a:pt x="60" y="31"/>
                      </a:lnTo>
                      <a:lnTo>
                        <a:pt x="73" y="37"/>
                      </a:lnTo>
                      <a:lnTo>
                        <a:pt x="86" y="44"/>
                      </a:lnTo>
                      <a:lnTo>
                        <a:pt x="99" y="51"/>
                      </a:lnTo>
                      <a:lnTo>
                        <a:pt x="113" y="57"/>
                      </a:lnTo>
                      <a:lnTo>
                        <a:pt x="126" y="64"/>
                      </a:lnTo>
                      <a:lnTo>
                        <a:pt x="139" y="71"/>
                      </a:lnTo>
                      <a:lnTo>
                        <a:pt x="152" y="79"/>
                      </a:lnTo>
                      <a:lnTo>
                        <a:pt x="165" y="88"/>
                      </a:lnTo>
                      <a:lnTo>
                        <a:pt x="176" y="96"/>
                      </a:lnTo>
                      <a:lnTo>
                        <a:pt x="188" y="106"/>
                      </a:lnTo>
                      <a:lnTo>
                        <a:pt x="200" y="116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pic>
            <p:nvPicPr>
              <p:cNvPr id="77042" name="Picture 781" descr="access_point_stylized_gray_small"/>
              <p:cNvPicPr>
                <a:picLocks noChangeAspect="1" noChangeArrowheads="1"/>
              </p:cNvPicPr>
              <p:nvPr/>
            </p:nvPicPr>
            <p:blipFill>
              <a:blip r:embed="rId6" cstate="print"/>
              <a:srcRect/>
              <a:stretch>
                <a:fillRect/>
              </a:stretch>
            </p:blipFill>
            <p:spPr bwMode="auto">
              <a:xfrm>
                <a:off x="5072" y="3642"/>
                <a:ext cx="430" cy="34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sp>
          <p:nvSpPr>
            <p:cNvPr id="76859" name="Line 782"/>
            <p:cNvSpPr>
              <a:spLocks noChangeShapeType="1"/>
            </p:cNvSpPr>
            <p:nvPr/>
          </p:nvSpPr>
          <p:spPr bwMode="auto">
            <a:xfrm rot="5400000" flipV="1">
              <a:off x="5034" y="3427"/>
              <a:ext cx="2" cy="54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76860" name="Group 783"/>
            <p:cNvGrpSpPr>
              <a:grpSpLocks/>
            </p:cNvGrpSpPr>
            <p:nvPr/>
          </p:nvGrpSpPr>
          <p:grpSpPr bwMode="auto">
            <a:xfrm flipH="1">
              <a:off x="3638" y="2856"/>
              <a:ext cx="261" cy="235"/>
              <a:chOff x="2839" y="3501"/>
              <a:chExt cx="755" cy="803"/>
            </a:xfrm>
          </p:grpSpPr>
          <p:pic>
            <p:nvPicPr>
              <p:cNvPr id="77039" name="Picture 784" descr="desktop_computer_stylized_medium"/>
              <p:cNvPicPr>
                <a:picLocks noChangeAspect="1" noChangeArrowheads="1"/>
              </p:cNvPicPr>
              <p:nvPr/>
            </p:nvPicPr>
            <p:blipFill>
              <a:blip r:embed="rId7" cstate="print"/>
              <a:srcRect/>
              <a:stretch>
                <a:fillRect/>
              </a:stretch>
            </p:blipFill>
            <p:spPr bwMode="auto">
              <a:xfrm>
                <a:off x="2839" y="3501"/>
                <a:ext cx="755" cy="80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77040" name="Freeform 785"/>
              <p:cNvSpPr>
                <a:spLocks/>
              </p:cNvSpPr>
              <p:nvPr/>
            </p:nvSpPr>
            <p:spPr bwMode="auto">
              <a:xfrm>
                <a:off x="2916" y="3578"/>
                <a:ext cx="356" cy="368"/>
              </a:xfrm>
              <a:custGeom>
                <a:avLst/>
                <a:gdLst>
                  <a:gd name="T0" fmla="*/ 0 w 356"/>
                  <a:gd name="T1" fmla="*/ 0 h 368"/>
                  <a:gd name="T2" fmla="*/ 300 w 356"/>
                  <a:gd name="T3" fmla="*/ 14 h 368"/>
                  <a:gd name="T4" fmla="*/ 356 w 356"/>
                  <a:gd name="T5" fmla="*/ 294 h 368"/>
                  <a:gd name="T6" fmla="*/ 78 w 356"/>
                  <a:gd name="T7" fmla="*/ 368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56"/>
                  <a:gd name="T16" fmla="*/ 0 h 368"/>
                  <a:gd name="T17" fmla="*/ 356 w 356"/>
                  <a:gd name="T18" fmla="*/ 368 h 36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 w="9525" cap="flat" cmpd="sng">
                <a:noFill/>
                <a:prstDash val="solid"/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76861" name="Group 786"/>
            <p:cNvGrpSpPr>
              <a:grpSpLocks/>
            </p:cNvGrpSpPr>
            <p:nvPr/>
          </p:nvGrpSpPr>
          <p:grpSpPr bwMode="auto">
            <a:xfrm flipH="1">
              <a:off x="3438" y="3121"/>
              <a:ext cx="304" cy="256"/>
              <a:chOff x="2839" y="3501"/>
              <a:chExt cx="755" cy="803"/>
            </a:xfrm>
          </p:grpSpPr>
          <p:pic>
            <p:nvPicPr>
              <p:cNvPr id="77037" name="Picture 787" descr="desktop_computer_stylized_medium"/>
              <p:cNvPicPr>
                <a:picLocks noChangeAspect="1" noChangeArrowheads="1"/>
              </p:cNvPicPr>
              <p:nvPr/>
            </p:nvPicPr>
            <p:blipFill>
              <a:blip r:embed="rId8" cstate="print"/>
              <a:srcRect/>
              <a:stretch>
                <a:fillRect/>
              </a:stretch>
            </p:blipFill>
            <p:spPr bwMode="auto">
              <a:xfrm>
                <a:off x="2839" y="3501"/>
                <a:ext cx="755" cy="80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77038" name="Freeform 788"/>
              <p:cNvSpPr>
                <a:spLocks/>
              </p:cNvSpPr>
              <p:nvPr/>
            </p:nvSpPr>
            <p:spPr bwMode="auto">
              <a:xfrm>
                <a:off x="2916" y="3578"/>
                <a:ext cx="356" cy="368"/>
              </a:xfrm>
              <a:custGeom>
                <a:avLst/>
                <a:gdLst>
                  <a:gd name="T0" fmla="*/ 0 w 356"/>
                  <a:gd name="T1" fmla="*/ 0 h 368"/>
                  <a:gd name="T2" fmla="*/ 300 w 356"/>
                  <a:gd name="T3" fmla="*/ 14 h 368"/>
                  <a:gd name="T4" fmla="*/ 356 w 356"/>
                  <a:gd name="T5" fmla="*/ 294 h 368"/>
                  <a:gd name="T6" fmla="*/ 78 w 356"/>
                  <a:gd name="T7" fmla="*/ 368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56"/>
                  <a:gd name="T16" fmla="*/ 0 h 368"/>
                  <a:gd name="T17" fmla="*/ 356 w 356"/>
                  <a:gd name="T18" fmla="*/ 368 h 36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 w="9525" cap="flat" cmpd="sng">
                <a:noFill/>
                <a:prstDash val="solid"/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76862" name="Group 789"/>
            <p:cNvGrpSpPr>
              <a:grpSpLocks/>
            </p:cNvGrpSpPr>
            <p:nvPr/>
          </p:nvGrpSpPr>
          <p:grpSpPr bwMode="auto">
            <a:xfrm flipH="1">
              <a:off x="3739" y="3311"/>
              <a:ext cx="269" cy="220"/>
              <a:chOff x="2839" y="3501"/>
              <a:chExt cx="755" cy="803"/>
            </a:xfrm>
          </p:grpSpPr>
          <p:pic>
            <p:nvPicPr>
              <p:cNvPr id="77035" name="Picture 790" descr="desktop_computer_stylized_medium"/>
              <p:cNvPicPr>
                <a:picLocks noChangeAspect="1" noChangeArrowheads="1"/>
              </p:cNvPicPr>
              <p:nvPr/>
            </p:nvPicPr>
            <p:blipFill>
              <a:blip r:embed="rId9" cstate="print"/>
              <a:srcRect/>
              <a:stretch>
                <a:fillRect/>
              </a:stretch>
            </p:blipFill>
            <p:spPr bwMode="auto">
              <a:xfrm>
                <a:off x="2839" y="3501"/>
                <a:ext cx="755" cy="80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77036" name="Freeform 791"/>
              <p:cNvSpPr>
                <a:spLocks/>
              </p:cNvSpPr>
              <p:nvPr/>
            </p:nvSpPr>
            <p:spPr bwMode="auto">
              <a:xfrm>
                <a:off x="2916" y="3578"/>
                <a:ext cx="356" cy="368"/>
              </a:xfrm>
              <a:custGeom>
                <a:avLst/>
                <a:gdLst>
                  <a:gd name="T0" fmla="*/ 0 w 356"/>
                  <a:gd name="T1" fmla="*/ 0 h 368"/>
                  <a:gd name="T2" fmla="*/ 300 w 356"/>
                  <a:gd name="T3" fmla="*/ 14 h 368"/>
                  <a:gd name="T4" fmla="*/ 356 w 356"/>
                  <a:gd name="T5" fmla="*/ 294 h 368"/>
                  <a:gd name="T6" fmla="*/ 78 w 356"/>
                  <a:gd name="T7" fmla="*/ 368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56"/>
                  <a:gd name="T16" fmla="*/ 0 h 368"/>
                  <a:gd name="T17" fmla="*/ 356 w 356"/>
                  <a:gd name="T18" fmla="*/ 368 h 36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 w="9525" cap="flat" cmpd="sng">
                <a:noFill/>
                <a:prstDash val="solid"/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76863" name="Group 792"/>
            <p:cNvGrpSpPr>
              <a:grpSpLocks/>
            </p:cNvGrpSpPr>
            <p:nvPr/>
          </p:nvGrpSpPr>
          <p:grpSpPr bwMode="auto">
            <a:xfrm>
              <a:off x="4126" y="3300"/>
              <a:ext cx="269" cy="221"/>
              <a:chOff x="2839" y="3501"/>
              <a:chExt cx="755" cy="803"/>
            </a:xfrm>
          </p:grpSpPr>
          <p:pic>
            <p:nvPicPr>
              <p:cNvPr id="77033" name="Picture 793" descr="desktop_computer_stylized_medium"/>
              <p:cNvPicPr>
                <a:picLocks noChangeAspect="1" noChangeArrowheads="1"/>
              </p:cNvPicPr>
              <p:nvPr/>
            </p:nvPicPr>
            <p:blipFill>
              <a:blip r:embed="rId9" cstate="print"/>
              <a:srcRect/>
              <a:stretch>
                <a:fillRect/>
              </a:stretch>
            </p:blipFill>
            <p:spPr bwMode="auto">
              <a:xfrm>
                <a:off x="2839" y="3501"/>
                <a:ext cx="755" cy="80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77034" name="Freeform 794"/>
              <p:cNvSpPr>
                <a:spLocks/>
              </p:cNvSpPr>
              <p:nvPr/>
            </p:nvSpPr>
            <p:spPr bwMode="auto">
              <a:xfrm>
                <a:off x="2916" y="3578"/>
                <a:ext cx="356" cy="368"/>
              </a:xfrm>
              <a:custGeom>
                <a:avLst/>
                <a:gdLst>
                  <a:gd name="T0" fmla="*/ 0 w 356"/>
                  <a:gd name="T1" fmla="*/ 0 h 368"/>
                  <a:gd name="T2" fmla="*/ 300 w 356"/>
                  <a:gd name="T3" fmla="*/ 14 h 368"/>
                  <a:gd name="T4" fmla="*/ 356 w 356"/>
                  <a:gd name="T5" fmla="*/ 294 h 368"/>
                  <a:gd name="T6" fmla="*/ 78 w 356"/>
                  <a:gd name="T7" fmla="*/ 368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56"/>
                  <a:gd name="T16" fmla="*/ 0 h 368"/>
                  <a:gd name="T17" fmla="*/ 356 w 356"/>
                  <a:gd name="T18" fmla="*/ 368 h 36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 w="9525" cap="flat" cmpd="sng">
                <a:noFill/>
                <a:prstDash val="solid"/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</p:grpSp>
        <p:pic>
          <p:nvPicPr>
            <p:cNvPr id="76864" name="Picture 795" descr="car_icon_small"/>
            <p:cNvPicPr>
              <a:picLocks noChangeAspect="1" noChangeArrowheads="1"/>
            </p:cNvPicPr>
            <p:nvPr/>
          </p:nvPicPr>
          <p:blipFill>
            <a:blip r:embed="rId10" cstate="print"/>
            <a:srcRect/>
            <a:stretch>
              <a:fillRect/>
            </a:stretch>
          </p:blipFill>
          <p:spPr bwMode="auto">
            <a:xfrm>
              <a:off x="3995" y="1084"/>
              <a:ext cx="535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76865" name="Group 796"/>
            <p:cNvGrpSpPr>
              <a:grpSpLocks/>
            </p:cNvGrpSpPr>
            <p:nvPr/>
          </p:nvGrpSpPr>
          <p:grpSpPr bwMode="auto">
            <a:xfrm>
              <a:off x="3536" y="974"/>
              <a:ext cx="262" cy="243"/>
              <a:chOff x="2751" y="1851"/>
              <a:chExt cx="462" cy="478"/>
            </a:xfrm>
          </p:grpSpPr>
          <p:pic>
            <p:nvPicPr>
              <p:cNvPr id="77031" name="Picture 797" descr="iphone_stylized_small"/>
              <p:cNvPicPr>
                <a:picLocks noChangeAspect="1" noChangeArrowheads="1"/>
              </p:cNvPicPr>
              <p:nvPr/>
            </p:nvPicPr>
            <p:blipFill>
              <a:blip r:embed="rId11" cstate="print"/>
              <a:srcRect/>
              <a:stretch>
                <a:fillRect/>
              </a:stretch>
            </p:blipFill>
            <p:spPr bwMode="auto">
              <a:xfrm>
                <a:off x="2928" y="1922"/>
                <a:ext cx="152" cy="40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77032" name="Picture 798" descr="antenna_radiation_stylized"/>
              <p:cNvPicPr>
                <a:picLocks noChangeAspect="1" noChangeArrowheads="1"/>
              </p:cNvPicPr>
              <p:nvPr/>
            </p:nvPicPr>
            <p:blipFill>
              <a:blip r:embed="rId12" cstate="print"/>
              <a:srcRect/>
              <a:stretch>
                <a:fillRect/>
              </a:stretch>
            </p:blipFill>
            <p:spPr bwMode="auto">
              <a:xfrm>
                <a:off x="2751" y="1851"/>
                <a:ext cx="462" cy="11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grpSp>
          <p:nvGrpSpPr>
            <p:cNvPr id="76866" name="Group 799"/>
            <p:cNvGrpSpPr>
              <a:grpSpLocks/>
            </p:cNvGrpSpPr>
            <p:nvPr/>
          </p:nvGrpSpPr>
          <p:grpSpPr bwMode="auto">
            <a:xfrm>
              <a:off x="5191" y="3151"/>
              <a:ext cx="143" cy="303"/>
              <a:chOff x="4140" y="429"/>
              <a:chExt cx="1425" cy="2396"/>
            </a:xfrm>
          </p:grpSpPr>
          <p:sp>
            <p:nvSpPr>
              <p:cNvPr id="76999" name="Freeform 800"/>
              <p:cNvSpPr>
                <a:spLocks/>
              </p:cNvSpPr>
              <p:nvPr/>
            </p:nvSpPr>
            <p:spPr bwMode="auto">
              <a:xfrm>
                <a:off x="5268" y="433"/>
                <a:ext cx="283" cy="2286"/>
              </a:xfrm>
              <a:custGeom>
                <a:avLst/>
                <a:gdLst>
                  <a:gd name="T0" fmla="*/ 7 w 354"/>
                  <a:gd name="T1" fmla="*/ 0 h 2742"/>
                  <a:gd name="T2" fmla="*/ 38 w 354"/>
                  <a:gd name="T3" fmla="*/ 55 h 2742"/>
                  <a:gd name="T4" fmla="*/ 37 w 354"/>
                  <a:gd name="T5" fmla="*/ 425 h 2742"/>
                  <a:gd name="T6" fmla="*/ 0 w 354"/>
                  <a:gd name="T7" fmla="*/ 445 h 2742"/>
                  <a:gd name="T8" fmla="*/ 7 w 354"/>
                  <a:gd name="T9" fmla="*/ 0 h 274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54"/>
                  <a:gd name="T16" fmla="*/ 0 h 2742"/>
                  <a:gd name="T17" fmla="*/ 354 w 354"/>
                  <a:gd name="T18" fmla="*/ 2742 h 274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54" h="2742">
                    <a:moveTo>
                      <a:pt x="63" y="0"/>
                    </a:moveTo>
                    <a:lnTo>
                      <a:pt x="354" y="339"/>
                    </a:lnTo>
                    <a:lnTo>
                      <a:pt x="346" y="2624"/>
                    </a:lnTo>
                    <a:lnTo>
                      <a:pt x="0" y="2742"/>
                    </a:lnTo>
                    <a:lnTo>
                      <a:pt x="63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DDDDDD"/>
                  </a:gs>
                  <a:gs pos="100000">
                    <a:srgbClr val="333333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7000" name="Rectangle 801"/>
              <p:cNvSpPr>
                <a:spLocks noChangeArrowheads="1"/>
              </p:cNvSpPr>
              <p:nvPr/>
            </p:nvSpPr>
            <p:spPr bwMode="auto">
              <a:xfrm>
                <a:off x="4210" y="429"/>
                <a:ext cx="1046" cy="2285"/>
              </a:xfrm>
              <a:prstGeom prst="rect">
                <a:avLst/>
              </a:pr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7001" name="Freeform 802"/>
              <p:cNvSpPr>
                <a:spLocks/>
              </p:cNvSpPr>
              <p:nvPr/>
            </p:nvSpPr>
            <p:spPr bwMode="auto">
              <a:xfrm>
                <a:off x="5321" y="570"/>
                <a:ext cx="169" cy="2115"/>
              </a:xfrm>
              <a:custGeom>
                <a:avLst/>
                <a:gdLst>
                  <a:gd name="T0" fmla="*/ 2 w 211"/>
                  <a:gd name="T1" fmla="*/ 0 h 2537"/>
                  <a:gd name="T2" fmla="*/ 23 w 211"/>
                  <a:gd name="T3" fmla="*/ 36 h 2537"/>
                  <a:gd name="T4" fmla="*/ 2 w 211"/>
                  <a:gd name="T5" fmla="*/ 405 h 2537"/>
                  <a:gd name="T6" fmla="*/ 2 w 211"/>
                  <a:gd name="T7" fmla="*/ 0 h 2537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11"/>
                  <a:gd name="T13" fmla="*/ 0 h 2537"/>
                  <a:gd name="T14" fmla="*/ 211 w 211"/>
                  <a:gd name="T15" fmla="*/ 2537 h 2537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1" h="2537">
                    <a:moveTo>
                      <a:pt x="7" y="0"/>
                    </a:moveTo>
                    <a:cubicBezTo>
                      <a:pt x="7" y="0"/>
                      <a:pt x="57" y="28"/>
                      <a:pt x="211" y="218"/>
                    </a:cubicBezTo>
                    <a:cubicBezTo>
                      <a:pt x="0" y="1229"/>
                      <a:pt x="41" y="2537"/>
                      <a:pt x="7" y="2501"/>
                    </a:cubicBezTo>
                    <a:lnTo>
                      <a:pt x="7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808080"/>
                  </a:gs>
                  <a:gs pos="100000">
                    <a:srgbClr val="F8F8F8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7002" name="Freeform 803"/>
              <p:cNvSpPr>
                <a:spLocks/>
              </p:cNvSpPr>
              <p:nvPr/>
            </p:nvSpPr>
            <p:spPr bwMode="auto">
              <a:xfrm>
                <a:off x="5284" y="1640"/>
                <a:ext cx="263" cy="189"/>
              </a:xfrm>
              <a:custGeom>
                <a:avLst/>
                <a:gdLst>
                  <a:gd name="T0" fmla="*/ 2 w 328"/>
                  <a:gd name="T1" fmla="*/ 0 h 226"/>
                  <a:gd name="T2" fmla="*/ 36 w 328"/>
                  <a:gd name="T3" fmla="*/ 21 h 226"/>
                  <a:gd name="T4" fmla="*/ 36 w 328"/>
                  <a:gd name="T5" fmla="*/ 38 h 226"/>
                  <a:gd name="T6" fmla="*/ 0 w 328"/>
                  <a:gd name="T7" fmla="*/ 16 h 226"/>
                  <a:gd name="T8" fmla="*/ 2 w 328"/>
                  <a:gd name="T9" fmla="*/ 0 h 22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28"/>
                  <a:gd name="T16" fmla="*/ 0 h 226"/>
                  <a:gd name="T17" fmla="*/ 328 w 328"/>
                  <a:gd name="T18" fmla="*/ 226 h 22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28" h="226">
                    <a:moveTo>
                      <a:pt x="4" y="0"/>
                    </a:moveTo>
                    <a:cubicBezTo>
                      <a:pt x="60" y="10"/>
                      <a:pt x="182" y="74"/>
                      <a:pt x="328" y="128"/>
                    </a:cubicBezTo>
                    <a:cubicBezTo>
                      <a:pt x="326" y="162"/>
                      <a:pt x="326" y="158"/>
                      <a:pt x="326" y="226"/>
                    </a:cubicBezTo>
                    <a:cubicBezTo>
                      <a:pt x="326" y="226"/>
                      <a:pt x="169" y="155"/>
                      <a:pt x="0" y="100"/>
                    </a:cubicBezTo>
                    <a:cubicBezTo>
                      <a:pt x="0" y="48"/>
                      <a:pt x="4" y="17"/>
                      <a:pt x="4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7003" name="Rectangle 804"/>
              <p:cNvSpPr>
                <a:spLocks noChangeArrowheads="1"/>
              </p:cNvSpPr>
              <p:nvPr/>
            </p:nvSpPr>
            <p:spPr bwMode="auto">
              <a:xfrm>
                <a:off x="4210" y="690"/>
                <a:ext cx="598" cy="47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77004" name="Group 805"/>
              <p:cNvGrpSpPr>
                <a:grpSpLocks/>
              </p:cNvGrpSpPr>
              <p:nvPr/>
            </p:nvGrpSpPr>
            <p:grpSpPr bwMode="auto">
              <a:xfrm>
                <a:off x="4749" y="668"/>
                <a:ext cx="581" cy="145"/>
                <a:chOff x="614" y="2568"/>
                <a:chExt cx="725" cy="139"/>
              </a:xfrm>
            </p:grpSpPr>
            <p:sp>
              <p:nvSpPr>
                <p:cNvPr id="77029" name="AutoShape 806"/>
                <p:cNvSpPr>
                  <a:spLocks noChangeArrowheads="1"/>
                </p:cNvSpPr>
                <p:nvPr/>
              </p:nvSpPr>
              <p:spPr bwMode="auto">
                <a:xfrm>
                  <a:off x="613" y="2566"/>
                  <a:ext cx="721" cy="144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7030" name="AutoShape 807"/>
                <p:cNvSpPr>
                  <a:spLocks noChangeArrowheads="1"/>
                </p:cNvSpPr>
                <p:nvPr/>
              </p:nvSpPr>
              <p:spPr bwMode="auto">
                <a:xfrm>
                  <a:off x="625" y="2581"/>
                  <a:ext cx="696" cy="114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77005" name="Rectangle 808"/>
              <p:cNvSpPr>
                <a:spLocks noChangeArrowheads="1"/>
              </p:cNvSpPr>
              <p:nvPr/>
            </p:nvSpPr>
            <p:spPr bwMode="auto">
              <a:xfrm>
                <a:off x="4220" y="1022"/>
                <a:ext cx="598" cy="47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77006" name="Group 809"/>
              <p:cNvGrpSpPr>
                <a:grpSpLocks/>
              </p:cNvGrpSpPr>
              <p:nvPr/>
            </p:nvGrpSpPr>
            <p:grpSpPr bwMode="auto">
              <a:xfrm>
                <a:off x="4747" y="994"/>
                <a:ext cx="581" cy="134"/>
                <a:chOff x="614" y="2568"/>
                <a:chExt cx="725" cy="139"/>
              </a:xfrm>
            </p:grpSpPr>
            <p:sp>
              <p:nvSpPr>
                <p:cNvPr id="77027" name="AutoShape 810"/>
                <p:cNvSpPr>
                  <a:spLocks noChangeArrowheads="1"/>
                </p:cNvSpPr>
                <p:nvPr/>
              </p:nvSpPr>
              <p:spPr bwMode="auto">
                <a:xfrm>
                  <a:off x="615" y="2564"/>
                  <a:ext cx="721" cy="139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7028" name="AutoShape 811"/>
                <p:cNvSpPr>
                  <a:spLocks noChangeArrowheads="1"/>
                </p:cNvSpPr>
                <p:nvPr/>
              </p:nvSpPr>
              <p:spPr bwMode="auto">
                <a:xfrm>
                  <a:off x="628" y="2581"/>
                  <a:ext cx="696" cy="107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77007" name="Rectangle 812"/>
              <p:cNvSpPr>
                <a:spLocks noChangeArrowheads="1"/>
              </p:cNvSpPr>
              <p:nvPr/>
            </p:nvSpPr>
            <p:spPr bwMode="auto">
              <a:xfrm>
                <a:off x="4220" y="1354"/>
                <a:ext cx="598" cy="47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7008" name="Rectangle 813"/>
              <p:cNvSpPr>
                <a:spLocks noChangeArrowheads="1"/>
              </p:cNvSpPr>
              <p:nvPr/>
            </p:nvSpPr>
            <p:spPr bwMode="auto">
              <a:xfrm>
                <a:off x="4230" y="1655"/>
                <a:ext cx="598" cy="47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77009" name="Group 814"/>
              <p:cNvGrpSpPr>
                <a:grpSpLocks/>
              </p:cNvGrpSpPr>
              <p:nvPr/>
            </p:nvGrpSpPr>
            <p:grpSpPr bwMode="auto">
              <a:xfrm>
                <a:off x="4735" y="1627"/>
                <a:ext cx="582" cy="151"/>
                <a:chOff x="614" y="2568"/>
                <a:chExt cx="725" cy="139"/>
              </a:xfrm>
            </p:grpSpPr>
            <p:sp>
              <p:nvSpPr>
                <p:cNvPr id="77025" name="AutoShape 815"/>
                <p:cNvSpPr>
                  <a:spLocks noChangeArrowheads="1"/>
                </p:cNvSpPr>
                <p:nvPr/>
              </p:nvSpPr>
              <p:spPr bwMode="auto">
                <a:xfrm>
                  <a:off x="618" y="2586"/>
                  <a:ext cx="720" cy="124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7026" name="AutoShape 816"/>
                <p:cNvSpPr>
                  <a:spLocks noChangeArrowheads="1"/>
                </p:cNvSpPr>
                <p:nvPr/>
              </p:nvSpPr>
              <p:spPr bwMode="auto">
                <a:xfrm>
                  <a:off x="630" y="2586"/>
                  <a:ext cx="695" cy="109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77010" name="Freeform 817"/>
              <p:cNvSpPr>
                <a:spLocks/>
              </p:cNvSpPr>
              <p:nvPr/>
            </p:nvSpPr>
            <p:spPr bwMode="auto">
              <a:xfrm>
                <a:off x="5288" y="1354"/>
                <a:ext cx="263" cy="188"/>
              </a:xfrm>
              <a:custGeom>
                <a:avLst/>
                <a:gdLst>
                  <a:gd name="T0" fmla="*/ 2 w 328"/>
                  <a:gd name="T1" fmla="*/ 0 h 226"/>
                  <a:gd name="T2" fmla="*/ 36 w 328"/>
                  <a:gd name="T3" fmla="*/ 20 h 226"/>
                  <a:gd name="T4" fmla="*/ 36 w 328"/>
                  <a:gd name="T5" fmla="*/ 36 h 226"/>
                  <a:gd name="T6" fmla="*/ 0 w 328"/>
                  <a:gd name="T7" fmla="*/ 15 h 226"/>
                  <a:gd name="T8" fmla="*/ 2 w 328"/>
                  <a:gd name="T9" fmla="*/ 0 h 22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28"/>
                  <a:gd name="T16" fmla="*/ 0 h 226"/>
                  <a:gd name="T17" fmla="*/ 328 w 328"/>
                  <a:gd name="T18" fmla="*/ 226 h 22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28" h="226">
                    <a:moveTo>
                      <a:pt x="4" y="0"/>
                    </a:moveTo>
                    <a:cubicBezTo>
                      <a:pt x="60" y="10"/>
                      <a:pt x="182" y="74"/>
                      <a:pt x="328" y="128"/>
                    </a:cubicBezTo>
                    <a:cubicBezTo>
                      <a:pt x="326" y="162"/>
                      <a:pt x="326" y="158"/>
                      <a:pt x="326" y="226"/>
                    </a:cubicBezTo>
                    <a:cubicBezTo>
                      <a:pt x="326" y="226"/>
                      <a:pt x="169" y="155"/>
                      <a:pt x="0" y="100"/>
                    </a:cubicBezTo>
                    <a:cubicBezTo>
                      <a:pt x="0" y="48"/>
                      <a:pt x="4" y="17"/>
                      <a:pt x="4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77011" name="Group 818"/>
              <p:cNvGrpSpPr>
                <a:grpSpLocks/>
              </p:cNvGrpSpPr>
              <p:nvPr/>
            </p:nvGrpSpPr>
            <p:grpSpPr bwMode="auto">
              <a:xfrm>
                <a:off x="4739" y="1327"/>
                <a:ext cx="582" cy="139"/>
                <a:chOff x="614" y="2568"/>
                <a:chExt cx="725" cy="139"/>
              </a:xfrm>
            </p:grpSpPr>
            <p:sp>
              <p:nvSpPr>
                <p:cNvPr id="77023" name="AutoShape 819"/>
                <p:cNvSpPr>
                  <a:spLocks noChangeArrowheads="1"/>
                </p:cNvSpPr>
                <p:nvPr/>
              </p:nvSpPr>
              <p:spPr bwMode="auto">
                <a:xfrm>
                  <a:off x="613" y="2571"/>
                  <a:ext cx="732" cy="134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7024" name="AutoShape 820"/>
                <p:cNvSpPr>
                  <a:spLocks noChangeArrowheads="1"/>
                </p:cNvSpPr>
                <p:nvPr/>
              </p:nvSpPr>
              <p:spPr bwMode="auto">
                <a:xfrm>
                  <a:off x="625" y="2587"/>
                  <a:ext cx="720" cy="103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77012" name="Rectangle 821"/>
              <p:cNvSpPr>
                <a:spLocks noChangeArrowheads="1"/>
              </p:cNvSpPr>
              <p:nvPr/>
            </p:nvSpPr>
            <p:spPr bwMode="auto">
              <a:xfrm>
                <a:off x="5246" y="429"/>
                <a:ext cx="70" cy="2285"/>
              </a:xfrm>
              <a:prstGeom prst="rect">
                <a:avLst/>
              </a:prstGeom>
              <a:gradFill rotWithShape="1">
                <a:gsLst>
                  <a:gs pos="0">
                    <a:srgbClr val="333333"/>
                  </a:gs>
                  <a:gs pos="50000">
                    <a:srgbClr val="DDDDDD"/>
                  </a:gs>
                  <a:gs pos="100000">
                    <a:srgbClr val="333333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7013" name="Freeform 822"/>
              <p:cNvSpPr>
                <a:spLocks/>
              </p:cNvSpPr>
              <p:nvPr/>
            </p:nvSpPr>
            <p:spPr bwMode="auto">
              <a:xfrm>
                <a:off x="5312" y="1007"/>
                <a:ext cx="237" cy="213"/>
              </a:xfrm>
              <a:custGeom>
                <a:avLst/>
                <a:gdLst>
                  <a:gd name="T0" fmla="*/ 2 w 296"/>
                  <a:gd name="T1" fmla="*/ 0 h 256"/>
                  <a:gd name="T2" fmla="*/ 32 w 296"/>
                  <a:gd name="T3" fmla="*/ 22 h 256"/>
                  <a:gd name="T4" fmla="*/ 32 w 296"/>
                  <a:gd name="T5" fmla="*/ 41 h 256"/>
                  <a:gd name="T6" fmla="*/ 0 w 296"/>
                  <a:gd name="T7" fmla="*/ 15 h 256"/>
                  <a:gd name="T8" fmla="*/ 2 w 296"/>
                  <a:gd name="T9" fmla="*/ 0 h 25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96"/>
                  <a:gd name="T16" fmla="*/ 0 h 256"/>
                  <a:gd name="T17" fmla="*/ 296 w 296"/>
                  <a:gd name="T18" fmla="*/ 256 h 25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96" h="256">
                    <a:moveTo>
                      <a:pt x="4" y="0"/>
                    </a:moveTo>
                    <a:cubicBezTo>
                      <a:pt x="55" y="10"/>
                      <a:pt x="144" y="68"/>
                      <a:pt x="292" y="144"/>
                    </a:cubicBezTo>
                    <a:cubicBezTo>
                      <a:pt x="290" y="178"/>
                      <a:pt x="296" y="188"/>
                      <a:pt x="296" y="256"/>
                    </a:cubicBezTo>
                    <a:cubicBezTo>
                      <a:pt x="296" y="256"/>
                      <a:pt x="160" y="176"/>
                      <a:pt x="0" y="100"/>
                    </a:cubicBezTo>
                    <a:cubicBezTo>
                      <a:pt x="0" y="48"/>
                      <a:pt x="4" y="17"/>
                      <a:pt x="4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7014" name="Freeform 823"/>
              <p:cNvSpPr>
                <a:spLocks/>
              </p:cNvSpPr>
              <p:nvPr/>
            </p:nvSpPr>
            <p:spPr bwMode="auto">
              <a:xfrm>
                <a:off x="5315" y="680"/>
                <a:ext cx="244" cy="240"/>
              </a:xfrm>
              <a:custGeom>
                <a:avLst/>
                <a:gdLst>
                  <a:gd name="T0" fmla="*/ 0 w 304"/>
                  <a:gd name="T1" fmla="*/ 0 h 288"/>
                  <a:gd name="T2" fmla="*/ 34 w 304"/>
                  <a:gd name="T3" fmla="*/ 27 h 288"/>
                  <a:gd name="T4" fmla="*/ 31 w 304"/>
                  <a:gd name="T5" fmla="*/ 47 h 288"/>
                  <a:gd name="T6" fmla="*/ 2 w 304"/>
                  <a:gd name="T7" fmla="*/ 20 h 288"/>
                  <a:gd name="T8" fmla="*/ 0 w 304"/>
                  <a:gd name="T9" fmla="*/ 0 h 28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04"/>
                  <a:gd name="T16" fmla="*/ 0 h 288"/>
                  <a:gd name="T17" fmla="*/ 304 w 304"/>
                  <a:gd name="T18" fmla="*/ 288 h 28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04" h="288">
                    <a:moveTo>
                      <a:pt x="0" y="0"/>
                    </a:moveTo>
                    <a:cubicBezTo>
                      <a:pt x="51" y="10"/>
                      <a:pt x="148" y="76"/>
                      <a:pt x="304" y="164"/>
                    </a:cubicBezTo>
                    <a:cubicBezTo>
                      <a:pt x="302" y="198"/>
                      <a:pt x="284" y="220"/>
                      <a:pt x="284" y="288"/>
                    </a:cubicBezTo>
                    <a:cubicBezTo>
                      <a:pt x="284" y="288"/>
                      <a:pt x="163" y="179"/>
                      <a:pt x="8" y="124"/>
                    </a:cubicBezTo>
                    <a:cubicBezTo>
                      <a:pt x="8" y="72"/>
                      <a:pt x="0" y="17"/>
                      <a:pt x="0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7015" name="Oval 824"/>
              <p:cNvSpPr>
                <a:spLocks noChangeArrowheads="1"/>
              </p:cNvSpPr>
              <p:nvPr/>
            </p:nvSpPr>
            <p:spPr bwMode="auto">
              <a:xfrm>
                <a:off x="5515" y="2611"/>
                <a:ext cx="50" cy="95"/>
              </a:xfrm>
              <a:prstGeom prst="ellipse">
                <a:avLst/>
              </a:prstGeom>
              <a:solidFill>
                <a:srgbClr val="333333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7016" name="Freeform 825"/>
              <p:cNvSpPr>
                <a:spLocks/>
              </p:cNvSpPr>
              <p:nvPr/>
            </p:nvSpPr>
            <p:spPr bwMode="auto">
              <a:xfrm>
                <a:off x="5302" y="2614"/>
                <a:ext cx="245" cy="200"/>
              </a:xfrm>
              <a:custGeom>
                <a:avLst/>
                <a:gdLst>
                  <a:gd name="T0" fmla="*/ 0 w 306"/>
                  <a:gd name="T1" fmla="*/ 18 h 240"/>
                  <a:gd name="T2" fmla="*/ 2 w 306"/>
                  <a:gd name="T3" fmla="*/ 40 h 240"/>
                  <a:gd name="T4" fmla="*/ 34 w 306"/>
                  <a:gd name="T5" fmla="*/ 18 h 240"/>
                  <a:gd name="T6" fmla="*/ 32 w 306"/>
                  <a:gd name="T7" fmla="*/ 0 h 240"/>
                  <a:gd name="T8" fmla="*/ 0 w 306"/>
                  <a:gd name="T9" fmla="*/ 18 h 24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06"/>
                  <a:gd name="T16" fmla="*/ 0 h 240"/>
                  <a:gd name="T17" fmla="*/ 306 w 306"/>
                  <a:gd name="T18" fmla="*/ 240 h 24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06" h="240">
                    <a:moveTo>
                      <a:pt x="0" y="106"/>
                    </a:moveTo>
                    <a:lnTo>
                      <a:pt x="2" y="240"/>
                    </a:lnTo>
                    <a:lnTo>
                      <a:pt x="306" y="110"/>
                    </a:lnTo>
                    <a:lnTo>
                      <a:pt x="300" y="0"/>
                    </a:lnTo>
                    <a:lnTo>
                      <a:pt x="0" y="106"/>
                    </a:lnTo>
                    <a:close/>
                  </a:path>
                </a:pathLst>
              </a:custGeom>
              <a:solidFill>
                <a:srgbClr val="333333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7017" name="AutoShape 826"/>
              <p:cNvSpPr>
                <a:spLocks noChangeArrowheads="1"/>
              </p:cNvSpPr>
              <p:nvPr/>
            </p:nvSpPr>
            <p:spPr bwMode="auto">
              <a:xfrm>
                <a:off x="4140" y="2675"/>
                <a:ext cx="1196" cy="150"/>
              </a:xfrm>
              <a:prstGeom prst="roundRect">
                <a:avLst>
                  <a:gd name="adj" fmla="val 50000"/>
                </a:avLst>
              </a:prstGeom>
              <a:solidFill>
                <a:srgbClr val="DDDDDD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7018" name="AutoShape 827"/>
              <p:cNvSpPr>
                <a:spLocks noChangeArrowheads="1"/>
              </p:cNvSpPr>
              <p:nvPr/>
            </p:nvSpPr>
            <p:spPr bwMode="auto">
              <a:xfrm>
                <a:off x="4210" y="2714"/>
                <a:ext cx="1066" cy="79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chemeClr val="bg2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7019" name="Oval 828"/>
              <p:cNvSpPr>
                <a:spLocks noChangeArrowheads="1"/>
              </p:cNvSpPr>
              <p:nvPr/>
            </p:nvSpPr>
            <p:spPr bwMode="auto">
              <a:xfrm>
                <a:off x="4309" y="2382"/>
                <a:ext cx="159" cy="142"/>
              </a:xfrm>
              <a:prstGeom prst="ellipse">
                <a:avLst/>
              </a:prstGeom>
              <a:solidFill>
                <a:srgbClr val="33CC33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7020" name="Oval 829"/>
              <p:cNvSpPr>
                <a:spLocks noChangeArrowheads="1"/>
              </p:cNvSpPr>
              <p:nvPr/>
            </p:nvSpPr>
            <p:spPr bwMode="auto">
              <a:xfrm>
                <a:off x="4489" y="2382"/>
                <a:ext cx="159" cy="142"/>
              </a:xfrm>
              <a:prstGeom prst="ellipse">
                <a:avLst/>
              </a:prstGeom>
              <a:solidFill>
                <a:srgbClr val="FF0000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sz="1800">
                  <a:solidFill>
                    <a:srgbClr val="FF0000"/>
                  </a:solidFill>
                  <a:cs typeface="Arial" pitchFamily="34" charset="0"/>
                </a:endParaRPr>
              </a:p>
            </p:txBody>
          </p:sp>
          <p:sp>
            <p:nvSpPr>
              <p:cNvPr id="77021" name="Oval 830"/>
              <p:cNvSpPr>
                <a:spLocks noChangeArrowheads="1"/>
              </p:cNvSpPr>
              <p:nvPr/>
            </p:nvSpPr>
            <p:spPr bwMode="auto">
              <a:xfrm>
                <a:off x="4658" y="2382"/>
                <a:ext cx="159" cy="142"/>
              </a:xfrm>
              <a:prstGeom prst="ellipse">
                <a:avLst/>
              </a:prstGeom>
              <a:solidFill>
                <a:srgbClr val="33CC33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7022" name="Rectangle 831"/>
              <p:cNvSpPr>
                <a:spLocks noChangeArrowheads="1"/>
              </p:cNvSpPr>
              <p:nvPr/>
            </p:nvSpPr>
            <p:spPr bwMode="auto">
              <a:xfrm>
                <a:off x="5067" y="1837"/>
                <a:ext cx="80" cy="759"/>
              </a:xfrm>
              <a:prstGeom prst="rect">
                <a:avLst/>
              </a:prstGeom>
              <a:solidFill>
                <a:srgbClr val="29292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76867" name="Group 832"/>
            <p:cNvGrpSpPr>
              <a:grpSpLocks/>
            </p:cNvGrpSpPr>
            <p:nvPr/>
          </p:nvGrpSpPr>
          <p:grpSpPr bwMode="auto">
            <a:xfrm>
              <a:off x="4992" y="3341"/>
              <a:ext cx="143" cy="303"/>
              <a:chOff x="4140" y="429"/>
              <a:chExt cx="1425" cy="2396"/>
            </a:xfrm>
          </p:grpSpPr>
          <p:sp>
            <p:nvSpPr>
              <p:cNvPr id="76967" name="Freeform 833"/>
              <p:cNvSpPr>
                <a:spLocks/>
              </p:cNvSpPr>
              <p:nvPr/>
            </p:nvSpPr>
            <p:spPr bwMode="auto">
              <a:xfrm>
                <a:off x="5268" y="433"/>
                <a:ext cx="283" cy="2286"/>
              </a:xfrm>
              <a:custGeom>
                <a:avLst/>
                <a:gdLst>
                  <a:gd name="T0" fmla="*/ 7 w 354"/>
                  <a:gd name="T1" fmla="*/ 0 h 2742"/>
                  <a:gd name="T2" fmla="*/ 38 w 354"/>
                  <a:gd name="T3" fmla="*/ 55 h 2742"/>
                  <a:gd name="T4" fmla="*/ 37 w 354"/>
                  <a:gd name="T5" fmla="*/ 425 h 2742"/>
                  <a:gd name="T6" fmla="*/ 0 w 354"/>
                  <a:gd name="T7" fmla="*/ 445 h 2742"/>
                  <a:gd name="T8" fmla="*/ 7 w 354"/>
                  <a:gd name="T9" fmla="*/ 0 h 274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54"/>
                  <a:gd name="T16" fmla="*/ 0 h 2742"/>
                  <a:gd name="T17" fmla="*/ 354 w 354"/>
                  <a:gd name="T18" fmla="*/ 2742 h 274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54" h="2742">
                    <a:moveTo>
                      <a:pt x="63" y="0"/>
                    </a:moveTo>
                    <a:lnTo>
                      <a:pt x="354" y="339"/>
                    </a:lnTo>
                    <a:lnTo>
                      <a:pt x="346" y="2624"/>
                    </a:lnTo>
                    <a:lnTo>
                      <a:pt x="0" y="2742"/>
                    </a:lnTo>
                    <a:lnTo>
                      <a:pt x="63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DDDDDD"/>
                  </a:gs>
                  <a:gs pos="100000">
                    <a:srgbClr val="333333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968" name="Rectangle 834"/>
              <p:cNvSpPr>
                <a:spLocks noChangeArrowheads="1"/>
              </p:cNvSpPr>
              <p:nvPr/>
            </p:nvSpPr>
            <p:spPr bwMode="auto">
              <a:xfrm>
                <a:off x="4210" y="429"/>
                <a:ext cx="1046" cy="2285"/>
              </a:xfrm>
              <a:prstGeom prst="rect">
                <a:avLst/>
              </a:pr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6969" name="Freeform 835"/>
              <p:cNvSpPr>
                <a:spLocks/>
              </p:cNvSpPr>
              <p:nvPr/>
            </p:nvSpPr>
            <p:spPr bwMode="auto">
              <a:xfrm>
                <a:off x="5321" y="570"/>
                <a:ext cx="169" cy="2115"/>
              </a:xfrm>
              <a:custGeom>
                <a:avLst/>
                <a:gdLst>
                  <a:gd name="T0" fmla="*/ 2 w 211"/>
                  <a:gd name="T1" fmla="*/ 0 h 2537"/>
                  <a:gd name="T2" fmla="*/ 23 w 211"/>
                  <a:gd name="T3" fmla="*/ 36 h 2537"/>
                  <a:gd name="T4" fmla="*/ 2 w 211"/>
                  <a:gd name="T5" fmla="*/ 405 h 2537"/>
                  <a:gd name="T6" fmla="*/ 2 w 211"/>
                  <a:gd name="T7" fmla="*/ 0 h 2537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11"/>
                  <a:gd name="T13" fmla="*/ 0 h 2537"/>
                  <a:gd name="T14" fmla="*/ 211 w 211"/>
                  <a:gd name="T15" fmla="*/ 2537 h 2537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1" h="2537">
                    <a:moveTo>
                      <a:pt x="7" y="0"/>
                    </a:moveTo>
                    <a:cubicBezTo>
                      <a:pt x="7" y="0"/>
                      <a:pt x="57" y="28"/>
                      <a:pt x="211" y="218"/>
                    </a:cubicBezTo>
                    <a:cubicBezTo>
                      <a:pt x="0" y="1229"/>
                      <a:pt x="41" y="2537"/>
                      <a:pt x="7" y="2501"/>
                    </a:cubicBezTo>
                    <a:lnTo>
                      <a:pt x="7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808080"/>
                  </a:gs>
                  <a:gs pos="100000">
                    <a:srgbClr val="F8F8F8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970" name="Freeform 836"/>
              <p:cNvSpPr>
                <a:spLocks/>
              </p:cNvSpPr>
              <p:nvPr/>
            </p:nvSpPr>
            <p:spPr bwMode="auto">
              <a:xfrm>
                <a:off x="5284" y="1640"/>
                <a:ext cx="263" cy="189"/>
              </a:xfrm>
              <a:custGeom>
                <a:avLst/>
                <a:gdLst>
                  <a:gd name="T0" fmla="*/ 2 w 328"/>
                  <a:gd name="T1" fmla="*/ 0 h 226"/>
                  <a:gd name="T2" fmla="*/ 36 w 328"/>
                  <a:gd name="T3" fmla="*/ 21 h 226"/>
                  <a:gd name="T4" fmla="*/ 36 w 328"/>
                  <a:gd name="T5" fmla="*/ 38 h 226"/>
                  <a:gd name="T6" fmla="*/ 0 w 328"/>
                  <a:gd name="T7" fmla="*/ 16 h 226"/>
                  <a:gd name="T8" fmla="*/ 2 w 328"/>
                  <a:gd name="T9" fmla="*/ 0 h 22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28"/>
                  <a:gd name="T16" fmla="*/ 0 h 226"/>
                  <a:gd name="T17" fmla="*/ 328 w 328"/>
                  <a:gd name="T18" fmla="*/ 226 h 22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28" h="226">
                    <a:moveTo>
                      <a:pt x="4" y="0"/>
                    </a:moveTo>
                    <a:cubicBezTo>
                      <a:pt x="60" y="10"/>
                      <a:pt x="182" y="74"/>
                      <a:pt x="328" y="128"/>
                    </a:cubicBezTo>
                    <a:cubicBezTo>
                      <a:pt x="326" y="162"/>
                      <a:pt x="326" y="158"/>
                      <a:pt x="326" y="226"/>
                    </a:cubicBezTo>
                    <a:cubicBezTo>
                      <a:pt x="326" y="226"/>
                      <a:pt x="169" y="155"/>
                      <a:pt x="0" y="100"/>
                    </a:cubicBezTo>
                    <a:cubicBezTo>
                      <a:pt x="0" y="48"/>
                      <a:pt x="4" y="17"/>
                      <a:pt x="4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971" name="Rectangle 837"/>
              <p:cNvSpPr>
                <a:spLocks noChangeArrowheads="1"/>
              </p:cNvSpPr>
              <p:nvPr/>
            </p:nvSpPr>
            <p:spPr bwMode="auto">
              <a:xfrm>
                <a:off x="4210" y="690"/>
                <a:ext cx="598" cy="47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76972" name="Group 838"/>
              <p:cNvGrpSpPr>
                <a:grpSpLocks/>
              </p:cNvGrpSpPr>
              <p:nvPr/>
            </p:nvGrpSpPr>
            <p:grpSpPr bwMode="auto">
              <a:xfrm>
                <a:off x="4749" y="668"/>
                <a:ext cx="581" cy="145"/>
                <a:chOff x="614" y="2568"/>
                <a:chExt cx="725" cy="139"/>
              </a:xfrm>
            </p:grpSpPr>
            <p:sp>
              <p:nvSpPr>
                <p:cNvPr id="76997" name="AutoShape 839"/>
                <p:cNvSpPr>
                  <a:spLocks noChangeArrowheads="1"/>
                </p:cNvSpPr>
                <p:nvPr/>
              </p:nvSpPr>
              <p:spPr bwMode="auto">
                <a:xfrm>
                  <a:off x="613" y="2566"/>
                  <a:ext cx="721" cy="144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6998" name="AutoShape 840"/>
                <p:cNvSpPr>
                  <a:spLocks noChangeArrowheads="1"/>
                </p:cNvSpPr>
                <p:nvPr/>
              </p:nvSpPr>
              <p:spPr bwMode="auto">
                <a:xfrm>
                  <a:off x="625" y="2581"/>
                  <a:ext cx="696" cy="114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76973" name="Rectangle 841"/>
              <p:cNvSpPr>
                <a:spLocks noChangeArrowheads="1"/>
              </p:cNvSpPr>
              <p:nvPr/>
            </p:nvSpPr>
            <p:spPr bwMode="auto">
              <a:xfrm>
                <a:off x="4220" y="1022"/>
                <a:ext cx="598" cy="47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76974" name="Group 842"/>
              <p:cNvGrpSpPr>
                <a:grpSpLocks/>
              </p:cNvGrpSpPr>
              <p:nvPr/>
            </p:nvGrpSpPr>
            <p:grpSpPr bwMode="auto">
              <a:xfrm>
                <a:off x="4747" y="994"/>
                <a:ext cx="581" cy="134"/>
                <a:chOff x="614" y="2568"/>
                <a:chExt cx="725" cy="139"/>
              </a:xfrm>
            </p:grpSpPr>
            <p:sp>
              <p:nvSpPr>
                <p:cNvPr id="76995" name="AutoShape 843"/>
                <p:cNvSpPr>
                  <a:spLocks noChangeArrowheads="1"/>
                </p:cNvSpPr>
                <p:nvPr/>
              </p:nvSpPr>
              <p:spPr bwMode="auto">
                <a:xfrm>
                  <a:off x="615" y="2564"/>
                  <a:ext cx="721" cy="139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6996" name="AutoShape 844"/>
                <p:cNvSpPr>
                  <a:spLocks noChangeArrowheads="1"/>
                </p:cNvSpPr>
                <p:nvPr/>
              </p:nvSpPr>
              <p:spPr bwMode="auto">
                <a:xfrm>
                  <a:off x="628" y="2581"/>
                  <a:ext cx="696" cy="107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76975" name="Rectangle 845"/>
              <p:cNvSpPr>
                <a:spLocks noChangeArrowheads="1"/>
              </p:cNvSpPr>
              <p:nvPr/>
            </p:nvSpPr>
            <p:spPr bwMode="auto">
              <a:xfrm>
                <a:off x="4220" y="1354"/>
                <a:ext cx="598" cy="47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6976" name="Rectangle 846"/>
              <p:cNvSpPr>
                <a:spLocks noChangeArrowheads="1"/>
              </p:cNvSpPr>
              <p:nvPr/>
            </p:nvSpPr>
            <p:spPr bwMode="auto">
              <a:xfrm>
                <a:off x="4230" y="1655"/>
                <a:ext cx="598" cy="47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76977" name="Group 847"/>
              <p:cNvGrpSpPr>
                <a:grpSpLocks/>
              </p:cNvGrpSpPr>
              <p:nvPr/>
            </p:nvGrpSpPr>
            <p:grpSpPr bwMode="auto">
              <a:xfrm>
                <a:off x="4735" y="1627"/>
                <a:ext cx="582" cy="151"/>
                <a:chOff x="614" y="2568"/>
                <a:chExt cx="725" cy="139"/>
              </a:xfrm>
            </p:grpSpPr>
            <p:sp>
              <p:nvSpPr>
                <p:cNvPr id="76993" name="AutoShape 848"/>
                <p:cNvSpPr>
                  <a:spLocks noChangeArrowheads="1"/>
                </p:cNvSpPr>
                <p:nvPr/>
              </p:nvSpPr>
              <p:spPr bwMode="auto">
                <a:xfrm>
                  <a:off x="618" y="2586"/>
                  <a:ext cx="720" cy="124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6994" name="AutoShape 849"/>
                <p:cNvSpPr>
                  <a:spLocks noChangeArrowheads="1"/>
                </p:cNvSpPr>
                <p:nvPr/>
              </p:nvSpPr>
              <p:spPr bwMode="auto">
                <a:xfrm>
                  <a:off x="630" y="2586"/>
                  <a:ext cx="695" cy="109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76978" name="Freeform 850"/>
              <p:cNvSpPr>
                <a:spLocks/>
              </p:cNvSpPr>
              <p:nvPr/>
            </p:nvSpPr>
            <p:spPr bwMode="auto">
              <a:xfrm>
                <a:off x="5288" y="1354"/>
                <a:ext cx="263" cy="188"/>
              </a:xfrm>
              <a:custGeom>
                <a:avLst/>
                <a:gdLst>
                  <a:gd name="T0" fmla="*/ 2 w 328"/>
                  <a:gd name="T1" fmla="*/ 0 h 226"/>
                  <a:gd name="T2" fmla="*/ 36 w 328"/>
                  <a:gd name="T3" fmla="*/ 20 h 226"/>
                  <a:gd name="T4" fmla="*/ 36 w 328"/>
                  <a:gd name="T5" fmla="*/ 36 h 226"/>
                  <a:gd name="T6" fmla="*/ 0 w 328"/>
                  <a:gd name="T7" fmla="*/ 15 h 226"/>
                  <a:gd name="T8" fmla="*/ 2 w 328"/>
                  <a:gd name="T9" fmla="*/ 0 h 22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28"/>
                  <a:gd name="T16" fmla="*/ 0 h 226"/>
                  <a:gd name="T17" fmla="*/ 328 w 328"/>
                  <a:gd name="T18" fmla="*/ 226 h 22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28" h="226">
                    <a:moveTo>
                      <a:pt x="4" y="0"/>
                    </a:moveTo>
                    <a:cubicBezTo>
                      <a:pt x="60" y="10"/>
                      <a:pt x="182" y="74"/>
                      <a:pt x="328" y="128"/>
                    </a:cubicBezTo>
                    <a:cubicBezTo>
                      <a:pt x="326" y="162"/>
                      <a:pt x="326" y="158"/>
                      <a:pt x="326" y="226"/>
                    </a:cubicBezTo>
                    <a:cubicBezTo>
                      <a:pt x="326" y="226"/>
                      <a:pt x="169" y="155"/>
                      <a:pt x="0" y="100"/>
                    </a:cubicBezTo>
                    <a:cubicBezTo>
                      <a:pt x="0" y="48"/>
                      <a:pt x="4" y="17"/>
                      <a:pt x="4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76979" name="Group 851"/>
              <p:cNvGrpSpPr>
                <a:grpSpLocks/>
              </p:cNvGrpSpPr>
              <p:nvPr/>
            </p:nvGrpSpPr>
            <p:grpSpPr bwMode="auto">
              <a:xfrm>
                <a:off x="4739" y="1327"/>
                <a:ext cx="582" cy="139"/>
                <a:chOff x="614" y="2568"/>
                <a:chExt cx="725" cy="139"/>
              </a:xfrm>
            </p:grpSpPr>
            <p:sp>
              <p:nvSpPr>
                <p:cNvPr id="76991" name="AutoShape 852"/>
                <p:cNvSpPr>
                  <a:spLocks noChangeArrowheads="1"/>
                </p:cNvSpPr>
                <p:nvPr/>
              </p:nvSpPr>
              <p:spPr bwMode="auto">
                <a:xfrm>
                  <a:off x="613" y="2571"/>
                  <a:ext cx="732" cy="134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6992" name="AutoShape 853"/>
                <p:cNvSpPr>
                  <a:spLocks noChangeArrowheads="1"/>
                </p:cNvSpPr>
                <p:nvPr/>
              </p:nvSpPr>
              <p:spPr bwMode="auto">
                <a:xfrm>
                  <a:off x="625" y="2587"/>
                  <a:ext cx="720" cy="103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76980" name="Rectangle 854"/>
              <p:cNvSpPr>
                <a:spLocks noChangeArrowheads="1"/>
              </p:cNvSpPr>
              <p:nvPr/>
            </p:nvSpPr>
            <p:spPr bwMode="auto">
              <a:xfrm>
                <a:off x="5246" y="429"/>
                <a:ext cx="70" cy="2285"/>
              </a:xfrm>
              <a:prstGeom prst="rect">
                <a:avLst/>
              </a:prstGeom>
              <a:gradFill rotWithShape="1">
                <a:gsLst>
                  <a:gs pos="0">
                    <a:srgbClr val="333333"/>
                  </a:gs>
                  <a:gs pos="50000">
                    <a:srgbClr val="DDDDDD"/>
                  </a:gs>
                  <a:gs pos="100000">
                    <a:srgbClr val="333333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6981" name="Freeform 855"/>
              <p:cNvSpPr>
                <a:spLocks/>
              </p:cNvSpPr>
              <p:nvPr/>
            </p:nvSpPr>
            <p:spPr bwMode="auto">
              <a:xfrm>
                <a:off x="5312" y="1007"/>
                <a:ext cx="237" cy="213"/>
              </a:xfrm>
              <a:custGeom>
                <a:avLst/>
                <a:gdLst>
                  <a:gd name="T0" fmla="*/ 2 w 296"/>
                  <a:gd name="T1" fmla="*/ 0 h 256"/>
                  <a:gd name="T2" fmla="*/ 32 w 296"/>
                  <a:gd name="T3" fmla="*/ 22 h 256"/>
                  <a:gd name="T4" fmla="*/ 32 w 296"/>
                  <a:gd name="T5" fmla="*/ 41 h 256"/>
                  <a:gd name="T6" fmla="*/ 0 w 296"/>
                  <a:gd name="T7" fmla="*/ 15 h 256"/>
                  <a:gd name="T8" fmla="*/ 2 w 296"/>
                  <a:gd name="T9" fmla="*/ 0 h 25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96"/>
                  <a:gd name="T16" fmla="*/ 0 h 256"/>
                  <a:gd name="T17" fmla="*/ 296 w 296"/>
                  <a:gd name="T18" fmla="*/ 256 h 25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96" h="256">
                    <a:moveTo>
                      <a:pt x="4" y="0"/>
                    </a:moveTo>
                    <a:cubicBezTo>
                      <a:pt x="55" y="10"/>
                      <a:pt x="144" y="68"/>
                      <a:pt x="292" y="144"/>
                    </a:cubicBezTo>
                    <a:cubicBezTo>
                      <a:pt x="290" y="178"/>
                      <a:pt x="296" y="188"/>
                      <a:pt x="296" y="256"/>
                    </a:cubicBezTo>
                    <a:cubicBezTo>
                      <a:pt x="296" y="256"/>
                      <a:pt x="160" y="176"/>
                      <a:pt x="0" y="100"/>
                    </a:cubicBezTo>
                    <a:cubicBezTo>
                      <a:pt x="0" y="48"/>
                      <a:pt x="4" y="17"/>
                      <a:pt x="4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982" name="Freeform 856"/>
              <p:cNvSpPr>
                <a:spLocks/>
              </p:cNvSpPr>
              <p:nvPr/>
            </p:nvSpPr>
            <p:spPr bwMode="auto">
              <a:xfrm>
                <a:off x="5315" y="680"/>
                <a:ext cx="244" cy="240"/>
              </a:xfrm>
              <a:custGeom>
                <a:avLst/>
                <a:gdLst>
                  <a:gd name="T0" fmla="*/ 0 w 304"/>
                  <a:gd name="T1" fmla="*/ 0 h 288"/>
                  <a:gd name="T2" fmla="*/ 34 w 304"/>
                  <a:gd name="T3" fmla="*/ 27 h 288"/>
                  <a:gd name="T4" fmla="*/ 31 w 304"/>
                  <a:gd name="T5" fmla="*/ 47 h 288"/>
                  <a:gd name="T6" fmla="*/ 2 w 304"/>
                  <a:gd name="T7" fmla="*/ 20 h 288"/>
                  <a:gd name="T8" fmla="*/ 0 w 304"/>
                  <a:gd name="T9" fmla="*/ 0 h 28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04"/>
                  <a:gd name="T16" fmla="*/ 0 h 288"/>
                  <a:gd name="T17" fmla="*/ 304 w 304"/>
                  <a:gd name="T18" fmla="*/ 288 h 28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04" h="288">
                    <a:moveTo>
                      <a:pt x="0" y="0"/>
                    </a:moveTo>
                    <a:cubicBezTo>
                      <a:pt x="51" y="10"/>
                      <a:pt x="148" y="76"/>
                      <a:pt x="304" y="164"/>
                    </a:cubicBezTo>
                    <a:cubicBezTo>
                      <a:pt x="302" y="198"/>
                      <a:pt x="284" y="220"/>
                      <a:pt x="284" y="288"/>
                    </a:cubicBezTo>
                    <a:cubicBezTo>
                      <a:pt x="284" y="288"/>
                      <a:pt x="163" y="179"/>
                      <a:pt x="8" y="124"/>
                    </a:cubicBezTo>
                    <a:cubicBezTo>
                      <a:pt x="8" y="72"/>
                      <a:pt x="0" y="17"/>
                      <a:pt x="0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983" name="Oval 857"/>
              <p:cNvSpPr>
                <a:spLocks noChangeArrowheads="1"/>
              </p:cNvSpPr>
              <p:nvPr/>
            </p:nvSpPr>
            <p:spPr bwMode="auto">
              <a:xfrm>
                <a:off x="5515" y="2611"/>
                <a:ext cx="50" cy="95"/>
              </a:xfrm>
              <a:prstGeom prst="ellipse">
                <a:avLst/>
              </a:prstGeom>
              <a:solidFill>
                <a:srgbClr val="333333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6984" name="Freeform 858"/>
              <p:cNvSpPr>
                <a:spLocks/>
              </p:cNvSpPr>
              <p:nvPr/>
            </p:nvSpPr>
            <p:spPr bwMode="auto">
              <a:xfrm>
                <a:off x="5302" y="2614"/>
                <a:ext cx="245" cy="200"/>
              </a:xfrm>
              <a:custGeom>
                <a:avLst/>
                <a:gdLst>
                  <a:gd name="T0" fmla="*/ 0 w 306"/>
                  <a:gd name="T1" fmla="*/ 18 h 240"/>
                  <a:gd name="T2" fmla="*/ 2 w 306"/>
                  <a:gd name="T3" fmla="*/ 40 h 240"/>
                  <a:gd name="T4" fmla="*/ 34 w 306"/>
                  <a:gd name="T5" fmla="*/ 18 h 240"/>
                  <a:gd name="T6" fmla="*/ 32 w 306"/>
                  <a:gd name="T7" fmla="*/ 0 h 240"/>
                  <a:gd name="T8" fmla="*/ 0 w 306"/>
                  <a:gd name="T9" fmla="*/ 18 h 24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06"/>
                  <a:gd name="T16" fmla="*/ 0 h 240"/>
                  <a:gd name="T17" fmla="*/ 306 w 306"/>
                  <a:gd name="T18" fmla="*/ 240 h 24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06" h="240">
                    <a:moveTo>
                      <a:pt x="0" y="106"/>
                    </a:moveTo>
                    <a:lnTo>
                      <a:pt x="2" y="240"/>
                    </a:lnTo>
                    <a:lnTo>
                      <a:pt x="306" y="110"/>
                    </a:lnTo>
                    <a:lnTo>
                      <a:pt x="300" y="0"/>
                    </a:lnTo>
                    <a:lnTo>
                      <a:pt x="0" y="106"/>
                    </a:lnTo>
                    <a:close/>
                  </a:path>
                </a:pathLst>
              </a:custGeom>
              <a:solidFill>
                <a:srgbClr val="333333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985" name="AutoShape 859"/>
              <p:cNvSpPr>
                <a:spLocks noChangeArrowheads="1"/>
              </p:cNvSpPr>
              <p:nvPr/>
            </p:nvSpPr>
            <p:spPr bwMode="auto">
              <a:xfrm>
                <a:off x="4140" y="2675"/>
                <a:ext cx="1196" cy="150"/>
              </a:xfrm>
              <a:prstGeom prst="roundRect">
                <a:avLst>
                  <a:gd name="adj" fmla="val 50000"/>
                </a:avLst>
              </a:prstGeom>
              <a:solidFill>
                <a:srgbClr val="DDDDDD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6986" name="AutoShape 860"/>
              <p:cNvSpPr>
                <a:spLocks noChangeArrowheads="1"/>
              </p:cNvSpPr>
              <p:nvPr/>
            </p:nvSpPr>
            <p:spPr bwMode="auto">
              <a:xfrm>
                <a:off x="4210" y="2714"/>
                <a:ext cx="1066" cy="79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chemeClr val="bg2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6987" name="Oval 861"/>
              <p:cNvSpPr>
                <a:spLocks noChangeArrowheads="1"/>
              </p:cNvSpPr>
              <p:nvPr/>
            </p:nvSpPr>
            <p:spPr bwMode="auto">
              <a:xfrm>
                <a:off x="4309" y="2382"/>
                <a:ext cx="159" cy="142"/>
              </a:xfrm>
              <a:prstGeom prst="ellipse">
                <a:avLst/>
              </a:prstGeom>
              <a:solidFill>
                <a:srgbClr val="33CC33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6988" name="Oval 862"/>
              <p:cNvSpPr>
                <a:spLocks noChangeArrowheads="1"/>
              </p:cNvSpPr>
              <p:nvPr/>
            </p:nvSpPr>
            <p:spPr bwMode="auto">
              <a:xfrm>
                <a:off x="4489" y="2382"/>
                <a:ext cx="159" cy="142"/>
              </a:xfrm>
              <a:prstGeom prst="ellipse">
                <a:avLst/>
              </a:prstGeom>
              <a:solidFill>
                <a:srgbClr val="FF0000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sz="1800">
                  <a:solidFill>
                    <a:srgbClr val="FF0000"/>
                  </a:solidFill>
                  <a:cs typeface="Arial" pitchFamily="34" charset="0"/>
                </a:endParaRPr>
              </a:p>
            </p:txBody>
          </p:sp>
          <p:sp>
            <p:nvSpPr>
              <p:cNvPr id="76989" name="Oval 863"/>
              <p:cNvSpPr>
                <a:spLocks noChangeArrowheads="1"/>
              </p:cNvSpPr>
              <p:nvPr/>
            </p:nvSpPr>
            <p:spPr bwMode="auto">
              <a:xfrm>
                <a:off x="4658" y="2382"/>
                <a:ext cx="159" cy="142"/>
              </a:xfrm>
              <a:prstGeom prst="ellipse">
                <a:avLst/>
              </a:prstGeom>
              <a:solidFill>
                <a:srgbClr val="33CC33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6990" name="Rectangle 864"/>
              <p:cNvSpPr>
                <a:spLocks noChangeArrowheads="1"/>
              </p:cNvSpPr>
              <p:nvPr/>
            </p:nvSpPr>
            <p:spPr bwMode="auto">
              <a:xfrm>
                <a:off x="5067" y="1837"/>
                <a:ext cx="80" cy="759"/>
              </a:xfrm>
              <a:prstGeom prst="rect">
                <a:avLst/>
              </a:prstGeom>
              <a:solidFill>
                <a:srgbClr val="29292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76868" name="Group 865"/>
            <p:cNvGrpSpPr>
              <a:grpSpLocks/>
            </p:cNvGrpSpPr>
            <p:nvPr/>
          </p:nvGrpSpPr>
          <p:grpSpPr bwMode="auto">
            <a:xfrm>
              <a:off x="3340" y="1287"/>
              <a:ext cx="337" cy="257"/>
              <a:chOff x="877" y="1008"/>
              <a:chExt cx="2747" cy="2591"/>
            </a:xfrm>
          </p:grpSpPr>
          <p:pic>
            <p:nvPicPr>
              <p:cNvPr id="76944" name="Picture 866" descr="antenna_stylized"/>
              <p:cNvPicPr>
                <a:picLocks noChangeAspect="1" noChangeArrowheads="1"/>
              </p:cNvPicPr>
              <p:nvPr/>
            </p:nvPicPr>
            <p:blipFill>
              <a:blip r:embed="rId13" cstate="print"/>
              <a:srcRect/>
              <a:stretch>
                <a:fillRect/>
              </a:stretch>
            </p:blipFill>
            <p:spPr bwMode="auto">
              <a:xfrm>
                <a:off x="877" y="1008"/>
                <a:ext cx="2725" cy="14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76945" name="Picture 867" descr="laptop_keyboard"/>
              <p:cNvPicPr>
                <a:picLocks noChangeAspect="1" noChangeArrowheads="1"/>
              </p:cNvPicPr>
              <p:nvPr/>
            </p:nvPicPr>
            <p:blipFill>
              <a:blip r:embed="rId14" cstate="print"/>
              <a:srcRect/>
              <a:stretch>
                <a:fillRect/>
              </a:stretch>
            </p:blipFill>
            <p:spPr bwMode="auto">
              <a:xfrm rot="109064" flipH="1">
                <a:off x="1009" y="2586"/>
                <a:ext cx="2245" cy="101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76946" name="Freeform 868"/>
              <p:cNvSpPr>
                <a:spLocks/>
              </p:cNvSpPr>
              <p:nvPr/>
            </p:nvSpPr>
            <p:spPr bwMode="auto">
              <a:xfrm>
                <a:off x="1753" y="1603"/>
                <a:ext cx="1807" cy="1322"/>
              </a:xfrm>
              <a:custGeom>
                <a:avLst/>
                <a:gdLst>
                  <a:gd name="T0" fmla="*/ 4 w 2982"/>
                  <a:gd name="T1" fmla="*/ 0 h 2442"/>
                  <a:gd name="T2" fmla="*/ 0 w 2982"/>
                  <a:gd name="T3" fmla="*/ 4 h 2442"/>
                  <a:gd name="T4" fmla="*/ 16 w 2982"/>
                  <a:gd name="T5" fmla="*/ 5 h 2442"/>
                  <a:gd name="T6" fmla="*/ 20 w 2982"/>
                  <a:gd name="T7" fmla="*/ 1 h 2442"/>
                  <a:gd name="T8" fmla="*/ 4 w 2982"/>
                  <a:gd name="T9" fmla="*/ 0 h 244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982"/>
                  <a:gd name="T16" fmla="*/ 0 h 2442"/>
                  <a:gd name="T17" fmla="*/ 2982 w 2982"/>
                  <a:gd name="T18" fmla="*/ 2442 h 244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982" h="2442">
                    <a:moveTo>
                      <a:pt x="540" y="0"/>
                    </a:moveTo>
                    <a:lnTo>
                      <a:pt x="0" y="1734"/>
                    </a:lnTo>
                    <a:lnTo>
                      <a:pt x="2394" y="2442"/>
                    </a:lnTo>
                    <a:lnTo>
                      <a:pt x="2982" y="318"/>
                    </a:lnTo>
                    <a:lnTo>
                      <a:pt x="540" y="0"/>
                    </a:lnTo>
                    <a:close/>
                  </a:path>
                </a:pathLst>
              </a:cu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pic>
            <p:nvPicPr>
              <p:cNvPr id="76947" name="Picture 869" descr="screen"/>
              <p:cNvPicPr>
                <a:picLocks noChangeAspect="1" noChangeArrowheads="1"/>
              </p:cNvPicPr>
              <p:nvPr/>
            </p:nvPicPr>
            <p:blipFill>
              <a:blip r:embed="rId15" cstate="print"/>
              <a:srcRect/>
              <a:stretch>
                <a:fillRect/>
              </a:stretch>
            </p:blipFill>
            <p:spPr bwMode="auto">
              <a:xfrm>
                <a:off x="1842" y="1637"/>
                <a:ext cx="1642" cy="120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76948" name="Freeform 870"/>
              <p:cNvSpPr>
                <a:spLocks/>
              </p:cNvSpPr>
              <p:nvPr/>
            </p:nvSpPr>
            <p:spPr bwMode="auto">
              <a:xfrm>
                <a:off x="2082" y="1564"/>
                <a:ext cx="1531" cy="246"/>
              </a:xfrm>
              <a:custGeom>
                <a:avLst/>
                <a:gdLst>
                  <a:gd name="T0" fmla="*/ 1 w 2528"/>
                  <a:gd name="T1" fmla="*/ 0 h 455"/>
                  <a:gd name="T2" fmla="*/ 17 w 2528"/>
                  <a:gd name="T3" fmla="*/ 1 h 455"/>
                  <a:gd name="T4" fmla="*/ 16 w 2528"/>
                  <a:gd name="T5" fmla="*/ 1 h 455"/>
                  <a:gd name="T6" fmla="*/ 0 w 2528"/>
                  <a:gd name="T7" fmla="*/ 1 h 455"/>
                  <a:gd name="T8" fmla="*/ 1 w 2528"/>
                  <a:gd name="T9" fmla="*/ 0 h 45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528"/>
                  <a:gd name="T16" fmla="*/ 0 h 455"/>
                  <a:gd name="T17" fmla="*/ 2528 w 2528"/>
                  <a:gd name="T18" fmla="*/ 455 h 45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528" h="455">
                    <a:moveTo>
                      <a:pt x="14" y="0"/>
                    </a:moveTo>
                    <a:lnTo>
                      <a:pt x="2528" y="341"/>
                    </a:lnTo>
                    <a:lnTo>
                      <a:pt x="2480" y="455"/>
                    </a:lnTo>
                    <a:lnTo>
                      <a:pt x="0" y="86"/>
                    </a:lnTo>
                    <a:lnTo>
                      <a:pt x="14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949" name="Freeform 871"/>
              <p:cNvSpPr>
                <a:spLocks/>
              </p:cNvSpPr>
              <p:nvPr/>
            </p:nvSpPr>
            <p:spPr bwMode="auto">
              <a:xfrm>
                <a:off x="1737" y="1562"/>
                <a:ext cx="425" cy="1024"/>
              </a:xfrm>
              <a:custGeom>
                <a:avLst/>
                <a:gdLst>
                  <a:gd name="T0" fmla="*/ 4 w 702"/>
                  <a:gd name="T1" fmla="*/ 0 h 1893"/>
                  <a:gd name="T2" fmla="*/ 0 w 702"/>
                  <a:gd name="T3" fmla="*/ 4 h 1893"/>
                  <a:gd name="T4" fmla="*/ 1 w 702"/>
                  <a:gd name="T5" fmla="*/ 4 h 1893"/>
                  <a:gd name="T6" fmla="*/ 5 w 702"/>
                  <a:gd name="T7" fmla="*/ 1 h 1893"/>
                  <a:gd name="T8" fmla="*/ 4 w 702"/>
                  <a:gd name="T9" fmla="*/ 0 h 189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702"/>
                  <a:gd name="T16" fmla="*/ 0 h 1893"/>
                  <a:gd name="T17" fmla="*/ 702 w 702"/>
                  <a:gd name="T18" fmla="*/ 1893 h 1893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702" h="1893">
                    <a:moveTo>
                      <a:pt x="579" y="0"/>
                    </a:moveTo>
                    <a:lnTo>
                      <a:pt x="0" y="1869"/>
                    </a:lnTo>
                    <a:lnTo>
                      <a:pt x="114" y="1893"/>
                    </a:lnTo>
                    <a:lnTo>
                      <a:pt x="702" y="51"/>
                    </a:lnTo>
                    <a:lnTo>
                      <a:pt x="579" y="0"/>
                    </a:lnTo>
                    <a:close/>
                  </a:path>
                </a:pathLst>
              </a:custGeom>
              <a:solidFill>
                <a:srgbClr val="00009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950" name="Freeform 872"/>
              <p:cNvSpPr>
                <a:spLocks/>
              </p:cNvSpPr>
              <p:nvPr/>
            </p:nvSpPr>
            <p:spPr bwMode="auto">
              <a:xfrm>
                <a:off x="3144" y="1745"/>
                <a:ext cx="458" cy="1182"/>
              </a:xfrm>
              <a:custGeom>
                <a:avLst/>
                <a:gdLst>
                  <a:gd name="T0" fmla="*/ 5 w 756"/>
                  <a:gd name="T1" fmla="*/ 0 h 2184"/>
                  <a:gd name="T2" fmla="*/ 1 w 756"/>
                  <a:gd name="T3" fmla="*/ 5 h 2184"/>
                  <a:gd name="T4" fmla="*/ 0 w 756"/>
                  <a:gd name="T5" fmla="*/ 5 h 2184"/>
                  <a:gd name="T6" fmla="*/ 4 w 756"/>
                  <a:gd name="T7" fmla="*/ 1 h 2184"/>
                  <a:gd name="T8" fmla="*/ 5 w 756"/>
                  <a:gd name="T9" fmla="*/ 0 h 218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756"/>
                  <a:gd name="T16" fmla="*/ 0 h 2184"/>
                  <a:gd name="T17" fmla="*/ 756 w 756"/>
                  <a:gd name="T18" fmla="*/ 2184 h 218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756" h="2184">
                    <a:moveTo>
                      <a:pt x="756" y="0"/>
                    </a:moveTo>
                    <a:lnTo>
                      <a:pt x="138" y="2184"/>
                    </a:lnTo>
                    <a:lnTo>
                      <a:pt x="0" y="2148"/>
                    </a:lnTo>
                    <a:lnTo>
                      <a:pt x="606" y="78"/>
                    </a:lnTo>
                    <a:lnTo>
                      <a:pt x="756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DDDDDD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951" name="Freeform 873"/>
              <p:cNvSpPr>
                <a:spLocks/>
              </p:cNvSpPr>
              <p:nvPr/>
            </p:nvSpPr>
            <p:spPr bwMode="auto">
              <a:xfrm>
                <a:off x="1732" y="2534"/>
                <a:ext cx="1680" cy="399"/>
              </a:xfrm>
              <a:custGeom>
                <a:avLst/>
                <a:gdLst>
                  <a:gd name="T0" fmla="*/ 1 w 2773"/>
                  <a:gd name="T1" fmla="*/ 0 h 738"/>
                  <a:gd name="T2" fmla="*/ 0 w 2773"/>
                  <a:gd name="T3" fmla="*/ 1 h 738"/>
                  <a:gd name="T4" fmla="*/ 16 w 2773"/>
                  <a:gd name="T5" fmla="*/ 2 h 738"/>
                  <a:gd name="T6" fmla="*/ 16 w 2773"/>
                  <a:gd name="T7" fmla="*/ 1 h 738"/>
                  <a:gd name="T8" fmla="*/ 1 w 2773"/>
                  <a:gd name="T9" fmla="*/ 0 h 73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773"/>
                  <a:gd name="T16" fmla="*/ 0 h 738"/>
                  <a:gd name="T17" fmla="*/ 2773 w 2773"/>
                  <a:gd name="T18" fmla="*/ 738 h 73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773" h="738">
                    <a:moveTo>
                      <a:pt x="33" y="0"/>
                    </a:moveTo>
                    <a:lnTo>
                      <a:pt x="0" y="99"/>
                    </a:lnTo>
                    <a:lnTo>
                      <a:pt x="2436" y="738"/>
                    </a:lnTo>
                    <a:cubicBezTo>
                      <a:pt x="2499" y="501"/>
                      <a:pt x="2773" y="727"/>
                      <a:pt x="2373" y="603"/>
                    </a:cubicBezTo>
                    <a:lnTo>
                      <a:pt x="33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CC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952" name="Freeform 874"/>
              <p:cNvSpPr>
                <a:spLocks/>
              </p:cNvSpPr>
              <p:nvPr/>
            </p:nvSpPr>
            <p:spPr bwMode="auto">
              <a:xfrm>
                <a:off x="3195" y="1755"/>
                <a:ext cx="429" cy="1187"/>
              </a:xfrm>
              <a:custGeom>
                <a:avLst/>
                <a:gdLst>
                  <a:gd name="T0" fmla="*/ 12 w 637"/>
                  <a:gd name="T1" fmla="*/ 0 h 1659"/>
                  <a:gd name="T2" fmla="*/ 12 w 637"/>
                  <a:gd name="T3" fmla="*/ 0 h 1659"/>
                  <a:gd name="T4" fmla="*/ 1 w 637"/>
                  <a:gd name="T5" fmla="*/ 59 h 1659"/>
                  <a:gd name="T6" fmla="*/ 0 w 637"/>
                  <a:gd name="T7" fmla="*/ 57 h 1659"/>
                  <a:gd name="T8" fmla="*/ 12 w 637"/>
                  <a:gd name="T9" fmla="*/ 0 h 165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37"/>
                  <a:gd name="T16" fmla="*/ 0 h 1659"/>
                  <a:gd name="T17" fmla="*/ 637 w 637"/>
                  <a:gd name="T18" fmla="*/ 1659 h 1659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37" h="1659">
                    <a:moveTo>
                      <a:pt x="615" y="0"/>
                    </a:moveTo>
                    <a:lnTo>
                      <a:pt x="637" y="0"/>
                    </a:lnTo>
                    <a:lnTo>
                      <a:pt x="68" y="1659"/>
                    </a:lnTo>
                    <a:lnTo>
                      <a:pt x="0" y="1647"/>
                    </a:lnTo>
                    <a:lnTo>
                      <a:pt x="615" y="0"/>
                    </a:lnTo>
                    <a:close/>
                  </a:path>
                </a:pathLst>
              </a:custGeom>
              <a:solidFill>
                <a:srgbClr val="4D4D4D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953" name="Freeform 875"/>
              <p:cNvSpPr>
                <a:spLocks/>
              </p:cNvSpPr>
              <p:nvPr/>
            </p:nvSpPr>
            <p:spPr bwMode="auto">
              <a:xfrm>
                <a:off x="1734" y="2587"/>
                <a:ext cx="1494" cy="394"/>
              </a:xfrm>
              <a:custGeom>
                <a:avLst/>
                <a:gdLst>
                  <a:gd name="T0" fmla="*/ 0 w 2216"/>
                  <a:gd name="T1" fmla="*/ 0 h 550"/>
                  <a:gd name="T2" fmla="*/ 1 w 2216"/>
                  <a:gd name="T3" fmla="*/ 2 h 550"/>
                  <a:gd name="T4" fmla="*/ 42 w 2216"/>
                  <a:gd name="T5" fmla="*/ 20 h 550"/>
                  <a:gd name="T6" fmla="*/ 42 w 2216"/>
                  <a:gd name="T7" fmla="*/ 17 h 550"/>
                  <a:gd name="T8" fmla="*/ 0 w 2216"/>
                  <a:gd name="T9" fmla="*/ 0 h 55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216"/>
                  <a:gd name="T16" fmla="*/ 0 h 550"/>
                  <a:gd name="T17" fmla="*/ 2216 w 2216"/>
                  <a:gd name="T18" fmla="*/ 550 h 55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216" h="550">
                    <a:moveTo>
                      <a:pt x="0" y="0"/>
                    </a:moveTo>
                    <a:lnTo>
                      <a:pt x="9" y="57"/>
                    </a:lnTo>
                    <a:lnTo>
                      <a:pt x="2164" y="550"/>
                    </a:lnTo>
                    <a:lnTo>
                      <a:pt x="2216" y="496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rgbClr val="808080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76954" name="Group 876"/>
              <p:cNvGrpSpPr>
                <a:grpSpLocks/>
              </p:cNvGrpSpPr>
              <p:nvPr/>
            </p:nvGrpSpPr>
            <p:grpSpPr bwMode="auto">
              <a:xfrm>
                <a:off x="1709" y="3008"/>
                <a:ext cx="507" cy="234"/>
                <a:chOff x="1740" y="2642"/>
                <a:chExt cx="752" cy="327"/>
              </a:xfrm>
            </p:grpSpPr>
            <p:sp>
              <p:nvSpPr>
                <p:cNvPr id="76961" name="Freeform 877"/>
                <p:cNvSpPr>
                  <a:spLocks/>
                </p:cNvSpPr>
                <p:nvPr/>
              </p:nvSpPr>
              <p:spPr bwMode="auto">
                <a:xfrm>
                  <a:off x="1740" y="2642"/>
                  <a:ext cx="752" cy="327"/>
                </a:xfrm>
                <a:custGeom>
                  <a:avLst/>
                  <a:gdLst>
                    <a:gd name="T0" fmla="*/ 293 w 752"/>
                    <a:gd name="T1" fmla="*/ 0 h 327"/>
                    <a:gd name="T2" fmla="*/ 752 w 752"/>
                    <a:gd name="T3" fmla="*/ 124 h 327"/>
                    <a:gd name="T4" fmla="*/ 470 w 752"/>
                    <a:gd name="T5" fmla="*/ 327 h 327"/>
                    <a:gd name="T6" fmla="*/ 0 w 752"/>
                    <a:gd name="T7" fmla="*/ 183 h 327"/>
                    <a:gd name="T8" fmla="*/ 293 w 752"/>
                    <a:gd name="T9" fmla="*/ 0 h 32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752"/>
                    <a:gd name="T16" fmla="*/ 0 h 327"/>
                    <a:gd name="T17" fmla="*/ 752 w 752"/>
                    <a:gd name="T18" fmla="*/ 327 h 327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752" h="327">
                      <a:moveTo>
                        <a:pt x="293" y="0"/>
                      </a:moveTo>
                      <a:lnTo>
                        <a:pt x="752" y="124"/>
                      </a:lnTo>
                      <a:lnTo>
                        <a:pt x="470" y="327"/>
                      </a:lnTo>
                      <a:lnTo>
                        <a:pt x="0" y="183"/>
                      </a:lnTo>
                      <a:lnTo>
                        <a:pt x="293" y="0"/>
                      </a:lnTo>
                      <a:close/>
                    </a:path>
                  </a:pathLst>
                </a:custGeom>
                <a:solidFill>
                  <a:srgbClr val="000099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6962" name="Freeform 878"/>
                <p:cNvSpPr>
                  <a:spLocks/>
                </p:cNvSpPr>
                <p:nvPr/>
              </p:nvSpPr>
              <p:spPr bwMode="auto">
                <a:xfrm>
                  <a:off x="1754" y="2649"/>
                  <a:ext cx="726" cy="311"/>
                </a:xfrm>
                <a:custGeom>
                  <a:avLst/>
                  <a:gdLst>
                    <a:gd name="T0" fmla="*/ 282 w 726"/>
                    <a:gd name="T1" fmla="*/ 0 h 311"/>
                    <a:gd name="T2" fmla="*/ 726 w 726"/>
                    <a:gd name="T3" fmla="*/ 119 h 311"/>
                    <a:gd name="T4" fmla="*/ 457 w 726"/>
                    <a:gd name="T5" fmla="*/ 311 h 311"/>
                    <a:gd name="T6" fmla="*/ 0 w 726"/>
                    <a:gd name="T7" fmla="*/ 173 h 311"/>
                    <a:gd name="T8" fmla="*/ 282 w 726"/>
                    <a:gd name="T9" fmla="*/ 0 h 311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726"/>
                    <a:gd name="T16" fmla="*/ 0 h 311"/>
                    <a:gd name="T17" fmla="*/ 726 w 726"/>
                    <a:gd name="T18" fmla="*/ 311 h 311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726" h="311">
                      <a:moveTo>
                        <a:pt x="282" y="0"/>
                      </a:moveTo>
                      <a:lnTo>
                        <a:pt x="726" y="119"/>
                      </a:lnTo>
                      <a:lnTo>
                        <a:pt x="457" y="311"/>
                      </a:lnTo>
                      <a:lnTo>
                        <a:pt x="0" y="173"/>
                      </a:lnTo>
                      <a:lnTo>
                        <a:pt x="282" y="0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4D4D4D"/>
                    </a:gs>
                    <a:gs pos="100000">
                      <a:srgbClr val="DDDDDD"/>
                    </a:gs>
                  </a:gsLst>
                  <a:lin ang="189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6963" name="Freeform 879"/>
                <p:cNvSpPr>
                  <a:spLocks/>
                </p:cNvSpPr>
                <p:nvPr/>
              </p:nvSpPr>
              <p:spPr bwMode="auto">
                <a:xfrm>
                  <a:off x="1808" y="2770"/>
                  <a:ext cx="258" cy="100"/>
                </a:xfrm>
                <a:custGeom>
                  <a:avLst/>
                  <a:gdLst>
                    <a:gd name="T0" fmla="*/ 0 w 258"/>
                    <a:gd name="T1" fmla="*/ 44 h 100"/>
                    <a:gd name="T2" fmla="*/ 75 w 258"/>
                    <a:gd name="T3" fmla="*/ 0 h 100"/>
                    <a:gd name="T4" fmla="*/ 258 w 258"/>
                    <a:gd name="T5" fmla="*/ 50 h 100"/>
                    <a:gd name="T6" fmla="*/ 183 w 258"/>
                    <a:gd name="T7" fmla="*/ 100 h 100"/>
                    <a:gd name="T8" fmla="*/ 0 w 258"/>
                    <a:gd name="T9" fmla="*/ 44 h 10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58"/>
                    <a:gd name="T16" fmla="*/ 0 h 100"/>
                    <a:gd name="T17" fmla="*/ 258 w 258"/>
                    <a:gd name="T18" fmla="*/ 100 h 10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58" h="100">
                      <a:moveTo>
                        <a:pt x="0" y="44"/>
                      </a:moveTo>
                      <a:lnTo>
                        <a:pt x="75" y="0"/>
                      </a:lnTo>
                      <a:lnTo>
                        <a:pt x="258" y="50"/>
                      </a:lnTo>
                      <a:lnTo>
                        <a:pt x="183" y="100"/>
                      </a:lnTo>
                      <a:lnTo>
                        <a:pt x="0" y="44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6964" name="Freeform 880"/>
                <p:cNvSpPr>
                  <a:spLocks/>
                </p:cNvSpPr>
                <p:nvPr/>
              </p:nvSpPr>
              <p:spPr bwMode="auto">
                <a:xfrm>
                  <a:off x="1799" y="2816"/>
                  <a:ext cx="194" cy="63"/>
                </a:xfrm>
                <a:custGeom>
                  <a:avLst/>
                  <a:gdLst>
                    <a:gd name="T0" fmla="*/ 12 w 194"/>
                    <a:gd name="T1" fmla="*/ 0 h 63"/>
                    <a:gd name="T2" fmla="*/ 194 w 194"/>
                    <a:gd name="T3" fmla="*/ 53 h 63"/>
                    <a:gd name="T4" fmla="*/ 180 w 194"/>
                    <a:gd name="T5" fmla="*/ 63 h 63"/>
                    <a:gd name="T6" fmla="*/ 0 w 194"/>
                    <a:gd name="T7" fmla="*/ 9 h 63"/>
                    <a:gd name="T8" fmla="*/ 12 w 194"/>
                    <a:gd name="T9" fmla="*/ 0 h 63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94"/>
                    <a:gd name="T16" fmla="*/ 0 h 63"/>
                    <a:gd name="T17" fmla="*/ 194 w 194"/>
                    <a:gd name="T18" fmla="*/ 63 h 63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94" h="63">
                      <a:moveTo>
                        <a:pt x="12" y="0"/>
                      </a:moveTo>
                      <a:lnTo>
                        <a:pt x="194" y="53"/>
                      </a:lnTo>
                      <a:lnTo>
                        <a:pt x="180" y="63"/>
                      </a:lnTo>
                      <a:lnTo>
                        <a:pt x="0" y="9"/>
                      </a:lnTo>
                      <a:lnTo>
                        <a:pt x="12" y="0"/>
                      </a:lnTo>
                      <a:close/>
                    </a:path>
                  </a:pathLst>
                </a:custGeom>
                <a:solidFill>
                  <a:srgbClr val="000099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6965" name="Freeform 881"/>
                <p:cNvSpPr>
                  <a:spLocks/>
                </p:cNvSpPr>
                <p:nvPr/>
              </p:nvSpPr>
              <p:spPr bwMode="auto">
                <a:xfrm>
                  <a:off x="2020" y="2834"/>
                  <a:ext cx="258" cy="102"/>
                </a:xfrm>
                <a:custGeom>
                  <a:avLst/>
                  <a:gdLst>
                    <a:gd name="T0" fmla="*/ 0 w 258"/>
                    <a:gd name="T1" fmla="*/ 46 h 102"/>
                    <a:gd name="T2" fmla="*/ 71 w 258"/>
                    <a:gd name="T3" fmla="*/ 0 h 102"/>
                    <a:gd name="T4" fmla="*/ 258 w 258"/>
                    <a:gd name="T5" fmla="*/ 52 h 102"/>
                    <a:gd name="T6" fmla="*/ 183 w 258"/>
                    <a:gd name="T7" fmla="*/ 102 h 102"/>
                    <a:gd name="T8" fmla="*/ 0 w 258"/>
                    <a:gd name="T9" fmla="*/ 46 h 10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58"/>
                    <a:gd name="T16" fmla="*/ 0 h 102"/>
                    <a:gd name="T17" fmla="*/ 258 w 258"/>
                    <a:gd name="T18" fmla="*/ 102 h 10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58" h="102">
                      <a:moveTo>
                        <a:pt x="0" y="46"/>
                      </a:moveTo>
                      <a:lnTo>
                        <a:pt x="71" y="0"/>
                      </a:lnTo>
                      <a:lnTo>
                        <a:pt x="258" y="52"/>
                      </a:lnTo>
                      <a:lnTo>
                        <a:pt x="183" y="102"/>
                      </a:lnTo>
                      <a:lnTo>
                        <a:pt x="0" y="46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6966" name="Freeform 882"/>
                <p:cNvSpPr>
                  <a:spLocks/>
                </p:cNvSpPr>
                <p:nvPr/>
              </p:nvSpPr>
              <p:spPr bwMode="auto">
                <a:xfrm>
                  <a:off x="2011" y="2882"/>
                  <a:ext cx="194" cy="63"/>
                </a:xfrm>
                <a:custGeom>
                  <a:avLst/>
                  <a:gdLst>
                    <a:gd name="T0" fmla="*/ 12 w 194"/>
                    <a:gd name="T1" fmla="*/ 0 h 63"/>
                    <a:gd name="T2" fmla="*/ 194 w 194"/>
                    <a:gd name="T3" fmla="*/ 53 h 63"/>
                    <a:gd name="T4" fmla="*/ 180 w 194"/>
                    <a:gd name="T5" fmla="*/ 63 h 63"/>
                    <a:gd name="T6" fmla="*/ 0 w 194"/>
                    <a:gd name="T7" fmla="*/ 9 h 63"/>
                    <a:gd name="T8" fmla="*/ 12 w 194"/>
                    <a:gd name="T9" fmla="*/ 0 h 63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94"/>
                    <a:gd name="T16" fmla="*/ 0 h 63"/>
                    <a:gd name="T17" fmla="*/ 194 w 194"/>
                    <a:gd name="T18" fmla="*/ 63 h 63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94" h="63">
                      <a:moveTo>
                        <a:pt x="12" y="0"/>
                      </a:moveTo>
                      <a:lnTo>
                        <a:pt x="194" y="53"/>
                      </a:lnTo>
                      <a:lnTo>
                        <a:pt x="180" y="63"/>
                      </a:lnTo>
                      <a:lnTo>
                        <a:pt x="0" y="9"/>
                      </a:lnTo>
                      <a:lnTo>
                        <a:pt x="12" y="0"/>
                      </a:lnTo>
                      <a:close/>
                    </a:path>
                  </a:pathLst>
                </a:custGeom>
                <a:solidFill>
                  <a:srgbClr val="000099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76955" name="Freeform 883"/>
              <p:cNvSpPr>
                <a:spLocks/>
              </p:cNvSpPr>
              <p:nvPr/>
            </p:nvSpPr>
            <p:spPr bwMode="auto">
              <a:xfrm>
                <a:off x="2577" y="3043"/>
                <a:ext cx="614" cy="514"/>
              </a:xfrm>
              <a:custGeom>
                <a:avLst/>
                <a:gdLst>
                  <a:gd name="T0" fmla="*/ 1 w 990"/>
                  <a:gd name="T1" fmla="*/ 10 h 792"/>
                  <a:gd name="T2" fmla="*/ 9 w 990"/>
                  <a:gd name="T3" fmla="*/ 0 h 792"/>
                  <a:gd name="T4" fmla="*/ 9 w 990"/>
                  <a:gd name="T5" fmla="*/ 1 h 792"/>
                  <a:gd name="T6" fmla="*/ 0 w 990"/>
                  <a:gd name="T7" fmla="*/ 10 h 792"/>
                  <a:gd name="T8" fmla="*/ 1 w 990"/>
                  <a:gd name="T9" fmla="*/ 10 h 79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990"/>
                  <a:gd name="T16" fmla="*/ 0 h 792"/>
                  <a:gd name="T17" fmla="*/ 990 w 990"/>
                  <a:gd name="T18" fmla="*/ 792 h 79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990" h="792">
                    <a:moveTo>
                      <a:pt x="3" y="738"/>
                    </a:moveTo>
                    <a:lnTo>
                      <a:pt x="990" y="0"/>
                    </a:lnTo>
                    <a:lnTo>
                      <a:pt x="987" y="60"/>
                    </a:lnTo>
                    <a:lnTo>
                      <a:pt x="0" y="792"/>
                    </a:lnTo>
                    <a:lnTo>
                      <a:pt x="3" y="738"/>
                    </a:lnTo>
                    <a:close/>
                  </a:path>
                </a:pathLst>
              </a:custGeom>
              <a:solidFill>
                <a:srgbClr val="00009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956" name="Freeform 884"/>
              <p:cNvSpPr>
                <a:spLocks/>
              </p:cNvSpPr>
              <p:nvPr/>
            </p:nvSpPr>
            <p:spPr bwMode="auto">
              <a:xfrm>
                <a:off x="1010" y="3084"/>
                <a:ext cx="1571" cy="469"/>
              </a:xfrm>
              <a:custGeom>
                <a:avLst/>
                <a:gdLst>
                  <a:gd name="T0" fmla="*/ 1 w 2532"/>
                  <a:gd name="T1" fmla="*/ 0 h 723"/>
                  <a:gd name="T2" fmla="*/ 1 w 2532"/>
                  <a:gd name="T3" fmla="*/ 0 h 723"/>
                  <a:gd name="T4" fmla="*/ 22 w 2532"/>
                  <a:gd name="T5" fmla="*/ 9 h 723"/>
                  <a:gd name="T6" fmla="*/ 22 w 2532"/>
                  <a:gd name="T7" fmla="*/ 10 h 723"/>
                  <a:gd name="T8" fmla="*/ 0 w 2532"/>
                  <a:gd name="T9" fmla="*/ 1 h 723"/>
                  <a:gd name="T10" fmla="*/ 1 w 2532"/>
                  <a:gd name="T11" fmla="*/ 0 h 72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2532"/>
                  <a:gd name="T19" fmla="*/ 0 h 723"/>
                  <a:gd name="T20" fmla="*/ 2532 w 2532"/>
                  <a:gd name="T21" fmla="*/ 723 h 723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532" h="723">
                    <a:moveTo>
                      <a:pt x="6" y="0"/>
                    </a:moveTo>
                    <a:cubicBezTo>
                      <a:pt x="16" y="0"/>
                      <a:pt x="26" y="0"/>
                      <a:pt x="36" y="0"/>
                    </a:cubicBezTo>
                    <a:lnTo>
                      <a:pt x="2532" y="678"/>
                    </a:lnTo>
                    <a:lnTo>
                      <a:pt x="2529" y="723"/>
                    </a:lnTo>
                    <a:lnTo>
                      <a:pt x="0" y="24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00009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957" name="Freeform 885"/>
              <p:cNvSpPr>
                <a:spLocks/>
              </p:cNvSpPr>
              <p:nvPr/>
            </p:nvSpPr>
            <p:spPr bwMode="auto">
              <a:xfrm>
                <a:off x="1011" y="2998"/>
                <a:ext cx="17" cy="95"/>
              </a:xfrm>
              <a:custGeom>
                <a:avLst/>
                <a:gdLst>
                  <a:gd name="T0" fmla="*/ 1 w 26"/>
                  <a:gd name="T1" fmla="*/ 1 h 147"/>
                  <a:gd name="T2" fmla="*/ 1 w 26"/>
                  <a:gd name="T3" fmla="*/ 2 h 147"/>
                  <a:gd name="T4" fmla="*/ 0 w 26"/>
                  <a:gd name="T5" fmla="*/ 2 h 147"/>
                  <a:gd name="T6" fmla="*/ 1 w 26"/>
                  <a:gd name="T7" fmla="*/ 0 h 147"/>
                  <a:gd name="T8" fmla="*/ 1 w 26"/>
                  <a:gd name="T9" fmla="*/ 1 h 14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6"/>
                  <a:gd name="T16" fmla="*/ 0 h 147"/>
                  <a:gd name="T17" fmla="*/ 26 w 26"/>
                  <a:gd name="T18" fmla="*/ 147 h 147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6" h="147">
                    <a:moveTo>
                      <a:pt x="26" y="10"/>
                    </a:moveTo>
                    <a:lnTo>
                      <a:pt x="23" y="147"/>
                    </a:lnTo>
                    <a:lnTo>
                      <a:pt x="0" y="144"/>
                    </a:lnTo>
                    <a:lnTo>
                      <a:pt x="3" y="0"/>
                    </a:lnTo>
                    <a:lnTo>
                      <a:pt x="26" y="10"/>
                    </a:lnTo>
                    <a:close/>
                  </a:path>
                </a:pathLst>
              </a:custGeom>
              <a:solidFill>
                <a:srgbClr val="00009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958" name="Freeform 886"/>
              <p:cNvSpPr>
                <a:spLocks/>
              </p:cNvSpPr>
              <p:nvPr/>
            </p:nvSpPr>
            <p:spPr bwMode="auto">
              <a:xfrm>
                <a:off x="1012" y="2611"/>
                <a:ext cx="730" cy="393"/>
              </a:xfrm>
              <a:custGeom>
                <a:avLst/>
                <a:gdLst>
                  <a:gd name="T0" fmla="*/ 10 w 1176"/>
                  <a:gd name="T1" fmla="*/ 0 h 606"/>
                  <a:gd name="T2" fmla="*/ 0 w 1176"/>
                  <a:gd name="T3" fmla="*/ 8 h 606"/>
                  <a:gd name="T4" fmla="*/ 1 w 1176"/>
                  <a:gd name="T5" fmla="*/ 8 h 606"/>
                  <a:gd name="T6" fmla="*/ 10 w 1176"/>
                  <a:gd name="T7" fmla="*/ 1 h 606"/>
                  <a:gd name="T8" fmla="*/ 10 w 1176"/>
                  <a:gd name="T9" fmla="*/ 0 h 60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176"/>
                  <a:gd name="T16" fmla="*/ 0 h 606"/>
                  <a:gd name="T17" fmla="*/ 1176 w 1176"/>
                  <a:gd name="T18" fmla="*/ 606 h 60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176" h="606">
                    <a:moveTo>
                      <a:pt x="1170" y="0"/>
                    </a:moveTo>
                    <a:lnTo>
                      <a:pt x="0" y="597"/>
                    </a:lnTo>
                    <a:lnTo>
                      <a:pt x="30" y="606"/>
                    </a:lnTo>
                    <a:lnTo>
                      <a:pt x="1176" y="18"/>
                    </a:lnTo>
                    <a:lnTo>
                      <a:pt x="1170" y="0"/>
                    </a:lnTo>
                    <a:close/>
                  </a:path>
                </a:pathLst>
              </a:custGeom>
              <a:solidFill>
                <a:srgbClr val="00009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959" name="Freeform 887"/>
              <p:cNvSpPr>
                <a:spLocks/>
              </p:cNvSpPr>
              <p:nvPr/>
            </p:nvSpPr>
            <p:spPr bwMode="auto">
              <a:xfrm>
                <a:off x="1061" y="3018"/>
                <a:ext cx="1490" cy="451"/>
              </a:xfrm>
              <a:custGeom>
                <a:avLst/>
                <a:gdLst>
                  <a:gd name="T0" fmla="*/ 1 w 2532"/>
                  <a:gd name="T1" fmla="*/ 0 h 723"/>
                  <a:gd name="T2" fmla="*/ 1 w 2532"/>
                  <a:gd name="T3" fmla="*/ 0 h 723"/>
                  <a:gd name="T4" fmla="*/ 12 w 2532"/>
                  <a:gd name="T5" fmla="*/ 6 h 723"/>
                  <a:gd name="T6" fmla="*/ 12 w 2532"/>
                  <a:gd name="T7" fmla="*/ 6 h 723"/>
                  <a:gd name="T8" fmla="*/ 0 w 2532"/>
                  <a:gd name="T9" fmla="*/ 1 h 723"/>
                  <a:gd name="T10" fmla="*/ 1 w 2532"/>
                  <a:gd name="T11" fmla="*/ 0 h 72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2532"/>
                  <a:gd name="T19" fmla="*/ 0 h 723"/>
                  <a:gd name="T20" fmla="*/ 2532 w 2532"/>
                  <a:gd name="T21" fmla="*/ 723 h 723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532" h="723">
                    <a:moveTo>
                      <a:pt x="6" y="0"/>
                    </a:moveTo>
                    <a:cubicBezTo>
                      <a:pt x="16" y="0"/>
                      <a:pt x="26" y="0"/>
                      <a:pt x="36" y="0"/>
                    </a:cubicBezTo>
                    <a:lnTo>
                      <a:pt x="2532" y="678"/>
                    </a:lnTo>
                    <a:lnTo>
                      <a:pt x="2529" y="723"/>
                    </a:lnTo>
                    <a:lnTo>
                      <a:pt x="0" y="24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00009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960" name="Freeform 888"/>
              <p:cNvSpPr>
                <a:spLocks/>
              </p:cNvSpPr>
              <p:nvPr/>
            </p:nvSpPr>
            <p:spPr bwMode="auto">
              <a:xfrm flipV="1">
                <a:off x="2549" y="2986"/>
                <a:ext cx="608" cy="467"/>
              </a:xfrm>
              <a:custGeom>
                <a:avLst/>
                <a:gdLst>
                  <a:gd name="T0" fmla="*/ 0 w 2532"/>
                  <a:gd name="T1" fmla="*/ 0 h 723"/>
                  <a:gd name="T2" fmla="*/ 0 w 2532"/>
                  <a:gd name="T3" fmla="*/ 0 h 723"/>
                  <a:gd name="T4" fmla="*/ 0 w 2532"/>
                  <a:gd name="T5" fmla="*/ 9 h 723"/>
                  <a:gd name="T6" fmla="*/ 0 w 2532"/>
                  <a:gd name="T7" fmla="*/ 9 h 723"/>
                  <a:gd name="T8" fmla="*/ 0 w 2532"/>
                  <a:gd name="T9" fmla="*/ 1 h 723"/>
                  <a:gd name="T10" fmla="*/ 0 w 2532"/>
                  <a:gd name="T11" fmla="*/ 0 h 72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2532"/>
                  <a:gd name="T19" fmla="*/ 0 h 723"/>
                  <a:gd name="T20" fmla="*/ 2532 w 2532"/>
                  <a:gd name="T21" fmla="*/ 723 h 723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532" h="723">
                    <a:moveTo>
                      <a:pt x="6" y="0"/>
                    </a:moveTo>
                    <a:cubicBezTo>
                      <a:pt x="16" y="0"/>
                      <a:pt x="26" y="0"/>
                      <a:pt x="36" y="0"/>
                    </a:cubicBezTo>
                    <a:lnTo>
                      <a:pt x="2532" y="678"/>
                    </a:lnTo>
                    <a:lnTo>
                      <a:pt x="2529" y="723"/>
                    </a:lnTo>
                    <a:lnTo>
                      <a:pt x="0" y="24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00009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76869" name="Group 889"/>
            <p:cNvGrpSpPr>
              <a:grpSpLocks/>
            </p:cNvGrpSpPr>
            <p:nvPr/>
          </p:nvGrpSpPr>
          <p:grpSpPr bwMode="auto">
            <a:xfrm>
              <a:off x="4329" y="3456"/>
              <a:ext cx="299" cy="257"/>
              <a:chOff x="877" y="1008"/>
              <a:chExt cx="2747" cy="2591"/>
            </a:xfrm>
          </p:grpSpPr>
          <p:pic>
            <p:nvPicPr>
              <p:cNvPr id="76921" name="Picture 890" descr="antenna_stylized"/>
              <p:cNvPicPr>
                <a:picLocks noChangeAspect="1" noChangeArrowheads="1"/>
              </p:cNvPicPr>
              <p:nvPr/>
            </p:nvPicPr>
            <p:blipFill>
              <a:blip r:embed="rId16" cstate="print"/>
              <a:srcRect/>
              <a:stretch>
                <a:fillRect/>
              </a:stretch>
            </p:blipFill>
            <p:spPr bwMode="auto">
              <a:xfrm>
                <a:off x="877" y="1008"/>
                <a:ext cx="2725" cy="14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76922" name="Picture 891" descr="laptop_keyboard"/>
              <p:cNvPicPr>
                <a:picLocks noChangeAspect="1" noChangeArrowheads="1"/>
              </p:cNvPicPr>
              <p:nvPr/>
            </p:nvPicPr>
            <p:blipFill>
              <a:blip r:embed="rId17" cstate="print"/>
              <a:srcRect/>
              <a:stretch>
                <a:fillRect/>
              </a:stretch>
            </p:blipFill>
            <p:spPr bwMode="auto">
              <a:xfrm rot="109064" flipH="1">
                <a:off x="1009" y="2586"/>
                <a:ext cx="2245" cy="101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76923" name="Freeform 892"/>
              <p:cNvSpPr>
                <a:spLocks/>
              </p:cNvSpPr>
              <p:nvPr/>
            </p:nvSpPr>
            <p:spPr bwMode="auto">
              <a:xfrm>
                <a:off x="1753" y="1603"/>
                <a:ext cx="1807" cy="1322"/>
              </a:xfrm>
              <a:custGeom>
                <a:avLst/>
                <a:gdLst>
                  <a:gd name="T0" fmla="*/ 4 w 2982"/>
                  <a:gd name="T1" fmla="*/ 0 h 2442"/>
                  <a:gd name="T2" fmla="*/ 0 w 2982"/>
                  <a:gd name="T3" fmla="*/ 4 h 2442"/>
                  <a:gd name="T4" fmla="*/ 16 w 2982"/>
                  <a:gd name="T5" fmla="*/ 5 h 2442"/>
                  <a:gd name="T6" fmla="*/ 20 w 2982"/>
                  <a:gd name="T7" fmla="*/ 1 h 2442"/>
                  <a:gd name="T8" fmla="*/ 4 w 2982"/>
                  <a:gd name="T9" fmla="*/ 0 h 244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982"/>
                  <a:gd name="T16" fmla="*/ 0 h 2442"/>
                  <a:gd name="T17" fmla="*/ 2982 w 2982"/>
                  <a:gd name="T18" fmla="*/ 2442 h 244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982" h="2442">
                    <a:moveTo>
                      <a:pt x="540" y="0"/>
                    </a:moveTo>
                    <a:lnTo>
                      <a:pt x="0" y="1734"/>
                    </a:lnTo>
                    <a:lnTo>
                      <a:pt x="2394" y="2442"/>
                    </a:lnTo>
                    <a:lnTo>
                      <a:pt x="2982" y="318"/>
                    </a:lnTo>
                    <a:lnTo>
                      <a:pt x="540" y="0"/>
                    </a:lnTo>
                    <a:close/>
                  </a:path>
                </a:pathLst>
              </a:cu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pic>
            <p:nvPicPr>
              <p:cNvPr id="76924" name="Picture 893" descr="screen"/>
              <p:cNvPicPr>
                <a:picLocks noChangeAspect="1" noChangeArrowheads="1"/>
              </p:cNvPicPr>
              <p:nvPr/>
            </p:nvPicPr>
            <p:blipFill>
              <a:blip r:embed="rId18" cstate="print"/>
              <a:srcRect/>
              <a:stretch>
                <a:fillRect/>
              </a:stretch>
            </p:blipFill>
            <p:spPr bwMode="auto">
              <a:xfrm>
                <a:off x="1842" y="1637"/>
                <a:ext cx="1642" cy="120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76925" name="Freeform 894"/>
              <p:cNvSpPr>
                <a:spLocks/>
              </p:cNvSpPr>
              <p:nvPr/>
            </p:nvSpPr>
            <p:spPr bwMode="auto">
              <a:xfrm>
                <a:off x="2082" y="1564"/>
                <a:ext cx="1531" cy="246"/>
              </a:xfrm>
              <a:custGeom>
                <a:avLst/>
                <a:gdLst>
                  <a:gd name="T0" fmla="*/ 1 w 2528"/>
                  <a:gd name="T1" fmla="*/ 0 h 455"/>
                  <a:gd name="T2" fmla="*/ 17 w 2528"/>
                  <a:gd name="T3" fmla="*/ 1 h 455"/>
                  <a:gd name="T4" fmla="*/ 16 w 2528"/>
                  <a:gd name="T5" fmla="*/ 1 h 455"/>
                  <a:gd name="T6" fmla="*/ 0 w 2528"/>
                  <a:gd name="T7" fmla="*/ 1 h 455"/>
                  <a:gd name="T8" fmla="*/ 1 w 2528"/>
                  <a:gd name="T9" fmla="*/ 0 h 45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528"/>
                  <a:gd name="T16" fmla="*/ 0 h 455"/>
                  <a:gd name="T17" fmla="*/ 2528 w 2528"/>
                  <a:gd name="T18" fmla="*/ 455 h 45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528" h="455">
                    <a:moveTo>
                      <a:pt x="14" y="0"/>
                    </a:moveTo>
                    <a:lnTo>
                      <a:pt x="2528" y="341"/>
                    </a:lnTo>
                    <a:lnTo>
                      <a:pt x="2480" y="455"/>
                    </a:lnTo>
                    <a:lnTo>
                      <a:pt x="0" y="86"/>
                    </a:lnTo>
                    <a:lnTo>
                      <a:pt x="14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926" name="Freeform 895"/>
              <p:cNvSpPr>
                <a:spLocks/>
              </p:cNvSpPr>
              <p:nvPr/>
            </p:nvSpPr>
            <p:spPr bwMode="auto">
              <a:xfrm>
                <a:off x="1737" y="1562"/>
                <a:ext cx="425" cy="1024"/>
              </a:xfrm>
              <a:custGeom>
                <a:avLst/>
                <a:gdLst>
                  <a:gd name="T0" fmla="*/ 4 w 702"/>
                  <a:gd name="T1" fmla="*/ 0 h 1893"/>
                  <a:gd name="T2" fmla="*/ 0 w 702"/>
                  <a:gd name="T3" fmla="*/ 4 h 1893"/>
                  <a:gd name="T4" fmla="*/ 1 w 702"/>
                  <a:gd name="T5" fmla="*/ 4 h 1893"/>
                  <a:gd name="T6" fmla="*/ 5 w 702"/>
                  <a:gd name="T7" fmla="*/ 1 h 1893"/>
                  <a:gd name="T8" fmla="*/ 4 w 702"/>
                  <a:gd name="T9" fmla="*/ 0 h 189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702"/>
                  <a:gd name="T16" fmla="*/ 0 h 1893"/>
                  <a:gd name="T17" fmla="*/ 702 w 702"/>
                  <a:gd name="T18" fmla="*/ 1893 h 1893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702" h="1893">
                    <a:moveTo>
                      <a:pt x="579" y="0"/>
                    </a:moveTo>
                    <a:lnTo>
                      <a:pt x="0" y="1869"/>
                    </a:lnTo>
                    <a:lnTo>
                      <a:pt x="114" y="1893"/>
                    </a:lnTo>
                    <a:lnTo>
                      <a:pt x="702" y="51"/>
                    </a:lnTo>
                    <a:lnTo>
                      <a:pt x="579" y="0"/>
                    </a:lnTo>
                    <a:close/>
                  </a:path>
                </a:pathLst>
              </a:custGeom>
              <a:solidFill>
                <a:srgbClr val="00009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927" name="Freeform 896"/>
              <p:cNvSpPr>
                <a:spLocks/>
              </p:cNvSpPr>
              <p:nvPr/>
            </p:nvSpPr>
            <p:spPr bwMode="auto">
              <a:xfrm>
                <a:off x="3144" y="1745"/>
                <a:ext cx="458" cy="1182"/>
              </a:xfrm>
              <a:custGeom>
                <a:avLst/>
                <a:gdLst>
                  <a:gd name="T0" fmla="*/ 5 w 756"/>
                  <a:gd name="T1" fmla="*/ 0 h 2184"/>
                  <a:gd name="T2" fmla="*/ 1 w 756"/>
                  <a:gd name="T3" fmla="*/ 5 h 2184"/>
                  <a:gd name="T4" fmla="*/ 0 w 756"/>
                  <a:gd name="T5" fmla="*/ 5 h 2184"/>
                  <a:gd name="T6" fmla="*/ 4 w 756"/>
                  <a:gd name="T7" fmla="*/ 1 h 2184"/>
                  <a:gd name="T8" fmla="*/ 5 w 756"/>
                  <a:gd name="T9" fmla="*/ 0 h 218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756"/>
                  <a:gd name="T16" fmla="*/ 0 h 2184"/>
                  <a:gd name="T17" fmla="*/ 756 w 756"/>
                  <a:gd name="T18" fmla="*/ 2184 h 218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756" h="2184">
                    <a:moveTo>
                      <a:pt x="756" y="0"/>
                    </a:moveTo>
                    <a:lnTo>
                      <a:pt x="138" y="2184"/>
                    </a:lnTo>
                    <a:lnTo>
                      <a:pt x="0" y="2148"/>
                    </a:lnTo>
                    <a:lnTo>
                      <a:pt x="606" y="78"/>
                    </a:lnTo>
                    <a:lnTo>
                      <a:pt x="756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DDDDDD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928" name="Freeform 897"/>
              <p:cNvSpPr>
                <a:spLocks/>
              </p:cNvSpPr>
              <p:nvPr/>
            </p:nvSpPr>
            <p:spPr bwMode="auto">
              <a:xfrm>
                <a:off x="1732" y="2534"/>
                <a:ext cx="1680" cy="399"/>
              </a:xfrm>
              <a:custGeom>
                <a:avLst/>
                <a:gdLst>
                  <a:gd name="T0" fmla="*/ 1 w 2773"/>
                  <a:gd name="T1" fmla="*/ 0 h 738"/>
                  <a:gd name="T2" fmla="*/ 0 w 2773"/>
                  <a:gd name="T3" fmla="*/ 1 h 738"/>
                  <a:gd name="T4" fmla="*/ 16 w 2773"/>
                  <a:gd name="T5" fmla="*/ 2 h 738"/>
                  <a:gd name="T6" fmla="*/ 16 w 2773"/>
                  <a:gd name="T7" fmla="*/ 1 h 738"/>
                  <a:gd name="T8" fmla="*/ 1 w 2773"/>
                  <a:gd name="T9" fmla="*/ 0 h 73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773"/>
                  <a:gd name="T16" fmla="*/ 0 h 738"/>
                  <a:gd name="T17" fmla="*/ 2773 w 2773"/>
                  <a:gd name="T18" fmla="*/ 738 h 73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773" h="738">
                    <a:moveTo>
                      <a:pt x="33" y="0"/>
                    </a:moveTo>
                    <a:lnTo>
                      <a:pt x="0" y="99"/>
                    </a:lnTo>
                    <a:lnTo>
                      <a:pt x="2436" y="738"/>
                    </a:lnTo>
                    <a:cubicBezTo>
                      <a:pt x="2499" y="501"/>
                      <a:pt x="2773" y="727"/>
                      <a:pt x="2373" y="603"/>
                    </a:cubicBezTo>
                    <a:lnTo>
                      <a:pt x="33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CC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929" name="Freeform 898"/>
              <p:cNvSpPr>
                <a:spLocks/>
              </p:cNvSpPr>
              <p:nvPr/>
            </p:nvSpPr>
            <p:spPr bwMode="auto">
              <a:xfrm>
                <a:off x="3195" y="1755"/>
                <a:ext cx="429" cy="1187"/>
              </a:xfrm>
              <a:custGeom>
                <a:avLst/>
                <a:gdLst>
                  <a:gd name="T0" fmla="*/ 12 w 637"/>
                  <a:gd name="T1" fmla="*/ 0 h 1659"/>
                  <a:gd name="T2" fmla="*/ 12 w 637"/>
                  <a:gd name="T3" fmla="*/ 0 h 1659"/>
                  <a:gd name="T4" fmla="*/ 1 w 637"/>
                  <a:gd name="T5" fmla="*/ 59 h 1659"/>
                  <a:gd name="T6" fmla="*/ 0 w 637"/>
                  <a:gd name="T7" fmla="*/ 57 h 1659"/>
                  <a:gd name="T8" fmla="*/ 12 w 637"/>
                  <a:gd name="T9" fmla="*/ 0 h 165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37"/>
                  <a:gd name="T16" fmla="*/ 0 h 1659"/>
                  <a:gd name="T17" fmla="*/ 637 w 637"/>
                  <a:gd name="T18" fmla="*/ 1659 h 1659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37" h="1659">
                    <a:moveTo>
                      <a:pt x="615" y="0"/>
                    </a:moveTo>
                    <a:lnTo>
                      <a:pt x="637" y="0"/>
                    </a:lnTo>
                    <a:lnTo>
                      <a:pt x="68" y="1659"/>
                    </a:lnTo>
                    <a:lnTo>
                      <a:pt x="0" y="1647"/>
                    </a:lnTo>
                    <a:lnTo>
                      <a:pt x="615" y="0"/>
                    </a:lnTo>
                    <a:close/>
                  </a:path>
                </a:pathLst>
              </a:custGeom>
              <a:solidFill>
                <a:srgbClr val="4D4D4D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930" name="Freeform 899"/>
              <p:cNvSpPr>
                <a:spLocks/>
              </p:cNvSpPr>
              <p:nvPr/>
            </p:nvSpPr>
            <p:spPr bwMode="auto">
              <a:xfrm>
                <a:off x="1734" y="2587"/>
                <a:ext cx="1494" cy="394"/>
              </a:xfrm>
              <a:custGeom>
                <a:avLst/>
                <a:gdLst>
                  <a:gd name="T0" fmla="*/ 0 w 2216"/>
                  <a:gd name="T1" fmla="*/ 0 h 550"/>
                  <a:gd name="T2" fmla="*/ 1 w 2216"/>
                  <a:gd name="T3" fmla="*/ 2 h 550"/>
                  <a:gd name="T4" fmla="*/ 42 w 2216"/>
                  <a:gd name="T5" fmla="*/ 20 h 550"/>
                  <a:gd name="T6" fmla="*/ 42 w 2216"/>
                  <a:gd name="T7" fmla="*/ 17 h 550"/>
                  <a:gd name="T8" fmla="*/ 0 w 2216"/>
                  <a:gd name="T9" fmla="*/ 0 h 55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216"/>
                  <a:gd name="T16" fmla="*/ 0 h 550"/>
                  <a:gd name="T17" fmla="*/ 2216 w 2216"/>
                  <a:gd name="T18" fmla="*/ 550 h 55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216" h="550">
                    <a:moveTo>
                      <a:pt x="0" y="0"/>
                    </a:moveTo>
                    <a:lnTo>
                      <a:pt x="9" y="57"/>
                    </a:lnTo>
                    <a:lnTo>
                      <a:pt x="2164" y="550"/>
                    </a:lnTo>
                    <a:lnTo>
                      <a:pt x="2216" y="496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rgbClr val="808080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76931" name="Group 900"/>
              <p:cNvGrpSpPr>
                <a:grpSpLocks/>
              </p:cNvGrpSpPr>
              <p:nvPr/>
            </p:nvGrpSpPr>
            <p:grpSpPr bwMode="auto">
              <a:xfrm>
                <a:off x="1709" y="3008"/>
                <a:ext cx="507" cy="234"/>
                <a:chOff x="1740" y="2642"/>
                <a:chExt cx="752" cy="327"/>
              </a:xfrm>
            </p:grpSpPr>
            <p:sp>
              <p:nvSpPr>
                <p:cNvPr id="76938" name="Freeform 901"/>
                <p:cNvSpPr>
                  <a:spLocks/>
                </p:cNvSpPr>
                <p:nvPr/>
              </p:nvSpPr>
              <p:spPr bwMode="auto">
                <a:xfrm>
                  <a:off x="1740" y="2642"/>
                  <a:ext cx="752" cy="327"/>
                </a:xfrm>
                <a:custGeom>
                  <a:avLst/>
                  <a:gdLst>
                    <a:gd name="T0" fmla="*/ 293 w 752"/>
                    <a:gd name="T1" fmla="*/ 0 h 327"/>
                    <a:gd name="T2" fmla="*/ 752 w 752"/>
                    <a:gd name="T3" fmla="*/ 124 h 327"/>
                    <a:gd name="T4" fmla="*/ 470 w 752"/>
                    <a:gd name="T5" fmla="*/ 327 h 327"/>
                    <a:gd name="T6" fmla="*/ 0 w 752"/>
                    <a:gd name="T7" fmla="*/ 183 h 327"/>
                    <a:gd name="T8" fmla="*/ 293 w 752"/>
                    <a:gd name="T9" fmla="*/ 0 h 32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752"/>
                    <a:gd name="T16" fmla="*/ 0 h 327"/>
                    <a:gd name="T17" fmla="*/ 752 w 752"/>
                    <a:gd name="T18" fmla="*/ 327 h 327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752" h="327">
                      <a:moveTo>
                        <a:pt x="293" y="0"/>
                      </a:moveTo>
                      <a:lnTo>
                        <a:pt x="752" y="124"/>
                      </a:lnTo>
                      <a:lnTo>
                        <a:pt x="470" y="327"/>
                      </a:lnTo>
                      <a:lnTo>
                        <a:pt x="0" y="183"/>
                      </a:lnTo>
                      <a:lnTo>
                        <a:pt x="293" y="0"/>
                      </a:lnTo>
                      <a:close/>
                    </a:path>
                  </a:pathLst>
                </a:custGeom>
                <a:solidFill>
                  <a:srgbClr val="000099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6939" name="Freeform 902"/>
                <p:cNvSpPr>
                  <a:spLocks/>
                </p:cNvSpPr>
                <p:nvPr/>
              </p:nvSpPr>
              <p:spPr bwMode="auto">
                <a:xfrm>
                  <a:off x="1754" y="2649"/>
                  <a:ext cx="726" cy="311"/>
                </a:xfrm>
                <a:custGeom>
                  <a:avLst/>
                  <a:gdLst>
                    <a:gd name="T0" fmla="*/ 282 w 726"/>
                    <a:gd name="T1" fmla="*/ 0 h 311"/>
                    <a:gd name="T2" fmla="*/ 726 w 726"/>
                    <a:gd name="T3" fmla="*/ 119 h 311"/>
                    <a:gd name="T4" fmla="*/ 457 w 726"/>
                    <a:gd name="T5" fmla="*/ 311 h 311"/>
                    <a:gd name="T6" fmla="*/ 0 w 726"/>
                    <a:gd name="T7" fmla="*/ 173 h 311"/>
                    <a:gd name="T8" fmla="*/ 282 w 726"/>
                    <a:gd name="T9" fmla="*/ 0 h 311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726"/>
                    <a:gd name="T16" fmla="*/ 0 h 311"/>
                    <a:gd name="T17" fmla="*/ 726 w 726"/>
                    <a:gd name="T18" fmla="*/ 311 h 311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726" h="311">
                      <a:moveTo>
                        <a:pt x="282" y="0"/>
                      </a:moveTo>
                      <a:lnTo>
                        <a:pt x="726" y="119"/>
                      </a:lnTo>
                      <a:lnTo>
                        <a:pt x="457" y="311"/>
                      </a:lnTo>
                      <a:lnTo>
                        <a:pt x="0" y="173"/>
                      </a:lnTo>
                      <a:lnTo>
                        <a:pt x="282" y="0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4D4D4D"/>
                    </a:gs>
                    <a:gs pos="100000">
                      <a:srgbClr val="DDDDDD"/>
                    </a:gs>
                  </a:gsLst>
                  <a:lin ang="189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6940" name="Freeform 903"/>
                <p:cNvSpPr>
                  <a:spLocks/>
                </p:cNvSpPr>
                <p:nvPr/>
              </p:nvSpPr>
              <p:spPr bwMode="auto">
                <a:xfrm>
                  <a:off x="1808" y="2770"/>
                  <a:ext cx="258" cy="100"/>
                </a:xfrm>
                <a:custGeom>
                  <a:avLst/>
                  <a:gdLst>
                    <a:gd name="T0" fmla="*/ 0 w 258"/>
                    <a:gd name="T1" fmla="*/ 44 h 100"/>
                    <a:gd name="T2" fmla="*/ 75 w 258"/>
                    <a:gd name="T3" fmla="*/ 0 h 100"/>
                    <a:gd name="T4" fmla="*/ 258 w 258"/>
                    <a:gd name="T5" fmla="*/ 50 h 100"/>
                    <a:gd name="T6" fmla="*/ 183 w 258"/>
                    <a:gd name="T7" fmla="*/ 100 h 100"/>
                    <a:gd name="T8" fmla="*/ 0 w 258"/>
                    <a:gd name="T9" fmla="*/ 44 h 10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58"/>
                    <a:gd name="T16" fmla="*/ 0 h 100"/>
                    <a:gd name="T17" fmla="*/ 258 w 258"/>
                    <a:gd name="T18" fmla="*/ 100 h 10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58" h="100">
                      <a:moveTo>
                        <a:pt x="0" y="44"/>
                      </a:moveTo>
                      <a:lnTo>
                        <a:pt x="75" y="0"/>
                      </a:lnTo>
                      <a:lnTo>
                        <a:pt x="258" y="50"/>
                      </a:lnTo>
                      <a:lnTo>
                        <a:pt x="183" y="100"/>
                      </a:lnTo>
                      <a:lnTo>
                        <a:pt x="0" y="44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6941" name="Freeform 904"/>
                <p:cNvSpPr>
                  <a:spLocks/>
                </p:cNvSpPr>
                <p:nvPr/>
              </p:nvSpPr>
              <p:spPr bwMode="auto">
                <a:xfrm>
                  <a:off x="1799" y="2816"/>
                  <a:ext cx="194" cy="63"/>
                </a:xfrm>
                <a:custGeom>
                  <a:avLst/>
                  <a:gdLst>
                    <a:gd name="T0" fmla="*/ 12 w 194"/>
                    <a:gd name="T1" fmla="*/ 0 h 63"/>
                    <a:gd name="T2" fmla="*/ 194 w 194"/>
                    <a:gd name="T3" fmla="*/ 53 h 63"/>
                    <a:gd name="T4" fmla="*/ 180 w 194"/>
                    <a:gd name="T5" fmla="*/ 63 h 63"/>
                    <a:gd name="T6" fmla="*/ 0 w 194"/>
                    <a:gd name="T7" fmla="*/ 9 h 63"/>
                    <a:gd name="T8" fmla="*/ 12 w 194"/>
                    <a:gd name="T9" fmla="*/ 0 h 63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94"/>
                    <a:gd name="T16" fmla="*/ 0 h 63"/>
                    <a:gd name="T17" fmla="*/ 194 w 194"/>
                    <a:gd name="T18" fmla="*/ 63 h 63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94" h="63">
                      <a:moveTo>
                        <a:pt x="12" y="0"/>
                      </a:moveTo>
                      <a:lnTo>
                        <a:pt x="194" y="53"/>
                      </a:lnTo>
                      <a:lnTo>
                        <a:pt x="180" y="63"/>
                      </a:lnTo>
                      <a:lnTo>
                        <a:pt x="0" y="9"/>
                      </a:lnTo>
                      <a:lnTo>
                        <a:pt x="12" y="0"/>
                      </a:lnTo>
                      <a:close/>
                    </a:path>
                  </a:pathLst>
                </a:custGeom>
                <a:solidFill>
                  <a:srgbClr val="000099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6942" name="Freeform 905"/>
                <p:cNvSpPr>
                  <a:spLocks/>
                </p:cNvSpPr>
                <p:nvPr/>
              </p:nvSpPr>
              <p:spPr bwMode="auto">
                <a:xfrm>
                  <a:off x="2020" y="2834"/>
                  <a:ext cx="258" cy="102"/>
                </a:xfrm>
                <a:custGeom>
                  <a:avLst/>
                  <a:gdLst>
                    <a:gd name="T0" fmla="*/ 0 w 258"/>
                    <a:gd name="T1" fmla="*/ 46 h 102"/>
                    <a:gd name="T2" fmla="*/ 71 w 258"/>
                    <a:gd name="T3" fmla="*/ 0 h 102"/>
                    <a:gd name="T4" fmla="*/ 258 w 258"/>
                    <a:gd name="T5" fmla="*/ 52 h 102"/>
                    <a:gd name="T6" fmla="*/ 183 w 258"/>
                    <a:gd name="T7" fmla="*/ 102 h 102"/>
                    <a:gd name="T8" fmla="*/ 0 w 258"/>
                    <a:gd name="T9" fmla="*/ 46 h 10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58"/>
                    <a:gd name="T16" fmla="*/ 0 h 102"/>
                    <a:gd name="T17" fmla="*/ 258 w 258"/>
                    <a:gd name="T18" fmla="*/ 102 h 10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58" h="102">
                      <a:moveTo>
                        <a:pt x="0" y="46"/>
                      </a:moveTo>
                      <a:lnTo>
                        <a:pt x="71" y="0"/>
                      </a:lnTo>
                      <a:lnTo>
                        <a:pt x="258" y="52"/>
                      </a:lnTo>
                      <a:lnTo>
                        <a:pt x="183" y="102"/>
                      </a:lnTo>
                      <a:lnTo>
                        <a:pt x="0" y="46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6943" name="Freeform 906"/>
                <p:cNvSpPr>
                  <a:spLocks/>
                </p:cNvSpPr>
                <p:nvPr/>
              </p:nvSpPr>
              <p:spPr bwMode="auto">
                <a:xfrm>
                  <a:off x="2011" y="2882"/>
                  <a:ext cx="194" cy="63"/>
                </a:xfrm>
                <a:custGeom>
                  <a:avLst/>
                  <a:gdLst>
                    <a:gd name="T0" fmla="*/ 12 w 194"/>
                    <a:gd name="T1" fmla="*/ 0 h 63"/>
                    <a:gd name="T2" fmla="*/ 194 w 194"/>
                    <a:gd name="T3" fmla="*/ 53 h 63"/>
                    <a:gd name="T4" fmla="*/ 180 w 194"/>
                    <a:gd name="T5" fmla="*/ 63 h 63"/>
                    <a:gd name="T6" fmla="*/ 0 w 194"/>
                    <a:gd name="T7" fmla="*/ 9 h 63"/>
                    <a:gd name="T8" fmla="*/ 12 w 194"/>
                    <a:gd name="T9" fmla="*/ 0 h 63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94"/>
                    <a:gd name="T16" fmla="*/ 0 h 63"/>
                    <a:gd name="T17" fmla="*/ 194 w 194"/>
                    <a:gd name="T18" fmla="*/ 63 h 63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94" h="63">
                      <a:moveTo>
                        <a:pt x="12" y="0"/>
                      </a:moveTo>
                      <a:lnTo>
                        <a:pt x="194" y="53"/>
                      </a:lnTo>
                      <a:lnTo>
                        <a:pt x="180" y="63"/>
                      </a:lnTo>
                      <a:lnTo>
                        <a:pt x="0" y="9"/>
                      </a:lnTo>
                      <a:lnTo>
                        <a:pt x="12" y="0"/>
                      </a:lnTo>
                      <a:close/>
                    </a:path>
                  </a:pathLst>
                </a:custGeom>
                <a:solidFill>
                  <a:srgbClr val="000099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76932" name="Freeform 907"/>
              <p:cNvSpPr>
                <a:spLocks/>
              </p:cNvSpPr>
              <p:nvPr/>
            </p:nvSpPr>
            <p:spPr bwMode="auto">
              <a:xfrm>
                <a:off x="2577" y="3043"/>
                <a:ext cx="614" cy="514"/>
              </a:xfrm>
              <a:custGeom>
                <a:avLst/>
                <a:gdLst>
                  <a:gd name="T0" fmla="*/ 1 w 990"/>
                  <a:gd name="T1" fmla="*/ 10 h 792"/>
                  <a:gd name="T2" fmla="*/ 9 w 990"/>
                  <a:gd name="T3" fmla="*/ 0 h 792"/>
                  <a:gd name="T4" fmla="*/ 9 w 990"/>
                  <a:gd name="T5" fmla="*/ 1 h 792"/>
                  <a:gd name="T6" fmla="*/ 0 w 990"/>
                  <a:gd name="T7" fmla="*/ 10 h 792"/>
                  <a:gd name="T8" fmla="*/ 1 w 990"/>
                  <a:gd name="T9" fmla="*/ 10 h 79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990"/>
                  <a:gd name="T16" fmla="*/ 0 h 792"/>
                  <a:gd name="T17" fmla="*/ 990 w 990"/>
                  <a:gd name="T18" fmla="*/ 792 h 79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990" h="792">
                    <a:moveTo>
                      <a:pt x="3" y="738"/>
                    </a:moveTo>
                    <a:lnTo>
                      <a:pt x="990" y="0"/>
                    </a:lnTo>
                    <a:lnTo>
                      <a:pt x="987" y="60"/>
                    </a:lnTo>
                    <a:lnTo>
                      <a:pt x="0" y="792"/>
                    </a:lnTo>
                    <a:lnTo>
                      <a:pt x="3" y="738"/>
                    </a:lnTo>
                    <a:close/>
                  </a:path>
                </a:pathLst>
              </a:custGeom>
              <a:solidFill>
                <a:srgbClr val="00009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933" name="Freeform 908"/>
              <p:cNvSpPr>
                <a:spLocks/>
              </p:cNvSpPr>
              <p:nvPr/>
            </p:nvSpPr>
            <p:spPr bwMode="auto">
              <a:xfrm>
                <a:off x="1010" y="3084"/>
                <a:ext cx="1571" cy="469"/>
              </a:xfrm>
              <a:custGeom>
                <a:avLst/>
                <a:gdLst>
                  <a:gd name="T0" fmla="*/ 1 w 2532"/>
                  <a:gd name="T1" fmla="*/ 0 h 723"/>
                  <a:gd name="T2" fmla="*/ 1 w 2532"/>
                  <a:gd name="T3" fmla="*/ 0 h 723"/>
                  <a:gd name="T4" fmla="*/ 22 w 2532"/>
                  <a:gd name="T5" fmla="*/ 9 h 723"/>
                  <a:gd name="T6" fmla="*/ 22 w 2532"/>
                  <a:gd name="T7" fmla="*/ 10 h 723"/>
                  <a:gd name="T8" fmla="*/ 0 w 2532"/>
                  <a:gd name="T9" fmla="*/ 1 h 723"/>
                  <a:gd name="T10" fmla="*/ 1 w 2532"/>
                  <a:gd name="T11" fmla="*/ 0 h 72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2532"/>
                  <a:gd name="T19" fmla="*/ 0 h 723"/>
                  <a:gd name="T20" fmla="*/ 2532 w 2532"/>
                  <a:gd name="T21" fmla="*/ 723 h 723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532" h="723">
                    <a:moveTo>
                      <a:pt x="6" y="0"/>
                    </a:moveTo>
                    <a:cubicBezTo>
                      <a:pt x="16" y="0"/>
                      <a:pt x="26" y="0"/>
                      <a:pt x="36" y="0"/>
                    </a:cubicBezTo>
                    <a:lnTo>
                      <a:pt x="2532" y="678"/>
                    </a:lnTo>
                    <a:lnTo>
                      <a:pt x="2529" y="723"/>
                    </a:lnTo>
                    <a:lnTo>
                      <a:pt x="0" y="24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00009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934" name="Freeform 909"/>
              <p:cNvSpPr>
                <a:spLocks/>
              </p:cNvSpPr>
              <p:nvPr/>
            </p:nvSpPr>
            <p:spPr bwMode="auto">
              <a:xfrm>
                <a:off x="1011" y="2998"/>
                <a:ext cx="17" cy="95"/>
              </a:xfrm>
              <a:custGeom>
                <a:avLst/>
                <a:gdLst>
                  <a:gd name="T0" fmla="*/ 1 w 26"/>
                  <a:gd name="T1" fmla="*/ 1 h 147"/>
                  <a:gd name="T2" fmla="*/ 1 w 26"/>
                  <a:gd name="T3" fmla="*/ 2 h 147"/>
                  <a:gd name="T4" fmla="*/ 0 w 26"/>
                  <a:gd name="T5" fmla="*/ 2 h 147"/>
                  <a:gd name="T6" fmla="*/ 1 w 26"/>
                  <a:gd name="T7" fmla="*/ 0 h 147"/>
                  <a:gd name="T8" fmla="*/ 1 w 26"/>
                  <a:gd name="T9" fmla="*/ 1 h 14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6"/>
                  <a:gd name="T16" fmla="*/ 0 h 147"/>
                  <a:gd name="T17" fmla="*/ 26 w 26"/>
                  <a:gd name="T18" fmla="*/ 147 h 147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6" h="147">
                    <a:moveTo>
                      <a:pt x="26" y="10"/>
                    </a:moveTo>
                    <a:lnTo>
                      <a:pt x="23" y="147"/>
                    </a:lnTo>
                    <a:lnTo>
                      <a:pt x="0" y="144"/>
                    </a:lnTo>
                    <a:lnTo>
                      <a:pt x="3" y="0"/>
                    </a:lnTo>
                    <a:lnTo>
                      <a:pt x="26" y="10"/>
                    </a:lnTo>
                    <a:close/>
                  </a:path>
                </a:pathLst>
              </a:custGeom>
              <a:solidFill>
                <a:srgbClr val="00009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935" name="Freeform 910"/>
              <p:cNvSpPr>
                <a:spLocks/>
              </p:cNvSpPr>
              <p:nvPr/>
            </p:nvSpPr>
            <p:spPr bwMode="auto">
              <a:xfrm>
                <a:off x="1012" y="2611"/>
                <a:ext cx="730" cy="393"/>
              </a:xfrm>
              <a:custGeom>
                <a:avLst/>
                <a:gdLst>
                  <a:gd name="T0" fmla="*/ 10 w 1176"/>
                  <a:gd name="T1" fmla="*/ 0 h 606"/>
                  <a:gd name="T2" fmla="*/ 0 w 1176"/>
                  <a:gd name="T3" fmla="*/ 8 h 606"/>
                  <a:gd name="T4" fmla="*/ 1 w 1176"/>
                  <a:gd name="T5" fmla="*/ 8 h 606"/>
                  <a:gd name="T6" fmla="*/ 10 w 1176"/>
                  <a:gd name="T7" fmla="*/ 1 h 606"/>
                  <a:gd name="T8" fmla="*/ 10 w 1176"/>
                  <a:gd name="T9" fmla="*/ 0 h 60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176"/>
                  <a:gd name="T16" fmla="*/ 0 h 606"/>
                  <a:gd name="T17" fmla="*/ 1176 w 1176"/>
                  <a:gd name="T18" fmla="*/ 606 h 60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176" h="606">
                    <a:moveTo>
                      <a:pt x="1170" y="0"/>
                    </a:moveTo>
                    <a:lnTo>
                      <a:pt x="0" y="597"/>
                    </a:lnTo>
                    <a:lnTo>
                      <a:pt x="30" y="606"/>
                    </a:lnTo>
                    <a:lnTo>
                      <a:pt x="1176" y="18"/>
                    </a:lnTo>
                    <a:lnTo>
                      <a:pt x="1170" y="0"/>
                    </a:lnTo>
                    <a:close/>
                  </a:path>
                </a:pathLst>
              </a:custGeom>
              <a:solidFill>
                <a:srgbClr val="00009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936" name="Freeform 911"/>
              <p:cNvSpPr>
                <a:spLocks/>
              </p:cNvSpPr>
              <p:nvPr/>
            </p:nvSpPr>
            <p:spPr bwMode="auto">
              <a:xfrm>
                <a:off x="1061" y="3018"/>
                <a:ext cx="1490" cy="451"/>
              </a:xfrm>
              <a:custGeom>
                <a:avLst/>
                <a:gdLst>
                  <a:gd name="T0" fmla="*/ 1 w 2532"/>
                  <a:gd name="T1" fmla="*/ 0 h 723"/>
                  <a:gd name="T2" fmla="*/ 1 w 2532"/>
                  <a:gd name="T3" fmla="*/ 0 h 723"/>
                  <a:gd name="T4" fmla="*/ 12 w 2532"/>
                  <a:gd name="T5" fmla="*/ 6 h 723"/>
                  <a:gd name="T6" fmla="*/ 12 w 2532"/>
                  <a:gd name="T7" fmla="*/ 6 h 723"/>
                  <a:gd name="T8" fmla="*/ 0 w 2532"/>
                  <a:gd name="T9" fmla="*/ 1 h 723"/>
                  <a:gd name="T10" fmla="*/ 1 w 2532"/>
                  <a:gd name="T11" fmla="*/ 0 h 72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2532"/>
                  <a:gd name="T19" fmla="*/ 0 h 723"/>
                  <a:gd name="T20" fmla="*/ 2532 w 2532"/>
                  <a:gd name="T21" fmla="*/ 723 h 723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532" h="723">
                    <a:moveTo>
                      <a:pt x="6" y="0"/>
                    </a:moveTo>
                    <a:cubicBezTo>
                      <a:pt x="16" y="0"/>
                      <a:pt x="26" y="0"/>
                      <a:pt x="36" y="0"/>
                    </a:cubicBezTo>
                    <a:lnTo>
                      <a:pt x="2532" y="678"/>
                    </a:lnTo>
                    <a:lnTo>
                      <a:pt x="2529" y="723"/>
                    </a:lnTo>
                    <a:lnTo>
                      <a:pt x="0" y="24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00009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937" name="Freeform 912"/>
              <p:cNvSpPr>
                <a:spLocks/>
              </p:cNvSpPr>
              <p:nvPr/>
            </p:nvSpPr>
            <p:spPr bwMode="auto">
              <a:xfrm flipV="1">
                <a:off x="2549" y="2986"/>
                <a:ext cx="608" cy="467"/>
              </a:xfrm>
              <a:custGeom>
                <a:avLst/>
                <a:gdLst>
                  <a:gd name="T0" fmla="*/ 0 w 2532"/>
                  <a:gd name="T1" fmla="*/ 0 h 723"/>
                  <a:gd name="T2" fmla="*/ 0 w 2532"/>
                  <a:gd name="T3" fmla="*/ 0 h 723"/>
                  <a:gd name="T4" fmla="*/ 0 w 2532"/>
                  <a:gd name="T5" fmla="*/ 9 h 723"/>
                  <a:gd name="T6" fmla="*/ 0 w 2532"/>
                  <a:gd name="T7" fmla="*/ 9 h 723"/>
                  <a:gd name="T8" fmla="*/ 0 w 2532"/>
                  <a:gd name="T9" fmla="*/ 1 h 723"/>
                  <a:gd name="T10" fmla="*/ 0 w 2532"/>
                  <a:gd name="T11" fmla="*/ 0 h 72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2532"/>
                  <a:gd name="T19" fmla="*/ 0 h 723"/>
                  <a:gd name="T20" fmla="*/ 2532 w 2532"/>
                  <a:gd name="T21" fmla="*/ 723 h 723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532" h="723">
                    <a:moveTo>
                      <a:pt x="6" y="0"/>
                    </a:moveTo>
                    <a:cubicBezTo>
                      <a:pt x="16" y="0"/>
                      <a:pt x="26" y="0"/>
                      <a:pt x="36" y="0"/>
                    </a:cubicBezTo>
                    <a:lnTo>
                      <a:pt x="2532" y="678"/>
                    </a:lnTo>
                    <a:lnTo>
                      <a:pt x="2529" y="723"/>
                    </a:lnTo>
                    <a:lnTo>
                      <a:pt x="0" y="24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00009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76870" name="Group 913"/>
            <p:cNvGrpSpPr>
              <a:grpSpLocks/>
            </p:cNvGrpSpPr>
            <p:nvPr/>
          </p:nvGrpSpPr>
          <p:grpSpPr bwMode="auto">
            <a:xfrm>
              <a:off x="3503" y="1916"/>
              <a:ext cx="280" cy="257"/>
              <a:chOff x="877" y="1008"/>
              <a:chExt cx="2747" cy="2591"/>
            </a:xfrm>
          </p:grpSpPr>
          <p:pic>
            <p:nvPicPr>
              <p:cNvPr id="76898" name="Picture 914" descr="antenna_stylized"/>
              <p:cNvPicPr>
                <a:picLocks noChangeAspect="1" noChangeArrowheads="1"/>
              </p:cNvPicPr>
              <p:nvPr/>
            </p:nvPicPr>
            <p:blipFill>
              <a:blip r:embed="rId19" cstate="print"/>
              <a:srcRect/>
              <a:stretch>
                <a:fillRect/>
              </a:stretch>
            </p:blipFill>
            <p:spPr bwMode="auto">
              <a:xfrm>
                <a:off x="877" y="1008"/>
                <a:ext cx="2725" cy="14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76899" name="Picture 915" descr="laptop_keyboard"/>
              <p:cNvPicPr>
                <a:picLocks noChangeAspect="1" noChangeArrowheads="1"/>
              </p:cNvPicPr>
              <p:nvPr/>
            </p:nvPicPr>
            <p:blipFill>
              <a:blip r:embed="rId20" cstate="print"/>
              <a:srcRect/>
              <a:stretch>
                <a:fillRect/>
              </a:stretch>
            </p:blipFill>
            <p:spPr bwMode="auto">
              <a:xfrm rot="109064" flipH="1">
                <a:off x="1009" y="2586"/>
                <a:ext cx="2245" cy="101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76900" name="Freeform 916"/>
              <p:cNvSpPr>
                <a:spLocks/>
              </p:cNvSpPr>
              <p:nvPr/>
            </p:nvSpPr>
            <p:spPr bwMode="auto">
              <a:xfrm>
                <a:off x="1753" y="1603"/>
                <a:ext cx="1807" cy="1322"/>
              </a:xfrm>
              <a:custGeom>
                <a:avLst/>
                <a:gdLst>
                  <a:gd name="T0" fmla="*/ 4 w 2982"/>
                  <a:gd name="T1" fmla="*/ 0 h 2442"/>
                  <a:gd name="T2" fmla="*/ 0 w 2982"/>
                  <a:gd name="T3" fmla="*/ 4 h 2442"/>
                  <a:gd name="T4" fmla="*/ 16 w 2982"/>
                  <a:gd name="T5" fmla="*/ 5 h 2442"/>
                  <a:gd name="T6" fmla="*/ 20 w 2982"/>
                  <a:gd name="T7" fmla="*/ 1 h 2442"/>
                  <a:gd name="T8" fmla="*/ 4 w 2982"/>
                  <a:gd name="T9" fmla="*/ 0 h 244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982"/>
                  <a:gd name="T16" fmla="*/ 0 h 2442"/>
                  <a:gd name="T17" fmla="*/ 2982 w 2982"/>
                  <a:gd name="T18" fmla="*/ 2442 h 244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982" h="2442">
                    <a:moveTo>
                      <a:pt x="540" y="0"/>
                    </a:moveTo>
                    <a:lnTo>
                      <a:pt x="0" y="1734"/>
                    </a:lnTo>
                    <a:lnTo>
                      <a:pt x="2394" y="2442"/>
                    </a:lnTo>
                    <a:lnTo>
                      <a:pt x="2982" y="318"/>
                    </a:lnTo>
                    <a:lnTo>
                      <a:pt x="540" y="0"/>
                    </a:lnTo>
                    <a:close/>
                  </a:path>
                </a:pathLst>
              </a:cu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pic>
            <p:nvPicPr>
              <p:cNvPr id="76901" name="Picture 917" descr="screen"/>
              <p:cNvPicPr>
                <a:picLocks noChangeAspect="1" noChangeArrowheads="1"/>
              </p:cNvPicPr>
              <p:nvPr/>
            </p:nvPicPr>
            <p:blipFill>
              <a:blip r:embed="rId21" cstate="print"/>
              <a:srcRect/>
              <a:stretch>
                <a:fillRect/>
              </a:stretch>
            </p:blipFill>
            <p:spPr bwMode="auto">
              <a:xfrm>
                <a:off x="1842" y="1637"/>
                <a:ext cx="1642" cy="120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76902" name="Freeform 918"/>
              <p:cNvSpPr>
                <a:spLocks/>
              </p:cNvSpPr>
              <p:nvPr/>
            </p:nvSpPr>
            <p:spPr bwMode="auto">
              <a:xfrm>
                <a:off x="2082" y="1564"/>
                <a:ext cx="1531" cy="246"/>
              </a:xfrm>
              <a:custGeom>
                <a:avLst/>
                <a:gdLst>
                  <a:gd name="T0" fmla="*/ 1 w 2528"/>
                  <a:gd name="T1" fmla="*/ 0 h 455"/>
                  <a:gd name="T2" fmla="*/ 17 w 2528"/>
                  <a:gd name="T3" fmla="*/ 1 h 455"/>
                  <a:gd name="T4" fmla="*/ 16 w 2528"/>
                  <a:gd name="T5" fmla="*/ 1 h 455"/>
                  <a:gd name="T6" fmla="*/ 0 w 2528"/>
                  <a:gd name="T7" fmla="*/ 1 h 455"/>
                  <a:gd name="T8" fmla="*/ 1 w 2528"/>
                  <a:gd name="T9" fmla="*/ 0 h 45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528"/>
                  <a:gd name="T16" fmla="*/ 0 h 455"/>
                  <a:gd name="T17" fmla="*/ 2528 w 2528"/>
                  <a:gd name="T18" fmla="*/ 455 h 45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528" h="455">
                    <a:moveTo>
                      <a:pt x="14" y="0"/>
                    </a:moveTo>
                    <a:lnTo>
                      <a:pt x="2528" y="341"/>
                    </a:lnTo>
                    <a:lnTo>
                      <a:pt x="2480" y="455"/>
                    </a:lnTo>
                    <a:lnTo>
                      <a:pt x="0" y="86"/>
                    </a:lnTo>
                    <a:lnTo>
                      <a:pt x="14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903" name="Freeform 919"/>
              <p:cNvSpPr>
                <a:spLocks/>
              </p:cNvSpPr>
              <p:nvPr/>
            </p:nvSpPr>
            <p:spPr bwMode="auto">
              <a:xfrm>
                <a:off x="1737" y="1562"/>
                <a:ext cx="425" cy="1024"/>
              </a:xfrm>
              <a:custGeom>
                <a:avLst/>
                <a:gdLst>
                  <a:gd name="T0" fmla="*/ 4 w 702"/>
                  <a:gd name="T1" fmla="*/ 0 h 1893"/>
                  <a:gd name="T2" fmla="*/ 0 w 702"/>
                  <a:gd name="T3" fmla="*/ 4 h 1893"/>
                  <a:gd name="T4" fmla="*/ 1 w 702"/>
                  <a:gd name="T5" fmla="*/ 4 h 1893"/>
                  <a:gd name="T6" fmla="*/ 5 w 702"/>
                  <a:gd name="T7" fmla="*/ 1 h 1893"/>
                  <a:gd name="T8" fmla="*/ 4 w 702"/>
                  <a:gd name="T9" fmla="*/ 0 h 189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702"/>
                  <a:gd name="T16" fmla="*/ 0 h 1893"/>
                  <a:gd name="T17" fmla="*/ 702 w 702"/>
                  <a:gd name="T18" fmla="*/ 1893 h 1893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702" h="1893">
                    <a:moveTo>
                      <a:pt x="579" y="0"/>
                    </a:moveTo>
                    <a:lnTo>
                      <a:pt x="0" y="1869"/>
                    </a:lnTo>
                    <a:lnTo>
                      <a:pt x="114" y="1893"/>
                    </a:lnTo>
                    <a:lnTo>
                      <a:pt x="702" y="51"/>
                    </a:lnTo>
                    <a:lnTo>
                      <a:pt x="579" y="0"/>
                    </a:lnTo>
                    <a:close/>
                  </a:path>
                </a:pathLst>
              </a:custGeom>
              <a:solidFill>
                <a:srgbClr val="00009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904" name="Freeform 920"/>
              <p:cNvSpPr>
                <a:spLocks/>
              </p:cNvSpPr>
              <p:nvPr/>
            </p:nvSpPr>
            <p:spPr bwMode="auto">
              <a:xfrm>
                <a:off x="3144" y="1745"/>
                <a:ext cx="458" cy="1182"/>
              </a:xfrm>
              <a:custGeom>
                <a:avLst/>
                <a:gdLst>
                  <a:gd name="T0" fmla="*/ 5 w 756"/>
                  <a:gd name="T1" fmla="*/ 0 h 2184"/>
                  <a:gd name="T2" fmla="*/ 1 w 756"/>
                  <a:gd name="T3" fmla="*/ 5 h 2184"/>
                  <a:gd name="T4" fmla="*/ 0 w 756"/>
                  <a:gd name="T5" fmla="*/ 5 h 2184"/>
                  <a:gd name="T6" fmla="*/ 4 w 756"/>
                  <a:gd name="T7" fmla="*/ 1 h 2184"/>
                  <a:gd name="T8" fmla="*/ 5 w 756"/>
                  <a:gd name="T9" fmla="*/ 0 h 218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756"/>
                  <a:gd name="T16" fmla="*/ 0 h 2184"/>
                  <a:gd name="T17" fmla="*/ 756 w 756"/>
                  <a:gd name="T18" fmla="*/ 2184 h 218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756" h="2184">
                    <a:moveTo>
                      <a:pt x="756" y="0"/>
                    </a:moveTo>
                    <a:lnTo>
                      <a:pt x="138" y="2184"/>
                    </a:lnTo>
                    <a:lnTo>
                      <a:pt x="0" y="2148"/>
                    </a:lnTo>
                    <a:lnTo>
                      <a:pt x="606" y="78"/>
                    </a:lnTo>
                    <a:lnTo>
                      <a:pt x="756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DDDDDD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905" name="Freeform 921"/>
              <p:cNvSpPr>
                <a:spLocks/>
              </p:cNvSpPr>
              <p:nvPr/>
            </p:nvSpPr>
            <p:spPr bwMode="auto">
              <a:xfrm>
                <a:off x="1732" y="2534"/>
                <a:ext cx="1680" cy="399"/>
              </a:xfrm>
              <a:custGeom>
                <a:avLst/>
                <a:gdLst>
                  <a:gd name="T0" fmla="*/ 1 w 2773"/>
                  <a:gd name="T1" fmla="*/ 0 h 738"/>
                  <a:gd name="T2" fmla="*/ 0 w 2773"/>
                  <a:gd name="T3" fmla="*/ 1 h 738"/>
                  <a:gd name="T4" fmla="*/ 16 w 2773"/>
                  <a:gd name="T5" fmla="*/ 2 h 738"/>
                  <a:gd name="T6" fmla="*/ 16 w 2773"/>
                  <a:gd name="T7" fmla="*/ 1 h 738"/>
                  <a:gd name="T8" fmla="*/ 1 w 2773"/>
                  <a:gd name="T9" fmla="*/ 0 h 73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773"/>
                  <a:gd name="T16" fmla="*/ 0 h 738"/>
                  <a:gd name="T17" fmla="*/ 2773 w 2773"/>
                  <a:gd name="T18" fmla="*/ 738 h 73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773" h="738">
                    <a:moveTo>
                      <a:pt x="33" y="0"/>
                    </a:moveTo>
                    <a:lnTo>
                      <a:pt x="0" y="99"/>
                    </a:lnTo>
                    <a:lnTo>
                      <a:pt x="2436" y="738"/>
                    </a:lnTo>
                    <a:cubicBezTo>
                      <a:pt x="2499" y="501"/>
                      <a:pt x="2773" y="727"/>
                      <a:pt x="2373" y="603"/>
                    </a:cubicBezTo>
                    <a:lnTo>
                      <a:pt x="33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CC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906" name="Freeform 922"/>
              <p:cNvSpPr>
                <a:spLocks/>
              </p:cNvSpPr>
              <p:nvPr/>
            </p:nvSpPr>
            <p:spPr bwMode="auto">
              <a:xfrm>
                <a:off x="3195" y="1755"/>
                <a:ext cx="429" cy="1187"/>
              </a:xfrm>
              <a:custGeom>
                <a:avLst/>
                <a:gdLst>
                  <a:gd name="T0" fmla="*/ 12 w 637"/>
                  <a:gd name="T1" fmla="*/ 0 h 1659"/>
                  <a:gd name="T2" fmla="*/ 12 w 637"/>
                  <a:gd name="T3" fmla="*/ 0 h 1659"/>
                  <a:gd name="T4" fmla="*/ 1 w 637"/>
                  <a:gd name="T5" fmla="*/ 59 h 1659"/>
                  <a:gd name="T6" fmla="*/ 0 w 637"/>
                  <a:gd name="T7" fmla="*/ 57 h 1659"/>
                  <a:gd name="T8" fmla="*/ 12 w 637"/>
                  <a:gd name="T9" fmla="*/ 0 h 165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37"/>
                  <a:gd name="T16" fmla="*/ 0 h 1659"/>
                  <a:gd name="T17" fmla="*/ 637 w 637"/>
                  <a:gd name="T18" fmla="*/ 1659 h 1659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37" h="1659">
                    <a:moveTo>
                      <a:pt x="615" y="0"/>
                    </a:moveTo>
                    <a:lnTo>
                      <a:pt x="637" y="0"/>
                    </a:lnTo>
                    <a:lnTo>
                      <a:pt x="68" y="1659"/>
                    </a:lnTo>
                    <a:lnTo>
                      <a:pt x="0" y="1647"/>
                    </a:lnTo>
                    <a:lnTo>
                      <a:pt x="615" y="0"/>
                    </a:lnTo>
                    <a:close/>
                  </a:path>
                </a:pathLst>
              </a:custGeom>
              <a:solidFill>
                <a:srgbClr val="4D4D4D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907" name="Freeform 923"/>
              <p:cNvSpPr>
                <a:spLocks/>
              </p:cNvSpPr>
              <p:nvPr/>
            </p:nvSpPr>
            <p:spPr bwMode="auto">
              <a:xfrm>
                <a:off x="1734" y="2587"/>
                <a:ext cx="1494" cy="394"/>
              </a:xfrm>
              <a:custGeom>
                <a:avLst/>
                <a:gdLst>
                  <a:gd name="T0" fmla="*/ 0 w 2216"/>
                  <a:gd name="T1" fmla="*/ 0 h 550"/>
                  <a:gd name="T2" fmla="*/ 1 w 2216"/>
                  <a:gd name="T3" fmla="*/ 2 h 550"/>
                  <a:gd name="T4" fmla="*/ 42 w 2216"/>
                  <a:gd name="T5" fmla="*/ 20 h 550"/>
                  <a:gd name="T6" fmla="*/ 42 w 2216"/>
                  <a:gd name="T7" fmla="*/ 17 h 550"/>
                  <a:gd name="T8" fmla="*/ 0 w 2216"/>
                  <a:gd name="T9" fmla="*/ 0 h 55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216"/>
                  <a:gd name="T16" fmla="*/ 0 h 550"/>
                  <a:gd name="T17" fmla="*/ 2216 w 2216"/>
                  <a:gd name="T18" fmla="*/ 550 h 55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216" h="550">
                    <a:moveTo>
                      <a:pt x="0" y="0"/>
                    </a:moveTo>
                    <a:lnTo>
                      <a:pt x="9" y="57"/>
                    </a:lnTo>
                    <a:lnTo>
                      <a:pt x="2164" y="550"/>
                    </a:lnTo>
                    <a:lnTo>
                      <a:pt x="2216" y="496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rgbClr val="808080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76908" name="Group 924"/>
              <p:cNvGrpSpPr>
                <a:grpSpLocks/>
              </p:cNvGrpSpPr>
              <p:nvPr/>
            </p:nvGrpSpPr>
            <p:grpSpPr bwMode="auto">
              <a:xfrm>
                <a:off x="1709" y="3008"/>
                <a:ext cx="507" cy="234"/>
                <a:chOff x="1740" y="2642"/>
                <a:chExt cx="752" cy="327"/>
              </a:xfrm>
            </p:grpSpPr>
            <p:sp>
              <p:nvSpPr>
                <p:cNvPr id="76915" name="Freeform 925"/>
                <p:cNvSpPr>
                  <a:spLocks/>
                </p:cNvSpPr>
                <p:nvPr/>
              </p:nvSpPr>
              <p:spPr bwMode="auto">
                <a:xfrm>
                  <a:off x="1740" y="2642"/>
                  <a:ext cx="752" cy="327"/>
                </a:xfrm>
                <a:custGeom>
                  <a:avLst/>
                  <a:gdLst>
                    <a:gd name="T0" fmla="*/ 293 w 752"/>
                    <a:gd name="T1" fmla="*/ 0 h 327"/>
                    <a:gd name="T2" fmla="*/ 752 w 752"/>
                    <a:gd name="T3" fmla="*/ 124 h 327"/>
                    <a:gd name="T4" fmla="*/ 470 w 752"/>
                    <a:gd name="T5" fmla="*/ 327 h 327"/>
                    <a:gd name="T6" fmla="*/ 0 w 752"/>
                    <a:gd name="T7" fmla="*/ 183 h 327"/>
                    <a:gd name="T8" fmla="*/ 293 w 752"/>
                    <a:gd name="T9" fmla="*/ 0 h 32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752"/>
                    <a:gd name="T16" fmla="*/ 0 h 327"/>
                    <a:gd name="T17" fmla="*/ 752 w 752"/>
                    <a:gd name="T18" fmla="*/ 327 h 327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752" h="327">
                      <a:moveTo>
                        <a:pt x="293" y="0"/>
                      </a:moveTo>
                      <a:lnTo>
                        <a:pt x="752" y="124"/>
                      </a:lnTo>
                      <a:lnTo>
                        <a:pt x="470" y="327"/>
                      </a:lnTo>
                      <a:lnTo>
                        <a:pt x="0" y="183"/>
                      </a:lnTo>
                      <a:lnTo>
                        <a:pt x="293" y="0"/>
                      </a:lnTo>
                      <a:close/>
                    </a:path>
                  </a:pathLst>
                </a:custGeom>
                <a:solidFill>
                  <a:srgbClr val="000099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6916" name="Freeform 926"/>
                <p:cNvSpPr>
                  <a:spLocks/>
                </p:cNvSpPr>
                <p:nvPr/>
              </p:nvSpPr>
              <p:spPr bwMode="auto">
                <a:xfrm>
                  <a:off x="1754" y="2649"/>
                  <a:ext cx="726" cy="311"/>
                </a:xfrm>
                <a:custGeom>
                  <a:avLst/>
                  <a:gdLst>
                    <a:gd name="T0" fmla="*/ 282 w 726"/>
                    <a:gd name="T1" fmla="*/ 0 h 311"/>
                    <a:gd name="T2" fmla="*/ 726 w 726"/>
                    <a:gd name="T3" fmla="*/ 119 h 311"/>
                    <a:gd name="T4" fmla="*/ 457 w 726"/>
                    <a:gd name="T5" fmla="*/ 311 h 311"/>
                    <a:gd name="T6" fmla="*/ 0 w 726"/>
                    <a:gd name="T7" fmla="*/ 173 h 311"/>
                    <a:gd name="T8" fmla="*/ 282 w 726"/>
                    <a:gd name="T9" fmla="*/ 0 h 311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726"/>
                    <a:gd name="T16" fmla="*/ 0 h 311"/>
                    <a:gd name="T17" fmla="*/ 726 w 726"/>
                    <a:gd name="T18" fmla="*/ 311 h 311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726" h="311">
                      <a:moveTo>
                        <a:pt x="282" y="0"/>
                      </a:moveTo>
                      <a:lnTo>
                        <a:pt x="726" y="119"/>
                      </a:lnTo>
                      <a:lnTo>
                        <a:pt x="457" y="311"/>
                      </a:lnTo>
                      <a:lnTo>
                        <a:pt x="0" y="173"/>
                      </a:lnTo>
                      <a:lnTo>
                        <a:pt x="282" y="0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4D4D4D"/>
                    </a:gs>
                    <a:gs pos="100000">
                      <a:srgbClr val="DDDDDD"/>
                    </a:gs>
                  </a:gsLst>
                  <a:lin ang="189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6917" name="Freeform 927"/>
                <p:cNvSpPr>
                  <a:spLocks/>
                </p:cNvSpPr>
                <p:nvPr/>
              </p:nvSpPr>
              <p:spPr bwMode="auto">
                <a:xfrm>
                  <a:off x="1808" y="2770"/>
                  <a:ext cx="258" cy="100"/>
                </a:xfrm>
                <a:custGeom>
                  <a:avLst/>
                  <a:gdLst>
                    <a:gd name="T0" fmla="*/ 0 w 258"/>
                    <a:gd name="T1" fmla="*/ 44 h 100"/>
                    <a:gd name="T2" fmla="*/ 75 w 258"/>
                    <a:gd name="T3" fmla="*/ 0 h 100"/>
                    <a:gd name="T4" fmla="*/ 258 w 258"/>
                    <a:gd name="T5" fmla="*/ 50 h 100"/>
                    <a:gd name="T6" fmla="*/ 183 w 258"/>
                    <a:gd name="T7" fmla="*/ 100 h 100"/>
                    <a:gd name="T8" fmla="*/ 0 w 258"/>
                    <a:gd name="T9" fmla="*/ 44 h 10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58"/>
                    <a:gd name="T16" fmla="*/ 0 h 100"/>
                    <a:gd name="T17" fmla="*/ 258 w 258"/>
                    <a:gd name="T18" fmla="*/ 100 h 10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58" h="100">
                      <a:moveTo>
                        <a:pt x="0" y="44"/>
                      </a:moveTo>
                      <a:lnTo>
                        <a:pt x="75" y="0"/>
                      </a:lnTo>
                      <a:lnTo>
                        <a:pt x="258" y="50"/>
                      </a:lnTo>
                      <a:lnTo>
                        <a:pt x="183" y="100"/>
                      </a:lnTo>
                      <a:lnTo>
                        <a:pt x="0" y="44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6918" name="Freeform 928"/>
                <p:cNvSpPr>
                  <a:spLocks/>
                </p:cNvSpPr>
                <p:nvPr/>
              </p:nvSpPr>
              <p:spPr bwMode="auto">
                <a:xfrm>
                  <a:off x="1799" y="2816"/>
                  <a:ext cx="194" cy="63"/>
                </a:xfrm>
                <a:custGeom>
                  <a:avLst/>
                  <a:gdLst>
                    <a:gd name="T0" fmla="*/ 12 w 194"/>
                    <a:gd name="T1" fmla="*/ 0 h 63"/>
                    <a:gd name="T2" fmla="*/ 194 w 194"/>
                    <a:gd name="T3" fmla="*/ 53 h 63"/>
                    <a:gd name="T4" fmla="*/ 180 w 194"/>
                    <a:gd name="T5" fmla="*/ 63 h 63"/>
                    <a:gd name="T6" fmla="*/ 0 w 194"/>
                    <a:gd name="T7" fmla="*/ 9 h 63"/>
                    <a:gd name="T8" fmla="*/ 12 w 194"/>
                    <a:gd name="T9" fmla="*/ 0 h 63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94"/>
                    <a:gd name="T16" fmla="*/ 0 h 63"/>
                    <a:gd name="T17" fmla="*/ 194 w 194"/>
                    <a:gd name="T18" fmla="*/ 63 h 63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94" h="63">
                      <a:moveTo>
                        <a:pt x="12" y="0"/>
                      </a:moveTo>
                      <a:lnTo>
                        <a:pt x="194" y="53"/>
                      </a:lnTo>
                      <a:lnTo>
                        <a:pt x="180" y="63"/>
                      </a:lnTo>
                      <a:lnTo>
                        <a:pt x="0" y="9"/>
                      </a:lnTo>
                      <a:lnTo>
                        <a:pt x="12" y="0"/>
                      </a:lnTo>
                      <a:close/>
                    </a:path>
                  </a:pathLst>
                </a:custGeom>
                <a:solidFill>
                  <a:srgbClr val="000099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6919" name="Freeform 929"/>
                <p:cNvSpPr>
                  <a:spLocks/>
                </p:cNvSpPr>
                <p:nvPr/>
              </p:nvSpPr>
              <p:spPr bwMode="auto">
                <a:xfrm>
                  <a:off x="2020" y="2834"/>
                  <a:ext cx="258" cy="102"/>
                </a:xfrm>
                <a:custGeom>
                  <a:avLst/>
                  <a:gdLst>
                    <a:gd name="T0" fmla="*/ 0 w 258"/>
                    <a:gd name="T1" fmla="*/ 46 h 102"/>
                    <a:gd name="T2" fmla="*/ 71 w 258"/>
                    <a:gd name="T3" fmla="*/ 0 h 102"/>
                    <a:gd name="T4" fmla="*/ 258 w 258"/>
                    <a:gd name="T5" fmla="*/ 52 h 102"/>
                    <a:gd name="T6" fmla="*/ 183 w 258"/>
                    <a:gd name="T7" fmla="*/ 102 h 102"/>
                    <a:gd name="T8" fmla="*/ 0 w 258"/>
                    <a:gd name="T9" fmla="*/ 46 h 10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58"/>
                    <a:gd name="T16" fmla="*/ 0 h 102"/>
                    <a:gd name="T17" fmla="*/ 258 w 258"/>
                    <a:gd name="T18" fmla="*/ 102 h 10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58" h="102">
                      <a:moveTo>
                        <a:pt x="0" y="46"/>
                      </a:moveTo>
                      <a:lnTo>
                        <a:pt x="71" y="0"/>
                      </a:lnTo>
                      <a:lnTo>
                        <a:pt x="258" y="52"/>
                      </a:lnTo>
                      <a:lnTo>
                        <a:pt x="183" y="102"/>
                      </a:lnTo>
                      <a:lnTo>
                        <a:pt x="0" y="46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6920" name="Freeform 930"/>
                <p:cNvSpPr>
                  <a:spLocks/>
                </p:cNvSpPr>
                <p:nvPr/>
              </p:nvSpPr>
              <p:spPr bwMode="auto">
                <a:xfrm>
                  <a:off x="2011" y="2882"/>
                  <a:ext cx="194" cy="63"/>
                </a:xfrm>
                <a:custGeom>
                  <a:avLst/>
                  <a:gdLst>
                    <a:gd name="T0" fmla="*/ 12 w 194"/>
                    <a:gd name="T1" fmla="*/ 0 h 63"/>
                    <a:gd name="T2" fmla="*/ 194 w 194"/>
                    <a:gd name="T3" fmla="*/ 53 h 63"/>
                    <a:gd name="T4" fmla="*/ 180 w 194"/>
                    <a:gd name="T5" fmla="*/ 63 h 63"/>
                    <a:gd name="T6" fmla="*/ 0 w 194"/>
                    <a:gd name="T7" fmla="*/ 9 h 63"/>
                    <a:gd name="T8" fmla="*/ 12 w 194"/>
                    <a:gd name="T9" fmla="*/ 0 h 63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94"/>
                    <a:gd name="T16" fmla="*/ 0 h 63"/>
                    <a:gd name="T17" fmla="*/ 194 w 194"/>
                    <a:gd name="T18" fmla="*/ 63 h 63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94" h="63">
                      <a:moveTo>
                        <a:pt x="12" y="0"/>
                      </a:moveTo>
                      <a:lnTo>
                        <a:pt x="194" y="53"/>
                      </a:lnTo>
                      <a:lnTo>
                        <a:pt x="180" y="63"/>
                      </a:lnTo>
                      <a:lnTo>
                        <a:pt x="0" y="9"/>
                      </a:lnTo>
                      <a:lnTo>
                        <a:pt x="12" y="0"/>
                      </a:lnTo>
                      <a:close/>
                    </a:path>
                  </a:pathLst>
                </a:custGeom>
                <a:solidFill>
                  <a:srgbClr val="000099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76909" name="Freeform 931"/>
              <p:cNvSpPr>
                <a:spLocks/>
              </p:cNvSpPr>
              <p:nvPr/>
            </p:nvSpPr>
            <p:spPr bwMode="auto">
              <a:xfrm>
                <a:off x="2577" y="3043"/>
                <a:ext cx="614" cy="514"/>
              </a:xfrm>
              <a:custGeom>
                <a:avLst/>
                <a:gdLst>
                  <a:gd name="T0" fmla="*/ 1 w 990"/>
                  <a:gd name="T1" fmla="*/ 10 h 792"/>
                  <a:gd name="T2" fmla="*/ 9 w 990"/>
                  <a:gd name="T3" fmla="*/ 0 h 792"/>
                  <a:gd name="T4" fmla="*/ 9 w 990"/>
                  <a:gd name="T5" fmla="*/ 1 h 792"/>
                  <a:gd name="T6" fmla="*/ 0 w 990"/>
                  <a:gd name="T7" fmla="*/ 10 h 792"/>
                  <a:gd name="T8" fmla="*/ 1 w 990"/>
                  <a:gd name="T9" fmla="*/ 10 h 79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990"/>
                  <a:gd name="T16" fmla="*/ 0 h 792"/>
                  <a:gd name="T17" fmla="*/ 990 w 990"/>
                  <a:gd name="T18" fmla="*/ 792 h 79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990" h="792">
                    <a:moveTo>
                      <a:pt x="3" y="738"/>
                    </a:moveTo>
                    <a:lnTo>
                      <a:pt x="990" y="0"/>
                    </a:lnTo>
                    <a:lnTo>
                      <a:pt x="987" y="60"/>
                    </a:lnTo>
                    <a:lnTo>
                      <a:pt x="0" y="792"/>
                    </a:lnTo>
                    <a:lnTo>
                      <a:pt x="3" y="738"/>
                    </a:lnTo>
                    <a:close/>
                  </a:path>
                </a:pathLst>
              </a:custGeom>
              <a:solidFill>
                <a:srgbClr val="00009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910" name="Freeform 932"/>
              <p:cNvSpPr>
                <a:spLocks/>
              </p:cNvSpPr>
              <p:nvPr/>
            </p:nvSpPr>
            <p:spPr bwMode="auto">
              <a:xfrm>
                <a:off x="1010" y="3084"/>
                <a:ext cx="1571" cy="469"/>
              </a:xfrm>
              <a:custGeom>
                <a:avLst/>
                <a:gdLst>
                  <a:gd name="T0" fmla="*/ 1 w 2532"/>
                  <a:gd name="T1" fmla="*/ 0 h 723"/>
                  <a:gd name="T2" fmla="*/ 1 w 2532"/>
                  <a:gd name="T3" fmla="*/ 0 h 723"/>
                  <a:gd name="T4" fmla="*/ 22 w 2532"/>
                  <a:gd name="T5" fmla="*/ 9 h 723"/>
                  <a:gd name="T6" fmla="*/ 22 w 2532"/>
                  <a:gd name="T7" fmla="*/ 10 h 723"/>
                  <a:gd name="T8" fmla="*/ 0 w 2532"/>
                  <a:gd name="T9" fmla="*/ 1 h 723"/>
                  <a:gd name="T10" fmla="*/ 1 w 2532"/>
                  <a:gd name="T11" fmla="*/ 0 h 72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2532"/>
                  <a:gd name="T19" fmla="*/ 0 h 723"/>
                  <a:gd name="T20" fmla="*/ 2532 w 2532"/>
                  <a:gd name="T21" fmla="*/ 723 h 723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532" h="723">
                    <a:moveTo>
                      <a:pt x="6" y="0"/>
                    </a:moveTo>
                    <a:cubicBezTo>
                      <a:pt x="16" y="0"/>
                      <a:pt x="26" y="0"/>
                      <a:pt x="36" y="0"/>
                    </a:cubicBezTo>
                    <a:lnTo>
                      <a:pt x="2532" y="678"/>
                    </a:lnTo>
                    <a:lnTo>
                      <a:pt x="2529" y="723"/>
                    </a:lnTo>
                    <a:lnTo>
                      <a:pt x="0" y="24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00009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911" name="Freeform 933"/>
              <p:cNvSpPr>
                <a:spLocks/>
              </p:cNvSpPr>
              <p:nvPr/>
            </p:nvSpPr>
            <p:spPr bwMode="auto">
              <a:xfrm>
                <a:off x="1011" y="2998"/>
                <a:ext cx="17" cy="95"/>
              </a:xfrm>
              <a:custGeom>
                <a:avLst/>
                <a:gdLst>
                  <a:gd name="T0" fmla="*/ 1 w 26"/>
                  <a:gd name="T1" fmla="*/ 1 h 147"/>
                  <a:gd name="T2" fmla="*/ 1 w 26"/>
                  <a:gd name="T3" fmla="*/ 2 h 147"/>
                  <a:gd name="T4" fmla="*/ 0 w 26"/>
                  <a:gd name="T5" fmla="*/ 2 h 147"/>
                  <a:gd name="T6" fmla="*/ 1 w 26"/>
                  <a:gd name="T7" fmla="*/ 0 h 147"/>
                  <a:gd name="T8" fmla="*/ 1 w 26"/>
                  <a:gd name="T9" fmla="*/ 1 h 14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6"/>
                  <a:gd name="T16" fmla="*/ 0 h 147"/>
                  <a:gd name="T17" fmla="*/ 26 w 26"/>
                  <a:gd name="T18" fmla="*/ 147 h 147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6" h="147">
                    <a:moveTo>
                      <a:pt x="26" y="10"/>
                    </a:moveTo>
                    <a:lnTo>
                      <a:pt x="23" y="147"/>
                    </a:lnTo>
                    <a:lnTo>
                      <a:pt x="0" y="144"/>
                    </a:lnTo>
                    <a:lnTo>
                      <a:pt x="3" y="0"/>
                    </a:lnTo>
                    <a:lnTo>
                      <a:pt x="26" y="10"/>
                    </a:lnTo>
                    <a:close/>
                  </a:path>
                </a:pathLst>
              </a:custGeom>
              <a:solidFill>
                <a:srgbClr val="00009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912" name="Freeform 934"/>
              <p:cNvSpPr>
                <a:spLocks/>
              </p:cNvSpPr>
              <p:nvPr/>
            </p:nvSpPr>
            <p:spPr bwMode="auto">
              <a:xfrm>
                <a:off x="1012" y="2611"/>
                <a:ext cx="730" cy="393"/>
              </a:xfrm>
              <a:custGeom>
                <a:avLst/>
                <a:gdLst>
                  <a:gd name="T0" fmla="*/ 10 w 1176"/>
                  <a:gd name="T1" fmla="*/ 0 h 606"/>
                  <a:gd name="T2" fmla="*/ 0 w 1176"/>
                  <a:gd name="T3" fmla="*/ 8 h 606"/>
                  <a:gd name="T4" fmla="*/ 1 w 1176"/>
                  <a:gd name="T5" fmla="*/ 8 h 606"/>
                  <a:gd name="T6" fmla="*/ 10 w 1176"/>
                  <a:gd name="T7" fmla="*/ 1 h 606"/>
                  <a:gd name="T8" fmla="*/ 10 w 1176"/>
                  <a:gd name="T9" fmla="*/ 0 h 60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176"/>
                  <a:gd name="T16" fmla="*/ 0 h 606"/>
                  <a:gd name="T17" fmla="*/ 1176 w 1176"/>
                  <a:gd name="T18" fmla="*/ 606 h 60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176" h="606">
                    <a:moveTo>
                      <a:pt x="1170" y="0"/>
                    </a:moveTo>
                    <a:lnTo>
                      <a:pt x="0" y="597"/>
                    </a:lnTo>
                    <a:lnTo>
                      <a:pt x="30" y="606"/>
                    </a:lnTo>
                    <a:lnTo>
                      <a:pt x="1176" y="18"/>
                    </a:lnTo>
                    <a:lnTo>
                      <a:pt x="1170" y="0"/>
                    </a:lnTo>
                    <a:close/>
                  </a:path>
                </a:pathLst>
              </a:custGeom>
              <a:solidFill>
                <a:srgbClr val="00009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913" name="Freeform 935"/>
              <p:cNvSpPr>
                <a:spLocks/>
              </p:cNvSpPr>
              <p:nvPr/>
            </p:nvSpPr>
            <p:spPr bwMode="auto">
              <a:xfrm>
                <a:off x="1061" y="3018"/>
                <a:ext cx="1490" cy="451"/>
              </a:xfrm>
              <a:custGeom>
                <a:avLst/>
                <a:gdLst>
                  <a:gd name="T0" fmla="*/ 1 w 2532"/>
                  <a:gd name="T1" fmla="*/ 0 h 723"/>
                  <a:gd name="T2" fmla="*/ 1 w 2532"/>
                  <a:gd name="T3" fmla="*/ 0 h 723"/>
                  <a:gd name="T4" fmla="*/ 12 w 2532"/>
                  <a:gd name="T5" fmla="*/ 6 h 723"/>
                  <a:gd name="T6" fmla="*/ 12 w 2532"/>
                  <a:gd name="T7" fmla="*/ 6 h 723"/>
                  <a:gd name="T8" fmla="*/ 0 w 2532"/>
                  <a:gd name="T9" fmla="*/ 1 h 723"/>
                  <a:gd name="T10" fmla="*/ 1 w 2532"/>
                  <a:gd name="T11" fmla="*/ 0 h 72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2532"/>
                  <a:gd name="T19" fmla="*/ 0 h 723"/>
                  <a:gd name="T20" fmla="*/ 2532 w 2532"/>
                  <a:gd name="T21" fmla="*/ 723 h 723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532" h="723">
                    <a:moveTo>
                      <a:pt x="6" y="0"/>
                    </a:moveTo>
                    <a:cubicBezTo>
                      <a:pt x="16" y="0"/>
                      <a:pt x="26" y="0"/>
                      <a:pt x="36" y="0"/>
                    </a:cubicBezTo>
                    <a:lnTo>
                      <a:pt x="2532" y="678"/>
                    </a:lnTo>
                    <a:lnTo>
                      <a:pt x="2529" y="723"/>
                    </a:lnTo>
                    <a:lnTo>
                      <a:pt x="0" y="24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00009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914" name="Freeform 936"/>
              <p:cNvSpPr>
                <a:spLocks/>
              </p:cNvSpPr>
              <p:nvPr/>
            </p:nvSpPr>
            <p:spPr bwMode="auto">
              <a:xfrm flipV="1">
                <a:off x="2549" y="2986"/>
                <a:ext cx="608" cy="467"/>
              </a:xfrm>
              <a:custGeom>
                <a:avLst/>
                <a:gdLst>
                  <a:gd name="T0" fmla="*/ 0 w 2532"/>
                  <a:gd name="T1" fmla="*/ 0 h 723"/>
                  <a:gd name="T2" fmla="*/ 0 w 2532"/>
                  <a:gd name="T3" fmla="*/ 0 h 723"/>
                  <a:gd name="T4" fmla="*/ 0 w 2532"/>
                  <a:gd name="T5" fmla="*/ 9 h 723"/>
                  <a:gd name="T6" fmla="*/ 0 w 2532"/>
                  <a:gd name="T7" fmla="*/ 9 h 723"/>
                  <a:gd name="T8" fmla="*/ 0 w 2532"/>
                  <a:gd name="T9" fmla="*/ 1 h 723"/>
                  <a:gd name="T10" fmla="*/ 0 w 2532"/>
                  <a:gd name="T11" fmla="*/ 0 h 72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2532"/>
                  <a:gd name="T19" fmla="*/ 0 h 723"/>
                  <a:gd name="T20" fmla="*/ 2532 w 2532"/>
                  <a:gd name="T21" fmla="*/ 723 h 723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532" h="723">
                    <a:moveTo>
                      <a:pt x="6" y="0"/>
                    </a:moveTo>
                    <a:cubicBezTo>
                      <a:pt x="16" y="0"/>
                      <a:pt x="26" y="0"/>
                      <a:pt x="36" y="0"/>
                    </a:cubicBezTo>
                    <a:lnTo>
                      <a:pt x="2532" y="678"/>
                    </a:lnTo>
                    <a:lnTo>
                      <a:pt x="2529" y="723"/>
                    </a:lnTo>
                    <a:lnTo>
                      <a:pt x="0" y="24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00009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76871" name="Group 937"/>
            <p:cNvGrpSpPr>
              <a:grpSpLocks/>
            </p:cNvGrpSpPr>
            <p:nvPr/>
          </p:nvGrpSpPr>
          <p:grpSpPr bwMode="auto">
            <a:xfrm flipH="1">
              <a:off x="3742" y="2030"/>
              <a:ext cx="261" cy="235"/>
              <a:chOff x="2839" y="3501"/>
              <a:chExt cx="755" cy="803"/>
            </a:xfrm>
          </p:grpSpPr>
          <p:pic>
            <p:nvPicPr>
              <p:cNvPr id="76896" name="Picture 938" descr="desktop_computer_stylized_medium"/>
              <p:cNvPicPr>
                <a:picLocks noChangeAspect="1" noChangeArrowheads="1"/>
              </p:cNvPicPr>
              <p:nvPr/>
            </p:nvPicPr>
            <p:blipFill>
              <a:blip r:embed="rId7" cstate="print"/>
              <a:srcRect/>
              <a:stretch>
                <a:fillRect/>
              </a:stretch>
            </p:blipFill>
            <p:spPr bwMode="auto">
              <a:xfrm>
                <a:off x="2839" y="3501"/>
                <a:ext cx="755" cy="80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76897" name="Freeform 939"/>
              <p:cNvSpPr>
                <a:spLocks/>
              </p:cNvSpPr>
              <p:nvPr/>
            </p:nvSpPr>
            <p:spPr bwMode="auto">
              <a:xfrm>
                <a:off x="2916" y="3578"/>
                <a:ext cx="356" cy="368"/>
              </a:xfrm>
              <a:custGeom>
                <a:avLst/>
                <a:gdLst>
                  <a:gd name="T0" fmla="*/ 0 w 356"/>
                  <a:gd name="T1" fmla="*/ 0 h 368"/>
                  <a:gd name="T2" fmla="*/ 300 w 356"/>
                  <a:gd name="T3" fmla="*/ 14 h 368"/>
                  <a:gd name="T4" fmla="*/ 356 w 356"/>
                  <a:gd name="T5" fmla="*/ 294 h 368"/>
                  <a:gd name="T6" fmla="*/ 78 w 356"/>
                  <a:gd name="T7" fmla="*/ 368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56"/>
                  <a:gd name="T16" fmla="*/ 0 h 368"/>
                  <a:gd name="T17" fmla="*/ 356 w 356"/>
                  <a:gd name="T18" fmla="*/ 368 h 36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 w="9525" cap="flat" cmpd="sng">
                <a:noFill/>
                <a:prstDash val="solid"/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76872" name="Group 940"/>
            <p:cNvGrpSpPr>
              <a:grpSpLocks/>
            </p:cNvGrpSpPr>
            <p:nvPr/>
          </p:nvGrpSpPr>
          <p:grpSpPr bwMode="auto">
            <a:xfrm>
              <a:off x="4603" y="3416"/>
              <a:ext cx="299" cy="257"/>
              <a:chOff x="877" y="1008"/>
              <a:chExt cx="2747" cy="2591"/>
            </a:xfrm>
          </p:grpSpPr>
          <p:pic>
            <p:nvPicPr>
              <p:cNvPr id="76873" name="Picture 941" descr="antenna_stylized"/>
              <p:cNvPicPr>
                <a:picLocks noChangeAspect="1" noChangeArrowheads="1"/>
              </p:cNvPicPr>
              <p:nvPr/>
            </p:nvPicPr>
            <p:blipFill>
              <a:blip r:embed="rId16" cstate="print"/>
              <a:srcRect/>
              <a:stretch>
                <a:fillRect/>
              </a:stretch>
            </p:blipFill>
            <p:spPr bwMode="auto">
              <a:xfrm>
                <a:off x="877" y="1008"/>
                <a:ext cx="2725" cy="14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76874" name="Picture 942" descr="laptop_keyboard"/>
              <p:cNvPicPr>
                <a:picLocks noChangeAspect="1" noChangeArrowheads="1"/>
              </p:cNvPicPr>
              <p:nvPr/>
            </p:nvPicPr>
            <p:blipFill>
              <a:blip r:embed="rId17" cstate="print"/>
              <a:srcRect/>
              <a:stretch>
                <a:fillRect/>
              </a:stretch>
            </p:blipFill>
            <p:spPr bwMode="auto">
              <a:xfrm rot="109064" flipH="1">
                <a:off x="1009" y="2586"/>
                <a:ext cx="2245" cy="101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76875" name="Freeform 943"/>
              <p:cNvSpPr>
                <a:spLocks/>
              </p:cNvSpPr>
              <p:nvPr/>
            </p:nvSpPr>
            <p:spPr bwMode="auto">
              <a:xfrm>
                <a:off x="1753" y="1603"/>
                <a:ext cx="1807" cy="1322"/>
              </a:xfrm>
              <a:custGeom>
                <a:avLst/>
                <a:gdLst>
                  <a:gd name="T0" fmla="*/ 4 w 2982"/>
                  <a:gd name="T1" fmla="*/ 0 h 2442"/>
                  <a:gd name="T2" fmla="*/ 0 w 2982"/>
                  <a:gd name="T3" fmla="*/ 4 h 2442"/>
                  <a:gd name="T4" fmla="*/ 16 w 2982"/>
                  <a:gd name="T5" fmla="*/ 5 h 2442"/>
                  <a:gd name="T6" fmla="*/ 20 w 2982"/>
                  <a:gd name="T7" fmla="*/ 1 h 2442"/>
                  <a:gd name="T8" fmla="*/ 4 w 2982"/>
                  <a:gd name="T9" fmla="*/ 0 h 244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982"/>
                  <a:gd name="T16" fmla="*/ 0 h 2442"/>
                  <a:gd name="T17" fmla="*/ 2982 w 2982"/>
                  <a:gd name="T18" fmla="*/ 2442 h 244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982" h="2442">
                    <a:moveTo>
                      <a:pt x="540" y="0"/>
                    </a:moveTo>
                    <a:lnTo>
                      <a:pt x="0" y="1734"/>
                    </a:lnTo>
                    <a:lnTo>
                      <a:pt x="2394" y="2442"/>
                    </a:lnTo>
                    <a:lnTo>
                      <a:pt x="2982" y="318"/>
                    </a:lnTo>
                    <a:lnTo>
                      <a:pt x="540" y="0"/>
                    </a:lnTo>
                    <a:close/>
                  </a:path>
                </a:pathLst>
              </a:cu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pic>
            <p:nvPicPr>
              <p:cNvPr id="76876" name="Picture 944" descr="screen"/>
              <p:cNvPicPr>
                <a:picLocks noChangeAspect="1" noChangeArrowheads="1"/>
              </p:cNvPicPr>
              <p:nvPr/>
            </p:nvPicPr>
            <p:blipFill>
              <a:blip r:embed="rId18" cstate="print"/>
              <a:srcRect/>
              <a:stretch>
                <a:fillRect/>
              </a:stretch>
            </p:blipFill>
            <p:spPr bwMode="auto">
              <a:xfrm>
                <a:off x="1842" y="1637"/>
                <a:ext cx="1642" cy="120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76877" name="Freeform 945"/>
              <p:cNvSpPr>
                <a:spLocks/>
              </p:cNvSpPr>
              <p:nvPr/>
            </p:nvSpPr>
            <p:spPr bwMode="auto">
              <a:xfrm>
                <a:off x="2082" y="1564"/>
                <a:ext cx="1531" cy="246"/>
              </a:xfrm>
              <a:custGeom>
                <a:avLst/>
                <a:gdLst>
                  <a:gd name="T0" fmla="*/ 1 w 2528"/>
                  <a:gd name="T1" fmla="*/ 0 h 455"/>
                  <a:gd name="T2" fmla="*/ 17 w 2528"/>
                  <a:gd name="T3" fmla="*/ 1 h 455"/>
                  <a:gd name="T4" fmla="*/ 16 w 2528"/>
                  <a:gd name="T5" fmla="*/ 1 h 455"/>
                  <a:gd name="T6" fmla="*/ 0 w 2528"/>
                  <a:gd name="T7" fmla="*/ 1 h 455"/>
                  <a:gd name="T8" fmla="*/ 1 w 2528"/>
                  <a:gd name="T9" fmla="*/ 0 h 45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528"/>
                  <a:gd name="T16" fmla="*/ 0 h 455"/>
                  <a:gd name="T17" fmla="*/ 2528 w 2528"/>
                  <a:gd name="T18" fmla="*/ 455 h 45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528" h="455">
                    <a:moveTo>
                      <a:pt x="14" y="0"/>
                    </a:moveTo>
                    <a:lnTo>
                      <a:pt x="2528" y="341"/>
                    </a:lnTo>
                    <a:lnTo>
                      <a:pt x="2480" y="455"/>
                    </a:lnTo>
                    <a:lnTo>
                      <a:pt x="0" y="86"/>
                    </a:lnTo>
                    <a:lnTo>
                      <a:pt x="14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878" name="Freeform 946"/>
              <p:cNvSpPr>
                <a:spLocks/>
              </p:cNvSpPr>
              <p:nvPr/>
            </p:nvSpPr>
            <p:spPr bwMode="auto">
              <a:xfrm>
                <a:off x="1737" y="1562"/>
                <a:ext cx="425" cy="1024"/>
              </a:xfrm>
              <a:custGeom>
                <a:avLst/>
                <a:gdLst>
                  <a:gd name="T0" fmla="*/ 4 w 702"/>
                  <a:gd name="T1" fmla="*/ 0 h 1893"/>
                  <a:gd name="T2" fmla="*/ 0 w 702"/>
                  <a:gd name="T3" fmla="*/ 4 h 1893"/>
                  <a:gd name="T4" fmla="*/ 1 w 702"/>
                  <a:gd name="T5" fmla="*/ 4 h 1893"/>
                  <a:gd name="T6" fmla="*/ 5 w 702"/>
                  <a:gd name="T7" fmla="*/ 1 h 1893"/>
                  <a:gd name="T8" fmla="*/ 4 w 702"/>
                  <a:gd name="T9" fmla="*/ 0 h 189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702"/>
                  <a:gd name="T16" fmla="*/ 0 h 1893"/>
                  <a:gd name="T17" fmla="*/ 702 w 702"/>
                  <a:gd name="T18" fmla="*/ 1893 h 1893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702" h="1893">
                    <a:moveTo>
                      <a:pt x="579" y="0"/>
                    </a:moveTo>
                    <a:lnTo>
                      <a:pt x="0" y="1869"/>
                    </a:lnTo>
                    <a:lnTo>
                      <a:pt x="114" y="1893"/>
                    </a:lnTo>
                    <a:lnTo>
                      <a:pt x="702" y="51"/>
                    </a:lnTo>
                    <a:lnTo>
                      <a:pt x="579" y="0"/>
                    </a:lnTo>
                    <a:close/>
                  </a:path>
                </a:pathLst>
              </a:custGeom>
              <a:solidFill>
                <a:srgbClr val="00009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879" name="Freeform 947"/>
              <p:cNvSpPr>
                <a:spLocks/>
              </p:cNvSpPr>
              <p:nvPr/>
            </p:nvSpPr>
            <p:spPr bwMode="auto">
              <a:xfrm>
                <a:off x="3144" y="1745"/>
                <a:ext cx="458" cy="1182"/>
              </a:xfrm>
              <a:custGeom>
                <a:avLst/>
                <a:gdLst>
                  <a:gd name="T0" fmla="*/ 5 w 756"/>
                  <a:gd name="T1" fmla="*/ 0 h 2184"/>
                  <a:gd name="T2" fmla="*/ 1 w 756"/>
                  <a:gd name="T3" fmla="*/ 5 h 2184"/>
                  <a:gd name="T4" fmla="*/ 0 w 756"/>
                  <a:gd name="T5" fmla="*/ 5 h 2184"/>
                  <a:gd name="T6" fmla="*/ 4 w 756"/>
                  <a:gd name="T7" fmla="*/ 1 h 2184"/>
                  <a:gd name="T8" fmla="*/ 5 w 756"/>
                  <a:gd name="T9" fmla="*/ 0 h 218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756"/>
                  <a:gd name="T16" fmla="*/ 0 h 2184"/>
                  <a:gd name="T17" fmla="*/ 756 w 756"/>
                  <a:gd name="T18" fmla="*/ 2184 h 218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756" h="2184">
                    <a:moveTo>
                      <a:pt x="756" y="0"/>
                    </a:moveTo>
                    <a:lnTo>
                      <a:pt x="138" y="2184"/>
                    </a:lnTo>
                    <a:lnTo>
                      <a:pt x="0" y="2148"/>
                    </a:lnTo>
                    <a:lnTo>
                      <a:pt x="606" y="78"/>
                    </a:lnTo>
                    <a:lnTo>
                      <a:pt x="756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DDDDDD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880" name="Freeform 948"/>
              <p:cNvSpPr>
                <a:spLocks/>
              </p:cNvSpPr>
              <p:nvPr/>
            </p:nvSpPr>
            <p:spPr bwMode="auto">
              <a:xfrm>
                <a:off x="1732" y="2534"/>
                <a:ext cx="1680" cy="399"/>
              </a:xfrm>
              <a:custGeom>
                <a:avLst/>
                <a:gdLst>
                  <a:gd name="T0" fmla="*/ 1 w 2773"/>
                  <a:gd name="T1" fmla="*/ 0 h 738"/>
                  <a:gd name="T2" fmla="*/ 0 w 2773"/>
                  <a:gd name="T3" fmla="*/ 1 h 738"/>
                  <a:gd name="T4" fmla="*/ 16 w 2773"/>
                  <a:gd name="T5" fmla="*/ 2 h 738"/>
                  <a:gd name="T6" fmla="*/ 16 w 2773"/>
                  <a:gd name="T7" fmla="*/ 1 h 738"/>
                  <a:gd name="T8" fmla="*/ 1 w 2773"/>
                  <a:gd name="T9" fmla="*/ 0 h 73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773"/>
                  <a:gd name="T16" fmla="*/ 0 h 738"/>
                  <a:gd name="T17" fmla="*/ 2773 w 2773"/>
                  <a:gd name="T18" fmla="*/ 738 h 73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773" h="738">
                    <a:moveTo>
                      <a:pt x="33" y="0"/>
                    </a:moveTo>
                    <a:lnTo>
                      <a:pt x="0" y="99"/>
                    </a:lnTo>
                    <a:lnTo>
                      <a:pt x="2436" y="738"/>
                    </a:lnTo>
                    <a:cubicBezTo>
                      <a:pt x="2499" y="501"/>
                      <a:pt x="2773" y="727"/>
                      <a:pt x="2373" y="603"/>
                    </a:cubicBezTo>
                    <a:lnTo>
                      <a:pt x="33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CC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881" name="Freeform 949"/>
              <p:cNvSpPr>
                <a:spLocks/>
              </p:cNvSpPr>
              <p:nvPr/>
            </p:nvSpPr>
            <p:spPr bwMode="auto">
              <a:xfrm>
                <a:off x="3195" y="1755"/>
                <a:ext cx="429" cy="1187"/>
              </a:xfrm>
              <a:custGeom>
                <a:avLst/>
                <a:gdLst>
                  <a:gd name="T0" fmla="*/ 12 w 637"/>
                  <a:gd name="T1" fmla="*/ 0 h 1659"/>
                  <a:gd name="T2" fmla="*/ 12 w 637"/>
                  <a:gd name="T3" fmla="*/ 0 h 1659"/>
                  <a:gd name="T4" fmla="*/ 1 w 637"/>
                  <a:gd name="T5" fmla="*/ 59 h 1659"/>
                  <a:gd name="T6" fmla="*/ 0 w 637"/>
                  <a:gd name="T7" fmla="*/ 57 h 1659"/>
                  <a:gd name="T8" fmla="*/ 12 w 637"/>
                  <a:gd name="T9" fmla="*/ 0 h 165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37"/>
                  <a:gd name="T16" fmla="*/ 0 h 1659"/>
                  <a:gd name="T17" fmla="*/ 637 w 637"/>
                  <a:gd name="T18" fmla="*/ 1659 h 1659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37" h="1659">
                    <a:moveTo>
                      <a:pt x="615" y="0"/>
                    </a:moveTo>
                    <a:lnTo>
                      <a:pt x="637" y="0"/>
                    </a:lnTo>
                    <a:lnTo>
                      <a:pt x="68" y="1659"/>
                    </a:lnTo>
                    <a:lnTo>
                      <a:pt x="0" y="1647"/>
                    </a:lnTo>
                    <a:lnTo>
                      <a:pt x="615" y="0"/>
                    </a:lnTo>
                    <a:close/>
                  </a:path>
                </a:pathLst>
              </a:custGeom>
              <a:solidFill>
                <a:srgbClr val="4D4D4D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882" name="Freeform 950"/>
              <p:cNvSpPr>
                <a:spLocks/>
              </p:cNvSpPr>
              <p:nvPr/>
            </p:nvSpPr>
            <p:spPr bwMode="auto">
              <a:xfrm>
                <a:off x="1734" y="2587"/>
                <a:ext cx="1494" cy="394"/>
              </a:xfrm>
              <a:custGeom>
                <a:avLst/>
                <a:gdLst>
                  <a:gd name="T0" fmla="*/ 0 w 2216"/>
                  <a:gd name="T1" fmla="*/ 0 h 550"/>
                  <a:gd name="T2" fmla="*/ 1 w 2216"/>
                  <a:gd name="T3" fmla="*/ 2 h 550"/>
                  <a:gd name="T4" fmla="*/ 42 w 2216"/>
                  <a:gd name="T5" fmla="*/ 20 h 550"/>
                  <a:gd name="T6" fmla="*/ 42 w 2216"/>
                  <a:gd name="T7" fmla="*/ 17 h 550"/>
                  <a:gd name="T8" fmla="*/ 0 w 2216"/>
                  <a:gd name="T9" fmla="*/ 0 h 55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216"/>
                  <a:gd name="T16" fmla="*/ 0 h 550"/>
                  <a:gd name="T17" fmla="*/ 2216 w 2216"/>
                  <a:gd name="T18" fmla="*/ 550 h 55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216" h="550">
                    <a:moveTo>
                      <a:pt x="0" y="0"/>
                    </a:moveTo>
                    <a:lnTo>
                      <a:pt x="9" y="57"/>
                    </a:lnTo>
                    <a:lnTo>
                      <a:pt x="2164" y="550"/>
                    </a:lnTo>
                    <a:lnTo>
                      <a:pt x="2216" y="496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rgbClr val="808080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76883" name="Group 951"/>
              <p:cNvGrpSpPr>
                <a:grpSpLocks/>
              </p:cNvGrpSpPr>
              <p:nvPr/>
            </p:nvGrpSpPr>
            <p:grpSpPr bwMode="auto">
              <a:xfrm>
                <a:off x="1709" y="3008"/>
                <a:ext cx="507" cy="234"/>
                <a:chOff x="1740" y="2642"/>
                <a:chExt cx="752" cy="327"/>
              </a:xfrm>
            </p:grpSpPr>
            <p:sp>
              <p:nvSpPr>
                <p:cNvPr id="76890" name="Freeform 952"/>
                <p:cNvSpPr>
                  <a:spLocks/>
                </p:cNvSpPr>
                <p:nvPr/>
              </p:nvSpPr>
              <p:spPr bwMode="auto">
                <a:xfrm>
                  <a:off x="1740" y="2642"/>
                  <a:ext cx="752" cy="327"/>
                </a:xfrm>
                <a:custGeom>
                  <a:avLst/>
                  <a:gdLst>
                    <a:gd name="T0" fmla="*/ 293 w 752"/>
                    <a:gd name="T1" fmla="*/ 0 h 327"/>
                    <a:gd name="T2" fmla="*/ 752 w 752"/>
                    <a:gd name="T3" fmla="*/ 124 h 327"/>
                    <a:gd name="T4" fmla="*/ 470 w 752"/>
                    <a:gd name="T5" fmla="*/ 327 h 327"/>
                    <a:gd name="T6" fmla="*/ 0 w 752"/>
                    <a:gd name="T7" fmla="*/ 183 h 327"/>
                    <a:gd name="T8" fmla="*/ 293 w 752"/>
                    <a:gd name="T9" fmla="*/ 0 h 32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752"/>
                    <a:gd name="T16" fmla="*/ 0 h 327"/>
                    <a:gd name="T17" fmla="*/ 752 w 752"/>
                    <a:gd name="T18" fmla="*/ 327 h 327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752" h="327">
                      <a:moveTo>
                        <a:pt x="293" y="0"/>
                      </a:moveTo>
                      <a:lnTo>
                        <a:pt x="752" y="124"/>
                      </a:lnTo>
                      <a:lnTo>
                        <a:pt x="470" y="327"/>
                      </a:lnTo>
                      <a:lnTo>
                        <a:pt x="0" y="183"/>
                      </a:lnTo>
                      <a:lnTo>
                        <a:pt x="293" y="0"/>
                      </a:lnTo>
                      <a:close/>
                    </a:path>
                  </a:pathLst>
                </a:custGeom>
                <a:solidFill>
                  <a:srgbClr val="000099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6891" name="Freeform 953"/>
                <p:cNvSpPr>
                  <a:spLocks/>
                </p:cNvSpPr>
                <p:nvPr/>
              </p:nvSpPr>
              <p:spPr bwMode="auto">
                <a:xfrm>
                  <a:off x="1754" y="2649"/>
                  <a:ext cx="726" cy="311"/>
                </a:xfrm>
                <a:custGeom>
                  <a:avLst/>
                  <a:gdLst>
                    <a:gd name="T0" fmla="*/ 282 w 726"/>
                    <a:gd name="T1" fmla="*/ 0 h 311"/>
                    <a:gd name="T2" fmla="*/ 726 w 726"/>
                    <a:gd name="T3" fmla="*/ 119 h 311"/>
                    <a:gd name="T4" fmla="*/ 457 w 726"/>
                    <a:gd name="T5" fmla="*/ 311 h 311"/>
                    <a:gd name="T6" fmla="*/ 0 w 726"/>
                    <a:gd name="T7" fmla="*/ 173 h 311"/>
                    <a:gd name="T8" fmla="*/ 282 w 726"/>
                    <a:gd name="T9" fmla="*/ 0 h 311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726"/>
                    <a:gd name="T16" fmla="*/ 0 h 311"/>
                    <a:gd name="T17" fmla="*/ 726 w 726"/>
                    <a:gd name="T18" fmla="*/ 311 h 311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726" h="311">
                      <a:moveTo>
                        <a:pt x="282" y="0"/>
                      </a:moveTo>
                      <a:lnTo>
                        <a:pt x="726" y="119"/>
                      </a:lnTo>
                      <a:lnTo>
                        <a:pt x="457" y="311"/>
                      </a:lnTo>
                      <a:lnTo>
                        <a:pt x="0" y="173"/>
                      </a:lnTo>
                      <a:lnTo>
                        <a:pt x="282" y="0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4D4D4D"/>
                    </a:gs>
                    <a:gs pos="100000">
                      <a:srgbClr val="DDDDDD"/>
                    </a:gs>
                  </a:gsLst>
                  <a:lin ang="189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6892" name="Freeform 954"/>
                <p:cNvSpPr>
                  <a:spLocks/>
                </p:cNvSpPr>
                <p:nvPr/>
              </p:nvSpPr>
              <p:spPr bwMode="auto">
                <a:xfrm>
                  <a:off x="1808" y="2770"/>
                  <a:ext cx="258" cy="100"/>
                </a:xfrm>
                <a:custGeom>
                  <a:avLst/>
                  <a:gdLst>
                    <a:gd name="T0" fmla="*/ 0 w 258"/>
                    <a:gd name="T1" fmla="*/ 44 h 100"/>
                    <a:gd name="T2" fmla="*/ 75 w 258"/>
                    <a:gd name="T3" fmla="*/ 0 h 100"/>
                    <a:gd name="T4" fmla="*/ 258 w 258"/>
                    <a:gd name="T5" fmla="*/ 50 h 100"/>
                    <a:gd name="T6" fmla="*/ 183 w 258"/>
                    <a:gd name="T7" fmla="*/ 100 h 100"/>
                    <a:gd name="T8" fmla="*/ 0 w 258"/>
                    <a:gd name="T9" fmla="*/ 44 h 10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58"/>
                    <a:gd name="T16" fmla="*/ 0 h 100"/>
                    <a:gd name="T17" fmla="*/ 258 w 258"/>
                    <a:gd name="T18" fmla="*/ 100 h 10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58" h="100">
                      <a:moveTo>
                        <a:pt x="0" y="44"/>
                      </a:moveTo>
                      <a:lnTo>
                        <a:pt x="75" y="0"/>
                      </a:lnTo>
                      <a:lnTo>
                        <a:pt x="258" y="50"/>
                      </a:lnTo>
                      <a:lnTo>
                        <a:pt x="183" y="100"/>
                      </a:lnTo>
                      <a:lnTo>
                        <a:pt x="0" y="44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6893" name="Freeform 955"/>
                <p:cNvSpPr>
                  <a:spLocks/>
                </p:cNvSpPr>
                <p:nvPr/>
              </p:nvSpPr>
              <p:spPr bwMode="auto">
                <a:xfrm>
                  <a:off x="1799" y="2816"/>
                  <a:ext cx="194" cy="63"/>
                </a:xfrm>
                <a:custGeom>
                  <a:avLst/>
                  <a:gdLst>
                    <a:gd name="T0" fmla="*/ 12 w 194"/>
                    <a:gd name="T1" fmla="*/ 0 h 63"/>
                    <a:gd name="T2" fmla="*/ 194 w 194"/>
                    <a:gd name="T3" fmla="*/ 53 h 63"/>
                    <a:gd name="T4" fmla="*/ 180 w 194"/>
                    <a:gd name="T5" fmla="*/ 63 h 63"/>
                    <a:gd name="T6" fmla="*/ 0 w 194"/>
                    <a:gd name="T7" fmla="*/ 9 h 63"/>
                    <a:gd name="T8" fmla="*/ 12 w 194"/>
                    <a:gd name="T9" fmla="*/ 0 h 63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94"/>
                    <a:gd name="T16" fmla="*/ 0 h 63"/>
                    <a:gd name="T17" fmla="*/ 194 w 194"/>
                    <a:gd name="T18" fmla="*/ 63 h 63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94" h="63">
                      <a:moveTo>
                        <a:pt x="12" y="0"/>
                      </a:moveTo>
                      <a:lnTo>
                        <a:pt x="194" y="53"/>
                      </a:lnTo>
                      <a:lnTo>
                        <a:pt x="180" y="63"/>
                      </a:lnTo>
                      <a:lnTo>
                        <a:pt x="0" y="9"/>
                      </a:lnTo>
                      <a:lnTo>
                        <a:pt x="12" y="0"/>
                      </a:lnTo>
                      <a:close/>
                    </a:path>
                  </a:pathLst>
                </a:custGeom>
                <a:solidFill>
                  <a:srgbClr val="000099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6894" name="Freeform 956"/>
                <p:cNvSpPr>
                  <a:spLocks/>
                </p:cNvSpPr>
                <p:nvPr/>
              </p:nvSpPr>
              <p:spPr bwMode="auto">
                <a:xfrm>
                  <a:off x="2020" y="2834"/>
                  <a:ext cx="258" cy="102"/>
                </a:xfrm>
                <a:custGeom>
                  <a:avLst/>
                  <a:gdLst>
                    <a:gd name="T0" fmla="*/ 0 w 258"/>
                    <a:gd name="T1" fmla="*/ 46 h 102"/>
                    <a:gd name="T2" fmla="*/ 71 w 258"/>
                    <a:gd name="T3" fmla="*/ 0 h 102"/>
                    <a:gd name="T4" fmla="*/ 258 w 258"/>
                    <a:gd name="T5" fmla="*/ 52 h 102"/>
                    <a:gd name="T6" fmla="*/ 183 w 258"/>
                    <a:gd name="T7" fmla="*/ 102 h 102"/>
                    <a:gd name="T8" fmla="*/ 0 w 258"/>
                    <a:gd name="T9" fmla="*/ 46 h 10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58"/>
                    <a:gd name="T16" fmla="*/ 0 h 102"/>
                    <a:gd name="T17" fmla="*/ 258 w 258"/>
                    <a:gd name="T18" fmla="*/ 102 h 10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58" h="102">
                      <a:moveTo>
                        <a:pt x="0" y="46"/>
                      </a:moveTo>
                      <a:lnTo>
                        <a:pt x="71" y="0"/>
                      </a:lnTo>
                      <a:lnTo>
                        <a:pt x="258" y="52"/>
                      </a:lnTo>
                      <a:lnTo>
                        <a:pt x="183" y="102"/>
                      </a:lnTo>
                      <a:lnTo>
                        <a:pt x="0" y="46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6895" name="Freeform 957"/>
                <p:cNvSpPr>
                  <a:spLocks/>
                </p:cNvSpPr>
                <p:nvPr/>
              </p:nvSpPr>
              <p:spPr bwMode="auto">
                <a:xfrm>
                  <a:off x="2011" y="2882"/>
                  <a:ext cx="194" cy="63"/>
                </a:xfrm>
                <a:custGeom>
                  <a:avLst/>
                  <a:gdLst>
                    <a:gd name="T0" fmla="*/ 12 w 194"/>
                    <a:gd name="T1" fmla="*/ 0 h 63"/>
                    <a:gd name="T2" fmla="*/ 194 w 194"/>
                    <a:gd name="T3" fmla="*/ 53 h 63"/>
                    <a:gd name="T4" fmla="*/ 180 w 194"/>
                    <a:gd name="T5" fmla="*/ 63 h 63"/>
                    <a:gd name="T6" fmla="*/ 0 w 194"/>
                    <a:gd name="T7" fmla="*/ 9 h 63"/>
                    <a:gd name="T8" fmla="*/ 12 w 194"/>
                    <a:gd name="T9" fmla="*/ 0 h 63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94"/>
                    <a:gd name="T16" fmla="*/ 0 h 63"/>
                    <a:gd name="T17" fmla="*/ 194 w 194"/>
                    <a:gd name="T18" fmla="*/ 63 h 63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94" h="63">
                      <a:moveTo>
                        <a:pt x="12" y="0"/>
                      </a:moveTo>
                      <a:lnTo>
                        <a:pt x="194" y="53"/>
                      </a:lnTo>
                      <a:lnTo>
                        <a:pt x="180" y="63"/>
                      </a:lnTo>
                      <a:lnTo>
                        <a:pt x="0" y="9"/>
                      </a:lnTo>
                      <a:lnTo>
                        <a:pt x="12" y="0"/>
                      </a:lnTo>
                      <a:close/>
                    </a:path>
                  </a:pathLst>
                </a:custGeom>
                <a:solidFill>
                  <a:srgbClr val="000099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76884" name="Freeform 958"/>
              <p:cNvSpPr>
                <a:spLocks/>
              </p:cNvSpPr>
              <p:nvPr/>
            </p:nvSpPr>
            <p:spPr bwMode="auto">
              <a:xfrm>
                <a:off x="2577" y="3043"/>
                <a:ext cx="614" cy="514"/>
              </a:xfrm>
              <a:custGeom>
                <a:avLst/>
                <a:gdLst>
                  <a:gd name="T0" fmla="*/ 1 w 990"/>
                  <a:gd name="T1" fmla="*/ 10 h 792"/>
                  <a:gd name="T2" fmla="*/ 9 w 990"/>
                  <a:gd name="T3" fmla="*/ 0 h 792"/>
                  <a:gd name="T4" fmla="*/ 9 w 990"/>
                  <a:gd name="T5" fmla="*/ 1 h 792"/>
                  <a:gd name="T6" fmla="*/ 0 w 990"/>
                  <a:gd name="T7" fmla="*/ 10 h 792"/>
                  <a:gd name="T8" fmla="*/ 1 w 990"/>
                  <a:gd name="T9" fmla="*/ 10 h 79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990"/>
                  <a:gd name="T16" fmla="*/ 0 h 792"/>
                  <a:gd name="T17" fmla="*/ 990 w 990"/>
                  <a:gd name="T18" fmla="*/ 792 h 79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990" h="792">
                    <a:moveTo>
                      <a:pt x="3" y="738"/>
                    </a:moveTo>
                    <a:lnTo>
                      <a:pt x="990" y="0"/>
                    </a:lnTo>
                    <a:lnTo>
                      <a:pt x="987" y="60"/>
                    </a:lnTo>
                    <a:lnTo>
                      <a:pt x="0" y="792"/>
                    </a:lnTo>
                    <a:lnTo>
                      <a:pt x="3" y="738"/>
                    </a:lnTo>
                    <a:close/>
                  </a:path>
                </a:pathLst>
              </a:custGeom>
              <a:solidFill>
                <a:srgbClr val="00009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885" name="Freeform 959"/>
              <p:cNvSpPr>
                <a:spLocks/>
              </p:cNvSpPr>
              <p:nvPr/>
            </p:nvSpPr>
            <p:spPr bwMode="auto">
              <a:xfrm>
                <a:off x="1010" y="3084"/>
                <a:ext cx="1571" cy="469"/>
              </a:xfrm>
              <a:custGeom>
                <a:avLst/>
                <a:gdLst>
                  <a:gd name="T0" fmla="*/ 1 w 2532"/>
                  <a:gd name="T1" fmla="*/ 0 h 723"/>
                  <a:gd name="T2" fmla="*/ 1 w 2532"/>
                  <a:gd name="T3" fmla="*/ 0 h 723"/>
                  <a:gd name="T4" fmla="*/ 22 w 2532"/>
                  <a:gd name="T5" fmla="*/ 9 h 723"/>
                  <a:gd name="T6" fmla="*/ 22 w 2532"/>
                  <a:gd name="T7" fmla="*/ 10 h 723"/>
                  <a:gd name="T8" fmla="*/ 0 w 2532"/>
                  <a:gd name="T9" fmla="*/ 1 h 723"/>
                  <a:gd name="T10" fmla="*/ 1 w 2532"/>
                  <a:gd name="T11" fmla="*/ 0 h 72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2532"/>
                  <a:gd name="T19" fmla="*/ 0 h 723"/>
                  <a:gd name="T20" fmla="*/ 2532 w 2532"/>
                  <a:gd name="T21" fmla="*/ 723 h 723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532" h="723">
                    <a:moveTo>
                      <a:pt x="6" y="0"/>
                    </a:moveTo>
                    <a:cubicBezTo>
                      <a:pt x="16" y="0"/>
                      <a:pt x="26" y="0"/>
                      <a:pt x="36" y="0"/>
                    </a:cubicBezTo>
                    <a:lnTo>
                      <a:pt x="2532" y="678"/>
                    </a:lnTo>
                    <a:lnTo>
                      <a:pt x="2529" y="723"/>
                    </a:lnTo>
                    <a:lnTo>
                      <a:pt x="0" y="24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00009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886" name="Freeform 960"/>
              <p:cNvSpPr>
                <a:spLocks/>
              </p:cNvSpPr>
              <p:nvPr/>
            </p:nvSpPr>
            <p:spPr bwMode="auto">
              <a:xfrm>
                <a:off x="1011" y="2998"/>
                <a:ext cx="17" cy="95"/>
              </a:xfrm>
              <a:custGeom>
                <a:avLst/>
                <a:gdLst>
                  <a:gd name="T0" fmla="*/ 1 w 26"/>
                  <a:gd name="T1" fmla="*/ 1 h 147"/>
                  <a:gd name="T2" fmla="*/ 1 w 26"/>
                  <a:gd name="T3" fmla="*/ 2 h 147"/>
                  <a:gd name="T4" fmla="*/ 0 w 26"/>
                  <a:gd name="T5" fmla="*/ 2 h 147"/>
                  <a:gd name="T6" fmla="*/ 1 w 26"/>
                  <a:gd name="T7" fmla="*/ 0 h 147"/>
                  <a:gd name="T8" fmla="*/ 1 w 26"/>
                  <a:gd name="T9" fmla="*/ 1 h 14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6"/>
                  <a:gd name="T16" fmla="*/ 0 h 147"/>
                  <a:gd name="T17" fmla="*/ 26 w 26"/>
                  <a:gd name="T18" fmla="*/ 147 h 147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6" h="147">
                    <a:moveTo>
                      <a:pt x="26" y="10"/>
                    </a:moveTo>
                    <a:lnTo>
                      <a:pt x="23" y="147"/>
                    </a:lnTo>
                    <a:lnTo>
                      <a:pt x="0" y="144"/>
                    </a:lnTo>
                    <a:lnTo>
                      <a:pt x="3" y="0"/>
                    </a:lnTo>
                    <a:lnTo>
                      <a:pt x="26" y="10"/>
                    </a:lnTo>
                    <a:close/>
                  </a:path>
                </a:pathLst>
              </a:custGeom>
              <a:solidFill>
                <a:srgbClr val="00009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887" name="Freeform 961"/>
              <p:cNvSpPr>
                <a:spLocks/>
              </p:cNvSpPr>
              <p:nvPr/>
            </p:nvSpPr>
            <p:spPr bwMode="auto">
              <a:xfrm>
                <a:off x="1012" y="2611"/>
                <a:ext cx="730" cy="393"/>
              </a:xfrm>
              <a:custGeom>
                <a:avLst/>
                <a:gdLst>
                  <a:gd name="T0" fmla="*/ 10 w 1176"/>
                  <a:gd name="T1" fmla="*/ 0 h 606"/>
                  <a:gd name="T2" fmla="*/ 0 w 1176"/>
                  <a:gd name="T3" fmla="*/ 8 h 606"/>
                  <a:gd name="T4" fmla="*/ 1 w 1176"/>
                  <a:gd name="T5" fmla="*/ 8 h 606"/>
                  <a:gd name="T6" fmla="*/ 10 w 1176"/>
                  <a:gd name="T7" fmla="*/ 1 h 606"/>
                  <a:gd name="T8" fmla="*/ 10 w 1176"/>
                  <a:gd name="T9" fmla="*/ 0 h 60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176"/>
                  <a:gd name="T16" fmla="*/ 0 h 606"/>
                  <a:gd name="T17" fmla="*/ 1176 w 1176"/>
                  <a:gd name="T18" fmla="*/ 606 h 60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176" h="606">
                    <a:moveTo>
                      <a:pt x="1170" y="0"/>
                    </a:moveTo>
                    <a:lnTo>
                      <a:pt x="0" y="597"/>
                    </a:lnTo>
                    <a:lnTo>
                      <a:pt x="30" y="606"/>
                    </a:lnTo>
                    <a:lnTo>
                      <a:pt x="1176" y="18"/>
                    </a:lnTo>
                    <a:lnTo>
                      <a:pt x="1170" y="0"/>
                    </a:lnTo>
                    <a:close/>
                  </a:path>
                </a:pathLst>
              </a:custGeom>
              <a:solidFill>
                <a:srgbClr val="00009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888" name="Freeform 962"/>
              <p:cNvSpPr>
                <a:spLocks/>
              </p:cNvSpPr>
              <p:nvPr/>
            </p:nvSpPr>
            <p:spPr bwMode="auto">
              <a:xfrm>
                <a:off x="1061" y="3018"/>
                <a:ext cx="1490" cy="451"/>
              </a:xfrm>
              <a:custGeom>
                <a:avLst/>
                <a:gdLst>
                  <a:gd name="T0" fmla="*/ 1 w 2532"/>
                  <a:gd name="T1" fmla="*/ 0 h 723"/>
                  <a:gd name="T2" fmla="*/ 1 w 2532"/>
                  <a:gd name="T3" fmla="*/ 0 h 723"/>
                  <a:gd name="T4" fmla="*/ 12 w 2532"/>
                  <a:gd name="T5" fmla="*/ 6 h 723"/>
                  <a:gd name="T6" fmla="*/ 12 w 2532"/>
                  <a:gd name="T7" fmla="*/ 6 h 723"/>
                  <a:gd name="T8" fmla="*/ 0 w 2532"/>
                  <a:gd name="T9" fmla="*/ 1 h 723"/>
                  <a:gd name="T10" fmla="*/ 1 w 2532"/>
                  <a:gd name="T11" fmla="*/ 0 h 72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2532"/>
                  <a:gd name="T19" fmla="*/ 0 h 723"/>
                  <a:gd name="T20" fmla="*/ 2532 w 2532"/>
                  <a:gd name="T21" fmla="*/ 723 h 723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532" h="723">
                    <a:moveTo>
                      <a:pt x="6" y="0"/>
                    </a:moveTo>
                    <a:cubicBezTo>
                      <a:pt x="16" y="0"/>
                      <a:pt x="26" y="0"/>
                      <a:pt x="36" y="0"/>
                    </a:cubicBezTo>
                    <a:lnTo>
                      <a:pt x="2532" y="678"/>
                    </a:lnTo>
                    <a:lnTo>
                      <a:pt x="2529" y="723"/>
                    </a:lnTo>
                    <a:lnTo>
                      <a:pt x="0" y="24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00009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889" name="Freeform 963"/>
              <p:cNvSpPr>
                <a:spLocks/>
              </p:cNvSpPr>
              <p:nvPr/>
            </p:nvSpPr>
            <p:spPr bwMode="auto">
              <a:xfrm flipV="1">
                <a:off x="2549" y="2986"/>
                <a:ext cx="608" cy="467"/>
              </a:xfrm>
              <a:custGeom>
                <a:avLst/>
                <a:gdLst>
                  <a:gd name="T0" fmla="*/ 0 w 2532"/>
                  <a:gd name="T1" fmla="*/ 0 h 723"/>
                  <a:gd name="T2" fmla="*/ 0 w 2532"/>
                  <a:gd name="T3" fmla="*/ 0 h 723"/>
                  <a:gd name="T4" fmla="*/ 0 w 2532"/>
                  <a:gd name="T5" fmla="*/ 9 h 723"/>
                  <a:gd name="T6" fmla="*/ 0 w 2532"/>
                  <a:gd name="T7" fmla="*/ 9 h 723"/>
                  <a:gd name="T8" fmla="*/ 0 w 2532"/>
                  <a:gd name="T9" fmla="*/ 1 h 723"/>
                  <a:gd name="T10" fmla="*/ 0 w 2532"/>
                  <a:gd name="T11" fmla="*/ 0 h 72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2532"/>
                  <a:gd name="T19" fmla="*/ 0 h 723"/>
                  <a:gd name="T20" fmla="*/ 2532 w 2532"/>
                  <a:gd name="T21" fmla="*/ 723 h 723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532" h="723">
                    <a:moveTo>
                      <a:pt x="6" y="0"/>
                    </a:moveTo>
                    <a:cubicBezTo>
                      <a:pt x="16" y="0"/>
                      <a:pt x="26" y="0"/>
                      <a:pt x="36" y="0"/>
                    </a:cubicBezTo>
                    <a:lnTo>
                      <a:pt x="2532" y="678"/>
                    </a:lnTo>
                    <a:lnTo>
                      <a:pt x="2529" y="723"/>
                    </a:lnTo>
                    <a:lnTo>
                      <a:pt x="0" y="24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00009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76804" name="Rectangle 4"/>
          <p:cNvSpPr>
            <a:spLocks noGrp="1" noChangeArrowheads="1"/>
          </p:cNvSpPr>
          <p:nvPr>
            <p:ph type="title"/>
          </p:nvPr>
        </p:nvSpPr>
        <p:spPr>
          <a:xfrm>
            <a:off x="366713" y="184150"/>
            <a:ext cx="7772400" cy="852488"/>
          </a:xfrm>
        </p:spPr>
        <p:txBody>
          <a:bodyPr/>
          <a:lstStyle/>
          <a:p>
            <a:r>
              <a:rPr lang="en-US" smtClean="0">
                <a:ea typeface="ＭＳ Ｐゴシック" pitchFamily="34" charset="-128"/>
              </a:rPr>
              <a:t>Client-server architecture</a:t>
            </a:r>
          </a:p>
        </p:txBody>
      </p:sp>
      <p:sp>
        <p:nvSpPr>
          <p:cNvPr id="76805" name="Rectangle 460"/>
          <p:cNvSpPr>
            <a:spLocks noGrp="1" noChangeArrowheads="1"/>
          </p:cNvSpPr>
          <p:nvPr>
            <p:ph type="body" sz="half" idx="2"/>
          </p:nvPr>
        </p:nvSpPr>
        <p:spPr>
          <a:xfrm>
            <a:off x="4348977" y="1103822"/>
            <a:ext cx="4547374" cy="46482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dirty="0" smtClean="0">
                <a:solidFill>
                  <a:srgbClr val="CC0000"/>
                </a:solidFill>
                <a:ea typeface="ＭＳ Ｐゴシック" pitchFamily="34" charset="-128"/>
              </a:rPr>
              <a:t>server: </a:t>
            </a:r>
          </a:p>
          <a:p>
            <a:r>
              <a:rPr lang="en-US" sz="2400" dirty="0" smtClean="0">
                <a:ea typeface="ＭＳ Ｐゴシック" pitchFamily="34" charset="-128"/>
              </a:rPr>
              <a:t>always-on host</a:t>
            </a:r>
          </a:p>
          <a:p>
            <a:r>
              <a:rPr lang="en-US" sz="2400" dirty="0" smtClean="0">
                <a:ea typeface="ＭＳ Ｐゴシック" pitchFamily="34" charset="-128"/>
              </a:rPr>
              <a:t>wait for requests from clients</a:t>
            </a:r>
          </a:p>
          <a:p>
            <a:r>
              <a:rPr lang="en-US" sz="2400" dirty="0" smtClean="0">
                <a:ea typeface="ＭＳ Ｐゴシック" pitchFamily="34" charset="-128"/>
              </a:rPr>
              <a:t>permanent IP address</a:t>
            </a:r>
          </a:p>
          <a:p>
            <a:r>
              <a:rPr lang="en-US" sz="2400" dirty="0" smtClean="0">
                <a:ea typeface="ＭＳ Ｐゴシック" pitchFamily="34" charset="-128"/>
              </a:rPr>
              <a:t>server examples:</a:t>
            </a:r>
          </a:p>
          <a:p>
            <a:pPr lvl="1"/>
            <a:r>
              <a:rPr lang="en-US" sz="2000" dirty="0" smtClean="0">
                <a:ea typeface="ＭＳ Ｐゴシック" pitchFamily="34" charset="-128"/>
              </a:rPr>
              <a:t> </a:t>
            </a:r>
            <a:r>
              <a:rPr lang="en-US" sz="2000" dirty="0" smtClean="0">
                <a:ea typeface="ＭＳ Ｐゴシック" pitchFamily="34" charset="-128"/>
                <a:hlinkClick r:id="rId22"/>
              </a:rPr>
              <a:t>www.bucknell.edu</a:t>
            </a:r>
            <a:r>
              <a:rPr lang="en-US" sz="2000" dirty="0" smtClean="0">
                <a:ea typeface="ＭＳ Ｐゴシック" pitchFamily="34" charset="-128"/>
              </a:rPr>
              <a:t>, </a:t>
            </a:r>
            <a:r>
              <a:rPr lang="en-US" sz="2000" dirty="0" smtClean="0">
                <a:ea typeface="ＭＳ Ｐゴシック" pitchFamily="34" charset="-128"/>
                <a:hlinkClick r:id="rId23"/>
              </a:rPr>
              <a:t>www.google.com</a:t>
            </a:r>
            <a:endParaRPr lang="en-US" sz="2000" dirty="0" smtClean="0">
              <a:ea typeface="ＭＳ Ｐゴシック" pitchFamily="34" charset="-128"/>
            </a:endParaRPr>
          </a:p>
          <a:p>
            <a:pPr>
              <a:buNone/>
            </a:pPr>
            <a:r>
              <a:rPr lang="en-US" dirty="0" smtClean="0">
                <a:solidFill>
                  <a:srgbClr val="CC0000"/>
                </a:solidFill>
                <a:ea typeface="ＭＳ Ｐゴシック" pitchFamily="34" charset="-128"/>
              </a:rPr>
              <a:t>clients:</a:t>
            </a:r>
          </a:p>
          <a:p>
            <a:r>
              <a:rPr lang="en-US" sz="2400" dirty="0" smtClean="0">
                <a:ea typeface="ＭＳ Ｐゴシック" pitchFamily="34" charset="-128"/>
              </a:rPr>
              <a:t>client initiates the communication</a:t>
            </a:r>
          </a:p>
          <a:p>
            <a:r>
              <a:rPr lang="en-US" sz="2400" dirty="0" smtClean="0">
                <a:ea typeface="ＭＳ Ｐゴシック" pitchFamily="34" charset="-128"/>
              </a:rPr>
              <a:t>may be intermittently connected, dynamic (or static) IP</a:t>
            </a:r>
          </a:p>
          <a:p>
            <a:r>
              <a:rPr lang="en-US" sz="2400" dirty="0" smtClean="0">
                <a:ea typeface="ＭＳ Ｐゴシック" pitchFamily="34" charset="-128"/>
              </a:rPr>
              <a:t>do not communicate directly with each other</a:t>
            </a:r>
          </a:p>
        </p:txBody>
      </p:sp>
      <p:pic>
        <p:nvPicPr>
          <p:cNvPr id="76806" name="Picture 351" descr="underline_base"/>
          <p:cNvPicPr>
            <a:picLocks noChangeArrowheads="1"/>
          </p:cNvPicPr>
          <p:nvPr/>
        </p:nvPicPr>
        <p:blipFill>
          <a:blip r:embed="rId24" cstate="print"/>
          <a:srcRect/>
          <a:stretch>
            <a:fillRect/>
          </a:stretch>
        </p:blipFill>
        <p:spPr bwMode="auto">
          <a:xfrm>
            <a:off x="368300" y="842963"/>
            <a:ext cx="6399213" cy="173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6807" name="Line 913"/>
          <p:cNvSpPr>
            <a:spLocks noChangeShapeType="1"/>
          </p:cNvSpPr>
          <p:nvPr/>
        </p:nvSpPr>
        <p:spPr bwMode="auto">
          <a:xfrm>
            <a:off x="1249363" y="3235325"/>
            <a:ext cx="2006600" cy="1978025"/>
          </a:xfrm>
          <a:prstGeom prst="line">
            <a:avLst/>
          </a:prstGeom>
          <a:noFill/>
          <a:ln w="76200">
            <a:solidFill>
              <a:srgbClr val="CC0000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76808" name="Line 800"/>
          <p:cNvSpPr>
            <a:spLocks noChangeShapeType="1"/>
          </p:cNvSpPr>
          <p:nvPr/>
        </p:nvSpPr>
        <p:spPr bwMode="auto">
          <a:xfrm>
            <a:off x="2211388" y="1844675"/>
            <a:ext cx="1481137" cy="3109913"/>
          </a:xfrm>
          <a:prstGeom prst="line">
            <a:avLst/>
          </a:prstGeom>
          <a:noFill/>
          <a:ln w="76200">
            <a:solidFill>
              <a:srgbClr val="CC0000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76809" name="Text Box 803"/>
          <p:cNvSpPr txBox="1">
            <a:spLocks noChangeArrowheads="1"/>
          </p:cNvSpPr>
          <p:nvPr/>
        </p:nvSpPr>
        <p:spPr bwMode="auto">
          <a:xfrm>
            <a:off x="254000" y="4067175"/>
            <a:ext cx="15525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>
                <a:solidFill>
                  <a:srgbClr val="CC0000"/>
                </a:solidFill>
              </a:rPr>
              <a:t>client/server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7680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7680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7680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7680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7680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7680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7680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7680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7680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7680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7680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7680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1000" fill="hold"/>
                                        <p:tgtEl>
                                          <p:spTgt spid="7680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1000" fill="hold"/>
                                        <p:tgtEl>
                                          <p:spTgt spid="7680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1000" fill="hold"/>
                                        <p:tgtEl>
                                          <p:spTgt spid="7680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1000" fill="hold"/>
                                        <p:tgtEl>
                                          <p:spTgt spid="7680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1000" fill="hold"/>
                                        <p:tgtEl>
                                          <p:spTgt spid="7680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1000" fill="hold"/>
                                        <p:tgtEl>
                                          <p:spTgt spid="7680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Rectangle 7"/>
          <p:cNvSpPr>
            <a:spLocks noGrp="1" noChangeArrowheads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ea typeface="ＭＳ Ｐゴシック" pitchFamily="34" charset="-128"/>
              </a:rPr>
              <a:t>Application Layer</a:t>
            </a:r>
          </a:p>
        </p:txBody>
      </p:sp>
      <p:sp>
        <p:nvSpPr>
          <p:cNvPr id="78850" name="Rectangle 8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2-</a:t>
            </a:r>
            <a:fld id="{0B6DFB4B-577C-45E2-8A85-84585774ED16}" type="slidenum">
              <a:rPr lang="en-US"/>
              <a:pPr/>
              <a:t>17</a:t>
            </a:fld>
            <a:endParaRPr lang="en-US"/>
          </a:p>
        </p:txBody>
      </p:sp>
      <p:grpSp>
        <p:nvGrpSpPr>
          <p:cNvPr id="78851" name="Group 566"/>
          <p:cNvGrpSpPr>
            <a:grpSpLocks/>
          </p:cNvGrpSpPr>
          <p:nvPr/>
        </p:nvGrpSpPr>
        <p:grpSpPr bwMode="auto">
          <a:xfrm>
            <a:off x="5202238" y="1546225"/>
            <a:ext cx="3540125" cy="4545013"/>
            <a:chOff x="3277" y="974"/>
            <a:chExt cx="2230" cy="2863"/>
          </a:xfrm>
        </p:grpSpPr>
        <p:sp>
          <p:nvSpPr>
            <p:cNvPr id="78859" name="Freeform 567"/>
            <p:cNvSpPr>
              <a:spLocks/>
            </p:cNvSpPr>
            <p:nvPr/>
          </p:nvSpPr>
          <p:spPr bwMode="auto">
            <a:xfrm>
              <a:off x="3277" y="1079"/>
              <a:ext cx="1094" cy="675"/>
            </a:xfrm>
            <a:custGeom>
              <a:avLst/>
              <a:gdLst>
                <a:gd name="T0" fmla="*/ 1116 w 1036"/>
                <a:gd name="T1" fmla="*/ 11 h 675"/>
                <a:gd name="T2" fmla="*/ 673 w 1036"/>
                <a:gd name="T3" fmla="*/ 53 h 675"/>
                <a:gd name="T4" fmla="*/ 356 w 1036"/>
                <a:gd name="T5" fmla="*/ 129 h 675"/>
                <a:gd name="T6" fmla="*/ 264 w 1036"/>
                <a:gd name="T7" fmla="*/ 229 h 675"/>
                <a:gd name="T8" fmla="*/ 37 w 1036"/>
                <a:gd name="T9" fmla="*/ 297 h 675"/>
                <a:gd name="T10" fmla="*/ 29 w 1036"/>
                <a:gd name="T11" fmla="*/ 459 h 675"/>
                <a:gd name="T12" fmla="*/ 227 w 1036"/>
                <a:gd name="T13" fmla="*/ 489 h 675"/>
                <a:gd name="T14" fmla="*/ 792 w 1036"/>
                <a:gd name="T15" fmla="*/ 489 h 675"/>
                <a:gd name="T16" fmla="*/ 1030 w 1036"/>
                <a:gd name="T17" fmla="*/ 555 h 675"/>
                <a:gd name="T18" fmla="*/ 1296 w 1036"/>
                <a:gd name="T19" fmla="*/ 657 h 675"/>
                <a:gd name="T20" fmla="*/ 1499 w 1036"/>
                <a:gd name="T21" fmla="*/ 661 h 675"/>
                <a:gd name="T22" fmla="*/ 1640 w 1036"/>
                <a:gd name="T23" fmla="*/ 603 h 675"/>
                <a:gd name="T24" fmla="*/ 1711 w 1036"/>
                <a:gd name="T25" fmla="*/ 445 h 675"/>
                <a:gd name="T26" fmla="*/ 1755 w 1036"/>
                <a:gd name="T27" fmla="*/ 291 h 675"/>
                <a:gd name="T28" fmla="*/ 1760 w 1036"/>
                <a:gd name="T29" fmla="*/ 107 h 675"/>
                <a:gd name="T30" fmla="*/ 1610 w 1036"/>
                <a:gd name="T31" fmla="*/ 17 h 675"/>
                <a:gd name="T32" fmla="*/ 1337 w 1036"/>
                <a:gd name="T33" fmla="*/ 3 h 675"/>
                <a:gd name="T34" fmla="*/ 1116 w 1036"/>
                <a:gd name="T35" fmla="*/ 11 h 675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1036"/>
                <a:gd name="T55" fmla="*/ 0 h 675"/>
                <a:gd name="T56" fmla="*/ 1036 w 1036"/>
                <a:gd name="T57" fmla="*/ 675 h 675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1036" h="675">
                  <a:moveTo>
                    <a:pt x="648" y="11"/>
                  </a:moveTo>
                  <a:cubicBezTo>
                    <a:pt x="584" y="19"/>
                    <a:pt x="464" y="33"/>
                    <a:pt x="390" y="53"/>
                  </a:cubicBezTo>
                  <a:cubicBezTo>
                    <a:pt x="316" y="73"/>
                    <a:pt x="246" y="100"/>
                    <a:pt x="206" y="129"/>
                  </a:cubicBezTo>
                  <a:cubicBezTo>
                    <a:pt x="166" y="158"/>
                    <a:pt x="183" y="201"/>
                    <a:pt x="152" y="229"/>
                  </a:cubicBezTo>
                  <a:cubicBezTo>
                    <a:pt x="121" y="257"/>
                    <a:pt x="44" y="259"/>
                    <a:pt x="22" y="297"/>
                  </a:cubicBezTo>
                  <a:cubicBezTo>
                    <a:pt x="0" y="335"/>
                    <a:pt x="0" y="427"/>
                    <a:pt x="18" y="459"/>
                  </a:cubicBezTo>
                  <a:cubicBezTo>
                    <a:pt x="36" y="491"/>
                    <a:pt x="59" y="484"/>
                    <a:pt x="132" y="489"/>
                  </a:cubicBezTo>
                  <a:cubicBezTo>
                    <a:pt x="205" y="494"/>
                    <a:pt x="380" y="478"/>
                    <a:pt x="458" y="489"/>
                  </a:cubicBezTo>
                  <a:cubicBezTo>
                    <a:pt x="536" y="500"/>
                    <a:pt x="549" y="527"/>
                    <a:pt x="598" y="555"/>
                  </a:cubicBezTo>
                  <a:cubicBezTo>
                    <a:pt x="647" y="583"/>
                    <a:pt x="707" y="639"/>
                    <a:pt x="752" y="657"/>
                  </a:cubicBezTo>
                  <a:cubicBezTo>
                    <a:pt x="797" y="675"/>
                    <a:pt x="837" y="670"/>
                    <a:pt x="870" y="661"/>
                  </a:cubicBezTo>
                  <a:cubicBezTo>
                    <a:pt x="903" y="652"/>
                    <a:pt x="932" y="639"/>
                    <a:pt x="952" y="603"/>
                  </a:cubicBezTo>
                  <a:cubicBezTo>
                    <a:pt x="972" y="567"/>
                    <a:pt x="981" y="497"/>
                    <a:pt x="992" y="445"/>
                  </a:cubicBezTo>
                  <a:cubicBezTo>
                    <a:pt x="1003" y="393"/>
                    <a:pt x="1013" y="347"/>
                    <a:pt x="1018" y="291"/>
                  </a:cubicBezTo>
                  <a:cubicBezTo>
                    <a:pt x="1023" y="235"/>
                    <a:pt x="1036" y="153"/>
                    <a:pt x="1022" y="107"/>
                  </a:cubicBezTo>
                  <a:cubicBezTo>
                    <a:pt x="1008" y="61"/>
                    <a:pt x="975" y="34"/>
                    <a:pt x="934" y="17"/>
                  </a:cubicBezTo>
                  <a:cubicBezTo>
                    <a:pt x="893" y="0"/>
                    <a:pt x="824" y="4"/>
                    <a:pt x="776" y="3"/>
                  </a:cubicBezTo>
                  <a:cubicBezTo>
                    <a:pt x="728" y="2"/>
                    <a:pt x="712" y="3"/>
                    <a:pt x="648" y="11"/>
                  </a:cubicBezTo>
                  <a:close/>
                </a:path>
              </a:pathLst>
            </a:custGeom>
            <a:solidFill>
              <a:srgbClr val="DDDDDD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78860" name="Group 568"/>
            <p:cNvGrpSpPr>
              <a:grpSpLocks/>
            </p:cNvGrpSpPr>
            <p:nvPr/>
          </p:nvGrpSpPr>
          <p:grpSpPr bwMode="auto">
            <a:xfrm>
              <a:off x="3383" y="1920"/>
              <a:ext cx="919" cy="588"/>
              <a:chOff x="2889" y="1631"/>
              <a:chExt cx="980" cy="743"/>
            </a:xfrm>
          </p:grpSpPr>
          <p:sp>
            <p:nvSpPr>
              <p:cNvPr id="79234" name="Rectangle 569"/>
              <p:cNvSpPr>
                <a:spLocks noChangeArrowheads="1"/>
              </p:cNvSpPr>
              <p:nvPr/>
            </p:nvSpPr>
            <p:spPr bwMode="auto">
              <a:xfrm>
                <a:off x="3046" y="1841"/>
                <a:ext cx="663" cy="533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9235" name="AutoShape 570"/>
              <p:cNvSpPr>
                <a:spLocks noChangeArrowheads="1"/>
              </p:cNvSpPr>
              <p:nvPr/>
            </p:nvSpPr>
            <p:spPr bwMode="auto">
              <a:xfrm>
                <a:off x="2889" y="1631"/>
                <a:ext cx="980" cy="253"/>
              </a:xfrm>
              <a:prstGeom prst="triangle">
                <a:avLst>
                  <a:gd name="adj" fmla="val 50000"/>
                </a:avLst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sz="2400">
                  <a:solidFill>
                    <a:srgbClr val="00CCFF"/>
                  </a:solidFill>
                </a:endParaRPr>
              </a:p>
            </p:txBody>
          </p:sp>
        </p:grpSp>
        <p:sp>
          <p:nvSpPr>
            <p:cNvPr id="78861" name="Freeform 571"/>
            <p:cNvSpPr>
              <a:spLocks/>
            </p:cNvSpPr>
            <p:nvPr/>
          </p:nvSpPr>
          <p:spPr bwMode="auto">
            <a:xfrm>
              <a:off x="3379" y="2788"/>
              <a:ext cx="2032" cy="1049"/>
            </a:xfrm>
            <a:custGeom>
              <a:avLst/>
              <a:gdLst>
                <a:gd name="T0" fmla="*/ 1044 w 2032"/>
                <a:gd name="T1" fmla="*/ 26 h 1049"/>
                <a:gd name="T2" fmla="*/ 847 w 2032"/>
                <a:gd name="T3" fmla="*/ 125 h 1049"/>
                <a:gd name="T4" fmla="*/ 580 w 2032"/>
                <a:gd name="T5" fmla="*/ 68 h 1049"/>
                <a:gd name="T6" fmla="*/ 143 w 2032"/>
                <a:gd name="T7" fmla="*/ 170 h 1049"/>
                <a:gd name="T8" fmla="*/ 48 w 2032"/>
                <a:gd name="T9" fmla="*/ 374 h 1049"/>
                <a:gd name="T10" fmla="*/ 41 w 2032"/>
                <a:gd name="T11" fmla="*/ 680 h 1049"/>
                <a:gd name="T12" fmla="*/ 294 w 2032"/>
                <a:gd name="T13" fmla="*/ 744 h 1049"/>
                <a:gd name="T14" fmla="*/ 660 w 2032"/>
                <a:gd name="T15" fmla="*/ 893 h 1049"/>
                <a:gd name="T16" fmla="*/ 1088 w 2032"/>
                <a:gd name="T17" fmla="*/ 1014 h 1049"/>
                <a:gd name="T18" fmla="*/ 1525 w 2032"/>
                <a:gd name="T19" fmla="*/ 1031 h 1049"/>
                <a:gd name="T20" fmla="*/ 1831 w 2032"/>
                <a:gd name="T21" fmla="*/ 907 h 1049"/>
                <a:gd name="T22" fmla="*/ 2015 w 2032"/>
                <a:gd name="T23" fmla="*/ 714 h 1049"/>
                <a:gd name="T24" fmla="*/ 1931 w 2032"/>
                <a:gd name="T25" fmla="*/ 251 h 1049"/>
                <a:gd name="T26" fmla="*/ 1658 w 2032"/>
                <a:gd name="T27" fmla="*/ 114 h 1049"/>
                <a:gd name="T28" fmla="*/ 1355 w 2032"/>
                <a:gd name="T29" fmla="*/ 15 h 1049"/>
                <a:gd name="T30" fmla="*/ 1044 w 2032"/>
                <a:gd name="T31" fmla="*/ 26 h 1049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2032"/>
                <a:gd name="T49" fmla="*/ 0 h 1049"/>
                <a:gd name="T50" fmla="*/ 2032 w 2032"/>
                <a:gd name="T51" fmla="*/ 1049 h 1049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2032" h="1049">
                  <a:moveTo>
                    <a:pt x="1044" y="26"/>
                  </a:moveTo>
                  <a:cubicBezTo>
                    <a:pt x="959" y="45"/>
                    <a:pt x="924" y="118"/>
                    <a:pt x="847" y="125"/>
                  </a:cubicBezTo>
                  <a:cubicBezTo>
                    <a:pt x="770" y="132"/>
                    <a:pt x="697" y="61"/>
                    <a:pt x="580" y="68"/>
                  </a:cubicBezTo>
                  <a:cubicBezTo>
                    <a:pt x="463" y="75"/>
                    <a:pt x="232" y="119"/>
                    <a:pt x="143" y="170"/>
                  </a:cubicBezTo>
                  <a:cubicBezTo>
                    <a:pt x="54" y="221"/>
                    <a:pt x="65" y="289"/>
                    <a:pt x="48" y="374"/>
                  </a:cubicBezTo>
                  <a:cubicBezTo>
                    <a:pt x="31" y="459"/>
                    <a:pt x="0" y="618"/>
                    <a:pt x="41" y="680"/>
                  </a:cubicBezTo>
                  <a:cubicBezTo>
                    <a:pt x="82" y="742"/>
                    <a:pt x="191" y="709"/>
                    <a:pt x="294" y="744"/>
                  </a:cubicBezTo>
                  <a:cubicBezTo>
                    <a:pt x="397" y="779"/>
                    <a:pt x="527" y="849"/>
                    <a:pt x="660" y="893"/>
                  </a:cubicBezTo>
                  <a:cubicBezTo>
                    <a:pt x="793" y="938"/>
                    <a:pt x="944" y="991"/>
                    <a:pt x="1088" y="1014"/>
                  </a:cubicBezTo>
                  <a:cubicBezTo>
                    <a:pt x="1232" y="1036"/>
                    <a:pt x="1401" y="1049"/>
                    <a:pt x="1525" y="1031"/>
                  </a:cubicBezTo>
                  <a:cubicBezTo>
                    <a:pt x="1649" y="1012"/>
                    <a:pt x="1749" y="960"/>
                    <a:pt x="1831" y="907"/>
                  </a:cubicBezTo>
                  <a:cubicBezTo>
                    <a:pt x="1913" y="855"/>
                    <a:pt x="1998" y="824"/>
                    <a:pt x="2015" y="714"/>
                  </a:cubicBezTo>
                  <a:cubicBezTo>
                    <a:pt x="2032" y="604"/>
                    <a:pt x="1990" y="350"/>
                    <a:pt x="1931" y="251"/>
                  </a:cubicBezTo>
                  <a:cubicBezTo>
                    <a:pt x="1872" y="151"/>
                    <a:pt x="1754" y="153"/>
                    <a:pt x="1658" y="114"/>
                  </a:cubicBezTo>
                  <a:cubicBezTo>
                    <a:pt x="1562" y="76"/>
                    <a:pt x="1457" y="30"/>
                    <a:pt x="1355" y="15"/>
                  </a:cubicBezTo>
                  <a:cubicBezTo>
                    <a:pt x="1253" y="0"/>
                    <a:pt x="1129" y="8"/>
                    <a:pt x="1044" y="26"/>
                  </a:cubicBezTo>
                  <a:close/>
                </a:path>
              </a:pathLst>
            </a:custGeom>
            <a:solidFill>
              <a:srgbClr val="DDDDDD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8862" name="Line 572"/>
            <p:cNvSpPr>
              <a:spLocks noChangeShapeType="1"/>
            </p:cNvSpPr>
            <p:nvPr/>
          </p:nvSpPr>
          <p:spPr bwMode="auto">
            <a:xfrm rot="-5400000">
              <a:off x="4924" y="3316"/>
              <a:ext cx="284" cy="7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8863" name="Line 573"/>
            <p:cNvSpPr>
              <a:spLocks noChangeShapeType="1"/>
            </p:cNvSpPr>
            <p:nvPr/>
          </p:nvSpPr>
          <p:spPr bwMode="auto">
            <a:xfrm rot="5400000" flipV="1">
              <a:off x="5034" y="3429"/>
              <a:ext cx="2" cy="54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8864" name="Line 574"/>
            <p:cNvSpPr>
              <a:spLocks noChangeShapeType="1"/>
            </p:cNvSpPr>
            <p:nvPr/>
          </p:nvSpPr>
          <p:spPr bwMode="auto">
            <a:xfrm rot="16200000" flipH="1">
              <a:off x="5113" y="3192"/>
              <a:ext cx="90" cy="51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8865" name="Line 576"/>
            <p:cNvSpPr>
              <a:spLocks noChangeShapeType="1"/>
            </p:cNvSpPr>
            <p:nvPr/>
          </p:nvSpPr>
          <p:spPr bwMode="auto">
            <a:xfrm>
              <a:off x="3843" y="3009"/>
              <a:ext cx="99" cy="81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8866" name="Line 577"/>
            <p:cNvSpPr>
              <a:spLocks noChangeShapeType="1"/>
            </p:cNvSpPr>
            <p:nvPr/>
          </p:nvSpPr>
          <p:spPr bwMode="auto">
            <a:xfrm flipV="1">
              <a:off x="3680" y="3159"/>
              <a:ext cx="256" cy="62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8867" name="Line 580"/>
            <p:cNvSpPr>
              <a:spLocks noChangeShapeType="1"/>
            </p:cNvSpPr>
            <p:nvPr/>
          </p:nvSpPr>
          <p:spPr bwMode="auto">
            <a:xfrm flipH="1">
              <a:off x="3948" y="3204"/>
              <a:ext cx="90" cy="117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8868" name="Line 581"/>
            <p:cNvSpPr>
              <a:spLocks noChangeShapeType="1"/>
            </p:cNvSpPr>
            <p:nvPr/>
          </p:nvSpPr>
          <p:spPr bwMode="auto">
            <a:xfrm flipH="1" flipV="1">
              <a:off x="4146" y="3213"/>
              <a:ext cx="51" cy="109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8869" name="Line 582"/>
            <p:cNvSpPr>
              <a:spLocks noChangeShapeType="1"/>
            </p:cNvSpPr>
            <p:nvPr/>
          </p:nvSpPr>
          <p:spPr bwMode="auto">
            <a:xfrm>
              <a:off x="4248" y="3185"/>
              <a:ext cx="317" cy="17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8870" name="Line 584"/>
            <p:cNvSpPr>
              <a:spLocks noChangeShapeType="1"/>
            </p:cNvSpPr>
            <p:nvPr/>
          </p:nvSpPr>
          <p:spPr bwMode="auto">
            <a:xfrm>
              <a:off x="3809" y="2257"/>
              <a:ext cx="148" cy="47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8871" name="Line 585"/>
            <p:cNvSpPr>
              <a:spLocks noChangeShapeType="1"/>
            </p:cNvSpPr>
            <p:nvPr/>
          </p:nvSpPr>
          <p:spPr bwMode="auto">
            <a:xfrm flipV="1">
              <a:off x="3711" y="2354"/>
              <a:ext cx="106" cy="2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78872" name="Group 586"/>
            <p:cNvGrpSpPr>
              <a:grpSpLocks/>
            </p:cNvGrpSpPr>
            <p:nvPr/>
          </p:nvGrpSpPr>
          <p:grpSpPr bwMode="auto">
            <a:xfrm>
              <a:off x="3535" y="2207"/>
              <a:ext cx="319" cy="222"/>
              <a:chOff x="2967" y="478"/>
              <a:chExt cx="788" cy="625"/>
            </a:xfrm>
          </p:grpSpPr>
          <p:pic>
            <p:nvPicPr>
              <p:cNvPr id="79232" name="Picture 587" descr="access_point_stylized_small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3012" y="559"/>
                <a:ext cx="576" cy="54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79233" name="Picture 588" descr="antenna_radiation_stylized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2967" y="478"/>
                <a:ext cx="788" cy="1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sp>
          <p:nvSpPr>
            <p:cNvPr id="78873" name="Freeform 589"/>
            <p:cNvSpPr>
              <a:spLocks/>
            </p:cNvSpPr>
            <p:nvPr/>
          </p:nvSpPr>
          <p:spPr bwMode="auto">
            <a:xfrm>
              <a:off x="4419" y="2224"/>
              <a:ext cx="828" cy="425"/>
            </a:xfrm>
            <a:custGeom>
              <a:avLst/>
              <a:gdLst>
                <a:gd name="T0" fmla="*/ 382 w 828"/>
                <a:gd name="T1" fmla="*/ 30 h 425"/>
                <a:gd name="T2" fmla="*/ 370 w 828"/>
                <a:gd name="T3" fmla="*/ 30 h 425"/>
                <a:gd name="T4" fmla="*/ 126 w 828"/>
                <a:gd name="T5" fmla="*/ 32 h 425"/>
                <a:gd name="T6" fmla="*/ 6 w 828"/>
                <a:gd name="T7" fmla="*/ 126 h 425"/>
                <a:gd name="T8" fmla="*/ 92 w 828"/>
                <a:gd name="T9" fmla="*/ 274 h 425"/>
                <a:gd name="T10" fmla="*/ 292 w 828"/>
                <a:gd name="T11" fmla="*/ 384 h 425"/>
                <a:gd name="T12" fmla="*/ 540 w 828"/>
                <a:gd name="T13" fmla="*/ 416 h 425"/>
                <a:gd name="T14" fmla="*/ 698 w 828"/>
                <a:gd name="T15" fmla="*/ 330 h 425"/>
                <a:gd name="T16" fmla="*/ 776 w 828"/>
                <a:gd name="T17" fmla="*/ 170 h 425"/>
                <a:gd name="T18" fmla="*/ 792 w 828"/>
                <a:gd name="T19" fmla="*/ 22 h 425"/>
                <a:gd name="T20" fmla="*/ 560 w 828"/>
                <a:gd name="T21" fmla="*/ 38 h 425"/>
                <a:gd name="T22" fmla="*/ 382 w 828"/>
                <a:gd name="T23" fmla="*/ 30 h 425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828"/>
                <a:gd name="T37" fmla="*/ 0 h 425"/>
                <a:gd name="T38" fmla="*/ 828 w 828"/>
                <a:gd name="T39" fmla="*/ 425 h 425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828" h="425">
                  <a:moveTo>
                    <a:pt x="382" y="30"/>
                  </a:moveTo>
                  <a:cubicBezTo>
                    <a:pt x="350" y="29"/>
                    <a:pt x="413" y="30"/>
                    <a:pt x="370" y="30"/>
                  </a:cubicBezTo>
                  <a:cubicBezTo>
                    <a:pt x="327" y="30"/>
                    <a:pt x="187" y="16"/>
                    <a:pt x="126" y="32"/>
                  </a:cubicBezTo>
                  <a:cubicBezTo>
                    <a:pt x="65" y="48"/>
                    <a:pt x="12" y="86"/>
                    <a:pt x="6" y="126"/>
                  </a:cubicBezTo>
                  <a:cubicBezTo>
                    <a:pt x="0" y="166"/>
                    <a:pt x="44" y="231"/>
                    <a:pt x="92" y="274"/>
                  </a:cubicBezTo>
                  <a:cubicBezTo>
                    <a:pt x="140" y="317"/>
                    <a:pt x="217" y="360"/>
                    <a:pt x="292" y="384"/>
                  </a:cubicBezTo>
                  <a:cubicBezTo>
                    <a:pt x="367" y="408"/>
                    <a:pt x="472" y="425"/>
                    <a:pt x="540" y="416"/>
                  </a:cubicBezTo>
                  <a:cubicBezTo>
                    <a:pt x="608" y="407"/>
                    <a:pt x="659" y="371"/>
                    <a:pt x="698" y="330"/>
                  </a:cubicBezTo>
                  <a:cubicBezTo>
                    <a:pt x="737" y="289"/>
                    <a:pt x="760" y="221"/>
                    <a:pt x="776" y="170"/>
                  </a:cubicBezTo>
                  <a:cubicBezTo>
                    <a:pt x="792" y="119"/>
                    <a:pt x="828" y="44"/>
                    <a:pt x="792" y="22"/>
                  </a:cubicBezTo>
                  <a:cubicBezTo>
                    <a:pt x="756" y="0"/>
                    <a:pt x="630" y="37"/>
                    <a:pt x="560" y="38"/>
                  </a:cubicBezTo>
                  <a:cubicBezTo>
                    <a:pt x="490" y="39"/>
                    <a:pt x="414" y="31"/>
                    <a:pt x="382" y="30"/>
                  </a:cubicBezTo>
                  <a:close/>
                </a:path>
              </a:pathLst>
            </a:custGeom>
            <a:solidFill>
              <a:srgbClr val="DDDDDD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8874" name="Freeform 590"/>
            <p:cNvSpPr>
              <a:spLocks/>
            </p:cNvSpPr>
            <p:nvPr/>
          </p:nvSpPr>
          <p:spPr bwMode="auto">
            <a:xfrm>
              <a:off x="4417" y="1263"/>
              <a:ext cx="1090" cy="709"/>
            </a:xfrm>
            <a:custGeom>
              <a:avLst/>
              <a:gdLst>
                <a:gd name="T0" fmla="*/ 14627 w 765"/>
                <a:gd name="T1" fmla="*/ 763 h 459"/>
                <a:gd name="T2" fmla="*/ 9913 w 765"/>
                <a:gd name="T3" fmla="*/ 5420 h 459"/>
                <a:gd name="T4" fmla="*/ 3316 w 765"/>
                <a:gd name="T5" fmla="*/ 7714 h 459"/>
                <a:gd name="T6" fmla="*/ 474 w 765"/>
                <a:gd name="T7" fmla="*/ 25995 h 459"/>
                <a:gd name="T8" fmla="*/ 6202 w 765"/>
                <a:gd name="T9" fmla="*/ 34346 h 459"/>
                <a:gd name="T10" fmla="*/ 11922 w 765"/>
                <a:gd name="T11" fmla="*/ 32921 h 459"/>
                <a:gd name="T12" fmla="*/ 20124 w 765"/>
                <a:gd name="T13" fmla="*/ 34346 h 459"/>
                <a:gd name="T14" fmla="*/ 24081 w 765"/>
                <a:gd name="T15" fmla="*/ 33549 h 459"/>
                <a:gd name="T16" fmla="*/ 25921 w 765"/>
                <a:gd name="T17" fmla="*/ 28785 h 459"/>
                <a:gd name="T18" fmla="*/ 25875 w 765"/>
                <a:gd name="T19" fmla="*/ 12218 h 459"/>
                <a:gd name="T20" fmla="*/ 22836 w 765"/>
                <a:gd name="T21" fmla="*/ 2665 h 459"/>
                <a:gd name="T22" fmla="*/ 14627 w 765"/>
                <a:gd name="T23" fmla="*/ 763 h 459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765"/>
                <a:gd name="T37" fmla="*/ 0 h 459"/>
                <a:gd name="T38" fmla="*/ 765 w 765"/>
                <a:gd name="T39" fmla="*/ 459 h 459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765" h="459">
                  <a:moveTo>
                    <a:pt x="424" y="10"/>
                  </a:moveTo>
                  <a:cubicBezTo>
                    <a:pt x="362" y="16"/>
                    <a:pt x="343" y="55"/>
                    <a:pt x="288" y="70"/>
                  </a:cubicBezTo>
                  <a:cubicBezTo>
                    <a:pt x="233" y="85"/>
                    <a:pt x="142" y="56"/>
                    <a:pt x="96" y="100"/>
                  </a:cubicBezTo>
                  <a:cubicBezTo>
                    <a:pt x="50" y="144"/>
                    <a:pt x="0" y="279"/>
                    <a:pt x="14" y="336"/>
                  </a:cubicBezTo>
                  <a:cubicBezTo>
                    <a:pt x="28" y="393"/>
                    <a:pt x="125" y="429"/>
                    <a:pt x="180" y="444"/>
                  </a:cubicBezTo>
                  <a:cubicBezTo>
                    <a:pt x="235" y="459"/>
                    <a:pt x="279" y="426"/>
                    <a:pt x="346" y="426"/>
                  </a:cubicBezTo>
                  <a:cubicBezTo>
                    <a:pt x="413" y="426"/>
                    <a:pt x="525" y="443"/>
                    <a:pt x="584" y="444"/>
                  </a:cubicBezTo>
                  <a:cubicBezTo>
                    <a:pt x="643" y="445"/>
                    <a:pt x="670" y="446"/>
                    <a:pt x="698" y="434"/>
                  </a:cubicBezTo>
                  <a:cubicBezTo>
                    <a:pt x="726" y="422"/>
                    <a:pt x="743" y="418"/>
                    <a:pt x="752" y="372"/>
                  </a:cubicBezTo>
                  <a:cubicBezTo>
                    <a:pt x="761" y="326"/>
                    <a:pt x="765" y="214"/>
                    <a:pt x="750" y="158"/>
                  </a:cubicBezTo>
                  <a:cubicBezTo>
                    <a:pt x="735" y="102"/>
                    <a:pt x="716" y="58"/>
                    <a:pt x="662" y="34"/>
                  </a:cubicBezTo>
                  <a:cubicBezTo>
                    <a:pt x="608" y="10"/>
                    <a:pt x="505" y="0"/>
                    <a:pt x="424" y="10"/>
                  </a:cubicBezTo>
                  <a:close/>
                </a:path>
              </a:pathLst>
            </a:custGeom>
            <a:gradFill rotWithShape="1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8875" name="Line 591"/>
            <p:cNvSpPr>
              <a:spLocks noChangeShapeType="1"/>
            </p:cNvSpPr>
            <p:nvPr/>
          </p:nvSpPr>
          <p:spPr bwMode="auto">
            <a:xfrm>
              <a:off x="4659" y="2404"/>
              <a:ext cx="103" cy="76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8876" name="Line 592"/>
            <p:cNvSpPr>
              <a:spLocks noChangeShapeType="1"/>
            </p:cNvSpPr>
            <p:nvPr/>
          </p:nvSpPr>
          <p:spPr bwMode="auto">
            <a:xfrm>
              <a:off x="4720" y="2354"/>
              <a:ext cx="176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8877" name="Line 593"/>
            <p:cNvSpPr>
              <a:spLocks noChangeShapeType="1"/>
            </p:cNvSpPr>
            <p:nvPr/>
          </p:nvSpPr>
          <p:spPr bwMode="auto">
            <a:xfrm flipV="1">
              <a:off x="4869" y="2408"/>
              <a:ext cx="85" cy="66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8878" name="Line 594"/>
            <p:cNvSpPr>
              <a:spLocks noChangeShapeType="1"/>
            </p:cNvSpPr>
            <p:nvPr/>
          </p:nvSpPr>
          <p:spPr bwMode="auto">
            <a:xfrm>
              <a:off x="4235" y="1632"/>
              <a:ext cx="321" cy="2"/>
            </a:xfrm>
            <a:prstGeom prst="line">
              <a:avLst/>
            </a:prstGeom>
            <a:noFill/>
            <a:ln w="9525">
              <a:solidFill>
                <a:srgbClr val="96969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8879" name="Line 595"/>
            <p:cNvSpPr>
              <a:spLocks noChangeShapeType="1"/>
            </p:cNvSpPr>
            <p:nvPr/>
          </p:nvSpPr>
          <p:spPr bwMode="auto">
            <a:xfrm>
              <a:off x="4635" y="2961"/>
              <a:ext cx="246" cy="116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8880" name="Line 596"/>
            <p:cNvSpPr>
              <a:spLocks noChangeShapeType="1"/>
            </p:cNvSpPr>
            <p:nvPr/>
          </p:nvSpPr>
          <p:spPr bwMode="auto">
            <a:xfrm flipV="1">
              <a:off x="4244" y="2953"/>
              <a:ext cx="203" cy="125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8881" name="Line 597"/>
            <p:cNvSpPr>
              <a:spLocks noChangeShapeType="1"/>
            </p:cNvSpPr>
            <p:nvPr/>
          </p:nvSpPr>
          <p:spPr bwMode="auto">
            <a:xfrm flipV="1">
              <a:off x="4271" y="3137"/>
              <a:ext cx="612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8882" name="Line 598"/>
            <p:cNvSpPr>
              <a:spLocks noChangeShapeType="1"/>
            </p:cNvSpPr>
            <p:nvPr/>
          </p:nvSpPr>
          <p:spPr bwMode="auto">
            <a:xfrm flipV="1">
              <a:off x="4773" y="1572"/>
              <a:ext cx="78" cy="55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8883" name="Line 599"/>
            <p:cNvSpPr>
              <a:spLocks noChangeShapeType="1"/>
            </p:cNvSpPr>
            <p:nvPr/>
          </p:nvSpPr>
          <p:spPr bwMode="auto">
            <a:xfrm>
              <a:off x="4665" y="1681"/>
              <a:ext cx="0" cy="52"/>
            </a:xfrm>
            <a:prstGeom prst="line">
              <a:avLst/>
            </a:prstGeom>
            <a:noFill/>
            <a:ln w="9525">
              <a:solidFill>
                <a:srgbClr val="96969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8884" name="Line 600"/>
            <p:cNvSpPr>
              <a:spLocks noChangeShapeType="1"/>
            </p:cNvSpPr>
            <p:nvPr/>
          </p:nvSpPr>
          <p:spPr bwMode="auto">
            <a:xfrm flipV="1">
              <a:off x="4773" y="1616"/>
              <a:ext cx="166" cy="182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8885" name="Line 601"/>
            <p:cNvSpPr>
              <a:spLocks noChangeShapeType="1"/>
            </p:cNvSpPr>
            <p:nvPr/>
          </p:nvSpPr>
          <p:spPr bwMode="auto">
            <a:xfrm>
              <a:off x="5003" y="1615"/>
              <a:ext cx="0" cy="124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8886" name="Line 602"/>
            <p:cNvSpPr>
              <a:spLocks noChangeShapeType="1"/>
            </p:cNvSpPr>
            <p:nvPr/>
          </p:nvSpPr>
          <p:spPr bwMode="auto">
            <a:xfrm>
              <a:off x="4785" y="1808"/>
              <a:ext cx="119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8887" name="Line 603"/>
            <p:cNvSpPr>
              <a:spLocks noChangeShapeType="1"/>
            </p:cNvSpPr>
            <p:nvPr/>
          </p:nvSpPr>
          <p:spPr bwMode="auto">
            <a:xfrm>
              <a:off x="5134" y="1802"/>
              <a:ext cx="112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8888" name="Line 604"/>
            <p:cNvSpPr>
              <a:spLocks noChangeShapeType="1"/>
            </p:cNvSpPr>
            <p:nvPr/>
          </p:nvSpPr>
          <p:spPr bwMode="auto">
            <a:xfrm flipH="1">
              <a:off x="4596" y="1850"/>
              <a:ext cx="62" cy="444"/>
            </a:xfrm>
            <a:prstGeom prst="line">
              <a:avLst/>
            </a:prstGeom>
            <a:noFill/>
            <a:ln w="9525">
              <a:solidFill>
                <a:srgbClr val="96969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8889" name="Line 605"/>
            <p:cNvSpPr>
              <a:spLocks noChangeShapeType="1"/>
            </p:cNvSpPr>
            <p:nvPr/>
          </p:nvSpPr>
          <p:spPr bwMode="auto">
            <a:xfrm flipH="1">
              <a:off x="4969" y="1850"/>
              <a:ext cx="70" cy="458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8890" name="Line 606"/>
            <p:cNvSpPr>
              <a:spLocks noChangeShapeType="1"/>
            </p:cNvSpPr>
            <p:nvPr/>
          </p:nvSpPr>
          <p:spPr bwMode="auto">
            <a:xfrm flipV="1">
              <a:off x="4581" y="2569"/>
              <a:ext cx="143" cy="275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8891" name="Line 607"/>
            <p:cNvSpPr>
              <a:spLocks noChangeShapeType="1"/>
            </p:cNvSpPr>
            <p:nvPr/>
          </p:nvSpPr>
          <p:spPr bwMode="auto">
            <a:xfrm>
              <a:off x="5257" y="1801"/>
              <a:ext cx="112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78892" name="Group 608"/>
            <p:cNvGrpSpPr>
              <a:grpSpLocks/>
            </p:cNvGrpSpPr>
            <p:nvPr/>
          </p:nvGrpSpPr>
          <p:grpSpPr bwMode="auto">
            <a:xfrm>
              <a:off x="3813" y="1163"/>
              <a:ext cx="295" cy="391"/>
              <a:chOff x="1653" y="3023"/>
              <a:chExt cx="622" cy="911"/>
            </a:xfrm>
          </p:grpSpPr>
          <p:sp>
            <p:nvSpPr>
              <p:cNvPr id="79215" name="Line 270"/>
              <p:cNvSpPr>
                <a:spLocks noChangeShapeType="1"/>
              </p:cNvSpPr>
              <p:nvPr/>
            </p:nvSpPr>
            <p:spPr bwMode="auto">
              <a:xfrm flipH="1">
                <a:off x="1766" y="3287"/>
                <a:ext cx="188" cy="586"/>
              </a:xfrm>
              <a:prstGeom prst="line">
                <a:avLst/>
              </a:prstGeom>
              <a:noFill/>
              <a:ln w="19050">
                <a:solidFill>
                  <a:srgbClr val="808080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79216" name="Line 271"/>
              <p:cNvSpPr>
                <a:spLocks noChangeShapeType="1"/>
              </p:cNvSpPr>
              <p:nvPr/>
            </p:nvSpPr>
            <p:spPr bwMode="auto">
              <a:xfrm>
                <a:off x="1954" y="3287"/>
                <a:ext cx="188" cy="583"/>
              </a:xfrm>
              <a:prstGeom prst="line">
                <a:avLst/>
              </a:prstGeom>
              <a:noFill/>
              <a:ln w="19050">
                <a:solidFill>
                  <a:srgbClr val="808080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79217" name="Line 272"/>
              <p:cNvSpPr>
                <a:spLocks noChangeShapeType="1"/>
              </p:cNvSpPr>
              <p:nvPr/>
            </p:nvSpPr>
            <p:spPr bwMode="auto">
              <a:xfrm>
                <a:off x="1766" y="3870"/>
                <a:ext cx="188" cy="64"/>
              </a:xfrm>
              <a:prstGeom prst="line">
                <a:avLst/>
              </a:prstGeom>
              <a:noFill/>
              <a:ln w="19050">
                <a:solidFill>
                  <a:srgbClr val="808080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79218" name="Line 273"/>
              <p:cNvSpPr>
                <a:spLocks noChangeShapeType="1"/>
              </p:cNvSpPr>
              <p:nvPr/>
            </p:nvSpPr>
            <p:spPr bwMode="auto">
              <a:xfrm flipH="1">
                <a:off x="1954" y="3870"/>
                <a:ext cx="188" cy="64"/>
              </a:xfrm>
              <a:prstGeom prst="line">
                <a:avLst/>
              </a:prstGeom>
              <a:noFill/>
              <a:ln w="19050">
                <a:solidFill>
                  <a:srgbClr val="808080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79219" name="Line 274"/>
              <p:cNvSpPr>
                <a:spLocks noChangeShapeType="1"/>
              </p:cNvSpPr>
              <p:nvPr/>
            </p:nvSpPr>
            <p:spPr bwMode="auto">
              <a:xfrm>
                <a:off x="1954" y="3300"/>
                <a:ext cx="0" cy="634"/>
              </a:xfrm>
              <a:prstGeom prst="line">
                <a:avLst/>
              </a:prstGeom>
              <a:noFill/>
              <a:ln w="19050">
                <a:solidFill>
                  <a:srgbClr val="808080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79220" name="Line 275"/>
              <p:cNvSpPr>
                <a:spLocks noChangeShapeType="1"/>
              </p:cNvSpPr>
              <p:nvPr/>
            </p:nvSpPr>
            <p:spPr bwMode="auto">
              <a:xfrm flipV="1">
                <a:off x="1766" y="3810"/>
                <a:ext cx="188" cy="63"/>
              </a:xfrm>
              <a:prstGeom prst="line">
                <a:avLst/>
              </a:prstGeom>
              <a:noFill/>
              <a:ln w="19050">
                <a:solidFill>
                  <a:srgbClr val="808080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79221" name="Line 276"/>
              <p:cNvSpPr>
                <a:spLocks noChangeShapeType="1"/>
              </p:cNvSpPr>
              <p:nvPr/>
            </p:nvSpPr>
            <p:spPr bwMode="auto">
              <a:xfrm flipH="1" flipV="1">
                <a:off x="1954" y="3810"/>
                <a:ext cx="188" cy="60"/>
              </a:xfrm>
              <a:prstGeom prst="line">
                <a:avLst/>
              </a:prstGeom>
              <a:noFill/>
              <a:ln w="19050">
                <a:solidFill>
                  <a:srgbClr val="808080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79222" name="Line 277"/>
              <p:cNvSpPr>
                <a:spLocks noChangeShapeType="1"/>
              </p:cNvSpPr>
              <p:nvPr/>
            </p:nvSpPr>
            <p:spPr bwMode="auto">
              <a:xfrm>
                <a:off x="1846" y="3618"/>
                <a:ext cx="108" cy="48"/>
              </a:xfrm>
              <a:prstGeom prst="line">
                <a:avLst/>
              </a:prstGeom>
              <a:noFill/>
              <a:ln w="19050">
                <a:solidFill>
                  <a:srgbClr val="808080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79223" name="Line 278"/>
              <p:cNvSpPr>
                <a:spLocks noChangeShapeType="1"/>
              </p:cNvSpPr>
              <p:nvPr/>
            </p:nvSpPr>
            <p:spPr bwMode="auto">
              <a:xfrm flipV="1">
                <a:off x="1954" y="3618"/>
                <a:ext cx="114" cy="48"/>
              </a:xfrm>
              <a:prstGeom prst="line">
                <a:avLst/>
              </a:prstGeom>
              <a:noFill/>
              <a:ln w="19050">
                <a:solidFill>
                  <a:srgbClr val="808080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79224" name="Line 279"/>
              <p:cNvSpPr>
                <a:spLocks noChangeShapeType="1"/>
              </p:cNvSpPr>
              <p:nvPr/>
            </p:nvSpPr>
            <p:spPr bwMode="auto">
              <a:xfrm>
                <a:off x="1810" y="3704"/>
                <a:ext cx="139" cy="65"/>
              </a:xfrm>
              <a:prstGeom prst="line">
                <a:avLst/>
              </a:prstGeom>
              <a:noFill/>
              <a:ln w="19050">
                <a:solidFill>
                  <a:srgbClr val="808080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79225" name="Line 280"/>
              <p:cNvSpPr>
                <a:spLocks noChangeShapeType="1"/>
              </p:cNvSpPr>
              <p:nvPr/>
            </p:nvSpPr>
            <p:spPr bwMode="auto">
              <a:xfrm flipV="1">
                <a:off x="1954" y="3717"/>
                <a:ext cx="140" cy="57"/>
              </a:xfrm>
              <a:prstGeom prst="line">
                <a:avLst/>
              </a:prstGeom>
              <a:noFill/>
              <a:ln w="19050">
                <a:solidFill>
                  <a:srgbClr val="808080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79226" name="Line 281"/>
              <p:cNvSpPr>
                <a:spLocks noChangeShapeType="1"/>
              </p:cNvSpPr>
              <p:nvPr/>
            </p:nvSpPr>
            <p:spPr bwMode="auto">
              <a:xfrm flipV="1">
                <a:off x="1954" y="3530"/>
                <a:ext cx="72" cy="24"/>
              </a:xfrm>
              <a:prstGeom prst="line">
                <a:avLst/>
              </a:prstGeom>
              <a:noFill/>
              <a:ln w="19050">
                <a:solidFill>
                  <a:srgbClr val="808080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79227" name="Line 282"/>
              <p:cNvSpPr>
                <a:spLocks noChangeShapeType="1"/>
              </p:cNvSpPr>
              <p:nvPr/>
            </p:nvSpPr>
            <p:spPr bwMode="auto">
              <a:xfrm flipV="1">
                <a:off x="1954" y="3409"/>
                <a:ext cx="45" cy="18"/>
              </a:xfrm>
              <a:prstGeom prst="line">
                <a:avLst/>
              </a:prstGeom>
              <a:noFill/>
              <a:ln w="19050">
                <a:solidFill>
                  <a:srgbClr val="808080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79228" name="Line 283"/>
              <p:cNvSpPr>
                <a:spLocks noChangeShapeType="1"/>
              </p:cNvSpPr>
              <p:nvPr/>
            </p:nvSpPr>
            <p:spPr bwMode="auto">
              <a:xfrm>
                <a:off x="1873" y="3522"/>
                <a:ext cx="87" cy="32"/>
              </a:xfrm>
              <a:prstGeom prst="line">
                <a:avLst/>
              </a:prstGeom>
              <a:noFill/>
              <a:ln w="19050">
                <a:solidFill>
                  <a:srgbClr val="808080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79229" name="Line 284"/>
              <p:cNvSpPr>
                <a:spLocks noChangeShapeType="1"/>
              </p:cNvSpPr>
              <p:nvPr/>
            </p:nvSpPr>
            <p:spPr bwMode="auto">
              <a:xfrm>
                <a:off x="1912" y="3404"/>
                <a:ext cx="50" cy="31"/>
              </a:xfrm>
              <a:prstGeom prst="line">
                <a:avLst/>
              </a:prstGeom>
              <a:noFill/>
              <a:ln w="19050">
                <a:solidFill>
                  <a:srgbClr val="808080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79230" name="Oval 624"/>
              <p:cNvSpPr>
                <a:spLocks noChangeArrowheads="1"/>
              </p:cNvSpPr>
              <p:nvPr/>
            </p:nvSpPr>
            <p:spPr bwMode="auto">
              <a:xfrm>
                <a:off x="1921" y="3233"/>
                <a:ext cx="63" cy="68"/>
              </a:xfrm>
              <a:prstGeom prst="ellipse">
                <a:avLst/>
              </a:prstGeom>
              <a:solidFill>
                <a:srgbClr val="808080"/>
              </a:solidFill>
              <a:ln w="9525">
                <a:solidFill>
                  <a:srgbClr val="80808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pic>
            <p:nvPicPr>
              <p:cNvPr id="79231" name="Picture 625" descr="cell_tower_radiation_gray"/>
              <p:cNvPicPr>
                <a:picLocks noChangeAspect="1" noChangeArrowheads="1"/>
              </p:cNvPicPr>
              <p:nvPr/>
            </p:nvPicPr>
            <p:blipFill>
              <a:blip r:embed="rId5" cstate="print"/>
              <a:srcRect/>
              <a:stretch>
                <a:fillRect/>
              </a:stretch>
            </p:blipFill>
            <p:spPr bwMode="auto">
              <a:xfrm>
                <a:off x="1653" y="3023"/>
                <a:ext cx="622" cy="50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grpSp>
          <p:nvGrpSpPr>
            <p:cNvPr id="78893" name="Group 626"/>
            <p:cNvGrpSpPr>
              <a:grpSpLocks/>
            </p:cNvGrpSpPr>
            <p:nvPr/>
          </p:nvGrpSpPr>
          <p:grpSpPr bwMode="auto">
            <a:xfrm>
              <a:off x="3962" y="1516"/>
              <a:ext cx="286" cy="160"/>
              <a:chOff x="3843" y="1516"/>
              <a:chExt cx="286" cy="160"/>
            </a:xfrm>
          </p:grpSpPr>
          <p:sp>
            <p:nvSpPr>
              <p:cNvPr id="79206" name="Line 627"/>
              <p:cNvSpPr>
                <a:spLocks noChangeShapeType="1"/>
              </p:cNvSpPr>
              <p:nvPr/>
            </p:nvSpPr>
            <p:spPr bwMode="auto">
              <a:xfrm>
                <a:off x="3843" y="1516"/>
                <a:ext cx="96" cy="60"/>
              </a:xfrm>
              <a:prstGeom prst="line">
                <a:avLst/>
              </a:prstGeom>
              <a:noFill/>
              <a:ln w="9525">
                <a:solidFill>
                  <a:srgbClr val="96969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9207" name="Oval 407"/>
              <p:cNvSpPr>
                <a:spLocks noChangeArrowheads="1"/>
              </p:cNvSpPr>
              <p:nvPr/>
            </p:nvSpPr>
            <p:spPr bwMode="auto">
              <a:xfrm>
                <a:off x="3884" y="1616"/>
                <a:ext cx="244" cy="60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sz="2400">
                  <a:latin typeface="Times New Roman" pitchFamily="18" charset="0"/>
                  <a:cs typeface="Arial" pitchFamily="34" charset="0"/>
                </a:endParaRPr>
              </a:p>
            </p:txBody>
          </p:sp>
          <p:sp>
            <p:nvSpPr>
              <p:cNvPr id="79208" name="Rectangle 410"/>
              <p:cNvSpPr>
                <a:spLocks noChangeArrowheads="1"/>
              </p:cNvSpPr>
              <p:nvPr/>
            </p:nvSpPr>
            <p:spPr bwMode="auto">
              <a:xfrm>
                <a:off x="3884" y="1610"/>
                <a:ext cx="245" cy="37"/>
              </a:xfrm>
              <a:prstGeom prst="rect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sz="2400">
                  <a:latin typeface="Times New Roman" pitchFamily="18" charset="0"/>
                  <a:cs typeface="Arial" pitchFamily="34" charset="0"/>
                </a:endParaRPr>
              </a:p>
            </p:txBody>
          </p:sp>
          <p:sp>
            <p:nvSpPr>
              <p:cNvPr id="79209" name="Oval 411"/>
              <p:cNvSpPr>
                <a:spLocks noChangeArrowheads="1"/>
              </p:cNvSpPr>
              <p:nvPr/>
            </p:nvSpPr>
            <p:spPr bwMode="auto">
              <a:xfrm>
                <a:off x="3883" y="1569"/>
                <a:ext cx="244" cy="70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sz="2400">
                  <a:latin typeface="Times New Roman" pitchFamily="18" charset="0"/>
                  <a:cs typeface="Arial" pitchFamily="34" charset="0"/>
                </a:endParaRPr>
              </a:p>
            </p:txBody>
          </p:sp>
          <p:grpSp>
            <p:nvGrpSpPr>
              <p:cNvPr id="79210" name="Group 631"/>
              <p:cNvGrpSpPr>
                <a:grpSpLocks/>
              </p:cNvGrpSpPr>
              <p:nvPr/>
            </p:nvGrpSpPr>
            <p:grpSpPr bwMode="auto">
              <a:xfrm>
                <a:off x="3932" y="1587"/>
                <a:ext cx="138" cy="33"/>
                <a:chOff x="2468" y="1332"/>
                <a:chExt cx="310" cy="60"/>
              </a:xfrm>
            </p:grpSpPr>
            <p:sp>
              <p:nvSpPr>
                <p:cNvPr id="79213" name="Freeform 632"/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10"/>
                    <a:gd name="T13" fmla="*/ 0 h 60"/>
                    <a:gd name="T14" fmla="*/ 310 w 310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gradFill rotWithShape="1">
                  <a:gsLst>
                    <a:gs pos="0">
                      <a:schemeClr val="folHlink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700" cmpd="sng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9214" name="Freeform 633"/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82"/>
                    <a:gd name="T13" fmla="*/ 0 h 60"/>
                    <a:gd name="T14" fmla="*/ 282 w 282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gradFill rotWithShape="1">
                  <a:gsLst>
                    <a:gs pos="0">
                      <a:schemeClr val="folHlink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700" cmpd="sng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79211" name="Line 634"/>
              <p:cNvSpPr>
                <a:spLocks noChangeShapeType="1"/>
              </p:cNvSpPr>
              <p:nvPr/>
            </p:nvSpPr>
            <p:spPr bwMode="auto">
              <a:xfrm>
                <a:off x="3884" y="1602"/>
                <a:ext cx="0" cy="47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9212" name="Line 635"/>
              <p:cNvSpPr>
                <a:spLocks noChangeShapeType="1"/>
              </p:cNvSpPr>
              <p:nvPr/>
            </p:nvSpPr>
            <p:spPr bwMode="auto">
              <a:xfrm>
                <a:off x="4127" y="1604"/>
                <a:ext cx="0" cy="46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78894" name="Group 636"/>
            <p:cNvGrpSpPr>
              <a:grpSpLocks/>
            </p:cNvGrpSpPr>
            <p:nvPr/>
          </p:nvGrpSpPr>
          <p:grpSpPr bwMode="auto">
            <a:xfrm>
              <a:off x="4537" y="1571"/>
              <a:ext cx="246" cy="110"/>
              <a:chOff x="4334" y="1470"/>
              <a:chExt cx="246" cy="107"/>
            </a:xfrm>
          </p:grpSpPr>
          <p:sp>
            <p:nvSpPr>
              <p:cNvPr id="79198" name="Oval 407"/>
              <p:cNvSpPr>
                <a:spLocks noChangeArrowheads="1"/>
              </p:cNvSpPr>
              <p:nvPr/>
            </p:nvSpPr>
            <p:spPr bwMode="auto">
              <a:xfrm>
                <a:off x="4335" y="1517"/>
                <a:ext cx="244" cy="60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sz="2400">
                  <a:latin typeface="Times New Roman" pitchFamily="18" charset="0"/>
                  <a:cs typeface="Arial" pitchFamily="34" charset="0"/>
                </a:endParaRPr>
              </a:p>
            </p:txBody>
          </p:sp>
          <p:sp>
            <p:nvSpPr>
              <p:cNvPr id="79199" name="Rectangle 410"/>
              <p:cNvSpPr>
                <a:spLocks noChangeArrowheads="1"/>
              </p:cNvSpPr>
              <p:nvPr/>
            </p:nvSpPr>
            <p:spPr bwMode="auto">
              <a:xfrm>
                <a:off x="4335" y="1511"/>
                <a:ext cx="245" cy="37"/>
              </a:xfrm>
              <a:prstGeom prst="rect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sz="2400">
                  <a:latin typeface="Times New Roman" pitchFamily="18" charset="0"/>
                  <a:cs typeface="Arial" pitchFamily="34" charset="0"/>
                </a:endParaRPr>
              </a:p>
            </p:txBody>
          </p:sp>
          <p:sp>
            <p:nvSpPr>
              <p:cNvPr id="79200" name="Oval 411"/>
              <p:cNvSpPr>
                <a:spLocks noChangeArrowheads="1"/>
              </p:cNvSpPr>
              <p:nvPr/>
            </p:nvSpPr>
            <p:spPr bwMode="auto">
              <a:xfrm>
                <a:off x="4334" y="1470"/>
                <a:ext cx="244" cy="70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sz="2400">
                  <a:latin typeface="Times New Roman" pitchFamily="18" charset="0"/>
                  <a:cs typeface="Arial" pitchFamily="34" charset="0"/>
                </a:endParaRPr>
              </a:p>
            </p:txBody>
          </p:sp>
          <p:grpSp>
            <p:nvGrpSpPr>
              <p:cNvPr id="79201" name="Group 640"/>
              <p:cNvGrpSpPr>
                <a:grpSpLocks/>
              </p:cNvGrpSpPr>
              <p:nvPr/>
            </p:nvGrpSpPr>
            <p:grpSpPr bwMode="auto">
              <a:xfrm>
                <a:off x="4383" y="1488"/>
                <a:ext cx="138" cy="33"/>
                <a:chOff x="2468" y="1332"/>
                <a:chExt cx="310" cy="60"/>
              </a:xfrm>
            </p:grpSpPr>
            <p:sp>
              <p:nvSpPr>
                <p:cNvPr id="79204" name="Freeform 641"/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10"/>
                    <a:gd name="T13" fmla="*/ 0 h 60"/>
                    <a:gd name="T14" fmla="*/ 310 w 310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gradFill rotWithShape="1">
                  <a:gsLst>
                    <a:gs pos="0">
                      <a:schemeClr val="folHlink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700" cmpd="sng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9205" name="Freeform 642"/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82"/>
                    <a:gd name="T13" fmla="*/ 0 h 60"/>
                    <a:gd name="T14" fmla="*/ 282 w 282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gradFill rotWithShape="1">
                  <a:gsLst>
                    <a:gs pos="0">
                      <a:schemeClr val="folHlink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700" cmpd="sng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79202" name="Line 643"/>
              <p:cNvSpPr>
                <a:spLocks noChangeShapeType="1"/>
              </p:cNvSpPr>
              <p:nvPr/>
            </p:nvSpPr>
            <p:spPr bwMode="auto">
              <a:xfrm>
                <a:off x="4335" y="1503"/>
                <a:ext cx="0" cy="47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9203" name="Line 644"/>
              <p:cNvSpPr>
                <a:spLocks noChangeShapeType="1"/>
              </p:cNvSpPr>
              <p:nvPr/>
            </p:nvSpPr>
            <p:spPr bwMode="auto">
              <a:xfrm>
                <a:off x="4578" y="1505"/>
                <a:ext cx="0" cy="46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78895" name="Group 645"/>
            <p:cNvGrpSpPr>
              <a:grpSpLocks/>
            </p:cNvGrpSpPr>
            <p:nvPr/>
          </p:nvGrpSpPr>
          <p:grpSpPr bwMode="auto">
            <a:xfrm>
              <a:off x="4544" y="1737"/>
              <a:ext cx="246" cy="110"/>
              <a:chOff x="4334" y="1470"/>
              <a:chExt cx="246" cy="107"/>
            </a:xfrm>
          </p:grpSpPr>
          <p:sp>
            <p:nvSpPr>
              <p:cNvPr id="79190" name="Oval 407"/>
              <p:cNvSpPr>
                <a:spLocks noChangeArrowheads="1"/>
              </p:cNvSpPr>
              <p:nvPr/>
            </p:nvSpPr>
            <p:spPr bwMode="auto">
              <a:xfrm>
                <a:off x="4335" y="1517"/>
                <a:ext cx="244" cy="60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sz="2400">
                  <a:latin typeface="Times New Roman" pitchFamily="18" charset="0"/>
                  <a:cs typeface="Arial" pitchFamily="34" charset="0"/>
                </a:endParaRPr>
              </a:p>
            </p:txBody>
          </p:sp>
          <p:sp>
            <p:nvSpPr>
              <p:cNvPr id="79191" name="Rectangle 410"/>
              <p:cNvSpPr>
                <a:spLocks noChangeArrowheads="1"/>
              </p:cNvSpPr>
              <p:nvPr/>
            </p:nvSpPr>
            <p:spPr bwMode="auto">
              <a:xfrm>
                <a:off x="4335" y="1511"/>
                <a:ext cx="245" cy="37"/>
              </a:xfrm>
              <a:prstGeom prst="rect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sz="2400">
                  <a:latin typeface="Times New Roman" pitchFamily="18" charset="0"/>
                  <a:cs typeface="Arial" pitchFamily="34" charset="0"/>
                </a:endParaRPr>
              </a:p>
            </p:txBody>
          </p:sp>
          <p:sp>
            <p:nvSpPr>
              <p:cNvPr id="79192" name="Oval 411"/>
              <p:cNvSpPr>
                <a:spLocks noChangeArrowheads="1"/>
              </p:cNvSpPr>
              <p:nvPr/>
            </p:nvSpPr>
            <p:spPr bwMode="auto">
              <a:xfrm>
                <a:off x="4334" y="1470"/>
                <a:ext cx="244" cy="70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sz="2400">
                  <a:latin typeface="Times New Roman" pitchFamily="18" charset="0"/>
                  <a:cs typeface="Arial" pitchFamily="34" charset="0"/>
                </a:endParaRPr>
              </a:p>
            </p:txBody>
          </p:sp>
          <p:grpSp>
            <p:nvGrpSpPr>
              <p:cNvPr id="79193" name="Group 649"/>
              <p:cNvGrpSpPr>
                <a:grpSpLocks/>
              </p:cNvGrpSpPr>
              <p:nvPr/>
            </p:nvGrpSpPr>
            <p:grpSpPr bwMode="auto">
              <a:xfrm>
                <a:off x="4383" y="1488"/>
                <a:ext cx="138" cy="33"/>
                <a:chOff x="2468" y="1332"/>
                <a:chExt cx="310" cy="60"/>
              </a:xfrm>
            </p:grpSpPr>
            <p:sp>
              <p:nvSpPr>
                <p:cNvPr id="79196" name="Freeform 650"/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10"/>
                    <a:gd name="T13" fmla="*/ 0 h 60"/>
                    <a:gd name="T14" fmla="*/ 310 w 310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gradFill rotWithShape="1">
                  <a:gsLst>
                    <a:gs pos="0">
                      <a:schemeClr val="folHlink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700" cmpd="sng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9197" name="Freeform 651"/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82"/>
                    <a:gd name="T13" fmla="*/ 0 h 60"/>
                    <a:gd name="T14" fmla="*/ 282 w 282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gradFill rotWithShape="1">
                  <a:gsLst>
                    <a:gs pos="0">
                      <a:schemeClr val="folHlink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700" cmpd="sng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79194" name="Line 652"/>
              <p:cNvSpPr>
                <a:spLocks noChangeShapeType="1"/>
              </p:cNvSpPr>
              <p:nvPr/>
            </p:nvSpPr>
            <p:spPr bwMode="auto">
              <a:xfrm>
                <a:off x="4335" y="1503"/>
                <a:ext cx="0" cy="47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9195" name="Line 653"/>
              <p:cNvSpPr>
                <a:spLocks noChangeShapeType="1"/>
              </p:cNvSpPr>
              <p:nvPr/>
            </p:nvSpPr>
            <p:spPr bwMode="auto">
              <a:xfrm>
                <a:off x="4578" y="1505"/>
                <a:ext cx="0" cy="46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78896" name="Group 654"/>
            <p:cNvGrpSpPr>
              <a:grpSpLocks/>
            </p:cNvGrpSpPr>
            <p:nvPr/>
          </p:nvGrpSpPr>
          <p:grpSpPr bwMode="auto">
            <a:xfrm>
              <a:off x="4890" y="1738"/>
              <a:ext cx="246" cy="110"/>
              <a:chOff x="4334" y="1470"/>
              <a:chExt cx="246" cy="107"/>
            </a:xfrm>
          </p:grpSpPr>
          <p:sp>
            <p:nvSpPr>
              <p:cNvPr id="79182" name="Oval 407"/>
              <p:cNvSpPr>
                <a:spLocks noChangeArrowheads="1"/>
              </p:cNvSpPr>
              <p:nvPr/>
            </p:nvSpPr>
            <p:spPr bwMode="auto">
              <a:xfrm>
                <a:off x="4335" y="1517"/>
                <a:ext cx="244" cy="60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sz="2400">
                  <a:latin typeface="Times New Roman" pitchFamily="18" charset="0"/>
                  <a:cs typeface="Arial" pitchFamily="34" charset="0"/>
                </a:endParaRPr>
              </a:p>
            </p:txBody>
          </p:sp>
          <p:sp>
            <p:nvSpPr>
              <p:cNvPr id="79183" name="Rectangle 410"/>
              <p:cNvSpPr>
                <a:spLocks noChangeArrowheads="1"/>
              </p:cNvSpPr>
              <p:nvPr/>
            </p:nvSpPr>
            <p:spPr bwMode="auto">
              <a:xfrm>
                <a:off x="4335" y="1511"/>
                <a:ext cx="245" cy="37"/>
              </a:xfrm>
              <a:prstGeom prst="rect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sz="2400">
                  <a:latin typeface="Times New Roman" pitchFamily="18" charset="0"/>
                  <a:cs typeface="Arial" pitchFamily="34" charset="0"/>
                </a:endParaRPr>
              </a:p>
            </p:txBody>
          </p:sp>
          <p:sp>
            <p:nvSpPr>
              <p:cNvPr id="79184" name="Oval 411"/>
              <p:cNvSpPr>
                <a:spLocks noChangeArrowheads="1"/>
              </p:cNvSpPr>
              <p:nvPr/>
            </p:nvSpPr>
            <p:spPr bwMode="auto">
              <a:xfrm>
                <a:off x="4334" y="1470"/>
                <a:ext cx="244" cy="70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sz="2400">
                  <a:latin typeface="Times New Roman" pitchFamily="18" charset="0"/>
                  <a:cs typeface="Arial" pitchFamily="34" charset="0"/>
                </a:endParaRPr>
              </a:p>
            </p:txBody>
          </p:sp>
          <p:grpSp>
            <p:nvGrpSpPr>
              <p:cNvPr id="79185" name="Group 658"/>
              <p:cNvGrpSpPr>
                <a:grpSpLocks/>
              </p:cNvGrpSpPr>
              <p:nvPr/>
            </p:nvGrpSpPr>
            <p:grpSpPr bwMode="auto">
              <a:xfrm>
                <a:off x="4383" y="1488"/>
                <a:ext cx="138" cy="33"/>
                <a:chOff x="2468" y="1332"/>
                <a:chExt cx="310" cy="60"/>
              </a:xfrm>
            </p:grpSpPr>
            <p:sp>
              <p:nvSpPr>
                <p:cNvPr id="79188" name="Freeform 659"/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10"/>
                    <a:gd name="T13" fmla="*/ 0 h 60"/>
                    <a:gd name="T14" fmla="*/ 310 w 310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gradFill rotWithShape="1">
                  <a:gsLst>
                    <a:gs pos="0">
                      <a:schemeClr val="folHlink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700" cmpd="sng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9189" name="Freeform 660"/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82"/>
                    <a:gd name="T13" fmla="*/ 0 h 60"/>
                    <a:gd name="T14" fmla="*/ 282 w 282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gradFill rotWithShape="1">
                  <a:gsLst>
                    <a:gs pos="0">
                      <a:schemeClr val="folHlink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700" cmpd="sng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79186" name="Line 661"/>
              <p:cNvSpPr>
                <a:spLocks noChangeShapeType="1"/>
              </p:cNvSpPr>
              <p:nvPr/>
            </p:nvSpPr>
            <p:spPr bwMode="auto">
              <a:xfrm>
                <a:off x="4335" y="1503"/>
                <a:ext cx="0" cy="47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9187" name="Line 662"/>
              <p:cNvSpPr>
                <a:spLocks noChangeShapeType="1"/>
              </p:cNvSpPr>
              <p:nvPr/>
            </p:nvSpPr>
            <p:spPr bwMode="auto">
              <a:xfrm>
                <a:off x="4578" y="1505"/>
                <a:ext cx="0" cy="46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78897" name="Group 663"/>
            <p:cNvGrpSpPr>
              <a:grpSpLocks/>
            </p:cNvGrpSpPr>
            <p:nvPr/>
          </p:nvGrpSpPr>
          <p:grpSpPr bwMode="auto">
            <a:xfrm>
              <a:off x="4844" y="1508"/>
              <a:ext cx="246" cy="110"/>
              <a:chOff x="4334" y="1470"/>
              <a:chExt cx="246" cy="107"/>
            </a:xfrm>
          </p:grpSpPr>
          <p:sp>
            <p:nvSpPr>
              <p:cNvPr id="79174" name="Oval 407"/>
              <p:cNvSpPr>
                <a:spLocks noChangeArrowheads="1"/>
              </p:cNvSpPr>
              <p:nvPr/>
            </p:nvSpPr>
            <p:spPr bwMode="auto">
              <a:xfrm>
                <a:off x="4335" y="1517"/>
                <a:ext cx="244" cy="60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sz="2400">
                  <a:latin typeface="Times New Roman" pitchFamily="18" charset="0"/>
                  <a:cs typeface="Arial" pitchFamily="34" charset="0"/>
                </a:endParaRPr>
              </a:p>
            </p:txBody>
          </p:sp>
          <p:sp>
            <p:nvSpPr>
              <p:cNvPr id="79175" name="Rectangle 410"/>
              <p:cNvSpPr>
                <a:spLocks noChangeArrowheads="1"/>
              </p:cNvSpPr>
              <p:nvPr/>
            </p:nvSpPr>
            <p:spPr bwMode="auto">
              <a:xfrm>
                <a:off x="4335" y="1511"/>
                <a:ext cx="245" cy="37"/>
              </a:xfrm>
              <a:prstGeom prst="rect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sz="2400">
                  <a:latin typeface="Times New Roman" pitchFamily="18" charset="0"/>
                  <a:cs typeface="Arial" pitchFamily="34" charset="0"/>
                </a:endParaRPr>
              </a:p>
            </p:txBody>
          </p:sp>
          <p:sp>
            <p:nvSpPr>
              <p:cNvPr id="79176" name="Oval 411"/>
              <p:cNvSpPr>
                <a:spLocks noChangeArrowheads="1"/>
              </p:cNvSpPr>
              <p:nvPr/>
            </p:nvSpPr>
            <p:spPr bwMode="auto">
              <a:xfrm>
                <a:off x="4334" y="1470"/>
                <a:ext cx="244" cy="70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sz="2400">
                  <a:latin typeface="Times New Roman" pitchFamily="18" charset="0"/>
                  <a:cs typeface="Arial" pitchFamily="34" charset="0"/>
                </a:endParaRPr>
              </a:p>
            </p:txBody>
          </p:sp>
          <p:grpSp>
            <p:nvGrpSpPr>
              <p:cNvPr id="79177" name="Group 667"/>
              <p:cNvGrpSpPr>
                <a:grpSpLocks/>
              </p:cNvGrpSpPr>
              <p:nvPr/>
            </p:nvGrpSpPr>
            <p:grpSpPr bwMode="auto">
              <a:xfrm>
                <a:off x="4383" y="1488"/>
                <a:ext cx="138" cy="33"/>
                <a:chOff x="2468" y="1332"/>
                <a:chExt cx="310" cy="60"/>
              </a:xfrm>
            </p:grpSpPr>
            <p:sp>
              <p:nvSpPr>
                <p:cNvPr id="79180" name="Freeform 668"/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10"/>
                    <a:gd name="T13" fmla="*/ 0 h 60"/>
                    <a:gd name="T14" fmla="*/ 310 w 310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gradFill rotWithShape="1">
                  <a:gsLst>
                    <a:gs pos="0">
                      <a:schemeClr val="folHlink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700" cmpd="sng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9181" name="Freeform 669"/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82"/>
                    <a:gd name="T13" fmla="*/ 0 h 60"/>
                    <a:gd name="T14" fmla="*/ 282 w 282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gradFill rotWithShape="1">
                  <a:gsLst>
                    <a:gs pos="0">
                      <a:schemeClr val="folHlink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700" cmpd="sng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79178" name="Line 670"/>
              <p:cNvSpPr>
                <a:spLocks noChangeShapeType="1"/>
              </p:cNvSpPr>
              <p:nvPr/>
            </p:nvSpPr>
            <p:spPr bwMode="auto">
              <a:xfrm>
                <a:off x="4335" y="1503"/>
                <a:ext cx="0" cy="47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9179" name="Line 671"/>
              <p:cNvSpPr>
                <a:spLocks noChangeShapeType="1"/>
              </p:cNvSpPr>
              <p:nvPr/>
            </p:nvSpPr>
            <p:spPr bwMode="auto">
              <a:xfrm>
                <a:off x="4578" y="1505"/>
                <a:ext cx="0" cy="46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78898" name="Group 672"/>
            <p:cNvGrpSpPr>
              <a:grpSpLocks/>
            </p:cNvGrpSpPr>
            <p:nvPr/>
          </p:nvGrpSpPr>
          <p:grpSpPr bwMode="auto">
            <a:xfrm>
              <a:off x="4874" y="2296"/>
              <a:ext cx="310" cy="130"/>
              <a:chOff x="4334" y="1470"/>
              <a:chExt cx="246" cy="107"/>
            </a:xfrm>
          </p:grpSpPr>
          <p:sp>
            <p:nvSpPr>
              <p:cNvPr id="79166" name="Oval 407"/>
              <p:cNvSpPr>
                <a:spLocks noChangeArrowheads="1"/>
              </p:cNvSpPr>
              <p:nvPr/>
            </p:nvSpPr>
            <p:spPr bwMode="auto">
              <a:xfrm>
                <a:off x="4335" y="1517"/>
                <a:ext cx="244" cy="60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sz="2400">
                  <a:latin typeface="Times New Roman" pitchFamily="18" charset="0"/>
                  <a:cs typeface="Arial" pitchFamily="34" charset="0"/>
                </a:endParaRPr>
              </a:p>
            </p:txBody>
          </p:sp>
          <p:sp>
            <p:nvSpPr>
              <p:cNvPr id="79167" name="Rectangle 410"/>
              <p:cNvSpPr>
                <a:spLocks noChangeArrowheads="1"/>
              </p:cNvSpPr>
              <p:nvPr/>
            </p:nvSpPr>
            <p:spPr bwMode="auto">
              <a:xfrm>
                <a:off x="4335" y="1511"/>
                <a:ext cx="245" cy="37"/>
              </a:xfrm>
              <a:prstGeom prst="rect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sz="2400">
                  <a:latin typeface="Times New Roman" pitchFamily="18" charset="0"/>
                  <a:cs typeface="Arial" pitchFamily="34" charset="0"/>
                </a:endParaRPr>
              </a:p>
            </p:txBody>
          </p:sp>
          <p:sp>
            <p:nvSpPr>
              <p:cNvPr id="79168" name="Oval 411"/>
              <p:cNvSpPr>
                <a:spLocks noChangeArrowheads="1"/>
              </p:cNvSpPr>
              <p:nvPr/>
            </p:nvSpPr>
            <p:spPr bwMode="auto">
              <a:xfrm>
                <a:off x="4334" y="1470"/>
                <a:ext cx="244" cy="70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sz="2400">
                  <a:latin typeface="Times New Roman" pitchFamily="18" charset="0"/>
                  <a:cs typeface="Arial" pitchFamily="34" charset="0"/>
                </a:endParaRPr>
              </a:p>
            </p:txBody>
          </p:sp>
          <p:grpSp>
            <p:nvGrpSpPr>
              <p:cNvPr id="79169" name="Group 676"/>
              <p:cNvGrpSpPr>
                <a:grpSpLocks/>
              </p:cNvGrpSpPr>
              <p:nvPr/>
            </p:nvGrpSpPr>
            <p:grpSpPr bwMode="auto">
              <a:xfrm>
                <a:off x="4383" y="1488"/>
                <a:ext cx="138" cy="33"/>
                <a:chOff x="2468" y="1332"/>
                <a:chExt cx="310" cy="60"/>
              </a:xfrm>
            </p:grpSpPr>
            <p:sp>
              <p:nvSpPr>
                <p:cNvPr id="79172" name="Freeform 677"/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10"/>
                    <a:gd name="T13" fmla="*/ 0 h 60"/>
                    <a:gd name="T14" fmla="*/ 310 w 310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gradFill rotWithShape="1">
                  <a:gsLst>
                    <a:gs pos="0">
                      <a:schemeClr val="folHlink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700" cmpd="sng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9173" name="Freeform 678"/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82"/>
                    <a:gd name="T13" fmla="*/ 0 h 60"/>
                    <a:gd name="T14" fmla="*/ 282 w 282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gradFill rotWithShape="1">
                  <a:gsLst>
                    <a:gs pos="0">
                      <a:schemeClr val="folHlink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700" cmpd="sng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79170" name="Line 679"/>
              <p:cNvSpPr>
                <a:spLocks noChangeShapeType="1"/>
              </p:cNvSpPr>
              <p:nvPr/>
            </p:nvSpPr>
            <p:spPr bwMode="auto">
              <a:xfrm>
                <a:off x="4335" y="1503"/>
                <a:ext cx="0" cy="47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9171" name="Line 680"/>
              <p:cNvSpPr>
                <a:spLocks noChangeShapeType="1"/>
              </p:cNvSpPr>
              <p:nvPr/>
            </p:nvSpPr>
            <p:spPr bwMode="auto">
              <a:xfrm>
                <a:off x="4578" y="1505"/>
                <a:ext cx="0" cy="44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78899" name="Line 681"/>
            <p:cNvSpPr>
              <a:spLocks noChangeShapeType="1"/>
            </p:cNvSpPr>
            <p:nvPr/>
          </p:nvSpPr>
          <p:spPr bwMode="auto">
            <a:xfrm>
              <a:off x="4049" y="2358"/>
              <a:ext cx="428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78900" name="Group 682"/>
            <p:cNvGrpSpPr>
              <a:grpSpLocks/>
            </p:cNvGrpSpPr>
            <p:nvPr/>
          </p:nvGrpSpPr>
          <p:grpSpPr bwMode="auto">
            <a:xfrm>
              <a:off x="4464" y="2288"/>
              <a:ext cx="310" cy="130"/>
              <a:chOff x="4334" y="1470"/>
              <a:chExt cx="246" cy="107"/>
            </a:xfrm>
          </p:grpSpPr>
          <p:sp>
            <p:nvSpPr>
              <p:cNvPr id="79158" name="Oval 407"/>
              <p:cNvSpPr>
                <a:spLocks noChangeArrowheads="1"/>
              </p:cNvSpPr>
              <p:nvPr/>
            </p:nvSpPr>
            <p:spPr bwMode="auto">
              <a:xfrm>
                <a:off x="4335" y="1517"/>
                <a:ext cx="244" cy="60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sz="2400">
                  <a:latin typeface="Times New Roman" pitchFamily="18" charset="0"/>
                  <a:cs typeface="Arial" pitchFamily="34" charset="0"/>
                </a:endParaRPr>
              </a:p>
            </p:txBody>
          </p:sp>
          <p:sp>
            <p:nvSpPr>
              <p:cNvPr id="79159" name="Rectangle 410"/>
              <p:cNvSpPr>
                <a:spLocks noChangeArrowheads="1"/>
              </p:cNvSpPr>
              <p:nvPr/>
            </p:nvSpPr>
            <p:spPr bwMode="auto">
              <a:xfrm>
                <a:off x="4335" y="1511"/>
                <a:ext cx="245" cy="37"/>
              </a:xfrm>
              <a:prstGeom prst="rect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sz="2400">
                  <a:latin typeface="Times New Roman" pitchFamily="18" charset="0"/>
                  <a:cs typeface="Arial" pitchFamily="34" charset="0"/>
                </a:endParaRPr>
              </a:p>
            </p:txBody>
          </p:sp>
          <p:sp>
            <p:nvSpPr>
              <p:cNvPr id="79160" name="Oval 411"/>
              <p:cNvSpPr>
                <a:spLocks noChangeArrowheads="1"/>
              </p:cNvSpPr>
              <p:nvPr/>
            </p:nvSpPr>
            <p:spPr bwMode="auto">
              <a:xfrm>
                <a:off x="4334" y="1470"/>
                <a:ext cx="244" cy="70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sz="2400">
                  <a:latin typeface="Times New Roman" pitchFamily="18" charset="0"/>
                  <a:cs typeface="Arial" pitchFamily="34" charset="0"/>
                </a:endParaRPr>
              </a:p>
            </p:txBody>
          </p:sp>
          <p:grpSp>
            <p:nvGrpSpPr>
              <p:cNvPr id="79161" name="Group 686"/>
              <p:cNvGrpSpPr>
                <a:grpSpLocks/>
              </p:cNvGrpSpPr>
              <p:nvPr/>
            </p:nvGrpSpPr>
            <p:grpSpPr bwMode="auto">
              <a:xfrm>
                <a:off x="4383" y="1488"/>
                <a:ext cx="138" cy="33"/>
                <a:chOff x="2468" y="1332"/>
                <a:chExt cx="310" cy="60"/>
              </a:xfrm>
            </p:grpSpPr>
            <p:sp>
              <p:nvSpPr>
                <p:cNvPr id="79164" name="Freeform 687"/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10"/>
                    <a:gd name="T13" fmla="*/ 0 h 60"/>
                    <a:gd name="T14" fmla="*/ 310 w 310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gradFill rotWithShape="1">
                  <a:gsLst>
                    <a:gs pos="0">
                      <a:schemeClr val="folHlink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700" cmpd="sng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9165" name="Freeform 688"/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82"/>
                    <a:gd name="T13" fmla="*/ 0 h 60"/>
                    <a:gd name="T14" fmla="*/ 282 w 282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gradFill rotWithShape="1">
                  <a:gsLst>
                    <a:gs pos="0">
                      <a:schemeClr val="folHlink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700" cmpd="sng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79162" name="Line 689"/>
              <p:cNvSpPr>
                <a:spLocks noChangeShapeType="1"/>
              </p:cNvSpPr>
              <p:nvPr/>
            </p:nvSpPr>
            <p:spPr bwMode="auto">
              <a:xfrm>
                <a:off x="4335" y="1503"/>
                <a:ext cx="0" cy="47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9163" name="Line 690"/>
              <p:cNvSpPr>
                <a:spLocks noChangeShapeType="1"/>
              </p:cNvSpPr>
              <p:nvPr/>
            </p:nvSpPr>
            <p:spPr bwMode="auto">
              <a:xfrm>
                <a:off x="4578" y="1505"/>
                <a:ext cx="0" cy="44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78901" name="Group 691"/>
            <p:cNvGrpSpPr>
              <a:grpSpLocks/>
            </p:cNvGrpSpPr>
            <p:nvPr/>
          </p:nvGrpSpPr>
          <p:grpSpPr bwMode="auto">
            <a:xfrm>
              <a:off x="4660" y="2464"/>
              <a:ext cx="310" cy="130"/>
              <a:chOff x="4334" y="1470"/>
              <a:chExt cx="246" cy="107"/>
            </a:xfrm>
          </p:grpSpPr>
          <p:sp>
            <p:nvSpPr>
              <p:cNvPr id="79150" name="Oval 407"/>
              <p:cNvSpPr>
                <a:spLocks noChangeArrowheads="1"/>
              </p:cNvSpPr>
              <p:nvPr/>
            </p:nvSpPr>
            <p:spPr bwMode="auto">
              <a:xfrm>
                <a:off x="4335" y="1517"/>
                <a:ext cx="244" cy="60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sz="2400">
                  <a:latin typeface="Times New Roman" pitchFamily="18" charset="0"/>
                  <a:cs typeface="Arial" pitchFamily="34" charset="0"/>
                </a:endParaRPr>
              </a:p>
            </p:txBody>
          </p:sp>
          <p:sp>
            <p:nvSpPr>
              <p:cNvPr id="79151" name="Rectangle 410"/>
              <p:cNvSpPr>
                <a:spLocks noChangeArrowheads="1"/>
              </p:cNvSpPr>
              <p:nvPr/>
            </p:nvSpPr>
            <p:spPr bwMode="auto">
              <a:xfrm>
                <a:off x="4335" y="1511"/>
                <a:ext cx="245" cy="37"/>
              </a:xfrm>
              <a:prstGeom prst="rect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sz="2400">
                  <a:latin typeface="Times New Roman" pitchFamily="18" charset="0"/>
                  <a:cs typeface="Arial" pitchFamily="34" charset="0"/>
                </a:endParaRPr>
              </a:p>
            </p:txBody>
          </p:sp>
          <p:sp>
            <p:nvSpPr>
              <p:cNvPr id="79152" name="Oval 411"/>
              <p:cNvSpPr>
                <a:spLocks noChangeArrowheads="1"/>
              </p:cNvSpPr>
              <p:nvPr/>
            </p:nvSpPr>
            <p:spPr bwMode="auto">
              <a:xfrm>
                <a:off x="4334" y="1470"/>
                <a:ext cx="244" cy="70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sz="2400">
                  <a:latin typeface="Times New Roman" pitchFamily="18" charset="0"/>
                  <a:cs typeface="Arial" pitchFamily="34" charset="0"/>
                </a:endParaRPr>
              </a:p>
            </p:txBody>
          </p:sp>
          <p:grpSp>
            <p:nvGrpSpPr>
              <p:cNvPr id="79153" name="Group 695"/>
              <p:cNvGrpSpPr>
                <a:grpSpLocks/>
              </p:cNvGrpSpPr>
              <p:nvPr/>
            </p:nvGrpSpPr>
            <p:grpSpPr bwMode="auto">
              <a:xfrm>
                <a:off x="4383" y="1488"/>
                <a:ext cx="138" cy="33"/>
                <a:chOff x="2468" y="1332"/>
                <a:chExt cx="310" cy="60"/>
              </a:xfrm>
            </p:grpSpPr>
            <p:sp>
              <p:nvSpPr>
                <p:cNvPr id="79156" name="Freeform 696"/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10"/>
                    <a:gd name="T13" fmla="*/ 0 h 60"/>
                    <a:gd name="T14" fmla="*/ 310 w 310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gradFill rotWithShape="1">
                  <a:gsLst>
                    <a:gs pos="0">
                      <a:schemeClr val="folHlink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700" cmpd="sng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9157" name="Freeform 697"/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82"/>
                    <a:gd name="T13" fmla="*/ 0 h 60"/>
                    <a:gd name="T14" fmla="*/ 282 w 282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gradFill rotWithShape="1">
                  <a:gsLst>
                    <a:gs pos="0">
                      <a:schemeClr val="folHlink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700" cmpd="sng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79154" name="Line 698"/>
              <p:cNvSpPr>
                <a:spLocks noChangeShapeType="1"/>
              </p:cNvSpPr>
              <p:nvPr/>
            </p:nvSpPr>
            <p:spPr bwMode="auto">
              <a:xfrm>
                <a:off x="4335" y="1503"/>
                <a:ext cx="0" cy="47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9155" name="Line 699"/>
              <p:cNvSpPr>
                <a:spLocks noChangeShapeType="1"/>
              </p:cNvSpPr>
              <p:nvPr/>
            </p:nvSpPr>
            <p:spPr bwMode="auto">
              <a:xfrm>
                <a:off x="4578" y="1505"/>
                <a:ext cx="0" cy="44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78902" name="Group 700"/>
            <p:cNvGrpSpPr>
              <a:grpSpLocks/>
            </p:cNvGrpSpPr>
            <p:nvPr/>
          </p:nvGrpSpPr>
          <p:grpSpPr bwMode="auto">
            <a:xfrm>
              <a:off x="4782" y="3028"/>
              <a:ext cx="392" cy="154"/>
              <a:chOff x="4334" y="1470"/>
              <a:chExt cx="246" cy="107"/>
            </a:xfrm>
          </p:grpSpPr>
          <p:sp>
            <p:nvSpPr>
              <p:cNvPr id="79142" name="Oval 407"/>
              <p:cNvSpPr>
                <a:spLocks noChangeArrowheads="1"/>
              </p:cNvSpPr>
              <p:nvPr/>
            </p:nvSpPr>
            <p:spPr bwMode="auto">
              <a:xfrm>
                <a:off x="4335" y="1517"/>
                <a:ext cx="244" cy="60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sz="2400">
                  <a:latin typeface="Times New Roman" pitchFamily="18" charset="0"/>
                  <a:cs typeface="Arial" pitchFamily="34" charset="0"/>
                </a:endParaRPr>
              </a:p>
            </p:txBody>
          </p:sp>
          <p:sp>
            <p:nvSpPr>
              <p:cNvPr id="79143" name="Rectangle 410"/>
              <p:cNvSpPr>
                <a:spLocks noChangeArrowheads="1"/>
              </p:cNvSpPr>
              <p:nvPr/>
            </p:nvSpPr>
            <p:spPr bwMode="auto">
              <a:xfrm>
                <a:off x="4335" y="1511"/>
                <a:ext cx="245" cy="37"/>
              </a:xfrm>
              <a:prstGeom prst="rect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sz="2400">
                  <a:latin typeface="Times New Roman" pitchFamily="18" charset="0"/>
                  <a:cs typeface="Arial" pitchFamily="34" charset="0"/>
                </a:endParaRPr>
              </a:p>
            </p:txBody>
          </p:sp>
          <p:sp>
            <p:nvSpPr>
              <p:cNvPr id="79144" name="Oval 411"/>
              <p:cNvSpPr>
                <a:spLocks noChangeArrowheads="1"/>
              </p:cNvSpPr>
              <p:nvPr/>
            </p:nvSpPr>
            <p:spPr bwMode="auto">
              <a:xfrm>
                <a:off x="4334" y="1470"/>
                <a:ext cx="244" cy="70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sz="2400">
                  <a:latin typeface="Times New Roman" pitchFamily="18" charset="0"/>
                  <a:cs typeface="Arial" pitchFamily="34" charset="0"/>
                </a:endParaRPr>
              </a:p>
            </p:txBody>
          </p:sp>
          <p:grpSp>
            <p:nvGrpSpPr>
              <p:cNvPr id="79145" name="Group 704"/>
              <p:cNvGrpSpPr>
                <a:grpSpLocks/>
              </p:cNvGrpSpPr>
              <p:nvPr/>
            </p:nvGrpSpPr>
            <p:grpSpPr bwMode="auto">
              <a:xfrm>
                <a:off x="4383" y="1488"/>
                <a:ext cx="138" cy="33"/>
                <a:chOff x="2468" y="1332"/>
                <a:chExt cx="310" cy="60"/>
              </a:xfrm>
            </p:grpSpPr>
            <p:sp>
              <p:nvSpPr>
                <p:cNvPr id="79148" name="Freeform 705"/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10"/>
                    <a:gd name="T13" fmla="*/ 0 h 60"/>
                    <a:gd name="T14" fmla="*/ 310 w 310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gradFill rotWithShape="1">
                  <a:gsLst>
                    <a:gs pos="0">
                      <a:schemeClr val="folHlink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700" cmpd="sng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9149" name="Freeform 706"/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82"/>
                    <a:gd name="T13" fmla="*/ 0 h 60"/>
                    <a:gd name="T14" fmla="*/ 282 w 282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gradFill rotWithShape="1">
                  <a:gsLst>
                    <a:gs pos="0">
                      <a:schemeClr val="folHlink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700" cmpd="sng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79146" name="Line 707"/>
              <p:cNvSpPr>
                <a:spLocks noChangeShapeType="1"/>
              </p:cNvSpPr>
              <p:nvPr/>
            </p:nvSpPr>
            <p:spPr bwMode="auto">
              <a:xfrm>
                <a:off x="4335" y="1503"/>
                <a:ext cx="0" cy="47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9147" name="Line 708"/>
              <p:cNvSpPr>
                <a:spLocks noChangeShapeType="1"/>
              </p:cNvSpPr>
              <p:nvPr/>
            </p:nvSpPr>
            <p:spPr bwMode="auto">
              <a:xfrm>
                <a:off x="4578" y="1505"/>
                <a:ext cx="0" cy="47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78903" name="Group 709"/>
            <p:cNvGrpSpPr>
              <a:grpSpLocks/>
            </p:cNvGrpSpPr>
            <p:nvPr/>
          </p:nvGrpSpPr>
          <p:grpSpPr bwMode="auto">
            <a:xfrm>
              <a:off x="4388" y="2840"/>
              <a:ext cx="392" cy="154"/>
              <a:chOff x="4334" y="1470"/>
              <a:chExt cx="246" cy="107"/>
            </a:xfrm>
          </p:grpSpPr>
          <p:sp>
            <p:nvSpPr>
              <p:cNvPr id="79134" name="Oval 407"/>
              <p:cNvSpPr>
                <a:spLocks noChangeArrowheads="1"/>
              </p:cNvSpPr>
              <p:nvPr/>
            </p:nvSpPr>
            <p:spPr bwMode="auto">
              <a:xfrm>
                <a:off x="4335" y="1517"/>
                <a:ext cx="244" cy="60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sz="2400">
                  <a:latin typeface="Times New Roman" pitchFamily="18" charset="0"/>
                  <a:cs typeface="Arial" pitchFamily="34" charset="0"/>
                </a:endParaRPr>
              </a:p>
            </p:txBody>
          </p:sp>
          <p:sp>
            <p:nvSpPr>
              <p:cNvPr id="79135" name="Rectangle 410"/>
              <p:cNvSpPr>
                <a:spLocks noChangeArrowheads="1"/>
              </p:cNvSpPr>
              <p:nvPr/>
            </p:nvSpPr>
            <p:spPr bwMode="auto">
              <a:xfrm>
                <a:off x="4335" y="1511"/>
                <a:ext cx="245" cy="37"/>
              </a:xfrm>
              <a:prstGeom prst="rect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sz="2400">
                  <a:latin typeface="Times New Roman" pitchFamily="18" charset="0"/>
                  <a:cs typeface="Arial" pitchFamily="34" charset="0"/>
                </a:endParaRPr>
              </a:p>
            </p:txBody>
          </p:sp>
          <p:sp>
            <p:nvSpPr>
              <p:cNvPr id="79136" name="Oval 411"/>
              <p:cNvSpPr>
                <a:spLocks noChangeArrowheads="1"/>
              </p:cNvSpPr>
              <p:nvPr/>
            </p:nvSpPr>
            <p:spPr bwMode="auto">
              <a:xfrm>
                <a:off x="4334" y="1470"/>
                <a:ext cx="244" cy="70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sz="2400">
                  <a:latin typeface="Times New Roman" pitchFamily="18" charset="0"/>
                  <a:cs typeface="Arial" pitchFamily="34" charset="0"/>
                </a:endParaRPr>
              </a:p>
            </p:txBody>
          </p:sp>
          <p:grpSp>
            <p:nvGrpSpPr>
              <p:cNvPr id="79137" name="Group 713"/>
              <p:cNvGrpSpPr>
                <a:grpSpLocks/>
              </p:cNvGrpSpPr>
              <p:nvPr/>
            </p:nvGrpSpPr>
            <p:grpSpPr bwMode="auto">
              <a:xfrm>
                <a:off x="4383" y="1488"/>
                <a:ext cx="138" cy="33"/>
                <a:chOff x="2468" y="1332"/>
                <a:chExt cx="310" cy="60"/>
              </a:xfrm>
            </p:grpSpPr>
            <p:sp>
              <p:nvSpPr>
                <p:cNvPr id="79140" name="Freeform 714"/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10"/>
                    <a:gd name="T13" fmla="*/ 0 h 60"/>
                    <a:gd name="T14" fmla="*/ 310 w 310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gradFill rotWithShape="1">
                  <a:gsLst>
                    <a:gs pos="0">
                      <a:schemeClr val="folHlink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700" cmpd="sng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9141" name="Freeform 715"/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82"/>
                    <a:gd name="T13" fmla="*/ 0 h 60"/>
                    <a:gd name="T14" fmla="*/ 282 w 282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gradFill rotWithShape="1">
                  <a:gsLst>
                    <a:gs pos="0">
                      <a:schemeClr val="folHlink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700" cmpd="sng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79138" name="Line 716"/>
              <p:cNvSpPr>
                <a:spLocks noChangeShapeType="1"/>
              </p:cNvSpPr>
              <p:nvPr/>
            </p:nvSpPr>
            <p:spPr bwMode="auto">
              <a:xfrm>
                <a:off x="4335" y="1503"/>
                <a:ext cx="0" cy="47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9139" name="Line 717"/>
              <p:cNvSpPr>
                <a:spLocks noChangeShapeType="1"/>
              </p:cNvSpPr>
              <p:nvPr/>
            </p:nvSpPr>
            <p:spPr bwMode="auto">
              <a:xfrm>
                <a:off x="4578" y="1505"/>
                <a:ext cx="0" cy="47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78904" name="Group 718"/>
            <p:cNvGrpSpPr>
              <a:grpSpLocks/>
            </p:cNvGrpSpPr>
            <p:nvPr/>
          </p:nvGrpSpPr>
          <p:grpSpPr bwMode="auto">
            <a:xfrm>
              <a:off x="3932" y="3056"/>
              <a:ext cx="392" cy="154"/>
              <a:chOff x="4334" y="1470"/>
              <a:chExt cx="246" cy="107"/>
            </a:xfrm>
          </p:grpSpPr>
          <p:sp>
            <p:nvSpPr>
              <p:cNvPr id="79126" name="Oval 407"/>
              <p:cNvSpPr>
                <a:spLocks noChangeArrowheads="1"/>
              </p:cNvSpPr>
              <p:nvPr/>
            </p:nvSpPr>
            <p:spPr bwMode="auto">
              <a:xfrm>
                <a:off x="4335" y="1517"/>
                <a:ext cx="244" cy="60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sz="2400">
                  <a:latin typeface="Times New Roman" pitchFamily="18" charset="0"/>
                  <a:cs typeface="Arial" pitchFamily="34" charset="0"/>
                </a:endParaRPr>
              </a:p>
            </p:txBody>
          </p:sp>
          <p:sp>
            <p:nvSpPr>
              <p:cNvPr id="79127" name="Rectangle 410"/>
              <p:cNvSpPr>
                <a:spLocks noChangeArrowheads="1"/>
              </p:cNvSpPr>
              <p:nvPr/>
            </p:nvSpPr>
            <p:spPr bwMode="auto">
              <a:xfrm>
                <a:off x="4335" y="1511"/>
                <a:ext cx="245" cy="37"/>
              </a:xfrm>
              <a:prstGeom prst="rect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sz="2400">
                  <a:latin typeface="Times New Roman" pitchFamily="18" charset="0"/>
                  <a:cs typeface="Arial" pitchFamily="34" charset="0"/>
                </a:endParaRPr>
              </a:p>
            </p:txBody>
          </p:sp>
          <p:sp>
            <p:nvSpPr>
              <p:cNvPr id="79128" name="Oval 411"/>
              <p:cNvSpPr>
                <a:spLocks noChangeArrowheads="1"/>
              </p:cNvSpPr>
              <p:nvPr/>
            </p:nvSpPr>
            <p:spPr bwMode="auto">
              <a:xfrm>
                <a:off x="4334" y="1470"/>
                <a:ext cx="244" cy="70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sz="2400">
                  <a:latin typeface="Times New Roman" pitchFamily="18" charset="0"/>
                  <a:cs typeface="Arial" pitchFamily="34" charset="0"/>
                </a:endParaRPr>
              </a:p>
            </p:txBody>
          </p:sp>
          <p:grpSp>
            <p:nvGrpSpPr>
              <p:cNvPr id="79129" name="Group 722"/>
              <p:cNvGrpSpPr>
                <a:grpSpLocks/>
              </p:cNvGrpSpPr>
              <p:nvPr/>
            </p:nvGrpSpPr>
            <p:grpSpPr bwMode="auto">
              <a:xfrm>
                <a:off x="4383" y="1488"/>
                <a:ext cx="138" cy="33"/>
                <a:chOff x="2468" y="1332"/>
                <a:chExt cx="310" cy="60"/>
              </a:xfrm>
            </p:grpSpPr>
            <p:sp>
              <p:nvSpPr>
                <p:cNvPr id="79132" name="Freeform 723"/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10"/>
                    <a:gd name="T13" fmla="*/ 0 h 60"/>
                    <a:gd name="T14" fmla="*/ 310 w 310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gradFill rotWithShape="1">
                  <a:gsLst>
                    <a:gs pos="0">
                      <a:schemeClr val="folHlink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700" cmpd="sng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9133" name="Freeform 724"/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82"/>
                    <a:gd name="T13" fmla="*/ 0 h 60"/>
                    <a:gd name="T14" fmla="*/ 282 w 282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gradFill rotWithShape="1">
                  <a:gsLst>
                    <a:gs pos="0">
                      <a:schemeClr val="folHlink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700" cmpd="sng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79130" name="Line 725"/>
              <p:cNvSpPr>
                <a:spLocks noChangeShapeType="1"/>
              </p:cNvSpPr>
              <p:nvPr/>
            </p:nvSpPr>
            <p:spPr bwMode="auto">
              <a:xfrm>
                <a:off x="4335" y="1503"/>
                <a:ext cx="0" cy="47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9131" name="Line 726"/>
              <p:cNvSpPr>
                <a:spLocks noChangeShapeType="1"/>
              </p:cNvSpPr>
              <p:nvPr/>
            </p:nvSpPr>
            <p:spPr bwMode="auto">
              <a:xfrm>
                <a:off x="4578" y="1505"/>
                <a:ext cx="0" cy="47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78905" name="Group 727"/>
            <p:cNvGrpSpPr>
              <a:grpSpLocks/>
            </p:cNvGrpSpPr>
            <p:nvPr/>
          </p:nvGrpSpPr>
          <p:grpSpPr bwMode="auto">
            <a:xfrm>
              <a:off x="3812" y="2296"/>
              <a:ext cx="246" cy="108"/>
              <a:chOff x="4334" y="1470"/>
              <a:chExt cx="246" cy="107"/>
            </a:xfrm>
          </p:grpSpPr>
          <p:sp>
            <p:nvSpPr>
              <p:cNvPr id="79118" name="Oval 407"/>
              <p:cNvSpPr>
                <a:spLocks noChangeArrowheads="1"/>
              </p:cNvSpPr>
              <p:nvPr/>
            </p:nvSpPr>
            <p:spPr bwMode="auto">
              <a:xfrm>
                <a:off x="4335" y="1517"/>
                <a:ext cx="244" cy="60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sz="2400">
                  <a:latin typeface="Times New Roman" pitchFamily="18" charset="0"/>
                  <a:cs typeface="Arial" pitchFamily="34" charset="0"/>
                </a:endParaRPr>
              </a:p>
            </p:txBody>
          </p:sp>
          <p:sp>
            <p:nvSpPr>
              <p:cNvPr id="79119" name="Rectangle 410"/>
              <p:cNvSpPr>
                <a:spLocks noChangeArrowheads="1"/>
              </p:cNvSpPr>
              <p:nvPr/>
            </p:nvSpPr>
            <p:spPr bwMode="auto">
              <a:xfrm>
                <a:off x="4335" y="1511"/>
                <a:ext cx="245" cy="37"/>
              </a:xfrm>
              <a:prstGeom prst="rect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sz="2400">
                  <a:latin typeface="Times New Roman" pitchFamily="18" charset="0"/>
                  <a:cs typeface="Arial" pitchFamily="34" charset="0"/>
                </a:endParaRPr>
              </a:p>
            </p:txBody>
          </p:sp>
          <p:sp>
            <p:nvSpPr>
              <p:cNvPr id="79120" name="Oval 411"/>
              <p:cNvSpPr>
                <a:spLocks noChangeArrowheads="1"/>
              </p:cNvSpPr>
              <p:nvPr/>
            </p:nvSpPr>
            <p:spPr bwMode="auto">
              <a:xfrm>
                <a:off x="4334" y="1470"/>
                <a:ext cx="244" cy="70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sz="2400">
                  <a:latin typeface="Times New Roman" pitchFamily="18" charset="0"/>
                  <a:cs typeface="Arial" pitchFamily="34" charset="0"/>
                </a:endParaRPr>
              </a:p>
            </p:txBody>
          </p:sp>
          <p:grpSp>
            <p:nvGrpSpPr>
              <p:cNvPr id="79121" name="Group 731"/>
              <p:cNvGrpSpPr>
                <a:grpSpLocks/>
              </p:cNvGrpSpPr>
              <p:nvPr/>
            </p:nvGrpSpPr>
            <p:grpSpPr bwMode="auto">
              <a:xfrm>
                <a:off x="4383" y="1488"/>
                <a:ext cx="138" cy="33"/>
                <a:chOff x="2468" y="1332"/>
                <a:chExt cx="310" cy="60"/>
              </a:xfrm>
            </p:grpSpPr>
            <p:sp>
              <p:nvSpPr>
                <p:cNvPr id="79124" name="Freeform 732"/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10"/>
                    <a:gd name="T13" fmla="*/ 0 h 60"/>
                    <a:gd name="T14" fmla="*/ 310 w 310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gradFill rotWithShape="1">
                  <a:gsLst>
                    <a:gs pos="0">
                      <a:schemeClr val="folHlink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700" cmpd="sng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9125" name="Freeform 733"/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82"/>
                    <a:gd name="T13" fmla="*/ 0 h 60"/>
                    <a:gd name="T14" fmla="*/ 282 w 282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gradFill rotWithShape="1">
                  <a:gsLst>
                    <a:gs pos="0">
                      <a:schemeClr val="folHlink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700" cmpd="sng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79122" name="Line 734"/>
              <p:cNvSpPr>
                <a:spLocks noChangeShapeType="1"/>
              </p:cNvSpPr>
              <p:nvPr/>
            </p:nvSpPr>
            <p:spPr bwMode="auto">
              <a:xfrm>
                <a:off x="4335" y="1503"/>
                <a:ext cx="0" cy="5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9123" name="Line 735"/>
              <p:cNvSpPr>
                <a:spLocks noChangeShapeType="1"/>
              </p:cNvSpPr>
              <p:nvPr/>
            </p:nvSpPr>
            <p:spPr bwMode="auto">
              <a:xfrm>
                <a:off x="4578" y="1505"/>
                <a:ext cx="0" cy="49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78906" name="Group 736"/>
            <p:cNvGrpSpPr>
              <a:grpSpLocks/>
            </p:cNvGrpSpPr>
            <p:nvPr/>
          </p:nvGrpSpPr>
          <p:grpSpPr bwMode="auto">
            <a:xfrm>
              <a:off x="4511" y="3153"/>
              <a:ext cx="281" cy="266"/>
              <a:chOff x="5072" y="3611"/>
              <a:chExt cx="459" cy="380"/>
            </a:xfrm>
          </p:grpSpPr>
          <p:grpSp>
            <p:nvGrpSpPr>
              <p:cNvPr id="79104" name="Group 737"/>
              <p:cNvGrpSpPr>
                <a:grpSpLocks/>
              </p:cNvGrpSpPr>
              <p:nvPr/>
            </p:nvGrpSpPr>
            <p:grpSpPr bwMode="auto">
              <a:xfrm>
                <a:off x="5144" y="3611"/>
                <a:ext cx="387" cy="99"/>
                <a:chOff x="5030" y="2639"/>
                <a:chExt cx="387" cy="99"/>
              </a:xfrm>
            </p:grpSpPr>
            <p:sp>
              <p:nvSpPr>
                <p:cNvPr id="79106" name="Freeform 738"/>
                <p:cNvSpPr>
                  <a:spLocks/>
                </p:cNvSpPr>
                <p:nvPr/>
              </p:nvSpPr>
              <p:spPr bwMode="auto">
                <a:xfrm>
                  <a:off x="5134" y="2657"/>
                  <a:ext cx="69" cy="55"/>
                </a:xfrm>
                <a:custGeom>
                  <a:avLst/>
                  <a:gdLst>
                    <a:gd name="T0" fmla="*/ 0 w 199"/>
                    <a:gd name="T1" fmla="*/ 0 h 232"/>
                    <a:gd name="T2" fmla="*/ 0 w 199"/>
                    <a:gd name="T3" fmla="*/ 0 h 232"/>
                    <a:gd name="T4" fmla="*/ 0 w 199"/>
                    <a:gd name="T5" fmla="*/ 0 h 232"/>
                    <a:gd name="T6" fmla="*/ 0 w 199"/>
                    <a:gd name="T7" fmla="*/ 0 h 232"/>
                    <a:gd name="T8" fmla="*/ 0 w 199"/>
                    <a:gd name="T9" fmla="*/ 0 h 232"/>
                    <a:gd name="T10" fmla="*/ 0 w 199"/>
                    <a:gd name="T11" fmla="*/ 0 h 232"/>
                    <a:gd name="T12" fmla="*/ 0 w 199"/>
                    <a:gd name="T13" fmla="*/ 0 h 232"/>
                    <a:gd name="T14" fmla="*/ 0 w 199"/>
                    <a:gd name="T15" fmla="*/ 0 h 232"/>
                    <a:gd name="T16" fmla="*/ 0 w 199"/>
                    <a:gd name="T17" fmla="*/ 0 h 232"/>
                    <a:gd name="T18" fmla="*/ 0 w 199"/>
                    <a:gd name="T19" fmla="*/ 0 h 232"/>
                    <a:gd name="T20" fmla="*/ 0 w 199"/>
                    <a:gd name="T21" fmla="*/ 0 h 232"/>
                    <a:gd name="T22" fmla="*/ 0 w 199"/>
                    <a:gd name="T23" fmla="*/ 0 h 232"/>
                    <a:gd name="T24" fmla="*/ 0 w 199"/>
                    <a:gd name="T25" fmla="*/ 0 h 232"/>
                    <a:gd name="T26" fmla="*/ 0 w 199"/>
                    <a:gd name="T27" fmla="*/ 0 h 232"/>
                    <a:gd name="T28" fmla="*/ 0 w 199"/>
                    <a:gd name="T29" fmla="*/ 0 h 232"/>
                    <a:gd name="T30" fmla="*/ 0 w 199"/>
                    <a:gd name="T31" fmla="*/ 0 h 232"/>
                    <a:gd name="T32" fmla="*/ 0 w 199"/>
                    <a:gd name="T33" fmla="*/ 0 h 232"/>
                    <a:gd name="T34" fmla="*/ 0 w 199"/>
                    <a:gd name="T35" fmla="*/ 0 h 232"/>
                    <a:gd name="T36" fmla="*/ 0 w 199"/>
                    <a:gd name="T37" fmla="*/ 0 h 232"/>
                    <a:gd name="T38" fmla="*/ 0 w 199"/>
                    <a:gd name="T39" fmla="*/ 0 h 232"/>
                    <a:gd name="T40" fmla="*/ 0 w 199"/>
                    <a:gd name="T41" fmla="*/ 0 h 232"/>
                    <a:gd name="T42" fmla="*/ 0 w 199"/>
                    <a:gd name="T43" fmla="*/ 0 h 232"/>
                    <a:gd name="T44" fmla="*/ 0 w 199"/>
                    <a:gd name="T45" fmla="*/ 0 h 232"/>
                    <a:gd name="T46" fmla="*/ 0 w 199"/>
                    <a:gd name="T47" fmla="*/ 0 h 232"/>
                    <a:gd name="T48" fmla="*/ 0 w 199"/>
                    <a:gd name="T49" fmla="*/ 0 h 232"/>
                    <a:gd name="T50" fmla="*/ 0 w 199"/>
                    <a:gd name="T51" fmla="*/ 0 h 232"/>
                    <a:gd name="T52" fmla="*/ 0 w 199"/>
                    <a:gd name="T53" fmla="*/ 0 h 232"/>
                    <a:gd name="T54" fmla="*/ 0 w 199"/>
                    <a:gd name="T55" fmla="*/ 0 h 232"/>
                    <a:gd name="T56" fmla="*/ 0 w 199"/>
                    <a:gd name="T57" fmla="*/ 0 h 232"/>
                    <a:gd name="T58" fmla="*/ 0 w 199"/>
                    <a:gd name="T59" fmla="*/ 0 h 232"/>
                    <a:gd name="T60" fmla="*/ 0 w 199"/>
                    <a:gd name="T61" fmla="*/ 0 h 232"/>
                    <a:gd name="T62" fmla="*/ 0 w 199"/>
                    <a:gd name="T63" fmla="*/ 0 h 232"/>
                    <a:gd name="T64" fmla="*/ 0 w 199"/>
                    <a:gd name="T65" fmla="*/ 0 h 232"/>
                    <a:gd name="T66" fmla="*/ 0 w 199"/>
                    <a:gd name="T67" fmla="*/ 0 h 232"/>
                    <a:gd name="T68" fmla="*/ 0 w 199"/>
                    <a:gd name="T69" fmla="*/ 0 h 232"/>
                    <a:gd name="T70" fmla="*/ 0 w 199"/>
                    <a:gd name="T71" fmla="*/ 0 h 232"/>
                    <a:gd name="T72" fmla="*/ 0 w 199"/>
                    <a:gd name="T73" fmla="*/ 0 h 232"/>
                    <a:gd name="T74" fmla="*/ 0 w 199"/>
                    <a:gd name="T75" fmla="*/ 0 h 232"/>
                    <a:gd name="T76" fmla="*/ 0 w 199"/>
                    <a:gd name="T77" fmla="*/ 0 h 232"/>
                    <a:gd name="T78" fmla="*/ 0 w 199"/>
                    <a:gd name="T79" fmla="*/ 0 h 232"/>
                    <a:gd name="T80" fmla="*/ 0 w 199"/>
                    <a:gd name="T81" fmla="*/ 0 h 232"/>
                    <a:gd name="T82" fmla="*/ 0 w 199"/>
                    <a:gd name="T83" fmla="*/ 0 h 232"/>
                    <a:gd name="T84" fmla="*/ 0 w 199"/>
                    <a:gd name="T85" fmla="*/ 0 h 232"/>
                    <a:gd name="T86" fmla="*/ 0 w 199"/>
                    <a:gd name="T87" fmla="*/ 0 h 232"/>
                    <a:gd name="T88" fmla="*/ 0 w 199"/>
                    <a:gd name="T89" fmla="*/ 0 h 232"/>
                    <a:gd name="T90" fmla="*/ 0 w 199"/>
                    <a:gd name="T91" fmla="*/ 0 h 232"/>
                    <a:gd name="T92" fmla="*/ 0 w 199"/>
                    <a:gd name="T93" fmla="*/ 0 h 232"/>
                    <a:gd name="T94" fmla="*/ 0 w 199"/>
                    <a:gd name="T95" fmla="*/ 0 h 232"/>
                    <a:gd name="T96" fmla="*/ 0 w 199"/>
                    <a:gd name="T97" fmla="*/ 0 h 232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w 199"/>
                    <a:gd name="T148" fmla="*/ 0 h 232"/>
                    <a:gd name="T149" fmla="*/ 199 w 199"/>
                    <a:gd name="T150" fmla="*/ 232 h 232"/>
                  </a:gdLst>
                  <a:ahLst/>
                  <a:cxnLst>
                    <a:cxn ang="T98">
                      <a:pos x="T0" y="T1"/>
                    </a:cxn>
                    <a:cxn ang="T99">
                      <a:pos x="T2" y="T3"/>
                    </a:cxn>
                    <a:cxn ang="T100">
                      <a:pos x="T4" y="T5"/>
                    </a:cxn>
                    <a:cxn ang="T101">
                      <a:pos x="T6" y="T7"/>
                    </a:cxn>
                    <a:cxn ang="T102">
                      <a:pos x="T8" y="T9"/>
                    </a:cxn>
                    <a:cxn ang="T103">
                      <a:pos x="T10" y="T11"/>
                    </a:cxn>
                    <a:cxn ang="T104">
                      <a:pos x="T12" y="T13"/>
                    </a:cxn>
                    <a:cxn ang="T105">
                      <a:pos x="T14" y="T15"/>
                    </a:cxn>
                    <a:cxn ang="T106">
                      <a:pos x="T16" y="T17"/>
                    </a:cxn>
                    <a:cxn ang="T107">
                      <a:pos x="T18" y="T19"/>
                    </a:cxn>
                    <a:cxn ang="T108">
                      <a:pos x="T20" y="T21"/>
                    </a:cxn>
                    <a:cxn ang="T109">
                      <a:pos x="T22" y="T23"/>
                    </a:cxn>
                    <a:cxn ang="T110">
                      <a:pos x="T24" y="T25"/>
                    </a:cxn>
                    <a:cxn ang="T111">
                      <a:pos x="T26" y="T27"/>
                    </a:cxn>
                    <a:cxn ang="T112">
                      <a:pos x="T28" y="T29"/>
                    </a:cxn>
                    <a:cxn ang="T113">
                      <a:pos x="T30" y="T31"/>
                    </a:cxn>
                    <a:cxn ang="T114">
                      <a:pos x="T32" y="T33"/>
                    </a:cxn>
                    <a:cxn ang="T115">
                      <a:pos x="T34" y="T35"/>
                    </a:cxn>
                    <a:cxn ang="T116">
                      <a:pos x="T36" y="T37"/>
                    </a:cxn>
                    <a:cxn ang="T117">
                      <a:pos x="T38" y="T39"/>
                    </a:cxn>
                    <a:cxn ang="T118">
                      <a:pos x="T40" y="T41"/>
                    </a:cxn>
                    <a:cxn ang="T119">
                      <a:pos x="T42" y="T43"/>
                    </a:cxn>
                    <a:cxn ang="T120">
                      <a:pos x="T44" y="T45"/>
                    </a:cxn>
                    <a:cxn ang="T121">
                      <a:pos x="T46" y="T47"/>
                    </a:cxn>
                    <a:cxn ang="T122">
                      <a:pos x="T48" y="T49"/>
                    </a:cxn>
                    <a:cxn ang="T123">
                      <a:pos x="T50" y="T51"/>
                    </a:cxn>
                    <a:cxn ang="T124">
                      <a:pos x="T52" y="T53"/>
                    </a:cxn>
                    <a:cxn ang="T125">
                      <a:pos x="T54" y="T55"/>
                    </a:cxn>
                    <a:cxn ang="T126">
                      <a:pos x="T56" y="T57"/>
                    </a:cxn>
                    <a:cxn ang="T127">
                      <a:pos x="T58" y="T59"/>
                    </a:cxn>
                    <a:cxn ang="T128">
                      <a:pos x="T60" y="T61"/>
                    </a:cxn>
                    <a:cxn ang="T129">
                      <a:pos x="T62" y="T63"/>
                    </a:cxn>
                    <a:cxn ang="T130">
                      <a:pos x="T64" y="T65"/>
                    </a:cxn>
                    <a:cxn ang="T131">
                      <a:pos x="T66" y="T67"/>
                    </a:cxn>
                    <a:cxn ang="T132">
                      <a:pos x="T68" y="T69"/>
                    </a:cxn>
                    <a:cxn ang="T133">
                      <a:pos x="T70" y="T71"/>
                    </a:cxn>
                    <a:cxn ang="T134">
                      <a:pos x="T72" y="T73"/>
                    </a:cxn>
                    <a:cxn ang="T135">
                      <a:pos x="T74" y="T75"/>
                    </a:cxn>
                    <a:cxn ang="T136">
                      <a:pos x="T76" y="T77"/>
                    </a:cxn>
                    <a:cxn ang="T137">
                      <a:pos x="T78" y="T79"/>
                    </a:cxn>
                    <a:cxn ang="T138">
                      <a:pos x="T80" y="T81"/>
                    </a:cxn>
                    <a:cxn ang="T139">
                      <a:pos x="T82" y="T83"/>
                    </a:cxn>
                    <a:cxn ang="T140">
                      <a:pos x="T84" y="T85"/>
                    </a:cxn>
                    <a:cxn ang="T141">
                      <a:pos x="T86" y="T87"/>
                    </a:cxn>
                    <a:cxn ang="T142">
                      <a:pos x="T88" y="T89"/>
                    </a:cxn>
                    <a:cxn ang="T143">
                      <a:pos x="T90" y="T91"/>
                    </a:cxn>
                    <a:cxn ang="T144">
                      <a:pos x="T92" y="T93"/>
                    </a:cxn>
                    <a:cxn ang="T145">
                      <a:pos x="T94" y="T95"/>
                    </a:cxn>
                    <a:cxn ang="T146">
                      <a:pos x="T96" y="T97"/>
                    </a:cxn>
                  </a:cxnLst>
                  <a:rect l="T147" t="T148" r="T149" b="T150"/>
                  <a:pathLst>
                    <a:path w="199" h="232">
                      <a:moveTo>
                        <a:pt x="70" y="29"/>
                      </a:moveTo>
                      <a:lnTo>
                        <a:pt x="55" y="39"/>
                      </a:lnTo>
                      <a:lnTo>
                        <a:pt x="42" y="50"/>
                      </a:lnTo>
                      <a:lnTo>
                        <a:pt x="30" y="63"/>
                      </a:lnTo>
                      <a:lnTo>
                        <a:pt x="20" y="77"/>
                      </a:lnTo>
                      <a:lnTo>
                        <a:pt x="12" y="91"/>
                      </a:lnTo>
                      <a:lnTo>
                        <a:pt x="6" y="108"/>
                      </a:lnTo>
                      <a:lnTo>
                        <a:pt x="2" y="125"/>
                      </a:lnTo>
                      <a:lnTo>
                        <a:pt x="0" y="142"/>
                      </a:lnTo>
                      <a:lnTo>
                        <a:pt x="2" y="166"/>
                      </a:lnTo>
                      <a:lnTo>
                        <a:pt x="12" y="186"/>
                      </a:lnTo>
                      <a:lnTo>
                        <a:pt x="26" y="203"/>
                      </a:lnTo>
                      <a:lnTo>
                        <a:pt x="45" y="216"/>
                      </a:lnTo>
                      <a:lnTo>
                        <a:pt x="66" y="226"/>
                      </a:lnTo>
                      <a:lnTo>
                        <a:pt x="88" y="230"/>
                      </a:lnTo>
                      <a:lnTo>
                        <a:pt x="111" y="232"/>
                      </a:lnTo>
                      <a:lnTo>
                        <a:pt x="134" y="228"/>
                      </a:lnTo>
                      <a:lnTo>
                        <a:pt x="138" y="228"/>
                      </a:lnTo>
                      <a:lnTo>
                        <a:pt x="143" y="226"/>
                      </a:lnTo>
                      <a:lnTo>
                        <a:pt x="147" y="222"/>
                      </a:lnTo>
                      <a:lnTo>
                        <a:pt x="148" y="218"/>
                      </a:lnTo>
                      <a:lnTo>
                        <a:pt x="145" y="212"/>
                      </a:lnTo>
                      <a:lnTo>
                        <a:pt x="141" y="207"/>
                      </a:lnTo>
                      <a:lnTo>
                        <a:pt x="135" y="203"/>
                      </a:lnTo>
                      <a:lnTo>
                        <a:pt x="129" y="201"/>
                      </a:lnTo>
                      <a:lnTo>
                        <a:pt x="117" y="197"/>
                      </a:lnTo>
                      <a:lnTo>
                        <a:pt x="105" y="195"/>
                      </a:lnTo>
                      <a:lnTo>
                        <a:pt x="94" y="193"/>
                      </a:lnTo>
                      <a:lnTo>
                        <a:pt x="83" y="190"/>
                      </a:lnTo>
                      <a:lnTo>
                        <a:pt x="73" y="187"/>
                      </a:lnTo>
                      <a:lnTo>
                        <a:pt x="62" y="182"/>
                      </a:lnTo>
                      <a:lnTo>
                        <a:pt x="53" y="176"/>
                      </a:lnTo>
                      <a:lnTo>
                        <a:pt x="43" y="167"/>
                      </a:lnTo>
                      <a:lnTo>
                        <a:pt x="40" y="128"/>
                      </a:lnTo>
                      <a:lnTo>
                        <a:pt x="49" y="96"/>
                      </a:lnTo>
                      <a:lnTo>
                        <a:pt x="68" y="71"/>
                      </a:lnTo>
                      <a:lnTo>
                        <a:pt x="94" y="50"/>
                      </a:lnTo>
                      <a:lnTo>
                        <a:pt x="122" y="34"/>
                      </a:lnTo>
                      <a:lnTo>
                        <a:pt x="151" y="21"/>
                      </a:lnTo>
                      <a:lnTo>
                        <a:pt x="178" y="12"/>
                      </a:lnTo>
                      <a:lnTo>
                        <a:pt x="199" y="4"/>
                      </a:lnTo>
                      <a:lnTo>
                        <a:pt x="186" y="1"/>
                      </a:lnTo>
                      <a:lnTo>
                        <a:pt x="172" y="0"/>
                      </a:lnTo>
                      <a:lnTo>
                        <a:pt x="156" y="2"/>
                      </a:lnTo>
                      <a:lnTo>
                        <a:pt x="138" y="4"/>
                      </a:lnTo>
                      <a:lnTo>
                        <a:pt x="121" y="10"/>
                      </a:lnTo>
                      <a:lnTo>
                        <a:pt x="103" y="16"/>
                      </a:lnTo>
                      <a:lnTo>
                        <a:pt x="86" y="23"/>
                      </a:lnTo>
                      <a:lnTo>
                        <a:pt x="70" y="29"/>
                      </a:lnTo>
                      <a:close/>
                    </a:path>
                  </a:pathLst>
                </a:custGeom>
                <a:solidFill>
                  <a:srgbClr val="C9E8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9107" name="Freeform 739"/>
                <p:cNvSpPr>
                  <a:spLocks/>
                </p:cNvSpPr>
                <p:nvPr/>
              </p:nvSpPr>
              <p:spPr bwMode="auto">
                <a:xfrm>
                  <a:off x="5252" y="2656"/>
                  <a:ext cx="47" cy="42"/>
                </a:xfrm>
                <a:custGeom>
                  <a:avLst/>
                  <a:gdLst>
                    <a:gd name="T0" fmla="*/ 0 w 128"/>
                    <a:gd name="T1" fmla="*/ 0 h 180"/>
                    <a:gd name="T2" fmla="*/ 0 w 128"/>
                    <a:gd name="T3" fmla="*/ 0 h 180"/>
                    <a:gd name="T4" fmla="*/ 0 w 128"/>
                    <a:gd name="T5" fmla="*/ 0 h 180"/>
                    <a:gd name="T6" fmla="*/ 0 w 128"/>
                    <a:gd name="T7" fmla="*/ 0 h 180"/>
                    <a:gd name="T8" fmla="*/ 0 w 128"/>
                    <a:gd name="T9" fmla="*/ 0 h 180"/>
                    <a:gd name="T10" fmla="*/ 0 w 128"/>
                    <a:gd name="T11" fmla="*/ 0 h 180"/>
                    <a:gd name="T12" fmla="*/ 0 w 128"/>
                    <a:gd name="T13" fmla="*/ 0 h 180"/>
                    <a:gd name="T14" fmla="*/ 0 w 128"/>
                    <a:gd name="T15" fmla="*/ 0 h 180"/>
                    <a:gd name="T16" fmla="*/ 0 w 128"/>
                    <a:gd name="T17" fmla="*/ 0 h 180"/>
                    <a:gd name="T18" fmla="*/ 0 w 128"/>
                    <a:gd name="T19" fmla="*/ 0 h 180"/>
                    <a:gd name="T20" fmla="*/ 0 w 128"/>
                    <a:gd name="T21" fmla="*/ 0 h 180"/>
                    <a:gd name="T22" fmla="*/ 0 w 128"/>
                    <a:gd name="T23" fmla="*/ 0 h 180"/>
                    <a:gd name="T24" fmla="*/ 0 w 128"/>
                    <a:gd name="T25" fmla="*/ 0 h 180"/>
                    <a:gd name="T26" fmla="*/ 0 w 128"/>
                    <a:gd name="T27" fmla="*/ 0 h 180"/>
                    <a:gd name="T28" fmla="*/ 0 w 128"/>
                    <a:gd name="T29" fmla="*/ 0 h 180"/>
                    <a:gd name="T30" fmla="*/ 0 w 128"/>
                    <a:gd name="T31" fmla="*/ 0 h 180"/>
                    <a:gd name="T32" fmla="*/ 0 w 128"/>
                    <a:gd name="T33" fmla="*/ 0 h 180"/>
                    <a:gd name="T34" fmla="*/ 0 w 128"/>
                    <a:gd name="T35" fmla="*/ 0 h 180"/>
                    <a:gd name="T36" fmla="*/ 0 w 128"/>
                    <a:gd name="T37" fmla="*/ 0 h 180"/>
                    <a:gd name="T38" fmla="*/ 0 w 128"/>
                    <a:gd name="T39" fmla="*/ 0 h 180"/>
                    <a:gd name="T40" fmla="*/ 0 w 128"/>
                    <a:gd name="T41" fmla="*/ 0 h 180"/>
                    <a:gd name="T42" fmla="*/ 0 w 128"/>
                    <a:gd name="T43" fmla="*/ 0 h 180"/>
                    <a:gd name="T44" fmla="*/ 0 w 128"/>
                    <a:gd name="T45" fmla="*/ 0 h 180"/>
                    <a:gd name="T46" fmla="*/ 0 w 128"/>
                    <a:gd name="T47" fmla="*/ 0 h 180"/>
                    <a:gd name="T48" fmla="*/ 0 w 128"/>
                    <a:gd name="T49" fmla="*/ 0 h 180"/>
                    <a:gd name="T50" fmla="*/ 0 w 128"/>
                    <a:gd name="T51" fmla="*/ 0 h 180"/>
                    <a:gd name="T52" fmla="*/ 0 w 128"/>
                    <a:gd name="T53" fmla="*/ 0 h 180"/>
                    <a:gd name="T54" fmla="*/ 0 w 128"/>
                    <a:gd name="T55" fmla="*/ 0 h 180"/>
                    <a:gd name="T56" fmla="*/ 0 w 128"/>
                    <a:gd name="T57" fmla="*/ 0 h 180"/>
                    <a:gd name="T58" fmla="*/ 0 w 128"/>
                    <a:gd name="T59" fmla="*/ 0 h 180"/>
                    <a:gd name="T60" fmla="*/ 0 w 128"/>
                    <a:gd name="T61" fmla="*/ 0 h 180"/>
                    <a:gd name="T62" fmla="*/ 0 w 128"/>
                    <a:gd name="T63" fmla="*/ 0 h 180"/>
                    <a:gd name="T64" fmla="*/ 0 w 128"/>
                    <a:gd name="T65" fmla="*/ 0 h 180"/>
                    <a:gd name="T66" fmla="*/ 0 w 128"/>
                    <a:gd name="T67" fmla="*/ 0 h 180"/>
                    <a:gd name="T68" fmla="*/ 0 w 128"/>
                    <a:gd name="T69" fmla="*/ 0 h 180"/>
                    <a:gd name="T70" fmla="*/ 0 w 128"/>
                    <a:gd name="T71" fmla="*/ 0 h 180"/>
                    <a:gd name="T72" fmla="*/ 0 w 128"/>
                    <a:gd name="T73" fmla="*/ 0 h 180"/>
                    <a:gd name="T74" fmla="*/ 0 w 128"/>
                    <a:gd name="T75" fmla="*/ 0 h 180"/>
                    <a:gd name="T76" fmla="*/ 0 w 128"/>
                    <a:gd name="T77" fmla="*/ 0 h 180"/>
                    <a:gd name="T78" fmla="*/ 0 w 128"/>
                    <a:gd name="T79" fmla="*/ 0 h 180"/>
                    <a:gd name="T80" fmla="*/ 0 w 128"/>
                    <a:gd name="T81" fmla="*/ 0 h 180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w 128"/>
                    <a:gd name="T124" fmla="*/ 0 h 180"/>
                    <a:gd name="T125" fmla="*/ 128 w 128"/>
                    <a:gd name="T126" fmla="*/ 180 h 180"/>
                  </a:gdLst>
                  <a:ahLst/>
                  <a:cxnLst>
                    <a:cxn ang="T82">
                      <a:pos x="T0" y="T1"/>
                    </a:cxn>
                    <a:cxn ang="T83">
                      <a:pos x="T2" y="T3"/>
                    </a:cxn>
                    <a:cxn ang="T84">
                      <a:pos x="T4" y="T5"/>
                    </a:cxn>
                    <a:cxn ang="T85">
                      <a:pos x="T6" y="T7"/>
                    </a:cxn>
                    <a:cxn ang="T86">
                      <a:pos x="T8" y="T9"/>
                    </a:cxn>
                    <a:cxn ang="T87">
                      <a:pos x="T10" y="T11"/>
                    </a:cxn>
                    <a:cxn ang="T88">
                      <a:pos x="T12" y="T13"/>
                    </a:cxn>
                    <a:cxn ang="T89">
                      <a:pos x="T14" y="T15"/>
                    </a:cxn>
                    <a:cxn ang="T90">
                      <a:pos x="T16" y="T17"/>
                    </a:cxn>
                    <a:cxn ang="T91">
                      <a:pos x="T18" y="T19"/>
                    </a:cxn>
                    <a:cxn ang="T92">
                      <a:pos x="T20" y="T21"/>
                    </a:cxn>
                    <a:cxn ang="T93">
                      <a:pos x="T22" y="T23"/>
                    </a:cxn>
                    <a:cxn ang="T94">
                      <a:pos x="T24" y="T25"/>
                    </a:cxn>
                    <a:cxn ang="T95">
                      <a:pos x="T26" y="T27"/>
                    </a:cxn>
                    <a:cxn ang="T96">
                      <a:pos x="T28" y="T29"/>
                    </a:cxn>
                    <a:cxn ang="T97">
                      <a:pos x="T30" y="T31"/>
                    </a:cxn>
                    <a:cxn ang="T98">
                      <a:pos x="T32" y="T33"/>
                    </a:cxn>
                    <a:cxn ang="T99">
                      <a:pos x="T34" y="T35"/>
                    </a:cxn>
                    <a:cxn ang="T100">
                      <a:pos x="T36" y="T37"/>
                    </a:cxn>
                    <a:cxn ang="T101">
                      <a:pos x="T38" y="T39"/>
                    </a:cxn>
                    <a:cxn ang="T102">
                      <a:pos x="T40" y="T41"/>
                    </a:cxn>
                    <a:cxn ang="T103">
                      <a:pos x="T42" y="T43"/>
                    </a:cxn>
                    <a:cxn ang="T104">
                      <a:pos x="T44" y="T45"/>
                    </a:cxn>
                    <a:cxn ang="T105">
                      <a:pos x="T46" y="T47"/>
                    </a:cxn>
                    <a:cxn ang="T106">
                      <a:pos x="T48" y="T49"/>
                    </a:cxn>
                    <a:cxn ang="T107">
                      <a:pos x="T50" y="T51"/>
                    </a:cxn>
                    <a:cxn ang="T108">
                      <a:pos x="T52" y="T53"/>
                    </a:cxn>
                    <a:cxn ang="T109">
                      <a:pos x="T54" y="T55"/>
                    </a:cxn>
                    <a:cxn ang="T110">
                      <a:pos x="T56" y="T57"/>
                    </a:cxn>
                    <a:cxn ang="T111">
                      <a:pos x="T58" y="T59"/>
                    </a:cxn>
                    <a:cxn ang="T112">
                      <a:pos x="T60" y="T61"/>
                    </a:cxn>
                    <a:cxn ang="T113">
                      <a:pos x="T62" y="T63"/>
                    </a:cxn>
                    <a:cxn ang="T114">
                      <a:pos x="T64" y="T65"/>
                    </a:cxn>
                    <a:cxn ang="T115">
                      <a:pos x="T66" y="T67"/>
                    </a:cxn>
                    <a:cxn ang="T116">
                      <a:pos x="T68" y="T69"/>
                    </a:cxn>
                    <a:cxn ang="T117">
                      <a:pos x="T70" y="T71"/>
                    </a:cxn>
                    <a:cxn ang="T118">
                      <a:pos x="T72" y="T73"/>
                    </a:cxn>
                    <a:cxn ang="T119">
                      <a:pos x="T74" y="T75"/>
                    </a:cxn>
                    <a:cxn ang="T120">
                      <a:pos x="T76" y="T77"/>
                    </a:cxn>
                    <a:cxn ang="T121">
                      <a:pos x="T78" y="T79"/>
                    </a:cxn>
                    <a:cxn ang="T122">
                      <a:pos x="T80" y="T81"/>
                    </a:cxn>
                  </a:cxnLst>
                  <a:rect l="T123" t="T124" r="T125" b="T126"/>
                  <a:pathLst>
                    <a:path w="128" h="180">
                      <a:moveTo>
                        <a:pt x="108" y="59"/>
                      </a:moveTo>
                      <a:lnTo>
                        <a:pt x="113" y="77"/>
                      </a:lnTo>
                      <a:lnTo>
                        <a:pt x="111" y="94"/>
                      </a:lnTo>
                      <a:lnTo>
                        <a:pt x="103" y="108"/>
                      </a:lnTo>
                      <a:lnTo>
                        <a:pt x="91" y="121"/>
                      </a:lnTo>
                      <a:lnTo>
                        <a:pt x="77" y="132"/>
                      </a:lnTo>
                      <a:lnTo>
                        <a:pt x="61" y="144"/>
                      </a:lnTo>
                      <a:lnTo>
                        <a:pt x="45" y="154"/>
                      </a:lnTo>
                      <a:lnTo>
                        <a:pt x="30" y="164"/>
                      </a:lnTo>
                      <a:lnTo>
                        <a:pt x="28" y="168"/>
                      </a:lnTo>
                      <a:lnTo>
                        <a:pt x="27" y="170"/>
                      </a:lnTo>
                      <a:lnTo>
                        <a:pt x="27" y="174"/>
                      </a:lnTo>
                      <a:lnTo>
                        <a:pt x="28" y="177"/>
                      </a:lnTo>
                      <a:lnTo>
                        <a:pt x="32" y="179"/>
                      </a:lnTo>
                      <a:lnTo>
                        <a:pt x="35" y="180"/>
                      </a:lnTo>
                      <a:lnTo>
                        <a:pt x="37" y="180"/>
                      </a:lnTo>
                      <a:lnTo>
                        <a:pt x="41" y="179"/>
                      </a:lnTo>
                      <a:lnTo>
                        <a:pt x="60" y="169"/>
                      </a:lnTo>
                      <a:lnTo>
                        <a:pt x="77" y="158"/>
                      </a:lnTo>
                      <a:lnTo>
                        <a:pt x="94" y="145"/>
                      </a:lnTo>
                      <a:lnTo>
                        <a:pt x="109" y="130"/>
                      </a:lnTo>
                      <a:lnTo>
                        <a:pt x="120" y="114"/>
                      </a:lnTo>
                      <a:lnTo>
                        <a:pt x="127" y="95"/>
                      </a:lnTo>
                      <a:lnTo>
                        <a:pt x="128" y="76"/>
                      </a:lnTo>
                      <a:lnTo>
                        <a:pt x="123" y="55"/>
                      </a:lnTo>
                      <a:lnTo>
                        <a:pt x="113" y="39"/>
                      </a:lnTo>
                      <a:lnTo>
                        <a:pt x="97" y="25"/>
                      </a:lnTo>
                      <a:lnTo>
                        <a:pt x="79" y="15"/>
                      </a:lnTo>
                      <a:lnTo>
                        <a:pt x="57" y="7"/>
                      </a:lnTo>
                      <a:lnTo>
                        <a:pt x="36" y="2"/>
                      </a:lnTo>
                      <a:lnTo>
                        <a:pt x="19" y="0"/>
                      </a:lnTo>
                      <a:lnTo>
                        <a:pt x="6" y="0"/>
                      </a:lnTo>
                      <a:lnTo>
                        <a:pt x="0" y="4"/>
                      </a:lnTo>
                      <a:lnTo>
                        <a:pt x="14" y="9"/>
                      </a:lnTo>
                      <a:lnTo>
                        <a:pt x="29" y="14"/>
                      </a:lnTo>
                      <a:lnTo>
                        <a:pt x="46" y="19"/>
                      </a:lnTo>
                      <a:lnTo>
                        <a:pt x="61" y="23"/>
                      </a:lnTo>
                      <a:lnTo>
                        <a:pt x="76" y="29"/>
                      </a:lnTo>
                      <a:lnTo>
                        <a:pt x="89" y="37"/>
                      </a:lnTo>
                      <a:lnTo>
                        <a:pt x="100" y="46"/>
                      </a:lnTo>
                      <a:lnTo>
                        <a:pt x="108" y="59"/>
                      </a:lnTo>
                      <a:close/>
                    </a:path>
                  </a:pathLst>
                </a:custGeom>
                <a:solidFill>
                  <a:srgbClr val="C9E8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9108" name="Freeform 740"/>
                <p:cNvSpPr>
                  <a:spLocks/>
                </p:cNvSpPr>
                <p:nvPr/>
              </p:nvSpPr>
              <p:spPr bwMode="auto">
                <a:xfrm>
                  <a:off x="5089" y="2646"/>
                  <a:ext cx="114" cy="88"/>
                </a:xfrm>
                <a:custGeom>
                  <a:avLst/>
                  <a:gdLst>
                    <a:gd name="T0" fmla="*/ 0 w 322"/>
                    <a:gd name="T1" fmla="*/ 0 h 378"/>
                    <a:gd name="T2" fmla="*/ 0 w 322"/>
                    <a:gd name="T3" fmla="*/ 0 h 378"/>
                    <a:gd name="T4" fmla="*/ 0 w 322"/>
                    <a:gd name="T5" fmla="*/ 0 h 378"/>
                    <a:gd name="T6" fmla="*/ 0 w 322"/>
                    <a:gd name="T7" fmla="*/ 0 h 378"/>
                    <a:gd name="T8" fmla="*/ 0 w 322"/>
                    <a:gd name="T9" fmla="*/ 0 h 378"/>
                    <a:gd name="T10" fmla="*/ 0 w 322"/>
                    <a:gd name="T11" fmla="*/ 0 h 378"/>
                    <a:gd name="T12" fmla="*/ 0 w 322"/>
                    <a:gd name="T13" fmla="*/ 0 h 378"/>
                    <a:gd name="T14" fmla="*/ 0 w 322"/>
                    <a:gd name="T15" fmla="*/ 0 h 378"/>
                    <a:gd name="T16" fmla="*/ 0 w 322"/>
                    <a:gd name="T17" fmla="*/ 0 h 378"/>
                    <a:gd name="T18" fmla="*/ 0 w 322"/>
                    <a:gd name="T19" fmla="*/ 0 h 378"/>
                    <a:gd name="T20" fmla="*/ 0 w 322"/>
                    <a:gd name="T21" fmla="*/ 0 h 378"/>
                    <a:gd name="T22" fmla="*/ 0 w 322"/>
                    <a:gd name="T23" fmla="*/ 0 h 378"/>
                    <a:gd name="T24" fmla="*/ 0 w 322"/>
                    <a:gd name="T25" fmla="*/ 0 h 378"/>
                    <a:gd name="T26" fmla="*/ 0 w 322"/>
                    <a:gd name="T27" fmla="*/ 0 h 378"/>
                    <a:gd name="T28" fmla="*/ 0 w 322"/>
                    <a:gd name="T29" fmla="*/ 0 h 378"/>
                    <a:gd name="T30" fmla="*/ 0 w 322"/>
                    <a:gd name="T31" fmla="*/ 0 h 378"/>
                    <a:gd name="T32" fmla="*/ 0 w 322"/>
                    <a:gd name="T33" fmla="*/ 0 h 378"/>
                    <a:gd name="T34" fmla="*/ 0 w 322"/>
                    <a:gd name="T35" fmla="*/ 0 h 378"/>
                    <a:gd name="T36" fmla="*/ 0 w 322"/>
                    <a:gd name="T37" fmla="*/ 0 h 378"/>
                    <a:gd name="T38" fmla="*/ 0 w 322"/>
                    <a:gd name="T39" fmla="*/ 0 h 378"/>
                    <a:gd name="T40" fmla="*/ 0 w 322"/>
                    <a:gd name="T41" fmla="*/ 0 h 378"/>
                    <a:gd name="T42" fmla="*/ 0 w 322"/>
                    <a:gd name="T43" fmla="*/ 0 h 378"/>
                    <a:gd name="T44" fmla="*/ 0 w 322"/>
                    <a:gd name="T45" fmla="*/ 0 h 378"/>
                    <a:gd name="T46" fmla="*/ 0 w 322"/>
                    <a:gd name="T47" fmla="*/ 0 h 378"/>
                    <a:gd name="T48" fmla="*/ 0 w 322"/>
                    <a:gd name="T49" fmla="*/ 0 h 378"/>
                    <a:gd name="T50" fmla="*/ 0 w 322"/>
                    <a:gd name="T51" fmla="*/ 0 h 378"/>
                    <a:gd name="T52" fmla="*/ 0 w 322"/>
                    <a:gd name="T53" fmla="*/ 0 h 378"/>
                    <a:gd name="T54" fmla="*/ 0 w 322"/>
                    <a:gd name="T55" fmla="*/ 0 h 378"/>
                    <a:gd name="T56" fmla="*/ 0 w 322"/>
                    <a:gd name="T57" fmla="*/ 0 h 378"/>
                    <a:gd name="T58" fmla="*/ 0 w 322"/>
                    <a:gd name="T59" fmla="*/ 0 h 378"/>
                    <a:gd name="T60" fmla="*/ 0 w 322"/>
                    <a:gd name="T61" fmla="*/ 0 h 378"/>
                    <a:gd name="T62" fmla="*/ 0 w 322"/>
                    <a:gd name="T63" fmla="*/ 0 h 378"/>
                    <a:gd name="T64" fmla="*/ 0 w 322"/>
                    <a:gd name="T65" fmla="*/ 0 h 378"/>
                    <a:gd name="T66" fmla="*/ 0 w 322"/>
                    <a:gd name="T67" fmla="*/ 0 h 378"/>
                    <a:gd name="T68" fmla="*/ 0 w 322"/>
                    <a:gd name="T69" fmla="*/ 0 h 378"/>
                    <a:gd name="T70" fmla="*/ 0 w 322"/>
                    <a:gd name="T71" fmla="*/ 0 h 378"/>
                    <a:gd name="T72" fmla="*/ 0 w 322"/>
                    <a:gd name="T73" fmla="*/ 0 h 378"/>
                    <a:gd name="T74" fmla="*/ 0 w 322"/>
                    <a:gd name="T75" fmla="*/ 0 h 378"/>
                    <a:gd name="T76" fmla="*/ 0 w 322"/>
                    <a:gd name="T77" fmla="*/ 0 h 378"/>
                    <a:gd name="T78" fmla="*/ 0 w 322"/>
                    <a:gd name="T79" fmla="*/ 0 h 378"/>
                    <a:gd name="T80" fmla="*/ 0 w 322"/>
                    <a:gd name="T81" fmla="*/ 0 h 378"/>
                    <a:gd name="T82" fmla="*/ 0 w 322"/>
                    <a:gd name="T83" fmla="*/ 0 h 378"/>
                    <a:gd name="T84" fmla="*/ 0 w 322"/>
                    <a:gd name="T85" fmla="*/ 0 h 378"/>
                    <a:gd name="T86" fmla="*/ 0 w 322"/>
                    <a:gd name="T87" fmla="*/ 0 h 378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w 322"/>
                    <a:gd name="T133" fmla="*/ 0 h 378"/>
                    <a:gd name="T134" fmla="*/ 322 w 322"/>
                    <a:gd name="T135" fmla="*/ 378 h 378"/>
                  </a:gdLst>
                  <a:ahLst/>
                  <a:cxnLst>
                    <a:cxn ang="T88">
                      <a:pos x="T0" y="T1"/>
                    </a:cxn>
                    <a:cxn ang="T89">
                      <a:pos x="T2" y="T3"/>
                    </a:cxn>
                    <a:cxn ang="T90">
                      <a:pos x="T4" y="T5"/>
                    </a:cxn>
                    <a:cxn ang="T91">
                      <a:pos x="T6" y="T7"/>
                    </a:cxn>
                    <a:cxn ang="T92">
                      <a:pos x="T8" y="T9"/>
                    </a:cxn>
                    <a:cxn ang="T93">
                      <a:pos x="T10" y="T11"/>
                    </a:cxn>
                    <a:cxn ang="T94">
                      <a:pos x="T12" y="T13"/>
                    </a:cxn>
                    <a:cxn ang="T95">
                      <a:pos x="T14" y="T15"/>
                    </a:cxn>
                    <a:cxn ang="T96">
                      <a:pos x="T16" y="T17"/>
                    </a:cxn>
                    <a:cxn ang="T97">
                      <a:pos x="T18" y="T19"/>
                    </a:cxn>
                    <a:cxn ang="T98">
                      <a:pos x="T20" y="T21"/>
                    </a:cxn>
                    <a:cxn ang="T99">
                      <a:pos x="T22" y="T23"/>
                    </a:cxn>
                    <a:cxn ang="T100">
                      <a:pos x="T24" y="T25"/>
                    </a:cxn>
                    <a:cxn ang="T101">
                      <a:pos x="T26" y="T27"/>
                    </a:cxn>
                    <a:cxn ang="T102">
                      <a:pos x="T28" y="T29"/>
                    </a:cxn>
                    <a:cxn ang="T103">
                      <a:pos x="T30" y="T31"/>
                    </a:cxn>
                    <a:cxn ang="T104">
                      <a:pos x="T32" y="T33"/>
                    </a:cxn>
                    <a:cxn ang="T105">
                      <a:pos x="T34" y="T35"/>
                    </a:cxn>
                    <a:cxn ang="T106">
                      <a:pos x="T36" y="T37"/>
                    </a:cxn>
                    <a:cxn ang="T107">
                      <a:pos x="T38" y="T39"/>
                    </a:cxn>
                    <a:cxn ang="T108">
                      <a:pos x="T40" y="T41"/>
                    </a:cxn>
                    <a:cxn ang="T109">
                      <a:pos x="T42" y="T43"/>
                    </a:cxn>
                    <a:cxn ang="T110">
                      <a:pos x="T44" y="T45"/>
                    </a:cxn>
                    <a:cxn ang="T111">
                      <a:pos x="T46" y="T47"/>
                    </a:cxn>
                    <a:cxn ang="T112">
                      <a:pos x="T48" y="T49"/>
                    </a:cxn>
                    <a:cxn ang="T113">
                      <a:pos x="T50" y="T51"/>
                    </a:cxn>
                    <a:cxn ang="T114">
                      <a:pos x="T52" y="T53"/>
                    </a:cxn>
                    <a:cxn ang="T115">
                      <a:pos x="T54" y="T55"/>
                    </a:cxn>
                    <a:cxn ang="T116">
                      <a:pos x="T56" y="T57"/>
                    </a:cxn>
                    <a:cxn ang="T117">
                      <a:pos x="T58" y="T59"/>
                    </a:cxn>
                    <a:cxn ang="T118">
                      <a:pos x="T60" y="T61"/>
                    </a:cxn>
                    <a:cxn ang="T119">
                      <a:pos x="T62" y="T63"/>
                    </a:cxn>
                    <a:cxn ang="T120">
                      <a:pos x="T64" y="T65"/>
                    </a:cxn>
                    <a:cxn ang="T121">
                      <a:pos x="T66" y="T67"/>
                    </a:cxn>
                    <a:cxn ang="T122">
                      <a:pos x="T68" y="T69"/>
                    </a:cxn>
                    <a:cxn ang="T123">
                      <a:pos x="T70" y="T71"/>
                    </a:cxn>
                    <a:cxn ang="T124">
                      <a:pos x="T72" y="T73"/>
                    </a:cxn>
                    <a:cxn ang="T125">
                      <a:pos x="T74" y="T75"/>
                    </a:cxn>
                    <a:cxn ang="T126">
                      <a:pos x="T76" y="T77"/>
                    </a:cxn>
                    <a:cxn ang="T127">
                      <a:pos x="T78" y="T79"/>
                    </a:cxn>
                    <a:cxn ang="T128">
                      <a:pos x="T80" y="T81"/>
                    </a:cxn>
                    <a:cxn ang="T129">
                      <a:pos x="T82" y="T83"/>
                    </a:cxn>
                    <a:cxn ang="T130">
                      <a:pos x="T84" y="T85"/>
                    </a:cxn>
                    <a:cxn ang="T131">
                      <a:pos x="T86" y="T87"/>
                    </a:cxn>
                  </a:cxnLst>
                  <a:rect l="T132" t="T133" r="T134" b="T135"/>
                  <a:pathLst>
                    <a:path w="322" h="378">
                      <a:moveTo>
                        <a:pt x="125" y="49"/>
                      </a:moveTo>
                      <a:lnTo>
                        <a:pt x="100" y="70"/>
                      </a:lnTo>
                      <a:lnTo>
                        <a:pt x="76" y="90"/>
                      </a:lnTo>
                      <a:lnTo>
                        <a:pt x="53" y="115"/>
                      </a:lnTo>
                      <a:lnTo>
                        <a:pt x="34" y="140"/>
                      </a:lnTo>
                      <a:lnTo>
                        <a:pt x="17" y="166"/>
                      </a:lnTo>
                      <a:lnTo>
                        <a:pt x="5" y="195"/>
                      </a:lnTo>
                      <a:lnTo>
                        <a:pt x="0" y="226"/>
                      </a:lnTo>
                      <a:lnTo>
                        <a:pt x="1" y="258"/>
                      </a:lnTo>
                      <a:lnTo>
                        <a:pt x="3" y="266"/>
                      </a:lnTo>
                      <a:lnTo>
                        <a:pt x="5" y="275"/>
                      </a:lnTo>
                      <a:lnTo>
                        <a:pt x="9" y="282"/>
                      </a:lnTo>
                      <a:lnTo>
                        <a:pt x="14" y="290"/>
                      </a:lnTo>
                      <a:lnTo>
                        <a:pt x="19" y="297"/>
                      </a:lnTo>
                      <a:lnTo>
                        <a:pt x="26" y="304"/>
                      </a:lnTo>
                      <a:lnTo>
                        <a:pt x="32" y="310"/>
                      </a:lnTo>
                      <a:lnTo>
                        <a:pt x="41" y="314"/>
                      </a:lnTo>
                      <a:lnTo>
                        <a:pt x="56" y="324"/>
                      </a:lnTo>
                      <a:lnTo>
                        <a:pt x="71" y="332"/>
                      </a:lnTo>
                      <a:lnTo>
                        <a:pt x="86" y="338"/>
                      </a:lnTo>
                      <a:lnTo>
                        <a:pt x="103" y="344"/>
                      </a:lnTo>
                      <a:lnTo>
                        <a:pt x="119" y="350"/>
                      </a:lnTo>
                      <a:lnTo>
                        <a:pt x="136" y="355"/>
                      </a:lnTo>
                      <a:lnTo>
                        <a:pt x="152" y="359"/>
                      </a:lnTo>
                      <a:lnTo>
                        <a:pt x="168" y="363"/>
                      </a:lnTo>
                      <a:lnTo>
                        <a:pt x="186" y="366"/>
                      </a:lnTo>
                      <a:lnTo>
                        <a:pt x="202" y="368"/>
                      </a:lnTo>
                      <a:lnTo>
                        <a:pt x="220" y="371"/>
                      </a:lnTo>
                      <a:lnTo>
                        <a:pt x="238" y="373"/>
                      </a:lnTo>
                      <a:lnTo>
                        <a:pt x="254" y="374"/>
                      </a:lnTo>
                      <a:lnTo>
                        <a:pt x="272" y="375"/>
                      </a:lnTo>
                      <a:lnTo>
                        <a:pt x="289" y="376"/>
                      </a:lnTo>
                      <a:lnTo>
                        <a:pt x="306" y="378"/>
                      </a:lnTo>
                      <a:lnTo>
                        <a:pt x="311" y="378"/>
                      </a:lnTo>
                      <a:lnTo>
                        <a:pt x="316" y="375"/>
                      </a:lnTo>
                      <a:lnTo>
                        <a:pt x="320" y="371"/>
                      </a:lnTo>
                      <a:lnTo>
                        <a:pt x="322" y="366"/>
                      </a:lnTo>
                      <a:lnTo>
                        <a:pt x="322" y="360"/>
                      </a:lnTo>
                      <a:lnTo>
                        <a:pt x="320" y="356"/>
                      </a:lnTo>
                      <a:lnTo>
                        <a:pt x="315" y="352"/>
                      </a:lnTo>
                      <a:lnTo>
                        <a:pt x="309" y="350"/>
                      </a:lnTo>
                      <a:lnTo>
                        <a:pt x="294" y="347"/>
                      </a:lnTo>
                      <a:lnTo>
                        <a:pt x="279" y="344"/>
                      </a:lnTo>
                      <a:lnTo>
                        <a:pt x="263" y="341"/>
                      </a:lnTo>
                      <a:lnTo>
                        <a:pt x="247" y="338"/>
                      </a:lnTo>
                      <a:lnTo>
                        <a:pt x="232" y="336"/>
                      </a:lnTo>
                      <a:lnTo>
                        <a:pt x="216" y="334"/>
                      </a:lnTo>
                      <a:lnTo>
                        <a:pt x="200" y="332"/>
                      </a:lnTo>
                      <a:lnTo>
                        <a:pt x="185" y="328"/>
                      </a:lnTo>
                      <a:lnTo>
                        <a:pt x="170" y="326"/>
                      </a:lnTo>
                      <a:lnTo>
                        <a:pt x="154" y="322"/>
                      </a:lnTo>
                      <a:lnTo>
                        <a:pt x="139" y="318"/>
                      </a:lnTo>
                      <a:lnTo>
                        <a:pt x="124" y="314"/>
                      </a:lnTo>
                      <a:lnTo>
                        <a:pt x="110" y="309"/>
                      </a:lnTo>
                      <a:lnTo>
                        <a:pt x="94" y="303"/>
                      </a:lnTo>
                      <a:lnTo>
                        <a:pt x="80" y="297"/>
                      </a:lnTo>
                      <a:lnTo>
                        <a:pt x="66" y="289"/>
                      </a:lnTo>
                      <a:lnTo>
                        <a:pt x="55" y="281"/>
                      </a:lnTo>
                      <a:lnTo>
                        <a:pt x="45" y="271"/>
                      </a:lnTo>
                      <a:lnTo>
                        <a:pt x="38" y="259"/>
                      </a:lnTo>
                      <a:lnTo>
                        <a:pt x="35" y="245"/>
                      </a:lnTo>
                      <a:lnTo>
                        <a:pt x="34" y="232"/>
                      </a:lnTo>
                      <a:lnTo>
                        <a:pt x="35" y="216"/>
                      </a:lnTo>
                      <a:lnTo>
                        <a:pt x="38" y="200"/>
                      </a:lnTo>
                      <a:lnTo>
                        <a:pt x="43" y="187"/>
                      </a:lnTo>
                      <a:lnTo>
                        <a:pt x="51" y="170"/>
                      </a:lnTo>
                      <a:lnTo>
                        <a:pt x="60" y="152"/>
                      </a:lnTo>
                      <a:lnTo>
                        <a:pt x="71" y="137"/>
                      </a:lnTo>
                      <a:lnTo>
                        <a:pt x="83" y="124"/>
                      </a:lnTo>
                      <a:lnTo>
                        <a:pt x="94" y="110"/>
                      </a:lnTo>
                      <a:lnTo>
                        <a:pt x="107" y="96"/>
                      </a:lnTo>
                      <a:lnTo>
                        <a:pt x="123" y="82"/>
                      </a:lnTo>
                      <a:lnTo>
                        <a:pt x="138" y="69"/>
                      </a:lnTo>
                      <a:lnTo>
                        <a:pt x="153" y="57"/>
                      </a:lnTo>
                      <a:lnTo>
                        <a:pt x="173" y="47"/>
                      </a:lnTo>
                      <a:lnTo>
                        <a:pt x="195" y="38"/>
                      </a:lnTo>
                      <a:lnTo>
                        <a:pt x="218" y="28"/>
                      </a:lnTo>
                      <a:lnTo>
                        <a:pt x="238" y="20"/>
                      </a:lnTo>
                      <a:lnTo>
                        <a:pt x="254" y="13"/>
                      </a:lnTo>
                      <a:lnTo>
                        <a:pt x="264" y="7"/>
                      </a:lnTo>
                      <a:lnTo>
                        <a:pt x="268" y="2"/>
                      </a:lnTo>
                      <a:lnTo>
                        <a:pt x="256" y="0"/>
                      </a:lnTo>
                      <a:lnTo>
                        <a:pt x="240" y="1"/>
                      </a:lnTo>
                      <a:lnTo>
                        <a:pt x="221" y="4"/>
                      </a:lnTo>
                      <a:lnTo>
                        <a:pt x="201" y="10"/>
                      </a:lnTo>
                      <a:lnTo>
                        <a:pt x="180" y="18"/>
                      </a:lnTo>
                      <a:lnTo>
                        <a:pt x="160" y="27"/>
                      </a:lnTo>
                      <a:lnTo>
                        <a:pt x="141" y="38"/>
                      </a:lnTo>
                      <a:lnTo>
                        <a:pt x="125" y="49"/>
                      </a:lnTo>
                      <a:close/>
                    </a:path>
                  </a:pathLst>
                </a:custGeom>
                <a:solidFill>
                  <a:srgbClr val="C9E8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9109" name="Freeform 741"/>
                <p:cNvSpPr>
                  <a:spLocks/>
                </p:cNvSpPr>
                <p:nvPr/>
              </p:nvSpPr>
              <p:spPr bwMode="auto">
                <a:xfrm>
                  <a:off x="5250" y="2643"/>
                  <a:ext cx="99" cy="59"/>
                </a:xfrm>
                <a:custGeom>
                  <a:avLst/>
                  <a:gdLst>
                    <a:gd name="T0" fmla="*/ 0 w 283"/>
                    <a:gd name="T1" fmla="*/ 0 h 252"/>
                    <a:gd name="T2" fmla="*/ 0 w 283"/>
                    <a:gd name="T3" fmla="*/ 0 h 252"/>
                    <a:gd name="T4" fmla="*/ 0 w 283"/>
                    <a:gd name="T5" fmla="*/ 0 h 252"/>
                    <a:gd name="T6" fmla="*/ 0 w 283"/>
                    <a:gd name="T7" fmla="*/ 0 h 252"/>
                    <a:gd name="T8" fmla="*/ 0 w 283"/>
                    <a:gd name="T9" fmla="*/ 0 h 252"/>
                    <a:gd name="T10" fmla="*/ 0 w 283"/>
                    <a:gd name="T11" fmla="*/ 0 h 252"/>
                    <a:gd name="T12" fmla="*/ 0 w 283"/>
                    <a:gd name="T13" fmla="*/ 0 h 252"/>
                    <a:gd name="T14" fmla="*/ 0 w 283"/>
                    <a:gd name="T15" fmla="*/ 0 h 252"/>
                    <a:gd name="T16" fmla="*/ 0 w 283"/>
                    <a:gd name="T17" fmla="*/ 0 h 252"/>
                    <a:gd name="T18" fmla="*/ 0 w 283"/>
                    <a:gd name="T19" fmla="*/ 0 h 252"/>
                    <a:gd name="T20" fmla="*/ 0 w 283"/>
                    <a:gd name="T21" fmla="*/ 0 h 252"/>
                    <a:gd name="T22" fmla="*/ 0 w 283"/>
                    <a:gd name="T23" fmla="*/ 0 h 252"/>
                    <a:gd name="T24" fmla="*/ 0 w 283"/>
                    <a:gd name="T25" fmla="*/ 0 h 252"/>
                    <a:gd name="T26" fmla="*/ 0 w 283"/>
                    <a:gd name="T27" fmla="*/ 0 h 252"/>
                    <a:gd name="T28" fmla="*/ 0 w 283"/>
                    <a:gd name="T29" fmla="*/ 0 h 252"/>
                    <a:gd name="T30" fmla="*/ 0 w 283"/>
                    <a:gd name="T31" fmla="*/ 0 h 252"/>
                    <a:gd name="T32" fmla="*/ 0 w 283"/>
                    <a:gd name="T33" fmla="*/ 0 h 252"/>
                    <a:gd name="T34" fmla="*/ 0 w 283"/>
                    <a:gd name="T35" fmla="*/ 0 h 252"/>
                    <a:gd name="T36" fmla="*/ 0 w 283"/>
                    <a:gd name="T37" fmla="*/ 0 h 252"/>
                    <a:gd name="T38" fmla="*/ 0 w 283"/>
                    <a:gd name="T39" fmla="*/ 0 h 252"/>
                    <a:gd name="T40" fmla="*/ 0 w 283"/>
                    <a:gd name="T41" fmla="*/ 0 h 252"/>
                    <a:gd name="T42" fmla="*/ 0 w 283"/>
                    <a:gd name="T43" fmla="*/ 0 h 252"/>
                    <a:gd name="T44" fmla="*/ 0 w 283"/>
                    <a:gd name="T45" fmla="*/ 0 h 252"/>
                    <a:gd name="T46" fmla="*/ 0 w 283"/>
                    <a:gd name="T47" fmla="*/ 0 h 252"/>
                    <a:gd name="T48" fmla="*/ 0 w 283"/>
                    <a:gd name="T49" fmla="*/ 0 h 252"/>
                    <a:gd name="T50" fmla="*/ 0 w 283"/>
                    <a:gd name="T51" fmla="*/ 0 h 252"/>
                    <a:gd name="T52" fmla="*/ 0 w 283"/>
                    <a:gd name="T53" fmla="*/ 0 h 252"/>
                    <a:gd name="T54" fmla="*/ 0 w 283"/>
                    <a:gd name="T55" fmla="*/ 0 h 252"/>
                    <a:gd name="T56" fmla="*/ 0 w 283"/>
                    <a:gd name="T57" fmla="*/ 0 h 252"/>
                    <a:gd name="T58" fmla="*/ 0 w 283"/>
                    <a:gd name="T59" fmla="*/ 0 h 252"/>
                    <a:gd name="T60" fmla="*/ 0 w 283"/>
                    <a:gd name="T61" fmla="*/ 0 h 252"/>
                    <a:gd name="T62" fmla="*/ 0 w 283"/>
                    <a:gd name="T63" fmla="*/ 0 h 252"/>
                    <a:gd name="T64" fmla="*/ 0 w 283"/>
                    <a:gd name="T65" fmla="*/ 0 h 252"/>
                    <a:gd name="T66" fmla="*/ 0 w 283"/>
                    <a:gd name="T67" fmla="*/ 0 h 252"/>
                    <a:gd name="T68" fmla="*/ 0 w 283"/>
                    <a:gd name="T69" fmla="*/ 0 h 252"/>
                    <a:gd name="T70" fmla="*/ 0 w 283"/>
                    <a:gd name="T71" fmla="*/ 0 h 252"/>
                    <a:gd name="T72" fmla="*/ 0 w 283"/>
                    <a:gd name="T73" fmla="*/ 0 h 252"/>
                    <a:gd name="T74" fmla="*/ 0 w 283"/>
                    <a:gd name="T75" fmla="*/ 0 h 252"/>
                    <a:gd name="T76" fmla="*/ 0 w 283"/>
                    <a:gd name="T77" fmla="*/ 0 h 252"/>
                    <a:gd name="T78" fmla="*/ 0 w 283"/>
                    <a:gd name="T79" fmla="*/ 0 h 252"/>
                    <a:gd name="T80" fmla="*/ 0 w 283"/>
                    <a:gd name="T81" fmla="*/ 0 h 252"/>
                    <a:gd name="T82" fmla="*/ 0 w 283"/>
                    <a:gd name="T83" fmla="*/ 0 h 252"/>
                    <a:gd name="T84" fmla="*/ 0 w 283"/>
                    <a:gd name="T85" fmla="*/ 0 h 252"/>
                    <a:gd name="T86" fmla="*/ 0 w 283"/>
                    <a:gd name="T87" fmla="*/ 0 h 252"/>
                    <a:gd name="T88" fmla="*/ 0 w 283"/>
                    <a:gd name="T89" fmla="*/ 0 h 252"/>
                    <a:gd name="T90" fmla="*/ 0 w 283"/>
                    <a:gd name="T91" fmla="*/ 0 h 252"/>
                    <a:gd name="T92" fmla="*/ 0 w 283"/>
                    <a:gd name="T93" fmla="*/ 0 h 252"/>
                    <a:gd name="T94" fmla="*/ 0 w 283"/>
                    <a:gd name="T95" fmla="*/ 0 h 252"/>
                    <a:gd name="T96" fmla="*/ 0 w 283"/>
                    <a:gd name="T97" fmla="*/ 0 h 252"/>
                    <a:gd name="T98" fmla="*/ 0 w 283"/>
                    <a:gd name="T99" fmla="*/ 0 h 252"/>
                    <a:gd name="T100" fmla="*/ 0 w 283"/>
                    <a:gd name="T101" fmla="*/ 0 h 252"/>
                    <a:gd name="T102" fmla="*/ 0 w 283"/>
                    <a:gd name="T103" fmla="*/ 0 h 252"/>
                    <a:gd name="T104" fmla="*/ 0 w 283"/>
                    <a:gd name="T105" fmla="*/ 0 h 252"/>
                    <a:gd name="T106" fmla="*/ 0 w 283"/>
                    <a:gd name="T107" fmla="*/ 0 h 252"/>
                    <a:gd name="T108" fmla="*/ 0 w 283"/>
                    <a:gd name="T109" fmla="*/ 0 h 252"/>
                    <a:gd name="T110" fmla="*/ 0 w 283"/>
                    <a:gd name="T111" fmla="*/ 0 h 252"/>
                    <a:gd name="T112" fmla="*/ 0 w 283"/>
                    <a:gd name="T113" fmla="*/ 0 h 252"/>
                    <a:gd name="T114" fmla="*/ 0 w 283"/>
                    <a:gd name="T115" fmla="*/ 0 h 252"/>
                    <a:gd name="T116" fmla="*/ 0 w 283"/>
                    <a:gd name="T117" fmla="*/ 0 h 252"/>
                    <a:gd name="T118" fmla="*/ 0 w 283"/>
                    <a:gd name="T119" fmla="*/ 0 h 252"/>
                    <a:gd name="T120" fmla="*/ 0 w 283"/>
                    <a:gd name="T121" fmla="*/ 0 h 252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60000 65536"/>
                    <a:gd name="T163" fmla="*/ 0 60000 65536"/>
                    <a:gd name="T164" fmla="*/ 0 60000 65536"/>
                    <a:gd name="T165" fmla="*/ 0 60000 65536"/>
                    <a:gd name="T166" fmla="*/ 0 60000 65536"/>
                    <a:gd name="T167" fmla="*/ 0 60000 65536"/>
                    <a:gd name="T168" fmla="*/ 0 60000 65536"/>
                    <a:gd name="T169" fmla="*/ 0 60000 65536"/>
                    <a:gd name="T170" fmla="*/ 0 60000 65536"/>
                    <a:gd name="T171" fmla="*/ 0 60000 65536"/>
                    <a:gd name="T172" fmla="*/ 0 60000 65536"/>
                    <a:gd name="T173" fmla="*/ 0 60000 65536"/>
                    <a:gd name="T174" fmla="*/ 0 60000 65536"/>
                    <a:gd name="T175" fmla="*/ 0 60000 65536"/>
                    <a:gd name="T176" fmla="*/ 0 60000 65536"/>
                    <a:gd name="T177" fmla="*/ 0 60000 65536"/>
                    <a:gd name="T178" fmla="*/ 0 60000 65536"/>
                    <a:gd name="T179" fmla="*/ 0 60000 65536"/>
                    <a:gd name="T180" fmla="*/ 0 60000 65536"/>
                    <a:gd name="T181" fmla="*/ 0 60000 65536"/>
                    <a:gd name="T182" fmla="*/ 0 60000 65536"/>
                    <a:gd name="T183" fmla="*/ 0 w 283"/>
                    <a:gd name="T184" fmla="*/ 0 h 252"/>
                    <a:gd name="T185" fmla="*/ 283 w 283"/>
                    <a:gd name="T186" fmla="*/ 252 h 252"/>
                  </a:gdLst>
                  <a:ahLst/>
                  <a:cxnLst>
                    <a:cxn ang="T122">
                      <a:pos x="T0" y="T1"/>
                    </a:cxn>
                    <a:cxn ang="T123">
                      <a:pos x="T2" y="T3"/>
                    </a:cxn>
                    <a:cxn ang="T124">
                      <a:pos x="T4" y="T5"/>
                    </a:cxn>
                    <a:cxn ang="T125">
                      <a:pos x="T6" y="T7"/>
                    </a:cxn>
                    <a:cxn ang="T126">
                      <a:pos x="T8" y="T9"/>
                    </a:cxn>
                    <a:cxn ang="T127">
                      <a:pos x="T10" y="T11"/>
                    </a:cxn>
                    <a:cxn ang="T128">
                      <a:pos x="T12" y="T13"/>
                    </a:cxn>
                    <a:cxn ang="T129">
                      <a:pos x="T14" y="T15"/>
                    </a:cxn>
                    <a:cxn ang="T130">
                      <a:pos x="T16" y="T17"/>
                    </a:cxn>
                    <a:cxn ang="T131">
                      <a:pos x="T18" y="T19"/>
                    </a:cxn>
                    <a:cxn ang="T132">
                      <a:pos x="T20" y="T21"/>
                    </a:cxn>
                    <a:cxn ang="T133">
                      <a:pos x="T22" y="T23"/>
                    </a:cxn>
                    <a:cxn ang="T134">
                      <a:pos x="T24" y="T25"/>
                    </a:cxn>
                    <a:cxn ang="T135">
                      <a:pos x="T26" y="T27"/>
                    </a:cxn>
                    <a:cxn ang="T136">
                      <a:pos x="T28" y="T29"/>
                    </a:cxn>
                    <a:cxn ang="T137">
                      <a:pos x="T30" y="T31"/>
                    </a:cxn>
                    <a:cxn ang="T138">
                      <a:pos x="T32" y="T33"/>
                    </a:cxn>
                    <a:cxn ang="T139">
                      <a:pos x="T34" y="T35"/>
                    </a:cxn>
                    <a:cxn ang="T140">
                      <a:pos x="T36" y="T37"/>
                    </a:cxn>
                    <a:cxn ang="T141">
                      <a:pos x="T38" y="T39"/>
                    </a:cxn>
                    <a:cxn ang="T142">
                      <a:pos x="T40" y="T41"/>
                    </a:cxn>
                    <a:cxn ang="T143">
                      <a:pos x="T42" y="T43"/>
                    </a:cxn>
                    <a:cxn ang="T144">
                      <a:pos x="T44" y="T45"/>
                    </a:cxn>
                    <a:cxn ang="T145">
                      <a:pos x="T46" y="T47"/>
                    </a:cxn>
                    <a:cxn ang="T146">
                      <a:pos x="T48" y="T49"/>
                    </a:cxn>
                    <a:cxn ang="T147">
                      <a:pos x="T50" y="T51"/>
                    </a:cxn>
                    <a:cxn ang="T148">
                      <a:pos x="T52" y="T53"/>
                    </a:cxn>
                    <a:cxn ang="T149">
                      <a:pos x="T54" y="T55"/>
                    </a:cxn>
                    <a:cxn ang="T150">
                      <a:pos x="T56" y="T57"/>
                    </a:cxn>
                    <a:cxn ang="T151">
                      <a:pos x="T58" y="T59"/>
                    </a:cxn>
                    <a:cxn ang="T152">
                      <a:pos x="T60" y="T61"/>
                    </a:cxn>
                    <a:cxn ang="T153">
                      <a:pos x="T62" y="T63"/>
                    </a:cxn>
                    <a:cxn ang="T154">
                      <a:pos x="T64" y="T65"/>
                    </a:cxn>
                    <a:cxn ang="T155">
                      <a:pos x="T66" y="T67"/>
                    </a:cxn>
                    <a:cxn ang="T156">
                      <a:pos x="T68" y="T69"/>
                    </a:cxn>
                    <a:cxn ang="T157">
                      <a:pos x="T70" y="T71"/>
                    </a:cxn>
                    <a:cxn ang="T158">
                      <a:pos x="T72" y="T73"/>
                    </a:cxn>
                    <a:cxn ang="T159">
                      <a:pos x="T74" y="T75"/>
                    </a:cxn>
                    <a:cxn ang="T160">
                      <a:pos x="T76" y="T77"/>
                    </a:cxn>
                    <a:cxn ang="T161">
                      <a:pos x="T78" y="T79"/>
                    </a:cxn>
                    <a:cxn ang="T162">
                      <a:pos x="T80" y="T81"/>
                    </a:cxn>
                    <a:cxn ang="T163">
                      <a:pos x="T82" y="T83"/>
                    </a:cxn>
                    <a:cxn ang="T164">
                      <a:pos x="T84" y="T85"/>
                    </a:cxn>
                    <a:cxn ang="T165">
                      <a:pos x="T86" y="T87"/>
                    </a:cxn>
                    <a:cxn ang="T166">
                      <a:pos x="T88" y="T89"/>
                    </a:cxn>
                    <a:cxn ang="T167">
                      <a:pos x="T90" y="T91"/>
                    </a:cxn>
                    <a:cxn ang="T168">
                      <a:pos x="T92" y="T93"/>
                    </a:cxn>
                    <a:cxn ang="T169">
                      <a:pos x="T94" y="T95"/>
                    </a:cxn>
                    <a:cxn ang="T170">
                      <a:pos x="T96" y="T97"/>
                    </a:cxn>
                    <a:cxn ang="T171">
                      <a:pos x="T98" y="T99"/>
                    </a:cxn>
                    <a:cxn ang="T172">
                      <a:pos x="T100" y="T101"/>
                    </a:cxn>
                    <a:cxn ang="T173">
                      <a:pos x="T102" y="T103"/>
                    </a:cxn>
                    <a:cxn ang="T174">
                      <a:pos x="T104" y="T105"/>
                    </a:cxn>
                    <a:cxn ang="T175">
                      <a:pos x="T106" y="T107"/>
                    </a:cxn>
                    <a:cxn ang="T176">
                      <a:pos x="T108" y="T109"/>
                    </a:cxn>
                    <a:cxn ang="T177">
                      <a:pos x="T110" y="T111"/>
                    </a:cxn>
                    <a:cxn ang="T178">
                      <a:pos x="T112" y="T113"/>
                    </a:cxn>
                    <a:cxn ang="T179">
                      <a:pos x="T114" y="T115"/>
                    </a:cxn>
                    <a:cxn ang="T180">
                      <a:pos x="T116" y="T117"/>
                    </a:cxn>
                    <a:cxn ang="T181">
                      <a:pos x="T118" y="T119"/>
                    </a:cxn>
                    <a:cxn ang="T182">
                      <a:pos x="T120" y="T121"/>
                    </a:cxn>
                  </a:cxnLst>
                  <a:rect l="T183" t="T184" r="T185" b="T186"/>
                  <a:pathLst>
                    <a:path w="283" h="252">
                      <a:moveTo>
                        <a:pt x="235" y="77"/>
                      </a:moveTo>
                      <a:lnTo>
                        <a:pt x="248" y="91"/>
                      </a:lnTo>
                      <a:lnTo>
                        <a:pt x="256" y="107"/>
                      </a:lnTo>
                      <a:lnTo>
                        <a:pt x="259" y="124"/>
                      </a:lnTo>
                      <a:lnTo>
                        <a:pt x="259" y="142"/>
                      </a:lnTo>
                      <a:lnTo>
                        <a:pt x="257" y="157"/>
                      </a:lnTo>
                      <a:lnTo>
                        <a:pt x="252" y="170"/>
                      </a:lnTo>
                      <a:lnTo>
                        <a:pt x="244" y="183"/>
                      </a:lnTo>
                      <a:lnTo>
                        <a:pt x="236" y="193"/>
                      </a:lnTo>
                      <a:lnTo>
                        <a:pt x="225" y="204"/>
                      </a:lnTo>
                      <a:lnTo>
                        <a:pt x="215" y="214"/>
                      </a:lnTo>
                      <a:lnTo>
                        <a:pt x="204" y="224"/>
                      </a:lnTo>
                      <a:lnTo>
                        <a:pt x="194" y="234"/>
                      </a:lnTo>
                      <a:lnTo>
                        <a:pt x="191" y="238"/>
                      </a:lnTo>
                      <a:lnTo>
                        <a:pt x="191" y="241"/>
                      </a:lnTo>
                      <a:lnTo>
                        <a:pt x="191" y="245"/>
                      </a:lnTo>
                      <a:lnTo>
                        <a:pt x="194" y="248"/>
                      </a:lnTo>
                      <a:lnTo>
                        <a:pt x="197" y="250"/>
                      </a:lnTo>
                      <a:lnTo>
                        <a:pt x="202" y="252"/>
                      </a:lnTo>
                      <a:lnTo>
                        <a:pt x="205" y="250"/>
                      </a:lnTo>
                      <a:lnTo>
                        <a:pt x="209" y="248"/>
                      </a:lnTo>
                      <a:lnTo>
                        <a:pt x="232" y="233"/>
                      </a:lnTo>
                      <a:lnTo>
                        <a:pt x="252" y="214"/>
                      </a:lnTo>
                      <a:lnTo>
                        <a:pt x="268" y="192"/>
                      </a:lnTo>
                      <a:lnTo>
                        <a:pt x="278" y="167"/>
                      </a:lnTo>
                      <a:lnTo>
                        <a:pt x="283" y="141"/>
                      </a:lnTo>
                      <a:lnTo>
                        <a:pt x="280" y="115"/>
                      </a:lnTo>
                      <a:lnTo>
                        <a:pt x="271" y="91"/>
                      </a:lnTo>
                      <a:lnTo>
                        <a:pt x="252" y="69"/>
                      </a:lnTo>
                      <a:lnTo>
                        <a:pt x="238" y="57"/>
                      </a:lnTo>
                      <a:lnTo>
                        <a:pt x="222" y="48"/>
                      </a:lnTo>
                      <a:lnTo>
                        <a:pt x="204" y="39"/>
                      </a:lnTo>
                      <a:lnTo>
                        <a:pt x="184" y="31"/>
                      </a:lnTo>
                      <a:lnTo>
                        <a:pt x="164" y="23"/>
                      </a:lnTo>
                      <a:lnTo>
                        <a:pt x="144" y="17"/>
                      </a:lnTo>
                      <a:lnTo>
                        <a:pt x="123" y="13"/>
                      </a:lnTo>
                      <a:lnTo>
                        <a:pt x="103" y="8"/>
                      </a:lnTo>
                      <a:lnTo>
                        <a:pt x="83" y="5"/>
                      </a:lnTo>
                      <a:lnTo>
                        <a:pt x="66" y="2"/>
                      </a:lnTo>
                      <a:lnTo>
                        <a:pt x="48" y="0"/>
                      </a:lnTo>
                      <a:lnTo>
                        <a:pt x="34" y="0"/>
                      </a:lnTo>
                      <a:lnTo>
                        <a:pt x="21" y="0"/>
                      </a:lnTo>
                      <a:lnTo>
                        <a:pt x="11" y="0"/>
                      </a:lnTo>
                      <a:lnTo>
                        <a:pt x="4" y="2"/>
                      </a:lnTo>
                      <a:lnTo>
                        <a:pt x="0" y="5"/>
                      </a:lnTo>
                      <a:lnTo>
                        <a:pt x="12" y="7"/>
                      </a:lnTo>
                      <a:lnTo>
                        <a:pt x="24" y="8"/>
                      </a:lnTo>
                      <a:lnTo>
                        <a:pt x="38" y="10"/>
                      </a:lnTo>
                      <a:lnTo>
                        <a:pt x="52" y="13"/>
                      </a:lnTo>
                      <a:lnTo>
                        <a:pt x="66" y="16"/>
                      </a:lnTo>
                      <a:lnTo>
                        <a:pt x="82" y="18"/>
                      </a:lnTo>
                      <a:lnTo>
                        <a:pt x="98" y="22"/>
                      </a:lnTo>
                      <a:lnTo>
                        <a:pt x="114" y="25"/>
                      </a:lnTo>
                      <a:lnTo>
                        <a:pt x="129" y="30"/>
                      </a:lnTo>
                      <a:lnTo>
                        <a:pt x="146" y="34"/>
                      </a:lnTo>
                      <a:lnTo>
                        <a:pt x="162" y="39"/>
                      </a:lnTo>
                      <a:lnTo>
                        <a:pt x="177" y="45"/>
                      </a:lnTo>
                      <a:lnTo>
                        <a:pt x="193" y="52"/>
                      </a:lnTo>
                      <a:lnTo>
                        <a:pt x="208" y="60"/>
                      </a:lnTo>
                      <a:lnTo>
                        <a:pt x="222" y="68"/>
                      </a:lnTo>
                      <a:lnTo>
                        <a:pt x="235" y="77"/>
                      </a:lnTo>
                      <a:close/>
                    </a:path>
                  </a:pathLst>
                </a:custGeom>
                <a:solidFill>
                  <a:srgbClr val="C9E8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9110" name="Freeform 742"/>
                <p:cNvSpPr>
                  <a:spLocks/>
                </p:cNvSpPr>
                <p:nvPr/>
              </p:nvSpPr>
              <p:spPr bwMode="auto">
                <a:xfrm>
                  <a:off x="5047" y="2671"/>
                  <a:ext cx="40" cy="55"/>
                </a:xfrm>
                <a:custGeom>
                  <a:avLst/>
                  <a:gdLst>
                    <a:gd name="T0" fmla="*/ 0 w 114"/>
                    <a:gd name="T1" fmla="*/ 0 h 238"/>
                    <a:gd name="T2" fmla="*/ 0 w 114"/>
                    <a:gd name="T3" fmla="*/ 0 h 238"/>
                    <a:gd name="T4" fmla="*/ 0 w 114"/>
                    <a:gd name="T5" fmla="*/ 0 h 238"/>
                    <a:gd name="T6" fmla="*/ 0 w 114"/>
                    <a:gd name="T7" fmla="*/ 0 h 238"/>
                    <a:gd name="T8" fmla="*/ 0 w 114"/>
                    <a:gd name="T9" fmla="*/ 0 h 238"/>
                    <a:gd name="T10" fmla="*/ 0 w 114"/>
                    <a:gd name="T11" fmla="*/ 0 h 238"/>
                    <a:gd name="T12" fmla="*/ 0 w 114"/>
                    <a:gd name="T13" fmla="*/ 0 h 238"/>
                    <a:gd name="T14" fmla="*/ 0 w 114"/>
                    <a:gd name="T15" fmla="*/ 0 h 238"/>
                    <a:gd name="T16" fmla="*/ 0 w 114"/>
                    <a:gd name="T17" fmla="*/ 0 h 238"/>
                    <a:gd name="T18" fmla="*/ 0 w 114"/>
                    <a:gd name="T19" fmla="*/ 0 h 238"/>
                    <a:gd name="T20" fmla="*/ 0 w 114"/>
                    <a:gd name="T21" fmla="*/ 0 h 238"/>
                    <a:gd name="T22" fmla="*/ 0 w 114"/>
                    <a:gd name="T23" fmla="*/ 0 h 238"/>
                    <a:gd name="T24" fmla="*/ 0 w 114"/>
                    <a:gd name="T25" fmla="*/ 0 h 238"/>
                    <a:gd name="T26" fmla="*/ 0 w 114"/>
                    <a:gd name="T27" fmla="*/ 0 h 238"/>
                    <a:gd name="T28" fmla="*/ 0 w 114"/>
                    <a:gd name="T29" fmla="*/ 0 h 238"/>
                    <a:gd name="T30" fmla="*/ 0 w 114"/>
                    <a:gd name="T31" fmla="*/ 0 h 238"/>
                    <a:gd name="T32" fmla="*/ 0 w 114"/>
                    <a:gd name="T33" fmla="*/ 0 h 238"/>
                    <a:gd name="T34" fmla="*/ 0 w 114"/>
                    <a:gd name="T35" fmla="*/ 0 h 238"/>
                    <a:gd name="T36" fmla="*/ 0 w 114"/>
                    <a:gd name="T37" fmla="*/ 0 h 238"/>
                    <a:gd name="T38" fmla="*/ 0 w 114"/>
                    <a:gd name="T39" fmla="*/ 0 h 238"/>
                    <a:gd name="T40" fmla="*/ 0 w 114"/>
                    <a:gd name="T41" fmla="*/ 0 h 238"/>
                    <a:gd name="T42" fmla="*/ 0 w 114"/>
                    <a:gd name="T43" fmla="*/ 0 h 238"/>
                    <a:gd name="T44" fmla="*/ 0 w 114"/>
                    <a:gd name="T45" fmla="*/ 0 h 238"/>
                    <a:gd name="T46" fmla="*/ 0 w 114"/>
                    <a:gd name="T47" fmla="*/ 0 h 238"/>
                    <a:gd name="T48" fmla="*/ 0 w 114"/>
                    <a:gd name="T49" fmla="*/ 0 h 238"/>
                    <a:gd name="T50" fmla="*/ 0 w 114"/>
                    <a:gd name="T51" fmla="*/ 0 h 238"/>
                    <a:gd name="T52" fmla="*/ 0 w 114"/>
                    <a:gd name="T53" fmla="*/ 0 h 238"/>
                    <a:gd name="T54" fmla="*/ 0 w 114"/>
                    <a:gd name="T55" fmla="*/ 0 h 238"/>
                    <a:gd name="T56" fmla="*/ 0 w 114"/>
                    <a:gd name="T57" fmla="*/ 0 h 238"/>
                    <a:gd name="T58" fmla="*/ 0 w 114"/>
                    <a:gd name="T59" fmla="*/ 0 h 238"/>
                    <a:gd name="T60" fmla="*/ 0 w 114"/>
                    <a:gd name="T61" fmla="*/ 0 h 238"/>
                    <a:gd name="T62" fmla="*/ 0 w 114"/>
                    <a:gd name="T63" fmla="*/ 0 h 238"/>
                    <a:gd name="T64" fmla="*/ 0 w 114"/>
                    <a:gd name="T65" fmla="*/ 0 h 238"/>
                    <a:gd name="T66" fmla="*/ 0 w 114"/>
                    <a:gd name="T67" fmla="*/ 0 h 238"/>
                    <a:gd name="T68" fmla="*/ 0 w 114"/>
                    <a:gd name="T69" fmla="*/ 0 h 238"/>
                    <a:gd name="T70" fmla="*/ 0 w 114"/>
                    <a:gd name="T71" fmla="*/ 0 h 238"/>
                    <a:gd name="T72" fmla="*/ 0 w 114"/>
                    <a:gd name="T73" fmla="*/ 0 h 238"/>
                    <a:gd name="T74" fmla="*/ 0 w 114"/>
                    <a:gd name="T75" fmla="*/ 0 h 238"/>
                    <a:gd name="T76" fmla="*/ 0 w 114"/>
                    <a:gd name="T77" fmla="*/ 0 h 238"/>
                    <a:gd name="T78" fmla="*/ 0 w 114"/>
                    <a:gd name="T79" fmla="*/ 0 h 238"/>
                    <a:gd name="T80" fmla="*/ 0 w 114"/>
                    <a:gd name="T81" fmla="*/ 0 h 238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w 114"/>
                    <a:gd name="T124" fmla="*/ 0 h 238"/>
                    <a:gd name="T125" fmla="*/ 114 w 114"/>
                    <a:gd name="T126" fmla="*/ 238 h 238"/>
                  </a:gdLst>
                  <a:ahLst/>
                  <a:cxnLst>
                    <a:cxn ang="T82">
                      <a:pos x="T0" y="T1"/>
                    </a:cxn>
                    <a:cxn ang="T83">
                      <a:pos x="T2" y="T3"/>
                    </a:cxn>
                    <a:cxn ang="T84">
                      <a:pos x="T4" y="T5"/>
                    </a:cxn>
                    <a:cxn ang="T85">
                      <a:pos x="T6" y="T7"/>
                    </a:cxn>
                    <a:cxn ang="T86">
                      <a:pos x="T8" y="T9"/>
                    </a:cxn>
                    <a:cxn ang="T87">
                      <a:pos x="T10" y="T11"/>
                    </a:cxn>
                    <a:cxn ang="T88">
                      <a:pos x="T12" y="T13"/>
                    </a:cxn>
                    <a:cxn ang="T89">
                      <a:pos x="T14" y="T15"/>
                    </a:cxn>
                    <a:cxn ang="T90">
                      <a:pos x="T16" y="T17"/>
                    </a:cxn>
                    <a:cxn ang="T91">
                      <a:pos x="T18" y="T19"/>
                    </a:cxn>
                    <a:cxn ang="T92">
                      <a:pos x="T20" y="T21"/>
                    </a:cxn>
                    <a:cxn ang="T93">
                      <a:pos x="T22" y="T23"/>
                    </a:cxn>
                    <a:cxn ang="T94">
                      <a:pos x="T24" y="T25"/>
                    </a:cxn>
                    <a:cxn ang="T95">
                      <a:pos x="T26" y="T27"/>
                    </a:cxn>
                    <a:cxn ang="T96">
                      <a:pos x="T28" y="T29"/>
                    </a:cxn>
                    <a:cxn ang="T97">
                      <a:pos x="T30" y="T31"/>
                    </a:cxn>
                    <a:cxn ang="T98">
                      <a:pos x="T32" y="T33"/>
                    </a:cxn>
                    <a:cxn ang="T99">
                      <a:pos x="T34" y="T35"/>
                    </a:cxn>
                    <a:cxn ang="T100">
                      <a:pos x="T36" y="T37"/>
                    </a:cxn>
                    <a:cxn ang="T101">
                      <a:pos x="T38" y="T39"/>
                    </a:cxn>
                    <a:cxn ang="T102">
                      <a:pos x="T40" y="T41"/>
                    </a:cxn>
                    <a:cxn ang="T103">
                      <a:pos x="T42" y="T43"/>
                    </a:cxn>
                    <a:cxn ang="T104">
                      <a:pos x="T44" y="T45"/>
                    </a:cxn>
                    <a:cxn ang="T105">
                      <a:pos x="T46" y="T47"/>
                    </a:cxn>
                    <a:cxn ang="T106">
                      <a:pos x="T48" y="T49"/>
                    </a:cxn>
                    <a:cxn ang="T107">
                      <a:pos x="T50" y="T51"/>
                    </a:cxn>
                    <a:cxn ang="T108">
                      <a:pos x="T52" y="T53"/>
                    </a:cxn>
                    <a:cxn ang="T109">
                      <a:pos x="T54" y="T55"/>
                    </a:cxn>
                    <a:cxn ang="T110">
                      <a:pos x="T56" y="T57"/>
                    </a:cxn>
                    <a:cxn ang="T111">
                      <a:pos x="T58" y="T59"/>
                    </a:cxn>
                    <a:cxn ang="T112">
                      <a:pos x="T60" y="T61"/>
                    </a:cxn>
                    <a:cxn ang="T113">
                      <a:pos x="T62" y="T63"/>
                    </a:cxn>
                    <a:cxn ang="T114">
                      <a:pos x="T64" y="T65"/>
                    </a:cxn>
                    <a:cxn ang="T115">
                      <a:pos x="T66" y="T67"/>
                    </a:cxn>
                    <a:cxn ang="T116">
                      <a:pos x="T68" y="T69"/>
                    </a:cxn>
                    <a:cxn ang="T117">
                      <a:pos x="T70" y="T71"/>
                    </a:cxn>
                    <a:cxn ang="T118">
                      <a:pos x="T72" y="T73"/>
                    </a:cxn>
                    <a:cxn ang="T119">
                      <a:pos x="T74" y="T75"/>
                    </a:cxn>
                    <a:cxn ang="T120">
                      <a:pos x="T76" y="T77"/>
                    </a:cxn>
                    <a:cxn ang="T121">
                      <a:pos x="T78" y="T79"/>
                    </a:cxn>
                    <a:cxn ang="T122">
                      <a:pos x="T80" y="T81"/>
                    </a:cxn>
                  </a:cxnLst>
                  <a:rect l="T123" t="T124" r="T125" b="T126"/>
                  <a:pathLst>
                    <a:path w="114" h="238">
                      <a:moveTo>
                        <a:pt x="0" y="130"/>
                      </a:moveTo>
                      <a:lnTo>
                        <a:pt x="0" y="149"/>
                      </a:lnTo>
                      <a:lnTo>
                        <a:pt x="4" y="168"/>
                      </a:lnTo>
                      <a:lnTo>
                        <a:pt x="12" y="185"/>
                      </a:lnTo>
                      <a:lnTo>
                        <a:pt x="24" y="200"/>
                      </a:lnTo>
                      <a:lnTo>
                        <a:pt x="38" y="213"/>
                      </a:lnTo>
                      <a:lnTo>
                        <a:pt x="55" y="224"/>
                      </a:lnTo>
                      <a:lnTo>
                        <a:pt x="73" y="232"/>
                      </a:lnTo>
                      <a:lnTo>
                        <a:pt x="92" y="237"/>
                      </a:lnTo>
                      <a:lnTo>
                        <a:pt x="98" y="238"/>
                      </a:lnTo>
                      <a:lnTo>
                        <a:pt x="104" y="235"/>
                      </a:lnTo>
                      <a:lnTo>
                        <a:pt x="109" y="232"/>
                      </a:lnTo>
                      <a:lnTo>
                        <a:pt x="111" y="227"/>
                      </a:lnTo>
                      <a:lnTo>
                        <a:pt x="111" y="222"/>
                      </a:lnTo>
                      <a:lnTo>
                        <a:pt x="110" y="216"/>
                      </a:lnTo>
                      <a:lnTo>
                        <a:pt x="106" y="211"/>
                      </a:lnTo>
                      <a:lnTo>
                        <a:pt x="100" y="209"/>
                      </a:lnTo>
                      <a:lnTo>
                        <a:pt x="82" y="202"/>
                      </a:lnTo>
                      <a:lnTo>
                        <a:pt x="64" y="193"/>
                      </a:lnTo>
                      <a:lnTo>
                        <a:pt x="50" y="180"/>
                      </a:lnTo>
                      <a:lnTo>
                        <a:pt x="39" y="167"/>
                      </a:lnTo>
                      <a:lnTo>
                        <a:pt x="32" y="149"/>
                      </a:lnTo>
                      <a:lnTo>
                        <a:pt x="29" y="131"/>
                      </a:lnTo>
                      <a:lnTo>
                        <a:pt x="29" y="111"/>
                      </a:lnTo>
                      <a:lnTo>
                        <a:pt x="35" y="91"/>
                      </a:lnTo>
                      <a:lnTo>
                        <a:pt x="42" y="76"/>
                      </a:lnTo>
                      <a:lnTo>
                        <a:pt x="51" y="62"/>
                      </a:lnTo>
                      <a:lnTo>
                        <a:pt x="62" y="49"/>
                      </a:lnTo>
                      <a:lnTo>
                        <a:pt x="73" y="38"/>
                      </a:lnTo>
                      <a:lnTo>
                        <a:pt x="84" y="28"/>
                      </a:lnTo>
                      <a:lnTo>
                        <a:pt x="96" y="18"/>
                      </a:lnTo>
                      <a:lnTo>
                        <a:pt x="106" y="9"/>
                      </a:lnTo>
                      <a:lnTo>
                        <a:pt x="114" y="1"/>
                      </a:lnTo>
                      <a:lnTo>
                        <a:pt x="106" y="0"/>
                      </a:lnTo>
                      <a:lnTo>
                        <a:pt x="93" y="6"/>
                      </a:lnTo>
                      <a:lnTo>
                        <a:pt x="76" y="18"/>
                      </a:lnTo>
                      <a:lnTo>
                        <a:pt x="56" y="36"/>
                      </a:lnTo>
                      <a:lnTo>
                        <a:pt x="37" y="57"/>
                      </a:lnTo>
                      <a:lnTo>
                        <a:pt x="20" y="80"/>
                      </a:lnTo>
                      <a:lnTo>
                        <a:pt x="7" y="106"/>
                      </a:lnTo>
                      <a:lnTo>
                        <a:pt x="0" y="130"/>
                      </a:lnTo>
                      <a:close/>
                    </a:path>
                  </a:pathLst>
                </a:custGeom>
                <a:solidFill>
                  <a:srgbClr val="C9E8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9111" name="Freeform 743"/>
                <p:cNvSpPr>
                  <a:spLocks/>
                </p:cNvSpPr>
                <p:nvPr/>
              </p:nvSpPr>
              <p:spPr bwMode="auto">
                <a:xfrm>
                  <a:off x="5330" y="2639"/>
                  <a:ext cx="87" cy="73"/>
                </a:xfrm>
                <a:custGeom>
                  <a:avLst/>
                  <a:gdLst>
                    <a:gd name="T0" fmla="*/ 0 w 246"/>
                    <a:gd name="T1" fmla="*/ 0 h 310"/>
                    <a:gd name="T2" fmla="*/ 0 w 246"/>
                    <a:gd name="T3" fmla="*/ 0 h 310"/>
                    <a:gd name="T4" fmla="*/ 0 w 246"/>
                    <a:gd name="T5" fmla="*/ 0 h 310"/>
                    <a:gd name="T6" fmla="*/ 0 w 246"/>
                    <a:gd name="T7" fmla="*/ 0 h 310"/>
                    <a:gd name="T8" fmla="*/ 0 w 246"/>
                    <a:gd name="T9" fmla="*/ 0 h 310"/>
                    <a:gd name="T10" fmla="*/ 0 w 246"/>
                    <a:gd name="T11" fmla="*/ 0 h 310"/>
                    <a:gd name="T12" fmla="*/ 0 w 246"/>
                    <a:gd name="T13" fmla="*/ 0 h 310"/>
                    <a:gd name="T14" fmla="*/ 0 w 246"/>
                    <a:gd name="T15" fmla="*/ 0 h 310"/>
                    <a:gd name="T16" fmla="*/ 0 w 246"/>
                    <a:gd name="T17" fmla="*/ 0 h 310"/>
                    <a:gd name="T18" fmla="*/ 0 w 246"/>
                    <a:gd name="T19" fmla="*/ 0 h 310"/>
                    <a:gd name="T20" fmla="*/ 0 w 246"/>
                    <a:gd name="T21" fmla="*/ 0 h 310"/>
                    <a:gd name="T22" fmla="*/ 0 w 246"/>
                    <a:gd name="T23" fmla="*/ 0 h 310"/>
                    <a:gd name="T24" fmla="*/ 0 w 246"/>
                    <a:gd name="T25" fmla="*/ 0 h 310"/>
                    <a:gd name="T26" fmla="*/ 0 w 246"/>
                    <a:gd name="T27" fmla="*/ 0 h 310"/>
                    <a:gd name="T28" fmla="*/ 0 w 246"/>
                    <a:gd name="T29" fmla="*/ 0 h 310"/>
                    <a:gd name="T30" fmla="*/ 0 w 246"/>
                    <a:gd name="T31" fmla="*/ 0 h 310"/>
                    <a:gd name="T32" fmla="*/ 0 w 246"/>
                    <a:gd name="T33" fmla="*/ 0 h 310"/>
                    <a:gd name="T34" fmla="*/ 0 w 246"/>
                    <a:gd name="T35" fmla="*/ 0 h 310"/>
                    <a:gd name="T36" fmla="*/ 0 w 246"/>
                    <a:gd name="T37" fmla="*/ 0 h 310"/>
                    <a:gd name="T38" fmla="*/ 0 w 246"/>
                    <a:gd name="T39" fmla="*/ 0 h 310"/>
                    <a:gd name="T40" fmla="*/ 0 w 246"/>
                    <a:gd name="T41" fmla="*/ 0 h 310"/>
                    <a:gd name="T42" fmla="*/ 0 w 246"/>
                    <a:gd name="T43" fmla="*/ 0 h 310"/>
                    <a:gd name="T44" fmla="*/ 0 w 246"/>
                    <a:gd name="T45" fmla="*/ 0 h 310"/>
                    <a:gd name="T46" fmla="*/ 0 w 246"/>
                    <a:gd name="T47" fmla="*/ 0 h 310"/>
                    <a:gd name="T48" fmla="*/ 0 w 246"/>
                    <a:gd name="T49" fmla="*/ 0 h 310"/>
                    <a:gd name="T50" fmla="*/ 0 w 246"/>
                    <a:gd name="T51" fmla="*/ 0 h 310"/>
                    <a:gd name="T52" fmla="*/ 0 w 246"/>
                    <a:gd name="T53" fmla="*/ 0 h 310"/>
                    <a:gd name="T54" fmla="*/ 0 w 246"/>
                    <a:gd name="T55" fmla="*/ 0 h 310"/>
                    <a:gd name="T56" fmla="*/ 0 w 246"/>
                    <a:gd name="T57" fmla="*/ 0 h 310"/>
                    <a:gd name="T58" fmla="*/ 0 w 246"/>
                    <a:gd name="T59" fmla="*/ 0 h 310"/>
                    <a:gd name="T60" fmla="*/ 0 w 246"/>
                    <a:gd name="T61" fmla="*/ 0 h 310"/>
                    <a:gd name="T62" fmla="*/ 0 w 246"/>
                    <a:gd name="T63" fmla="*/ 0 h 310"/>
                    <a:gd name="T64" fmla="*/ 0 w 246"/>
                    <a:gd name="T65" fmla="*/ 0 h 310"/>
                    <a:gd name="T66" fmla="*/ 0 w 246"/>
                    <a:gd name="T67" fmla="*/ 0 h 310"/>
                    <a:gd name="T68" fmla="*/ 0 w 246"/>
                    <a:gd name="T69" fmla="*/ 0 h 310"/>
                    <a:gd name="T70" fmla="*/ 0 w 246"/>
                    <a:gd name="T71" fmla="*/ 0 h 310"/>
                    <a:gd name="T72" fmla="*/ 0 w 246"/>
                    <a:gd name="T73" fmla="*/ 0 h 310"/>
                    <a:gd name="T74" fmla="*/ 0 w 246"/>
                    <a:gd name="T75" fmla="*/ 0 h 310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w 246"/>
                    <a:gd name="T115" fmla="*/ 0 h 310"/>
                    <a:gd name="T116" fmla="*/ 246 w 246"/>
                    <a:gd name="T117" fmla="*/ 310 h 310"/>
                  </a:gdLst>
                  <a:ahLst/>
                  <a:cxnLst>
                    <a:cxn ang="T76">
                      <a:pos x="T0" y="T1"/>
                    </a:cxn>
                    <a:cxn ang="T77">
                      <a:pos x="T2" y="T3"/>
                    </a:cxn>
                    <a:cxn ang="T78">
                      <a:pos x="T4" y="T5"/>
                    </a:cxn>
                    <a:cxn ang="T79">
                      <a:pos x="T6" y="T7"/>
                    </a:cxn>
                    <a:cxn ang="T80">
                      <a:pos x="T8" y="T9"/>
                    </a:cxn>
                    <a:cxn ang="T81">
                      <a:pos x="T10" y="T11"/>
                    </a:cxn>
                    <a:cxn ang="T82">
                      <a:pos x="T12" y="T13"/>
                    </a:cxn>
                    <a:cxn ang="T83">
                      <a:pos x="T14" y="T15"/>
                    </a:cxn>
                    <a:cxn ang="T84">
                      <a:pos x="T16" y="T17"/>
                    </a:cxn>
                    <a:cxn ang="T85">
                      <a:pos x="T18" y="T19"/>
                    </a:cxn>
                    <a:cxn ang="T86">
                      <a:pos x="T20" y="T21"/>
                    </a:cxn>
                    <a:cxn ang="T87">
                      <a:pos x="T22" y="T23"/>
                    </a:cxn>
                    <a:cxn ang="T88">
                      <a:pos x="T24" y="T25"/>
                    </a:cxn>
                    <a:cxn ang="T89">
                      <a:pos x="T26" y="T27"/>
                    </a:cxn>
                    <a:cxn ang="T90">
                      <a:pos x="T28" y="T29"/>
                    </a:cxn>
                    <a:cxn ang="T91">
                      <a:pos x="T30" y="T31"/>
                    </a:cxn>
                    <a:cxn ang="T92">
                      <a:pos x="T32" y="T33"/>
                    </a:cxn>
                    <a:cxn ang="T93">
                      <a:pos x="T34" y="T35"/>
                    </a:cxn>
                    <a:cxn ang="T94">
                      <a:pos x="T36" y="T37"/>
                    </a:cxn>
                    <a:cxn ang="T95">
                      <a:pos x="T38" y="T39"/>
                    </a:cxn>
                    <a:cxn ang="T96">
                      <a:pos x="T40" y="T41"/>
                    </a:cxn>
                    <a:cxn ang="T97">
                      <a:pos x="T42" y="T43"/>
                    </a:cxn>
                    <a:cxn ang="T98">
                      <a:pos x="T44" y="T45"/>
                    </a:cxn>
                    <a:cxn ang="T99">
                      <a:pos x="T46" y="T47"/>
                    </a:cxn>
                    <a:cxn ang="T100">
                      <a:pos x="T48" y="T49"/>
                    </a:cxn>
                    <a:cxn ang="T101">
                      <a:pos x="T50" y="T51"/>
                    </a:cxn>
                    <a:cxn ang="T102">
                      <a:pos x="T52" y="T53"/>
                    </a:cxn>
                    <a:cxn ang="T103">
                      <a:pos x="T54" y="T55"/>
                    </a:cxn>
                    <a:cxn ang="T104">
                      <a:pos x="T56" y="T57"/>
                    </a:cxn>
                    <a:cxn ang="T105">
                      <a:pos x="T58" y="T59"/>
                    </a:cxn>
                    <a:cxn ang="T106">
                      <a:pos x="T60" y="T61"/>
                    </a:cxn>
                    <a:cxn ang="T107">
                      <a:pos x="T62" y="T63"/>
                    </a:cxn>
                    <a:cxn ang="T108">
                      <a:pos x="T64" y="T65"/>
                    </a:cxn>
                    <a:cxn ang="T109">
                      <a:pos x="T66" y="T67"/>
                    </a:cxn>
                    <a:cxn ang="T110">
                      <a:pos x="T68" y="T69"/>
                    </a:cxn>
                    <a:cxn ang="T111">
                      <a:pos x="T70" y="T71"/>
                    </a:cxn>
                    <a:cxn ang="T112">
                      <a:pos x="T72" y="T73"/>
                    </a:cxn>
                    <a:cxn ang="T113">
                      <a:pos x="T74" y="T75"/>
                    </a:cxn>
                  </a:cxnLst>
                  <a:rect l="T114" t="T115" r="T116" b="T117"/>
                  <a:pathLst>
                    <a:path w="246" h="310">
                      <a:moveTo>
                        <a:pt x="199" y="116"/>
                      </a:moveTo>
                      <a:lnTo>
                        <a:pt x="207" y="124"/>
                      </a:lnTo>
                      <a:lnTo>
                        <a:pt x="214" y="133"/>
                      </a:lnTo>
                      <a:lnTo>
                        <a:pt x="219" y="143"/>
                      </a:lnTo>
                      <a:lnTo>
                        <a:pt x="223" y="154"/>
                      </a:lnTo>
                      <a:lnTo>
                        <a:pt x="225" y="164"/>
                      </a:lnTo>
                      <a:lnTo>
                        <a:pt x="225" y="176"/>
                      </a:lnTo>
                      <a:lnTo>
                        <a:pt x="221" y="187"/>
                      </a:lnTo>
                      <a:lnTo>
                        <a:pt x="216" y="197"/>
                      </a:lnTo>
                      <a:lnTo>
                        <a:pt x="208" y="209"/>
                      </a:lnTo>
                      <a:lnTo>
                        <a:pt x="199" y="219"/>
                      </a:lnTo>
                      <a:lnTo>
                        <a:pt x="188" y="228"/>
                      </a:lnTo>
                      <a:lnTo>
                        <a:pt x="177" y="238"/>
                      </a:lnTo>
                      <a:lnTo>
                        <a:pt x="166" y="246"/>
                      </a:lnTo>
                      <a:lnTo>
                        <a:pt x="154" y="255"/>
                      </a:lnTo>
                      <a:lnTo>
                        <a:pt x="143" y="264"/>
                      </a:lnTo>
                      <a:lnTo>
                        <a:pt x="132" y="274"/>
                      </a:lnTo>
                      <a:lnTo>
                        <a:pt x="129" y="278"/>
                      </a:lnTo>
                      <a:lnTo>
                        <a:pt x="126" y="282"/>
                      </a:lnTo>
                      <a:lnTo>
                        <a:pt x="124" y="287"/>
                      </a:lnTo>
                      <a:lnTo>
                        <a:pt x="121" y="292"/>
                      </a:lnTo>
                      <a:lnTo>
                        <a:pt x="120" y="296"/>
                      </a:lnTo>
                      <a:lnTo>
                        <a:pt x="120" y="301"/>
                      </a:lnTo>
                      <a:lnTo>
                        <a:pt x="121" y="305"/>
                      </a:lnTo>
                      <a:lnTo>
                        <a:pt x="125" y="309"/>
                      </a:lnTo>
                      <a:lnTo>
                        <a:pt x="130" y="310"/>
                      </a:lnTo>
                      <a:lnTo>
                        <a:pt x="134" y="310"/>
                      </a:lnTo>
                      <a:lnTo>
                        <a:pt x="139" y="309"/>
                      </a:lnTo>
                      <a:lnTo>
                        <a:pt x="143" y="305"/>
                      </a:lnTo>
                      <a:lnTo>
                        <a:pt x="154" y="293"/>
                      </a:lnTo>
                      <a:lnTo>
                        <a:pt x="167" y="280"/>
                      </a:lnTo>
                      <a:lnTo>
                        <a:pt x="180" y="269"/>
                      </a:lnTo>
                      <a:lnTo>
                        <a:pt x="194" y="257"/>
                      </a:lnTo>
                      <a:lnTo>
                        <a:pt x="207" y="246"/>
                      </a:lnTo>
                      <a:lnTo>
                        <a:pt x="219" y="233"/>
                      </a:lnTo>
                      <a:lnTo>
                        <a:pt x="231" y="219"/>
                      </a:lnTo>
                      <a:lnTo>
                        <a:pt x="239" y="204"/>
                      </a:lnTo>
                      <a:lnTo>
                        <a:pt x="245" y="187"/>
                      </a:lnTo>
                      <a:lnTo>
                        <a:pt x="246" y="170"/>
                      </a:lnTo>
                      <a:lnTo>
                        <a:pt x="242" y="153"/>
                      </a:lnTo>
                      <a:lnTo>
                        <a:pt x="236" y="136"/>
                      </a:lnTo>
                      <a:lnTo>
                        <a:pt x="227" y="120"/>
                      </a:lnTo>
                      <a:lnTo>
                        <a:pt x="215" y="107"/>
                      </a:lnTo>
                      <a:lnTo>
                        <a:pt x="201" y="94"/>
                      </a:lnTo>
                      <a:lnTo>
                        <a:pt x="187" y="82"/>
                      </a:lnTo>
                      <a:lnTo>
                        <a:pt x="177" y="74"/>
                      </a:lnTo>
                      <a:lnTo>
                        <a:pt x="165" y="68"/>
                      </a:lnTo>
                      <a:lnTo>
                        <a:pt x="152" y="60"/>
                      </a:lnTo>
                      <a:lnTo>
                        <a:pt x="139" y="51"/>
                      </a:lnTo>
                      <a:lnTo>
                        <a:pt x="126" y="43"/>
                      </a:lnTo>
                      <a:lnTo>
                        <a:pt x="112" y="35"/>
                      </a:lnTo>
                      <a:lnTo>
                        <a:pt x="98" y="28"/>
                      </a:lnTo>
                      <a:lnTo>
                        <a:pt x="85" y="22"/>
                      </a:lnTo>
                      <a:lnTo>
                        <a:pt x="72" y="16"/>
                      </a:lnTo>
                      <a:lnTo>
                        <a:pt x="59" y="10"/>
                      </a:lnTo>
                      <a:lnTo>
                        <a:pt x="46" y="7"/>
                      </a:lnTo>
                      <a:lnTo>
                        <a:pt x="35" y="3"/>
                      </a:lnTo>
                      <a:lnTo>
                        <a:pt x="24" y="1"/>
                      </a:lnTo>
                      <a:lnTo>
                        <a:pt x="15" y="0"/>
                      </a:lnTo>
                      <a:lnTo>
                        <a:pt x="7" y="1"/>
                      </a:lnTo>
                      <a:lnTo>
                        <a:pt x="0" y="3"/>
                      </a:lnTo>
                      <a:lnTo>
                        <a:pt x="8" y="6"/>
                      </a:lnTo>
                      <a:lnTo>
                        <a:pt x="17" y="9"/>
                      </a:lnTo>
                      <a:lnTo>
                        <a:pt x="28" y="14"/>
                      </a:lnTo>
                      <a:lnTo>
                        <a:pt x="38" y="18"/>
                      </a:lnTo>
                      <a:lnTo>
                        <a:pt x="51" y="24"/>
                      </a:lnTo>
                      <a:lnTo>
                        <a:pt x="64" y="30"/>
                      </a:lnTo>
                      <a:lnTo>
                        <a:pt x="78" y="37"/>
                      </a:lnTo>
                      <a:lnTo>
                        <a:pt x="92" y="43"/>
                      </a:lnTo>
                      <a:lnTo>
                        <a:pt x="106" y="51"/>
                      </a:lnTo>
                      <a:lnTo>
                        <a:pt x="120" y="60"/>
                      </a:lnTo>
                      <a:lnTo>
                        <a:pt x="134" y="69"/>
                      </a:lnTo>
                      <a:lnTo>
                        <a:pt x="148" y="78"/>
                      </a:lnTo>
                      <a:lnTo>
                        <a:pt x="163" y="87"/>
                      </a:lnTo>
                      <a:lnTo>
                        <a:pt x="175" y="96"/>
                      </a:lnTo>
                      <a:lnTo>
                        <a:pt x="187" y="105"/>
                      </a:lnTo>
                      <a:lnTo>
                        <a:pt x="199" y="116"/>
                      </a:lnTo>
                      <a:close/>
                    </a:path>
                  </a:pathLst>
                </a:custGeom>
                <a:solidFill>
                  <a:srgbClr val="C9E8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9112" name="Freeform 744"/>
                <p:cNvSpPr>
                  <a:spLocks/>
                </p:cNvSpPr>
                <p:nvPr/>
              </p:nvSpPr>
              <p:spPr bwMode="auto">
                <a:xfrm>
                  <a:off x="5115" y="2660"/>
                  <a:ext cx="69" cy="55"/>
                </a:xfrm>
                <a:custGeom>
                  <a:avLst/>
                  <a:gdLst>
                    <a:gd name="T0" fmla="*/ 0 w 198"/>
                    <a:gd name="T1" fmla="*/ 0 h 236"/>
                    <a:gd name="T2" fmla="*/ 0 w 198"/>
                    <a:gd name="T3" fmla="*/ 0 h 236"/>
                    <a:gd name="T4" fmla="*/ 0 w 198"/>
                    <a:gd name="T5" fmla="*/ 0 h 236"/>
                    <a:gd name="T6" fmla="*/ 0 w 198"/>
                    <a:gd name="T7" fmla="*/ 0 h 236"/>
                    <a:gd name="T8" fmla="*/ 0 w 198"/>
                    <a:gd name="T9" fmla="*/ 0 h 236"/>
                    <a:gd name="T10" fmla="*/ 0 w 198"/>
                    <a:gd name="T11" fmla="*/ 0 h 236"/>
                    <a:gd name="T12" fmla="*/ 0 w 198"/>
                    <a:gd name="T13" fmla="*/ 0 h 236"/>
                    <a:gd name="T14" fmla="*/ 0 w 198"/>
                    <a:gd name="T15" fmla="*/ 0 h 236"/>
                    <a:gd name="T16" fmla="*/ 0 w 198"/>
                    <a:gd name="T17" fmla="*/ 0 h 236"/>
                    <a:gd name="T18" fmla="*/ 0 w 198"/>
                    <a:gd name="T19" fmla="*/ 0 h 236"/>
                    <a:gd name="T20" fmla="*/ 0 w 198"/>
                    <a:gd name="T21" fmla="*/ 0 h 236"/>
                    <a:gd name="T22" fmla="*/ 0 w 198"/>
                    <a:gd name="T23" fmla="*/ 0 h 236"/>
                    <a:gd name="T24" fmla="*/ 0 w 198"/>
                    <a:gd name="T25" fmla="*/ 0 h 236"/>
                    <a:gd name="T26" fmla="*/ 0 w 198"/>
                    <a:gd name="T27" fmla="*/ 0 h 236"/>
                    <a:gd name="T28" fmla="*/ 0 w 198"/>
                    <a:gd name="T29" fmla="*/ 0 h 236"/>
                    <a:gd name="T30" fmla="*/ 0 w 198"/>
                    <a:gd name="T31" fmla="*/ 0 h 236"/>
                    <a:gd name="T32" fmla="*/ 0 w 198"/>
                    <a:gd name="T33" fmla="*/ 0 h 236"/>
                    <a:gd name="T34" fmla="*/ 0 w 198"/>
                    <a:gd name="T35" fmla="*/ 0 h 236"/>
                    <a:gd name="T36" fmla="*/ 0 w 198"/>
                    <a:gd name="T37" fmla="*/ 0 h 236"/>
                    <a:gd name="T38" fmla="*/ 0 w 198"/>
                    <a:gd name="T39" fmla="*/ 0 h 236"/>
                    <a:gd name="T40" fmla="*/ 0 w 198"/>
                    <a:gd name="T41" fmla="*/ 0 h 236"/>
                    <a:gd name="T42" fmla="*/ 0 w 198"/>
                    <a:gd name="T43" fmla="*/ 0 h 236"/>
                    <a:gd name="T44" fmla="*/ 0 w 198"/>
                    <a:gd name="T45" fmla="*/ 0 h 236"/>
                    <a:gd name="T46" fmla="*/ 0 w 198"/>
                    <a:gd name="T47" fmla="*/ 0 h 236"/>
                    <a:gd name="T48" fmla="*/ 0 w 198"/>
                    <a:gd name="T49" fmla="*/ 0 h 236"/>
                    <a:gd name="T50" fmla="*/ 0 w 198"/>
                    <a:gd name="T51" fmla="*/ 0 h 236"/>
                    <a:gd name="T52" fmla="*/ 0 w 198"/>
                    <a:gd name="T53" fmla="*/ 0 h 236"/>
                    <a:gd name="T54" fmla="*/ 0 w 198"/>
                    <a:gd name="T55" fmla="*/ 0 h 236"/>
                    <a:gd name="T56" fmla="*/ 0 w 198"/>
                    <a:gd name="T57" fmla="*/ 0 h 236"/>
                    <a:gd name="T58" fmla="*/ 0 w 198"/>
                    <a:gd name="T59" fmla="*/ 0 h 236"/>
                    <a:gd name="T60" fmla="*/ 0 w 198"/>
                    <a:gd name="T61" fmla="*/ 0 h 236"/>
                    <a:gd name="T62" fmla="*/ 0 w 198"/>
                    <a:gd name="T63" fmla="*/ 0 h 236"/>
                    <a:gd name="T64" fmla="*/ 0 w 198"/>
                    <a:gd name="T65" fmla="*/ 0 h 236"/>
                    <a:gd name="T66" fmla="*/ 0 w 198"/>
                    <a:gd name="T67" fmla="*/ 0 h 236"/>
                    <a:gd name="T68" fmla="*/ 0 w 198"/>
                    <a:gd name="T69" fmla="*/ 0 h 236"/>
                    <a:gd name="T70" fmla="*/ 0 w 198"/>
                    <a:gd name="T71" fmla="*/ 0 h 236"/>
                    <a:gd name="T72" fmla="*/ 0 w 198"/>
                    <a:gd name="T73" fmla="*/ 0 h 236"/>
                    <a:gd name="T74" fmla="*/ 0 w 198"/>
                    <a:gd name="T75" fmla="*/ 0 h 236"/>
                    <a:gd name="T76" fmla="*/ 0 w 198"/>
                    <a:gd name="T77" fmla="*/ 0 h 236"/>
                    <a:gd name="T78" fmla="*/ 0 w 198"/>
                    <a:gd name="T79" fmla="*/ 0 h 236"/>
                    <a:gd name="T80" fmla="*/ 0 w 198"/>
                    <a:gd name="T81" fmla="*/ 0 h 236"/>
                    <a:gd name="T82" fmla="*/ 0 w 198"/>
                    <a:gd name="T83" fmla="*/ 0 h 236"/>
                    <a:gd name="T84" fmla="*/ 0 w 198"/>
                    <a:gd name="T85" fmla="*/ 0 h 236"/>
                    <a:gd name="T86" fmla="*/ 0 w 198"/>
                    <a:gd name="T87" fmla="*/ 0 h 236"/>
                    <a:gd name="T88" fmla="*/ 0 w 198"/>
                    <a:gd name="T89" fmla="*/ 0 h 236"/>
                    <a:gd name="T90" fmla="*/ 0 w 198"/>
                    <a:gd name="T91" fmla="*/ 0 h 236"/>
                    <a:gd name="T92" fmla="*/ 0 w 198"/>
                    <a:gd name="T93" fmla="*/ 0 h 236"/>
                    <a:gd name="T94" fmla="*/ 0 w 198"/>
                    <a:gd name="T95" fmla="*/ 0 h 236"/>
                    <a:gd name="T96" fmla="*/ 0 w 198"/>
                    <a:gd name="T97" fmla="*/ 0 h 236"/>
                    <a:gd name="T98" fmla="*/ 0 w 198"/>
                    <a:gd name="T99" fmla="*/ 0 h 236"/>
                    <a:gd name="T100" fmla="*/ 0 w 198"/>
                    <a:gd name="T101" fmla="*/ 0 h 236"/>
                    <a:gd name="T102" fmla="*/ 0 w 198"/>
                    <a:gd name="T103" fmla="*/ 0 h 236"/>
                    <a:gd name="T104" fmla="*/ 0 w 198"/>
                    <a:gd name="T105" fmla="*/ 0 h 236"/>
                    <a:gd name="T106" fmla="*/ 0 w 198"/>
                    <a:gd name="T107" fmla="*/ 0 h 236"/>
                    <a:gd name="T108" fmla="*/ 0 w 198"/>
                    <a:gd name="T109" fmla="*/ 0 h 236"/>
                    <a:gd name="T110" fmla="*/ 0 w 198"/>
                    <a:gd name="T111" fmla="*/ 0 h 236"/>
                    <a:gd name="T112" fmla="*/ 0 w 198"/>
                    <a:gd name="T113" fmla="*/ 0 h 236"/>
                    <a:gd name="T114" fmla="*/ 0 w 198"/>
                    <a:gd name="T115" fmla="*/ 0 h 236"/>
                    <a:gd name="T116" fmla="*/ 0 w 198"/>
                    <a:gd name="T117" fmla="*/ 0 h 236"/>
                    <a:gd name="T118" fmla="*/ 0 w 198"/>
                    <a:gd name="T119" fmla="*/ 0 h 236"/>
                    <a:gd name="T120" fmla="*/ 0 w 198"/>
                    <a:gd name="T121" fmla="*/ 0 h 2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60000 65536"/>
                    <a:gd name="T163" fmla="*/ 0 60000 65536"/>
                    <a:gd name="T164" fmla="*/ 0 60000 65536"/>
                    <a:gd name="T165" fmla="*/ 0 60000 65536"/>
                    <a:gd name="T166" fmla="*/ 0 60000 65536"/>
                    <a:gd name="T167" fmla="*/ 0 60000 65536"/>
                    <a:gd name="T168" fmla="*/ 0 60000 65536"/>
                    <a:gd name="T169" fmla="*/ 0 60000 65536"/>
                    <a:gd name="T170" fmla="*/ 0 60000 65536"/>
                    <a:gd name="T171" fmla="*/ 0 60000 65536"/>
                    <a:gd name="T172" fmla="*/ 0 60000 65536"/>
                    <a:gd name="T173" fmla="*/ 0 60000 65536"/>
                    <a:gd name="T174" fmla="*/ 0 60000 65536"/>
                    <a:gd name="T175" fmla="*/ 0 60000 65536"/>
                    <a:gd name="T176" fmla="*/ 0 60000 65536"/>
                    <a:gd name="T177" fmla="*/ 0 60000 65536"/>
                    <a:gd name="T178" fmla="*/ 0 60000 65536"/>
                    <a:gd name="T179" fmla="*/ 0 60000 65536"/>
                    <a:gd name="T180" fmla="*/ 0 60000 65536"/>
                    <a:gd name="T181" fmla="*/ 0 60000 65536"/>
                    <a:gd name="T182" fmla="*/ 0 60000 65536"/>
                    <a:gd name="T183" fmla="*/ 0 w 198"/>
                    <a:gd name="T184" fmla="*/ 0 h 236"/>
                    <a:gd name="T185" fmla="*/ 198 w 198"/>
                    <a:gd name="T186" fmla="*/ 236 h 236"/>
                  </a:gdLst>
                  <a:ahLst/>
                  <a:cxnLst>
                    <a:cxn ang="T122">
                      <a:pos x="T0" y="T1"/>
                    </a:cxn>
                    <a:cxn ang="T123">
                      <a:pos x="T2" y="T3"/>
                    </a:cxn>
                    <a:cxn ang="T124">
                      <a:pos x="T4" y="T5"/>
                    </a:cxn>
                    <a:cxn ang="T125">
                      <a:pos x="T6" y="T7"/>
                    </a:cxn>
                    <a:cxn ang="T126">
                      <a:pos x="T8" y="T9"/>
                    </a:cxn>
                    <a:cxn ang="T127">
                      <a:pos x="T10" y="T11"/>
                    </a:cxn>
                    <a:cxn ang="T128">
                      <a:pos x="T12" y="T13"/>
                    </a:cxn>
                    <a:cxn ang="T129">
                      <a:pos x="T14" y="T15"/>
                    </a:cxn>
                    <a:cxn ang="T130">
                      <a:pos x="T16" y="T17"/>
                    </a:cxn>
                    <a:cxn ang="T131">
                      <a:pos x="T18" y="T19"/>
                    </a:cxn>
                    <a:cxn ang="T132">
                      <a:pos x="T20" y="T21"/>
                    </a:cxn>
                    <a:cxn ang="T133">
                      <a:pos x="T22" y="T23"/>
                    </a:cxn>
                    <a:cxn ang="T134">
                      <a:pos x="T24" y="T25"/>
                    </a:cxn>
                    <a:cxn ang="T135">
                      <a:pos x="T26" y="T27"/>
                    </a:cxn>
                    <a:cxn ang="T136">
                      <a:pos x="T28" y="T29"/>
                    </a:cxn>
                    <a:cxn ang="T137">
                      <a:pos x="T30" y="T31"/>
                    </a:cxn>
                    <a:cxn ang="T138">
                      <a:pos x="T32" y="T33"/>
                    </a:cxn>
                    <a:cxn ang="T139">
                      <a:pos x="T34" y="T35"/>
                    </a:cxn>
                    <a:cxn ang="T140">
                      <a:pos x="T36" y="T37"/>
                    </a:cxn>
                    <a:cxn ang="T141">
                      <a:pos x="T38" y="T39"/>
                    </a:cxn>
                    <a:cxn ang="T142">
                      <a:pos x="T40" y="T41"/>
                    </a:cxn>
                    <a:cxn ang="T143">
                      <a:pos x="T42" y="T43"/>
                    </a:cxn>
                    <a:cxn ang="T144">
                      <a:pos x="T44" y="T45"/>
                    </a:cxn>
                    <a:cxn ang="T145">
                      <a:pos x="T46" y="T47"/>
                    </a:cxn>
                    <a:cxn ang="T146">
                      <a:pos x="T48" y="T49"/>
                    </a:cxn>
                    <a:cxn ang="T147">
                      <a:pos x="T50" y="T51"/>
                    </a:cxn>
                    <a:cxn ang="T148">
                      <a:pos x="T52" y="T53"/>
                    </a:cxn>
                    <a:cxn ang="T149">
                      <a:pos x="T54" y="T55"/>
                    </a:cxn>
                    <a:cxn ang="T150">
                      <a:pos x="T56" y="T57"/>
                    </a:cxn>
                    <a:cxn ang="T151">
                      <a:pos x="T58" y="T59"/>
                    </a:cxn>
                    <a:cxn ang="T152">
                      <a:pos x="T60" y="T61"/>
                    </a:cxn>
                    <a:cxn ang="T153">
                      <a:pos x="T62" y="T63"/>
                    </a:cxn>
                    <a:cxn ang="T154">
                      <a:pos x="T64" y="T65"/>
                    </a:cxn>
                    <a:cxn ang="T155">
                      <a:pos x="T66" y="T67"/>
                    </a:cxn>
                    <a:cxn ang="T156">
                      <a:pos x="T68" y="T69"/>
                    </a:cxn>
                    <a:cxn ang="T157">
                      <a:pos x="T70" y="T71"/>
                    </a:cxn>
                    <a:cxn ang="T158">
                      <a:pos x="T72" y="T73"/>
                    </a:cxn>
                    <a:cxn ang="T159">
                      <a:pos x="T74" y="T75"/>
                    </a:cxn>
                    <a:cxn ang="T160">
                      <a:pos x="T76" y="T77"/>
                    </a:cxn>
                    <a:cxn ang="T161">
                      <a:pos x="T78" y="T79"/>
                    </a:cxn>
                    <a:cxn ang="T162">
                      <a:pos x="T80" y="T81"/>
                    </a:cxn>
                    <a:cxn ang="T163">
                      <a:pos x="T82" y="T83"/>
                    </a:cxn>
                    <a:cxn ang="T164">
                      <a:pos x="T84" y="T85"/>
                    </a:cxn>
                    <a:cxn ang="T165">
                      <a:pos x="T86" y="T87"/>
                    </a:cxn>
                    <a:cxn ang="T166">
                      <a:pos x="T88" y="T89"/>
                    </a:cxn>
                    <a:cxn ang="T167">
                      <a:pos x="T90" y="T91"/>
                    </a:cxn>
                    <a:cxn ang="T168">
                      <a:pos x="T92" y="T93"/>
                    </a:cxn>
                    <a:cxn ang="T169">
                      <a:pos x="T94" y="T95"/>
                    </a:cxn>
                    <a:cxn ang="T170">
                      <a:pos x="T96" y="T97"/>
                    </a:cxn>
                    <a:cxn ang="T171">
                      <a:pos x="T98" y="T99"/>
                    </a:cxn>
                    <a:cxn ang="T172">
                      <a:pos x="T100" y="T101"/>
                    </a:cxn>
                    <a:cxn ang="T173">
                      <a:pos x="T102" y="T103"/>
                    </a:cxn>
                    <a:cxn ang="T174">
                      <a:pos x="T104" y="T105"/>
                    </a:cxn>
                    <a:cxn ang="T175">
                      <a:pos x="T106" y="T107"/>
                    </a:cxn>
                    <a:cxn ang="T176">
                      <a:pos x="T108" y="T109"/>
                    </a:cxn>
                    <a:cxn ang="T177">
                      <a:pos x="T110" y="T111"/>
                    </a:cxn>
                    <a:cxn ang="T178">
                      <a:pos x="T112" y="T113"/>
                    </a:cxn>
                    <a:cxn ang="T179">
                      <a:pos x="T114" y="T115"/>
                    </a:cxn>
                    <a:cxn ang="T180">
                      <a:pos x="T116" y="T117"/>
                    </a:cxn>
                    <a:cxn ang="T181">
                      <a:pos x="T118" y="T119"/>
                    </a:cxn>
                    <a:cxn ang="T182">
                      <a:pos x="T120" y="T121"/>
                    </a:cxn>
                  </a:cxnLst>
                  <a:rect l="T183" t="T184" r="T185" b="T186"/>
                  <a:pathLst>
                    <a:path w="198" h="236">
                      <a:moveTo>
                        <a:pt x="73" y="36"/>
                      </a:moveTo>
                      <a:lnTo>
                        <a:pt x="58" y="46"/>
                      </a:lnTo>
                      <a:lnTo>
                        <a:pt x="46" y="58"/>
                      </a:lnTo>
                      <a:lnTo>
                        <a:pt x="33" y="72"/>
                      </a:lnTo>
                      <a:lnTo>
                        <a:pt x="22" y="85"/>
                      </a:lnTo>
                      <a:lnTo>
                        <a:pt x="14" y="100"/>
                      </a:lnTo>
                      <a:lnTo>
                        <a:pt x="7" y="115"/>
                      </a:lnTo>
                      <a:lnTo>
                        <a:pt x="2" y="130"/>
                      </a:lnTo>
                      <a:lnTo>
                        <a:pt x="0" y="146"/>
                      </a:lnTo>
                      <a:lnTo>
                        <a:pt x="2" y="170"/>
                      </a:lnTo>
                      <a:lnTo>
                        <a:pt x="12" y="190"/>
                      </a:lnTo>
                      <a:lnTo>
                        <a:pt x="26" y="207"/>
                      </a:lnTo>
                      <a:lnTo>
                        <a:pt x="43" y="220"/>
                      </a:lnTo>
                      <a:lnTo>
                        <a:pt x="64" y="229"/>
                      </a:lnTo>
                      <a:lnTo>
                        <a:pt x="88" y="235"/>
                      </a:lnTo>
                      <a:lnTo>
                        <a:pt x="110" y="236"/>
                      </a:lnTo>
                      <a:lnTo>
                        <a:pt x="132" y="232"/>
                      </a:lnTo>
                      <a:lnTo>
                        <a:pt x="137" y="232"/>
                      </a:lnTo>
                      <a:lnTo>
                        <a:pt x="142" y="230"/>
                      </a:lnTo>
                      <a:lnTo>
                        <a:pt x="145" y="226"/>
                      </a:lnTo>
                      <a:lnTo>
                        <a:pt x="146" y="221"/>
                      </a:lnTo>
                      <a:lnTo>
                        <a:pt x="145" y="219"/>
                      </a:lnTo>
                      <a:lnTo>
                        <a:pt x="142" y="219"/>
                      </a:lnTo>
                      <a:lnTo>
                        <a:pt x="137" y="217"/>
                      </a:lnTo>
                      <a:lnTo>
                        <a:pt x="131" y="217"/>
                      </a:lnTo>
                      <a:lnTo>
                        <a:pt x="124" y="217"/>
                      </a:lnTo>
                      <a:lnTo>
                        <a:pt x="118" y="217"/>
                      </a:lnTo>
                      <a:lnTo>
                        <a:pt x="112" y="217"/>
                      </a:lnTo>
                      <a:lnTo>
                        <a:pt x="109" y="217"/>
                      </a:lnTo>
                      <a:lnTo>
                        <a:pt x="97" y="216"/>
                      </a:lnTo>
                      <a:lnTo>
                        <a:pt x="87" y="215"/>
                      </a:lnTo>
                      <a:lnTo>
                        <a:pt x="75" y="214"/>
                      </a:lnTo>
                      <a:lnTo>
                        <a:pt x="63" y="211"/>
                      </a:lnTo>
                      <a:lnTo>
                        <a:pt x="51" y="207"/>
                      </a:lnTo>
                      <a:lnTo>
                        <a:pt x="40" y="199"/>
                      </a:lnTo>
                      <a:lnTo>
                        <a:pt x="29" y="189"/>
                      </a:lnTo>
                      <a:lnTo>
                        <a:pt x="17" y="174"/>
                      </a:lnTo>
                      <a:lnTo>
                        <a:pt x="15" y="157"/>
                      </a:lnTo>
                      <a:lnTo>
                        <a:pt x="16" y="141"/>
                      </a:lnTo>
                      <a:lnTo>
                        <a:pt x="21" y="124"/>
                      </a:lnTo>
                      <a:lnTo>
                        <a:pt x="28" y="109"/>
                      </a:lnTo>
                      <a:lnTo>
                        <a:pt x="39" y="96"/>
                      </a:lnTo>
                      <a:lnTo>
                        <a:pt x="50" y="82"/>
                      </a:lnTo>
                      <a:lnTo>
                        <a:pt x="63" y="70"/>
                      </a:lnTo>
                      <a:lnTo>
                        <a:pt x="78" y="59"/>
                      </a:lnTo>
                      <a:lnTo>
                        <a:pt x="94" y="49"/>
                      </a:lnTo>
                      <a:lnTo>
                        <a:pt x="110" y="39"/>
                      </a:lnTo>
                      <a:lnTo>
                        <a:pt x="126" y="31"/>
                      </a:lnTo>
                      <a:lnTo>
                        <a:pt x="142" y="24"/>
                      </a:lnTo>
                      <a:lnTo>
                        <a:pt x="158" y="19"/>
                      </a:lnTo>
                      <a:lnTo>
                        <a:pt x="172" y="13"/>
                      </a:lnTo>
                      <a:lnTo>
                        <a:pt x="186" y="10"/>
                      </a:lnTo>
                      <a:lnTo>
                        <a:pt x="198" y="7"/>
                      </a:lnTo>
                      <a:lnTo>
                        <a:pt x="190" y="3"/>
                      </a:lnTo>
                      <a:lnTo>
                        <a:pt x="177" y="0"/>
                      </a:lnTo>
                      <a:lnTo>
                        <a:pt x="162" y="3"/>
                      </a:lnTo>
                      <a:lnTo>
                        <a:pt x="144" y="6"/>
                      </a:lnTo>
                      <a:lnTo>
                        <a:pt x="124" y="12"/>
                      </a:lnTo>
                      <a:lnTo>
                        <a:pt x="105" y="19"/>
                      </a:lnTo>
                      <a:lnTo>
                        <a:pt x="88" y="28"/>
                      </a:lnTo>
                      <a:lnTo>
                        <a:pt x="73" y="36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9113" name="Freeform 745"/>
                <p:cNvSpPr>
                  <a:spLocks/>
                </p:cNvSpPr>
                <p:nvPr/>
              </p:nvSpPr>
              <p:spPr bwMode="auto">
                <a:xfrm>
                  <a:off x="5233" y="2660"/>
                  <a:ext cx="47" cy="42"/>
                </a:xfrm>
                <a:custGeom>
                  <a:avLst/>
                  <a:gdLst>
                    <a:gd name="T0" fmla="*/ 0 w 128"/>
                    <a:gd name="T1" fmla="*/ 0 h 183"/>
                    <a:gd name="T2" fmla="*/ 0 w 128"/>
                    <a:gd name="T3" fmla="*/ 0 h 183"/>
                    <a:gd name="T4" fmla="*/ 0 w 128"/>
                    <a:gd name="T5" fmla="*/ 0 h 183"/>
                    <a:gd name="T6" fmla="*/ 0 w 128"/>
                    <a:gd name="T7" fmla="*/ 0 h 183"/>
                    <a:gd name="T8" fmla="*/ 0 w 128"/>
                    <a:gd name="T9" fmla="*/ 0 h 183"/>
                    <a:gd name="T10" fmla="*/ 0 w 128"/>
                    <a:gd name="T11" fmla="*/ 0 h 183"/>
                    <a:gd name="T12" fmla="*/ 0 w 128"/>
                    <a:gd name="T13" fmla="*/ 0 h 183"/>
                    <a:gd name="T14" fmla="*/ 0 w 128"/>
                    <a:gd name="T15" fmla="*/ 0 h 183"/>
                    <a:gd name="T16" fmla="*/ 0 w 128"/>
                    <a:gd name="T17" fmla="*/ 0 h 183"/>
                    <a:gd name="T18" fmla="*/ 0 w 128"/>
                    <a:gd name="T19" fmla="*/ 0 h 183"/>
                    <a:gd name="T20" fmla="*/ 0 w 128"/>
                    <a:gd name="T21" fmla="*/ 0 h 183"/>
                    <a:gd name="T22" fmla="*/ 0 w 128"/>
                    <a:gd name="T23" fmla="*/ 0 h 183"/>
                    <a:gd name="T24" fmla="*/ 0 w 128"/>
                    <a:gd name="T25" fmla="*/ 0 h 183"/>
                    <a:gd name="T26" fmla="*/ 0 w 128"/>
                    <a:gd name="T27" fmla="*/ 0 h 183"/>
                    <a:gd name="T28" fmla="*/ 0 w 128"/>
                    <a:gd name="T29" fmla="*/ 0 h 183"/>
                    <a:gd name="T30" fmla="*/ 0 w 128"/>
                    <a:gd name="T31" fmla="*/ 0 h 183"/>
                    <a:gd name="T32" fmla="*/ 0 w 128"/>
                    <a:gd name="T33" fmla="*/ 0 h 183"/>
                    <a:gd name="T34" fmla="*/ 0 w 128"/>
                    <a:gd name="T35" fmla="*/ 0 h 183"/>
                    <a:gd name="T36" fmla="*/ 0 w 128"/>
                    <a:gd name="T37" fmla="*/ 0 h 183"/>
                    <a:gd name="T38" fmla="*/ 0 w 128"/>
                    <a:gd name="T39" fmla="*/ 0 h 183"/>
                    <a:gd name="T40" fmla="*/ 0 w 128"/>
                    <a:gd name="T41" fmla="*/ 0 h 183"/>
                    <a:gd name="T42" fmla="*/ 0 w 128"/>
                    <a:gd name="T43" fmla="*/ 0 h 183"/>
                    <a:gd name="T44" fmla="*/ 0 w 128"/>
                    <a:gd name="T45" fmla="*/ 0 h 183"/>
                    <a:gd name="T46" fmla="*/ 0 w 128"/>
                    <a:gd name="T47" fmla="*/ 0 h 183"/>
                    <a:gd name="T48" fmla="*/ 0 w 128"/>
                    <a:gd name="T49" fmla="*/ 0 h 183"/>
                    <a:gd name="T50" fmla="*/ 0 w 128"/>
                    <a:gd name="T51" fmla="*/ 0 h 183"/>
                    <a:gd name="T52" fmla="*/ 0 w 128"/>
                    <a:gd name="T53" fmla="*/ 0 h 183"/>
                    <a:gd name="T54" fmla="*/ 0 w 128"/>
                    <a:gd name="T55" fmla="*/ 0 h 183"/>
                    <a:gd name="T56" fmla="*/ 0 w 128"/>
                    <a:gd name="T57" fmla="*/ 0 h 183"/>
                    <a:gd name="T58" fmla="*/ 0 w 128"/>
                    <a:gd name="T59" fmla="*/ 0 h 183"/>
                    <a:gd name="T60" fmla="*/ 0 w 128"/>
                    <a:gd name="T61" fmla="*/ 0 h 183"/>
                    <a:gd name="T62" fmla="*/ 0 w 128"/>
                    <a:gd name="T63" fmla="*/ 0 h 183"/>
                    <a:gd name="T64" fmla="*/ 0 w 128"/>
                    <a:gd name="T65" fmla="*/ 0 h 183"/>
                    <a:gd name="T66" fmla="*/ 0 w 128"/>
                    <a:gd name="T67" fmla="*/ 0 h 183"/>
                    <a:gd name="T68" fmla="*/ 0 w 128"/>
                    <a:gd name="T69" fmla="*/ 0 h 183"/>
                    <a:gd name="T70" fmla="*/ 0 w 128"/>
                    <a:gd name="T71" fmla="*/ 0 h 183"/>
                    <a:gd name="T72" fmla="*/ 0 w 128"/>
                    <a:gd name="T73" fmla="*/ 0 h 183"/>
                    <a:gd name="T74" fmla="*/ 0 w 128"/>
                    <a:gd name="T75" fmla="*/ 0 h 183"/>
                    <a:gd name="T76" fmla="*/ 0 w 128"/>
                    <a:gd name="T77" fmla="*/ 0 h 183"/>
                    <a:gd name="T78" fmla="*/ 0 w 128"/>
                    <a:gd name="T79" fmla="*/ 0 h 183"/>
                    <a:gd name="T80" fmla="*/ 0 w 128"/>
                    <a:gd name="T81" fmla="*/ 0 h 183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w 128"/>
                    <a:gd name="T124" fmla="*/ 0 h 183"/>
                    <a:gd name="T125" fmla="*/ 128 w 128"/>
                    <a:gd name="T126" fmla="*/ 183 h 183"/>
                  </a:gdLst>
                  <a:ahLst/>
                  <a:cxnLst>
                    <a:cxn ang="T82">
                      <a:pos x="T0" y="T1"/>
                    </a:cxn>
                    <a:cxn ang="T83">
                      <a:pos x="T2" y="T3"/>
                    </a:cxn>
                    <a:cxn ang="T84">
                      <a:pos x="T4" y="T5"/>
                    </a:cxn>
                    <a:cxn ang="T85">
                      <a:pos x="T6" y="T7"/>
                    </a:cxn>
                    <a:cxn ang="T86">
                      <a:pos x="T8" y="T9"/>
                    </a:cxn>
                    <a:cxn ang="T87">
                      <a:pos x="T10" y="T11"/>
                    </a:cxn>
                    <a:cxn ang="T88">
                      <a:pos x="T12" y="T13"/>
                    </a:cxn>
                    <a:cxn ang="T89">
                      <a:pos x="T14" y="T15"/>
                    </a:cxn>
                    <a:cxn ang="T90">
                      <a:pos x="T16" y="T17"/>
                    </a:cxn>
                    <a:cxn ang="T91">
                      <a:pos x="T18" y="T19"/>
                    </a:cxn>
                    <a:cxn ang="T92">
                      <a:pos x="T20" y="T21"/>
                    </a:cxn>
                    <a:cxn ang="T93">
                      <a:pos x="T22" y="T23"/>
                    </a:cxn>
                    <a:cxn ang="T94">
                      <a:pos x="T24" y="T25"/>
                    </a:cxn>
                    <a:cxn ang="T95">
                      <a:pos x="T26" y="T27"/>
                    </a:cxn>
                    <a:cxn ang="T96">
                      <a:pos x="T28" y="T29"/>
                    </a:cxn>
                    <a:cxn ang="T97">
                      <a:pos x="T30" y="T31"/>
                    </a:cxn>
                    <a:cxn ang="T98">
                      <a:pos x="T32" y="T33"/>
                    </a:cxn>
                    <a:cxn ang="T99">
                      <a:pos x="T34" y="T35"/>
                    </a:cxn>
                    <a:cxn ang="T100">
                      <a:pos x="T36" y="T37"/>
                    </a:cxn>
                    <a:cxn ang="T101">
                      <a:pos x="T38" y="T39"/>
                    </a:cxn>
                    <a:cxn ang="T102">
                      <a:pos x="T40" y="T41"/>
                    </a:cxn>
                    <a:cxn ang="T103">
                      <a:pos x="T42" y="T43"/>
                    </a:cxn>
                    <a:cxn ang="T104">
                      <a:pos x="T44" y="T45"/>
                    </a:cxn>
                    <a:cxn ang="T105">
                      <a:pos x="T46" y="T47"/>
                    </a:cxn>
                    <a:cxn ang="T106">
                      <a:pos x="T48" y="T49"/>
                    </a:cxn>
                    <a:cxn ang="T107">
                      <a:pos x="T50" y="T51"/>
                    </a:cxn>
                    <a:cxn ang="T108">
                      <a:pos x="T52" y="T53"/>
                    </a:cxn>
                    <a:cxn ang="T109">
                      <a:pos x="T54" y="T55"/>
                    </a:cxn>
                    <a:cxn ang="T110">
                      <a:pos x="T56" y="T57"/>
                    </a:cxn>
                    <a:cxn ang="T111">
                      <a:pos x="T58" y="T59"/>
                    </a:cxn>
                    <a:cxn ang="T112">
                      <a:pos x="T60" y="T61"/>
                    </a:cxn>
                    <a:cxn ang="T113">
                      <a:pos x="T62" y="T63"/>
                    </a:cxn>
                    <a:cxn ang="T114">
                      <a:pos x="T64" y="T65"/>
                    </a:cxn>
                    <a:cxn ang="T115">
                      <a:pos x="T66" y="T67"/>
                    </a:cxn>
                    <a:cxn ang="T116">
                      <a:pos x="T68" y="T69"/>
                    </a:cxn>
                    <a:cxn ang="T117">
                      <a:pos x="T70" y="T71"/>
                    </a:cxn>
                    <a:cxn ang="T118">
                      <a:pos x="T72" y="T73"/>
                    </a:cxn>
                    <a:cxn ang="T119">
                      <a:pos x="T74" y="T75"/>
                    </a:cxn>
                    <a:cxn ang="T120">
                      <a:pos x="T76" y="T77"/>
                    </a:cxn>
                    <a:cxn ang="T121">
                      <a:pos x="T78" y="T79"/>
                    </a:cxn>
                    <a:cxn ang="T122">
                      <a:pos x="T80" y="T81"/>
                    </a:cxn>
                  </a:cxnLst>
                  <a:rect l="T123" t="T124" r="T125" b="T126"/>
                  <a:pathLst>
                    <a:path w="128" h="183">
                      <a:moveTo>
                        <a:pt x="108" y="61"/>
                      </a:moveTo>
                      <a:lnTo>
                        <a:pt x="111" y="80"/>
                      </a:lnTo>
                      <a:lnTo>
                        <a:pt x="109" y="97"/>
                      </a:lnTo>
                      <a:lnTo>
                        <a:pt x="101" y="110"/>
                      </a:lnTo>
                      <a:lnTo>
                        <a:pt x="89" y="123"/>
                      </a:lnTo>
                      <a:lnTo>
                        <a:pt x="75" y="134"/>
                      </a:lnTo>
                      <a:lnTo>
                        <a:pt x="60" y="145"/>
                      </a:lnTo>
                      <a:lnTo>
                        <a:pt x="43" y="156"/>
                      </a:lnTo>
                      <a:lnTo>
                        <a:pt x="29" y="167"/>
                      </a:lnTo>
                      <a:lnTo>
                        <a:pt x="27" y="170"/>
                      </a:lnTo>
                      <a:lnTo>
                        <a:pt x="26" y="172"/>
                      </a:lnTo>
                      <a:lnTo>
                        <a:pt x="26" y="176"/>
                      </a:lnTo>
                      <a:lnTo>
                        <a:pt x="28" y="179"/>
                      </a:lnTo>
                      <a:lnTo>
                        <a:pt x="30" y="182"/>
                      </a:lnTo>
                      <a:lnTo>
                        <a:pt x="34" y="183"/>
                      </a:lnTo>
                      <a:lnTo>
                        <a:pt x="37" y="183"/>
                      </a:lnTo>
                      <a:lnTo>
                        <a:pt x="41" y="182"/>
                      </a:lnTo>
                      <a:lnTo>
                        <a:pt x="58" y="171"/>
                      </a:lnTo>
                      <a:lnTo>
                        <a:pt x="76" y="160"/>
                      </a:lnTo>
                      <a:lnTo>
                        <a:pt x="92" y="147"/>
                      </a:lnTo>
                      <a:lnTo>
                        <a:pt x="108" y="132"/>
                      </a:lnTo>
                      <a:lnTo>
                        <a:pt x="118" y="116"/>
                      </a:lnTo>
                      <a:lnTo>
                        <a:pt x="125" y="98"/>
                      </a:lnTo>
                      <a:lnTo>
                        <a:pt x="128" y="78"/>
                      </a:lnTo>
                      <a:lnTo>
                        <a:pt x="123" y="58"/>
                      </a:lnTo>
                      <a:lnTo>
                        <a:pt x="112" y="41"/>
                      </a:lnTo>
                      <a:lnTo>
                        <a:pt x="98" y="28"/>
                      </a:lnTo>
                      <a:lnTo>
                        <a:pt x="80" y="16"/>
                      </a:lnTo>
                      <a:lnTo>
                        <a:pt x="61" y="8"/>
                      </a:lnTo>
                      <a:lnTo>
                        <a:pt x="41" y="2"/>
                      </a:lnTo>
                      <a:lnTo>
                        <a:pt x="23" y="0"/>
                      </a:lnTo>
                      <a:lnTo>
                        <a:pt x="9" y="1"/>
                      </a:lnTo>
                      <a:lnTo>
                        <a:pt x="0" y="6"/>
                      </a:lnTo>
                      <a:lnTo>
                        <a:pt x="16" y="10"/>
                      </a:lnTo>
                      <a:lnTo>
                        <a:pt x="33" y="14"/>
                      </a:lnTo>
                      <a:lnTo>
                        <a:pt x="48" y="17"/>
                      </a:lnTo>
                      <a:lnTo>
                        <a:pt x="63" y="22"/>
                      </a:lnTo>
                      <a:lnTo>
                        <a:pt x="77" y="28"/>
                      </a:lnTo>
                      <a:lnTo>
                        <a:pt x="90" y="36"/>
                      </a:lnTo>
                      <a:lnTo>
                        <a:pt x="101" y="46"/>
                      </a:lnTo>
                      <a:lnTo>
                        <a:pt x="108" y="61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9114" name="Freeform 746"/>
                <p:cNvSpPr>
                  <a:spLocks/>
                </p:cNvSpPr>
                <p:nvPr/>
              </p:nvSpPr>
              <p:spPr bwMode="auto">
                <a:xfrm>
                  <a:off x="5070" y="2650"/>
                  <a:ext cx="112" cy="88"/>
                </a:xfrm>
                <a:custGeom>
                  <a:avLst/>
                  <a:gdLst>
                    <a:gd name="T0" fmla="*/ 0 w 323"/>
                    <a:gd name="T1" fmla="*/ 0 h 379"/>
                    <a:gd name="T2" fmla="*/ 0 w 323"/>
                    <a:gd name="T3" fmla="*/ 0 h 379"/>
                    <a:gd name="T4" fmla="*/ 0 w 323"/>
                    <a:gd name="T5" fmla="*/ 0 h 379"/>
                    <a:gd name="T6" fmla="*/ 0 w 323"/>
                    <a:gd name="T7" fmla="*/ 0 h 379"/>
                    <a:gd name="T8" fmla="*/ 0 w 323"/>
                    <a:gd name="T9" fmla="*/ 0 h 379"/>
                    <a:gd name="T10" fmla="*/ 0 w 323"/>
                    <a:gd name="T11" fmla="*/ 0 h 379"/>
                    <a:gd name="T12" fmla="*/ 0 w 323"/>
                    <a:gd name="T13" fmla="*/ 0 h 379"/>
                    <a:gd name="T14" fmla="*/ 0 w 323"/>
                    <a:gd name="T15" fmla="*/ 0 h 379"/>
                    <a:gd name="T16" fmla="*/ 0 w 323"/>
                    <a:gd name="T17" fmla="*/ 0 h 379"/>
                    <a:gd name="T18" fmla="*/ 0 w 323"/>
                    <a:gd name="T19" fmla="*/ 0 h 379"/>
                    <a:gd name="T20" fmla="*/ 0 w 323"/>
                    <a:gd name="T21" fmla="*/ 0 h 379"/>
                    <a:gd name="T22" fmla="*/ 0 w 323"/>
                    <a:gd name="T23" fmla="*/ 0 h 379"/>
                    <a:gd name="T24" fmla="*/ 0 w 323"/>
                    <a:gd name="T25" fmla="*/ 0 h 379"/>
                    <a:gd name="T26" fmla="*/ 0 w 323"/>
                    <a:gd name="T27" fmla="*/ 0 h 379"/>
                    <a:gd name="T28" fmla="*/ 0 w 323"/>
                    <a:gd name="T29" fmla="*/ 0 h 379"/>
                    <a:gd name="T30" fmla="*/ 0 w 323"/>
                    <a:gd name="T31" fmla="*/ 0 h 379"/>
                    <a:gd name="T32" fmla="*/ 0 w 323"/>
                    <a:gd name="T33" fmla="*/ 0 h 379"/>
                    <a:gd name="T34" fmla="*/ 0 w 323"/>
                    <a:gd name="T35" fmla="*/ 0 h 379"/>
                    <a:gd name="T36" fmla="*/ 0 w 323"/>
                    <a:gd name="T37" fmla="*/ 0 h 379"/>
                    <a:gd name="T38" fmla="*/ 0 w 323"/>
                    <a:gd name="T39" fmla="*/ 0 h 379"/>
                    <a:gd name="T40" fmla="*/ 0 w 323"/>
                    <a:gd name="T41" fmla="*/ 0 h 379"/>
                    <a:gd name="T42" fmla="*/ 0 w 323"/>
                    <a:gd name="T43" fmla="*/ 0 h 379"/>
                    <a:gd name="T44" fmla="*/ 0 w 323"/>
                    <a:gd name="T45" fmla="*/ 0 h 379"/>
                    <a:gd name="T46" fmla="*/ 0 w 323"/>
                    <a:gd name="T47" fmla="*/ 0 h 379"/>
                    <a:gd name="T48" fmla="*/ 0 w 323"/>
                    <a:gd name="T49" fmla="*/ 0 h 379"/>
                    <a:gd name="T50" fmla="*/ 0 w 323"/>
                    <a:gd name="T51" fmla="*/ 0 h 379"/>
                    <a:gd name="T52" fmla="*/ 0 w 323"/>
                    <a:gd name="T53" fmla="*/ 0 h 379"/>
                    <a:gd name="T54" fmla="*/ 0 w 323"/>
                    <a:gd name="T55" fmla="*/ 0 h 379"/>
                    <a:gd name="T56" fmla="*/ 0 w 323"/>
                    <a:gd name="T57" fmla="*/ 0 h 379"/>
                    <a:gd name="T58" fmla="*/ 0 w 323"/>
                    <a:gd name="T59" fmla="*/ 0 h 379"/>
                    <a:gd name="T60" fmla="*/ 0 w 323"/>
                    <a:gd name="T61" fmla="*/ 0 h 379"/>
                    <a:gd name="T62" fmla="*/ 0 w 323"/>
                    <a:gd name="T63" fmla="*/ 0 h 379"/>
                    <a:gd name="T64" fmla="*/ 0 w 323"/>
                    <a:gd name="T65" fmla="*/ 0 h 379"/>
                    <a:gd name="T66" fmla="*/ 0 w 323"/>
                    <a:gd name="T67" fmla="*/ 0 h 379"/>
                    <a:gd name="T68" fmla="*/ 0 w 323"/>
                    <a:gd name="T69" fmla="*/ 0 h 379"/>
                    <a:gd name="T70" fmla="*/ 0 w 323"/>
                    <a:gd name="T71" fmla="*/ 0 h 379"/>
                    <a:gd name="T72" fmla="*/ 0 w 323"/>
                    <a:gd name="T73" fmla="*/ 0 h 379"/>
                    <a:gd name="T74" fmla="*/ 0 w 323"/>
                    <a:gd name="T75" fmla="*/ 0 h 379"/>
                    <a:gd name="T76" fmla="*/ 0 w 323"/>
                    <a:gd name="T77" fmla="*/ 0 h 379"/>
                    <a:gd name="T78" fmla="*/ 0 w 323"/>
                    <a:gd name="T79" fmla="*/ 0 h 379"/>
                    <a:gd name="T80" fmla="*/ 0 w 323"/>
                    <a:gd name="T81" fmla="*/ 0 h 379"/>
                    <a:gd name="T82" fmla="*/ 0 w 323"/>
                    <a:gd name="T83" fmla="*/ 0 h 379"/>
                    <a:gd name="T84" fmla="*/ 0 w 323"/>
                    <a:gd name="T85" fmla="*/ 0 h 379"/>
                    <a:gd name="T86" fmla="*/ 0 w 323"/>
                    <a:gd name="T87" fmla="*/ 0 h 379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w 323"/>
                    <a:gd name="T133" fmla="*/ 0 h 379"/>
                    <a:gd name="T134" fmla="*/ 323 w 323"/>
                    <a:gd name="T135" fmla="*/ 379 h 379"/>
                  </a:gdLst>
                  <a:ahLst/>
                  <a:cxnLst>
                    <a:cxn ang="T88">
                      <a:pos x="T0" y="T1"/>
                    </a:cxn>
                    <a:cxn ang="T89">
                      <a:pos x="T2" y="T3"/>
                    </a:cxn>
                    <a:cxn ang="T90">
                      <a:pos x="T4" y="T5"/>
                    </a:cxn>
                    <a:cxn ang="T91">
                      <a:pos x="T6" y="T7"/>
                    </a:cxn>
                    <a:cxn ang="T92">
                      <a:pos x="T8" y="T9"/>
                    </a:cxn>
                    <a:cxn ang="T93">
                      <a:pos x="T10" y="T11"/>
                    </a:cxn>
                    <a:cxn ang="T94">
                      <a:pos x="T12" y="T13"/>
                    </a:cxn>
                    <a:cxn ang="T95">
                      <a:pos x="T14" y="T15"/>
                    </a:cxn>
                    <a:cxn ang="T96">
                      <a:pos x="T16" y="T17"/>
                    </a:cxn>
                    <a:cxn ang="T97">
                      <a:pos x="T18" y="T19"/>
                    </a:cxn>
                    <a:cxn ang="T98">
                      <a:pos x="T20" y="T21"/>
                    </a:cxn>
                    <a:cxn ang="T99">
                      <a:pos x="T22" y="T23"/>
                    </a:cxn>
                    <a:cxn ang="T100">
                      <a:pos x="T24" y="T25"/>
                    </a:cxn>
                    <a:cxn ang="T101">
                      <a:pos x="T26" y="T27"/>
                    </a:cxn>
                    <a:cxn ang="T102">
                      <a:pos x="T28" y="T29"/>
                    </a:cxn>
                    <a:cxn ang="T103">
                      <a:pos x="T30" y="T31"/>
                    </a:cxn>
                    <a:cxn ang="T104">
                      <a:pos x="T32" y="T33"/>
                    </a:cxn>
                    <a:cxn ang="T105">
                      <a:pos x="T34" y="T35"/>
                    </a:cxn>
                    <a:cxn ang="T106">
                      <a:pos x="T36" y="T37"/>
                    </a:cxn>
                    <a:cxn ang="T107">
                      <a:pos x="T38" y="T39"/>
                    </a:cxn>
                    <a:cxn ang="T108">
                      <a:pos x="T40" y="T41"/>
                    </a:cxn>
                    <a:cxn ang="T109">
                      <a:pos x="T42" y="T43"/>
                    </a:cxn>
                    <a:cxn ang="T110">
                      <a:pos x="T44" y="T45"/>
                    </a:cxn>
                    <a:cxn ang="T111">
                      <a:pos x="T46" y="T47"/>
                    </a:cxn>
                    <a:cxn ang="T112">
                      <a:pos x="T48" y="T49"/>
                    </a:cxn>
                    <a:cxn ang="T113">
                      <a:pos x="T50" y="T51"/>
                    </a:cxn>
                    <a:cxn ang="T114">
                      <a:pos x="T52" y="T53"/>
                    </a:cxn>
                    <a:cxn ang="T115">
                      <a:pos x="T54" y="T55"/>
                    </a:cxn>
                    <a:cxn ang="T116">
                      <a:pos x="T56" y="T57"/>
                    </a:cxn>
                    <a:cxn ang="T117">
                      <a:pos x="T58" y="T59"/>
                    </a:cxn>
                    <a:cxn ang="T118">
                      <a:pos x="T60" y="T61"/>
                    </a:cxn>
                    <a:cxn ang="T119">
                      <a:pos x="T62" y="T63"/>
                    </a:cxn>
                    <a:cxn ang="T120">
                      <a:pos x="T64" y="T65"/>
                    </a:cxn>
                    <a:cxn ang="T121">
                      <a:pos x="T66" y="T67"/>
                    </a:cxn>
                    <a:cxn ang="T122">
                      <a:pos x="T68" y="T69"/>
                    </a:cxn>
                    <a:cxn ang="T123">
                      <a:pos x="T70" y="T71"/>
                    </a:cxn>
                    <a:cxn ang="T124">
                      <a:pos x="T72" y="T73"/>
                    </a:cxn>
                    <a:cxn ang="T125">
                      <a:pos x="T74" y="T75"/>
                    </a:cxn>
                    <a:cxn ang="T126">
                      <a:pos x="T76" y="T77"/>
                    </a:cxn>
                    <a:cxn ang="T127">
                      <a:pos x="T78" y="T79"/>
                    </a:cxn>
                    <a:cxn ang="T128">
                      <a:pos x="T80" y="T81"/>
                    </a:cxn>
                    <a:cxn ang="T129">
                      <a:pos x="T82" y="T83"/>
                    </a:cxn>
                    <a:cxn ang="T130">
                      <a:pos x="T84" y="T85"/>
                    </a:cxn>
                    <a:cxn ang="T131">
                      <a:pos x="T86" y="T87"/>
                    </a:cxn>
                  </a:cxnLst>
                  <a:rect l="T132" t="T133" r="T134" b="T135"/>
                  <a:pathLst>
                    <a:path w="323" h="379">
                      <a:moveTo>
                        <a:pt x="126" y="50"/>
                      </a:moveTo>
                      <a:lnTo>
                        <a:pt x="101" y="70"/>
                      </a:lnTo>
                      <a:lnTo>
                        <a:pt x="76" y="92"/>
                      </a:lnTo>
                      <a:lnTo>
                        <a:pt x="54" y="115"/>
                      </a:lnTo>
                      <a:lnTo>
                        <a:pt x="34" y="140"/>
                      </a:lnTo>
                      <a:lnTo>
                        <a:pt x="18" y="167"/>
                      </a:lnTo>
                      <a:lnTo>
                        <a:pt x="6" y="196"/>
                      </a:lnTo>
                      <a:lnTo>
                        <a:pt x="0" y="227"/>
                      </a:lnTo>
                      <a:lnTo>
                        <a:pt x="1" y="259"/>
                      </a:lnTo>
                      <a:lnTo>
                        <a:pt x="4" y="267"/>
                      </a:lnTo>
                      <a:lnTo>
                        <a:pt x="7" y="277"/>
                      </a:lnTo>
                      <a:lnTo>
                        <a:pt x="11" y="283"/>
                      </a:lnTo>
                      <a:lnTo>
                        <a:pt x="15" y="291"/>
                      </a:lnTo>
                      <a:lnTo>
                        <a:pt x="21" y="298"/>
                      </a:lnTo>
                      <a:lnTo>
                        <a:pt x="27" y="305"/>
                      </a:lnTo>
                      <a:lnTo>
                        <a:pt x="34" y="311"/>
                      </a:lnTo>
                      <a:lnTo>
                        <a:pt x="41" y="316"/>
                      </a:lnTo>
                      <a:lnTo>
                        <a:pt x="57" y="325"/>
                      </a:lnTo>
                      <a:lnTo>
                        <a:pt x="72" y="333"/>
                      </a:lnTo>
                      <a:lnTo>
                        <a:pt x="87" y="340"/>
                      </a:lnTo>
                      <a:lnTo>
                        <a:pt x="103" y="345"/>
                      </a:lnTo>
                      <a:lnTo>
                        <a:pt x="120" y="351"/>
                      </a:lnTo>
                      <a:lnTo>
                        <a:pt x="136" y="356"/>
                      </a:lnTo>
                      <a:lnTo>
                        <a:pt x="153" y="360"/>
                      </a:lnTo>
                      <a:lnTo>
                        <a:pt x="169" y="364"/>
                      </a:lnTo>
                      <a:lnTo>
                        <a:pt x="187" y="367"/>
                      </a:lnTo>
                      <a:lnTo>
                        <a:pt x="204" y="370"/>
                      </a:lnTo>
                      <a:lnTo>
                        <a:pt x="221" y="372"/>
                      </a:lnTo>
                      <a:lnTo>
                        <a:pt x="238" y="374"/>
                      </a:lnTo>
                      <a:lnTo>
                        <a:pt x="256" y="375"/>
                      </a:lnTo>
                      <a:lnTo>
                        <a:pt x="273" y="376"/>
                      </a:lnTo>
                      <a:lnTo>
                        <a:pt x="290" y="378"/>
                      </a:lnTo>
                      <a:lnTo>
                        <a:pt x="307" y="379"/>
                      </a:lnTo>
                      <a:lnTo>
                        <a:pt x="312" y="379"/>
                      </a:lnTo>
                      <a:lnTo>
                        <a:pt x="317" y="375"/>
                      </a:lnTo>
                      <a:lnTo>
                        <a:pt x="320" y="372"/>
                      </a:lnTo>
                      <a:lnTo>
                        <a:pt x="323" y="366"/>
                      </a:lnTo>
                      <a:lnTo>
                        <a:pt x="323" y="360"/>
                      </a:lnTo>
                      <a:lnTo>
                        <a:pt x="320" y="356"/>
                      </a:lnTo>
                      <a:lnTo>
                        <a:pt x="316" y="352"/>
                      </a:lnTo>
                      <a:lnTo>
                        <a:pt x="311" y="351"/>
                      </a:lnTo>
                      <a:lnTo>
                        <a:pt x="295" y="351"/>
                      </a:lnTo>
                      <a:lnTo>
                        <a:pt x="279" y="351"/>
                      </a:lnTo>
                      <a:lnTo>
                        <a:pt x="263" y="350"/>
                      </a:lnTo>
                      <a:lnTo>
                        <a:pt x="248" y="349"/>
                      </a:lnTo>
                      <a:lnTo>
                        <a:pt x="231" y="348"/>
                      </a:lnTo>
                      <a:lnTo>
                        <a:pt x="215" y="345"/>
                      </a:lnTo>
                      <a:lnTo>
                        <a:pt x="200" y="343"/>
                      </a:lnTo>
                      <a:lnTo>
                        <a:pt x="183" y="341"/>
                      </a:lnTo>
                      <a:lnTo>
                        <a:pt x="168" y="337"/>
                      </a:lnTo>
                      <a:lnTo>
                        <a:pt x="151" y="334"/>
                      </a:lnTo>
                      <a:lnTo>
                        <a:pt x="136" y="329"/>
                      </a:lnTo>
                      <a:lnTo>
                        <a:pt x="121" y="325"/>
                      </a:lnTo>
                      <a:lnTo>
                        <a:pt x="106" y="320"/>
                      </a:lnTo>
                      <a:lnTo>
                        <a:pt x="92" y="313"/>
                      </a:lnTo>
                      <a:lnTo>
                        <a:pt x="76" y="306"/>
                      </a:lnTo>
                      <a:lnTo>
                        <a:pt x="62" y="300"/>
                      </a:lnTo>
                      <a:lnTo>
                        <a:pt x="51" y="291"/>
                      </a:lnTo>
                      <a:lnTo>
                        <a:pt x="41" y="280"/>
                      </a:lnTo>
                      <a:lnTo>
                        <a:pt x="35" y="269"/>
                      </a:lnTo>
                      <a:lnTo>
                        <a:pt x="31" y="255"/>
                      </a:lnTo>
                      <a:lnTo>
                        <a:pt x="31" y="239"/>
                      </a:lnTo>
                      <a:lnTo>
                        <a:pt x="33" y="218"/>
                      </a:lnTo>
                      <a:lnTo>
                        <a:pt x="38" y="197"/>
                      </a:lnTo>
                      <a:lnTo>
                        <a:pt x="42" y="182"/>
                      </a:lnTo>
                      <a:lnTo>
                        <a:pt x="51" y="165"/>
                      </a:lnTo>
                      <a:lnTo>
                        <a:pt x="60" y="150"/>
                      </a:lnTo>
                      <a:lnTo>
                        <a:pt x="68" y="136"/>
                      </a:lnTo>
                      <a:lnTo>
                        <a:pt x="79" y="124"/>
                      </a:lnTo>
                      <a:lnTo>
                        <a:pt x="89" y="111"/>
                      </a:lnTo>
                      <a:lnTo>
                        <a:pt x="101" y="100"/>
                      </a:lnTo>
                      <a:lnTo>
                        <a:pt x="114" y="88"/>
                      </a:lnTo>
                      <a:lnTo>
                        <a:pt x="129" y="76"/>
                      </a:lnTo>
                      <a:lnTo>
                        <a:pt x="144" y="64"/>
                      </a:lnTo>
                      <a:lnTo>
                        <a:pt x="162" y="53"/>
                      </a:lnTo>
                      <a:lnTo>
                        <a:pt x="181" y="41"/>
                      </a:lnTo>
                      <a:lnTo>
                        <a:pt x="201" y="31"/>
                      </a:lnTo>
                      <a:lnTo>
                        <a:pt x="219" y="22"/>
                      </a:lnTo>
                      <a:lnTo>
                        <a:pt x="237" y="14"/>
                      </a:lnTo>
                      <a:lnTo>
                        <a:pt x="253" y="7"/>
                      </a:lnTo>
                      <a:lnTo>
                        <a:pt x="268" y="1"/>
                      </a:lnTo>
                      <a:lnTo>
                        <a:pt x="255" y="0"/>
                      </a:lnTo>
                      <a:lnTo>
                        <a:pt x="238" y="1"/>
                      </a:lnTo>
                      <a:lnTo>
                        <a:pt x="221" y="5"/>
                      </a:lnTo>
                      <a:lnTo>
                        <a:pt x="201" y="11"/>
                      </a:lnTo>
                      <a:lnTo>
                        <a:pt x="181" y="19"/>
                      </a:lnTo>
                      <a:lnTo>
                        <a:pt x="161" y="28"/>
                      </a:lnTo>
                      <a:lnTo>
                        <a:pt x="142" y="39"/>
                      </a:lnTo>
                      <a:lnTo>
                        <a:pt x="126" y="5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9115" name="Freeform 747"/>
                <p:cNvSpPr>
                  <a:spLocks/>
                </p:cNvSpPr>
                <p:nvPr/>
              </p:nvSpPr>
              <p:spPr bwMode="auto">
                <a:xfrm>
                  <a:off x="5229" y="2647"/>
                  <a:ext cx="99" cy="59"/>
                </a:xfrm>
                <a:custGeom>
                  <a:avLst/>
                  <a:gdLst>
                    <a:gd name="T0" fmla="*/ 0 w 282"/>
                    <a:gd name="T1" fmla="*/ 0 h 253"/>
                    <a:gd name="T2" fmla="*/ 0 w 282"/>
                    <a:gd name="T3" fmla="*/ 0 h 253"/>
                    <a:gd name="T4" fmla="*/ 0 w 282"/>
                    <a:gd name="T5" fmla="*/ 0 h 253"/>
                    <a:gd name="T6" fmla="*/ 0 w 282"/>
                    <a:gd name="T7" fmla="*/ 0 h 253"/>
                    <a:gd name="T8" fmla="*/ 0 w 282"/>
                    <a:gd name="T9" fmla="*/ 0 h 253"/>
                    <a:gd name="T10" fmla="*/ 0 w 282"/>
                    <a:gd name="T11" fmla="*/ 0 h 253"/>
                    <a:gd name="T12" fmla="*/ 0 w 282"/>
                    <a:gd name="T13" fmla="*/ 0 h 253"/>
                    <a:gd name="T14" fmla="*/ 0 w 282"/>
                    <a:gd name="T15" fmla="*/ 0 h 253"/>
                    <a:gd name="T16" fmla="*/ 0 w 282"/>
                    <a:gd name="T17" fmla="*/ 0 h 253"/>
                    <a:gd name="T18" fmla="*/ 0 w 282"/>
                    <a:gd name="T19" fmla="*/ 0 h 253"/>
                    <a:gd name="T20" fmla="*/ 0 w 282"/>
                    <a:gd name="T21" fmla="*/ 0 h 253"/>
                    <a:gd name="T22" fmla="*/ 0 w 282"/>
                    <a:gd name="T23" fmla="*/ 0 h 253"/>
                    <a:gd name="T24" fmla="*/ 0 w 282"/>
                    <a:gd name="T25" fmla="*/ 0 h 253"/>
                    <a:gd name="T26" fmla="*/ 0 w 282"/>
                    <a:gd name="T27" fmla="*/ 0 h 253"/>
                    <a:gd name="T28" fmla="*/ 0 w 282"/>
                    <a:gd name="T29" fmla="*/ 0 h 253"/>
                    <a:gd name="T30" fmla="*/ 0 w 282"/>
                    <a:gd name="T31" fmla="*/ 0 h 253"/>
                    <a:gd name="T32" fmla="*/ 0 w 282"/>
                    <a:gd name="T33" fmla="*/ 0 h 253"/>
                    <a:gd name="T34" fmla="*/ 0 w 282"/>
                    <a:gd name="T35" fmla="*/ 0 h 253"/>
                    <a:gd name="T36" fmla="*/ 0 w 282"/>
                    <a:gd name="T37" fmla="*/ 0 h 253"/>
                    <a:gd name="T38" fmla="*/ 0 w 282"/>
                    <a:gd name="T39" fmla="*/ 0 h 253"/>
                    <a:gd name="T40" fmla="*/ 0 w 282"/>
                    <a:gd name="T41" fmla="*/ 0 h 253"/>
                    <a:gd name="T42" fmla="*/ 0 w 282"/>
                    <a:gd name="T43" fmla="*/ 0 h 253"/>
                    <a:gd name="T44" fmla="*/ 0 w 282"/>
                    <a:gd name="T45" fmla="*/ 0 h 253"/>
                    <a:gd name="T46" fmla="*/ 0 w 282"/>
                    <a:gd name="T47" fmla="*/ 0 h 253"/>
                    <a:gd name="T48" fmla="*/ 0 w 282"/>
                    <a:gd name="T49" fmla="*/ 0 h 253"/>
                    <a:gd name="T50" fmla="*/ 0 w 282"/>
                    <a:gd name="T51" fmla="*/ 0 h 253"/>
                    <a:gd name="T52" fmla="*/ 0 w 282"/>
                    <a:gd name="T53" fmla="*/ 0 h 253"/>
                    <a:gd name="T54" fmla="*/ 0 w 282"/>
                    <a:gd name="T55" fmla="*/ 0 h 253"/>
                    <a:gd name="T56" fmla="*/ 0 w 282"/>
                    <a:gd name="T57" fmla="*/ 0 h 253"/>
                    <a:gd name="T58" fmla="*/ 0 w 282"/>
                    <a:gd name="T59" fmla="*/ 0 h 253"/>
                    <a:gd name="T60" fmla="*/ 0 w 282"/>
                    <a:gd name="T61" fmla="*/ 0 h 253"/>
                    <a:gd name="T62" fmla="*/ 0 w 282"/>
                    <a:gd name="T63" fmla="*/ 0 h 253"/>
                    <a:gd name="T64" fmla="*/ 0 w 282"/>
                    <a:gd name="T65" fmla="*/ 0 h 253"/>
                    <a:gd name="T66" fmla="*/ 0 w 282"/>
                    <a:gd name="T67" fmla="*/ 0 h 253"/>
                    <a:gd name="T68" fmla="*/ 0 w 282"/>
                    <a:gd name="T69" fmla="*/ 0 h 253"/>
                    <a:gd name="T70" fmla="*/ 0 w 282"/>
                    <a:gd name="T71" fmla="*/ 0 h 253"/>
                    <a:gd name="T72" fmla="*/ 0 w 282"/>
                    <a:gd name="T73" fmla="*/ 0 h 253"/>
                    <a:gd name="T74" fmla="*/ 0 w 282"/>
                    <a:gd name="T75" fmla="*/ 0 h 253"/>
                    <a:gd name="T76" fmla="*/ 0 w 282"/>
                    <a:gd name="T77" fmla="*/ 0 h 253"/>
                    <a:gd name="T78" fmla="*/ 0 w 282"/>
                    <a:gd name="T79" fmla="*/ 0 h 253"/>
                    <a:gd name="T80" fmla="*/ 0 w 282"/>
                    <a:gd name="T81" fmla="*/ 0 h 253"/>
                    <a:gd name="T82" fmla="*/ 0 w 282"/>
                    <a:gd name="T83" fmla="*/ 0 h 253"/>
                    <a:gd name="T84" fmla="*/ 0 w 282"/>
                    <a:gd name="T85" fmla="*/ 0 h 253"/>
                    <a:gd name="T86" fmla="*/ 0 w 282"/>
                    <a:gd name="T87" fmla="*/ 0 h 253"/>
                    <a:gd name="T88" fmla="*/ 0 w 282"/>
                    <a:gd name="T89" fmla="*/ 0 h 253"/>
                    <a:gd name="T90" fmla="*/ 0 w 282"/>
                    <a:gd name="T91" fmla="*/ 0 h 253"/>
                    <a:gd name="T92" fmla="*/ 0 w 282"/>
                    <a:gd name="T93" fmla="*/ 0 h 253"/>
                    <a:gd name="T94" fmla="*/ 0 w 282"/>
                    <a:gd name="T95" fmla="*/ 0 h 253"/>
                    <a:gd name="T96" fmla="*/ 0 w 282"/>
                    <a:gd name="T97" fmla="*/ 0 h 253"/>
                    <a:gd name="T98" fmla="*/ 0 w 282"/>
                    <a:gd name="T99" fmla="*/ 0 h 253"/>
                    <a:gd name="T100" fmla="*/ 0 w 282"/>
                    <a:gd name="T101" fmla="*/ 0 h 253"/>
                    <a:gd name="T102" fmla="*/ 0 w 282"/>
                    <a:gd name="T103" fmla="*/ 0 h 253"/>
                    <a:gd name="T104" fmla="*/ 0 w 282"/>
                    <a:gd name="T105" fmla="*/ 0 h 253"/>
                    <a:gd name="T106" fmla="*/ 0 w 282"/>
                    <a:gd name="T107" fmla="*/ 0 h 253"/>
                    <a:gd name="T108" fmla="*/ 0 w 282"/>
                    <a:gd name="T109" fmla="*/ 0 h 253"/>
                    <a:gd name="T110" fmla="*/ 0 w 282"/>
                    <a:gd name="T111" fmla="*/ 0 h 253"/>
                    <a:gd name="T112" fmla="*/ 0 w 282"/>
                    <a:gd name="T113" fmla="*/ 0 h 253"/>
                    <a:gd name="T114" fmla="*/ 0 w 282"/>
                    <a:gd name="T115" fmla="*/ 0 h 253"/>
                    <a:gd name="T116" fmla="*/ 0 w 282"/>
                    <a:gd name="T117" fmla="*/ 0 h 253"/>
                    <a:gd name="T118" fmla="*/ 0 w 282"/>
                    <a:gd name="T119" fmla="*/ 0 h 253"/>
                    <a:gd name="T120" fmla="*/ 0 w 282"/>
                    <a:gd name="T121" fmla="*/ 0 h 253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60000 65536"/>
                    <a:gd name="T163" fmla="*/ 0 60000 65536"/>
                    <a:gd name="T164" fmla="*/ 0 60000 65536"/>
                    <a:gd name="T165" fmla="*/ 0 60000 65536"/>
                    <a:gd name="T166" fmla="*/ 0 60000 65536"/>
                    <a:gd name="T167" fmla="*/ 0 60000 65536"/>
                    <a:gd name="T168" fmla="*/ 0 60000 65536"/>
                    <a:gd name="T169" fmla="*/ 0 60000 65536"/>
                    <a:gd name="T170" fmla="*/ 0 60000 65536"/>
                    <a:gd name="T171" fmla="*/ 0 60000 65536"/>
                    <a:gd name="T172" fmla="*/ 0 60000 65536"/>
                    <a:gd name="T173" fmla="*/ 0 60000 65536"/>
                    <a:gd name="T174" fmla="*/ 0 60000 65536"/>
                    <a:gd name="T175" fmla="*/ 0 60000 65536"/>
                    <a:gd name="T176" fmla="*/ 0 60000 65536"/>
                    <a:gd name="T177" fmla="*/ 0 60000 65536"/>
                    <a:gd name="T178" fmla="*/ 0 60000 65536"/>
                    <a:gd name="T179" fmla="*/ 0 60000 65536"/>
                    <a:gd name="T180" fmla="*/ 0 60000 65536"/>
                    <a:gd name="T181" fmla="*/ 0 60000 65536"/>
                    <a:gd name="T182" fmla="*/ 0 60000 65536"/>
                    <a:gd name="T183" fmla="*/ 0 w 282"/>
                    <a:gd name="T184" fmla="*/ 0 h 253"/>
                    <a:gd name="T185" fmla="*/ 282 w 282"/>
                    <a:gd name="T186" fmla="*/ 253 h 253"/>
                  </a:gdLst>
                  <a:ahLst/>
                  <a:cxnLst>
                    <a:cxn ang="T122">
                      <a:pos x="T0" y="T1"/>
                    </a:cxn>
                    <a:cxn ang="T123">
                      <a:pos x="T2" y="T3"/>
                    </a:cxn>
                    <a:cxn ang="T124">
                      <a:pos x="T4" y="T5"/>
                    </a:cxn>
                    <a:cxn ang="T125">
                      <a:pos x="T6" y="T7"/>
                    </a:cxn>
                    <a:cxn ang="T126">
                      <a:pos x="T8" y="T9"/>
                    </a:cxn>
                    <a:cxn ang="T127">
                      <a:pos x="T10" y="T11"/>
                    </a:cxn>
                    <a:cxn ang="T128">
                      <a:pos x="T12" y="T13"/>
                    </a:cxn>
                    <a:cxn ang="T129">
                      <a:pos x="T14" y="T15"/>
                    </a:cxn>
                    <a:cxn ang="T130">
                      <a:pos x="T16" y="T17"/>
                    </a:cxn>
                    <a:cxn ang="T131">
                      <a:pos x="T18" y="T19"/>
                    </a:cxn>
                    <a:cxn ang="T132">
                      <a:pos x="T20" y="T21"/>
                    </a:cxn>
                    <a:cxn ang="T133">
                      <a:pos x="T22" y="T23"/>
                    </a:cxn>
                    <a:cxn ang="T134">
                      <a:pos x="T24" y="T25"/>
                    </a:cxn>
                    <a:cxn ang="T135">
                      <a:pos x="T26" y="T27"/>
                    </a:cxn>
                    <a:cxn ang="T136">
                      <a:pos x="T28" y="T29"/>
                    </a:cxn>
                    <a:cxn ang="T137">
                      <a:pos x="T30" y="T31"/>
                    </a:cxn>
                    <a:cxn ang="T138">
                      <a:pos x="T32" y="T33"/>
                    </a:cxn>
                    <a:cxn ang="T139">
                      <a:pos x="T34" y="T35"/>
                    </a:cxn>
                    <a:cxn ang="T140">
                      <a:pos x="T36" y="T37"/>
                    </a:cxn>
                    <a:cxn ang="T141">
                      <a:pos x="T38" y="T39"/>
                    </a:cxn>
                    <a:cxn ang="T142">
                      <a:pos x="T40" y="T41"/>
                    </a:cxn>
                    <a:cxn ang="T143">
                      <a:pos x="T42" y="T43"/>
                    </a:cxn>
                    <a:cxn ang="T144">
                      <a:pos x="T44" y="T45"/>
                    </a:cxn>
                    <a:cxn ang="T145">
                      <a:pos x="T46" y="T47"/>
                    </a:cxn>
                    <a:cxn ang="T146">
                      <a:pos x="T48" y="T49"/>
                    </a:cxn>
                    <a:cxn ang="T147">
                      <a:pos x="T50" y="T51"/>
                    </a:cxn>
                    <a:cxn ang="T148">
                      <a:pos x="T52" y="T53"/>
                    </a:cxn>
                    <a:cxn ang="T149">
                      <a:pos x="T54" y="T55"/>
                    </a:cxn>
                    <a:cxn ang="T150">
                      <a:pos x="T56" y="T57"/>
                    </a:cxn>
                    <a:cxn ang="T151">
                      <a:pos x="T58" y="T59"/>
                    </a:cxn>
                    <a:cxn ang="T152">
                      <a:pos x="T60" y="T61"/>
                    </a:cxn>
                    <a:cxn ang="T153">
                      <a:pos x="T62" y="T63"/>
                    </a:cxn>
                    <a:cxn ang="T154">
                      <a:pos x="T64" y="T65"/>
                    </a:cxn>
                    <a:cxn ang="T155">
                      <a:pos x="T66" y="T67"/>
                    </a:cxn>
                    <a:cxn ang="T156">
                      <a:pos x="T68" y="T69"/>
                    </a:cxn>
                    <a:cxn ang="T157">
                      <a:pos x="T70" y="T71"/>
                    </a:cxn>
                    <a:cxn ang="T158">
                      <a:pos x="T72" y="T73"/>
                    </a:cxn>
                    <a:cxn ang="T159">
                      <a:pos x="T74" y="T75"/>
                    </a:cxn>
                    <a:cxn ang="T160">
                      <a:pos x="T76" y="T77"/>
                    </a:cxn>
                    <a:cxn ang="T161">
                      <a:pos x="T78" y="T79"/>
                    </a:cxn>
                    <a:cxn ang="T162">
                      <a:pos x="T80" y="T81"/>
                    </a:cxn>
                    <a:cxn ang="T163">
                      <a:pos x="T82" y="T83"/>
                    </a:cxn>
                    <a:cxn ang="T164">
                      <a:pos x="T84" y="T85"/>
                    </a:cxn>
                    <a:cxn ang="T165">
                      <a:pos x="T86" y="T87"/>
                    </a:cxn>
                    <a:cxn ang="T166">
                      <a:pos x="T88" y="T89"/>
                    </a:cxn>
                    <a:cxn ang="T167">
                      <a:pos x="T90" y="T91"/>
                    </a:cxn>
                    <a:cxn ang="T168">
                      <a:pos x="T92" y="T93"/>
                    </a:cxn>
                    <a:cxn ang="T169">
                      <a:pos x="T94" y="T95"/>
                    </a:cxn>
                    <a:cxn ang="T170">
                      <a:pos x="T96" y="T97"/>
                    </a:cxn>
                    <a:cxn ang="T171">
                      <a:pos x="T98" y="T99"/>
                    </a:cxn>
                    <a:cxn ang="T172">
                      <a:pos x="T100" y="T101"/>
                    </a:cxn>
                    <a:cxn ang="T173">
                      <a:pos x="T102" y="T103"/>
                    </a:cxn>
                    <a:cxn ang="T174">
                      <a:pos x="T104" y="T105"/>
                    </a:cxn>
                    <a:cxn ang="T175">
                      <a:pos x="T106" y="T107"/>
                    </a:cxn>
                    <a:cxn ang="T176">
                      <a:pos x="T108" y="T109"/>
                    </a:cxn>
                    <a:cxn ang="T177">
                      <a:pos x="T110" y="T111"/>
                    </a:cxn>
                    <a:cxn ang="T178">
                      <a:pos x="T112" y="T113"/>
                    </a:cxn>
                    <a:cxn ang="T179">
                      <a:pos x="T114" y="T115"/>
                    </a:cxn>
                    <a:cxn ang="T180">
                      <a:pos x="T116" y="T117"/>
                    </a:cxn>
                    <a:cxn ang="T181">
                      <a:pos x="T118" y="T119"/>
                    </a:cxn>
                    <a:cxn ang="T182">
                      <a:pos x="T120" y="T121"/>
                    </a:cxn>
                  </a:cxnLst>
                  <a:rect l="T183" t="T184" r="T185" b="T186"/>
                  <a:pathLst>
                    <a:path w="282" h="253">
                      <a:moveTo>
                        <a:pt x="235" y="78"/>
                      </a:moveTo>
                      <a:lnTo>
                        <a:pt x="248" y="92"/>
                      </a:lnTo>
                      <a:lnTo>
                        <a:pt x="255" y="108"/>
                      </a:lnTo>
                      <a:lnTo>
                        <a:pt x="259" y="125"/>
                      </a:lnTo>
                      <a:lnTo>
                        <a:pt x="259" y="144"/>
                      </a:lnTo>
                      <a:lnTo>
                        <a:pt x="257" y="159"/>
                      </a:lnTo>
                      <a:lnTo>
                        <a:pt x="252" y="171"/>
                      </a:lnTo>
                      <a:lnTo>
                        <a:pt x="244" y="184"/>
                      </a:lnTo>
                      <a:lnTo>
                        <a:pt x="236" y="194"/>
                      </a:lnTo>
                      <a:lnTo>
                        <a:pt x="225" y="206"/>
                      </a:lnTo>
                      <a:lnTo>
                        <a:pt x="215" y="215"/>
                      </a:lnTo>
                      <a:lnTo>
                        <a:pt x="204" y="225"/>
                      </a:lnTo>
                      <a:lnTo>
                        <a:pt x="194" y="236"/>
                      </a:lnTo>
                      <a:lnTo>
                        <a:pt x="191" y="239"/>
                      </a:lnTo>
                      <a:lnTo>
                        <a:pt x="190" y="242"/>
                      </a:lnTo>
                      <a:lnTo>
                        <a:pt x="191" y="246"/>
                      </a:lnTo>
                      <a:lnTo>
                        <a:pt x="194" y="249"/>
                      </a:lnTo>
                      <a:lnTo>
                        <a:pt x="197" y="252"/>
                      </a:lnTo>
                      <a:lnTo>
                        <a:pt x="201" y="253"/>
                      </a:lnTo>
                      <a:lnTo>
                        <a:pt x="205" y="252"/>
                      </a:lnTo>
                      <a:lnTo>
                        <a:pt x="209" y="249"/>
                      </a:lnTo>
                      <a:lnTo>
                        <a:pt x="232" y="234"/>
                      </a:lnTo>
                      <a:lnTo>
                        <a:pt x="251" y="215"/>
                      </a:lnTo>
                      <a:lnTo>
                        <a:pt x="267" y="192"/>
                      </a:lnTo>
                      <a:lnTo>
                        <a:pt x="278" y="168"/>
                      </a:lnTo>
                      <a:lnTo>
                        <a:pt x="282" y="141"/>
                      </a:lnTo>
                      <a:lnTo>
                        <a:pt x="279" y="116"/>
                      </a:lnTo>
                      <a:lnTo>
                        <a:pt x="270" y="92"/>
                      </a:lnTo>
                      <a:lnTo>
                        <a:pt x="251" y="70"/>
                      </a:lnTo>
                      <a:lnTo>
                        <a:pt x="237" y="59"/>
                      </a:lnTo>
                      <a:lnTo>
                        <a:pt x="221" y="48"/>
                      </a:lnTo>
                      <a:lnTo>
                        <a:pt x="202" y="39"/>
                      </a:lnTo>
                      <a:lnTo>
                        <a:pt x="183" y="31"/>
                      </a:lnTo>
                      <a:lnTo>
                        <a:pt x="163" y="24"/>
                      </a:lnTo>
                      <a:lnTo>
                        <a:pt x="142" y="18"/>
                      </a:lnTo>
                      <a:lnTo>
                        <a:pt x="122" y="13"/>
                      </a:lnTo>
                      <a:lnTo>
                        <a:pt x="101" y="8"/>
                      </a:lnTo>
                      <a:lnTo>
                        <a:pt x="82" y="5"/>
                      </a:lnTo>
                      <a:lnTo>
                        <a:pt x="63" y="2"/>
                      </a:lnTo>
                      <a:lnTo>
                        <a:pt x="47" y="0"/>
                      </a:lnTo>
                      <a:lnTo>
                        <a:pt x="32" y="0"/>
                      </a:lnTo>
                      <a:lnTo>
                        <a:pt x="19" y="0"/>
                      </a:lnTo>
                      <a:lnTo>
                        <a:pt x="10" y="1"/>
                      </a:lnTo>
                      <a:lnTo>
                        <a:pt x="4" y="4"/>
                      </a:lnTo>
                      <a:lnTo>
                        <a:pt x="0" y="6"/>
                      </a:lnTo>
                      <a:lnTo>
                        <a:pt x="12" y="8"/>
                      </a:lnTo>
                      <a:lnTo>
                        <a:pt x="25" y="9"/>
                      </a:lnTo>
                      <a:lnTo>
                        <a:pt x="38" y="12"/>
                      </a:lnTo>
                      <a:lnTo>
                        <a:pt x="52" y="14"/>
                      </a:lnTo>
                      <a:lnTo>
                        <a:pt x="67" y="16"/>
                      </a:lnTo>
                      <a:lnTo>
                        <a:pt x="82" y="18"/>
                      </a:lnTo>
                      <a:lnTo>
                        <a:pt x="97" y="22"/>
                      </a:lnTo>
                      <a:lnTo>
                        <a:pt x="114" y="25"/>
                      </a:lnTo>
                      <a:lnTo>
                        <a:pt x="129" y="30"/>
                      </a:lnTo>
                      <a:lnTo>
                        <a:pt x="146" y="35"/>
                      </a:lnTo>
                      <a:lnTo>
                        <a:pt x="162" y="40"/>
                      </a:lnTo>
                      <a:lnTo>
                        <a:pt x="177" y="46"/>
                      </a:lnTo>
                      <a:lnTo>
                        <a:pt x="192" y="53"/>
                      </a:lnTo>
                      <a:lnTo>
                        <a:pt x="208" y="60"/>
                      </a:lnTo>
                      <a:lnTo>
                        <a:pt x="222" y="69"/>
                      </a:lnTo>
                      <a:lnTo>
                        <a:pt x="235" y="78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9116" name="Freeform 748"/>
                <p:cNvSpPr>
                  <a:spLocks/>
                </p:cNvSpPr>
                <p:nvPr/>
              </p:nvSpPr>
              <p:spPr bwMode="auto">
                <a:xfrm>
                  <a:off x="5030" y="2680"/>
                  <a:ext cx="40" cy="54"/>
                </a:xfrm>
                <a:custGeom>
                  <a:avLst/>
                  <a:gdLst>
                    <a:gd name="T0" fmla="*/ 0 w 115"/>
                    <a:gd name="T1" fmla="*/ 0 h 236"/>
                    <a:gd name="T2" fmla="*/ 0 w 115"/>
                    <a:gd name="T3" fmla="*/ 0 h 236"/>
                    <a:gd name="T4" fmla="*/ 0 w 115"/>
                    <a:gd name="T5" fmla="*/ 0 h 236"/>
                    <a:gd name="T6" fmla="*/ 0 w 115"/>
                    <a:gd name="T7" fmla="*/ 0 h 236"/>
                    <a:gd name="T8" fmla="*/ 0 w 115"/>
                    <a:gd name="T9" fmla="*/ 0 h 236"/>
                    <a:gd name="T10" fmla="*/ 0 w 115"/>
                    <a:gd name="T11" fmla="*/ 0 h 236"/>
                    <a:gd name="T12" fmla="*/ 0 w 115"/>
                    <a:gd name="T13" fmla="*/ 0 h 236"/>
                    <a:gd name="T14" fmla="*/ 0 w 115"/>
                    <a:gd name="T15" fmla="*/ 0 h 236"/>
                    <a:gd name="T16" fmla="*/ 0 w 115"/>
                    <a:gd name="T17" fmla="*/ 0 h 236"/>
                    <a:gd name="T18" fmla="*/ 0 w 115"/>
                    <a:gd name="T19" fmla="*/ 0 h 236"/>
                    <a:gd name="T20" fmla="*/ 0 w 115"/>
                    <a:gd name="T21" fmla="*/ 0 h 236"/>
                    <a:gd name="T22" fmla="*/ 0 w 115"/>
                    <a:gd name="T23" fmla="*/ 0 h 236"/>
                    <a:gd name="T24" fmla="*/ 0 w 115"/>
                    <a:gd name="T25" fmla="*/ 0 h 236"/>
                    <a:gd name="T26" fmla="*/ 0 w 115"/>
                    <a:gd name="T27" fmla="*/ 0 h 236"/>
                    <a:gd name="T28" fmla="*/ 0 w 115"/>
                    <a:gd name="T29" fmla="*/ 0 h 236"/>
                    <a:gd name="T30" fmla="*/ 0 w 115"/>
                    <a:gd name="T31" fmla="*/ 0 h 236"/>
                    <a:gd name="T32" fmla="*/ 0 w 115"/>
                    <a:gd name="T33" fmla="*/ 0 h 236"/>
                    <a:gd name="T34" fmla="*/ 0 w 115"/>
                    <a:gd name="T35" fmla="*/ 0 h 236"/>
                    <a:gd name="T36" fmla="*/ 0 w 115"/>
                    <a:gd name="T37" fmla="*/ 0 h 236"/>
                    <a:gd name="T38" fmla="*/ 0 w 115"/>
                    <a:gd name="T39" fmla="*/ 0 h 236"/>
                    <a:gd name="T40" fmla="*/ 0 w 115"/>
                    <a:gd name="T41" fmla="*/ 0 h 236"/>
                    <a:gd name="T42" fmla="*/ 0 w 115"/>
                    <a:gd name="T43" fmla="*/ 0 h 236"/>
                    <a:gd name="T44" fmla="*/ 0 w 115"/>
                    <a:gd name="T45" fmla="*/ 0 h 236"/>
                    <a:gd name="T46" fmla="*/ 0 w 115"/>
                    <a:gd name="T47" fmla="*/ 0 h 236"/>
                    <a:gd name="T48" fmla="*/ 0 w 115"/>
                    <a:gd name="T49" fmla="*/ 0 h 236"/>
                    <a:gd name="T50" fmla="*/ 0 w 115"/>
                    <a:gd name="T51" fmla="*/ 0 h 236"/>
                    <a:gd name="T52" fmla="*/ 0 w 115"/>
                    <a:gd name="T53" fmla="*/ 0 h 236"/>
                    <a:gd name="T54" fmla="*/ 0 w 115"/>
                    <a:gd name="T55" fmla="*/ 0 h 236"/>
                    <a:gd name="T56" fmla="*/ 0 w 115"/>
                    <a:gd name="T57" fmla="*/ 0 h 236"/>
                    <a:gd name="T58" fmla="*/ 0 w 115"/>
                    <a:gd name="T59" fmla="*/ 0 h 236"/>
                    <a:gd name="T60" fmla="*/ 0 w 115"/>
                    <a:gd name="T61" fmla="*/ 0 h 236"/>
                    <a:gd name="T62" fmla="*/ 0 w 115"/>
                    <a:gd name="T63" fmla="*/ 0 h 236"/>
                    <a:gd name="T64" fmla="*/ 0 w 115"/>
                    <a:gd name="T65" fmla="*/ 0 h 236"/>
                    <a:gd name="T66" fmla="*/ 0 w 115"/>
                    <a:gd name="T67" fmla="*/ 0 h 236"/>
                    <a:gd name="T68" fmla="*/ 0 w 115"/>
                    <a:gd name="T69" fmla="*/ 0 h 236"/>
                    <a:gd name="T70" fmla="*/ 0 w 115"/>
                    <a:gd name="T71" fmla="*/ 0 h 236"/>
                    <a:gd name="T72" fmla="*/ 0 w 115"/>
                    <a:gd name="T73" fmla="*/ 0 h 236"/>
                    <a:gd name="T74" fmla="*/ 0 w 115"/>
                    <a:gd name="T75" fmla="*/ 0 h 236"/>
                    <a:gd name="T76" fmla="*/ 0 w 115"/>
                    <a:gd name="T77" fmla="*/ 0 h 236"/>
                    <a:gd name="T78" fmla="*/ 0 w 115"/>
                    <a:gd name="T79" fmla="*/ 0 h 236"/>
                    <a:gd name="T80" fmla="*/ 0 w 115"/>
                    <a:gd name="T81" fmla="*/ 0 h 2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w 115"/>
                    <a:gd name="T124" fmla="*/ 0 h 236"/>
                    <a:gd name="T125" fmla="*/ 115 w 115"/>
                    <a:gd name="T126" fmla="*/ 236 h 236"/>
                  </a:gdLst>
                  <a:ahLst/>
                  <a:cxnLst>
                    <a:cxn ang="T82">
                      <a:pos x="T0" y="T1"/>
                    </a:cxn>
                    <a:cxn ang="T83">
                      <a:pos x="T2" y="T3"/>
                    </a:cxn>
                    <a:cxn ang="T84">
                      <a:pos x="T4" y="T5"/>
                    </a:cxn>
                    <a:cxn ang="T85">
                      <a:pos x="T6" y="T7"/>
                    </a:cxn>
                    <a:cxn ang="T86">
                      <a:pos x="T8" y="T9"/>
                    </a:cxn>
                    <a:cxn ang="T87">
                      <a:pos x="T10" y="T11"/>
                    </a:cxn>
                    <a:cxn ang="T88">
                      <a:pos x="T12" y="T13"/>
                    </a:cxn>
                    <a:cxn ang="T89">
                      <a:pos x="T14" y="T15"/>
                    </a:cxn>
                    <a:cxn ang="T90">
                      <a:pos x="T16" y="T17"/>
                    </a:cxn>
                    <a:cxn ang="T91">
                      <a:pos x="T18" y="T19"/>
                    </a:cxn>
                    <a:cxn ang="T92">
                      <a:pos x="T20" y="T21"/>
                    </a:cxn>
                    <a:cxn ang="T93">
                      <a:pos x="T22" y="T23"/>
                    </a:cxn>
                    <a:cxn ang="T94">
                      <a:pos x="T24" y="T25"/>
                    </a:cxn>
                    <a:cxn ang="T95">
                      <a:pos x="T26" y="T27"/>
                    </a:cxn>
                    <a:cxn ang="T96">
                      <a:pos x="T28" y="T29"/>
                    </a:cxn>
                    <a:cxn ang="T97">
                      <a:pos x="T30" y="T31"/>
                    </a:cxn>
                    <a:cxn ang="T98">
                      <a:pos x="T32" y="T33"/>
                    </a:cxn>
                    <a:cxn ang="T99">
                      <a:pos x="T34" y="T35"/>
                    </a:cxn>
                    <a:cxn ang="T100">
                      <a:pos x="T36" y="T37"/>
                    </a:cxn>
                    <a:cxn ang="T101">
                      <a:pos x="T38" y="T39"/>
                    </a:cxn>
                    <a:cxn ang="T102">
                      <a:pos x="T40" y="T41"/>
                    </a:cxn>
                    <a:cxn ang="T103">
                      <a:pos x="T42" y="T43"/>
                    </a:cxn>
                    <a:cxn ang="T104">
                      <a:pos x="T44" y="T45"/>
                    </a:cxn>
                    <a:cxn ang="T105">
                      <a:pos x="T46" y="T47"/>
                    </a:cxn>
                    <a:cxn ang="T106">
                      <a:pos x="T48" y="T49"/>
                    </a:cxn>
                    <a:cxn ang="T107">
                      <a:pos x="T50" y="T51"/>
                    </a:cxn>
                    <a:cxn ang="T108">
                      <a:pos x="T52" y="T53"/>
                    </a:cxn>
                    <a:cxn ang="T109">
                      <a:pos x="T54" y="T55"/>
                    </a:cxn>
                    <a:cxn ang="T110">
                      <a:pos x="T56" y="T57"/>
                    </a:cxn>
                    <a:cxn ang="T111">
                      <a:pos x="T58" y="T59"/>
                    </a:cxn>
                    <a:cxn ang="T112">
                      <a:pos x="T60" y="T61"/>
                    </a:cxn>
                    <a:cxn ang="T113">
                      <a:pos x="T62" y="T63"/>
                    </a:cxn>
                    <a:cxn ang="T114">
                      <a:pos x="T64" y="T65"/>
                    </a:cxn>
                    <a:cxn ang="T115">
                      <a:pos x="T66" y="T67"/>
                    </a:cxn>
                    <a:cxn ang="T116">
                      <a:pos x="T68" y="T69"/>
                    </a:cxn>
                    <a:cxn ang="T117">
                      <a:pos x="T70" y="T71"/>
                    </a:cxn>
                    <a:cxn ang="T118">
                      <a:pos x="T72" y="T73"/>
                    </a:cxn>
                    <a:cxn ang="T119">
                      <a:pos x="T74" y="T75"/>
                    </a:cxn>
                    <a:cxn ang="T120">
                      <a:pos x="T76" y="T77"/>
                    </a:cxn>
                    <a:cxn ang="T121">
                      <a:pos x="T78" y="T79"/>
                    </a:cxn>
                    <a:cxn ang="T122">
                      <a:pos x="T80" y="T81"/>
                    </a:cxn>
                  </a:cxnLst>
                  <a:rect l="T123" t="T124" r="T125" b="T126"/>
                  <a:pathLst>
                    <a:path w="115" h="236">
                      <a:moveTo>
                        <a:pt x="0" y="128"/>
                      </a:moveTo>
                      <a:lnTo>
                        <a:pt x="0" y="148"/>
                      </a:lnTo>
                      <a:lnTo>
                        <a:pt x="5" y="166"/>
                      </a:lnTo>
                      <a:lnTo>
                        <a:pt x="13" y="184"/>
                      </a:lnTo>
                      <a:lnTo>
                        <a:pt x="24" y="198"/>
                      </a:lnTo>
                      <a:lnTo>
                        <a:pt x="39" y="211"/>
                      </a:lnTo>
                      <a:lnTo>
                        <a:pt x="55" y="223"/>
                      </a:lnTo>
                      <a:lnTo>
                        <a:pt x="74" y="231"/>
                      </a:lnTo>
                      <a:lnTo>
                        <a:pt x="92" y="235"/>
                      </a:lnTo>
                      <a:lnTo>
                        <a:pt x="98" y="236"/>
                      </a:lnTo>
                      <a:lnTo>
                        <a:pt x="104" y="234"/>
                      </a:lnTo>
                      <a:lnTo>
                        <a:pt x="109" y="231"/>
                      </a:lnTo>
                      <a:lnTo>
                        <a:pt x="111" y="226"/>
                      </a:lnTo>
                      <a:lnTo>
                        <a:pt x="111" y="220"/>
                      </a:lnTo>
                      <a:lnTo>
                        <a:pt x="110" y="215"/>
                      </a:lnTo>
                      <a:lnTo>
                        <a:pt x="107" y="210"/>
                      </a:lnTo>
                      <a:lnTo>
                        <a:pt x="101" y="208"/>
                      </a:lnTo>
                      <a:lnTo>
                        <a:pt x="82" y="201"/>
                      </a:lnTo>
                      <a:lnTo>
                        <a:pt x="64" y="192"/>
                      </a:lnTo>
                      <a:lnTo>
                        <a:pt x="50" y="179"/>
                      </a:lnTo>
                      <a:lnTo>
                        <a:pt x="40" y="165"/>
                      </a:lnTo>
                      <a:lnTo>
                        <a:pt x="33" y="148"/>
                      </a:lnTo>
                      <a:lnTo>
                        <a:pt x="29" y="130"/>
                      </a:lnTo>
                      <a:lnTo>
                        <a:pt x="29" y="110"/>
                      </a:lnTo>
                      <a:lnTo>
                        <a:pt x="35" y="89"/>
                      </a:lnTo>
                      <a:lnTo>
                        <a:pt x="43" y="74"/>
                      </a:lnTo>
                      <a:lnTo>
                        <a:pt x="56" y="60"/>
                      </a:lnTo>
                      <a:lnTo>
                        <a:pt x="70" y="46"/>
                      </a:lnTo>
                      <a:lnTo>
                        <a:pt x="85" y="33"/>
                      </a:lnTo>
                      <a:lnTo>
                        <a:pt x="98" y="23"/>
                      </a:lnTo>
                      <a:lnTo>
                        <a:pt x="109" y="12"/>
                      </a:lnTo>
                      <a:lnTo>
                        <a:pt x="115" y="6"/>
                      </a:lnTo>
                      <a:lnTo>
                        <a:pt x="115" y="0"/>
                      </a:lnTo>
                      <a:lnTo>
                        <a:pt x="102" y="4"/>
                      </a:lnTo>
                      <a:lnTo>
                        <a:pt x="85" y="12"/>
                      </a:lnTo>
                      <a:lnTo>
                        <a:pt x="68" y="26"/>
                      </a:lnTo>
                      <a:lnTo>
                        <a:pt x="49" y="42"/>
                      </a:lnTo>
                      <a:lnTo>
                        <a:pt x="32" y="61"/>
                      </a:lnTo>
                      <a:lnTo>
                        <a:pt x="17" y="82"/>
                      </a:lnTo>
                      <a:lnTo>
                        <a:pt x="6" y="105"/>
                      </a:lnTo>
                      <a:lnTo>
                        <a:pt x="0" y="128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9117" name="Freeform 749"/>
                <p:cNvSpPr>
                  <a:spLocks/>
                </p:cNvSpPr>
                <p:nvPr/>
              </p:nvSpPr>
              <p:spPr bwMode="auto">
                <a:xfrm>
                  <a:off x="5311" y="2643"/>
                  <a:ext cx="87" cy="73"/>
                </a:xfrm>
                <a:custGeom>
                  <a:avLst/>
                  <a:gdLst>
                    <a:gd name="T0" fmla="*/ 0 w 245"/>
                    <a:gd name="T1" fmla="*/ 0 h 310"/>
                    <a:gd name="T2" fmla="*/ 0 w 245"/>
                    <a:gd name="T3" fmla="*/ 0 h 310"/>
                    <a:gd name="T4" fmla="*/ 0 w 245"/>
                    <a:gd name="T5" fmla="*/ 0 h 310"/>
                    <a:gd name="T6" fmla="*/ 0 w 245"/>
                    <a:gd name="T7" fmla="*/ 0 h 310"/>
                    <a:gd name="T8" fmla="*/ 0 w 245"/>
                    <a:gd name="T9" fmla="*/ 0 h 310"/>
                    <a:gd name="T10" fmla="*/ 0 w 245"/>
                    <a:gd name="T11" fmla="*/ 0 h 310"/>
                    <a:gd name="T12" fmla="*/ 0 w 245"/>
                    <a:gd name="T13" fmla="*/ 0 h 310"/>
                    <a:gd name="T14" fmla="*/ 0 w 245"/>
                    <a:gd name="T15" fmla="*/ 0 h 310"/>
                    <a:gd name="T16" fmla="*/ 0 w 245"/>
                    <a:gd name="T17" fmla="*/ 0 h 310"/>
                    <a:gd name="T18" fmla="*/ 0 w 245"/>
                    <a:gd name="T19" fmla="*/ 0 h 310"/>
                    <a:gd name="T20" fmla="*/ 0 w 245"/>
                    <a:gd name="T21" fmla="*/ 0 h 310"/>
                    <a:gd name="T22" fmla="*/ 0 w 245"/>
                    <a:gd name="T23" fmla="*/ 0 h 310"/>
                    <a:gd name="T24" fmla="*/ 0 w 245"/>
                    <a:gd name="T25" fmla="*/ 0 h 310"/>
                    <a:gd name="T26" fmla="*/ 0 w 245"/>
                    <a:gd name="T27" fmla="*/ 0 h 310"/>
                    <a:gd name="T28" fmla="*/ 0 w 245"/>
                    <a:gd name="T29" fmla="*/ 0 h 310"/>
                    <a:gd name="T30" fmla="*/ 0 w 245"/>
                    <a:gd name="T31" fmla="*/ 0 h 310"/>
                    <a:gd name="T32" fmla="*/ 0 w 245"/>
                    <a:gd name="T33" fmla="*/ 0 h 310"/>
                    <a:gd name="T34" fmla="*/ 0 w 245"/>
                    <a:gd name="T35" fmla="*/ 0 h 310"/>
                    <a:gd name="T36" fmla="*/ 0 w 245"/>
                    <a:gd name="T37" fmla="*/ 0 h 310"/>
                    <a:gd name="T38" fmla="*/ 0 w 245"/>
                    <a:gd name="T39" fmla="*/ 0 h 310"/>
                    <a:gd name="T40" fmla="*/ 0 w 245"/>
                    <a:gd name="T41" fmla="*/ 0 h 310"/>
                    <a:gd name="T42" fmla="*/ 0 w 245"/>
                    <a:gd name="T43" fmla="*/ 0 h 310"/>
                    <a:gd name="T44" fmla="*/ 0 w 245"/>
                    <a:gd name="T45" fmla="*/ 0 h 310"/>
                    <a:gd name="T46" fmla="*/ 0 w 245"/>
                    <a:gd name="T47" fmla="*/ 0 h 310"/>
                    <a:gd name="T48" fmla="*/ 0 w 245"/>
                    <a:gd name="T49" fmla="*/ 0 h 310"/>
                    <a:gd name="T50" fmla="*/ 0 w 245"/>
                    <a:gd name="T51" fmla="*/ 0 h 310"/>
                    <a:gd name="T52" fmla="*/ 0 w 245"/>
                    <a:gd name="T53" fmla="*/ 0 h 310"/>
                    <a:gd name="T54" fmla="*/ 0 w 245"/>
                    <a:gd name="T55" fmla="*/ 0 h 310"/>
                    <a:gd name="T56" fmla="*/ 0 w 245"/>
                    <a:gd name="T57" fmla="*/ 0 h 310"/>
                    <a:gd name="T58" fmla="*/ 0 w 245"/>
                    <a:gd name="T59" fmla="*/ 0 h 310"/>
                    <a:gd name="T60" fmla="*/ 0 w 245"/>
                    <a:gd name="T61" fmla="*/ 0 h 310"/>
                    <a:gd name="T62" fmla="*/ 0 w 245"/>
                    <a:gd name="T63" fmla="*/ 0 h 310"/>
                    <a:gd name="T64" fmla="*/ 0 w 245"/>
                    <a:gd name="T65" fmla="*/ 0 h 310"/>
                    <a:gd name="T66" fmla="*/ 0 w 245"/>
                    <a:gd name="T67" fmla="*/ 0 h 310"/>
                    <a:gd name="T68" fmla="*/ 0 w 245"/>
                    <a:gd name="T69" fmla="*/ 0 h 310"/>
                    <a:gd name="T70" fmla="*/ 0 w 245"/>
                    <a:gd name="T71" fmla="*/ 0 h 310"/>
                    <a:gd name="T72" fmla="*/ 0 w 245"/>
                    <a:gd name="T73" fmla="*/ 0 h 310"/>
                    <a:gd name="T74" fmla="*/ 0 w 245"/>
                    <a:gd name="T75" fmla="*/ 0 h 310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w 245"/>
                    <a:gd name="T115" fmla="*/ 0 h 310"/>
                    <a:gd name="T116" fmla="*/ 245 w 245"/>
                    <a:gd name="T117" fmla="*/ 310 h 310"/>
                  </a:gdLst>
                  <a:ahLst/>
                  <a:cxnLst>
                    <a:cxn ang="T76">
                      <a:pos x="T0" y="T1"/>
                    </a:cxn>
                    <a:cxn ang="T77">
                      <a:pos x="T2" y="T3"/>
                    </a:cxn>
                    <a:cxn ang="T78">
                      <a:pos x="T4" y="T5"/>
                    </a:cxn>
                    <a:cxn ang="T79">
                      <a:pos x="T6" y="T7"/>
                    </a:cxn>
                    <a:cxn ang="T80">
                      <a:pos x="T8" y="T9"/>
                    </a:cxn>
                    <a:cxn ang="T81">
                      <a:pos x="T10" y="T11"/>
                    </a:cxn>
                    <a:cxn ang="T82">
                      <a:pos x="T12" y="T13"/>
                    </a:cxn>
                    <a:cxn ang="T83">
                      <a:pos x="T14" y="T15"/>
                    </a:cxn>
                    <a:cxn ang="T84">
                      <a:pos x="T16" y="T17"/>
                    </a:cxn>
                    <a:cxn ang="T85">
                      <a:pos x="T18" y="T19"/>
                    </a:cxn>
                    <a:cxn ang="T86">
                      <a:pos x="T20" y="T21"/>
                    </a:cxn>
                    <a:cxn ang="T87">
                      <a:pos x="T22" y="T23"/>
                    </a:cxn>
                    <a:cxn ang="T88">
                      <a:pos x="T24" y="T25"/>
                    </a:cxn>
                    <a:cxn ang="T89">
                      <a:pos x="T26" y="T27"/>
                    </a:cxn>
                    <a:cxn ang="T90">
                      <a:pos x="T28" y="T29"/>
                    </a:cxn>
                    <a:cxn ang="T91">
                      <a:pos x="T30" y="T31"/>
                    </a:cxn>
                    <a:cxn ang="T92">
                      <a:pos x="T32" y="T33"/>
                    </a:cxn>
                    <a:cxn ang="T93">
                      <a:pos x="T34" y="T35"/>
                    </a:cxn>
                    <a:cxn ang="T94">
                      <a:pos x="T36" y="T37"/>
                    </a:cxn>
                    <a:cxn ang="T95">
                      <a:pos x="T38" y="T39"/>
                    </a:cxn>
                    <a:cxn ang="T96">
                      <a:pos x="T40" y="T41"/>
                    </a:cxn>
                    <a:cxn ang="T97">
                      <a:pos x="T42" y="T43"/>
                    </a:cxn>
                    <a:cxn ang="T98">
                      <a:pos x="T44" y="T45"/>
                    </a:cxn>
                    <a:cxn ang="T99">
                      <a:pos x="T46" y="T47"/>
                    </a:cxn>
                    <a:cxn ang="T100">
                      <a:pos x="T48" y="T49"/>
                    </a:cxn>
                    <a:cxn ang="T101">
                      <a:pos x="T50" y="T51"/>
                    </a:cxn>
                    <a:cxn ang="T102">
                      <a:pos x="T52" y="T53"/>
                    </a:cxn>
                    <a:cxn ang="T103">
                      <a:pos x="T54" y="T55"/>
                    </a:cxn>
                    <a:cxn ang="T104">
                      <a:pos x="T56" y="T57"/>
                    </a:cxn>
                    <a:cxn ang="T105">
                      <a:pos x="T58" y="T59"/>
                    </a:cxn>
                    <a:cxn ang="T106">
                      <a:pos x="T60" y="T61"/>
                    </a:cxn>
                    <a:cxn ang="T107">
                      <a:pos x="T62" y="T63"/>
                    </a:cxn>
                    <a:cxn ang="T108">
                      <a:pos x="T64" y="T65"/>
                    </a:cxn>
                    <a:cxn ang="T109">
                      <a:pos x="T66" y="T67"/>
                    </a:cxn>
                    <a:cxn ang="T110">
                      <a:pos x="T68" y="T69"/>
                    </a:cxn>
                    <a:cxn ang="T111">
                      <a:pos x="T70" y="T71"/>
                    </a:cxn>
                    <a:cxn ang="T112">
                      <a:pos x="T72" y="T73"/>
                    </a:cxn>
                    <a:cxn ang="T113">
                      <a:pos x="T74" y="T75"/>
                    </a:cxn>
                  </a:cxnLst>
                  <a:rect l="T114" t="T115" r="T116" b="T117"/>
                  <a:pathLst>
                    <a:path w="245" h="310">
                      <a:moveTo>
                        <a:pt x="200" y="116"/>
                      </a:moveTo>
                      <a:lnTo>
                        <a:pt x="208" y="124"/>
                      </a:lnTo>
                      <a:lnTo>
                        <a:pt x="214" y="133"/>
                      </a:lnTo>
                      <a:lnTo>
                        <a:pt x="220" y="144"/>
                      </a:lnTo>
                      <a:lnTo>
                        <a:pt x="223" y="154"/>
                      </a:lnTo>
                      <a:lnTo>
                        <a:pt x="226" y="164"/>
                      </a:lnTo>
                      <a:lnTo>
                        <a:pt x="224" y="176"/>
                      </a:lnTo>
                      <a:lnTo>
                        <a:pt x="222" y="187"/>
                      </a:lnTo>
                      <a:lnTo>
                        <a:pt x="216" y="198"/>
                      </a:lnTo>
                      <a:lnTo>
                        <a:pt x="208" y="209"/>
                      </a:lnTo>
                      <a:lnTo>
                        <a:pt x="199" y="219"/>
                      </a:lnTo>
                      <a:lnTo>
                        <a:pt x="188" y="229"/>
                      </a:lnTo>
                      <a:lnTo>
                        <a:pt x="177" y="238"/>
                      </a:lnTo>
                      <a:lnTo>
                        <a:pt x="166" y="246"/>
                      </a:lnTo>
                      <a:lnTo>
                        <a:pt x="154" y="255"/>
                      </a:lnTo>
                      <a:lnTo>
                        <a:pt x="142" y="264"/>
                      </a:lnTo>
                      <a:lnTo>
                        <a:pt x="132" y="275"/>
                      </a:lnTo>
                      <a:lnTo>
                        <a:pt x="128" y="278"/>
                      </a:lnTo>
                      <a:lnTo>
                        <a:pt x="126" y="283"/>
                      </a:lnTo>
                      <a:lnTo>
                        <a:pt x="124" y="287"/>
                      </a:lnTo>
                      <a:lnTo>
                        <a:pt x="121" y="292"/>
                      </a:lnTo>
                      <a:lnTo>
                        <a:pt x="120" y="296"/>
                      </a:lnTo>
                      <a:lnTo>
                        <a:pt x="120" y="301"/>
                      </a:lnTo>
                      <a:lnTo>
                        <a:pt x="122" y="306"/>
                      </a:lnTo>
                      <a:lnTo>
                        <a:pt x="126" y="309"/>
                      </a:lnTo>
                      <a:lnTo>
                        <a:pt x="131" y="310"/>
                      </a:lnTo>
                      <a:lnTo>
                        <a:pt x="135" y="310"/>
                      </a:lnTo>
                      <a:lnTo>
                        <a:pt x="139" y="309"/>
                      </a:lnTo>
                      <a:lnTo>
                        <a:pt x="142" y="306"/>
                      </a:lnTo>
                      <a:lnTo>
                        <a:pt x="154" y="292"/>
                      </a:lnTo>
                      <a:lnTo>
                        <a:pt x="167" y="280"/>
                      </a:lnTo>
                      <a:lnTo>
                        <a:pt x="180" y="269"/>
                      </a:lnTo>
                      <a:lnTo>
                        <a:pt x="194" y="257"/>
                      </a:lnTo>
                      <a:lnTo>
                        <a:pt x="207" y="246"/>
                      </a:lnTo>
                      <a:lnTo>
                        <a:pt x="220" y="233"/>
                      </a:lnTo>
                      <a:lnTo>
                        <a:pt x="230" y="219"/>
                      </a:lnTo>
                      <a:lnTo>
                        <a:pt x="238" y="204"/>
                      </a:lnTo>
                      <a:lnTo>
                        <a:pt x="244" y="186"/>
                      </a:lnTo>
                      <a:lnTo>
                        <a:pt x="245" y="169"/>
                      </a:lnTo>
                      <a:lnTo>
                        <a:pt x="243" y="152"/>
                      </a:lnTo>
                      <a:lnTo>
                        <a:pt x="237" y="134"/>
                      </a:lnTo>
                      <a:lnTo>
                        <a:pt x="228" y="119"/>
                      </a:lnTo>
                      <a:lnTo>
                        <a:pt x="217" y="105"/>
                      </a:lnTo>
                      <a:lnTo>
                        <a:pt x="203" y="93"/>
                      </a:lnTo>
                      <a:lnTo>
                        <a:pt x="188" y="83"/>
                      </a:lnTo>
                      <a:lnTo>
                        <a:pt x="176" y="76"/>
                      </a:lnTo>
                      <a:lnTo>
                        <a:pt x="163" y="69"/>
                      </a:lnTo>
                      <a:lnTo>
                        <a:pt x="151" y="61"/>
                      </a:lnTo>
                      <a:lnTo>
                        <a:pt x="136" y="54"/>
                      </a:lnTo>
                      <a:lnTo>
                        <a:pt x="122" y="46"/>
                      </a:lnTo>
                      <a:lnTo>
                        <a:pt x="107" y="39"/>
                      </a:lnTo>
                      <a:lnTo>
                        <a:pt x="93" y="31"/>
                      </a:lnTo>
                      <a:lnTo>
                        <a:pt x="79" y="24"/>
                      </a:lnTo>
                      <a:lnTo>
                        <a:pt x="66" y="18"/>
                      </a:lnTo>
                      <a:lnTo>
                        <a:pt x="53" y="13"/>
                      </a:lnTo>
                      <a:lnTo>
                        <a:pt x="40" y="8"/>
                      </a:lnTo>
                      <a:lnTo>
                        <a:pt x="30" y="5"/>
                      </a:lnTo>
                      <a:lnTo>
                        <a:pt x="20" y="1"/>
                      </a:lnTo>
                      <a:lnTo>
                        <a:pt x="1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lnTo>
                        <a:pt x="11" y="8"/>
                      </a:lnTo>
                      <a:lnTo>
                        <a:pt x="23" y="14"/>
                      </a:lnTo>
                      <a:lnTo>
                        <a:pt x="36" y="20"/>
                      </a:lnTo>
                      <a:lnTo>
                        <a:pt x="47" y="25"/>
                      </a:lnTo>
                      <a:lnTo>
                        <a:pt x="60" y="31"/>
                      </a:lnTo>
                      <a:lnTo>
                        <a:pt x="73" y="37"/>
                      </a:lnTo>
                      <a:lnTo>
                        <a:pt x="86" y="44"/>
                      </a:lnTo>
                      <a:lnTo>
                        <a:pt x="99" y="51"/>
                      </a:lnTo>
                      <a:lnTo>
                        <a:pt x="113" y="57"/>
                      </a:lnTo>
                      <a:lnTo>
                        <a:pt x="126" y="64"/>
                      </a:lnTo>
                      <a:lnTo>
                        <a:pt x="139" y="71"/>
                      </a:lnTo>
                      <a:lnTo>
                        <a:pt x="152" y="79"/>
                      </a:lnTo>
                      <a:lnTo>
                        <a:pt x="165" y="88"/>
                      </a:lnTo>
                      <a:lnTo>
                        <a:pt x="176" y="96"/>
                      </a:lnTo>
                      <a:lnTo>
                        <a:pt x="188" y="106"/>
                      </a:lnTo>
                      <a:lnTo>
                        <a:pt x="200" y="116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pic>
            <p:nvPicPr>
              <p:cNvPr id="79105" name="Picture 750" descr="access_point_stylized_gray_small"/>
              <p:cNvPicPr>
                <a:picLocks noChangeAspect="1" noChangeArrowheads="1"/>
              </p:cNvPicPr>
              <p:nvPr/>
            </p:nvPicPr>
            <p:blipFill>
              <a:blip r:embed="rId6" cstate="print"/>
              <a:srcRect/>
              <a:stretch>
                <a:fillRect/>
              </a:stretch>
            </p:blipFill>
            <p:spPr bwMode="auto">
              <a:xfrm>
                <a:off x="5072" y="3642"/>
                <a:ext cx="430" cy="34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grpSp>
          <p:nvGrpSpPr>
            <p:cNvPr id="78907" name="Group 751"/>
            <p:cNvGrpSpPr>
              <a:grpSpLocks/>
            </p:cNvGrpSpPr>
            <p:nvPr/>
          </p:nvGrpSpPr>
          <p:grpSpPr bwMode="auto">
            <a:xfrm>
              <a:off x="3552" y="2211"/>
              <a:ext cx="251" cy="226"/>
              <a:chOff x="5072" y="3611"/>
              <a:chExt cx="459" cy="380"/>
            </a:xfrm>
          </p:grpSpPr>
          <p:grpSp>
            <p:nvGrpSpPr>
              <p:cNvPr id="79090" name="Group 752"/>
              <p:cNvGrpSpPr>
                <a:grpSpLocks/>
              </p:cNvGrpSpPr>
              <p:nvPr/>
            </p:nvGrpSpPr>
            <p:grpSpPr bwMode="auto">
              <a:xfrm>
                <a:off x="5144" y="3611"/>
                <a:ext cx="387" cy="99"/>
                <a:chOff x="5030" y="2639"/>
                <a:chExt cx="387" cy="99"/>
              </a:xfrm>
            </p:grpSpPr>
            <p:sp>
              <p:nvSpPr>
                <p:cNvPr id="79092" name="Freeform 753"/>
                <p:cNvSpPr>
                  <a:spLocks/>
                </p:cNvSpPr>
                <p:nvPr/>
              </p:nvSpPr>
              <p:spPr bwMode="auto">
                <a:xfrm>
                  <a:off x="5134" y="2657"/>
                  <a:ext cx="69" cy="55"/>
                </a:xfrm>
                <a:custGeom>
                  <a:avLst/>
                  <a:gdLst>
                    <a:gd name="T0" fmla="*/ 0 w 199"/>
                    <a:gd name="T1" fmla="*/ 0 h 232"/>
                    <a:gd name="T2" fmla="*/ 0 w 199"/>
                    <a:gd name="T3" fmla="*/ 0 h 232"/>
                    <a:gd name="T4" fmla="*/ 0 w 199"/>
                    <a:gd name="T5" fmla="*/ 0 h 232"/>
                    <a:gd name="T6" fmla="*/ 0 w 199"/>
                    <a:gd name="T7" fmla="*/ 0 h 232"/>
                    <a:gd name="T8" fmla="*/ 0 w 199"/>
                    <a:gd name="T9" fmla="*/ 0 h 232"/>
                    <a:gd name="T10" fmla="*/ 0 w 199"/>
                    <a:gd name="T11" fmla="*/ 0 h 232"/>
                    <a:gd name="T12" fmla="*/ 0 w 199"/>
                    <a:gd name="T13" fmla="*/ 0 h 232"/>
                    <a:gd name="T14" fmla="*/ 0 w 199"/>
                    <a:gd name="T15" fmla="*/ 0 h 232"/>
                    <a:gd name="T16" fmla="*/ 0 w 199"/>
                    <a:gd name="T17" fmla="*/ 0 h 232"/>
                    <a:gd name="T18" fmla="*/ 0 w 199"/>
                    <a:gd name="T19" fmla="*/ 0 h 232"/>
                    <a:gd name="T20" fmla="*/ 0 w 199"/>
                    <a:gd name="T21" fmla="*/ 0 h 232"/>
                    <a:gd name="T22" fmla="*/ 0 w 199"/>
                    <a:gd name="T23" fmla="*/ 0 h 232"/>
                    <a:gd name="T24" fmla="*/ 0 w 199"/>
                    <a:gd name="T25" fmla="*/ 0 h 232"/>
                    <a:gd name="T26" fmla="*/ 0 w 199"/>
                    <a:gd name="T27" fmla="*/ 0 h 232"/>
                    <a:gd name="T28" fmla="*/ 0 w 199"/>
                    <a:gd name="T29" fmla="*/ 0 h 232"/>
                    <a:gd name="T30" fmla="*/ 0 w 199"/>
                    <a:gd name="T31" fmla="*/ 0 h 232"/>
                    <a:gd name="T32" fmla="*/ 0 w 199"/>
                    <a:gd name="T33" fmla="*/ 0 h 232"/>
                    <a:gd name="T34" fmla="*/ 0 w 199"/>
                    <a:gd name="T35" fmla="*/ 0 h 232"/>
                    <a:gd name="T36" fmla="*/ 0 w 199"/>
                    <a:gd name="T37" fmla="*/ 0 h 232"/>
                    <a:gd name="T38" fmla="*/ 0 w 199"/>
                    <a:gd name="T39" fmla="*/ 0 h 232"/>
                    <a:gd name="T40" fmla="*/ 0 w 199"/>
                    <a:gd name="T41" fmla="*/ 0 h 232"/>
                    <a:gd name="T42" fmla="*/ 0 w 199"/>
                    <a:gd name="T43" fmla="*/ 0 h 232"/>
                    <a:gd name="T44" fmla="*/ 0 w 199"/>
                    <a:gd name="T45" fmla="*/ 0 h 232"/>
                    <a:gd name="T46" fmla="*/ 0 w 199"/>
                    <a:gd name="T47" fmla="*/ 0 h 232"/>
                    <a:gd name="T48" fmla="*/ 0 w 199"/>
                    <a:gd name="T49" fmla="*/ 0 h 232"/>
                    <a:gd name="T50" fmla="*/ 0 w 199"/>
                    <a:gd name="T51" fmla="*/ 0 h 232"/>
                    <a:gd name="T52" fmla="*/ 0 w 199"/>
                    <a:gd name="T53" fmla="*/ 0 h 232"/>
                    <a:gd name="T54" fmla="*/ 0 w 199"/>
                    <a:gd name="T55" fmla="*/ 0 h 232"/>
                    <a:gd name="T56" fmla="*/ 0 w 199"/>
                    <a:gd name="T57" fmla="*/ 0 h 232"/>
                    <a:gd name="T58" fmla="*/ 0 w 199"/>
                    <a:gd name="T59" fmla="*/ 0 h 232"/>
                    <a:gd name="T60" fmla="*/ 0 w 199"/>
                    <a:gd name="T61" fmla="*/ 0 h 232"/>
                    <a:gd name="T62" fmla="*/ 0 w 199"/>
                    <a:gd name="T63" fmla="*/ 0 h 232"/>
                    <a:gd name="T64" fmla="*/ 0 w 199"/>
                    <a:gd name="T65" fmla="*/ 0 h 232"/>
                    <a:gd name="T66" fmla="*/ 0 w 199"/>
                    <a:gd name="T67" fmla="*/ 0 h 232"/>
                    <a:gd name="T68" fmla="*/ 0 w 199"/>
                    <a:gd name="T69" fmla="*/ 0 h 232"/>
                    <a:gd name="T70" fmla="*/ 0 w 199"/>
                    <a:gd name="T71" fmla="*/ 0 h 232"/>
                    <a:gd name="T72" fmla="*/ 0 w 199"/>
                    <a:gd name="T73" fmla="*/ 0 h 232"/>
                    <a:gd name="T74" fmla="*/ 0 w 199"/>
                    <a:gd name="T75" fmla="*/ 0 h 232"/>
                    <a:gd name="T76" fmla="*/ 0 w 199"/>
                    <a:gd name="T77" fmla="*/ 0 h 232"/>
                    <a:gd name="T78" fmla="*/ 0 w 199"/>
                    <a:gd name="T79" fmla="*/ 0 h 232"/>
                    <a:gd name="T80" fmla="*/ 0 w 199"/>
                    <a:gd name="T81" fmla="*/ 0 h 232"/>
                    <a:gd name="T82" fmla="*/ 0 w 199"/>
                    <a:gd name="T83" fmla="*/ 0 h 232"/>
                    <a:gd name="T84" fmla="*/ 0 w 199"/>
                    <a:gd name="T85" fmla="*/ 0 h 232"/>
                    <a:gd name="T86" fmla="*/ 0 w 199"/>
                    <a:gd name="T87" fmla="*/ 0 h 232"/>
                    <a:gd name="T88" fmla="*/ 0 w 199"/>
                    <a:gd name="T89" fmla="*/ 0 h 232"/>
                    <a:gd name="T90" fmla="*/ 0 w 199"/>
                    <a:gd name="T91" fmla="*/ 0 h 232"/>
                    <a:gd name="T92" fmla="*/ 0 w 199"/>
                    <a:gd name="T93" fmla="*/ 0 h 232"/>
                    <a:gd name="T94" fmla="*/ 0 w 199"/>
                    <a:gd name="T95" fmla="*/ 0 h 232"/>
                    <a:gd name="T96" fmla="*/ 0 w 199"/>
                    <a:gd name="T97" fmla="*/ 0 h 232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w 199"/>
                    <a:gd name="T148" fmla="*/ 0 h 232"/>
                    <a:gd name="T149" fmla="*/ 199 w 199"/>
                    <a:gd name="T150" fmla="*/ 232 h 232"/>
                  </a:gdLst>
                  <a:ahLst/>
                  <a:cxnLst>
                    <a:cxn ang="T98">
                      <a:pos x="T0" y="T1"/>
                    </a:cxn>
                    <a:cxn ang="T99">
                      <a:pos x="T2" y="T3"/>
                    </a:cxn>
                    <a:cxn ang="T100">
                      <a:pos x="T4" y="T5"/>
                    </a:cxn>
                    <a:cxn ang="T101">
                      <a:pos x="T6" y="T7"/>
                    </a:cxn>
                    <a:cxn ang="T102">
                      <a:pos x="T8" y="T9"/>
                    </a:cxn>
                    <a:cxn ang="T103">
                      <a:pos x="T10" y="T11"/>
                    </a:cxn>
                    <a:cxn ang="T104">
                      <a:pos x="T12" y="T13"/>
                    </a:cxn>
                    <a:cxn ang="T105">
                      <a:pos x="T14" y="T15"/>
                    </a:cxn>
                    <a:cxn ang="T106">
                      <a:pos x="T16" y="T17"/>
                    </a:cxn>
                    <a:cxn ang="T107">
                      <a:pos x="T18" y="T19"/>
                    </a:cxn>
                    <a:cxn ang="T108">
                      <a:pos x="T20" y="T21"/>
                    </a:cxn>
                    <a:cxn ang="T109">
                      <a:pos x="T22" y="T23"/>
                    </a:cxn>
                    <a:cxn ang="T110">
                      <a:pos x="T24" y="T25"/>
                    </a:cxn>
                    <a:cxn ang="T111">
                      <a:pos x="T26" y="T27"/>
                    </a:cxn>
                    <a:cxn ang="T112">
                      <a:pos x="T28" y="T29"/>
                    </a:cxn>
                    <a:cxn ang="T113">
                      <a:pos x="T30" y="T31"/>
                    </a:cxn>
                    <a:cxn ang="T114">
                      <a:pos x="T32" y="T33"/>
                    </a:cxn>
                    <a:cxn ang="T115">
                      <a:pos x="T34" y="T35"/>
                    </a:cxn>
                    <a:cxn ang="T116">
                      <a:pos x="T36" y="T37"/>
                    </a:cxn>
                    <a:cxn ang="T117">
                      <a:pos x="T38" y="T39"/>
                    </a:cxn>
                    <a:cxn ang="T118">
                      <a:pos x="T40" y="T41"/>
                    </a:cxn>
                    <a:cxn ang="T119">
                      <a:pos x="T42" y="T43"/>
                    </a:cxn>
                    <a:cxn ang="T120">
                      <a:pos x="T44" y="T45"/>
                    </a:cxn>
                    <a:cxn ang="T121">
                      <a:pos x="T46" y="T47"/>
                    </a:cxn>
                    <a:cxn ang="T122">
                      <a:pos x="T48" y="T49"/>
                    </a:cxn>
                    <a:cxn ang="T123">
                      <a:pos x="T50" y="T51"/>
                    </a:cxn>
                    <a:cxn ang="T124">
                      <a:pos x="T52" y="T53"/>
                    </a:cxn>
                    <a:cxn ang="T125">
                      <a:pos x="T54" y="T55"/>
                    </a:cxn>
                    <a:cxn ang="T126">
                      <a:pos x="T56" y="T57"/>
                    </a:cxn>
                    <a:cxn ang="T127">
                      <a:pos x="T58" y="T59"/>
                    </a:cxn>
                    <a:cxn ang="T128">
                      <a:pos x="T60" y="T61"/>
                    </a:cxn>
                    <a:cxn ang="T129">
                      <a:pos x="T62" y="T63"/>
                    </a:cxn>
                    <a:cxn ang="T130">
                      <a:pos x="T64" y="T65"/>
                    </a:cxn>
                    <a:cxn ang="T131">
                      <a:pos x="T66" y="T67"/>
                    </a:cxn>
                    <a:cxn ang="T132">
                      <a:pos x="T68" y="T69"/>
                    </a:cxn>
                    <a:cxn ang="T133">
                      <a:pos x="T70" y="T71"/>
                    </a:cxn>
                    <a:cxn ang="T134">
                      <a:pos x="T72" y="T73"/>
                    </a:cxn>
                    <a:cxn ang="T135">
                      <a:pos x="T74" y="T75"/>
                    </a:cxn>
                    <a:cxn ang="T136">
                      <a:pos x="T76" y="T77"/>
                    </a:cxn>
                    <a:cxn ang="T137">
                      <a:pos x="T78" y="T79"/>
                    </a:cxn>
                    <a:cxn ang="T138">
                      <a:pos x="T80" y="T81"/>
                    </a:cxn>
                    <a:cxn ang="T139">
                      <a:pos x="T82" y="T83"/>
                    </a:cxn>
                    <a:cxn ang="T140">
                      <a:pos x="T84" y="T85"/>
                    </a:cxn>
                    <a:cxn ang="T141">
                      <a:pos x="T86" y="T87"/>
                    </a:cxn>
                    <a:cxn ang="T142">
                      <a:pos x="T88" y="T89"/>
                    </a:cxn>
                    <a:cxn ang="T143">
                      <a:pos x="T90" y="T91"/>
                    </a:cxn>
                    <a:cxn ang="T144">
                      <a:pos x="T92" y="T93"/>
                    </a:cxn>
                    <a:cxn ang="T145">
                      <a:pos x="T94" y="T95"/>
                    </a:cxn>
                    <a:cxn ang="T146">
                      <a:pos x="T96" y="T97"/>
                    </a:cxn>
                  </a:cxnLst>
                  <a:rect l="T147" t="T148" r="T149" b="T150"/>
                  <a:pathLst>
                    <a:path w="199" h="232">
                      <a:moveTo>
                        <a:pt x="70" y="29"/>
                      </a:moveTo>
                      <a:lnTo>
                        <a:pt x="55" y="39"/>
                      </a:lnTo>
                      <a:lnTo>
                        <a:pt x="42" y="50"/>
                      </a:lnTo>
                      <a:lnTo>
                        <a:pt x="30" y="63"/>
                      </a:lnTo>
                      <a:lnTo>
                        <a:pt x="20" y="77"/>
                      </a:lnTo>
                      <a:lnTo>
                        <a:pt x="12" y="91"/>
                      </a:lnTo>
                      <a:lnTo>
                        <a:pt x="6" y="108"/>
                      </a:lnTo>
                      <a:lnTo>
                        <a:pt x="2" y="125"/>
                      </a:lnTo>
                      <a:lnTo>
                        <a:pt x="0" y="142"/>
                      </a:lnTo>
                      <a:lnTo>
                        <a:pt x="2" y="166"/>
                      </a:lnTo>
                      <a:lnTo>
                        <a:pt x="12" y="186"/>
                      </a:lnTo>
                      <a:lnTo>
                        <a:pt x="26" y="203"/>
                      </a:lnTo>
                      <a:lnTo>
                        <a:pt x="45" y="216"/>
                      </a:lnTo>
                      <a:lnTo>
                        <a:pt x="66" y="226"/>
                      </a:lnTo>
                      <a:lnTo>
                        <a:pt x="88" y="230"/>
                      </a:lnTo>
                      <a:lnTo>
                        <a:pt x="111" y="232"/>
                      </a:lnTo>
                      <a:lnTo>
                        <a:pt x="134" y="228"/>
                      </a:lnTo>
                      <a:lnTo>
                        <a:pt x="138" y="228"/>
                      </a:lnTo>
                      <a:lnTo>
                        <a:pt x="143" y="226"/>
                      </a:lnTo>
                      <a:lnTo>
                        <a:pt x="147" y="222"/>
                      </a:lnTo>
                      <a:lnTo>
                        <a:pt x="148" y="218"/>
                      </a:lnTo>
                      <a:lnTo>
                        <a:pt x="145" y="212"/>
                      </a:lnTo>
                      <a:lnTo>
                        <a:pt x="141" y="207"/>
                      </a:lnTo>
                      <a:lnTo>
                        <a:pt x="135" y="203"/>
                      </a:lnTo>
                      <a:lnTo>
                        <a:pt x="129" y="201"/>
                      </a:lnTo>
                      <a:lnTo>
                        <a:pt x="117" y="197"/>
                      </a:lnTo>
                      <a:lnTo>
                        <a:pt x="105" y="195"/>
                      </a:lnTo>
                      <a:lnTo>
                        <a:pt x="94" y="193"/>
                      </a:lnTo>
                      <a:lnTo>
                        <a:pt x="83" y="190"/>
                      </a:lnTo>
                      <a:lnTo>
                        <a:pt x="73" y="187"/>
                      </a:lnTo>
                      <a:lnTo>
                        <a:pt x="62" y="182"/>
                      </a:lnTo>
                      <a:lnTo>
                        <a:pt x="53" y="176"/>
                      </a:lnTo>
                      <a:lnTo>
                        <a:pt x="43" y="167"/>
                      </a:lnTo>
                      <a:lnTo>
                        <a:pt x="40" y="128"/>
                      </a:lnTo>
                      <a:lnTo>
                        <a:pt x="49" y="96"/>
                      </a:lnTo>
                      <a:lnTo>
                        <a:pt x="68" y="71"/>
                      </a:lnTo>
                      <a:lnTo>
                        <a:pt x="94" y="50"/>
                      </a:lnTo>
                      <a:lnTo>
                        <a:pt x="122" y="34"/>
                      </a:lnTo>
                      <a:lnTo>
                        <a:pt x="151" y="21"/>
                      </a:lnTo>
                      <a:lnTo>
                        <a:pt x="178" y="12"/>
                      </a:lnTo>
                      <a:lnTo>
                        <a:pt x="199" y="4"/>
                      </a:lnTo>
                      <a:lnTo>
                        <a:pt x="186" y="1"/>
                      </a:lnTo>
                      <a:lnTo>
                        <a:pt x="172" y="0"/>
                      </a:lnTo>
                      <a:lnTo>
                        <a:pt x="156" y="2"/>
                      </a:lnTo>
                      <a:lnTo>
                        <a:pt x="138" y="4"/>
                      </a:lnTo>
                      <a:lnTo>
                        <a:pt x="121" y="10"/>
                      </a:lnTo>
                      <a:lnTo>
                        <a:pt x="103" y="16"/>
                      </a:lnTo>
                      <a:lnTo>
                        <a:pt x="86" y="23"/>
                      </a:lnTo>
                      <a:lnTo>
                        <a:pt x="70" y="29"/>
                      </a:lnTo>
                      <a:close/>
                    </a:path>
                  </a:pathLst>
                </a:custGeom>
                <a:solidFill>
                  <a:srgbClr val="C9E8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9093" name="Freeform 754"/>
                <p:cNvSpPr>
                  <a:spLocks/>
                </p:cNvSpPr>
                <p:nvPr/>
              </p:nvSpPr>
              <p:spPr bwMode="auto">
                <a:xfrm>
                  <a:off x="5252" y="2656"/>
                  <a:ext cx="47" cy="42"/>
                </a:xfrm>
                <a:custGeom>
                  <a:avLst/>
                  <a:gdLst>
                    <a:gd name="T0" fmla="*/ 0 w 128"/>
                    <a:gd name="T1" fmla="*/ 0 h 180"/>
                    <a:gd name="T2" fmla="*/ 0 w 128"/>
                    <a:gd name="T3" fmla="*/ 0 h 180"/>
                    <a:gd name="T4" fmla="*/ 0 w 128"/>
                    <a:gd name="T5" fmla="*/ 0 h 180"/>
                    <a:gd name="T6" fmla="*/ 0 w 128"/>
                    <a:gd name="T7" fmla="*/ 0 h 180"/>
                    <a:gd name="T8" fmla="*/ 0 w 128"/>
                    <a:gd name="T9" fmla="*/ 0 h 180"/>
                    <a:gd name="T10" fmla="*/ 0 w 128"/>
                    <a:gd name="T11" fmla="*/ 0 h 180"/>
                    <a:gd name="T12" fmla="*/ 0 w 128"/>
                    <a:gd name="T13" fmla="*/ 0 h 180"/>
                    <a:gd name="T14" fmla="*/ 0 w 128"/>
                    <a:gd name="T15" fmla="*/ 0 h 180"/>
                    <a:gd name="T16" fmla="*/ 0 w 128"/>
                    <a:gd name="T17" fmla="*/ 0 h 180"/>
                    <a:gd name="T18" fmla="*/ 0 w 128"/>
                    <a:gd name="T19" fmla="*/ 0 h 180"/>
                    <a:gd name="T20" fmla="*/ 0 w 128"/>
                    <a:gd name="T21" fmla="*/ 0 h 180"/>
                    <a:gd name="T22" fmla="*/ 0 w 128"/>
                    <a:gd name="T23" fmla="*/ 0 h 180"/>
                    <a:gd name="T24" fmla="*/ 0 w 128"/>
                    <a:gd name="T25" fmla="*/ 0 h 180"/>
                    <a:gd name="T26" fmla="*/ 0 w 128"/>
                    <a:gd name="T27" fmla="*/ 0 h 180"/>
                    <a:gd name="T28" fmla="*/ 0 w 128"/>
                    <a:gd name="T29" fmla="*/ 0 h 180"/>
                    <a:gd name="T30" fmla="*/ 0 w 128"/>
                    <a:gd name="T31" fmla="*/ 0 h 180"/>
                    <a:gd name="T32" fmla="*/ 0 w 128"/>
                    <a:gd name="T33" fmla="*/ 0 h 180"/>
                    <a:gd name="T34" fmla="*/ 0 w 128"/>
                    <a:gd name="T35" fmla="*/ 0 h 180"/>
                    <a:gd name="T36" fmla="*/ 0 w 128"/>
                    <a:gd name="T37" fmla="*/ 0 h 180"/>
                    <a:gd name="T38" fmla="*/ 0 w 128"/>
                    <a:gd name="T39" fmla="*/ 0 h 180"/>
                    <a:gd name="T40" fmla="*/ 0 w 128"/>
                    <a:gd name="T41" fmla="*/ 0 h 180"/>
                    <a:gd name="T42" fmla="*/ 0 w 128"/>
                    <a:gd name="T43" fmla="*/ 0 h 180"/>
                    <a:gd name="T44" fmla="*/ 0 w 128"/>
                    <a:gd name="T45" fmla="*/ 0 h 180"/>
                    <a:gd name="T46" fmla="*/ 0 w 128"/>
                    <a:gd name="T47" fmla="*/ 0 h 180"/>
                    <a:gd name="T48" fmla="*/ 0 w 128"/>
                    <a:gd name="T49" fmla="*/ 0 h 180"/>
                    <a:gd name="T50" fmla="*/ 0 w 128"/>
                    <a:gd name="T51" fmla="*/ 0 h 180"/>
                    <a:gd name="T52" fmla="*/ 0 w 128"/>
                    <a:gd name="T53" fmla="*/ 0 h 180"/>
                    <a:gd name="T54" fmla="*/ 0 w 128"/>
                    <a:gd name="T55" fmla="*/ 0 h 180"/>
                    <a:gd name="T56" fmla="*/ 0 w 128"/>
                    <a:gd name="T57" fmla="*/ 0 h 180"/>
                    <a:gd name="T58" fmla="*/ 0 w 128"/>
                    <a:gd name="T59" fmla="*/ 0 h 180"/>
                    <a:gd name="T60" fmla="*/ 0 w 128"/>
                    <a:gd name="T61" fmla="*/ 0 h 180"/>
                    <a:gd name="T62" fmla="*/ 0 w 128"/>
                    <a:gd name="T63" fmla="*/ 0 h 180"/>
                    <a:gd name="T64" fmla="*/ 0 w 128"/>
                    <a:gd name="T65" fmla="*/ 0 h 180"/>
                    <a:gd name="T66" fmla="*/ 0 w 128"/>
                    <a:gd name="T67" fmla="*/ 0 h 180"/>
                    <a:gd name="T68" fmla="*/ 0 w 128"/>
                    <a:gd name="T69" fmla="*/ 0 h 180"/>
                    <a:gd name="T70" fmla="*/ 0 w 128"/>
                    <a:gd name="T71" fmla="*/ 0 h 180"/>
                    <a:gd name="T72" fmla="*/ 0 w 128"/>
                    <a:gd name="T73" fmla="*/ 0 h 180"/>
                    <a:gd name="T74" fmla="*/ 0 w 128"/>
                    <a:gd name="T75" fmla="*/ 0 h 180"/>
                    <a:gd name="T76" fmla="*/ 0 w 128"/>
                    <a:gd name="T77" fmla="*/ 0 h 180"/>
                    <a:gd name="T78" fmla="*/ 0 w 128"/>
                    <a:gd name="T79" fmla="*/ 0 h 180"/>
                    <a:gd name="T80" fmla="*/ 0 w 128"/>
                    <a:gd name="T81" fmla="*/ 0 h 180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w 128"/>
                    <a:gd name="T124" fmla="*/ 0 h 180"/>
                    <a:gd name="T125" fmla="*/ 128 w 128"/>
                    <a:gd name="T126" fmla="*/ 180 h 180"/>
                  </a:gdLst>
                  <a:ahLst/>
                  <a:cxnLst>
                    <a:cxn ang="T82">
                      <a:pos x="T0" y="T1"/>
                    </a:cxn>
                    <a:cxn ang="T83">
                      <a:pos x="T2" y="T3"/>
                    </a:cxn>
                    <a:cxn ang="T84">
                      <a:pos x="T4" y="T5"/>
                    </a:cxn>
                    <a:cxn ang="T85">
                      <a:pos x="T6" y="T7"/>
                    </a:cxn>
                    <a:cxn ang="T86">
                      <a:pos x="T8" y="T9"/>
                    </a:cxn>
                    <a:cxn ang="T87">
                      <a:pos x="T10" y="T11"/>
                    </a:cxn>
                    <a:cxn ang="T88">
                      <a:pos x="T12" y="T13"/>
                    </a:cxn>
                    <a:cxn ang="T89">
                      <a:pos x="T14" y="T15"/>
                    </a:cxn>
                    <a:cxn ang="T90">
                      <a:pos x="T16" y="T17"/>
                    </a:cxn>
                    <a:cxn ang="T91">
                      <a:pos x="T18" y="T19"/>
                    </a:cxn>
                    <a:cxn ang="T92">
                      <a:pos x="T20" y="T21"/>
                    </a:cxn>
                    <a:cxn ang="T93">
                      <a:pos x="T22" y="T23"/>
                    </a:cxn>
                    <a:cxn ang="T94">
                      <a:pos x="T24" y="T25"/>
                    </a:cxn>
                    <a:cxn ang="T95">
                      <a:pos x="T26" y="T27"/>
                    </a:cxn>
                    <a:cxn ang="T96">
                      <a:pos x="T28" y="T29"/>
                    </a:cxn>
                    <a:cxn ang="T97">
                      <a:pos x="T30" y="T31"/>
                    </a:cxn>
                    <a:cxn ang="T98">
                      <a:pos x="T32" y="T33"/>
                    </a:cxn>
                    <a:cxn ang="T99">
                      <a:pos x="T34" y="T35"/>
                    </a:cxn>
                    <a:cxn ang="T100">
                      <a:pos x="T36" y="T37"/>
                    </a:cxn>
                    <a:cxn ang="T101">
                      <a:pos x="T38" y="T39"/>
                    </a:cxn>
                    <a:cxn ang="T102">
                      <a:pos x="T40" y="T41"/>
                    </a:cxn>
                    <a:cxn ang="T103">
                      <a:pos x="T42" y="T43"/>
                    </a:cxn>
                    <a:cxn ang="T104">
                      <a:pos x="T44" y="T45"/>
                    </a:cxn>
                    <a:cxn ang="T105">
                      <a:pos x="T46" y="T47"/>
                    </a:cxn>
                    <a:cxn ang="T106">
                      <a:pos x="T48" y="T49"/>
                    </a:cxn>
                    <a:cxn ang="T107">
                      <a:pos x="T50" y="T51"/>
                    </a:cxn>
                    <a:cxn ang="T108">
                      <a:pos x="T52" y="T53"/>
                    </a:cxn>
                    <a:cxn ang="T109">
                      <a:pos x="T54" y="T55"/>
                    </a:cxn>
                    <a:cxn ang="T110">
                      <a:pos x="T56" y="T57"/>
                    </a:cxn>
                    <a:cxn ang="T111">
                      <a:pos x="T58" y="T59"/>
                    </a:cxn>
                    <a:cxn ang="T112">
                      <a:pos x="T60" y="T61"/>
                    </a:cxn>
                    <a:cxn ang="T113">
                      <a:pos x="T62" y="T63"/>
                    </a:cxn>
                    <a:cxn ang="T114">
                      <a:pos x="T64" y="T65"/>
                    </a:cxn>
                    <a:cxn ang="T115">
                      <a:pos x="T66" y="T67"/>
                    </a:cxn>
                    <a:cxn ang="T116">
                      <a:pos x="T68" y="T69"/>
                    </a:cxn>
                    <a:cxn ang="T117">
                      <a:pos x="T70" y="T71"/>
                    </a:cxn>
                    <a:cxn ang="T118">
                      <a:pos x="T72" y="T73"/>
                    </a:cxn>
                    <a:cxn ang="T119">
                      <a:pos x="T74" y="T75"/>
                    </a:cxn>
                    <a:cxn ang="T120">
                      <a:pos x="T76" y="T77"/>
                    </a:cxn>
                    <a:cxn ang="T121">
                      <a:pos x="T78" y="T79"/>
                    </a:cxn>
                    <a:cxn ang="T122">
                      <a:pos x="T80" y="T81"/>
                    </a:cxn>
                  </a:cxnLst>
                  <a:rect l="T123" t="T124" r="T125" b="T126"/>
                  <a:pathLst>
                    <a:path w="128" h="180">
                      <a:moveTo>
                        <a:pt x="108" y="59"/>
                      </a:moveTo>
                      <a:lnTo>
                        <a:pt x="113" y="77"/>
                      </a:lnTo>
                      <a:lnTo>
                        <a:pt x="111" y="94"/>
                      </a:lnTo>
                      <a:lnTo>
                        <a:pt x="103" y="108"/>
                      </a:lnTo>
                      <a:lnTo>
                        <a:pt x="91" y="121"/>
                      </a:lnTo>
                      <a:lnTo>
                        <a:pt x="77" y="132"/>
                      </a:lnTo>
                      <a:lnTo>
                        <a:pt x="61" y="144"/>
                      </a:lnTo>
                      <a:lnTo>
                        <a:pt x="45" y="154"/>
                      </a:lnTo>
                      <a:lnTo>
                        <a:pt x="30" y="164"/>
                      </a:lnTo>
                      <a:lnTo>
                        <a:pt x="28" y="168"/>
                      </a:lnTo>
                      <a:lnTo>
                        <a:pt x="27" y="170"/>
                      </a:lnTo>
                      <a:lnTo>
                        <a:pt x="27" y="174"/>
                      </a:lnTo>
                      <a:lnTo>
                        <a:pt x="28" y="177"/>
                      </a:lnTo>
                      <a:lnTo>
                        <a:pt x="32" y="179"/>
                      </a:lnTo>
                      <a:lnTo>
                        <a:pt x="35" y="180"/>
                      </a:lnTo>
                      <a:lnTo>
                        <a:pt x="37" y="180"/>
                      </a:lnTo>
                      <a:lnTo>
                        <a:pt x="41" y="179"/>
                      </a:lnTo>
                      <a:lnTo>
                        <a:pt x="60" y="169"/>
                      </a:lnTo>
                      <a:lnTo>
                        <a:pt x="77" y="158"/>
                      </a:lnTo>
                      <a:lnTo>
                        <a:pt x="94" y="145"/>
                      </a:lnTo>
                      <a:lnTo>
                        <a:pt x="109" y="130"/>
                      </a:lnTo>
                      <a:lnTo>
                        <a:pt x="120" y="114"/>
                      </a:lnTo>
                      <a:lnTo>
                        <a:pt x="127" y="95"/>
                      </a:lnTo>
                      <a:lnTo>
                        <a:pt x="128" y="76"/>
                      </a:lnTo>
                      <a:lnTo>
                        <a:pt x="123" y="55"/>
                      </a:lnTo>
                      <a:lnTo>
                        <a:pt x="113" y="39"/>
                      </a:lnTo>
                      <a:lnTo>
                        <a:pt x="97" y="25"/>
                      </a:lnTo>
                      <a:lnTo>
                        <a:pt x="79" y="15"/>
                      </a:lnTo>
                      <a:lnTo>
                        <a:pt x="57" y="7"/>
                      </a:lnTo>
                      <a:lnTo>
                        <a:pt x="36" y="2"/>
                      </a:lnTo>
                      <a:lnTo>
                        <a:pt x="19" y="0"/>
                      </a:lnTo>
                      <a:lnTo>
                        <a:pt x="6" y="0"/>
                      </a:lnTo>
                      <a:lnTo>
                        <a:pt x="0" y="4"/>
                      </a:lnTo>
                      <a:lnTo>
                        <a:pt x="14" y="9"/>
                      </a:lnTo>
                      <a:lnTo>
                        <a:pt x="29" y="14"/>
                      </a:lnTo>
                      <a:lnTo>
                        <a:pt x="46" y="19"/>
                      </a:lnTo>
                      <a:lnTo>
                        <a:pt x="61" y="23"/>
                      </a:lnTo>
                      <a:lnTo>
                        <a:pt x="76" y="29"/>
                      </a:lnTo>
                      <a:lnTo>
                        <a:pt x="89" y="37"/>
                      </a:lnTo>
                      <a:lnTo>
                        <a:pt x="100" y="46"/>
                      </a:lnTo>
                      <a:lnTo>
                        <a:pt x="108" y="59"/>
                      </a:lnTo>
                      <a:close/>
                    </a:path>
                  </a:pathLst>
                </a:custGeom>
                <a:solidFill>
                  <a:srgbClr val="C9E8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9094" name="Freeform 755"/>
                <p:cNvSpPr>
                  <a:spLocks/>
                </p:cNvSpPr>
                <p:nvPr/>
              </p:nvSpPr>
              <p:spPr bwMode="auto">
                <a:xfrm>
                  <a:off x="5089" y="2646"/>
                  <a:ext cx="114" cy="88"/>
                </a:xfrm>
                <a:custGeom>
                  <a:avLst/>
                  <a:gdLst>
                    <a:gd name="T0" fmla="*/ 0 w 322"/>
                    <a:gd name="T1" fmla="*/ 0 h 378"/>
                    <a:gd name="T2" fmla="*/ 0 w 322"/>
                    <a:gd name="T3" fmla="*/ 0 h 378"/>
                    <a:gd name="T4" fmla="*/ 0 w 322"/>
                    <a:gd name="T5" fmla="*/ 0 h 378"/>
                    <a:gd name="T6" fmla="*/ 0 w 322"/>
                    <a:gd name="T7" fmla="*/ 0 h 378"/>
                    <a:gd name="T8" fmla="*/ 0 w 322"/>
                    <a:gd name="T9" fmla="*/ 0 h 378"/>
                    <a:gd name="T10" fmla="*/ 0 w 322"/>
                    <a:gd name="T11" fmla="*/ 0 h 378"/>
                    <a:gd name="T12" fmla="*/ 0 w 322"/>
                    <a:gd name="T13" fmla="*/ 0 h 378"/>
                    <a:gd name="T14" fmla="*/ 0 w 322"/>
                    <a:gd name="T15" fmla="*/ 0 h 378"/>
                    <a:gd name="T16" fmla="*/ 0 w 322"/>
                    <a:gd name="T17" fmla="*/ 0 h 378"/>
                    <a:gd name="T18" fmla="*/ 0 w 322"/>
                    <a:gd name="T19" fmla="*/ 0 h 378"/>
                    <a:gd name="T20" fmla="*/ 0 w 322"/>
                    <a:gd name="T21" fmla="*/ 0 h 378"/>
                    <a:gd name="T22" fmla="*/ 0 w 322"/>
                    <a:gd name="T23" fmla="*/ 0 h 378"/>
                    <a:gd name="T24" fmla="*/ 0 w 322"/>
                    <a:gd name="T25" fmla="*/ 0 h 378"/>
                    <a:gd name="T26" fmla="*/ 0 w 322"/>
                    <a:gd name="T27" fmla="*/ 0 h 378"/>
                    <a:gd name="T28" fmla="*/ 0 w 322"/>
                    <a:gd name="T29" fmla="*/ 0 h 378"/>
                    <a:gd name="T30" fmla="*/ 0 w 322"/>
                    <a:gd name="T31" fmla="*/ 0 h 378"/>
                    <a:gd name="T32" fmla="*/ 0 w 322"/>
                    <a:gd name="T33" fmla="*/ 0 h 378"/>
                    <a:gd name="T34" fmla="*/ 0 w 322"/>
                    <a:gd name="T35" fmla="*/ 0 h 378"/>
                    <a:gd name="T36" fmla="*/ 0 w 322"/>
                    <a:gd name="T37" fmla="*/ 0 h 378"/>
                    <a:gd name="T38" fmla="*/ 0 w 322"/>
                    <a:gd name="T39" fmla="*/ 0 h 378"/>
                    <a:gd name="T40" fmla="*/ 0 w 322"/>
                    <a:gd name="T41" fmla="*/ 0 h 378"/>
                    <a:gd name="T42" fmla="*/ 0 w 322"/>
                    <a:gd name="T43" fmla="*/ 0 h 378"/>
                    <a:gd name="T44" fmla="*/ 0 w 322"/>
                    <a:gd name="T45" fmla="*/ 0 h 378"/>
                    <a:gd name="T46" fmla="*/ 0 w 322"/>
                    <a:gd name="T47" fmla="*/ 0 h 378"/>
                    <a:gd name="T48" fmla="*/ 0 w 322"/>
                    <a:gd name="T49" fmla="*/ 0 h 378"/>
                    <a:gd name="T50" fmla="*/ 0 w 322"/>
                    <a:gd name="T51" fmla="*/ 0 h 378"/>
                    <a:gd name="T52" fmla="*/ 0 w 322"/>
                    <a:gd name="T53" fmla="*/ 0 h 378"/>
                    <a:gd name="T54" fmla="*/ 0 w 322"/>
                    <a:gd name="T55" fmla="*/ 0 h 378"/>
                    <a:gd name="T56" fmla="*/ 0 w 322"/>
                    <a:gd name="T57" fmla="*/ 0 h 378"/>
                    <a:gd name="T58" fmla="*/ 0 w 322"/>
                    <a:gd name="T59" fmla="*/ 0 h 378"/>
                    <a:gd name="T60" fmla="*/ 0 w 322"/>
                    <a:gd name="T61" fmla="*/ 0 h 378"/>
                    <a:gd name="T62" fmla="*/ 0 w 322"/>
                    <a:gd name="T63" fmla="*/ 0 h 378"/>
                    <a:gd name="T64" fmla="*/ 0 w 322"/>
                    <a:gd name="T65" fmla="*/ 0 h 378"/>
                    <a:gd name="T66" fmla="*/ 0 w 322"/>
                    <a:gd name="T67" fmla="*/ 0 h 378"/>
                    <a:gd name="T68" fmla="*/ 0 w 322"/>
                    <a:gd name="T69" fmla="*/ 0 h 378"/>
                    <a:gd name="T70" fmla="*/ 0 w 322"/>
                    <a:gd name="T71" fmla="*/ 0 h 378"/>
                    <a:gd name="T72" fmla="*/ 0 w 322"/>
                    <a:gd name="T73" fmla="*/ 0 h 378"/>
                    <a:gd name="T74" fmla="*/ 0 w 322"/>
                    <a:gd name="T75" fmla="*/ 0 h 378"/>
                    <a:gd name="T76" fmla="*/ 0 w 322"/>
                    <a:gd name="T77" fmla="*/ 0 h 378"/>
                    <a:gd name="T78" fmla="*/ 0 w 322"/>
                    <a:gd name="T79" fmla="*/ 0 h 378"/>
                    <a:gd name="T80" fmla="*/ 0 w 322"/>
                    <a:gd name="T81" fmla="*/ 0 h 378"/>
                    <a:gd name="T82" fmla="*/ 0 w 322"/>
                    <a:gd name="T83" fmla="*/ 0 h 378"/>
                    <a:gd name="T84" fmla="*/ 0 w 322"/>
                    <a:gd name="T85" fmla="*/ 0 h 378"/>
                    <a:gd name="T86" fmla="*/ 0 w 322"/>
                    <a:gd name="T87" fmla="*/ 0 h 378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w 322"/>
                    <a:gd name="T133" fmla="*/ 0 h 378"/>
                    <a:gd name="T134" fmla="*/ 322 w 322"/>
                    <a:gd name="T135" fmla="*/ 378 h 378"/>
                  </a:gdLst>
                  <a:ahLst/>
                  <a:cxnLst>
                    <a:cxn ang="T88">
                      <a:pos x="T0" y="T1"/>
                    </a:cxn>
                    <a:cxn ang="T89">
                      <a:pos x="T2" y="T3"/>
                    </a:cxn>
                    <a:cxn ang="T90">
                      <a:pos x="T4" y="T5"/>
                    </a:cxn>
                    <a:cxn ang="T91">
                      <a:pos x="T6" y="T7"/>
                    </a:cxn>
                    <a:cxn ang="T92">
                      <a:pos x="T8" y="T9"/>
                    </a:cxn>
                    <a:cxn ang="T93">
                      <a:pos x="T10" y="T11"/>
                    </a:cxn>
                    <a:cxn ang="T94">
                      <a:pos x="T12" y="T13"/>
                    </a:cxn>
                    <a:cxn ang="T95">
                      <a:pos x="T14" y="T15"/>
                    </a:cxn>
                    <a:cxn ang="T96">
                      <a:pos x="T16" y="T17"/>
                    </a:cxn>
                    <a:cxn ang="T97">
                      <a:pos x="T18" y="T19"/>
                    </a:cxn>
                    <a:cxn ang="T98">
                      <a:pos x="T20" y="T21"/>
                    </a:cxn>
                    <a:cxn ang="T99">
                      <a:pos x="T22" y="T23"/>
                    </a:cxn>
                    <a:cxn ang="T100">
                      <a:pos x="T24" y="T25"/>
                    </a:cxn>
                    <a:cxn ang="T101">
                      <a:pos x="T26" y="T27"/>
                    </a:cxn>
                    <a:cxn ang="T102">
                      <a:pos x="T28" y="T29"/>
                    </a:cxn>
                    <a:cxn ang="T103">
                      <a:pos x="T30" y="T31"/>
                    </a:cxn>
                    <a:cxn ang="T104">
                      <a:pos x="T32" y="T33"/>
                    </a:cxn>
                    <a:cxn ang="T105">
                      <a:pos x="T34" y="T35"/>
                    </a:cxn>
                    <a:cxn ang="T106">
                      <a:pos x="T36" y="T37"/>
                    </a:cxn>
                    <a:cxn ang="T107">
                      <a:pos x="T38" y="T39"/>
                    </a:cxn>
                    <a:cxn ang="T108">
                      <a:pos x="T40" y="T41"/>
                    </a:cxn>
                    <a:cxn ang="T109">
                      <a:pos x="T42" y="T43"/>
                    </a:cxn>
                    <a:cxn ang="T110">
                      <a:pos x="T44" y="T45"/>
                    </a:cxn>
                    <a:cxn ang="T111">
                      <a:pos x="T46" y="T47"/>
                    </a:cxn>
                    <a:cxn ang="T112">
                      <a:pos x="T48" y="T49"/>
                    </a:cxn>
                    <a:cxn ang="T113">
                      <a:pos x="T50" y="T51"/>
                    </a:cxn>
                    <a:cxn ang="T114">
                      <a:pos x="T52" y="T53"/>
                    </a:cxn>
                    <a:cxn ang="T115">
                      <a:pos x="T54" y="T55"/>
                    </a:cxn>
                    <a:cxn ang="T116">
                      <a:pos x="T56" y="T57"/>
                    </a:cxn>
                    <a:cxn ang="T117">
                      <a:pos x="T58" y="T59"/>
                    </a:cxn>
                    <a:cxn ang="T118">
                      <a:pos x="T60" y="T61"/>
                    </a:cxn>
                    <a:cxn ang="T119">
                      <a:pos x="T62" y="T63"/>
                    </a:cxn>
                    <a:cxn ang="T120">
                      <a:pos x="T64" y="T65"/>
                    </a:cxn>
                    <a:cxn ang="T121">
                      <a:pos x="T66" y="T67"/>
                    </a:cxn>
                    <a:cxn ang="T122">
                      <a:pos x="T68" y="T69"/>
                    </a:cxn>
                    <a:cxn ang="T123">
                      <a:pos x="T70" y="T71"/>
                    </a:cxn>
                    <a:cxn ang="T124">
                      <a:pos x="T72" y="T73"/>
                    </a:cxn>
                    <a:cxn ang="T125">
                      <a:pos x="T74" y="T75"/>
                    </a:cxn>
                    <a:cxn ang="T126">
                      <a:pos x="T76" y="T77"/>
                    </a:cxn>
                    <a:cxn ang="T127">
                      <a:pos x="T78" y="T79"/>
                    </a:cxn>
                    <a:cxn ang="T128">
                      <a:pos x="T80" y="T81"/>
                    </a:cxn>
                    <a:cxn ang="T129">
                      <a:pos x="T82" y="T83"/>
                    </a:cxn>
                    <a:cxn ang="T130">
                      <a:pos x="T84" y="T85"/>
                    </a:cxn>
                    <a:cxn ang="T131">
                      <a:pos x="T86" y="T87"/>
                    </a:cxn>
                  </a:cxnLst>
                  <a:rect l="T132" t="T133" r="T134" b="T135"/>
                  <a:pathLst>
                    <a:path w="322" h="378">
                      <a:moveTo>
                        <a:pt x="125" y="49"/>
                      </a:moveTo>
                      <a:lnTo>
                        <a:pt x="100" y="70"/>
                      </a:lnTo>
                      <a:lnTo>
                        <a:pt x="76" y="90"/>
                      </a:lnTo>
                      <a:lnTo>
                        <a:pt x="53" y="115"/>
                      </a:lnTo>
                      <a:lnTo>
                        <a:pt x="34" y="140"/>
                      </a:lnTo>
                      <a:lnTo>
                        <a:pt x="17" y="166"/>
                      </a:lnTo>
                      <a:lnTo>
                        <a:pt x="5" y="195"/>
                      </a:lnTo>
                      <a:lnTo>
                        <a:pt x="0" y="226"/>
                      </a:lnTo>
                      <a:lnTo>
                        <a:pt x="1" y="258"/>
                      </a:lnTo>
                      <a:lnTo>
                        <a:pt x="3" y="266"/>
                      </a:lnTo>
                      <a:lnTo>
                        <a:pt x="5" y="275"/>
                      </a:lnTo>
                      <a:lnTo>
                        <a:pt x="9" y="282"/>
                      </a:lnTo>
                      <a:lnTo>
                        <a:pt x="14" y="290"/>
                      </a:lnTo>
                      <a:lnTo>
                        <a:pt x="19" y="297"/>
                      </a:lnTo>
                      <a:lnTo>
                        <a:pt x="26" y="304"/>
                      </a:lnTo>
                      <a:lnTo>
                        <a:pt x="32" y="310"/>
                      </a:lnTo>
                      <a:lnTo>
                        <a:pt x="41" y="314"/>
                      </a:lnTo>
                      <a:lnTo>
                        <a:pt x="56" y="324"/>
                      </a:lnTo>
                      <a:lnTo>
                        <a:pt x="71" y="332"/>
                      </a:lnTo>
                      <a:lnTo>
                        <a:pt x="86" y="338"/>
                      </a:lnTo>
                      <a:lnTo>
                        <a:pt x="103" y="344"/>
                      </a:lnTo>
                      <a:lnTo>
                        <a:pt x="119" y="350"/>
                      </a:lnTo>
                      <a:lnTo>
                        <a:pt x="136" y="355"/>
                      </a:lnTo>
                      <a:lnTo>
                        <a:pt x="152" y="359"/>
                      </a:lnTo>
                      <a:lnTo>
                        <a:pt x="168" y="363"/>
                      </a:lnTo>
                      <a:lnTo>
                        <a:pt x="186" y="366"/>
                      </a:lnTo>
                      <a:lnTo>
                        <a:pt x="202" y="368"/>
                      </a:lnTo>
                      <a:lnTo>
                        <a:pt x="220" y="371"/>
                      </a:lnTo>
                      <a:lnTo>
                        <a:pt x="238" y="373"/>
                      </a:lnTo>
                      <a:lnTo>
                        <a:pt x="254" y="374"/>
                      </a:lnTo>
                      <a:lnTo>
                        <a:pt x="272" y="375"/>
                      </a:lnTo>
                      <a:lnTo>
                        <a:pt x="289" y="376"/>
                      </a:lnTo>
                      <a:lnTo>
                        <a:pt x="306" y="378"/>
                      </a:lnTo>
                      <a:lnTo>
                        <a:pt x="311" y="378"/>
                      </a:lnTo>
                      <a:lnTo>
                        <a:pt x="316" y="375"/>
                      </a:lnTo>
                      <a:lnTo>
                        <a:pt x="320" y="371"/>
                      </a:lnTo>
                      <a:lnTo>
                        <a:pt x="322" y="366"/>
                      </a:lnTo>
                      <a:lnTo>
                        <a:pt x="322" y="360"/>
                      </a:lnTo>
                      <a:lnTo>
                        <a:pt x="320" y="356"/>
                      </a:lnTo>
                      <a:lnTo>
                        <a:pt x="315" y="352"/>
                      </a:lnTo>
                      <a:lnTo>
                        <a:pt x="309" y="350"/>
                      </a:lnTo>
                      <a:lnTo>
                        <a:pt x="294" y="347"/>
                      </a:lnTo>
                      <a:lnTo>
                        <a:pt x="279" y="344"/>
                      </a:lnTo>
                      <a:lnTo>
                        <a:pt x="263" y="341"/>
                      </a:lnTo>
                      <a:lnTo>
                        <a:pt x="247" y="338"/>
                      </a:lnTo>
                      <a:lnTo>
                        <a:pt x="232" y="336"/>
                      </a:lnTo>
                      <a:lnTo>
                        <a:pt x="216" y="334"/>
                      </a:lnTo>
                      <a:lnTo>
                        <a:pt x="200" y="332"/>
                      </a:lnTo>
                      <a:lnTo>
                        <a:pt x="185" y="328"/>
                      </a:lnTo>
                      <a:lnTo>
                        <a:pt x="170" y="326"/>
                      </a:lnTo>
                      <a:lnTo>
                        <a:pt x="154" y="322"/>
                      </a:lnTo>
                      <a:lnTo>
                        <a:pt x="139" y="318"/>
                      </a:lnTo>
                      <a:lnTo>
                        <a:pt x="124" y="314"/>
                      </a:lnTo>
                      <a:lnTo>
                        <a:pt x="110" y="309"/>
                      </a:lnTo>
                      <a:lnTo>
                        <a:pt x="94" y="303"/>
                      </a:lnTo>
                      <a:lnTo>
                        <a:pt x="80" y="297"/>
                      </a:lnTo>
                      <a:lnTo>
                        <a:pt x="66" y="289"/>
                      </a:lnTo>
                      <a:lnTo>
                        <a:pt x="55" y="281"/>
                      </a:lnTo>
                      <a:lnTo>
                        <a:pt x="45" y="271"/>
                      </a:lnTo>
                      <a:lnTo>
                        <a:pt x="38" y="259"/>
                      </a:lnTo>
                      <a:lnTo>
                        <a:pt x="35" y="245"/>
                      </a:lnTo>
                      <a:lnTo>
                        <a:pt x="34" y="232"/>
                      </a:lnTo>
                      <a:lnTo>
                        <a:pt x="35" y="216"/>
                      </a:lnTo>
                      <a:lnTo>
                        <a:pt x="38" y="200"/>
                      </a:lnTo>
                      <a:lnTo>
                        <a:pt x="43" y="187"/>
                      </a:lnTo>
                      <a:lnTo>
                        <a:pt x="51" y="170"/>
                      </a:lnTo>
                      <a:lnTo>
                        <a:pt x="60" y="152"/>
                      </a:lnTo>
                      <a:lnTo>
                        <a:pt x="71" y="137"/>
                      </a:lnTo>
                      <a:lnTo>
                        <a:pt x="83" y="124"/>
                      </a:lnTo>
                      <a:lnTo>
                        <a:pt x="94" y="110"/>
                      </a:lnTo>
                      <a:lnTo>
                        <a:pt x="107" y="96"/>
                      </a:lnTo>
                      <a:lnTo>
                        <a:pt x="123" y="82"/>
                      </a:lnTo>
                      <a:lnTo>
                        <a:pt x="138" y="69"/>
                      </a:lnTo>
                      <a:lnTo>
                        <a:pt x="153" y="57"/>
                      </a:lnTo>
                      <a:lnTo>
                        <a:pt x="173" y="47"/>
                      </a:lnTo>
                      <a:lnTo>
                        <a:pt x="195" y="38"/>
                      </a:lnTo>
                      <a:lnTo>
                        <a:pt x="218" y="28"/>
                      </a:lnTo>
                      <a:lnTo>
                        <a:pt x="238" y="20"/>
                      </a:lnTo>
                      <a:lnTo>
                        <a:pt x="254" y="13"/>
                      </a:lnTo>
                      <a:lnTo>
                        <a:pt x="264" y="7"/>
                      </a:lnTo>
                      <a:lnTo>
                        <a:pt x="268" y="2"/>
                      </a:lnTo>
                      <a:lnTo>
                        <a:pt x="256" y="0"/>
                      </a:lnTo>
                      <a:lnTo>
                        <a:pt x="240" y="1"/>
                      </a:lnTo>
                      <a:lnTo>
                        <a:pt x="221" y="4"/>
                      </a:lnTo>
                      <a:lnTo>
                        <a:pt x="201" y="10"/>
                      </a:lnTo>
                      <a:lnTo>
                        <a:pt x="180" y="18"/>
                      </a:lnTo>
                      <a:lnTo>
                        <a:pt x="160" y="27"/>
                      </a:lnTo>
                      <a:lnTo>
                        <a:pt x="141" y="38"/>
                      </a:lnTo>
                      <a:lnTo>
                        <a:pt x="125" y="49"/>
                      </a:lnTo>
                      <a:close/>
                    </a:path>
                  </a:pathLst>
                </a:custGeom>
                <a:solidFill>
                  <a:srgbClr val="C9E8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9095" name="Freeform 756"/>
                <p:cNvSpPr>
                  <a:spLocks/>
                </p:cNvSpPr>
                <p:nvPr/>
              </p:nvSpPr>
              <p:spPr bwMode="auto">
                <a:xfrm>
                  <a:off x="5250" y="2643"/>
                  <a:ext cx="99" cy="59"/>
                </a:xfrm>
                <a:custGeom>
                  <a:avLst/>
                  <a:gdLst>
                    <a:gd name="T0" fmla="*/ 0 w 283"/>
                    <a:gd name="T1" fmla="*/ 0 h 252"/>
                    <a:gd name="T2" fmla="*/ 0 w 283"/>
                    <a:gd name="T3" fmla="*/ 0 h 252"/>
                    <a:gd name="T4" fmla="*/ 0 w 283"/>
                    <a:gd name="T5" fmla="*/ 0 h 252"/>
                    <a:gd name="T6" fmla="*/ 0 w 283"/>
                    <a:gd name="T7" fmla="*/ 0 h 252"/>
                    <a:gd name="T8" fmla="*/ 0 w 283"/>
                    <a:gd name="T9" fmla="*/ 0 h 252"/>
                    <a:gd name="T10" fmla="*/ 0 w 283"/>
                    <a:gd name="T11" fmla="*/ 0 h 252"/>
                    <a:gd name="T12" fmla="*/ 0 w 283"/>
                    <a:gd name="T13" fmla="*/ 0 h 252"/>
                    <a:gd name="T14" fmla="*/ 0 w 283"/>
                    <a:gd name="T15" fmla="*/ 0 h 252"/>
                    <a:gd name="T16" fmla="*/ 0 w 283"/>
                    <a:gd name="T17" fmla="*/ 0 h 252"/>
                    <a:gd name="T18" fmla="*/ 0 w 283"/>
                    <a:gd name="T19" fmla="*/ 0 h 252"/>
                    <a:gd name="T20" fmla="*/ 0 w 283"/>
                    <a:gd name="T21" fmla="*/ 0 h 252"/>
                    <a:gd name="T22" fmla="*/ 0 w 283"/>
                    <a:gd name="T23" fmla="*/ 0 h 252"/>
                    <a:gd name="T24" fmla="*/ 0 w 283"/>
                    <a:gd name="T25" fmla="*/ 0 h 252"/>
                    <a:gd name="T26" fmla="*/ 0 w 283"/>
                    <a:gd name="T27" fmla="*/ 0 h 252"/>
                    <a:gd name="T28" fmla="*/ 0 w 283"/>
                    <a:gd name="T29" fmla="*/ 0 h 252"/>
                    <a:gd name="T30" fmla="*/ 0 w 283"/>
                    <a:gd name="T31" fmla="*/ 0 h 252"/>
                    <a:gd name="T32" fmla="*/ 0 w 283"/>
                    <a:gd name="T33" fmla="*/ 0 h 252"/>
                    <a:gd name="T34" fmla="*/ 0 w 283"/>
                    <a:gd name="T35" fmla="*/ 0 h 252"/>
                    <a:gd name="T36" fmla="*/ 0 w 283"/>
                    <a:gd name="T37" fmla="*/ 0 h 252"/>
                    <a:gd name="T38" fmla="*/ 0 w 283"/>
                    <a:gd name="T39" fmla="*/ 0 h 252"/>
                    <a:gd name="T40" fmla="*/ 0 w 283"/>
                    <a:gd name="T41" fmla="*/ 0 h 252"/>
                    <a:gd name="T42" fmla="*/ 0 w 283"/>
                    <a:gd name="T43" fmla="*/ 0 h 252"/>
                    <a:gd name="T44" fmla="*/ 0 w 283"/>
                    <a:gd name="T45" fmla="*/ 0 h 252"/>
                    <a:gd name="T46" fmla="*/ 0 w 283"/>
                    <a:gd name="T47" fmla="*/ 0 h 252"/>
                    <a:gd name="T48" fmla="*/ 0 w 283"/>
                    <a:gd name="T49" fmla="*/ 0 h 252"/>
                    <a:gd name="T50" fmla="*/ 0 w 283"/>
                    <a:gd name="T51" fmla="*/ 0 h 252"/>
                    <a:gd name="T52" fmla="*/ 0 w 283"/>
                    <a:gd name="T53" fmla="*/ 0 h 252"/>
                    <a:gd name="T54" fmla="*/ 0 w 283"/>
                    <a:gd name="T55" fmla="*/ 0 h 252"/>
                    <a:gd name="T56" fmla="*/ 0 w 283"/>
                    <a:gd name="T57" fmla="*/ 0 h 252"/>
                    <a:gd name="T58" fmla="*/ 0 w 283"/>
                    <a:gd name="T59" fmla="*/ 0 h 252"/>
                    <a:gd name="T60" fmla="*/ 0 w 283"/>
                    <a:gd name="T61" fmla="*/ 0 h 252"/>
                    <a:gd name="T62" fmla="*/ 0 w 283"/>
                    <a:gd name="T63" fmla="*/ 0 h 252"/>
                    <a:gd name="T64" fmla="*/ 0 w 283"/>
                    <a:gd name="T65" fmla="*/ 0 h 252"/>
                    <a:gd name="T66" fmla="*/ 0 w 283"/>
                    <a:gd name="T67" fmla="*/ 0 h 252"/>
                    <a:gd name="T68" fmla="*/ 0 w 283"/>
                    <a:gd name="T69" fmla="*/ 0 h 252"/>
                    <a:gd name="T70" fmla="*/ 0 w 283"/>
                    <a:gd name="T71" fmla="*/ 0 h 252"/>
                    <a:gd name="T72" fmla="*/ 0 w 283"/>
                    <a:gd name="T73" fmla="*/ 0 h 252"/>
                    <a:gd name="T74" fmla="*/ 0 w 283"/>
                    <a:gd name="T75" fmla="*/ 0 h 252"/>
                    <a:gd name="T76" fmla="*/ 0 w 283"/>
                    <a:gd name="T77" fmla="*/ 0 h 252"/>
                    <a:gd name="T78" fmla="*/ 0 w 283"/>
                    <a:gd name="T79" fmla="*/ 0 h 252"/>
                    <a:gd name="T80" fmla="*/ 0 w 283"/>
                    <a:gd name="T81" fmla="*/ 0 h 252"/>
                    <a:gd name="T82" fmla="*/ 0 w 283"/>
                    <a:gd name="T83" fmla="*/ 0 h 252"/>
                    <a:gd name="T84" fmla="*/ 0 w 283"/>
                    <a:gd name="T85" fmla="*/ 0 h 252"/>
                    <a:gd name="T86" fmla="*/ 0 w 283"/>
                    <a:gd name="T87" fmla="*/ 0 h 252"/>
                    <a:gd name="T88" fmla="*/ 0 w 283"/>
                    <a:gd name="T89" fmla="*/ 0 h 252"/>
                    <a:gd name="T90" fmla="*/ 0 w 283"/>
                    <a:gd name="T91" fmla="*/ 0 h 252"/>
                    <a:gd name="T92" fmla="*/ 0 w 283"/>
                    <a:gd name="T93" fmla="*/ 0 h 252"/>
                    <a:gd name="T94" fmla="*/ 0 w 283"/>
                    <a:gd name="T95" fmla="*/ 0 h 252"/>
                    <a:gd name="T96" fmla="*/ 0 w 283"/>
                    <a:gd name="T97" fmla="*/ 0 h 252"/>
                    <a:gd name="T98" fmla="*/ 0 w 283"/>
                    <a:gd name="T99" fmla="*/ 0 h 252"/>
                    <a:gd name="T100" fmla="*/ 0 w 283"/>
                    <a:gd name="T101" fmla="*/ 0 h 252"/>
                    <a:gd name="T102" fmla="*/ 0 w 283"/>
                    <a:gd name="T103" fmla="*/ 0 h 252"/>
                    <a:gd name="T104" fmla="*/ 0 w 283"/>
                    <a:gd name="T105" fmla="*/ 0 h 252"/>
                    <a:gd name="T106" fmla="*/ 0 w 283"/>
                    <a:gd name="T107" fmla="*/ 0 h 252"/>
                    <a:gd name="T108" fmla="*/ 0 w 283"/>
                    <a:gd name="T109" fmla="*/ 0 h 252"/>
                    <a:gd name="T110" fmla="*/ 0 w 283"/>
                    <a:gd name="T111" fmla="*/ 0 h 252"/>
                    <a:gd name="T112" fmla="*/ 0 w 283"/>
                    <a:gd name="T113" fmla="*/ 0 h 252"/>
                    <a:gd name="T114" fmla="*/ 0 w 283"/>
                    <a:gd name="T115" fmla="*/ 0 h 252"/>
                    <a:gd name="T116" fmla="*/ 0 w 283"/>
                    <a:gd name="T117" fmla="*/ 0 h 252"/>
                    <a:gd name="T118" fmla="*/ 0 w 283"/>
                    <a:gd name="T119" fmla="*/ 0 h 252"/>
                    <a:gd name="T120" fmla="*/ 0 w 283"/>
                    <a:gd name="T121" fmla="*/ 0 h 252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60000 65536"/>
                    <a:gd name="T163" fmla="*/ 0 60000 65536"/>
                    <a:gd name="T164" fmla="*/ 0 60000 65536"/>
                    <a:gd name="T165" fmla="*/ 0 60000 65536"/>
                    <a:gd name="T166" fmla="*/ 0 60000 65536"/>
                    <a:gd name="T167" fmla="*/ 0 60000 65536"/>
                    <a:gd name="T168" fmla="*/ 0 60000 65536"/>
                    <a:gd name="T169" fmla="*/ 0 60000 65536"/>
                    <a:gd name="T170" fmla="*/ 0 60000 65536"/>
                    <a:gd name="T171" fmla="*/ 0 60000 65536"/>
                    <a:gd name="T172" fmla="*/ 0 60000 65536"/>
                    <a:gd name="T173" fmla="*/ 0 60000 65536"/>
                    <a:gd name="T174" fmla="*/ 0 60000 65536"/>
                    <a:gd name="T175" fmla="*/ 0 60000 65536"/>
                    <a:gd name="T176" fmla="*/ 0 60000 65536"/>
                    <a:gd name="T177" fmla="*/ 0 60000 65536"/>
                    <a:gd name="T178" fmla="*/ 0 60000 65536"/>
                    <a:gd name="T179" fmla="*/ 0 60000 65536"/>
                    <a:gd name="T180" fmla="*/ 0 60000 65536"/>
                    <a:gd name="T181" fmla="*/ 0 60000 65536"/>
                    <a:gd name="T182" fmla="*/ 0 60000 65536"/>
                    <a:gd name="T183" fmla="*/ 0 w 283"/>
                    <a:gd name="T184" fmla="*/ 0 h 252"/>
                    <a:gd name="T185" fmla="*/ 283 w 283"/>
                    <a:gd name="T186" fmla="*/ 252 h 252"/>
                  </a:gdLst>
                  <a:ahLst/>
                  <a:cxnLst>
                    <a:cxn ang="T122">
                      <a:pos x="T0" y="T1"/>
                    </a:cxn>
                    <a:cxn ang="T123">
                      <a:pos x="T2" y="T3"/>
                    </a:cxn>
                    <a:cxn ang="T124">
                      <a:pos x="T4" y="T5"/>
                    </a:cxn>
                    <a:cxn ang="T125">
                      <a:pos x="T6" y="T7"/>
                    </a:cxn>
                    <a:cxn ang="T126">
                      <a:pos x="T8" y="T9"/>
                    </a:cxn>
                    <a:cxn ang="T127">
                      <a:pos x="T10" y="T11"/>
                    </a:cxn>
                    <a:cxn ang="T128">
                      <a:pos x="T12" y="T13"/>
                    </a:cxn>
                    <a:cxn ang="T129">
                      <a:pos x="T14" y="T15"/>
                    </a:cxn>
                    <a:cxn ang="T130">
                      <a:pos x="T16" y="T17"/>
                    </a:cxn>
                    <a:cxn ang="T131">
                      <a:pos x="T18" y="T19"/>
                    </a:cxn>
                    <a:cxn ang="T132">
                      <a:pos x="T20" y="T21"/>
                    </a:cxn>
                    <a:cxn ang="T133">
                      <a:pos x="T22" y="T23"/>
                    </a:cxn>
                    <a:cxn ang="T134">
                      <a:pos x="T24" y="T25"/>
                    </a:cxn>
                    <a:cxn ang="T135">
                      <a:pos x="T26" y="T27"/>
                    </a:cxn>
                    <a:cxn ang="T136">
                      <a:pos x="T28" y="T29"/>
                    </a:cxn>
                    <a:cxn ang="T137">
                      <a:pos x="T30" y="T31"/>
                    </a:cxn>
                    <a:cxn ang="T138">
                      <a:pos x="T32" y="T33"/>
                    </a:cxn>
                    <a:cxn ang="T139">
                      <a:pos x="T34" y="T35"/>
                    </a:cxn>
                    <a:cxn ang="T140">
                      <a:pos x="T36" y="T37"/>
                    </a:cxn>
                    <a:cxn ang="T141">
                      <a:pos x="T38" y="T39"/>
                    </a:cxn>
                    <a:cxn ang="T142">
                      <a:pos x="T40" y="T41"/>
                    </a:cxn>
                    <a:cxn ang="T143">
                      <a:pos x="T42" y="T43"/>
                    </a:cxn>
                    <a:cxn ang="T144">
                      <a:pos x="T44" y="T45"/>
                    </a:cxn>
                    <a:cxn ang="T145">
                      <a:pos x="T46" y="T47"/>
                    </a:cxn>
                    <a:cxn ang="T146">
                      <a:pos x="T48" y="T49"/>
                    </a:cxn>
                    <a:cxn ang="T147">
                      <a:pos x="T50" y="T51"/>
                    </a:cxn>
                    <a:cxn ang="T148">
                      <a:pos x="T52" y="T53"/>
                    </a:cxn>
                    <a:cxn ang="T149">
                      <a:pos x="T54" y="T55"/>
                    </a:cxn>
                    <a:cxn ang="T150">
                      <a:pos x="T56" y="T57"/>
                    </a:cxn>
                    <a:cxn ang="T151">
                      <a:pos x="T58" y="T59"/>
                    </a:cxn>
                    <a:cxn ang="T152">
                      <a:pos x="T60" y="T61"/>
                    </a:cxn>
                    <a:cxn ang="T153">
                      <a:pos x="T62" y="T63"/>
                    </a:cxn>
                    <a:cxn ang="T154">
                      <a:pos x="T64" y="T65"/>
                    </a:cxn>
                    <a:cxn ang="T155">
                      <a:pos x="T66" y="T67"/>
                    </a:cxn>
                    <a:cxn ang="T156">
                      <a:pos x="T68" y="T69"/>
                    </a:cxn>
                    <a:cxn ang="T157">
                      <a:pos x="T70" y="T71"/>
                    </a:cxn>
                    <a:cxn ang="T158">
                      <a:pos x="T72" y="T73"/>
                    </a:cxn>
                    <a:cxn ang="T159">
                      <a:pos x="T74" y="T75"/>
                    </a:cxn>
                    <a:cxn ang="T160">
                      <a:pos x="T76" y="T77"/>
                    </a:cxn>
                    <a:cxn ang="T161">
                      <a:pos x="T78" y="T79"/>
                    </a:cxn>
                    <a:cxn ang="T162">
                      <a:pos x="T80" y="T81"/>
                    </a:cxn>
                    <a:cxn ang="T163">
                      <a:pos x="T82" y="T83"/>
                    </a:cxn>
                    <a:cxn ang="T164">
                      <a:pos x="T84" y="T85"/>
                    </a:cxn>
                    <a:cxn ang="T165">
                      <a:pos x="T86" y="T87"/>
                    </a:cxn>
                    <a:cxn ang="T166">
                      <a:pos x="T88" y="T89"/>
                    </a:cxn>
                    <a:cxn ang="T167">
                      <a:pos x="T90" y="T91"/>
                    </a:cxn>
                    <a:cxn ang="T168">
                      <a:pos x="T92" y="T93"/>
                    </a:cxn>
                    <a:cxn ang="T169">
                      <a:pos x="T94" y="T95"/>
                    </a:cxn>
                    <a:cxn ang="T170">
                      <a:pos x="T96" y="T97"/>
                    </a:cxn>
                    <a:cxn ang="T171">
                      <a:pos x="T98" y="T99"/>
                    </a:cxn>
                    <a:cxn ang="T172">
                      <a:pos x="T100" y="T101"/>
                    </a:cxn>
                    <a:cxn ang="T173">
                      <a:pos x="T102" y="T103"/>
                    </a:cxn>
                    <a:cxn ang="T174">
                      <a:pos x="T104" y="T105"/>
                    </a:cxn>
                    <a:cxn ang="T175">
                      <a:pos x="T106" y="T107"/>
                    </a:cxn>
                    <a:cxn ang="T176">
                      <a:pos x="T108" y="T109"/>
                    </a:cxn>
                    <a:cxn ang="T177">
                      <a:pos x="T110" y="T111"/>
                    </a:cxn>
                    <a:cxn ang="T178">
                      <a:pos x="T112" y="T113"/>
                    </a:cxn>
                    <a:cxn ang="T179">
                      <a:pos x="T114" y="T115"/>
                    </a:cxn>
                    <a:cxn ang="T180">
                      <a:pos x="T116" y="T117"/>
                    </a:cxn>
                    <a:cxn ang="T181">
                      <a:pos x="T118" y="T119"/>
                    </a:cxn>
                    <a:cxn ang="T182">
                      <a:pos x="T120" y="T121"/>
                    </a:cxn>
                  </a:cxnLst>
                  <a:rect l="T183" t="T184" r="T185" b="T186"/>
                  <a:pathLst>
                    <a:path w="283" h="252">
                      <a:moveTo>
                        <a:pt x="235" y="77"/>
                      </a:moveTo>
                      <a:lnTo>
                        <a:pt x="248" y="91"/>
                      </a:lnTo>
                      <a:lnTo>
                        <a:pt x="256" y="107"/>
                      </a:lnTo>
                      <a:lnTo>
                        <a:pt x="259" y="124"/>
                      </a:lnTo>
                      <a:lnTo>
                        <a:pt x="259" y="142"/>
                      </a:lnTo>
                      <a:lnTo>
                        <a:pt x="257" y="157"/>
                      </a:lnTo>
                      <a:lnTo>
                        <a:pt x="252" y="170"/>
                      </a:lnTo>
                      <a:lnTo>
                        <a:pt x="244" y="183"/>
                      </a:lnTo>
                      <a:lnTo>
                        <a:pt x="236" y="193"/>
                      </a:lnTo>
                      <a:lnTo>
                        <a:pt x="225" y="204"/>
                      </a:lnTo>
                      <a:lnTo>
                        <a:pt x="215" y="214"/>
                      </a:lnTo>
                      <a:lnTo>
                        <a:pt x="204" y="224"/>
                      </a:lnTo>
                      <a:lnTo>
                        <a:pt x="194" y="234"/>
                      </a:lnTo>
                      <a:lnTo>
                        <a:pt x="191" y="238"/>
                      </a:lnTo>
                      <a:lnTo>
                        <a:pt x="191" y="241"/>
                      </a:lnTo>
                      <a:lnTo>
                        <a:pt x="191" y="245"/>
                      </a:lnTo>
                      <a:lnTo>
                        <a:pt x="194" y="248"/>
                      </a:lnTo>
                      <a:lnTo>
                        <a:pt x="197" y="250"/>
                      </a:lnTo>
                      <a:lnTo>
                        <a:pt x="202" y="252"/>
                      </a:lnTo>
                      <a:lnTo>
                        <a:pt x="205" y="250"/>
                      </a:lnTo>
                      <a:lnTo>
                        <a:pt x="209" y="248"/>
                      </a:lnTo>
                      <a:lnTo>
                        <a:pt x="232" y="233"/>
                      </a:lnTo>
                      <a:lnTo>
                        <a:pt x="252" y="214"/>
                      </a:lnTo>
                      <a:lnTo>
                        <a:pt x="268" y="192"/>
                      </a:lnTo>
                      <a:lnTo>
                        <a:pt x="278" y="167"/>
                      </a:lnTo>
                      <a:lnTo>
                        <a:pt x="283" y="141"/>
                      </a:lnTo>
                      <a:lnTo>
                        <a:pt x="280" y="115"/>
                      </a:lnTo>
                      <a:lnTo>
                        <a:pt x="271" y="91"/>
                      </a:lnTo>
                      <a:lnTo>
                        <a:pt x="252" y="69"/>
                      </a:lnTo>
                      <a:lnTo>
                        <a:pt x="238" y="57"/>
                      </a:lnTo>
                      <a:lnTo>
                        <a:pt x="222" y="48"/>
                      </a:lnTo>
                      <a:lnTo>
                        <a:pt x="204" y="39"/>
                      </a:lnTo>
                      <a:lnTo>
                        <a:pt x="184" y="31"/>
                      </a:lnTo>
                      <a:lnTo>
                        <a:pt x="164" y="23"/>
                      </a:lnTo>
                      <a:lnTo>
                        <a:pt x="144" y="17"/>
                      </a:lnTo>
                      <a:lnTo>
                        <a:pt x="123" y="13"/>
                      </a:lnTo>
                      <a:lnTo>
                        <a:pt x="103" y="8"/>
                      </a:lnTo>
                      <a:lnTo>
                        <a:pt x="83" y="5"/>
                      </a:lnTo>
                      <a:lnTo>
                        <a:pt x="66" y="2"/>
                      </a:lnTo>
                      <a:lnTo>
                        <a:pt x="48" y="0"/>
                      </a:lnTo>
                      <a:lnTo>
                        <a:pt x="34" y="0"/>
                      </a:lnTo>
                      <a:lnTo>
                        <a:pt x="21" y="0"/>
                      </a:lnTo>
                      <a:lnTo>
                        <a:pt x="11" y="0"/>
                      </a:lnTo>
                      <a:lnTo>
                        <a:pt x="4" y="2"/>
                      </a:lnTo>
                      <a:lnTo>
                        <a:pt x="0" y="5"/>
                      </a:lnTo>
                      <a:lnTo>
                        <a:pt x="12" y="7"/>
                      </a:lnTo>
                      <a:lnTo>
                        <a:pt x="24" y="8"/>
                      </a:lnTo>
                      <a:lnTo>
                        <a:pt x="38" y="10"/>
                      </a:lnTo>
                      <a:lnTo>
                        <a:pt x="52" y="13"/>
                      </a:lnTo>
                      <a:lnTo>
                        <a:pt x="66" y="16"/>
                      </a:lnTo>
                      <a:lnTo>
                        <a:pt x="82" y="18"/>
                      </a:lnTo>
                      <a:lnTo>
                        <a:pt x="98" y="22"/>
                      </a:lnTo>
                      <a:lnTo>
                        <a:pt x="114" y="25"/>
                      </a:lnTo>
                      <a:lnTo>
                        <a:pt x="129" y="30"/>
                      </a:lnTo>
                      <a:lnTo>
                        <a:pt x="146" y="34"/>
                      </a:lnTo>
                      <a:lnTo>
                        <a:pt x="162" y="39"/>
                      </a:lnTo>
                      <a:lnTo>
                        <a:pt x="177" y="45"/>
                      </a:lnTo>
                      <a:lnTo>
                        <a:pt x="193" y="52"/>
                      </a:lnTo>
                      <a:lnTo>
                        <a:pt x="208" y="60"/>
                      </a:lnTo>
                      <a:lnTo>
                        <a:pt x="222" y="68"/>
                      </a:lnTo>
                      <a:lnTo>
                        <a:pt x="235" y="77"/>
                      </a:lnTo>
                      <a:close/>
                    </a:path>
                  </a:pathLst>
                </a:custGeom>
                <a:solidFill>
                  <a:srgbClr val="C9E8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9096" name="Freeform 757"/>
                <p:cNvSpPr>
                  <a:spLocks/>
                </p:cNvSpPr>
                <p:nvPr/>
              </p:nvSpPr>
              <p:spPr bwMode="auto">
                <a:xfrm>
                  <a:off x="5047" y="2671"/>
                  <a:ext cx="40" cy="55"/>
                </a:xfrm>
                <a:custGeom>
                  <a:avLst/>
                  <a:gdLst>
                    <a:gd name="T0" fmla="*/ 0 w 114"/>
                    <a:gd name="T1" fmla="*/ 0 h 238"/>
                    <a:gd name="T2" fmla="*/ 0 w 114"/>
                    <a:gd name="T3" fmla="*/ 0 h 238"/>
                    <a:gd name="T4" fmla="*/ 0 w 114"/>
                    <a:gd name="T5" fmla="*/ 0 h 238"/>
                    <a:gd name="T6" fmla="*/ 0 w 114"/>
                    <a:gd name="T7" fmla="*/ 0 h 238"/>
                    <a:gd name="T8" fmla="*/ 0 w 114"/>
                    <a:gd name="T9" fmla="*/ 0 h 238"/>
                    <a:gd name="T10" fmla="*/ 0 w 114"/>
                    <a:gd name="T11" fmla="*/ 0 h 238"/>
                    <a:gd name="T12" fmla="*/ 0 w 114"/>
                    <a:gd name="T13" fmla="*/ 0 h 238"/>
                    <a:gd name="T14" fmla="*/ 0 w 114"/>
                    <a:gd name="T15" fmla="*/ 0 h 238"/>
                    <a:gd name="T16" fmla="*/ 0 w 114"/>
                    <a:gd name="T17" fmla="*/ 0 h 238"/>
                    <a:gd name="T18" fmla="*/ 0 w 114"/>
                    <a:gd name="T19" fmla="*/ 0 h 238"/>
                    <a:gd name="T20" fmla="*/ 0 w 114"/>
                    <a:gd name="T21" fmla="*/ 0 h 238"/>
                    <a:gd name="T22" fmla="*/ 0 w 114"/>
                    <a:gd name="T23" fmla="*/ 0 h 238"/>
                    <a:gd name="T24" fmla="*/ 0 w 114"/>
                    <a:gd name="T25" fmla="*/ 0 h 238"/>
                    <a:gd name="T26" fmla="*/ 0 w 114"/>
                    <a:gd name="T27" fmla="*/ 0 h 238"/>
                    <a:gd name="T28" fmla="*/ 0 w 114"/>
                    <a:gd name="T29" fmla="*/ 0 h 238"/>
                    <a:gd name="T30" fmla="*/ 0 w 114"/>
                    <a:gd name="T31" fmla="*/ 0 h 238"/>
                    <a:gd name="T32" fmla="*/ 0 w 114"/>
                    <a:gd name="T33" fmla="*/ 0 h 238"/>
                    <a:gd name="T34" fmla="*/ 0 w 114"/>
                    <a:gd name="T35" fmla="*/ 0 h 238"/>
                    <a:gd name="T36" fmla="*/ 0 w 114"/>
                    <a:gd name="T37" fmla="*/ 0 h 238"/>
                    <a:gd name="T38" fmla="*/ 0 w 114"/>
                    <a:gd name="T39" fmla="*/ 0 h 238"/>
                    <a:gd name="T40" fmla="*/ 0 w 114"/>
                    <a:gd name="T41" fmla="*/ 0 h 238"/>
                    <a:gd name="T42" fmla="*/ 0 w 114"/>
                    <a:gd name="T43" fmla="*/ 0 h 238"/>
                    <a:gd name="T44" fmla="*/ 0 w 114"/>
                    <a:gd name="T45" fmla="*/ 0 h 238"/>
                    <a:gd name="T46" fmla="*/ 0 w 114"/>
                    <a:gd name="T47" fmla="*/ 0 h 238"/>
                    <a:gd name="T48" fmla="*/ 0 w 114"/>
                    <a:gd name="T49" fmla="*/ 0 h 238"/>
                    <a:gd name="T50" fmla="*/ 0 w 114"/>
                    <a:gd name="T51" fmla="*/ 0 h 238"/>
                    <a:gd name="T52" fmla="*/ 0 w 114"/>
                    <a:gd name="T53" fmla="*/ 0 h 238"/>
                    <a:gd name="T54" fmla="*/ 0 w 114"/>
                    <a:gd name="T55" fmla="*/ 0 h 238"/>
                    <a:gd name="T56" fmla="*/ 0 w 114"/>
                    <a:gd name="T57" fmla="*/ 0 h 238"/>
                    <a:gd name="T58" fmla="*/ 0 w 114"/>
                    <a:gd name="T59" fmla="*/ 0 h 238"/>
                    <a:gd name="T60" fmla="*/ 0 w 114"/>
                    <a:gd name="T61" fmla="*/ 0 h 238"/>
                    <a:gd name="T62" fmla="*/ 0 w 114"/>
                    <a:gd name="T63" fmla="*/ 0 h 238"/>
                    <a:gd name="T64" fmla="*/ 0 w 114"/>
                    <a:gd name="T65" fmla="*/ 0 h 238"/>
                    <a:gd name="T66" fmla="*/ 0 w 114"/>
                    <a:gd name="T67" fmla="*/ 0 h 238"/>
                    <a:gd name="T68" fmla="*/ 0 w 114"/>
                    <a:gd name="T69" fmla="*/ 0 h 238"/>
                    <a:gd name="T70" fmla="*/ 0 w 114"/>
                    <a:gd name="T71" fmla="*/ 0 h 238"/>
                    <a:gd name="T72" fmla="*/ 0 w 114"/>
                    <a:gd name="T73" fmla="*/ 0 h 238"/>
                    <a:gd name="T74" fmla="*/ 0 w 114"/>
                    <a:gd name="T75" fmla="*/ 0 h 238"/>
                    <a:gd name="T76" fmla="*/ 0 w 114"/>
                    <a:gd name="T77" fmla="*/ 0 h 238"/>
                    <a:gd name="T78" fmla="*/ 0 w 114"/>
                    <a:gd name="T79" fmla="*/ 0 h 238"/>
                    <a:gd name="T80" fmla="*/ 0 w 114"/>
                    <a:gd name="T81" fmla="*/ 0 h 238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w 114"/>
                    <a:gd name="T124" fmla="*/ 0 h 238"/>
                    <a:gd name="T125" fmla="*/ 114 w 114"/>
                    <a:gd name="T126" fmla="*/ 238 h 238"/>
                  </a:gdLst>
                  <a:ahLst/>
                  <a:cxnLst>
                    <a:cxn ang="T82">
                      <a:pos x="T0" y="T1"/>
                    </a:cxn>
                    <a:cxn ang="T83">
                      <a:pos x="T2" y="T3"/>
                    </a:cxn>
                    <a:cxn ang="T84">
                      <a:pos x="T4" y="T5"/>
                    </a:cxn>
                    <a:cxn ang="T85">
                      <a:pos x="T6" y="T7"/>
                    </a:cxn>
                    <a:cxn ang="T86">
                      <a:pos x="T8" y="T9"/>
                    </a:cxn>
                    <a:cxn ang="T87">
                      <a:pos x="T10" y="T11"/>
                    </a:cxn>
                    <a:cxn ang="T88">
                      <a:pos x="T12" y="T13"/>
                    </a:cxn>
                    <a:cxn ang="T89">
                      <a:pos x="T14" y="T15"/>
                    </a:cxn>
                    <a:cxn ang="T90">
                      <a:pos x="T16" y="T17"/>
                    </a:cxn>
                    <a:cxn ang="T91">
                      <a:pos x="T18" y="T19"/>
                    </a:cxn>
                    <a:cxn ang="T92">
                      <a:pos x="T20" y="T21"/>
                    </a:cxn>
                    <a:cxn ang="T93">
                      <a:pos x="T22" y="T23"/>
                    </a:cxn>
                    <a:cxn ang="T94">
                      <a:pos x="T24" y="T25"/>
                    </a:cxn>
                    <a:cxn ang="T95">
                      <a:pos x="T26" y="T27"/>
                    </a:cxn>
                    <a:cxn ang="T96">
                      <a:pos x="T28" y="T29"/>
                    </a:cxn>
                    <a:cxn ang="T97">
                      <a:pos x="T30" y="T31"/>
                    </a:cxn>
                    <a:cxn ang="T98">
                      <a:pos x="T32" y="T33"/>
                    </a:cxn>
                    <a:cxn ang="T99">
                      <a:pos x="T34" y="T35"/>
                    </a:cxn>
                    <a:cxn ang="T100">
                      <a:pos x="T36" y="T37"/>
                    </a:cxn>
                    <a:cxn ang="T101">
                      <a:pos x="T38" y="T39"/>
                    </a:cxn>
                    <a:cxn ang="T102">
                      <a:pos x="T40" y="T41"/>
                    </a:cxn>
                    <a:cxn ang="T103">
                      <a:pos x="T42" y="T43"/>
                    </a:cxn>
                    <a:cxn ang="T104">
                      <a:pos x="T44" y="T45"/>
                    </a:cxn>
                    <a:cxn ang="T105">
                      <a:pos x="T46" y="T47"/>
                    </a:cxn>
                    <a:cxn ang="T106">
                      <a:pos x="T48" y="T49"/>
                    </a:cxn>
                    <a:cxn ang="T107">
                      <a:pos x="T50" y="T51"/>
                    </a:cxn>
                    <a:cxn ang="T108">
                      <a:pos x="T52" y="T53"/>
                    </a:cxn>
                    <a:cxn ang="T109">
                      <a:pos x="T54" y="T55"/>
                    </a:cxn>
                    <a:cxn ang="T110">
                      <a:pos x="T56" y="T57"/>
                    </a:cxn>
                    <a:cxn ang="T111">
                      <a:pos x="T58" y="T59"/>
                    </a:cxn>
                    <a:cxn ang="T112">
                      <a:pos x="T60" y="T61"/>
                    </a:cxn>
                    <a:cxn ang="T113">
                      <a:pos x="T62" y="T63"/>
                    </a:cxn>
                    <a:cxn ang="T114">
                      <a:pos x="T64" y="T65"/>
                    </a:cxn>
                    <a:cxn ang="T115">
                      <a:pos x="T66" y="T67"/>
                    </a:cxn>
                    <a:cxn ang="T116">
                      <a:pos x="T68" y="T69"/>
                    </a:cxn>
                    <a:cxn ang="T117">
                      <a:pos x="T70" y="T71"/>
                    </a:cxn>
                    <a:cxn ang="T118">
                      <a:pos x="T72" y="T73"/>
                    </a:cxn>
                    <a:cxn ang="T119">
                      <a:pos x="T74" y="T75"/>
                    </a:cxn>
                    <a:cxn ang="T120">
                      <a:pos x="T76" y="T77"/>
                    </a:cxn>
                    <a:cxn ang="T121">
                      <a:pos x="T78" y="T79"/>
                    </a:cxn>
                    <a:cxn ang="T122">
                      <a:pos x="T80" y="T81"/>
                    </a:cxn>
                  </a:cxnLst>
                  <a:rect l="T123" t="T124" r="T125" b="T126"/>
                  <a:pathLst>
                    <a:path w="114" h="238">
                      <a:moveTo>
                        <a:pt x="0" y="130"/>
                      </a:moveTo>
                      <a:lnTo>
                        <a:pt x="0" y="149"/>
                      </a:lnTo>
                      <a:lnTo>
                        <a:pt x="4" y="168"/>
                      </a:lnTo>
                      <a:lnTo>
                        <a:pt x="12" y="185"/>
                      </a:lnTo>
                      <a:lnTo>
                        <a:pt x="24" y="200"/>
                      </a:lnTo>
                      <a:lnTo>
                        <a:pt x="38" y="213"/>
                      </a:lnTo>
                      <a:lnTo>
                        <a:pt x="55" y="224"/>
                      </a:lnTo>
                      <a:lnTo>
                        <a:pt x="73" y="232"/>
                      </a:lnTo>
                      <a:lnTo>
                        <a:pt x="92" y="237"/>
                      </a:lnTo>
                      <a:lnTo>
                        <a:pt x="98" y="238"/>
                      </a:lnTo>
                      <a:lnTo>
                        <a:pt x="104" y="235"/>
                      </a:lnTo>
                      <a:lnTo>
                        <a:pt x="109" y="232"/>
                      </a:lnTo>
                      <a:lnTo>
                        <a:pt x="111" y="227"/>
                      </a:lnTo>
                      <a:lnTo>
                        <a:pt x="111" y="222"/>
                      </a:lnTo>
                      <a:lnTo>
                        <a:pt x="110" y="216"/>
                      </a:lnTo>
                      <a:lnTo>
                        <a:pt x="106" y="211"/>
                      </a:lnTo>
                      <a:lnTo>
                        <a:pt x="100" y="209"/>
                      </a:lnTo>
                      <a:lnTo>
                        <a:pt x="82" y="202"/>
                      </a:lnTo>
                      <a:lnTo>
                        <a:pt x="64" y="193"/>
                      </a:lnTo>
                      <a:lnTo>
                        <a:pt x="50" y="180"/>
                      </a:lnTo>
                      <a:lnTo>
                        <a:pt x="39" y="167"/>
                      </a:lnTo>
                      <a:lnTo>
                        <a:pt x="32" y="149"/>
                      </a:lnTo>
                      <a:lnTo>
                        <a:pt x="29" y="131"/>
                      </a:lnTo>
                      <a:lnTo>
                        <a:pt x="29" y="111"/>
                      </a:lnTo>
                      <a:lnTo>
                        <a:pt x="35" y="91"/>
                      </a:lnTo>
                      <a:lnTo>
                        <a:pt x="42" y="76"/>
                      </a:lnTo>
                      <a:lnTo>
                        <a:pt x="51" y="62"/>
                      </a:lnTo>
                      <a:lnTo>
                        <a:pt x="62" y="49"/>
                      </a:lnTo>
                      <a:lnTo>
                        <a:pt x="73" y="38"/>
                      </a:lnTo>
                      <a:lnTo>
                        <a:pt x="84" y="28"/>
                      </a:lnTo>
                      <a:lnTo>
                        <a:pt x="96" y="18"/>
                      </a:lnTo>
                      <a:lnTo>
                        <a:pt x="106" y="9"/>
                      </a:lnTo>
                      <a:lnTo>
                        <a:pt x="114" y="1"/>
                      </a:lnTo>
                      <a:lnTo>
                        <a:pt x="106" y="0"/>
                      </a:lnTo>
                      <a:lnTo>
                        <a:pt x="93" y="6"/>
                      </a:lnTo>
                      <a:lnTo>
                        <a:pt x="76" y="18"/>
                      </a:lnTo>
                      <a:lnTo>
                        <a:pt x="56" y="36"/>
                      </a:lnTo>
                      <a:lnTo>
                        <a:pt x="37" y="57"/>
                      </a:lnTo>
                      <a:lnTo>
                        <a:pt x="20" y="80"/>
                      </a:lnTo>
                      <a:lnTo>
                        <a:pt x="7" y="106"/>
                      </a:lnTo>
                      <a:lnTo>
                        <a:pt x="0" y="130"/>
                      </a:lnTo>
                      <a:close/>
                    </a:path>
                  </a:pathLst>
                </a:custGeom>
                <a:solidFill>
                  <a:srgbClr val="C9E8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9097" name="Freeform 758"/>
                <p:cNvSpPr>
                  <a:spLocks/>
                </p:cNvSpPr>
                <p:nvPr/>
              </p:nvSpPr>
              <p:spPr bwMode="auto">
                <a:xfrm>
                  <a:off x="5330" y="2639"/>
                  <a:ext cx="87" cy="73"/>
                </a:xfrm>
                <a:custGeom>
                  <a:avLst/>
                  <a:gdLst>
                    <a:gd name="T0" fmla="*/ 0 w 246"/>
                    <a:gd name="T1" fmla="*/ 0 h 310"/>
                    <a:gd name="T2" fmla="*/ 0 w 246"/>
                    <a:gd name="T3" fmla="*/ 0 h 310"/>
                    <a:gd name="T4" fmla="*/ 0 w 246"/>
                    <a:gd name="T5" fmla="*/ 0 h 310"/>
                    <a:gd name="T6" fmla="*/ 0 w 246"/>
                    <a:gd name="T7" fmla="*/ 0 h 310"/>
                    <a:gd name="T8" fmla="*/ 0 w 246"/>
                    <a:gd name="T9" fmla="*/ 0 h 310"/>
                    <a:gd name="T10" fmla="*/ 0 w 246"/>
                    <a:gd name="T11" fmla="*/ 0 h 310"/>
                    <a:gd name="T12" fmla="*/ 0 w 246"/>
                    <a:gd name="T13" fmla="*/ 0 h 310"/>
                    <a:gd name="T14" fmla="*/ 0 w 246"/>
                    <a:gd name="T15" fmla="*/ 0 h 310"/>
                    <a:gd name="T16" fmla="*/ 0 w 246"/>
                    <a:gd name="T17" fmla="*/ 0 h 310"/>
                    <a:gd name="T18" fmla="*/ 0 w 246"/>
                    <a:gd name="T19" fmla="*/ 0 h 310"/>
                    <a:gd name="T20" fmla="*/ 0 w 246"/>
                    <a:gd name="T21" fmla="*/ 0 h 310"/>
                    <a:gd name="T22" fmla="*/ 0 w 246"/>
                    <a:gd name="T23" fmla="*/ 0 h 310"/>
                    <a:gd name="T24" fmla="*/ 0 w 246"/>
                    <a:gd name="T25" fmla="*/ 0 h 310"/>
                    <a:gd name="T26" fmla="*/ 0 w 246"/>
                    <a:gd name="T27" fmla="*/ 0 h 310"/>
                    <a:gd name="T28" fmla="*/ 0 w 246"/>
                    <a:gd name="T29" fmla="*/ 0 h 310"/>
                    <a:gd name="T30" fmla="*/ 0 w 246"/>
                    <a:gd name="T31" fmla="*/ 0 h 310"/>
                    <a:gd name="T32" fmla="*/ 0 w 246"/>
                    <a:gd name="T33" fmla="*/ 0 h 310"/>
                    <a:gd name="T34" fmla="*/ 0 w 246"/>
                    <a:gd name="T35" fmla="*/ 0 h 310"/>
                    <a:gd name="T36" fmla="*/ 0 w 246"/>
                    <a:gd name="T37" fmla="*/ 0 h 310"/>
                    <a:gd name="T38" fmla="*/ 0 w 246"/>
                    <a:gd name="T39" fmla="*/ 0 h 310"/>
                    <a:gd name="T40" fmla="*/ 0 w 246"/>
                    <a:gd name="T41" fmla="*/ 0 h 310"/>
                    <a:gd name="T42" fmla="*/ 0 w 246"/>
                    <a:gd name="T43" fmla="*/ 0 h 310"/>
                    <a:gd name="T44" fmla="*/ 0 w 246"/>
                    <a:gd name="T45" fmla="*/ 0 h 310"/>
                    <a:gd name="T46" fmla="*/ 0 w 246"/>
                    <a:gd name="T47" fmla="*/ 0 h 310"/>
                    <a:gd name="T48" fmla="*/ 0 w 246"/>
                    <a:gd name="T49" fmla="*/ 0 h 310"/>
                    <a:gd name="T50" fmla="*/ 0 w 246"/>
                    <a:gd name="T51" fmla="*/ 0 h 310"/>
                    <a:gd name="T52" fmla="*/ 0 w 246"/>
                    <a:gd name="T53" fmla="*/ 0 h 310"/>
                    <a:gd name="T54" fmla="*/ 0 w 246"/>
                    <a:gd name="T55" fmla="*/ 0 h 310"/>
                    <a:gd name="T56" fmla="*/ 0 w 246"/>
                    <a:gd name="T57" fmla="*/ 0 h 310"/>
                    <a:gd name="T58" fmla="*/ 0 w 246"/>
                    <a:gd name="T59" fmla="*/ 0 h 310"/>
                    <a:gd name="T60" fmla="*/ 0 w 246"/>
                    <a:gd name="T61" fmla="*/ 0 h 310"/>
                    <a:gd name="T62" fmla="*/ 0 w 246"/>
                    <a:gd name="T63" fmla="*/ 0 h 310"/>
                    <a:gd name="T64" fmla="*/ 0 w 246"/>
                    <a:gd name="T65" fmla="*/ 0 h 310"/>
                    <a:gd name="T66" fmla="*/ 0 w 246"/>
                    <a:gd name="T67" fmla="*/ 0 h 310"/>
                    <a:gd name="T68" fmla="*/ 0 w 246"/>
                    <a:gd name="T69" fmla="*/ 0 h 310"/>
                    <a:gd name="T70" fmla="*/ 0 w 246"/>
                    <a:gd name="T71" fmla="*/ 0 h 310"/>
                    <a:gd name="T72" fmla="*/ 0 w 246"/>
                    <a:gd name="T73" fmla="*/ 0 h 310"/>
                    <a:gd name="T74" fmla="*/ 0 w 246"/>
                    <a:gd name="T75" fmla="*/ 0 h 310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w 246"/>
                    <a:gd name="T115" fmla="*/ 0 h 310"/>
                    <a:gd name="T116" fmla="*/ 246 w 246"/>
                    <a:gd name="T117" fmla="*/ 310 h 310"/>
                  </a:gdLst>
                  <a:ahLst/>
                  <a:cxnLst>
                    <a:cxn ang="T76">
                      <a:pos x="T0" y="T1"/>
                    </a:cxn>
                    <a:cxn ang="T77">
                      <a:pos x="T2" y="T3"/>
                    </a:cxn>
                    <a:cxn ang="T78">
                      <a:pos x="T4" y="T5"/>
                    </a:cxn>
                    <a:cxn ang="T79">
                      <a:pos x="T6" y="T7"/>
                    </a:cxn>
                    <a:cxn ang="T80">
                      <a:pos x="T8" y="T9"/>
                    </a:cxn>
                    <a:cxn ang="T81">
                      <a:pos x="T10" y="T11"/>
                    </a:cxn>
                    <a:cxn ang="T82">
                      <a:pos x="T12" y="T13"/>
                    </a:cxn>
                    <a:cxn ang="T83">
                      <a:pos x="T14" y="T15"/>
                    </a:cxn>
                    <a:cxn ang="T84">
                      <a:pos x="T16" y="T17"/>
                    </a:cxn>
                    <a:cxn ang="T85">
                      <a:pos x="T18" y="T19"/>
                    </a:cxn>
                    <a:cxn ang="T86">
                      <a:pos x="T20" y="T21"/>
                    </a:cxn>
                    <a:cxn ang="T87">
                      <a:pos x="T22" y="T23"/>
                    </a:cxn>
                    <a:cxn ang="T88">
                      <a:pos x="T24" y="T25"/>
                    </a:cxn>
                    <a:cxn ang="T89">
                      <a:pos x="T26" y="T27"/>
                    </a:cxn>
                    <a:cxn ang="T90">
                      <a:pos x="T28" y="T29"/>
                    </a:cxn>
                    <a:cxn ang="T91">
                      <a:pos x="T30" y="T31"/>
                    </a:cxn>
                    <a:cxn ang="T92">
                      <a:pos x="T32" y="T33"/>
                    </a:cxn>
                    <a:cxn ang="T93">
                      <a:pos x="T34" y="T35"/>
                    </a:cxn>
                    <a:cxn ang="T94">
                      <a:pos x="T36" y="T37"/>
                    </a:cxn>
                    <a:cxn ang="T95">
                      <a:pos x="T38" y="T39"/>
                    </a:cxn>
                    <a:cxn ang="T96">
                      <a:pos x="T40" y="T41"/>
                    </a:cxn>
                    <a:cxn ang="T97">
                      <a:pos x="T42" y="T43"/>
                    </a:cxn>
                    <a:cxn ang="T98">
                      <a:pos x="T44" y="T45"/>
                    </a:cxn>
                    <a:cxn ang="T99">
                      <a:pos x="T46" y="T47"/>
                    </a:cxn>
                    <a:cxn ang="T100">
                      <a:pos x="T48" y="T49"/>
                    </a:cxn>
                    <a:cxn ang="T101">
                      <a:pos x="T50" y="T51"/>
                    </a:cxn>
                    <a:cxn ang="T102">
                      <a:pos x="T52" y="T53"/>
                    </a:cxn>
                    <a:cxn ang="T103">
                      <a:pos x="T54" y="T55"/>
                    </a:cxn>
                    <a:cxn ang="T104">
                      <a:pos x="T56" y="T57"/>
                    </a:cxn>
                    <a:cxn ang="T105">
                      <a:pos x="T58" y="T59"/>
                    </a:cxn>
                    <a:cxn ang="T106">
                      <a:pos x="T60" y="T61"/>
                    </a:cxn>
                    <a:cxn ang="T107">
                      <a:pos x="T62" y="T63"/>
                    </a:cxn>
                    <a:cxn ang="T108">
                      <a:pos x="T64" y="T65"/>
                    </a:cxn>
                    <a:cxn ang="T109">
                      <a:pos x="T66" y="T67"/>
                    </a:cxn>
                    <a:cxn ang="T110">
                      <a:pos x="T68" y="T69"/>
                    </a:cxn>
                    <a:cxn ang="T111">
                      <a:pos x="T70" y="T71"/>
                    </a:cxn>
                    <a:cxn ang="T112">
                      <a:pos x="T72" y="T73"/>
                    </a:cxn>
                    <a:cxn ang="T113">
                      <a:pos x="T74" y="T75"/>
                    </a:cxn>
                  </a:cxnLst>
                  <a:rect l="T114" t="T115" r="T116" b="T117"/>
                  <a:pathLst>
                    <a:path w="246" h="310">
                      <a:moveTo>
                        <a:pt x="199" y="116"/>
                      </a:moveTo>
                      <a:lnTo>
                        <a:pt x="207" y="124"/>
                      </a:lnTo>
                      <a:lnTo>
                        <a:pt x="214" y="133"/>
                      </a:lnTo>
                      <a:lnTo>
                        <a:pt x="219" y="143"/>
                      </a:lnTo>
                      <a:lnTo>
                        <a:pt x="223" y="154"/>
                      </a:lnTo>
                      <a:lnTo>
                        <a:pt x="225" y="164"/>
                      </a:lnTo>
                      <a:lnTo>
                        <a:pt x="225" y="176"/>
                      </a:lnTo>
                      <a:lnTo>
                        <a:pt x="221" y="187"/>
                      </a:lnTo>
                      <a:lnTo>
                        <a:pt x="216" y="197"/>
                      </a:lnTo>
                      <a:lnTo>
                        <a:pt x="208" y="209"/>
                      </a:lnTo>
                      <a:lnTo>
                        <a:pt x="199" y="219"/>
                      </a:lnTo>
                      <a:lnTo>
                        <a:pt x="188" y="228"/>
                      </a:lnTo>
                      <a:lnTo>
                        <a:pt x="177" y="238"/>
                      </a:lnTo>
                      <a:lnTo>
                        <a:pt x="166" y="246"/>
                      </a:lnTo>
                      <a:lnTo>
                        <a:pt x="154" y="255"/>
                      </a:lnTo>
                      <a:lnTo>
                        <a:pt x="143" y="264"/>
                      </a:lnTo>
                      <a:lnTo>
                        <a:pt x="132" y="274"/>
                      </a:lnTo>
                      <a:lnTo>
                        <a:pt x="129" y="278"/>
                      </a:lnTo>
                      <a:lnTo>
                        <a:pt x="126" y="282"/>
                      </a:lnTo>
                      <a:lnTo>
                        <a:pt x="124" y="287"/>
                      </a:lnTo>
                      <a:lnTo>
                        <a:pt x="121" y="292"/>
                      </a:lnTo>
                      <a:lnTo>
                        <a:pt x="120" y="296"/>
                      </a:lnTo>
                      <a:lnTo>
                        <a:pt x="120" y="301"/>
                      </a:lnTo>
                      <a:lnTo>
                        <a:pt x="121" y="305"/>
                      </a:lnTo>
                      <a:lnTo>
                        <a:pt x="125" y="309"/>
                      </a:lnTo>
                      <a:lnTo>
                        <a:pt x="130" y="310"/>
                      </a:lnTo>
                      <a:lnTo>
                        <a:pt x="134" y="310"/>
                      </a:lnTo>
                      <a:lnTo>
                        <a:pt x="139" y="309"/>
                      </a:lnTo>
                      <a:lnTo>
                        <a:pt x="143" y="305"/>
                      </a:lnTo>
                      <a:lnTo>
                        <a:pt x="154" y="293"/>
                      </a:lnTo>
                      <a:lnTo>
                        <a:pt x="167" y="280"/>
                      </a:lnTo>
                      <a:lnTo>
                        <a:pt x="180" y="269"/>
                      </a:lnTo>
                      <a:lnTo>
                        <a:pt x="194" y="257"/>
                      </a:lnTo>
                      <a:lnTo>
                        <a:pt x="207" y="246"/>
                      </a:lnTo>
                      <a:lnTo>
                        <a:pt x="219" y="233"/>
                      </a:lnTo>
                      <a:lnTo>
                        <a:pt x="231" y="219"/>
                      </a:lnTo>
                      <a:lnTo>
                        <a:pt x="239" y="204"/>
                      </a:lnTo>
                      <a:lnTo>
                        <a:pt x="245" y="187"/>
                      </a:lnTo>
                      <a:lnTo>
                        <a:pt x="246" y="170"/>
                      </a:lnTo>
                      <a:lnTo>
                        <a:pt x="242" y="153"/>
                      </a:lnTo>
                      <a:lnTo>
                        <a:pt x="236" y="136"/>
                      </a:lnTo>
                      <a:lnTo>
                        <a:pt x="227" y="120"/>
                      </a:lnTo>
                      <a:lnTo>
                        <a:pt x="215" y="107"/>
                      </a:lnTo>
                      <a:lnTo>
                        <a:pt x="201" y="94"/>
                      </a:lnTo>
                      <a:lnTo>
                        <a:pt x="187" y="82"/>
                      </a:lnTo>
                      <a:lnTo>
                        <a:pt x="177" y="74"/>
                      </a:lnTo>
                      <a:lnTo>
                        <a:pt x="165" y="68"/>
                      </a:lnTo>
                      <a:lnTo>
                        <a:pt x="152" y="60"/>
                      </a:lnTo>
                      <a:lnTo>
                        <a:pt x="139" y="51"/>
                      </a:lnTo>
                      <a:lnTo>
                        <a:pt x="126" y="43"/>
                      </a:lnTo>
                      <a:lnTo>
                        <a:pt x="112" y="35"/>
                      </a:lnTo>
                      <a:lnTo>
                        <a:pt x="98" y="28"/>
                      </a:lnTo>
                      <a:lnTo>
                        <a:pt x="85" y="22"/>
                      </a:lnTo>
                      <a:lnTo>
                        <a:pt x="72" y="16"/>
                      </a:lnTo>
                      <a:lnTo>
                        <a:pt x="59" y="10"/>
                      </a:lnTo>
                      <a:lnTo>
                        <a:pt x="46" y="7"/>
                      </a:lnTo>
                      <a:lnTo>
                        <a:pt x="35" y="3"/>
                      </a:lnTo>
                      <a:lnTo>
                        <a:pt x="24" y="1"/>
                      </a:lnTo>
                      <a:lnTo>
                        <a:pt x="15" y="0"/>
                      </a:lnTo>
                      <a:lnTo>
                        <a:pt x="7" y="1"/>
                      </a:lnTo>
                      <a:lnTo>
                        <a:pt x="0" y="3"/>
                      </a:lnTo>
                      <a:lnTo>
                        <a:pt x="8" y="6"/>
                      </a:lnTo>
                      <a:lnTo>
                        <a:pt x="17" y="9"/>
                      </a:lnTo>
                      <a:lnTo>
                        <a:pt x="28" y="14"/>
                      </a:lnTo>
                      <a:lnTo>
                        <a:pt x="38" y="18"/>
                      </a:lnTo>
                      <a:lnTo>
                        <a:pt x="51" y="24"/>
                      </a:lnTo>
                      <a:lnTo>
                        <a:pt x="64" y="30"/>
                      </a:lnTo>
                      <a:lnTo>
                        <a:pt x="78" y="37"/>
                      </a:lnTo>
                      <a:lnTo>
                        <a:pt x="92" y="43"/>
                      </a:lnTo>
                      <a:lnTo>
                        <a:pt x="106" y="51"/>
                      </a:lnTo>
                      <a:lnTo>
                        <a:pt x="120" y="60"/>
                      </a:lnTo>
                      <a:lnTo>
                        <a:pt x="134" y="69"/>
                      </a:lnTo>
                      <a:lnTo>
                        <a:pt x="148" y="78"/>
                      </a:lnTo>
                      <a:lnTo>
                        <a:pt x="163" y="87"/>
                      </a:lnTo>
                      <a:lnTo>
                        <a:pt x="175" y="96"/>
                      </a:lnTo>
                      <a:lnTo>
                        <a:pt x="187" y="105"/>
                      </a:lnTo>
                      <a:lnTo>
                        <a:pt x="199" y="116"/>
                      </a:lnTo>
                      <a:close/>
                    </a:path>
                  </a:pathLst>
                </a:custGeom>
                <a:solidFill>
                  <a:srgbClr val="C9E8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9098" name="Freeform 759"/>
                <p:cNvSpPr>
                  <a:spLocks/>
                </p:cNvSpPr>
                <p:nvPr/>
              </p:nvSpPr>
              <p:spPr bwMode="auto">
                <a:xfrm>
                  <a:off x="5115" y="2660"/>
                  <a:ext cx="69" cy="55"/>
                </a:xfrm>
                <a:custGeom>
                  <a:avLst/>
                  <a:gdLst>
                    <a:gd name="T0" fmla="*/ 0 w 198"/>
                    <a:gd name="T1" fmla="*/ 0 h 236"/>
                    <a:gd name="T2" fmla="*/ 0 w 198"/>
                    <a:gd name="T3" fmla="*/ 0 h 236"/>
                    <a:gd name="T4" fmla="*/ 0 w 198"/>
                    <a:gd name="T5" fmla="*/ 0 h 236"/>
                    <a:gd name="T6" fmla="*/ 0 w 198"/>
                    <a:gd name="T7" fmla="*/ 0 h 236"/>
                    <a:gd name="T8" fmla="*/ 0 w 198"/>
                    <a:gd name="T9" fmla="*/ 0 h 236"/>
                    <a:gd name="T10" fmla="*/ 0 w 198"/>
                    <a:gd name="T11" fmla="*/ 0 h 236"/>
                    <a:gd name="T12" fmla="*/ 0 w 198"/>
                    <a:gd name="T13" fmla="*/ 0 h 236"/>
                    <a:gd name="T14" fmla="*/ 0 w 198"/>
                    <a:gd name="T15" fmla="*/ 0 h 236"/>
                    <a:gd name="T16" fmla="*/ 0 w 198"/>
                    <a:gd name="T17" fmla="*/ 0 h 236"/>
                    <a:gd name="T18" fmla="*/ 0 w 198"/>
                    <a:gd name="T19" fmla="*/ 0 h 236"/>
                    <a:gd name="T20" fmla="*/ 0 w 198"/>
                    <a:gd name="T21" fmla="*/ 0 h 236"/>
                    <a:gd name="T22" fmla="*/ 0 w 198"/>
                    <a:gd name="T23" fmla="*/ 0 h 236"/>
                    <a:gd name="T24" fmla="*/ 0 w 198"/>
                    <a:gd name="T25" fmla="*/ 0 h 236"/>
                    <a:gd name="T26" fmla="*/ 0 w 198"/>
                    <a:gd name="T27" fmla="*/ 0 h 236"/>
                    <a:gd name="T28" fmla="*/ 0 w 198"/>
                    <a:gd name="T29" fmla="*/ 0 h 236"/>
                    <a:gd name="T30" fmla="*/ 0 w 198"/>
                    <a:gd name="T31" fmla="*/ 0 h 236"/>
                    <a:gd name="T32" fmla="*/ 0 w 198"/>
                    <a:gd name="T33" fmla="*/ 0 h 236"/>
                    <a:gd name="T34" fmla="*/ 0 w 198"/>
                    <a:gd name="T35" fmla="*/ 0 h 236"/>
                    <a:gd name="T36" fmla="*/ 0 w 198"/>
                    <a:gd name="T37" fmla="*/ 0 h 236"/>
                    <a:gd name="T38" fmla="*/ 0 w 198"/>
                    <a:gd name="T39" fmla="*/ 0 h 236"/>
                    <a:gd name="T40" fmla="*/ 0 w 198"/>
                    <a:gd name="T41" fmla="*/ 0 h 236"/>
                    <a:gd name="T42" fmla="*/ 0 w 198"/>
                    <a:gd name="T43" fmla="*/ 0 h 236"/>
                    <a:gd name="T44" fmla="*/ 0 w 198"/>
                    <a:gd name="T45" fmla="*/ 0 h 236"/>
                    <a:gd name="T46" fmla="*/ 0 w 198"/>
                    <a:gd name="T47" fmla="*/ 0 h 236"/>
                    <a:gd name="T48" fmla="*/ 0 w 198"/>
                    <a:gd name="T49" fmla="*/ 0 h 236"/>
                    <a:gd name="T50" fmla="*/ 0 w 198"/>
                    <a:gd name="T51" fmla="*/ 0 h 236"/>
                    <a:gd name="T52" fmla="*/ 0 w 198"/>
                    <a:gd name="T53" fmla="*/ 0 h 236"/>
                    <a:gd name="T54" fmla="*/ 0 w 198"/>
                    <a:gd name="T55" fmla="*/ 0 h 236"/>
                    <a:gd name="T56" fmla="*/ 0 w 198"/>
                    <a:gd name="T57" fmla="*/ 0 h 236"/>
                    <a:gd name="T58" fmla="*/ 0 w 198"/>
                    <a:gd name="T59" fmla="*/ 0 h 236"/>
                    <a:gd name="T60" fmla="*/ 0 w 198"/>
                    <a:gd name="T61" fmla="*/ 0 h 236"/>
                    <a:gd name="T62" fmla="*/ 0 w 198"/>
                    <a:gd name="T63" fmla="*/ 0 h 236"/>
                    <a:gd name="T64" fmla="*/ 0 w 198"/>
                    <a:gd name="T65" fmla="*/ 0 h 236"/>
                    <a:gd name="T66" fmla="*/ 0 w 198"/>
                    <a:gd name="T67" fmla="*/ 0 h 236"/>
                    <a:gd name="T68" fmla="*/ 0 w 198"/>
                    <a:gd name="T69" fmla="*/ 0 h 236"/>
                    <a:gd name="T70" fmla="*/ 0 w 198"/>
                    <a:gd name="T71" fmla="*/ 0 h 236"/>
                    <a:gd name="T72" fmla="*/ 0 w 198"/>
                    <a:gd name="T73" fmla="*/ 0 h 236"/>
                    <a:gd name="T74" fmla="*/ 0 w 198"/>
                    <a:gd name="T75" fmla="*/ 0 h 236"/>
                    <a:gd name="T76" fmla="*/ 0 w 198"/>
                    <a:gd name="T77" fmla="*/ 0 h 236"/>
                    <a:gd name="T78" fmla="*/ 0 w 198"/>
                    <a:gd name="T79" fmla="*/ 0 h 236"/>
                    <a:gd name="T80" fmla="*/ 0 w 198"/>
                    <a:gd name="T81" fmla="*/ 0 h 236"/>
                    <a:gd name="T82" fmla="*/ 0 w 198"/>
                    <a:gd name="T83" fmla="*/ 0 h 236"/>
                    <a:gd name="T84" fmla="*/ 0 w 198"/>
                    <a:gd name="T85" fmla="*/ 0 h 236"/>
                    <a:gd name="T86" fmla="*/ 0 w 198"/>
                    <a:gd name="T87" fmla="*/ 0 h 236"/>
                    <a:gd name="T88" fmla="*/ 0 w 198"/>
                    <a:gd name="T89" fmla="*/ 0 h 236"/>
                    <a:gd name="T90" fmla="*/ 0 w 198"/>
                    <a:gd name="T91" fmla="*/ 0 h 236"/>
                    <a:gd name="T92" fmla="*/ 0 w 198"/>
                    <a:gd name="T93" fmla="*/ 0 h 236"/>
                    <a:gd name="T94" fmla="*/ 0 w 198"/>
                    <a:gd name="T95" fmla="*/ 0 h 236"/>
                    <a:gd name="T96" fmla="*/ 0 w 198"/>
                    <a:gd name="T97" fmla="*/ 0 h 236"/>
                    <a:gd name="T98" fmla="*/ 0 w 198"/>
                    <a:gd name="T99" fmla="*/ 0 h 236"/>
                    <a:gd name="T100" fmla="*/ 0 w 198"/>
                    <a:gd name="T101" fmla="*/ 0 h 236"/>
                    <a:gd name="T102" fmla="*/ 0 w 198"/>
                    <a:gd name="T103" fmla="*/ 0 h 236"/>
                    <a:gd name="T104" fmla="*/ 0 w 198"/>
                    <a:gd name="T105" fmla="*/ 0 h 236"/>
                    <a:gd name="T106" fmla="*/ 0 w 198"/>
                    <a:gd name="T107" fmla="*/ 0 h 236"/>
                    <a:gd name="T108" fmla="*/ 0 w 198"/>
                    <a:gd name="T109" fmla="*/ 0 h 236"/>
                    <a:gd name="T110" fmla="*/ 0 w 198"/>
                    <a:gd name="T111" fmla="*/ 0 h 236"/>
                    <a:gd name="T112" fmla="*/ 0 w 198"/>
                    <a:gd name="T113" fmla="*/ 0 h 236"/>
                    <a:gd name="T114" fmla="*/ 0 w 198"/>
                    <a:gd name="T115" fmla="*/ 0 h 236"/>
                    <a:gd name="T116" fmla="*/ 0 w 198"/>
                    <a:gd name="T117" fmla="*/ 0 h 236"/>
                    <a:gd name="T118" fmla="*/ 0 w 198"/>
                    <a:gd name="T119" fmla="*/ 0 h 236"/>
                    <a:gd name="T120" fmla="*/ 0 w 198"/>
                    <a:gd name="T121" fmla="*/ 0 h 2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60000 65536"/>
                    <a:gd name="T163" fmla="*/ 0 60000 65536"/>
                    <a:gd name="T164" fmla="*/ 0 60000 65536"/>
                    <a:gd name="T165" fmla="*/ 0 60000 65536"/>
                    <a:gd name="T166" fmla="*/ 0 60000 65536"/>
                    <a:gd name="T167" fmla="*/ 0 60000 65536"/>
                    <a:gd name="T168" fmla="*/ 0 60000 65536"/>
                    <a:gd name="T169" fmla="*/ 0 60000 65536"/>
                    <a:gd name="T170" fmla="*/ 0 60000 65536"/>
                    <a:gd name="T171" fmla="*/ 0 60000 65536"/>
                    <a:gd name="T172" fmla="*/ 0 60000 65536"/>
                    <a:gd name="T173" fmla="*/ 0 60000 65536"/>
                    <a:gd name="T174" fmla="*/ 0 60000 65536"/>
                    <a:gd name="T175" fmla="*/ 0 60000 65536"/>
                    <a:gd name="T176" fmla="*/ 0 60000 65536"/>
                    <a:gd name="T177" fmla="*/ 0 60000 65536"/>
                    <a:gd name="T178" fmla="*/ 0 60000 65536"/>
                    <a:gd name="T179" fmla="*/ 0 60000 65536"/>
                    <a:gd name="T180" fmla="*/ 0 60000 65536"/>
                    <a:gd name="T181" fmla="*/ 0 60000 65536"/>
                    <a:gd name="T182" fmla="*/ 0 60000 65536"/>
                    <a:gd name="T183" fmla="*/ 0 w 198"/>
                    <a:gd name="T184" fmla="*/ 0 h 236"/>
                    <a:gd name="T185" fmla="*/ 198 w 198"/>
                    <a:gd name="T186" fmla="*/ 236 h 236"/>
                  </a:gdLst>
                  <a:ahLst/>
                  <a:cxnLst>
                    <a:cxn ang="T122">
                      <a:pos x="T0" y="T1"/>
                    </a:cxn>
                    <a:cxn ang="T123">
                      <a:pos x="T2" y="T3"/>
                    </a:cxn>
                    <a:cxn ang="T124">
                      <a:pos x="T4" y="T5"/>
                    </a:cxn>
                    <a:cxn ang="T125">
                      <a:pos x="T6" y="T7"/>
                    </a:cxn>
                    <a:cxn ang="T126">
                      <a:pos x="T8" y="T9"/>
                    </a:cxn>
                    <a:cxn ang="T127">
                      <a:pos x="T10" y="T11"/>
                    </a:cxn>
                    <a:cxn ang="T128">
                      <a:pos x="T12" y="T13"/>
                    </a:cxn>
                    <a:cxn ang="T129">
                      <a:pos x="T14" y="T15"/>
                    </a:cxn>
                    <a:cxn ang="T130">
                      <a:pos x="T16" y="T17"/>
                    </a:cxn>
                    <a:cxn ang="T131">
                      <a:pos x="T18" y="T19"/>
                    </a:cxn>
                    <a:cxn ang="T132">
                      <a:pos x="T20" y="T21"/>
                    </a:cxn>
                    <a:cxn ang="T133">
                      <a:pos x="T22" y="T23"/>
                    </a:cxn>
                    <a:cxn ang="T134">
                      <a:pos x="T24" y="T25"/>
                    </a:cxn>
                    <a:cxn ang="T135">
                      <a:pos x="T26" y="T27"/>
                    </a:cxn>
                    <a:cxn ang="T136">
                      <a:pos x="T28" y="T29"/>
                    </a:cxn>
                    <a:cxn ang="T137">
                      <a:pos x="T30" y="T31"/>
                    </a:cxn>
                    <a:cxn ang="T138">
                      <a:pos x="T32" y="T33"/>
                    </a:cxn>
                    <a:cxn ang="T139">
                      <a:pos x="T34" y="T35"/>
                    </a:cxn>
                    <a:cxn ang="T140">
                      <a:pos x="T36" y="T37"/>
                    </a:cxn>
                    <a:cxn ang="T141">
                      <a:pos x="T38" y="T39"/>
                    </a:cxn>
                    <a:cxn ang="T142">
                      <a:pos x="T40" y="T41"/>
                    </a:cxn>
                    <a:cxn ang="T143">
                      <a:pos x="T42" y="T43"/>
                    </a:cxn>
                    <a:cxn ang="T144">
                      <a:pos x="T44" y="T45"/>
                    </a:cxn>
                    <a:cxn ang="T145">
                      <a:pos x="T46" y="T47"/>
                    </a:cxn>
                    <a:cxn ang="T146">
                      <a:pos x="T48" y="T49"/>
                    </a:cxn>
                    <a:cxn ang="T147">
                      <a:pos x="T50" y="T51"/>
                    </a:cxn>
                    <a:cxn ang="T148">
                      <a:pos x="T52" y="T53"/>
                    </a:cxn>
                    <a:cxn ang="T149">
                      <a:pos x="T54" y="T55"/>
                    </a:cxn>
                    <a:cxn ang="T150">
                      <a:pos x="T56" y="T57"/>
                    </a:cxn>
                    <a:cxn ang="T151">
                      <a:pos x="T58" y="T59"/>
                    </a:cxn>
                    <a:cxn ang="T152">
                      <a:pos x="T60" y="T61"/>
                    </a:cxn>
                    <a:cxn ang="T153">
                      <a:pos x="T62" y="T63"/>
                    </a:cxn>
                    <a:cxn ang="T154">
                      <a:pos x="T64" y="T65"/>
                    </a:cxn>
                    <a:cxn ang="T155">
                      <a:pos x="T66" y="T67"/>
                    </a:cxn>
                    <a:cxn ang="T156">
                      <a:pos x="T68" y="T69"/>
                    </a:cxn>
                    <a:cxn ang="T157">
                      <a:pos x="T70" y="T71"/>
                    </a:cxn>
                    <a:cxn ang="T158">
                      <a:pos x="T72" y="T73"/>
                    </a:cxn>
                    <a:cxn ang="T159">
                      <a:pos x="T74" y="T75"/>
                    </a:cxn>
                    <a:cxn ang="T160">
                      <a:pos x="T76" y="T77"/>
                    </a:cxn>
                    <a:cxn ang="T161">
                      <a:pos x="T78" y="T79"/>
                    </a:cxn>
                    <a:cxn ang="T162">
                      <a:pos x="T80" y="T81"/>
                    </a:cxn>
                    <a:cxn ang="T163">
                      <a:pos x="T82" y="T83"/>
                    </a:cxn>
                    <a:cxn ang="T164">
                      <a:pos x="T84" y="T85"/>
                    </a:cxn>
                    <a:cxn ang="T165">
                      <a:pos x="T86" y="T87"/>
                    </a:cxn>
                    <a:cxn ang="T166">
                      <a:pos x="T88" y="T89"/>
                    </a:cxn>
                    <a:cxn ang="T167">
                      <a:pos x="T90" y="T91"/>
                    </a:cxn>
                    <a:cxn ang="T168">
                      <a:pos x="T92" y="T93"/>
                    </a:cxn>
                    <a:cxn ang="T169">
                      <a:pos x="T94" y="T95"/>
                    </a:cxn>
                    <a:cxn ang="T170">
                      <a:pos x="T96" y="T97"/>
                    </a:cxn>
                    <a:cxn ang="T171">
                      <a:pos x="T98" y="T99"/>
                    </a:cxn>
                    <a:cxn ang="T172">
                      <a:pos x="T100" y="T101"/>
                    </a:cxn>
                    <a:cxn ang="T173">
                      <a:pos x="T102" y="T103"/>
                    </a:cxn>
                    <a:cxn ang="T174">
                      <a:pos x="T104" y="T105"/>
                    </a:cxn>
                    <a:cxn ang="T175">
                      <a:pos x="T106" y="T107"/>
                    </a:cxn>
                    <a:cxn ang="T176">
                      <a:pos x="T108" y="T109"/>
                    </a:cxn>
                    <a:cxn ang="T177">
                      <a:pos x="T110" y="T111"/>
                    </a:cxn>
                    <a:cxn ang="T178">
                      <a:pos x="T112" y="T113"/>
                    </a:cxn>
                    <a:cxn ang="T179">
                      <a:pos x="T114" y="T115"/>
                    </a:cxn>
                    <a:cxn ang="T180">
                      <a:pos x="T116" y="T117"/>
                    </a:cxn>
                    <a:cxn ang="T181">
                      <a:pos x="T118" y="T119"/>
                    </a:cxn>
                    <a:cxn ang="T182">
                      <a:pos x="T120" y="T121"/>
                    </a:cxn>
                  </a:cxnLst>
                  <a:rect l="T183" t="T184" r="T185" b="T186"/>
                  <a:pathLst>
                    <a:path w="198" h="236">
                      <a:moveTo>
                        <a:pt x="73" y="36"/>
                      </a:moveTo>
                      <a:lnTo>
                        <a:pt x="58" y="46"/>
                      </a:lnTo>
                      <a:lnTo>
                        <a:pt x="46" y="58"/>
                      </a:lnTo>
                      <a:lnTo>
                        <a:pt x="33" y="72"/>
                      </a:lnTo>
                      <a:lnTo>
                        <a:pt x="22" y="85"/>
                      </a:lnTo>
                      <a:lnTo>
                        <a:pt x="14" y="100"/>
                      </a:lnTo>
                      <a:lnTo>
                        <a:pt x="7" y="115"/>
                      </a:lnTo>
                      <a:lnTo>
                        <a:pt x="2" y="130"/>
                      </a:lnTo>
                      <a:lnTo>
                        <a:pt x="0" y="146"/>
                      </a:lnTo>
                      <a:lnTo>
                        <a:pt x="2" y="170"/>
                      </a:lnTo>
                      <a:lnTo>
                        <a:pt x="12" y="190"/>
                      </a:lnTo>
                      <a:lnTo>
                        <a:pt x="26" y="207"/>
                      </a:lnTo>
                      <a:lnTo>
                        <a:pt x="43" y="220"/>
                      </a:lnTo>
                      <a:lnTo>
                        <a:pt x="64" y="229"/>
                      </a:lnTo>
                      <a:lnTo>
                        <a:pt x="88" y="235"/>
                      </a:lnTo>
                      <a:lnTo>
                        <a:pt x="110" y="236"/>
                      </a:lnTo>
                      <a:lnTo>
                        <a:pt x="132" y="232"/>
                      </a:lnTo>
                      <a:lnTo>
                        <a:pt x="137" y="232"/>
                      </a:lnTo>
                      <a:lnTo>
                        <a:pt x="142" y="230"/>
                      </a:lnTo>
                      <a:lnTo>
                        <a:pt x="145" y="226"/>
                      </a:lnTo>
                      <a:lnTo>
                        <a:pt x="146" y="221"/>
                      </a:lnTo>
                      <a:lnTo>
                        <a:pt x="145" y="219"/>
                      </a:lnTo>
                      <a:lnTo>
                        <a:pt x="142" y="219"/>
                      </a:lnTo>
                      <a:lnTo>
                        <a:pt x="137" y="217"/>
                      </a:lnTo>
                      <a:lnTo>
                        <a:pt x="131" y="217"/>
                      </a:lnTo>
                      <a:lnTo>
                        <a:pt x="124" y="217"/>
                      </a:lnTo>
                      <a:lnTo>
                        <a:pt x="118" y="217"/>
                      </a:lnTo>
                      <a:lnTo>
                        <a:pt x="112" y="217"/>
                      </a:lnTo>
                      <a:lnTo>
                        <a:pt x="109" y="217"/>
                      </a:lnTo>
                      <a:lnTo>
                        <a:pt x="97" y="216"/>
                      </a:lnTo>
                      <a:lnTo>
                        <a:pt x="87" y="215"/>
                      </a:lnTo>
                      <a:lnTo>
                        <a:pt x="75" y="214"/>
                      </a:lnTo>
                      <a:lnTo>
                        <a:pt x="63" y="211"/>
                      </a:lnTo>
                      <a:lnTo>
                        <a:pt x="51" y="207"/>
                      </a:lnTo>
                      <a:lnTo>
                        <a:pt x="40" y="199"/>
                      </a:lnTo>
                      <a:lnTo>
                        <a:pt x="29" y="189"/>
                      </a:lnTo>
                      <a:lnTo>
                        <a:pt x="17" y="174"/>
                      </a:lnTo>
                      <a:lnTo>
                        <a:pt x="15" y="157"/>
                      </a:lnTo>
                      <a:lnTo>
                        <a:pt x="16" y="141"/>
                      </a:lnTo>
                      <a:lnTo>
                        <a:pt x="21" y="124"/>
                      </a:lnTo>
                      <a:lnTo>
                        <a:pt x="28" y="109"/>
                      </a:lnTo>
                      <a:lnTo>
                        <a:pt x="39" y="96"/>
                      </a:lnTo>
                      <a:lnTo>
                        <a:pt x="50" y="82"/>
                      </a:lnTo>
                      <a:lnTo>
                        <a:pt x="63" y="70"/>
                      </a:lnTo>
                      <a:lnTo>
                        <a:pt x="78" y="59"/>
                      </a:lnTo>
                      <a:lnTo>
                        <a:pt x="94" y="49"/>
                      </a:lnTo>
                      <a:lnTo>
                        <a:pt x="110" y="39"/>
                      </a:lnTo>
                      <a:lnTo>
                        <a:pt x="126" y="31"/>
                      </a:lnTo>
                      <a:lnTo>
                        <a:pt x="142" y="24"/>
                      </a:lnTo>
                      <a:lnTo>
                        <a:pt x="158" y="19"/>
                      </a:lnTo>
                      <a:lnTo>
                        <a:pt x="172" y="13"/>
                      </a:lnTo>
                      <a:lnTo>
                        <a:pt x="186" y="10"/>
                      </a:lnTo>
                      <a:lnTo>
                        <a:pt x="198" y="7"/>
                      </a:lnTo>
                      <a:lnTo>
                        <a:pt x="190" y="3"/>
                      </a:lnTo>
                      <a:lnTo>
                        <a:pt x="177" y="0"/>
                      </a:lnTo>
                      <a:lnTo>
                        <a:pt x="162" y="3"/>
                      </a:lnTo>
                      <a:lnTo>
                        <a:pt x="144" y="6"/>
                      </a:lnTo>
                      <a:lnTo>
                        <a:pt x="124" y="12"/>
                      </a:lnTo>
                      <a:lnTo>
                        <a:pt x="105" y="19"/>
                      </a:lnTo>
                      <a:lnTo>
                        <a:pt x="88" y="28"/>
                      </a:lnTo>
                      <a:lnTo>
                        <a:pt x="73" y="36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9099" name="Freeform 760"/>
                <p:cNvSpPr>
                  <a:spLocks/>
                </p:cNvSpPr>
                <p:nvPr/>
              </p:nvSpPr>
              <p:spPr bwMode="auto">
                <a:xfrm>
                  <a:off x="5233" y="2660"/>
                  <a:ext cx="47" cy="42"/>
                </a:xfrm>
                <a:custGeom>
                  <a:avLst/>
                  <a:gdLst>
                    <a:gd name="T0" fmla="*/ 0 w 128"/>
                    <a:gd name="T1" fmla="*/ 0 h 183"/>
                    <a:gd name="T2" fmla="*/ 0 w 128"/>
                    <a:gd name="T3" fmla="*/ 0 h 183"/>
                    <a:gd name="T4" fmla="*/ 0 w 128"/>
                    <a:gd name="T5" fmla="*/ 0 h 183"/>
                    <a:gd name="T6" fmla="*/ 0 w 128"/>
                    <a:gd name="T7" fmla="*/ 0 h 183"/>
                    <a:gd name="T8" fmla="*/ 0 w 128"/>
                    <a:gd name="T9" fmla="*/ 0 h 183"/>
                    <a:gd name="T10" fmla="*/ 0 w 128"/>
                    <a:gd name="T11" fmla="*/ 0 h 183"/>
                    <a:gd name="T12" fmla="*/ 0 w 128"/>
                    <a:gd name="T13" fmla="*/ 0 h 183"/>
                    <a:gd name="T14" fmla="*/ 0 w 128"/>
                    <a:gd name="T15" fmla="*/ 0 h 183"/>
                    <a:gd name="T16" fmla="*/ 0 w 128"/>
                    <a:gd name="T17" fmla="*/ 0 h 183"/>
                    <a:gd name="T18" fmla="*/ 0 w 128"/>
                    <a:gd name="T19" fmla="*/ 0 h 183"/>
                    <a:gd name="T20" fmla="*/ 0 w 128"/>
                    <a:gd name="T21" fmla="*/ 0 h 183"/>
                    <a:gd name="T22" fmla="*/ 0 w 128"/>
                    <a:gd name="T23" fmla="*/ 0 h 183"/>
                    <a:gd name="T24" fmla="*/ 0 w 128"/>
                    <a:gd name="T25" fmla="*/ 0 h 183"/>
                    <a:gd name="T26" fmla="*/ 0 w 128"/>
                    <a:gd name="T27" fmla="*/ 0 h 183"/>
                    <a:gd name="T28" fmla="*/ 0 w 128"/>
                    <a:gd name="T29" fmla="*/ 0 h 183"/>
                    <a:gd name="T30" fmla="*/ 0 w 128"/>
                    <a:gd name="T31" fmla="*/ 0 h 183"/>
                    <a:gd name="T32" fmla="*/ 0 w 128"/>
                    <a:gd name="T33" fmla="*/ 0 h 183"/>
                    <a:gd name="T34" fmla="*/ 0 w 128"/>
                    <a:gd name="T35" fmla="*/ 0 h 183"/>
                    <a:gd name="T36" fmla="*/ 0 w 128"/>
                    <a:gd name="T37" fmla="*/ 0 h 183"/>
                    <a:gd name="T38" fmla="*/ 0 w 128"/>
                    <a:gd name="T39" fmla="*/ 0 h 183"/>
                    <a:gd name="T40" fmla="*/ 0 w 128"/>
                    <a:gd name="T41" fmla="*/ 0 h 183"/>
                    <a:gd name="T42" fmla="*/ 0 w 128"/>
                    <a:gd name="T43" fmla="*/ 0 h 183"/>
                    <a:gd name="T44" fmla="*/ 0 w 128"/>
                    <a:gd name="T45" fmla="*/ 0 h 183"/>
                    <a:gd name="T46" fmla="*/ 0 w 128"/>
                    <a:gd name="T47" fmla="*/ 0 h 183"/>
                    <a:gd name="T48" fmla="*/ 0 w 128"/>
                    <a:gd name="T49" fmla="*/ 0 h 183"/>
                    <a:gd name="T50" fmla="*/ 0 w 128"/>
                    <a:gd name="T51" fmla="*/ 0 h 183"/>
                    <a:gd name="T52" fmla="*/ 0 w 128"/>
                    <a:gd name="T53" fmla="*/ 0 h 183"/>
                    <a:gd name="T54" fmla="*/ 0 w 128"/>
                    <a:gd name="T55" fmla="*/ 0 h 183"/>
                    <a:gd name="T56" fmla="*/ 0 w 128"/>
                    <a:gd name="T57" fmla="*/ 0 h 183"/>
                    <a:gd name="T58" fmla="*/ 0 w 128"/>
                    <a:gd name="T59" fmla="*/ 0 h 183"/>
                    <a:gd name="T60" fmla="*/ 0 w 128"/>
                    <a:gd name="T61" fmla="*/ 0 h 183"/>
                    <a:gd name="T62" fmla="*/ 0 w 128"/>
                    <a:gd name="T63" fmla="*/ 0 h 183"/>
                    <a:gd name="T64" fmla="*/ 0 w 128"/>
                    <a:gd name="T65" fmla="*/ 0 h 183"/>
                    <a:gd name="T66" fmla="*/ 0 w 128"/>
                    <a:gd name="T67" fmla="*/ 0 h 183"/>
                    <a:gd name="T68" fmla="*/ 0 w 128"/>
                    <a:gd name="T69" fmla="*/ 0 h 183"/>
                    <a:gd name="T70" fmla="*/ 0 w 128"/>
                    <a:gd name="T71" fmla="*/ 0 h 183"/>
                    <a:gd name="T72" fmla="*/ 0 w 128"/>
                    <a:gd name="T73" fmla="*/ 0 h 183"/>
                    <a:gd name="T74" fmla="*/ 0 w 128"/>
                    <a:gd name="T75" fmla="*/ 0 h 183"/>
                    <a:gd name="T76" fmla="*/ 0 w 128"/>
                    <a:gd name="T77" fmla="*/ 0 h 183"/>
                    <a:gd name="T78" fmla="*/ 0 w 128"/>
                    <a:gd name="T79" fmla="*/ 0 h 183"/>
                    <a:gd name="T80" fmla="*/ 0 w 128"/>
                    <a:gd name="T81" fmla="*/ 0 h 183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w 128"/>
                    <a:gd name="T124" fmla="*/ 0 h 183"/>
                    <a:gd name="T125" fmla="*/ 128 w 128"/>
                    <a:gd name="T126" fmla="*/ 183 h 183"/>
                  </a:gdLst>
                  <a:ahLst/>
                  <a:cxnLst>
                    <a:cxn ang="T82">
                      <a:pos x="T0" y="T1"/>
                    </a:cxn>
                    <a:cxn ang="T83">
                      <a:pos x="T2" y="T3"/>
                    </a:cxn>
                    <a:cxn ang="T84">
                      <a:pos x="T4" y="T5"/>
                    </a:cxn>
                    <a:cxn ang="T85">
                      <a:pos x="T6" y="T7"/>
                    </a:cxn>
                    <a:cxn ang="T86">
                      <a:pos x="T8" y="T9"/>
                    </a:cxn>
                    <a:cxn ang="T87">
                      <a:pos x="T10" y="T11"/>
                    </a:cxn>
                    <a:cxn ang="T88">
                      <a:pos x="T12" y="T13"/>
                    </a:cxn>
                    <a:cxn ang="T89">
                      <a:pos x="T14" y="T15"/>
                    </a:cxn>
                    <a:cxn ang="T90">
                      <a:pos x="T16" y="T17"/>
                    </a:cxn>
                    <a:cxn ang="T91">
                      <a:pos x="T18" y="T19"/>
                    </a:cxn>
                    <a:cxn ang="T92">
                      <a:pos x="T20" y="T21"/>
                    </a:cxn>
                    <a:cxn ang="T93">
                      <a:pos x="T22" y="T23"/>
                    </a:cxn>
                    <a:cxn ang="T94">
                      <a:pos x="T24" y="T25"/>
                    </a:cxn>
                    <a:cxn ang="T95">
                      <a:pos x="T26" y="T27"/>
                    </a:cxn>
                    <a:cxn ang="T96">
                      <a:pos x="T28" y="T29"/>
                    </a:cxn>
                    <a:cxn ang="T97">
                      <a:pos x="T30" y="T31"/>
                    </a:cxn>
                    <a:cxn ang="T98">
                      <a:pos x="T32" y="T33"/>
                    </a:cxn>
                    <a:cxn ang="T99">
                      <a:pos x="T34" y="T35"/>
                    </a:cxn>
                    <a:cxn ang="T100">
                      <a:pos x="T36" y="T37"/>
                    </a:cxn>
                    <a:cxn ang="T101">
                      <a:pos x="T38" y="T39"/>
                    </a:cxn>
                    <a:cxn ang="T102">
                      <a:pos x="T40" y="T41"/>
                    </a:cxn>
                    <a:cxn ang="T103">
                      <a:pos x="T42" y="T43"/>
                    </a:cxn>
                    <a:cxn ang="T104">
                      <a:pos x="T44" y="T45"/>
                    </a:cxn>
                    <a:cxn ang="T105">
                      <a:pos x="T46" y="T47"/>
                    </a:cxn>
                    <a:cxn ang="T106">
                      <a:pos x="T48" y="T49"/>
                    </a:cxn>
                    <a:cxn ang="T107">
                      <a:pos x="T50" y="T51"/>
                    </a:cxn>
                    <a:cxn ang="T108">
                      <a:pos x="T52" y="T53"/>
                    </a:cxn>
                    <a:cxn ang="T109">
                      <a:pos x="T54" y="T55"/>
                    </a:cxn>
                    <a:cxn ang="T110">
                      <a:pos x="T56" y="T57"/>
                    </a:cxn>
                    <a:cxn ang="T111">
                      <a:pos x="T58" y="T59"/>
                    </a:cxn>
                    <a:cxn ang="T112">
                      <a:pos x="T60" y="T61"/>
                    </a:cxn>
                    <a:cxn ang="T113">
                      <a:pos x="T62" y="T63"/>
                    </a:cxn>
                    <a:cxn ang="T114">
                      <a:pos x="T64" y="T65"/>
                    </a:cxn>
                    <a:cxn ang="T115">
                      <a:pos x="T66" y="T67"/>
                    </a:cxn>
                    <a:cxn ang="T116">
                      <a:pos x="T68" y="T69"/>
                    </a:cxn>
                    <a:cxn ang="T117">
                      <a:pos x="T70" y="T71"/>
                    </a:cxn>
                    <a:cxn ang="T118">
                      <a:pos x="T72" y="T73"/>
                    </a:cxn>
                    <a:cxn ang="T119">
                      <a:pos x="T74" y="T75"/>
                    </a:cxn>
                    <a:cxn ang="T120">
                      <a:pos x="T76" y="T77"/>
                    </a:cxn>
                    <a:cxn ang="T121">
                      <a:pos x="T78" y="T79"/>
                    </a:cxn>
                    <a:cxn ang="T122">
                      <a:pos x="T80" y="T81"/>
                    </a:cxn>
                  </a:cxnLst>
                  <a:rect l="T123" t="T124" r="T125" b="T126"/>
                  <a:pathLst>
                    <a:path w="128" h="183">
                      <a:moveTo>
                        <a:pt x="108" y="61"/>
                      </a:moveTo>
                      <a:lnTo>
                        <a:pt x="111" y="80"/>
                      </a:lnTo>
                      <a:lnTo>
                        <a:pt x="109" y="97"/>
                      </a:lnTo>
                      <a:lnTo>
                        <a:pt x="101" y="110"/>
                      </a:lnTo>
                      <a:lnTo>
                        <a:pt x="89" y="123"/>
                      </a:lnTo>
                      <a:lnTo>
                        <a:pt x="75" y="134"/>
                      </a:lnTo>
                      <a:lnTo>
                        <a:pt x="60" y="145"/>
                      </a:lnTo>
                      <a:lnTo>
                        <a:pt x="43" y="156"/>
                      </a:lnTo>
                      <a:lnTo>
                        <a:pt x="29" y="167"/>
                      </a:lnTo>
                      <a:lnTo>
                        <a:pt x="27" y="170"/>
                      </a:lnTo>
                      <a:lnTo>
                        <a:pt x="26" y="172"/>
                      </a:lnTo>
                      <a:lnTo>
                        <a:pt x="26" y="176"/>
                      </a:lnTo>
                      <a:lnTo>
                        <a:pt x="28" y="179"/>
                      </a:lnTo>
                      <a:lnTo>
                        <a:pt x="30" y="182"/>
                      </a:lnTo>
                      <a:lnTo>
                        <a:pt x="34" y="183"/>
                      </a:lnTo>
                      <a:lnTo>
                        <a:pt x="37" y="183"/>
                      </a:lnTo>
                      <a:lnTo>
                        <a:pt x="41" y="182"/>
                      </a:lnTo>
                      <a:lnTo>
                        <a:pt x="58" y="171"/>
                      </a:lnTo>
                      <a:lnTo>
                        <a:pt x="76" y="160"/>
                      </a:lnTo>
                      <a:lnTo>
                        <a:pt x="92" y="147"/>
                      </a:lnTo>
                      <a:lnTo>
                        <a:pt x="108" y="132"/>
                      </a:lnTo>
                      <a:lnTo>
                        <a:pt x="118" y="116"/>
                      </a:lnTo>
                      <a:lnTo>
                        <a:pt x="125" y="98"/>
                      </a:lnTo>
                      <a:lnTo>
                        <a:pt x="128" y="78"/>
                      </a:lnTo>
                      <a:lnTo>
                        <a:pt x="123" y="58"/>
                      </a:lnTo>
                      <a:lnTo>
                        <a:pt x="112" y="41"/>
                      </a:lnTo>
                      <a:lnTo>
                        <a:pt x="98" y="28"/>
                      </a:lnTo>
                      <a:lnTo>
                        <a:pt x="80" y="16"/>
                      </a:lnTo>
                      <a:lnTo>
                        <a:pt x="61" y="8"/>
                      </a:lnTo>
                      <a:lnTo>
                        <a:pt x="41" y="2"/>
                      </a:lnTo>
                      <a:lnTo>
                        <a:pt x="23" y="0"/>
                      </a:lnTo>
                      <a:lnTo>
                        <a:pt x="9" y="1"/>
                      </a:lnTo>
                      <a:lnTo>
                        <a:pt x="0" y="6"/>
                      </a:lnTo>
                      <a:lnTo>
                        <a:pt x="16" y="10"/>
                      </a:lnTo>
                      <a:lnTo>
                        <a:pt x="33" y="14"/>
                      </a:lnTo>
                      <a:lnTo>
                        <a:pt x="48" y="17"/>
                      </a:lnTo>
                      <a:lnTo>
                        <a:pt x="63" y="22"/>
                      </a:lnTo>
                      <a:lnTo>
                        <a:pt x="77" y="28"/>
                      </a:lnTo>
                      <a:lnTo>
                        <a:pt x="90" y="36"/>
                      </a:lnTo>
                      <a:lnTo>
                        <a:pt x="101" y="46"/>
                      </a:lnTo>
                      <a:lnTo>
                        <a:pt x="108" y="61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9100" name="Freeform 761"/>
                <p:cNvSpPr>
                  <a:spLocks/>
                </p:cNvSpPr>
                <p:nvPr/>
              </p:nvSpPr>
              <p:spPr bwMode="auto">
                <a:xfrm>
                  <a:off x="5070" y="2650"/>
                  <a:ext cx="112" cy="88"/>
                </a:xfrm>
                <a:custGeom>
                  <a:avLst/>
                  <a:gdLst>
                    <a:gd name="T0" fmla="*/ 0 w 323"/>
                    <a:gd name="T1" fmla="*/ 0 h 379"/>
                    <a:gd name="T2" fmla="*/ 0 w 323"/>
                    <a:gd name="T3" fmla="*/ 0 h 379"/>
                    <a:gd name="T4" fmla="*/ 0 w 323"/>
                    <a:gd name="T5" fmla="*/ 0 h 379"/>
                    <a:gd name="T6" fmla="*/ 0 w 323"/>
                    <a:gd name="T7" fmla="*/ 0 h 379"/>
                    <a:gd name="T8" fmla="*/ 0 w 323"/>
                    <a:gd name="T9" fmla="*/ 0 h 379"/>
                    <a:gd name="T10" fmla="*/ 0 w 323"/>
                    <a:gd name="T11" fmla="*/ 0 h 379"/>
                    <a:gd name="T12" fmla="*/ 0 w 323"/>
                    <a:gd name="T13" fmla="*/ 0 h 379"/>
                    <a:gd name="T14" fmla="*/ 0 w 323"/>
                    <a:gd name="T15" fmla="*/ 0 h 379"/>
                    <a:gd name="T16" fmla="*/ 0 w 323"/>
                    <a:gd name="T17" fmla="*/ 0 h 379"/>
                    <a:gd name="T18" fmla="*/ 0 w 323"/>
                    <a:gd name="T19" fmla="*/ 0 h 379"/>
                    <a:gd name="T20" fmla="*/ 0 w 323"/>
                    <a:gd name="T21" fmla="*/ 0 h 379"/>
                    <a:gd name="T22" fmla="*/ 0 w 323"/>
                    <a:gd name="T23" fmla="*/ 0 h 379"/>
                    <a:gd name="T24" fmla="*/ 0 w 323"/>
                    <a:gd name="T25" fmla="*/ 0 h 379"/>
                    <a:gd name="T26" fmla="*/ 0 w 323"/>
                    <a:gd name="T27" fmla="*/ 0 h 379"/>
                    <a:gd name="T28" fmla="*/ 0 w 323"/>
                    <a:gd name="T29" fmla="*/ 0 h 379"/>
                    <a:gd name="T30" fmla="*/ 0 w 323"/>
                    <a:gd name="T31" fmla="*/ 0 h 379"/>
                    <a:gd name="T32" fmla="*/ 0 w 323"/>
                    <a:gd name="T33" fmla="*/ 0 h 379"/>
                    <a:gd name="T34" fmla="*/ 0 w 323"/>
                    <a:gd name="T35" fmla="*/ 0 h 379"/>
                    <a:gd name="T36" fmla="*/ 0 w 323"/>
                    <a:gd name="T37" fmla="*/ 0 h 379"/>
                    <a:gd name="T38" fmla="*/ 0 w 323"/>
                    <a:gd name="T39" fmla="*/ 0 h 379"/>
                    <a:gd name="T40" fmla="*/ 0 w 323"/>
                    <a:gd name="T41" fmla="*/ 0 h 379"/>
                    <a:gd name="T42" fmla="*/ 0 w 323"/>
                    <a:gd name="T43" fmla="*/ 0 h 379"/>
                    <a:gd name="T44" fmla="*/ 0 w 323"/>
                    <a:gd name="T45" fmla="*/ 0 h 379"/>
                    <a:gd name="T46" fmla="*/ 0 w 323"/>
                    <a:gd name="T47" fmla="*/ 0 h 379"/>
                    <a:gd name="T48" fmla="*/ 0 w 323"/>
                    <a:gd name="T49" fmla="*/ 0 h 379"/>
                    <a:gd name="T50" fmla="*/ 0 w 323"/>
                    <a:gd name="T51" fmla="*/ 0 h 379"/>
                    <a:gd name="T52" fmla="*/ 0 w 323"/>
                    <a:gd name="T53" fmla="*/ 0 h 379"/>
                    <a:gd name="T54" fmla="*/ 0 w 323"/>
                    <a:gd name="T55" fmla="*/ 0 h 379"/>
                    <a:gd name="T56" fmla="*/ 0 w 323"/>
                    <a:gd name="T57" fmla="*/ 0 h 379"/>
                    <a:gd name="T58" fmla="*/ 0 w 323"/>
                    <a:gd name="T59" fmla="*/ 0 h 379"/>
                    <a:gd name="T60" fmla="*/ 0 w 323"/>
                    <a:gd name="T61" fmla="*/ 0 h 379"/>
                    <a:gd name="T62" fmla="*/ 0 w 323"/>
                    <a:gd name="T63" fmla="*/ 0 h 379"/>
                    <a:gd name="T64" fmla="*/ 0 w 323"/>
                    <a:gd name="T65" fmla="*/ 0 h 379"/>
                    <a:gd name="T66" fmla="*/ 0 w 323"/>
                    <a:gd name="T67" fmla="*/ 0 h 379"/>
                    <a:gd name="T68" fmla="*/ 0 w 323"/>
                    <a:gd name="T69" fmla="*/ 0 h 379"/>
                    <a:gd name="T70" fmla="*/ 0 w 323"/>
                    <a:gd name="T71" fmla="*/ 0 h 379"/>
                    <a:gd name="T72" fmla="*/ 0 w 323"/>
                    <a:gd name="T73" fmla="*/ 0 h 379"/>
                    <a:gd name="T74" fmla="*/ 0 w 323"/>
                    <a:gd name="T75" fmla="*/ 0 h 379"/>
                    <a:gd name="T76" fmla="*/ 0 w 323"/>
                    <a:gd name="T77" fmla="*/ 0 h 379"/>
                    <a:gd name="T78" fmla="*/ 0 w 323"/>
                    <a:gd name="T79" fmla="*/ 0 h 379"/>
                    <a:gd name="T80" fmla="*/ 0 w 323"/>
                    <a:gd name="T81" fmla="*/ 0 h 379"/>
                    <a:gd name="T82" fmla="*/ 0 w 323"/>
                    <a:gd name="T83" fmla="*/ 0 h 379"/>
                    <a:gd name="T84" fmla="*/ 0 w 323"/>
                    <a:gd name="T85" fmla="*/ 0 h 379"/>
                    <a:gd name="T86" fmla="*/ 0 w 323"/>
                    <a:gd name="T87" fmla="*/ 0 h 379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w 323"/>
                    <a:gd name="T133" fmla="*/ 0 h 379"/>
                    <a:gd name="T134" fmla="*/ 323 w 323"/>
                    <a:gd name="T135" fmla="*/ 379 h 379"/>
                  </a:gdLst>
                  <a:ahLst/>
                  <a:cxnLst>
                    <a:cxn ang="T88">
                      <a:pos x="T0" y="T1"/>
                    </a:cxn>
                    <a:cxn ang="T89">
                      <a:pos x="T2" y="T3"/>
                    </a:cxn>
                    <a:cxn ang="T90">
                      <a:pos x="T4" y="T5"/>
                    </a:cxn>
                    <a:cxn ang="T91">
                      <a:pos x="T6" y="T7"/>
                    </a:cxn>
                    <a:cxn ang="T92">
                      <a:pos x="T8" y="T9"/>
                    </a:cxn>
                    <a:cxn ang="T93">
                      <a:pos x="T10" y="T11"/>
                    </a:cxn>
                    <a:cxn ang="T94">
                      <a:pos x="T12" y="T13"/>
                    </a:cxn>
                    <a:cxn ang="T95">
                      <a:pos x="T14" y="T15"/>
                    </a:cxn>
                    <a:cxn ang="T96">
                      <a:pos x="T16" y="T17"/>
                    </a:cxn>
                    <a:cxn ang="T97">
                      <a:pos x="T18" y="T19"/>
                    </a:cxn>
                    <a:cxn ang="T98">
                      <a:pos x="T20" y="T21"/>
                    </a:cxn>
                    <a:cxn ang="T99">
                      <a:pos x="T22" y="T23"/>
                    </a:cxn>
                    <a:cxn ang="T100">
                      <a:pos x="T24" y="T25"/>
                    </a:cxn>
                    <a:cxn ang="T101">
                      <a:pos x="T26" y="T27"/>
                    </a:cxn>
                    <a:cxn ang="T102">
                      <a:pos x="T28" y="T29"/>
                    </a:cxn>
                    <a:cxn ang="T103">
                      <a:pos x="T30" y="T31"/>
                    </a:cxn>
                    <a:cxn ang="T104">
                      <a:pos x="T32" y="T33"/>
                    </a:cxn>
                    <a:cxn ang="T105">
                      <a:pos x="T34" y="T35"/>
                    </a:cxn>
                    <a:cxn ang="T106">
                      <a:pos x="T36" y="T37"/>
                    </a:cxn>
                    <a:cxn ang="T107">
                      <a:pos x="T38" y="T39"/>
                    </a:cxn>
                    <a:cxn ang="T108">
                      <a:pos x="T40" y="T41"/>
                    </a:cxn>
                    <a:cxn ang="T109">
                      <a:pos x="T42" y="T43"/>
                    </a:cxn>
                    <a:cxn ang="T110">
                      <a:pos x="T44" y="T45"/>
                    </a:cxn>
                    <a:cxn ang="T111">
                      <a:pos x="T46" y="T47"/>
                    </a:cxn>
                    <a:cxn ang="T112">
                      <a:pos x="T48" y="T49"/>
                    </a:cxn>
                    <a:cxn ang="T113">
                      <a:pos x="T50" y="T51"/>
                    </a:cxn>
                    <a:cxn ang="T114">
                      <a:pos x="T52" y="T53"/>
                    </a:cxn>
                    <a:cxn ang="T115">
                      <a:pos x="T54" y="T55"/>
                    </a:cxn>
                    <a:cxn ang="T116">
                      <a:pos x="T56" y="T57"/>
                    </a:cxn>
                    <a:cxn ang="T117">
                      <a:pos x="T58" y="T59"/>
                    </a:cxn>
                    <a:cxn ang="T118">
                      <a:pos x="T60" y="T61"/>
                    </a:cxn>
                    <a:cxn ang="T119">
                      <a:pos x="T62" y="T63"/>
                    </a:cxn>
                    <a:cxn ang="T120">
                      <a:pos x="T64" y="T65"/>
                    </a:cxn>
                    <a:cxn ang="T121">
                      <a:pos x="T66" y="T67"/>
                    </a:cxn>
                    <a:cxn ang="T122">
                      <a:pos x="T68" y="T69"/>
                    </a:cxn>
                    <a:cxn ang="T123">
                      <a:pos x="T70" y="T71"/>
                    </a:cxn>
                    <a:cxn ang="T124">
                      <a:pos x="T72" y="T73"/>
                    </a:cxn>
                    <a:cxn ang="T125">
                      <a:pos x="T74" y="T75"/>
                    </a:cxn>
                    <a:cxn ang="T126">
                      <a:pos x="T76" y="T77"/>
                    </a:cxn>
                    <a:cxn ang="T127">
                      <a:pos x="T78" y="T79"/>
                    </a:cxn>
                    <a:cxn ang="T128">
                      <a:pos x="T80" y="T81"/>
                    </a:cxn>
                    <a:cxn ang="T129">
                      <a:pos x="T82" y="T83"/>
                    </a:cxn>
                    <a:cxn ang="T130">
                      <a:pos x="T84" y="T85"/>
                    </a:cxn>
                    <a:cxn ang="T131">
                      <a:pos x="T86" y="T87"/>
                    </a:cxn>
                  </a:cxnLst>
                  <a:rect l="T132" t="T133" r="T134" b="T135"/>
                  <a:pathLst>
                    <a:path w="323" h="379">
                      <a:moveTo>
                        <a:pt x="126" y="50"/>
                      </a:moveTo>
                      <a:lnTo>
                        <a:pt x="101" y="70"/>
                      </a:lnTo>
                      <a:lnTo>
                        <a:pt x="76" y="92"/>
                      </a:lnTo>
                      <a:lnTo>
                        <a:pt x="54" y="115"/>
                      </a:lnTo>
                      <a:lnTo>
                        <a:pt x="34" y="140"/>
                      </a:lnTo>
                      <a:lnTo>
                        <a:pt x="18" y="167"/>
                      </a:lnTo>
                      <a:lnTo>
                        <a:pt x="6" y="196"/>
                      </a:lnTo>
                      <a:lnTo>
                        <a:pt x="0" y="227"/>
                      </a:lnTo>
                      <a:lnTo>
                        <a:pt x="1" y="259"/>
                      </a:lnTo>
                      <a:lnTo>
                        <a:pt x="4" y="267"/>
                      </a:lnTo>
                      <a:lnTo>
                        <a:pt x="7" y="277"/>
                      </a:lnTo>
                      <a:lnTo>
                        <a:pt x="11" y="283"/>
                      </a:lnTo>
                      <a:lnTo>
                        <a:pt x="15" y="291"/>
                      </a:lnTo>
                      <a:lnTo>
                        <a:pt x="21" y="298"/>
                      </a:lnTo>
                      <a:lnTo>
                        <a:pt x="27" y="305"/>
                      </a:lnTo>
                      <a:lnTo>
                        <a:pt x="34" y="311"/>
                      </a:lnTo>
                      <a:lnTo>
                        <a:pt x="41" y="316"/>
                      </a:lnTo>
                      <a:lnTo>
                        <a:pt x="57" y="325"/>
                      </a:lnTo>
                      <a:lnTo>
                        <a:pt x="72" y="333"/>
                      </a:lnTo>
                      <a:lnTo>
                        <a:pt x="87" y="340"/>
                      </a:lnTo>
                      <a:lnTo>
                        <a:pt x="103" y="345"/>
                      </a:lnTo>
                      <a:lnTo>
                        <a:pt x="120" y="351"/>
                      </a:lnTo>
                      <a:lnTo>
                        <a:pt x="136" y="356"/>
                      </a:lnTo>
                      <a:lnTo>
                        <a:pt x="153" y="360"/>
                      </a:lnTo>
                      <a:lnTo>
                        <a:pt x="169" y="364"/>
                      </a:lnTo>
                      <a:lnTo>
                        <a:pt x="187" y="367"/>
                      </a:lnTo>
                      <a:lnTo>
                        <a:pt x="204" y="370"/>
                      </a:lnTo>
                      <a:lnTo>
                        <a:pt x="221" y="372"/>
                      </a:lnTo>
                      <a:lnTo>
                        <a:pt x="238" y="374"/>
                      </a:lnTo>
                      <a:lnTo>
                        <a:pt x="256" y="375"/>
                      </a:lnTo>
                      <a:lnTo>
                        <a:pt x="273" y="376"/>
                      </a:lnTo>
                      <a:lnTo>
                        <a:pt x="290" y="378"/>
                      </a:lnTo>
                      <a:lnTo>
                        <a:pt x="307" y="379"/>
                      </a:lnTo>
                      <a:lnTo>
                        <a:pt x="312" y="379"/>
                      </a:lnTo>
                      <a:lnTo>
                        <a:pt x="317" y="375"/>
                      </a:lnTo>
                      <a:lnTo>
                        <a:pt x="320" y="372"/>
                      </a:lnTo>
                      <a:lnTo>
                        <a:pt x="323" y="366"/>
                      </a:lnTo>
                      <a:lnTo>
                        <a:pt x="323" y="360"/>
                      </a:lnTo>
                      <a:lnTo>
                        <a:pt x="320" y="356"/>
                      </a:lnTo>
                      <a:lnTo>
                        <a:pt x="316" y="352"/>
                      </a:lnTo>
                      <a:lnTo>
                        <a:pt x="311" y="351"/>
                      </a:lnTo>
                      <a:lnTo>
                        <a:pt x="295" y="351"/>
                      </a:lnTo>
                      <a:lnTo>
                        <a:pt x="279" y="351"/>
                      </a:lnTo>
                      <a:lnTo>
                        <a:pt x="263" y="350"/>
                      </a:lnTo>
                      <a:lnTo>
                        <a:pt x="248" y="349"/>
                      </a:lnTo>
                      <a:lnTo>
                        <a:pt x="231" y="348"/>
                      </a:lnTo>
                      <a:lnTo>
                        <a:pt x="215" y="345"/>
                      </a:lnTo>
                      <a:lnTo>
                        <a:pt x="200" y="343"/>
                      </a:lnTo>
                      <a:lnTo>
                        <a:pt x="183" y="341"/>
                      </a:lnTo>
                      <a:lnTo>
                        <a:pt x="168" y="337"/>
                      </a:lnTo>
                      <a:lnTo>
                        <a:pt x="151" y="334"/>
                      </a:lnTo>
                      <a:lnTo>
                        <a:pt x="136" y="329"/>
                      </a:lnTo>
                      <a:lnTo>
                        <a:pt x="121" y="325"/>
                      </a:lnTo>
                      <a:lnTo>
                        <a:pt x="106" y="320"/>
                      </a:lnTo>
                      <a:lnTo>
                        <a:pt x="92" y="313"/>
                      </a:lnTo>
                      <a:lnTo>
                        <a:pt x="76" y="306"/>
                      </a:lnTo>
                      <a:lnTo>
                        <a:pt x="62" y="300"/>
                      </a:lnTo>
                      <a:lnTo>
                        <a:pt x="51" y="291"/>
                      </a:lnTo>
                      <a:lnTo>
                        <a:pt x="41" y="280"/>
                      </a:lnTo>
                      <a:lnTo>
                        <a:pt x="35" y="269"/>
                      </a:lnTo>
                      <a:lnTo>
                        <a:pt x="31" y="255"/>
                      </a:lnTo>
                      <a:lnTo>
                        <a:pt x="31" y="239"/>
                      </a:lnTo>
                      <a:lnTo>
                        <a:pt x="33" y="218"/>
                      </a:lnTo>
                      <a:lnTo>
                        <a:pt x="38" y="197"/>
                      </a:lnTo>
                      <a:lnTo>
                        <a:pt x="42" y="182"/>
                      </a:lnTo>
                      <a:lnTo>
                        <a:pt x="51" y="165"/>
                      </a:lnTo>
                      <a:lnTo>
                        <a:pt x="60" y="150"/>
                      </a:lnTo>
                      <a:lnTo>
                        <a:pt x="68" y="136"/>
                      </a:lnTo>
                      <a:lnTo>
                        <a:pt x="79" y="124"/>
                      </a:lnTo>
                      <a:lnTo>
                        <a:pt x="89" y="111"/>
                      </a:lnTo>
                      <a:lnTo>
                        <a:pt x="101" y="100"/>
                      </a:lnTo>
                      <a:lnTo>
                        <a:pt x="114" y="88"/>
                      </a:lnTo>
                      <a:lnTo>
                        <a:pt x="129" y="76"/>
                      </a:lnTo>
                      <a:lnTo>
                        <a:pt x="144" y="64"/>
                      </a:lnTo>
                      <a:lnTo>
                        <a:pt x="162" y="53"/>
                      </a:lnTo>
                      <a:lnTo>
                        <a:pt x="181" y="41"/>
                      </a:lnTo>
                      <a:lnTo>
                        <a:pt x="201" y="31"/>
                      </a:lnTo>
                      <a:lnTo>
                        <a:pt x="219" y="22"/>
                      </a:lnTo>
                      <a:lnTo>
                        <a:pt x="237" y="14"/>
                      </a:lnTo>
                      <a:lnTo>
                        <a:pt x="253" y="7"/>
                      </a:lnTo>
                      <a:lnTo>
                        <a:pt x="268" y="1"/>
                      </a:lnTo>
                      <a:lnTo>
                        <a:pt x="255" y="0"/>
                      </a:lnTo>
                      <a:lnTo>
                        <a:pt x="238" y="1"/>
                      </a:lnTo>
                      <a:lnTo>
                        <a:pt x="221" y="5"/>
                      </a:lnTo>
                      <a:lnTo>
                        <a:pt x="201" y="11"/>
                      </a:lnTo>
                      <a:lnTo>
                        <a:pt x="181" y="19"/>
                      </a:lnTo>
                      <a:lnTo>
                        <a:pt x="161" y="28"/>
                      </a:lnTo>
                      <a:lnTo>
                        <a:pt x="142" y="39"/>
                      </a:lnTo>
                      <a:lnTo>
                        <a:pt x="126" y="5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9101" name="Freeform 762"/>
                <p:cNvSpPr>
                  <a:spLocks/>
                </p:cNvSpPr>
                <p:nvPr/>
              </p:nvSpPr>
              <p:spPr bwMode="auto">
                <a:xfrm>
                  <a:off x="5229" y="2647"/>
                  <a:ext cx="99" cy="59"/>
                </a:xfrm>
                <a:custGeom>
                  <a:avLst/>
                  <a:gdLst>
                    <a:gd name="T0" fmla="*/ 0 w 282"/>
                    <a:gd name="T1" fmla="*/ 0 h 253"/>
                    <a:gd name="T2" fmla="*/ 0 w 282"/>
                    <a:gd name="T3" fmla="*/ 0 h 253"/>
                    <a:gd name="T4" fmla="*/ 0 w 282"/>
                    <a:gd name="T5" fmla="*/ 0 h 253"/>
                    <a:gd name="T6" fmla="*/ 0 w 282"/>
                    <a:gd name="T7" fmla="*/ 0 h 253"/>
                    <a:gd name="T8" fmla="*/ 0 w 282"/>
                    <a:gd name="T9" fmla="*/ 0 h 253"/>
                    <a:gd name="T10" fmla="*/ 0 w 282"/>
                    <a:gd name="T11" fmla="*/ 0 h 253"/>
                    <a:gd name="T12" fmla="*/ 0 w 282"/>
                    <a:gd name="T13" fmla="*/ 0 h 253"/>
                    <a:gd name="T14" fmla="*/ 0 w 282"/>
                    <a:gd name="T15" fmla="*/ 0 h 253"/>
                    <a:gd name="T16" fmla="*/ 0 w 282"/>
                    <a:gd name="T17" fmla="*/ 0 h 253"/>
                    <a:gd name="T18" fmla="*/ 0 w 282"/>
                    <a:gd name="T19" fmla="*/ 0 h 253"/>
                    <a:gd name="T20" fmla="*/ 0 w 282"/>
                    <a:gd name="T21" fmla="*/ 0 h 253"/>
                    <a:gd name="T22" fmla="*/ 0 w 282"/>
                    <a:gd name="T23" fmla="*/ 0 h 253"/>
                    <a:gd name="T24" fmla="*/ 0 w 282"/>
                    <a:gd name="T25" fmla="*/ 0 h 253"/>
                    <a:gd name="T26" fmla="*/ 0 w 282"/>
                    <a:gd name="T27" fmla="*/ 0 h 253"/>
                    <a:gd name="T28" fmla="*/ 0 w 282"/>
                    <a:gd name="T29" fmla="*/ 0 h 253"/>
                    <a:gd name="T30" fmla="*/ 0 w 282"/>
                    <a:gd name="T31" fmla="*/ 0 h 253"/>
                    <a:gd name="T32" fmla="*/ 0 w 282"/>
                    <a:gd name="T33" fmla="*/ 0 h 253"/>
                    <a:gd name="T34" fmla="*/ 0 w 282"/>
                    <a:gd name="T35" fmla="*/ 0 h 253"/>
                    <a:gd name="T36" fmla="*/ 0 w 282"/>
                    <a:gd name="T37" fmla="*/ 0 h 253"/>
                    <a:gd name="T38" fmla="*/ 0 w 282"/>
                    <a:gd name="T39" fmla="*/ 0 h 253"/>
                    <a:gd name="T40" fmla="*/ 0 w 282"/>
                    <a:gd name="T41" fmla="*/ 0 h 253"/>
                    <a:gd name="T42" fmla="*/ 0 w 282"/>
                    <a:gd name="T43" fmla="*/ 0 h 253"/>
                    <a:gd name="T44" fmla="*/ 0 w 282"/>
                    <a:gd name="T45" fmla="*/ 0 h 253"/>
                    <a:gd name="T46" fmla="*/ 0 w 282"/>
                    <a:gd name="T47" fmla="*/ 0 h 253"/>
                    <a:gd name="T48" fmla="*/ 0 w 282"/>
                    <a:gd name="T49" fmla="*/ 0 h 253"/>
                    <a:gd name="T50" fmla="*/ 0 w 282"/>
                    <a:gd name="T51" fmla="*/ 0 h 253"/>
                    <a:gd name="T52" fmla="*/ 0 w 282"/>
                    <a:gd name="T53" fmla="*/ 0 h 253"/>
                    <a:gd name="T54" fmla="*/ 0 w 282"/>
                    <a:gd name="T55" fmla="*/ 0 h 253"/>
                    <a:gd name="T56" fmla="*/ 0 w 282"/>
                    <a:gd name="T57" fmla="*/ 0 h 253"/>
                    <a:gd name="T58" fmla="*/ 0 w 282"/>
                    <a:gd name="T59" fmla="*/ 0 h 253"/>
                    <a:gd name="T60" fmla="*/ 0 w 282"/>
                    <a:gd name="T61" fmla="*/ 0 h 253"/>
                    <a:gd name="T62" fmla="*/ 0 w 282"/>
                    <a:gd name="T63" fmla="*/ 0 h 253"/>
                    <a:gd name="T64" fmla="*/ 0 w 282"/>
                    <a:gd name="T65" fmla="*/ 0 h 253"/>
                    <a:gd name="T66" fmla="*/ 0 w 282"/>
                    <a:gd name="T67" fmla="*/ 0 h 253"/>
                    <a:gd name="T68" fmla="*/ 0 w 282"/>
                    <a:gd name="T69" fmla="*/ 0 h 253"/>
                    <a:gd name="T70" fmla="*/ 0 w 282"/>
                    <a:gd name="T71" fmla="*/ 0 h 253"/>
                    <a:gd name="T72" fmla="*/ 0 w 282"/>
                    <a:gd name="T73" fmla="*/ 0 h 253"/>
                    <a:gd name="T74" fmla="*/ 0 w 282"/>
                    <a:gd name="T75" fmla="*/ 0 h 253"/>
                    <a:gd name="T76" fmla="*/ 0 w 282"/>
                    <a:gd name="T77" fmla="*/ 0 h 253"/>
                    <a:gd name="T78" fmla="*/ 0 w 282"/>
                    <a:gd name="T79" fmla="*/ 0 h 253"/>
                    <a:gd name="T80" fmla="*/ 0 w 282"/>
                    <a:gd name="T81" fmla="*/ 0 h 253"/>
                    <a:gd name="T82" fmla="*/ 0 w 282"/>
                    <a:gd name="T83" fmla="*/ 0 h 253"/>
                    <a:gd name="T84" fmla="*/ 0 w 282"/>
                    <a:gd name="T85" fmla="*/ 0 h 253"/>
                    <a:gd name="T86" fmla="*/ 0 w 282"/>
                    <a:gd name="T87" fmla="*/ 0 h 253"/>
                    <a:gd name="T88" fmla="*/ 0 w 282"/>
                    <a:gd name="T89" fmla="*/ 0 h 253"/>
                    <a:gd name="T90" fmla="*/ 0 w 282"/>
                    <a:gd name="T91" fmla="*/ 0 h 253"/>
                    <a:gd name="T92" fmla="*/ 0 w 282"/>
                    <a:gd name="T93" fmla="*/ 0 h 253"/>
                    <a:gd name="T94" fmla="*/ 0 w 282"/>
                    <a:gd name="T95" fmla="*/ 0 h 253"/>
                    <a:gd name="T96" fmla="*/ 0 w 282"/>
                    <a:gd name="T97" fmla="*/ 0 h 253"/>
                    <a:gd name="T98" fmla="*/ 0 w 282"/>
                    <a:gd name="T99" fmla="*/ 0 h 253"/>
                    <a:gd name="T100" fmla="*/ 0 w 282"/>
                    <a:gd name="T101" fmla="*/ 0 h 253"/>
                    <a:gd name="T102" fmla="*/ 0 w 282"/>
                    <a:gd name="T103" fmla="*/ 0 h 253"/>
                    <a:gd name="T104" fmla="*/ 0 w 282"/>
                    <a:gd name="T105" fmla="*/ 0 h 253"/>
                    <a:gd name="T106" fmla="*/ 0 w 282"/>
                    <a:gd name="T107" fmla="*/ 0 h 253"/>
                    <a:gd name="T108" fmla="*/ 0 w 282"/>
                    <a:gd name="T109" fmla="*/ 0 h 253"/>
                    <a:gd name="T110" fmla="*/ 0 w 282"/>
                    <a:gd name="T111" fmla="*/ 0 h 253"/>
                    <a:gd name="T112" fmla="*/ 0 w 282"/>
                    <a:gd name="T113" fmla="*/ 0 h 253"/>
                    <a:gd name="T114" fmla="*/ 0 w 282"/>
                    <a:gd name="T115" fmla="*/ 0 h 253"/>
                    <a:gd name="T116" fmla="*/ 0 w 282"/>
                    <a:gd name="T117" fmla="*/ 0 h 253"/>
                    <a:gd name="T118" fmla="*/ 0 w 282"/>
                    <a:gd name="T119" fmla="*/ 0 h 253"/>
                    <a:gd name="T120" fmla="*/ 0 w 282"/>
                    <a:gd name="T121" fmla="*/ 0 h 253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60000 65536"/>
                    <a:gd name="T163" fmla="*/ 0 60000 65536"/>
                    <a:gd name="T164" fmla="*/ 0 60000 65536"/>
                    <a:gd name="T165" fmla="*/ 0 60000 65536"/>
                    <a:gd name="T166" fmla="*/ 0 60000 65536"/>
                    <a:gd name="T167" fmla="*/ 0 60000 65536"/>
                    <a:gd name="T168" fmla="*/ 0 60000 65536"/>
                    <a:gd name="T169" fmla="*/ 0 60000 65536"/>
                    <a:gd name="T170" fmla="*/ 0 60000 65536"/>
                    <a:gd name="T171" fmla="*/ 0 60000 65536"/>
                    <a:gd name="T172" fmla="*/ 0 60000 65536"/>
                    <a:gd name="T173" fmla="*/ 0 60000 65536"/>
                    <a:gd name="T174" fmla="*/ 0 60000 65536"/>
                    <a:gd name="T175" fmla="*/ 0 60000 65536"/>
                    <a:gd name="T176" fmla="*/ 0 60000 65536"/>
                    <a:gd name="T177" fmla="*/ 0 60000 65536"/>
                    <a:gd name="T178" fmla="*/ 0 60000 65536"/>
                    <a:gd name="T179" fmla="*/ 0 60000 65536"/>
                    <a:gd name="T180" fmla="*/ 0 60000 65536"/>
                    <a:gd name="T181" fmla="*/ 0 60000 65536"/>
                    <a:gd name="T182" fmla="*/ 0 60000 65536"/>
                    <a:gd name="T183" fmla="*/ 0 w 282"/>
                    <a:gd name="T184" fmla="*/ 0 h 253"/>
                    <a:gd name="T185" fmla="*/ 282 w 282"/>
                    <a:gd name="T186" fmla="*/ 253 h 253"/>
                  </a:gdLst>
                  <a:ahLst/>
                  <a:cxnLst>
                    <a:cxn ang="T122">
                      <a:pos x="T0" y="T1"/>
                    </a:cxn>
                    <a:cxn ang="T123">
                      <a:pos x="T2" y="T3"/>
                    </a:cxn>
                    <a:cxn ang="T124">
                      <a:pos x="T4" y="T5"/>
                    </a:cxn>
                    <a:cxn ang="T125">
                      <a:pos x="T6" y="T7"/>
                    </a:cxn>
                    <a:cxn ang="T126">
                      <a:pos x="T8" y="T9"/>
                    </a:cxn>
                    <a:cxn ang="T127">
                      <a:pos x="T10" y="T11"/>
                    </a:cxn>
                    <a:cxn ang="T128">
                      <a:pos x="T12" y="T13"/>
                    </a:cxn>
                    <a:cxn ang="T129">
                      <a:pos x="T14" y="T15"/>
                    </a:cxn>
                    <a:cxn ang="T130">
                      <a:pos x="T16" y="T17"/>
                    </a:cxn>
                    <a:cxn ang="T131">
                      <a:pos x="T18" y="T19"/>
                    </a:cxn>
                    <a:cxn ang="T132">
                      <a:pos x="T20" y="T21"/>
                    </a:cxn>
                    <a:cxn ang="T133">
                      <a:pos x="T22" y="T23"/>
                    </a:cxn>
                    <a:cxn ang="T134">
                      <a:pos x="T24" y="T25"/>
                    </a:cxn>
                    <a:cxn ang="T135">
                      <a:pos x="T26" y="T27"/>
                    </a:cxn>
                    <a:cxn ang="T136">
                      <a:pos x="T28" y="T29"/>
                    </a:cxn>
                    <a:cxn ang="T137">
                      <a:pos x="T30" y="T31"/>
                    </a:cxn>
                    <a:cxn ang="T138">
                      <a:pos x="T32" y="T33"/>
                    </a:cxn>
                    <a:cxn ang="T139">
                      <a:pos x="T34" y="T35"/>
                    </a:cxn>
                    <a:cxn ang="T140">
                      <a:pos x="T36" y="T37"/>
                    </a:cxn>
                    <a:cxn ang="T141">
                      <a:pos x="T38" y="T39"/>
                    </a:cxn>
                    <a:cxn ang="T142">
                      <a:pos x="T40" y="T41"/>
                    </a:cxn>
                    <a:cxn ang="T143">
                      <a:pos x="T42" y="T43"/>
                    </a:cxn>
                    <a:cxn ang="T144">
                      <a:pos x="T44" y="T45"/>
                    </a:cxn>
                    <a:cxn ang="T145">
                      <a:pos x="T46" y="T47"/>
                    </a:cxn>
                    <a:cxn ang="T146">
                      <a:pos x="T48" y="T49"/>
                    </a:cxn>
                    <a:cxn ang="T147">
                      <a:pos x="T50" y="T51"/>
                    </a:cxn>
                    <a:cxn ang="T148">
                      <a:pos x="T52" y="T53"/>
                    </a:cxn>
                    <a:cxn ang="T149">
                      <a:pos x="T54" y="T55"/>
                    </a:cxn>
                    <a:cxn ang="T150">
                      <a:pos x="T56" y="T57"/>
                    </a:cxn>
                    <a:cxn ang="T151">
                      <a:pos x="T58" y="T59"/>
                    </a:cxn>
                    <a:cxn ang="T152">
                      <a:pos x="T60" y="T61"/>
                    </a:cxn>
                    <a:cxn ang="T153">
                      <a:pos x="T62" y="T63"/>
                    </a:cxn>
                    <a:cxn ang="T154">
                      <a:pos x="T64" y="T65"/>
                    </a:cxn>
                    <a:cxn ang="T155">
                      <a:pos x="T66" y="T67"/>
                    </a:cxn>
                    <a:cxn ang="T156">
                      <a:pos x="T68" y="T69"/>
                    </a:cxn>
                    <a:cxn ang="T157">
                      <a:pos x="T70" y="T71"/>
                    </a:cxn>
                    <a:cxn ang="T158">
                      <a:pos x="T72" y="T73"/>
                    </a:cxn>
                    <a:cxn ang="T159">
                      <a:pos x="T74" y="T75"/>
                    </a:cxn>
                    <a:cxn ang="T160">
                      <a:pos x="T76" y="T77"/>
                    </a:cxn>
                    <a:cxn ang="T161">
                      <a:pos x="T78" y="T79"/>
                    </a:cxn>
                    <a:cxn ang="T162">
                      <a:pos x="T80" y="T81"/>
                    </a:cxn>
                    <a:cxn ang="T163">
                      <a:pos x="T82" y="T83"/>
                    </a:cxn>
                    <a:cxn ang="T164">
                      <a:pos x="T84" y="T85"/>
                    </a:cxn>
                    <a:cxn ang="T165">
                      <a:pos x="T86" y="T87"/>
                    </a:cxn>
                    <a:cxn ang="T166">
                      <a:pos x="T88" y="T89"/>
                    </a:cxn>
                    <a:cxn ang="T167">
                      <a:pos x="T90" y="T91"/>
                    </a:cxn>
                    <a:cxn ang="T168">
                      <a:pos x="T92" y="T93"/>
                    </a:cxn>
                    <a:cxn ang="T169">
                      <a:pos x="T94" y="T95"/>
                    </a:cxn>
                    <a:cxn ang="T170">
                      <a:pos x="T96" y="T97"/>
                    </a:cxn>
                    <a:cxn ang="T171">
                      <a:pos x="T98" y="T99"/>
                    </a:cxn>
                    <a:cxn ang="T172">
                      <a:pos x="T100" y="T101"/>
                    </a:cxn>
                    <a:cxn ang="T173">
                      <a:pos x="T102" y="T103"/>
                    </a:cxn>
                    <a:cxn ang="T174">
                      <a:pos x="T104" y="T105"/>
                    </a:cxn>
                    <a:cxn ang="T175">
                      <a:pos x="T106" y="T107"/>
                    </a:cxn>
                    <a:cxn ang="T176">
                      <a:pos x="T108" y="T109"/>
                    </a:cxn>
                    <a:cxn ang="T177">
                      <a:pos x="T110" y="T111"/>
                    </a:cxn>
                    <a:cxn ang="T178">
                      <a:pos x="T112" y="T113"/>
                    </a:cxn>
                    <a:cxn ang="T179">
                      <a:pos x="T114" y="T115"/>
                    </a:cxn>
                    <a:cxn ang="T180">
                      <a:pos x="T116" y="T117"/>
                    </a:cxn>
                    <a:cxn ang="T181">
                      <a:pos x="T118" y="T119"/>
                    </a:cxn>
                    <a:cxn ang="T182">
                      <a:pos x="T120" y="T121"/>
                    </a:cxn>
                  </a:cxnLst>
                  <a:rect l="T183" t="T184" r="T185" b="T186"/>
                  <a:pathLst>
                    <a:path w="282" h="253">
                      <a:moveTo>
                        <a:pt x="235" y="78"/>
                      </a:moveTo>
                      <a:lnTo>
                        <a:pt x="248" y="92"/>
                      </a:lnTo>
                      <a:lnTo>
                        <a:pt x="255" y="108"/>
                      </a:lnTo>
                      <a:lnTo>
                        <a:pt x="259" y="125"/>
                      </a:lnTo>
                      <a:lnTo>
                        <a:pt x="259" y="144"/>
                      </a:lnTo>
                      <a:lnTo>
                        <a:pt x="257" y="159"/>
                      </a:lnTo>
                      <a:lnTo>
                        <a:pt x="252" y="171"/>
                      </a:lnTo>
                      <a:lnTo>
                        <a:pt x="244" y="184"/>
                      </a:lnTo>
                      <a:lnTo>
                        <a:pt x="236" y="194"/>
                      </a:lnTo>
                      <a:lnTo>
                        <a:pt x="225" y="206"/>
                      </a:lnTo>
                      <a:lnTo>
                        <a:pt x="215" y="215"/>
                      </a:lnTo>
                      <a:lnTo>
                        <a:pt x="204" y="225"/>
                      </a:lnTo>
                      <a:lnTo>
                        <a:pt x="194" y="236"/>
                      </a:lnTo>
                      <a:lnTo>
                        <a:pt x="191" y="239"/>
                      </a:lnTo>
                      <a:lnTo>
                        <a:pt x="190" y="242"/>
                      </a:lnTo>
                      <a:lnTo>
                        <a:pt x="191" y="246"/>
                      </a:lnTo>
                      <a:lnTo>
                        <a:pt x="194" y="249"/>
                      </a:lnTo>
                      <a:lnTo>
                        <a:pt x="197" y="252"/>
                      </a:lnTo>
                      <a:lnTo>
                        <a:pt x="201" y="253"/>
                      </a:lnTo>
                      <a:lnTo>
                        <a:pt x="205" y="252"/>
                      </a:lnTo>
                      <a:lnTo>
                        <a:pt x="209" y="249"/>
                      </a:lnTo>
                      <a:lnTo>
                        <a:pt x="232" y="234"/>
                      </a:lnTo>
                      <a:lnTo>
                        <a:pt x="251" y="215"/>
                      </a:lnTo>
                      <a:lnTo>
                        <a:pt x="267" y="192"/>
                      </a:lnTo>
                      <a:lnTo>
                        <a:pt x="278" y="168"/>
                      </a:lnTo>
                      <a:lnTo>
                        <a:pt x="282" y="141"/>
                      </a:lnTo>
                      <a:lnTo>
                        <a:pt x="279" y="116"/>
                      </a:lnTo>
                      <a:lnTo>
                        <a:pt x="270" y="92"/>
                      </a:lnTo>
                      <a:lnTo>
                        <a:pt x="251" y="70"/>
                      </a:lnTo>
                      <a:lnTo>
                        <a:pt x="237" y="59"/>
                      </a:lnTo>
                      <a:lnTo>
                        <a:pt x="221" y="48"/>
                      </a:lnTo>
                      <a:lnTo>
                        <a:pt x="202" y="39"/>
                      </a:lnTo>
                      <a:lnTo>
                        <a:pt x="183" y="31"/>
                      </a:lnTo>
                      <a:lnTo>
                        <a:pt x="163" y="24"/>
                      </a:lnTo>
                      <a:lnTo>
                        <a:pt x="142" y="18"/>
                      </a:lnTo>
                      <a:lnTo>
                        <a:pt x="122" y="13"/>
                      </a:lnTo>
                      <a:lnTo>
                        <a:pt x="101" y="8"/>
                      </a:lnTo>
                      <a:lnTo>
                        <a:pt x="82" y="5"/>
                      </a:lnTo>
                      <a:lnTo>
                        <a:pt x="63" y="2"/>
                      </a:lnTo>
                      <a:lnTo>
                        <a:pt x="47" y="0"/>
                      </a:lnTo>
                      <a:lnTo>
                        <a:pt x="32" y="0"/>
                      </a:lnTo>
                      <a:lnTo>
                        <a:pt x="19" y="0"/>
                      </a:lnTo>
                      <a:lnTo>
                        <a:pt x="10" y="1"/>
                      </a:lnTo>
                      <a:lnTo>
                        <a:pt x="4" y="4"/>
                      </a:lnTo>
                      <a:lnTo>
                        <a:pt x="0" y="6"/>
                      </a:lnTo>
                      <a:lnTo>
                        <a:pt x="12" y="8"/>
                      </a:lnTo>
                      <a:lnTo>
                        <a:pt x="25" y="9"/>
                      </a:lnTo>
                      <a:lnTo>
                        <a:pt x="38" y="12"/>
                      </a:lnTo>
                      <a:lnTo>
                        <a:pt x="52" y="14"/>
                      </a:lnTo>
                      <a:lnTo>
                        <a:pt x="67" y="16"/>
                      </a:lnTo>
                      <a:lnTo>
                        <a:pt x="82" y="18"/>
                      </a:lnTo>
                      <a:lnTo>
                        <a:pt x="97" y="22"/>
                      </a:lnTo>
                      <a:lnTo>
                        <a:pt x="114" y="25"/>
                      </a:lnTo>
                      <a:lnTo>
                        <a:pt x="129" y="30"/>
                      </a:lnTo>
                      <a:lnTo>
                        <a:pt x="146" y="35"/>
                      </a:lnTo>
                      <a:lnTo>
                        <a:pt x="162" y="40"/>
                      </a:lnTo>
                      <a:lnTo>
                        <a:pt x="177" y="46"/>
                      </a:lnTo>
                      <a:lnTo>
                        <a:pt x="192" y="53"/>
                      </a:lnTo>
                      <a:lnTo>
                        <a:pt x="208" y="60"/>
                      </a:lnTo>
                      <a:lnTo>
                        <a:pt x="222" y="69"/>
                      </a:lnTo>
                      <a:lnTo>
                        <a:pt x="235" y="78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9102" name="Freeform 763"/>
                <p:cNvSpPr>
                  <a:spLocks/>
                </p:cNvSpPr>
                <p:nvPr/>
              </p:nvSpPr>
              <p:spPr bwMode="auto">
                <a:xfrm>
                  <a:off x="5030" y="2680"/>
                  <a:ext cx="40" cy="54"/>
                </a:xfrm>
                <a:custGeom>
                  <a:avLst/>
                  <a:gdLst>
                    <a:gd name="T0" fmla="*/ 0 w 115"/>
                    <a:gd name="T1" fmla="*/ 0 h 236"/>
                    <a:gd name="T2" fmla="*/ 0 w 115"/>
                    <a:gd name="T3" fmla="*/ 0 h 236"/>
                    <a:gd name="T4" fmla="*/ 0 w 115"/>
                    <a:gd name="T5" fmla="*/ 0 h 236"/>
                    <a:gd name="T6" fmla="*/ 0 w 115"/>
                    <a:gd name="T7" fmla="*/ 0 h 236"/>
                    <a:gd name="T8" fmla="*/ 0 w 115"/>
                    <a:gd name="T9" fmla="*/ 0 h 236"/>
                    <a:gd name="T10" fmla="*/ 0 w 115"/>
                    <a:gd name="T11" fmla="*/ 0 h 236"/>
                    <a:gd name="T12" fmla="*/ 0 w 115"/>
                    <a:gd name="T13" fmla="*/ 0 h 236"/>
                    <a:gd name="T14" fmla="*/ 0 w 115"/>
                    <a:gd name="T15" fmla="*/ 0 h 236"/>
                    <a:gd name="T16" fmla="*/ 0 w 115"/>
                    <a:gd name="T17" fmla="*/ 0 h 236"/>
                    <a:gd name="T18" fmla="*/ 0 w 115"/>
                    <a:gd name="T19" fmla="*/ 0 h 236"/>
                    <a:gd name="T20" fmla="*/ 0 w 115"/>
                    <a:gd name="T21" fmla="*/ 0 h 236"/>
                    <a:gd name="T22" fmla="*/ 0 w 115"/>
                    <a:gd name="T23" fmla="*/ 0 h 236"/>
                    <a:gd name="T24" fmla="*/ 0 w 115"/>
                    <a:gd name="T25" fmla="*/ 0 h 236"/>
                    <a:gd name="T26" fmla="*/ 0 w 115"/>
                    <a:gd name="T27" fmla="*/ 0 h 236"/>
                    <a:gd name="T28" fmla="*/ 0 w 115"/>
                    <a:gd name="T29" fmla="*/ 0 h 236"/>
                    <a:gd name="T30" fmla="*/ 0 w 115"/>
                    <a:gd name="T31" fmla="*/ 0 h 236"/>
                    <a:gd name="T32" fmla="*/ 0 w 115"/>
                    <a:gd name="T33" fmla="*/ 0 h 236"/>
                    <a:gd name="T34" fmla="*/ 0 w 115"/>
                    <a:gd name="T35" fmla="*/ 0 h 236"/>
                    <a:gd name="T36" fmla="*/ 0 w 115"/>
                    <a:gd name="T37" fmla="*/ 0 h 236"/>
                    <a:gd name="T38" fmla="*/ 0 w 115"/>
                    <a:gd name="T39" fmla="*/ 0 h 236"/>
                    <a:gd name="T40" fmla="*/ 0 w 115"/>
                    <a:gd name="T41" fmla="*/ 0 h 236"/>
                    <a:gd name="T42" fmla="*/ 0 w 115"/>
                    <a:gd name="T43" fmla="*/ 0 h 236"/>
                    <a:gd name="T44" fmla="*/ 0 w 115"/>
                    <a:gd name="T45" fmla="*/ 0 h 236"/>
                    <a:gd name="T46" fmla="*/ 0 w 115"/>
                    <a:gd name="T47" fmla="*/ 0 h 236"/>
                    <a:gd name="T48" fmla="*/ 0 w 115"/>
                    <a:gd name="T49" fmla="*/ 0 h 236"/>
                    <a:gd name="T50" fmla="*/ 0 w 115"/>
                    <a:gd name="T51" fmla="*/ 0 h 236"/>
                    <a:gd name="T52" fmla="*/ 0 w 115"/>
                    <a:gd name="T53" fmla="*/ 0 h 236"/>
                    <a:gd name="T54" fmla="*/ 0 w 115"/>
                    <a:gd name="T55" fmla="*/ 0 h 236"/>
                    <a:gd name="T56" fmla="*/ 0 w 115"/>
                    <a:gd name="T57" fmla="*/ 0 h 236"/>
                    <a:gd name="T58" fmla="*/ 0 w 115"/>
                    <a:gd name="T59" fmla="*/ 0 h 236"/>
                    <a:gd name="T60" fmla="*/ 0 w 115"/>
                    <a:gd name="T61" fmla="*/ 0 h 236"/>
                    <a:gd name="T62" fmla="*/ 0 w 115"/>
                    <a:gd name="T63" fmla="*/ 0 h 236"/>
                    <a:gd name="T64" fmla="*/ 0 w 115"/>
                    <a:gd name="T65" fmla="*/ 0 h 236"/>
                    <a:gd name="T66" fmla="*/ 0 w 115"/>
                    <a:gd name="T67" fmla="*/ 0 h 236"/>
                    <a:gd name="T68" fmla="*/ 0 w 115"/>
                    <a:gd name="T69" fmla="*/ 0 h 236"/>
                    <a:gd name="T70" fmla="*/ 0 w 115"/>
                    <a:gd name="T71" fmla="*/ 0 h 236"/>
                    <a:gd name="T72" fmla="*/ 0 w 115"/>
                    <a:gd name="T73" fmla="*/ 0 h 236"/>
                    <a:gd name="T74" fmla="*/ 0 w 115"/>
                    <a:gd name="T75" fmla="*/ 0 h 236"/>
                    <a:gd name="T76" fmla="*/ 0 w 115"/>
                    <a:gd name="T77" fmla="*/ 0 h 236"/>
                    <a:gd name="T78" fmla="*/ 0 w 115"/>
                    <a:gd name="T79" fmla="*/ 0 h 236"/>
                    <a:gd name="T80" fmla="*/ 0 w 115"/>
                    <a:gd name="T81" fmla="*/ 0 h 2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w 115"/>
                    <a:gd name="T124" fmla="*/ 0 h 236"/>
                    <a:gd name="T125" fmla="*/ 115 w 115"/>
                    <a:gd name="T126" fmla="*/ 236 h 236"/>
                  </a:gdLst>
                  <a:ahLst/>
                  <a:cxnLst>
                    <a:cxn ang="T82">
                      <a:pos x="T0" y="T1"/>
                    </a:cxn>
                    <a:cxn ang="T83">
                      <a:pos x="T2" y="T3"/>
                    </a:cxn>
                    <a:cxn ang="T84">
                      <a:pos x="T4" y="T5"/>
                    </a:cxn>
                    <a:cxn ang="T85">
                      <a:pos x="T6" y="T7"/>
                    </a:cxn>
                    <a:cxn ang="T86">
                      <a:pos x="T8" y="T9"/>
                    </a:cxn>
                    <a:cxn ang="T87">
                      <a:pos x="T10" y="T11"/>
                    </a:cxn>
                    <a:cxn ang="T88">
                      <a:pos x="T12" y="T13"/>
                    </a:cxn>
                    <a:cxn ang="T89">
                      <a:pos x="T14" y="T15"/>
                    </a:cxn>
                    <a:cxn ang="T90">
                      <a:pos x="T16" y="T17"/>
                    </a:cxn>
                    <a:cxn ang="T91">
                      <a:pos x="T18" y="T19"/>
                    </a:cxn>
                    <a:cxn ang="T92">
                      <a:pos x="T20" y="T21"/>
                    </a:cxn>
                    <a:cxn ang="T93">
                      <a:pos x="T22" y="T23"/>
                    </a:cxn>
                    <a:cxn ang="T94">
                      <a:pos x="T24" y="T25"/>
                    </a:cxn>
                    <a:cxn ang="T95">
                      <a:pos x="T26" y="T27"/>
                    </a:cxn>
                    <a:cxn ang="T96">
                      <a:pos x="T28" y="T29"/>
                    </a:cxn>
                    <a:cxn ang="T97">
                      <a:pos x="T30" y="T31"/>
                    </a:cxn>
                    <a:cxn ang="T98">
                      <a:pos x="T32" y="T33"/>
                    </a:cxn>
                    <a:cxn ang="T99">
                      <a:pos x="T34" y="T35"/>
                    </a:cxn>
                    <a:cxn ang="T100">
                      <a:pos x="T36" y="T37"/>
                    </a:cxn>
                    <a:cxn ang="T101">
                      <a:pos x="T38" y="T39"/>
                    </a:cxn>
                    <a:cxn ang="T102">
                      <a:pos x="T40" y="T41"/>
                    </a:cxn>
                    <a:cxn ang="T103">
                      <a:pos x="T42" y="T43"/>
                    </a:cxn>
                    <a:cxn ang="T104">
                      <a:pos x="T44" y="T45"/>
                    </a:cxn>
                    <a:cxn ang="T105">
                      <a:pos x="T46" y="T47"/>
                    </a:cxn>
                    <a:cxn ang="T106">
                      <a:pos x="T48" y="T49"/>
                    </a:cxn>
                    <a:cxn ang="T107">
                      <a:pos x="T50" y="T51"/>
                    </a:cxn>
                    <a:cxn ang="T108">
                      <a:pos x="T52" y="T53"/>
                    </a:cxn>
                    <a:cxn ang="T109">
                      <a:pos x="T54" y="T55"/>
                    </a:cxn>
                    <a:cxn ang="T110">
                      <a:pos x="T56" y="T57"/>
                    </a:cxn>
                    <a:cxn ang="T111">
                      <a:pos x="T58" y="T59"/>
                    </a:cxn>
                    <a:cxn ang="T112">
                      <a:pos x="T60" y="T61"/>
                    </a:cxn>
                    <a:cxn ang="T113">
                      <a:pos x="T62" y="T63"/>
                    </a:cxn>
                    <a:cxn ang="T114">
                      <a:pos x="T64" y="T65"/>
                    </a:cxn>
                    <a:cxn ang="T115">
                      <a:pos x="T66" y="T67"/>
                    </a:cxn>
                    <a:cxn ang="T116">
                      <a:pos x="T68" y="T69"/>
                    </a:cxn>
                    <a:cxn ang="T117">
                      <a:pos x="T70" y="T71"/>
                    </a:cxn>
                    <a:cxn ang="T118">
                      <a:pos x="T72" y="T73"/>
                    </a:cxn>
                    <a:cxn ang="T119">
                      <a:pos x="T74" y="T75"/>
                    </a:cxn>
                    <a:cxn ang="T120">
                      <a:pos x="T76" y="T77"/>
                    </a:cxn>
                    <a:cxn ang="T121">
                      <a:pos x="T78" y="T79"/>
                    </a:cxn>
                    <a:cxn ang="T122">
                      <a:pos x="T80" y="T81"/>
                    </a:cxn>
                  </a:cxnLst>
                  <a:rect l="T123" t="T124" r="T125" b="T126"/>
                  <a:pathLst>
                    <a:path w="115" h="236">
                      <a:moveTo>
                        <a:pt x="0" y="128"/>
                      </a:moveTo>
                      <a:lnTo>
                        <a:pt x="0" y="148"/>
                      </a:lnTo>
                      <a:lnTo>
                        <a:pt x="5" y="166"/>
                      </a:lnTo>
                      <a:lnTo>
                        <a:pt x="13" y="184"/>
                      </a:lnTo>
                      <a:lnTo>
                        <a:pt x="24" y="198"/>
                      </a:lnTo>
                      <a:lnTo>
                        <a:pt x="39" y="211"/>
                      </a:lnTo>
                      <a:lnTo>
                        <a:pt x="55" y="223"/>
                      </a:lnTo>
                      <a:lnTo>
                        <a:pt x="74" y="231"/>
                      </a:lnTo>
                      <a:lnTo>
                        <a:pt x="92" y="235"/>
                      </a:lnTo>
                      <a:lnTo>
                        <a:pt x="98" y="236"/>
                      </a:lnTo>
                      <a:lnTo>
                        <a:pt x="104" y="234"/>
                      </a:lnTo>
                      <a:lnTo>
                        <a:pt x="109" y="231"/>
                      </a:lnTo>
                      <a:lnTo>
                        <a:pt x="111" y="226"/>
                      </a:lnTo>
                      <a:lnTo>
                        <a:pt x="111" y="220"/>
                      </a:lnTo>
                      <a:lnTo>
                        <a:pt x="110" y="215"/>
                      </a:lnTo>
                      <a:lnTo>
                        <a:pt x="107" y="210"/>
                      </a:lnTo>
                      <a:lnTo>
                        <a:pt x="101" y="208"/>
                      </a:lnTo>
                      <a:lnTo>
                        <a:pt x="82" y="201"/>
                      </a:lnTo>
                      <a:lnTo>
                        <a:pt x="64" y="192"/>
                      </a:lnTo>
                      <a:lnTo>
                        <a:pt x="50" y="179"/>
                      </a:lnTo>
                      <a:lnTo>
                        <a:pt x="40" y="165"/>
                      </a:lnTo>
                      <a:lnTo>
                        <a:pt x="33" y="148"/>
                      </a:lnTo>
                      <a:lnTo>
                        <a:pt x="29" y="130"/>
                      </a:lnTo>
                      <a:lnTo>
                        <a:pt x="29" y="110"/>
                      </a:lnTo>
                      <a:lnTo>
                        <a:pt x="35" y="89"/>
                      </a:lnTo>
                      <a:lnTo>
                        <a:pt x="43" y="74"/>
                      </a:lnTo>
                      <a:lnTo>
                        <a:pt x="56" y="60"/>
                      </a:lnTo>
                      <a:lnTo>
                        <a:pt x="70" y="46"/>
                      </a:lnTo>
                      <a:lnTo>
                        <a:pt x="85" y="33"/>
                      </a:lnTo>
                      <a:lnTo>
                        <a:pt x="98" y="23"/>
                      </a:lnTo>
                      <a:lnTo>
                        <a:pt x="109" y="12"/>
                      </a:lnTo>
                      <a:lnTo>
                        <a:pt x="115" y="6"/>
                      </a:lnTo>
                      <a:lnTo>
                        <a:pt x="115" y="0"/>
                      </a:lnTo>
                      <a:lnTo>
                        <a:pt x="102" y="4"/>
                      </a:lnTo>
                      <a:lnTo>
                        <a:pt x="85" y="12"/>
                      </a:lnTo>
                      <a:lnTo>
                        <a:pt x="68" y="26"/>
                      </a:lnTo>
                      <a:lnTo>
                        <a:pt x="49" y="42"/>
                      </a:lnTo>
                      <a:lnTo>
                        <a:pt x="32" y="61"/>
                      </a:lnTo>
                      <a:lnTo>
                        <a:pt x="17" y="82"/>
                      </a:lnTo>
                      <a:lnTo>
                        <a:pt x="6" y="105"/>
                      </a:lnTo>
                      <a:lnTo>
                        <a:pt x="0" y="128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9103" name="Freeform 764"/>
                <p:cNvSpPr>
                  <a:spLocks/>
                </p:cNvSpPr>
                <p:nvPr/>
              </p:nvSpPr>
              <p:spPr bwMode="auto">
                <a:xfrm>
                  <a:off x="5311" y="2643"/>
                  <a:ext cx="87" cy="73"/>
                </a:xfrm>
                <a:custGeom>
                  <a:avLst/>
                  <a:gdLst>
                    <a:gd name="T0" fmla="*/ 0 w 245"/>
                    <a:gd name="T1" fmla="*/ 0 h 310"/>
                    <a:gd name="T2" fmla="*/ 0 w 245"/>
                    <a:gd name="T3" fmla="*/ 0 h 310"/>
                    <a:gd name="T4" fmla="*/ 0 w 245"/>
                    <a:gd name="T5" fmla="*/ 0 h 310"/>
                    <a:gd name="T6" fmla="*/ 0 w 245"/>
                    <a:gd name="T7" fmla="*/ 0 h 310"/>
                    <a:gd name="T8" fmla="*/ 0 w 245"/>
                    <a:gd name="T9" fmla="*/ 0 h 310"/>
                    <a:gd name="T10" fmla="*/ 0 w 245"/>
                    <a:gd name="T11" fmla="*/ 0 h 310"/>
                    <a:gd name="T12" fmla="*/ 0 w 245"/>
                    <a:gd name="T13" fmla="*/ 0 h 310"/>
                    <a:gd name="T14" fmla="*/ 0 w 245"/>
                    <a:gd name="T15" fmla="*/ 0 h 310"/>
                    <a:gd name="T16" fmla="*/ 0 w 245"/>
                    <a:gd name="T17" fmla="*/ 0 h 310"/>
                    <a:gd name="T18" fmla="*/ 0 w 245"/>
                    <a:gd name="T19" fmla="*/ 0 h 310"/>
                    <a:gd name="T20" fmla="*/ 0 w 245"/>
                    <a:gd name="T21" fmla="*/ 0 h 310"/>
                    <a:gd name="T22" fmla="*/ 0 w 245"/>
                    <a:gd name="T23" fmla="*/ 0 h 310"/>
                    <a:gd name="T24" fmla="*/ 0 w 245"/>
                    <a:gd name="T25" fmla="*/ 0 h 310"/>
                    <a:gd name="T26" fmla="*/ 0 w 245"/>
                    <a:gd name="T27" fmla="*/ 0 h 310"/>
                    <a:gd name="T28" fmla="*/ 0 w 245"/>
                    <a:gd name="T29" fmla="*/ 0 h 310"/>
                    <a:gd name="T30" fmla="*/ 0 w 245"/>
                    <a:gd name="T31" fmla="*/ 0 h 310"/>
                    <a:gd name="T32" fmla="*/ 0 w 245"/>
                    <a:gd name="T33" fmla="*/ 0 h 310"/>
                    <a:gd name="T34" fmla="*/ 0 w 245"/>
                    <a:gd name="T35" fmla="*/ 0 h 310"/>
                    <a:gd name="T36" fmla="*/ 0 w 245"/>
                    <a:gd name="T37" fmla="*/ 0 h 310"/>
                    <a:gd name="T38" fmla="*/ 0 w 245"/>
                    <a:gd name="T39" fmla="*/ 0 h 310"/>
                    <a:gd name="T40" fmla="*/ 0 w 245"/>
                    <a:gd name="T41" fmla="*/ 0 h 310"/>
                    <a:gd name="T42" fmla="*/ 0 w 245"/>
                    <a:gd name="T43" fmla="*/ 0 h 310"/>
                    <a:gd name="T44" fmla="*/ 0 w 245"/>
                    <a:gd name="T45" fmla="*/ 0 h 310"/>
                    <a:gd name="T46" fmla="*/ 0 w 245"/>
                    <a:gd name="T47" fmla="*/ 0 h 310"/>
                    <a:gd name="T48" fmla="*/ 0 w 245"/>
                    <a:gd name="T49" fmla="*/ 0 h 310"/>
                    <a:gd name="T50" fmla="*/ 0 w 245"/>
                    <a:gd name="T51" fmla="*/ 0 h 310"/>
                    <a:gd name="T52" fmla="*/ 0 w 245"/>
                    <a:gd name="T53" fmla="*/ 0 h 310"/>
                    <a:gd name="T54" fmla="*/ 0 w 245"/>
                    <a:gd name="T55" fmla="*/ 0 h 310"/>
                    <a:gd name="T56" fmla="*/ 0 w 245"/>
                    <a:gd name="T57" fmla="*/ 0 h 310"/>
                    <a:gd name="T58" fmla="*/ 0 w 245"/>
                    <a:gd name="T59" fmla="*/ 0 h 310"/>
                    <a:gd name="T60" fmla="*/ 0 w 245"/>
                    <a:gd name="T61" fmla="*/ 0 h 310"/>
                    <a:gd name="T62" fmla="*/ 0 w 245"/>
                    <a:gd name="T63" fmla="*/ 0 h 310"/>
                    <a:gd name="T64" fmla="*/ 0 w 245"/>
                    <a:gd name="T65" fmla="*/ 0 h 310"/>
                    <a:gd name="T66" fmla="*/ 0 w 245"/>
                    <a:gd name="T67" fmla="*/ 0 h 310"/>
                    <a:gd name="T68" fmla="*/ 0 w 245"/>
                    <a:gd name="T69" fmla="*/ 0 h 310"/>
                    <a:gd name="T70" fmla="*/ 0 w 245"/>
                    <a:gd name="T71" fmla="*/ 0 h 310"/>
                    <a:gd name="T72" fmla="*/ 0 w 245"/>
                    <a:gd name="T73" fmla="*/ 0 h 310"/>
                    <a:gd name="T74" fmla="*/ 0 w 245"/>
                    <a:gd name="T75" fmla="*/ 0 h 310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w 245"/>
                    <a:gd name="T115" fmla="*/ 0 h 310"/>
                    <a:gd name="T116" fmla="*/ 245 w 245"/>
                    <a:gd name="T117" fmla="*/ 310 h 310"/>
                  </a:gdLst>
                  <a:ahLst/>
                  <a:cxnLst>
                    <a:cxn ang="T76">
                      <a:pos x="T0" y="T1"/>
                    </a:cxn>
                    <a:cxn ang="T77">
                      <a:pos x="T2" y="T3"/>
                    </a:cxn>
                    <a:cxn ang="T78">
                      <a:pos x="T4" y="T5"/>
                    </a:cxn>
                    <a:cxn ang="T79">
                      <a:pos x="T6" y="T7"/>
                    </a:cxn>
                    <a:cxn ang="T80">
                      <a:pos x="T8" y="T9"/>
                    </a:cxn>
                    <a:cxn ang="T81">
                      <a:pos x="T10" y="T11"/>
                    </a:cxn>
                    <a:cxn ang="T82">
                      <a:pos x="T12" y="T13"/>
                    </a:cxn>
                    <a:cxn ang="T83">
                      <a:pos x="T14" y="T15"/>
                    </a:cxn>
                    <a:cxn ang="T84">
                      <a:pos x="T16" y="T17"/>
                    </a:cxn>
                    <a:cxn ang="T85">
                      <a:pos x="T18" y="T19"/>
                    </a:cxn>
                    <a:cxn ang="T86">
                      <a:pos x="T20" y="T21"/>
                    </a:cxn>
                    <a:cxn ang="T87">
                      <a:pos x="T22" y="T23"/>
                    </a:cxn>
                    <a:cxn ang="T88">
                      <a:pos x="T24" y="T25"/>
                    </a:cxn>
                    <a:cxn ang="T89">
                      <a:pos x="T26" y="T27"/>
                    </a:cxn>
                    <a:cxn ang="T90">
                      <a:pos x="T28" y="T29"/>
                    </a:cxn>
                    <a:cxn ang="T91">
                      <a:pos x="T30" y="T31"/>
                    </a:cxn>
                    <a:cxn ang="T92">
                      <a:pos x="T32" y="T33"/>
                    </a:cxn>
                    <a:cxn ang="T93">
                      <a:pos x="T34" y="T35"/>
                    </a:cxn>
                    <a:cxn ang="T94">
                      <a:pos x="T36" y="T37"/>
                    </a:cxn>
                    <a:cxn ang="T95">
                      <a:pos x="T38" y="T39"/>
                    </a:cxn>
                    <a:cxn ang="T96">
                      <a:pos x="T40" y="T41"/>
                    </a:cxn>
                    <a:cxn ang="T97">
                      <a:pos x="T42" y="T43"/>
                    </a:cxn>
                    <a:cxn ang="T98">
                      <a:pos x="T44" y="T45"/>
                    </a:cxn>
                    <a:cxn ang="T99">
                      <a:pos x="T46" y="T47"/>
                    </a:cxn>
                    <a:cxn ang="T100">
                      <a:pos x="T48" y="T49"/>
                    </a:cxn>
                    <a:cxn ang="T101">
                      <a:pos x="T50" y="T51"/>
                    </a:cxn>
                    <a:cxn ang="T102">
                      <a:pos x="T52" y="T53"/>
                    </a:cxn>
                    <a:cxn ang="T103">
                      <a:pos x="T54" y="T55"/>
                    </a:cxn>
                    <a:cxn ang="T104">
                      <a:pos x="T56" y="T57"/>
                    </a:cxn>
                    <a:cxn ang="T105">
                      <a:pos x="T58" y="T59"/>
                    </a:cxn>
                    <a:cxn ang="T106">
                      <a:pos x="T60" y="T61"/>
                    </a:cxn>
                    <a:cxn ang="T107">
                      <a:pos x="T62" y="T63"/>
                    </a:cxn>
                    <a:cxn ang="T108">
                      <a:pos x="T64" y="T65"/>
                    </a:cxn>
                    <a:cxn ang="T109">
                      <a:pos x="T66" y="T67"/>
                    </a:cxn>
                    <a:cxn ang="T110">
                      <a:pos x="T68" y="T69"/>
                    </a:cxn>
                    <a:cxn ang="T111">
                      <a:pos x="T70" y="T71"/>
                    </a:cxn>
                    <a:cxn ang="T112">
                      <a:pos x="T72" y="T73"/>
                    </a:cxn>
                    <a:cxn ang="T113">
                      <a:pos x="T74" y="T75"/>
                    </a:cxn>
                  </a:cxnLst>
                  <a:rect l="T114" t="T115" r="T116" b="T117"/>
                  <a:pathLst>
                    <a:path w="245" h="310">
                      <a:moveTo>
                        <a:pt x="200" y="116"/>
                      </a:moveTo>
                      <a:lnTo>
                        <a:pt x="208" y="124"/>
                      </a:lnTo>
                      <a:lnTo>
                        <a:pt x="214" y="133"/>
                      </a:lnTo>
                      <a:lnTo>
                        <a:pt x="220" y="144"/>
                      </a:lnTo>
                      <a:lnTo>
                        <a:pt x="223" y="154"/>
                      </a:lnTo>
                      <a:lnTo>
                        <a:pt x="226" y="164"/>
                      </a:lnTo>
                      <a:lnTo>
                        <a:pt x="224" y="176"/>
                      </a:lnTo>
                      <a:lnTo>
                        <a:pt x="222" y="187"/>
                      </a:lnTo>
                      <a:lnTo>
                        <a:pt x="216" y="198"/>
                      </a:lnTo>
                      <a:lnTo>
                        <a:pt x="208" y="209"/>
                      </a:lnTo>
                      <a:lnTo>
                        <a:pt x="199" y="219"/>
                      </a:lnTo>
                      <a:lnTo>
                        <a:pt x="188" y="229"/>
                      </a:lnTo>
                      <a:lnTo>
                        <a:pt x="177" y="238"/>
                      </a:lnTo>
                      <a:lnTo>
                        <a:pt x="166" y="246"/>
                      </a:lnTo>
                      <a:lnTo>
                        <a:pt x="154" y="255"/>
                      </a:lnTo>
                      <a:lnTo>
                        <a:pt x="142" y="264"/>
                      </a:lnTo>
                      <a:lnTo>
                        <a:pt x="132" y="275"/>
                      </a:lnTo>
                      <a:lnTo>
                        <a:pt x="128" y="278"/>
                      </a:lnTo>
                      <a:lnTo>
                        <a:pt x="126" y="283"/>
                      </a:lnTo>
                      <a:lnTo>
                        <a:pt x="124" y="287"/>
                      </a:lnTo>
                      <a:lnTo>
                        <a:pt x="121" y="292"/>
                      </a:lnTo>
                      <a:lnTo>
                        <a:pt x="120" y="296"/>
                      </a:lnTo>
                      <a:lnTo>
                        <a:pt x="120" y="301"/>
                      </a:lnTo>
                      <a:lnTo>
                        <a:pt x="122" y="306"/>
                      </a:lnTo>
                      <a:lnTo>
                        <a:pt x="126" y="309"/>
                      </a:lnTo>
                      <a:lnTo>
                        <a:pt x="131" y="310"/>
                      </a:lnTo>
                      <a:lnTo>
                        <a:pt x="135" y="310"/>
                      </a:lnTo>
                      <a:lnTo>
                        <a:pt x="139" y="309"/>
                      </a:lnTo>
                      <a:lnTo>
                        <a:pt x="142" y="306"/>
                      </a:lnTo>
                      <a:lnTo>
                        <a:pt x="154" y="292"/>
                      </a:lnTo>
                      <a:lnTo>
                        <a:pt x="167" y="280"/>
                      </a:lnTo>
                      <a:lnTo>
                        <a:pt x="180" y="269"/>
                      </a:lnTo>
                      <a:lnTo>
                        <a:pt x="194" y="257"/>
                      </a:lnTo>
                      <a:lnTo>
                        <a:pt x="207" y="246"/>
                      </a:lnTo>
                      <a:lnTo>
                        <a:pt x="220" y="233"/>
                      </a:lnTo>
                      <a:lnTo>
                        <a:pt x="230" y="219"/>
                      </a:lnTo>
                      <a:lnTo>
                        <a:pt x="238" y="204"/>
                      </a:lnTo>
                      <a:lnTo>
                        <a:pt x="244" y="186"/>
                      </a:lnTo>
                      <a:lnTo>
                        <a:pt x="245" y="169"/>
                      </a:lnTo>
                      <a:lnTo>
                        <a:pt x="243" y="152"/>
                      </a:lnTo>
                      <a:lnTo>
                        <a:pt x="237" y="134"/>
                      </a:lnTo>
                      <a:lnTo>
                        <a:pt x="228" y="119"/>
                      </a:lnTo>
                      <a:lnTo>
                        <a:pt x="217" y="105"/>
                      </a:lnTo>
                      <a:lnTo>
                        <a:pt x="203" y="93"/>
                      </a:lnTo>
                      <a:lnTo>
                        <a:pt x="188" y="83"/>
                      </a:lnTo>
                      <a:lnTo>
                        <a:pt x="176" y="76"/>
                      </a:lnTo>
                      <a:lnTo>
                        <a:pt x="163" y="69"/>
                      </a:lnTo>
                      <a:lnTo>
                        <a:pt x="151" y="61"/>
                      </a:lnTo>
                      <a:lnTo>
                        <a:pt x="136" y="54"/>
                      </a:lnTo>
                      <a:lnTo>
                        <a:pt x="122" y="46"/>
                      </a:lnTo>
                      <a:lnTo>
                        <a:pt x="107" y="39"/>
                      </a:lnTo>
                      <a:lnTo>
                        <a:pt x="93" y="31"/>
                      </a:lnTo>
                      <a:lnTo>
                        <a:pt x="79" y="24"/>
                      </a:lnTo>
                      <a:lnTo>
                        <a:pt x="66" y="18"/>
                      </a:lnTo>
                      <a:lnTo>
                        <a:pt x="53" y="13"/>
                      </a:lnTo>
                      <a:lnTo>
                        <a:pt x="40" y="8"/>
                      </a:lnTo>
                      <a:lnTo>
                        <a:pt x="30" y="5"/>
                      </a:lnTo>
                      <a:lnTo>
                        <a:pt x="20" y="1"/>
                      </a:lnTo>
                      <a:lnTo>
                        <a:pt x="1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lnTo>
                        <a:pt x="11" y="8"/>
                      </a:lnTo>
                      <a:lnTo>
                        <a:pt x="23" y="14"/>
                      </a:lnTo>
                      <a:lnTo>
                        <a:pt x="36" y="20"/>
                      </a:lnTo>
                      <a:lnTo>
                        <a:pt x="47" y="25"/>
                      </a:lnTo>
                      <a:lnTo>
                        <a:pt x="60" y="31"/>
                      </a:lnTo>
                      <a:lnTo>
                        <a:pt x="73" y="37"/>
                      </a:lnTo>
                      <a:lnTo>
                        <a:pt x="86" y="44"/>
                      </a:lnTo>
                      <a:lnTo>
                        <a:pt x="99" y="51"/>
                      </a:lnTo>
                      <a:lnTo>
                        <a:pt x="113" y="57"/>
                      </a:lnTo>
                      <a:lnTo>
                        <a:pt x="126" y="64"/>
                      </a:lnTo>
                      <a:lnTo>
                        <a:pt x="139" y="71"/>
                      </a:lnTo>
                      <a:lnTo>
                        <a:pt x="152" y="79"/>
                      </a:lnTo>
                      <a:lnTo>
                        <a:pt x="165" y="88"/>
                      </a:lnTo>
                      <a:lnTo>
                        <a:pt x="176" y="96"/>
                      </a:lnTo>
                      <a:lnTo>
                        <a:pt x="188" y="106"/>
                      </a:lnTo>
                      <a:lnTo>
                        <a:pt x="200" y="116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pic>
            <p:nvPicPr>
              <p:cNvPr id="79091" name="Picture 765" descr="access_point_stylized_gray_small"/>
              <p:cNvPicPr>
                <a:picLocks noChangeAspect="1" noChangeArrowheads="1"/>
              </p:cNvPicPr>
              <p:nvPr/>
            </p:nvPicPr>
            <p:blipFill>
              <a:blip r:embed="rId6" cstate="print"/>
              <a:srcRect/>
              <a:stretch>
                <a:fillRect/>
              </a:stretch>
            </p:blipFill>
            <p:spPr bwMode="auto">
              <a:xfrm>
                <a:off x="5072" y="3642"/>
                <a:ext cx="430" cy="34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sp>
          <p:nvSpPr>
            <p:cNvPr id="78908" name="Line 766"/>
            <p:cNvSpPr>
              <a:spLocks noChangeShapeType="1"/>
            </p:cNvSpPr>
            <p:nvPr/>
          </p:nvSpPr>
          <p:spPr bwMode="auto">
            <a:xfrm rot="5400000" flipV="1">
              <a:off x="5034" y="3427"/>
              <a:ext cx="2" cy="54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78909" name="Group 767"/>
            <p:cNvGrpSpPr>
              <a:grpSpLocks/>
            </p:cNvGrpSpPr>
            <p:nvPr/>
          </p:nvGrpSpPr>
          <p:grpSpPr bwMode="auto">
            <a:xfrm flipH="1">
              <a:off x="3638" y="2856"/>
              <a:ext cx="261" cy="235"/>
              <a:chOff x="2839" y="3501"/>
              <a:chExt cx="755" cy="803"/>
            </a:xfrm>
          </p:grpSpPr>
          <p:pic>
            <p:nvPicPr>
              <p:cNvPr id="79088" name="Picture 768" descr="desktop_computer_stylized_medium"/>
              <p:cNvPicPr>
                <a:picLocks noChangeAspect="1" noChangeArrowheads="1"/>
              </p:cNvPicPr>
              <p:nvPr/>
            </p:nvPicPr>
            <p:blipFill>
              <a:blip r:embed="rId7" cstate="print"/>
              <a:srcRect/>
              <a:stretch>
                <a:fillRect/>
              </a:stretch>
            </p:blipFill>
            <p:spPr bwMode="auto">
              <a:xfrm>
                <a:off x="2839" y="3501"/>
                <a:ext cx="755" cy="80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79089" name="Freeform 769"/>
              <p:cNvSpPr>
                <a:spLocks/>
              </p:cNvSpPr>
              <p:nvPr/>
            </p:nvSpPr>
            <p:spPr bwMode="auto">
              <a:xfrm>
                <a:off x="2916" y="3578"/>
                <a:ext cx="356" cy="368"/>
              </a:xfrm>
              <a:custGeom>
                <a:avLst/>
                <a:gdLst>
                  <a:gd name="T0" fmla="*/ 0 w 356"/>
                  <a:gd name="T1" fmla="*/ 0 h 368"/>
                  <a:gd name="T2" fmla="*/ 300 w 356"/>
                  <a:gd name="T3" fmla="*/ 14 h 368"/>
                  <a:gd name="T4" fmla="*/ 356 w 356"/>
                  <a:gd name="T5" fmla="*/ 294 h 368"/>
                  <a:gd name="T6" fmla="*/ 78 w 356"/>
                  <a:gd name="T7" fmla="*/ 368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56"/>
                  <a:gd name="T16" fmla="*/ 0 h 368"/>
                  <a:gd name="T17" fmla="*/ 356 w 356"/>
                  <a:gd name="T18" fmla="*/ 368 h 36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 w="9525" cap="flat" cmpd="sng">
                <a:noFill/>
                <a:prstDash val="solid"/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78910" name="Group 770"/>
            <p:cNvGrpSpPr>
              <a:grpSpLocks/>
            </p:cNvGrpSpPr>
            <p:nvPr/>
          </p:nvGrpSpPr>
          <p:grpSpPr bwMode="auto">
            <a:xfrm flipH="1">
              <a:off x="3438" y="3121"/>
              <a:ext cx="304" cy="256"/>
              <a:chOff x="2839" y="3501"/>
              <a:chExt cx="755" cy="803"/>
            </a:xfrm>
          </p:grpSpPr>
          <p:pic>
            <p:nvPicPr>
              <p:cNvPr id="79086" name="Picture 771" descr="desktop_computer_stylized_medium"/>
              <p:cNvPicPr>
                <a:picLocks noChangeAspect="1" noChangeArrowheads="1"/>
              </p:cNvPicPr>
              <p:nvPr/>
            </p:nvPicPr>
            <p:blipFill>
              <a:blip r:embed="rId8" cstate="print"/>
              <a:srcRect/>
              <a:stretch>
                <a:fillRect/>
              </a:stretch>
            </p:blipFill>
            <p:spPr bwMode="auto">
              <a:xfrm>
                <a:off x="2839" y="3501"/>
                <a:ext cx="755" cy="80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79087" name="Freeform 772"/>
              <p:cNvSpPr>
                <a:spLocks/>
              </p:cNvSpPr>
              <p:nvPr/>
            </p:nvSpPr>
            <p:spPr bwMode="auto">
              <a:xfrm>
                <a:off x="2916" y="3578"/>
                <a:ext cx="356" cy="368"/>
              </a:xfrm>
              <a:custGeom>
                <a:avLst/>
                <a:gdLst>
                  <a:gd name="T0" fmla="*/ 0 w 356"/>
                  <a:gd name="T1" fmla="*/ 0 h 368"/>
                  <a:gd name="T2" fmla="*/ 300 w 356"/>
                  <a:gd name="T3" fmla="*/ 14 h 368"/>
                  <a:gd name="T4" fmla="*/ 356 w 356"/>
                  <a:gd name="T5" fmla="*/ 294 h 368"/>
                  <a:gd name="T6" fmla="*/ 78 w 356"/>
                  <a:gd name="T7" fmla="*/ 368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56"/>
                  <a:gd name="T16" fmla="*/ 0 h 368"/>
                  <a:gd name="T17" fmla="*/ 356 w 356"/>
                  <a:gd name="T18" fmla="*/ 368 h 36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 w="9525" cap="flat" cmpd="sng">
                <a:noFill/>
                <a:prstDash val="solid"/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78911" name="Group 773"/>
            <p:cNvGrpSpPr>
              <a:grpSpLocks/>
            </p:cNvGrpSpPr>
            <p:nvPr/>
          </p:nvGrpSpPr>
          <p:grpSpPr bwMode="auto">
            <a:xfrm flipH="1">
              <a:off x="3739" y="3311"/>
              <a:ext cx="269" cy="220"/>
              <a:chOff x="2839" y="3501"/>
              <a:chExt cx="755" cy="803"/>
            </a:xfrm>
          </p:grpSpPr>
          <p:pic>
            <p:nvPicPr>
              <p:cNvPr id="79084" name="Picture 774" descr="desktop_computer_stylized_medium"/>
              <p:cNvPicPr>
                <a:picLocks noChangeAspect="1" noChangeArrowheads="1"/>
              </p:cNvPicPr>
              <p:nvPr/>
            </p:nvPicPr>
            <p:blipFill>
              <a:blip r:embed="rId9" cstate="print"/>
              <a:srcRect/>
              <a:stretch>
                <a:fillRect/>
              </a:stretch>
            </p:blipFill>
            <p:spPr bwMode="auto">
              <a:xfrm>
                <a:off x="2839" y="3501"/>
                <a:ext cx="755" cy="80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79085" name="Freeform 775"/>
              <p:cNvSpPr>
                <a:spLocks/>
              </p:cNvSpPr>
              <p:nvPr/>
            </p:nvSpPr>
            <p:spPr bwMode="auto">
              <a:xfrm>
                <a:off x="2916" y="3578"/>
                <a:ext cx="356" cy="368"/>
              </a:xfrm>
              <a:custGeom>
                <a:avLst/>
                <a:gdLst>
                  <a:gd name="T0" fmla="*/ 0 w 356"/>
                  <a:gd name="T1" fmla="*/ 0 h 368"/>
                  <a:gd name="T2" fmla="*/ 300 w 356"/>
                  <a:gd name="T3" fmla="*/ 14 h 368"/>
                  <a:gd name="T4" fmla="*/ 356 w 356"/>
                  <a:gd name="T5" fmla="*/ 294 h 368"/>
                  <a:gd name="T6" fmla="*/ 78 w 356"/>
                  <a:gd name="T7" fmla="*/ 368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56"/>
                  <a:gd name="T16" fmla="*/ 0 h 368"/>
                  <a:gd name="T17" fmla="*/ 356 w 356"/>
                  <a:gd name="T18" fmla="*/ 368 h 36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 w="9525" cap="flat" cmpd="sng">
                <a:noFill/>
                <a:prstDash val="solid"/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78912" name="Group 776"/>
            <p:cNvGrpSpPr>
              <a:grpSpLocks/>
            </p:cNvGrpSpPr>
            <p:nvPr/>
          </p:nvGrpSpPr>
          <p:grpSpPr bwMode="auto">
            <a:xfrm>
              <a:off x="4126" y="3300"/>
              <a:ext cx="269" cy="221"/>
              <a:chOff x="2839" y="3501"/>
              <a:chExt cx="755" cy="803"/>
            </a:xfrm>
          </p:grpSpPr>
          <p:pic>
            <p:nvPicPr>
              <p:cNvPr id="79082" name="Picture 777" descr="desktop_computer_stylized_medium"/>
              <p:cNvPicPr>
                <a:picLocks noChangeAspect="1" noChangeArrowheads="1"/>
              </p:cNvPicPr>
              <p:nvPr/>
            </p:nvPicPr>
            <p:blipFill>
              <a:blip r:embed="rId9" cstate="print"/>
              <a:srcRect/>
              <a:stretch>
                <a:fillRect/>
              </a:stretch>
            </p:blipFill>
            <p:spPr bwMode="auto">
              <a:xfrm>
                <a:off x="2839" y="3501"/>
                <a:ext cx="755" cy="80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79083" name="Freeform 778"/>
              <p:cNvSpPr>
                <a:spLocks/>
              </p:cNvSpPr>
              <p:nvPr/>
            </p:nvSpPr>
            <p:spPr bwMode="auto">
              <a:xfrm>
                <a:off x="2916" y="3578"/>
                <a:ext cx="356" cy="368"/>
              </a:xfrm>
              <a:custGeom>
                <a:avLst/>
                <a:gdLst>
                  <a:gd name="T0" fmla="*/ 0 w 356"/>
                  <a:gd name="T1" fmla="*/ 0 h 368"/>
                  <a:gd name="T2" fmla="*/ 300 w 356"/>
                  <a:gd name="T3" fmla="*/ 14 h 368"/>
                  <a:gd name="T4" fmla="*/ 356 w 356"/>
                  <a:gd name="T5" fmla="*/ 294 h 368"/>
                  <a:gd name="T6" fmla="*/ 78 w 356"/>
                  <a:gd name="T7" fmla="*/ 368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56"/>
                  <a:gd name="T16" fmla="*/ 0 h 368"/>
                  <a:gd name="T17" fmla="*/ 356 w 356"/>
                  <a:gd name="T18" fmla="*/ 368 h 36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 w="9525" cap="flat" cmpd="sng">
                <a:noFill/>
                <a:prstDash val="solid"/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</p:grpSp>
        <p:pic>
          <p:nvPicPr>
            <p:cNvPr id="78913" name="Picture 779" descr="car_icon_small"/>
            <p:cNvPicPr>
              <a:picLocks noChangeAspect="1" noChangeArrowheads="1"/>
            </p:cNvPicPr>
            <p:nvPr/>
          </p:nvPicPr>
          <p:blipFill>
            <a:blip r:embed="rId10" cstate="print"/>
            <a:srcRect/>
            <a:stretch>
              <a:fillRect/>
            </a:stretch>
          </p:blipFill>
          <p:spPr bwMode="auto">
            <a:xfrm>
              <a:off x="3995" y="1084"/>
              <a:ext cx="535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78914" name="Group 780"/>
            <p:cNvGrpSpPr>
              <a:grpSpLocks/>
            </p:cNvGrpSpPr>
            <p:nvPr/>
          </p:nvGrpSpPr>
          <p:grpSpPr bwMode="auto">
            <a:xfrm>
              <a:off x="3536" y="974"/>
              <a:ext cx="262" cy="243"/>
              <a:chOff x="2751" y="1851"/>
              <a:chExt cx="462" cy="478"/>
            </a:xfrm>
          </p:grpSpPr>
          <p:pic>
            <p:nvPicPr>
              <p:cNvPr id="79080" name="Picture 781" descr="iphone_stylized_small"/>
              <p:cNvPicPr>
                <a:picLocks noChangeAspect="1" noChangeArrowheads="1"/>
              </p:cNvPicPr>
              <p:nvPr/>
            </p:nvPicPr>
            <p:blipFill>
              <a:blip r:embed="rId11" cstate="print"/>
              <a:srcRect/>
              <a:stretch>
                <a:fillRect/>
              </a:stretch>
            </p:blipFill>
            <p:spPr bwMode="auto">
              <a:xfrm>
                <a:off x="2928" y="1922"/>
                <a:ext cx="152" cy="40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79081" name="Picture 782" descr="antenna_radiation_stylized"/>
              <p:cNvPicPr>
                <a:picLocks noChangeAspect="1" noChangeArrowheads="1"/>
              </p:cNvPicPr>
              <p:nvPr/>
            </p:nvPicPr>
            <p:blipFill>
              <a:blip r:embed="rId12" cstate="print"/>
              <a:srcRect/>
              <a:stretch>
                <a:fillRect/>
              </a:stretch>
            </p:blipFill>
            <p:spPr bwMode="auto">
              <a:xfrm>
                <a:off x="2751" y="1851"/>
                <a:ext cx="462" cy="11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grpSp>
          <p:nvGrpSpPr>
            <p:cNvPr id="78915" name="Group 783"/>
            <p:cNvGrpSpPr>
              <a:grpSpLocks/>
            </p:cNvGrpSpPr>
            <p:nvPr/>
          </p:nvGrpSpPr>
          <p:grpSpPr bwMode="auto">
            <a:xfrm>
              <a:off x="5191" y="3151"/>
              <a:ext cx="143" cy="303"/>
              <a:chOff x="4140" y="429"/>
              <a:chExt cx="1425" cy="2396"/>
            </a:xfrm>
          </p:grpSpPr>
          <p:sp>
            <p:nvSpPr>
              <p:cNvPr id="79048" name="Freeform 784"/>
              <p:cNvSpPr>
                <a:spLocks/>
              </p:cNvSpPr>
              <p:nvPr/>
            </p:nvSpPr>
            <p:spPr bwMode="auto">
              <a:xfrm>
                <a:off x="5268" y="433"/>
                <a:ext cx="283" cy="2286"/>
              </a:xfrm>
              <a:custGeom>
                <a:avLst/>
                <a:gdLst>
                  <a:gd name="T0" fmla="*/ 7 w 354"/>
                  <a:gd name="T1" fmla="*/ 0 h 2742"/>
                  <a:gd name="T2" fmla="*/ 38 w 354"/>
                  <a:gd name="T3" fmla="*/ 55 h 2742"/>
                  <a:gd name="T4" fmla="*/ 37 w 354"/>
                  <a:gd name="T5" fmla="*/ 425 h 2742"/>
                  <a:gd name="T6" fmla="*/ 0 w 354"/>
                  <a:gd name="T7" fmla="*/ 445 h 2742"/>
                  <a:gd name="T8" fmla="*/ 7 w 354"/>
                  <a:gd name="T9" fmla="*/ 0 h 274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54"/>
                  <a:gd name="T16" fmla="*/ 0 h 2742"/>
                  <a:gd name="T17" fmla="*/ 354 w 354"/>
                  <a:gd name="T18" fmla="*/ 2742 h 274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54" h="2742">
                    <a:moveTo>
                      <a:pt x="63" y="0"/>
                    </a:moveTo>
                    <a:lnTo>
                      <a:pt x="354" y="339"/>
                    </a:lnTo>
                    <a:lnTo>
                      <a:pt x="346" y="2624"/>
                    </a:lnTo>
                    <a:lnTo>
                      <a:pt x="0" y="2742"/>
                    </a:lnTo>
                    <a:lnTo>
                      <a:pt x="63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DDDDDD"/>
                  </a:gs>
                  <a:gs pos="100000">
                    <a:srgbClr val="333333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9049" name="Rectangle 785"/>
              <p:cNvSpPr>
                <a:spLocks noChangeArrowheads="1"/>
              </p:cNvSpPr>
              <p:nvPr/>
            </p:nvSpPr>
            <p:spPr bwMode="auto">
              <a:xfrm>
                <a:off x="4210" y="429"/>
                <a:ext cx="1046" cy="2285"/>
              </a:xfrm>
              <a:prstGeom prst="rect">
                <a:avLst/>
              </a:pr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9050" name="Freeform 786"/>
              <p:cNvSpPr>
                <a:spLocks/>
              </p:cNvSpPr>
              <p:nvPr/>
            </p:nvSpPr>
            <p:spPr bwMode="auto">
              <a:xfrm>
                <a:off x="5321" y="570"/>
                <a:ext cx="169" cy="2115"/>
              </a:xfrm>
              <a:custGeom>
                <a:avLst/>
                <a:gdLst>
                  <a:gd name="T0" fmla="*/ 2 w 211"/>
                  <a:gd name="T1" fmla="*/ 0 h 2537"/>
                  <a:gd name="T2" fmla="*/ 23 w 211"/>
                  <a:gd name="T3" fmla="*/ 36 h 2537"/>
                  <a:gd name="T4" fmla="*/ 2 w 211"/>
                  <a:gd name="T5" fmla="*/ 405 h 2537"/>
                  <a:gd name="T6" fmla="*/ 2 w 211"/>
                  <a:gd name="T7" fmla="*/ 0 h 2537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11"/>
                  <a:gd name="T13" fmla="*/ 0 h 2537"/>
                  <a:gd name="T14" fmla="*/ 211 w 211"/>
                  <a:gd name="T15" fmla="*/ 2537 h 2537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1" h="2537">
                    <a:moveTo>
                      <a:pt x="7" y="0"/>
                    </a:moveTo>
                    <a:cubicBezTo>
                      <a:pt x="7" y="0"/>
                      <a:pt x="57" y="28"/>
                      <a:pt x="211" y="218"/>
                    </a:cubicBezTo>
                    <a:cubicBezTo>
                      <a:pt x="0" y="1229"/>
                      <a:pt x="41" y="2537"/>
                      <a:pt x="7" y="2501"/>
                    </a:cubicBezTo>
                    <a:lnTo>
                      <a:pt x="7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808080"/>
                  </a:gs>
                  <a:gs pos="100000">
                    <a:srgbClr val="F8F8F8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9051" name="Freeform 787"/>
              <p:cNvSpPr>
                <a:spLocks/>
              </p:cNvSpPr>
              <p:nvPr/>
            </p:nvSpPr>
            <p:spPr bwMode="auto">
              <a:xfrm>
                <a:off x="5284" y="1640"/>
                <a:ext cx="263" cy="189"/>
              </a:xfrm>
              <a:custGeom>
                <a:avLst/>
                <a:gdLst>
                  <a:gd name="T0" fmla="*/ 2 w 328"/>
                  <a:gd name="T1" fmla="*/ 0 h 226"/>
                  <a:gd name="T2" fmla="*/ 36 w 328"/>
                  <a:gd name="T3" fmla="*/ 21 h 226"/>
                  <a:gd name="T4" fmla="*/ 36 w 328"/>
                  <a:gd name="T5" fmla="*/ 38 h 226"/>
                  <a:gd name="T6" fmla="*/ 0 w 328"/>
                  <a:gd name="T7" fmla="*/ 16 h 226"/>
                  <a:gd name="T8" fmla="*/ 2 w 328"/>
                  <a:gd name="T9" fmla="*/ 0 h 22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28"/>
                  <a:gd name="T16" fmla="*/ 0 h 226"/>
                  <a:gd name="T17" fmla="*/ 328 w 328"/>
                  <a:gd name="T18" fmla="*/ 226 h 22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28" h="226">
                    <a:moveTo>
                      <a:pt x="4" y="0"/>
                    </a:moveTo>
                    <a:cubicBezTo>
                      <a:pt x="60" y="10"/>
                      <a:pt x="182" y="74"/>
                      <a:pt x="328" y="128"/>
                    </a:cubicBezTo>
                    <a:cubicBezTo>
                      <a:pt x="326" y="162"/>
                      <a:pt x="326" y="158"/>
                      <a:pt x="326" y="226"/>
                    </a:cubicBezTo>
                    <a:cubicBezTo>
                      <a:pt x="326" y="226"/>
                      <a:pt x="169" y="155"/>
                      <a:pt x="0" y="100"/>
                    </a:cubicBezTo>
                    <a:cubicBezTo>
                      <a:pt x="0" y="48"/>
                      <a:pt x="4" y="17"/>
                      <a:pt x="4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9052" name="Rectangle 788"/>
              <p:cNvSpPr>
                <a:spLocks noChangeArrowheads="1"/>
              </p:cNvSpPr>
              <p:nvPr/>
            </p:nvSpPr>
            <p:spPr bwMode="auto">
              <a:xfrm>
                <a:off x="4210" y="690"/>
                <a:ext cx="598" cy="47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79053" name="Group 789"/>
              <p:cNvGrpSpPr>
                <a:grpSpLocks/>
              </p:cNvGrpSpPr>
              <p:nvPr/>
            </p:nvGrpSpPr>
            <p:grpSpPr bwMode="auto">
              <a:xfrm>
                <a:off x="4749" y="668"/>
                <a:ext cx="581" cy="145"/>
                <a:chOff x="614" y="2568"/>
                <a:chExt cx="725" cy="139"/>
              </a:xfrm>
            </p:grpSpPr>
            <p:sp>
              <p:nvSpPr>
                <p:cNvPr id="79078" name="AutoShape 790"/>
                <p:cNvSpPr>
                  <a:spLocks noChangeArrowheads="1"/>
                </p:cNvSpPr>
                <p:nvPr/>
              </p:nvSpPr>
              <p:spPr bwMode="auto">
                <a:xfrm>
                  <a:off x="613" y="2566"/>
                  <a:ext cx="721" cy="144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9079" name="AutoShape 791"/>
                <p:cNvSpPr>
                  <a:spLocks noChangeArrowheads="1"/>
                </p:cNvSpPr>
                <p:nvPr/>
              </p:nvSpPr>
              <p:spPr bwMode="auto">
                <a:xfrm>
                  <a:off x="625" y="2581"/>
                  <a:ext cx="696" cy="114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79054" name="Rectangle 792"/>
              <p:cNvSpPr>
                <a:spLocks noChangeArrowheads="1"/>
              </p:cNvSpPr>
              <p:nvPr/>
            </p:nvSpPr>
            <p:spPr bwMode="auto">
              <a:xfrm>
                <a:off x="4220" y="1022"/>
                <a:ext cx="598" cy="47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79055" name="Group 793"/>
              <p:cNvGrpSpPr>
                <a:grpSpLocks/>
              </p:cNvGrpSpPr>
              <p:nvPr/>
            </p:nvGrpSpPr>
            <p:grpSpPr bwMode="auto">
              <a:xfrm>
                <a:off x="4747" y="994"/>
                <a:ext cx="581" cy="134"/>
                <a:chOff x="614" y="2568"/>
                <a:chExt cx="725" cy="139"/>
              </a:xfrm>
            </p:grpSpPr>
            <p:sp>
              <p:nvSpPr>
                <p:cNvPr id="79076" name="AutoShape 794"/>
                <p:cNvSpPr>
                  <a:spLocks noChangeArrowheads="1"/>
                </p:cNvSpPr>
                <p:nvPr/>
              </p:nvSpPr>
              <p:spPr bwMode="auto">
                <a:xfrm>
                  <a:off x="615" y="2564"/>
                  <a:ext cx="721" cy="139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9077" name="AutoShape 795"/>
                <p:cNvSpPr>
                  <a:spLocks noChangeArrowheads="1"/>
                </p:cNvSpPr>
                <p:nvPr/>
              </p:nvSpPr>
              <p:spPr bwMode="auto">
                <a:xfrm>
                  <a:off x="628" y="2581"/>
                  <a:ext cx="696" cy="107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79056" name="Rectangle 796"/>
              <p:cNvSpPr>
                <a:spLocks noChangeArrowheads="1"/>
              </p:cNvSpPr>
              <p:nvPr/>
            </p:nvSpPr>
            <p:spPr bwMode="auto">
              <a:xfrm>
                <a:off x="4220" y="1354"/>
                <a:ext cx="598" cy="47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9057" name="Rectangle 797"/>
              <p:cNvSpPr>
                <a:spLocks noChangeArrowheads="1"/>
              </p:cNvSpPr>
              <p:nvPr/>
            </p:nvSpPr>
            <p:spPr bwMode="auto">
              <a:xfrm>
                <a:off x="4230" y="1655"/>
                <a:ext cx="598" cy="47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79058" name="Group 798"/>
              <p:cNvGrpSpPr>
                <a:grpSpLocks/>
              </p:cNvGrpSpPr>
              <p:nvPr/>
            </p:nvGrpSpPr>
            <p:grpSpPr bwMode="auto">
              <a:xfrm>
                <a:off x="4735" y="1627"/>
                <a:ext cx="582" cy="151"/>
                <a:chOff x="614" y="2568"/>
                <a:chExt cx="725" cy="139"/>
              </a:xfrm>
            </p:grpSpPr>
            <p:sp>
              <p:nvSpPr>
                <p:cNvPr id="79074" name="AutoShape 799"/>
                <p:cNvSpPr>
                  <a:spLocks noChangeArrowheads="1"/>
                </p:cNvSpPr>
                <p:nvPr/>
              </p:nvSpPr>
              <p:spPr bwMode="auto">
                <a:xfrm>
                  <a:off x="618" y="2586"/>
                  <a:ext cx="720" cy="124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9075" name="AutoShape 800"/>
                <p:cNvSpPr>
                  <a:spLocks noChangeArrowheads="1"/>
                </p:cNvSpPr>
                <p:nvPr/>
              </p:nvSpPr>
              <p:spPr bwMode="auto">
                <a:xfrm>
                  <a:off x="630" y="2586"/>
                  <a:ext cx="695" cy="109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79059" name="Freeform 801"/>
              <p:cNvSpPr>
                <a:spLocks/>
              </p:cNvSpPr>
              <p:nvPr/>
            </p:nvSpPr>
            <p:spPr bwMode="auto">
              <a:xfrm>
                <a:off x="5288" y="1354"/>
                <a:ext cx="263" cy="188"/>
              </a:xfrm>
              <a:custGeom>
                <a:avLst/>
                <a:gdLst>
                  <a:gd name="T0" fmla="*/ 2 w 328"/>
                  <a:gd name="T1" fmla="*/ 0 h 226"/>
                  <a:gd name="T2" fmla="*/ 36 w 328"/>
                  <a:gd name="T3" fmla="*/ 20 h 226"/>
                  <a:gd name="T4" fmla="*/ 36 w 328"/>
                  <a:gd name="T5" fmla="*/ 36 h 226"/>
                  <a:gd name="T6" fmla="*/ 0 w 328"/>
                  <a:gd name="T7" fmla="*/ 15 h 226"/>
                  <a:gd name="T8" fmla="*/ 2 w 328"/>
                  <a:gd name="T9" fmla="*/ 0 h 22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28"/>
                  <a:gd name="T16" fmla="*/ 0 h 226"/>
                  <a:gd name="T17" fmla="*/ 328 w 328"/>
                  <a:gd name="T18" fmla="*/ 226 h 22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28" h="226">
                    <a:moveTo>
                      <a:pt x="4" y="0"/>
                    </a:moveTo>
                    <a:cubicBezTo>
                      <a:pt x="60" y="10"/>
                      <a:pt x="182" y="74"/>
                      <a:pt x="328" y="128"/>
                    </a:cubicBezTo>
                    <a:cubicBezTo>
                      <a:pt x="326" y="162"/>
                      <a:pt x="326" y="158"/>
                      <a:pt x="326" y="226"/>
                    </a:cubicBezTo>
                    <a:cubicBezTo>
                      <a:pt x="326" y="226"/>
                      <a:pt x="169" y="155"/>
                      <a:pt x="0" y="100"/>
                    </a:cubicBezTo>
                    <a:cubicBezTo>
                      <a:pt x="0" y="48"/>
                      <a:pt x="4" y="17"/>
                      <a:pt x="4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79060" name="Group 802"/>
              <p:cNvGrpSpPr>
                <a:grpSpLocks/>
              </p:cNvGrpSpPr>
              <p:nvPr/>
            </p:nvGrpSpPr>
            <p:grpSpPr bwMode="auto">
              <a:xfrm>
                <a:off x="4739" y="1327"/>
                <a:ext cx="582" cy="139"/>
                <a:chOff x="614" y="2568"/>
                <a:chExt cx="725" cy="139"/>
              </a:xfrm>
            </p:grpSpPr>
            <p:sp>
              <p:nvSpPr>
                <p:cNvPr id="79072" name="AutoShape 803"/>
                <p:cNvSpPr>
                  <a:spLocks noChangeArrowheads="1"/>
                </p:cNvSpPr>
                <p:nvPr/>
              </p:nvSpPr>
              <p:spPr bwMode="auto">
                <a:xfrm>
                  <a:off x="613" y="2571"/>
                  <a:ext cx="732" cy="134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9073" name="AutoShape 804"/>
                <p:cNvSpPr>
                  <a:spLocks noChangeArrowheads="1"/>
                </p:cNvSpPr>
                <p:nvPr/>
              </p:nvSpPr>
              <p:spPr bwMode="auto">
                <a:xfrm>
                  <a:off x="625" y="2587"/>
                  <a:ext cx="720" cy="103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79061" name="Rectangle 805"/>
              <p:cNvSpPr>
                <a:spLocks noChangeArrowheads="1"/>
              </p:cNvSpPr>
              <p:nvPr/>
            </p:nvSpPr>
            <p:spPr bwMode="auto">
              <a:xfrm>
                <a:off x="5246" y="429"/>
                <a:ext cx="70" cy="2285"/>
              </a:xfrm>
              <a:prstGeom prst="rect">
                <a:avLst/>
              </a:prstGeom>
              <a:gradFill rotWithShape="1">
                <a:gsLst>
                  <a:gs pos="0">
                    <a:srgbClr val="333333"/>
                  </a:gs>
                  <a:gs pos="50000">
                    <a:srgbClr val="DDDDDD"/>
                  </a:gs>
                  <a:gs pos="100000">
                    <a:srgbClr val="333333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9062" name="Freeform 806"/>
              <p:cNvSpPr>
                <a:spLocks/>
              </p:cNvSpPr>
              <p:nvPr/>
            </p:nvSpPr>
            <p:spPr bwMode="auto">
              <a:xfrm>
                <a:off x="5312" y="1007"/>
                <a:ext cx="237" cy="213"/>
              </a:xfrm>
              <a:custGeom>
                <a:avLst/>
                <a:gdLst>
                  <a:gd name="T0" fmla="*/ 2 w 296"/>
                  <a:gd name="T1" fmla="*/ 0 h 256"/>
                  <a:gd name="T2" fmla="*/ 32 w 296"/>
                  <a:gd name="T3" fmla="*/ 22 h 256"/>
                  <a:gd name="T4" fmla="*/ 32 w 296"/>
                  <a:gd name="T5" fmla="*/ 41 h 256"/>
                  <a:gd name="T6" fmla="*/ 0 w 296"/>
                  <a:gd name="T7" fmla="*/ 15 h 256"/>
                  <a:gd name="T8" fmla="*/ 2 w 296"/>
                  <a:gd name="T9" fmla="*/ 0 h 25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96"/>
                  <a:gd name="T16" fmla="*/ 0 h 256"/>
                  <a:gd name="T17" fmla="*/ 296 w 296"/>
                  <a:gd name="T18" fmla="*/ 256 h 25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96" h="256">
                    <a:moveTo>
                      <a:pt x="4" y="0"/>
                    </a:moveTo>
                    <a:cubicBezTo>
                      <a:pt x="55" y="10"/>
                      <a:pt x="144" y="68"/>
                      <a:pt x="292" y="144"/>
                    </a:cubicBezTo>
                    <a:cubicBezTo>
                      <a:pt x="290" y="178"/>
                      <a:pt x="296" y="188"/>
                      <a:pt x="296" y="256"/>
                    </a:cubicBezTo>
                    <a:cubicBezTo>
                      <a:pt x="296" y="256"/>
                      <a:pt x="160" y="176"/>
                      <a:pt x="0" y="100"/>
                    </a:cubicBezTo>
                    <a:cubicBezTo>
                      <a:pt x="0" y="48"/>
                      <a:pt x="4" y="17"/>
                      <a:pt x="4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9063" name="Freeform 807"/>
              <p:cNvSpPr>
                <a:spLocks/>
              </p:cNvSpPr>
              <p:nvPr/>
            </p:nvSpPr>
            <p:spPr bwMode="auto">
              <a:xfrm>
                <a:off x="5315" y="680"/>
                <a:ext cx="244" cy="240"/>
              </a:xfrm>
              <a:custGeom>
                <a:avLst/>
                <a:gdLst>
                  <a:gd name="T0" fmla="*/ 0 w 304"/>
                  <a:gd name="T1" fmla="*/ 0 h 288"/>
                  <a:gd name="T2" fmla="*/ 34 w 304"/>
                  <a:gd name="T3" fmla="*/ 27 h 288"/>
                  <a:gd name="T4" fmla="*/ 31 w 304"/>
                  <a:gd name="T5" fmla="*/ 47 h 288"/>
                  <a:gd name="T6" fmla="*/ 2 w 304"/>
                  <a:gd name="T7" fmla="*/ 20 h 288"/>
                  <a:gd name="T8" fmla="*/ 0 w 304"/>
                  <a:gd name="T9" fmla="*/ 0 h 28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04"/>
                  <a:gd name="T16" fmla="*/ 0 h 288"/>
                  <a:gd name="T17" fmla="*/ 304 w 304"/>
                  <a:gd name="T18" fmla="*/ 288 h 28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04" h="288">
                    <a:moveTo>
                      <a:pt x="0" y="0"/>
                    </a:moveTo>
                    <a:cubicBezTo>
                      <a:pt x="51" y="10"/>
                      <a:pt x="148" y="76"/>
                      <a:pt x="304" y="164"/>
                    </a:cubicBezTo>
                    <a:cubicBezTo>
                      <a:pt x="302" y="198"/>
                      <a:pt x="284" y="220"/>
                      <a:pt x="284" y="288"/>
                    </a:cubicBezTo>
                    <a:cubicBezTo>
                      <a:pt x="284" y="288"/>
                      <a:pt x="163" y="179"/>
                      <a:pt x="8" y="124"/>
                    </a:cubicBezTo>
                    <a:cubicBezTo>
                      <a:pt x="8" y="72"/>
                      <a:pt x="0" y="17"/>
                      <a:pt x="0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9064" name="Oval 808"/>
              <p:cNvSpPr>
                <a:spLocks noChangeArrowheads="1"/>
              </p:cNvSpPr>
              <p:nvPr/>
            </p:nvSpPr>
            <p:spPr bwMode="auto">
              <a:xfrm>
                <a:off x="5515" y="2611"/>
                <a:ext cx="50" cy="95"/>
              </a:xfrm>
              <a:prstGeom prst="ellipse">
                <a:avLst/>
              </a:prstGeom>
              <a:solidFill>
                <a:srgbClr val="333333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9065" name="Freeform 809"/>
              <p:cNvSpPr>
                <a:spLocks/>
              </p:cNvSpPr>
              <p:nvPr/>
            </p:nvSpPr>
            <p:spPr bwMode="auto">
              <a:xfrm>
                <a:off x="5302" y="2614"/>
                <a:ext cx="245" cy="200"/>
              </a:xfrm>
              <a:custGeom>
                <a:avLst/>
                <a:gdLst>
                  <a:gd name="T0" fmla="*/ 0 w 306"/>
                  <a:gd name="T1" fmla="*/ 18 h 240"/>
                  <a:gd name="T2" fmla="*/ 2 w 306"/>
                  <a:gd name="T3" fmla="*/ 40 h 240"/>
                  <a:gd name="T4" fmla="*/ 34 w 306"/>
                  <a:gd name="T5" fmla="*/ 18 h 240"/>
                  <a:gd name="T6" fmla="*/ 32 w 306"/>
                  <a:gd name="T7" fmla="*/ 0 h 240"/>
                  <a:gd name="T8" fmla="*/ 0 w 306"/>
                  <a:gd name="T9" fmla="*/ 18 h 24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06"/>
                  <a:gd name="T16" fmla="*/ 0 h 240"/>
                  <a:gd name="T17" fmla="*/ 306 w 306"/>
                  <a:gd name="T18" fmla="*/ 240 h 24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06" h="240">
                    <a:moveTo>
                      <a:pt x="0" y="106"/>
                    </a:moveTo>
                    <a:lnTo>
                      <a:pt x="2" y="240"/>
                    </a:lnTo>
                    <a:lnTo>
                      <a:pt x="306" y="110"/>
                    </a:lnTo>
                    <a:lnTo>
                      <a:pt x="300" y="0"/>
                    </a:lnTo>
                    <a:lnTo>
                      <a:pt x="0" y="106"/>
                    </a:lnTo>
                    <a:close/>
                  </a:path>
                </a:pathLst>
              </a:custGeom>
              <a:solidFill>
                <a:srgbClr val="333333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9066" name="AutoShape 810"/>
              <p:cNvSpPr>
                <a:spLocks noChangeArrowheads="1"/>
              </p:cNvSpPr>
              <p:nvPr/>
            </p:nvSpPr>
            <p:spPr bwMode="auto">
              <a:xfrm>
                <a:off x="4140" y="2675"/>
                <a:ext cx="1196" cy="150"/>
              </a:xfrm>
              <a:prstGeom prst="roundRect">
                <a:avLst>
                  <a:gd name="adj" fmla="val 50000"/>
                </a:avLst>
              </a:prstGeom>
              <a:solidFill>
                <a:srgbClr val="DDDDDD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9067" name="AutoShape 811"/>
              <p:cNvSpPr>
                <a:spLocks noChangeArrowheads="1"/>
              </p:cNvSpPr>
              <p:nvPr/>
            </p:nvSpPr>
            <p:spPr bwMode="auto">
              <a:xfrm>
                <a:off x="4210" y="2714"/>
                <a:ext cx="1066" cy="79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chemeClr val="bg2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9068" name="Oval 812"/>
              <p:cNvSpPr>
                <a:spLocks noChangeArrowheads="1"/>
              </p:cNvSpPr>
              <p:nvPr/>
            </p:nvSpPr>
            <p:spPr bwMode="auto">
              <a:xfrm>
                <a:off x="4309" y="2382"/>
                <a:ext cx="159" cy="142"/>
              </a:xfrm>
              <a:prstGeom prst="ellipse">
                <a:avLst/>
              </a:prstGeom>
              <a:solidFill>
                <a:srgbClr val="33CC33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9069" name="Oval 813"/>
              <p:cNvSpPr>
                <a:spLocks noChangeArrowheads="1"/>
              </p:cNvSpPr>
              <p:nvPr/>
            </p:nvSpPr>
            <p:spPr bwMode="auto">
              <a:xfrm>
                <a:off x="4489" y="2382"/>
                <a:ext cx="159" cy="142"/>
              </a:xfrm>
              <a:prstGeom prst="ellipse">
                <a:avLst/>
              </a:prstGeom>
              <a:solidFill>
                <a:srgbClr val="FF0000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sz="1800">
                  <a:solidFill>
                    <a:srgbClr val="FF0000"/>
                  </a:solidFill>
                  <a:cs typeface="Arial" pitchFamily="34" charset="0"/>
                </a:endParaRPr>
              </a:p>
            </p:txBody>
          </p:sp>
          <p:sp>
            <p:nvSpPr>
              <p:cNvPr id="79070" name="Oval 814"/>
              <p:cNvSpPr>
                <a:spLocks noChangeArrowheads="1"/>
              </p:cNvSpPr>
              <p:nvPr/>
            </p:nvSpPr>
            <p:spPr bwMode="auto">
              <a:xfrm>
                <a:off x="4658" y="2382"/>
                <a:ext cx="159" cy="142"/>
              </a:xfrm>
              <a:prstGeom prst="ellipse">
                <a:avLst/>
              </a:prstGeom>
              <a:solidFill>
                <a:srgbClr val="33CC33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9071" name="Rectangle 815"/>
              <p:cNvSpPr>
                <a:spLocks noChangeArrowheads="1"/>
              </p:cNvSpPr>
              <p:nvPr/>
            </p:nvSpPr>
            <p:spPr bwMode="auto">
              <a:xfrm>
                <a:off x="5067" y="1837"/>
                <a:ext cx="80" cy="759"/>
              </a:xfrm>
              <a:prstGeom prst="rect">
                <a:avLst/>
              </a:prstGeom>
              <a:solidFill>
                <a:srgbClr val="29292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78916" name="Group 816"/>
            <p:cNvGrpSpPr>
              <a:grpSpLocks/>
            </p:cNvGrpSpPr>
            <p:nvPr/>
          </p:nvGrpSpPr>
          <p:grpSpPr bwMode="auto">
            <a:xfrm>
              <a:off x="4992" y="3341"/>
              <a:ext cx="143" cy="303"/>
              <a:chOff x="4140" y="429"/>
              <a:chExt cx="1425" cy="2396"/>
            </a:xfrm>
          </p:grpSpPr>
          <p:sp>
            <p:nvSpPr>
              <p:cNvPr id="79016" name="Freeform 817"/>
              <p:cNvSpPr>
                <a:spLocks/>
              </p:cNvSpPr>
              <p:nvPr/>
            </p:nvSpPr>
            <p:spPr bwMode="auto">
              <a:xfrm>
                <a:off x="5268" y="433"/>
                <a:ext cx="283" cy="2286"/>
              </a:xfrm>
              <a:custGeom>
                <a:avLst/>
                <a:gdLst>
                  <a:gd name="T0" fmla="*/ 7 w 354"/>
                  <a:gd name="T1" fmla="*/ 0 h 2742"/>
                  <a:gd name="T2" fmla="*/ 38 w 354"/>
                  <a:gd name="T3" fmla="*/ 55 h 2742"/>
                  <a:gd name="T4" fmla="*/ 37 w 354"/>
                  <a:gd name="T5" fmla="*/ 425 h 2742"/>
                  <a:gd name="T6" fmla="*/ 0 w 354"/>
                  <a:gd name="T7" fmla="*/ 445 h 2742"/>
                  <a:gd name="T8" fmla="*/ 7 w 354"/>
                  <a:gd name="T9" fmla="*/ 0 h 274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54"/>
                  <a:gd name="T16" fmla="*/ 0 h 2742"/>
                  <a:gd name="T17" fmla="*/ 354 w 354"/>
                  <a:gd name="T18" fmla="*/ 2742 h 274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54" h="2742">
                    <a:moveTo>
                      <a:pt x="63" y="0"/>
                    </a:moveTo>
                    <a:lnTo>
                      <a:pt x="354" y="339"/>
                    </a:lnTo>
                    <a:lnTo>
                      <a:pt x="346" y="2624"/>
                    </a:lnTo>
                    <a:lnTo>
                      <a:pt x="0" y="2742"/>
                    </a:lnTo>
                    <a:lnTo>
                      <a:pt x="63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DDDDDD"/>
                  </a:gs>
                  <a:gs pos="100000">
                    <a:srgbClr val="333333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9017" name="Rectangle 818"/>
              <p:cNvSpPr>
                <a:spLocks noChangeArrowheads="1"/>
              </p:cNvSpPr>
              <p:nvPr/>
            </p:nvSpPr>
            <p:spPr bwMode="auto">
              <a:xfrm>
                <a:off x="4210" y="429"/>
                <a:ext cx="1046" cy="2285"/>
              </a:xfrm>
              <a:prstGeom prst="rect">
                <a:avLst/>
              </a:pr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9018" name="Freeform 819"/>
              <p:cNvSpPr>
                <a:spLocks/>
              </p:cNvSpPr>
              <p:nvPr/>
            </p:nvSpPr>
            <p:spPr bwMode="auto">
              <a:xfrm>
                <a:off x="5321" y="570"/>
                <a:ext cx="169" cy="2115"/>
              </a:xfrm>
              <a:custGeom>
                <a:avLst/>
                <a:gdLst>
                  <a:gd name="T0" fmla="*/ 2 w 211"/>
                  <a:gd name="T1" fmla="*/ 0 h 2537"/>
                  <a:gd name="T2" fmla="*/ 23 w 211"/>
                  <a:gd name="T3" fmla="*/ 36 h 2537"/>
                  <a:gd name="T4" fmla="*/ 2 w 211"/>
                  <a:gd name="T5" fmla="*/ 405 h 2537"/>
                  <a:gd name="T6" fmla="*/ 2 w 211"/>
                  <a:gd name="T7" fmla="*/ 0 h 2537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11"/>
                  <a:gd name="T13" fmla="*/ 0 h 2537"/>
                  <a:gd name="T14" fmla="*/ 211 w 211"/>
                  <a:gd name="T15" fmla="*/ 2537 h 2537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1" h="2537">
                    <a:moveTo>
                      <a:pt x="7" y="0"/>
                    </a:moveTo>
                    <a:cubicBezTo>
                      <a:pt x="7" y="0"/>
                      <a:pt x="57" y="28"/>
                      <a:pt x="211" y="218"/>
                    </a:cubicBezTo>
                    <a:cubicBezTo>
                      <a:pt x="0" y="1229"/>
                      <a:pt x="41" y="2537"/>
                      <a:pt x="7" y="2501"/>
                    </a:cubicBezTo>
                    <a:lnTo>
                      <a:pt x="7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808080"/>
                  </a:gs>
                  <a:gs pos="100000">
                    <a:srgbClr val="F8F8F8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9019" name="Freeform 820"/>
              <p:cNvSpPr>
                <a:spLocks/>
              </p:cNvSpPr>
              <p:nvPr/>
            </p:nvSpPr>
            <p:spPr bwMode="auto">
              <a:xfrm>
                <a:off x="5284" y="1640"/>
                <a:ext cx="263" cy="189"/>
              </a:xfrm>
              <a:custGeom>
                <a:avLst/>
                <a:gdLst>
                  <a:gd name="T0" fmla="*/ 2 w 328"/>
                  <a:gd name="T1" fmla="*/ 0 h 226"/>
                  <a:gd name="T2" fmla="*/ 36 w 328"/>
                  <a:gd name="T3" fmla="*/ 21 h 226"/>
                  <a:gd name="T4" fmla="*/ 36 w 328"/>
                  <a:gd name="T5" fmla="*/ 38 h 226"/>
                  <a:gd name="T6" fmla="*/ 0 w 328"/>
                  <a:gd name="T7" fmla="*/ 16 h 226"/>
                  <a:gd name="T8" fmla="*/ 2 w 328"/>
                  <a:gd name="T9" fmla="*/ 0 h 22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28"/>
                  <a:gd name="T16" fmla="*/ 0 h 226"/>
                  <a:gd name="T17" fmla="*/ 328 w 328"/>
                  <a:gd name="T18" fmla="*/ 226 h 22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28" h="226">
                    <a:moveTo>
                      <a:pt x="4" y="0"/>
                    </a:moveTo>
                    <a:cubicBezTo>
                      <a:pt x="60" y="10"/>
                      <a:pt x="182" y="74"/>
                      <a:pt x="328" y="128"/>
                    </a:cubicBezTo>
                    <a:cubicBezTo>
                      <a:pt x="326" y="162"/>
                      <a:pt x="326" y="158"/>
                      <a:pt x="326" y="226"/>
                    </a:cubicBezTo>
                    <a:cubicBezTo>
                      <a:pt x="326" y="226"/>
                      <a:pt x="169" y="155"/>
                      <a:pt x="0" y="100"/>
                    </a:cubicBezTo>
                    <a:cubicBezTo>
                      <a:pt x="0" y="48"/>
                      <a:pt x="4" y="17"/>
                      <a:pt x="4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9020" name="Rectangle 821"/>
              <p:cNvSpPr>
                <a:spLocks noChangeArrowheads="1"/>
              </p:cNvSpPr>
              <p:nvPr/>
            </p:nvSpPr>
            <p:spPr bwMode="auto">
              <a:xfrm>
                <a:off x="4210" y="690"/>
                <a:ext cx="598" cy="47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79021" name="Group 822"/>
              <p:cNvGrpSpPr>
                <a:grpSpLocks/>
              </p:cNvGrpSpPr>
              <p:nvPr/>
            </p:nvGrpSpPr>
            <p:grpSpPr bwMode="auto">
              <a:xfrm>
                <a:off x="4749" y="668"/>
                <a:ext cx="581" cy="145"/>
                <a:chOff x="614" y="2568"/>
                <a:chExt cx="725" cy="139"/>
              </a:xfrm>
            </p:grpSpPr>
            <p:sp>
              <p:nvSpPr>
                <p:cNvPr id="79046" name="AutoShape 823"/>
                <p:cNvSpPr>
                  <a:spLocks noChangeArrowheads="1"/>
                </p:cNvSpPr>
                <p:nvPr/>
              </p:nvSpPr>
              <p:spPr bwMode="auto">
                <a:xfrm>
                  <a:off x="613" y="2566"/>
                  <a:ext cx="721" cy="144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9047" name="AutoShape 824"/>
                <p:cNvSpPr>
                  <a:spLocks noChangeArrowheads="1"/>
                </p:cNvSpPr>
                <p:nvPr/>
              </p:nvSpPr>
              <p:spPr bwMode="auto">
                <a:xfrm>
                  <a:off x="625" y="2581"/>
                  <a:ext cx="696" cy="114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79022" name="Rectangle 825"/>
              <p:cNvSpPr>
                <a:spLocks noChangeArrowheads="1"/>
              </p:cNvSpPr>
              <p:nvPr/>
            </p:nvSpPr>
            <p:spPr bwMode="auto">
              <a:xfrm>
                <a:off x="4220" y="1022"/>
                <a:ext cx="598" cy="47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79023" name="Group 826"/>
              <p:cNvGrpSpPr>
                <a:grpSpLocks/>
              </p:cNvGrpSpPr>
              <p:nvPr/>
            </p:nvGrpSpPr>
            <p:grpSpPr bwMode="auto">
              <a:xfrm>
                <a:off x="4747" y="994"/>
                <a:ext cx="581" cy="134"/>
                <a:chOff x="614" y="2568"/>
                <a:chExt cx="725" cy="139"/>
              </a:xfrm>
            </p:grpSpPr>
            <p:sp>
              <p:nvSpPr>
                <p:cNvPr id="79044" name="AutoShape 827"/>
                <p:cNvSpPr>
                  <a:spLocks noChangeArrowheads="1"/>
                </p:cNvSpPr>
                <p:nvPr/>
              </p:nvSpPr>
              <p:spPr bwMode="auto">
                <a:xfrm>
                  <a:off x="615" y="2564"/>
                  <a:ext cx="721" cy="139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9045" name="AutoShape 828"/>
                <p:cNvSpPr>
                  <a:spLocks noChangeArrowheads="1"/>
                </p:cNvSpPr>
                <p:nvPr/>
              </p:nvSpPr>
              <p:spPr bwMode="auto">
                <a:xfrm>
                  <a:off x="628" y="2581"/>
                  <a:ext cx="696" cy="107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79024" name="Rectangle 829"/>
              <p:cNvSpPr>
                <a:spLocks noChangeArrowheads="1"/>
              </p:cNvSpPr>
              <p:nvPr/>
            </p:nvSpPr>
            <p:spPr bwMode="auto">
              <a:xfrm>
                <a:off x="4220" y="1354"/>
                <a:ext cx="598" cy="47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9025" name="Rectangle 830"/>
              <p:cNvSpPr>
                <a:spLocks noChangeArrowheads="1"/>
              </p:cNvSpPr>
              <p:nvPr/>
            </p:nvSpPr>
            <p:spPr bwMode="auto">
              <a:xfrm>
                <a:off x="4230" y="1655"/>
                <a:ext cx="598" cy="47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79026" name="Group 831"/>
              <p:cNvGrpSpPr>
                <a:grpSpLocks/>
              </p:cNvGrpSpPr>
              <p:nvPr/>
            </p:nvGrpSpPr>
            <p:grpSpPr bwMode="auto">
              <a:xfrm>
                <a:off x="4735" y="1627"/>
                <a:ext cx="582" cy="151"/>
                <a:chOff x="614" y="2568"/>
                <a:chExt cx="725" cy="139"/>
              </a:xfrm>
            </p:grpSpPr>
            <p:sp>
              <p:nvSpPr>
                <p:cNvPr id="79042" name="AutoShape 832"/>
                <p:cNvSpPr>
                  <a:spLocks noChangeArrowheads="1"/>
                </p:cNvSpPr>
                <p:nvPr/>
              </p:nvSpPr>
              <p:spPr bwMode="auto">
                <a:xfrm>
                  <a:off x="618" y="2586"/>
                  <a:ext cx="720" cy="124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9043" name="AutoShape 833"/>
                <p:cNvSpPr>
                  <a:spLocks noChangeArrowheads="1"/>
                </p:cNvSpPr>
                <p:nvPr/>
              </p:nvSpPr>
              <p:spPr bwMode="auto">
                <a:xfrm>
                  <a:off x="630" y="2586"/>
                  <a:ext cx="695" cy="109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79027" name="Freeform 834"/>
              <p:cNvSpPr>
                <a:spLocks/>
              </p:cNvSpPr>
              <p:nvPr/>
            </p:nvSpPr>
            <p:spPr bwMode="auto">
              <a:xfrm>
                <a:off x="5288" y="1354"/>
                <a:ext cx="263" cy="188"/>
              </a:xfrm>
              <a:custGeom>
                <a:avLst/>
                <a:gdLst>
                  <a:gd name="T0" fmla="*/ 2 w 328"/>
                  <a:gd name="T1" fmla="*/ 0 h 226"/>
                  <a:gd name="T2" fmla="*/ 36 w 328"/>
                  <a:gd name="T3" fmla="*/ 20 h 226"/>
                  <a:gd name="T4" fmla="*/ 36 w 328"/>
                  <a:gd name="T5" fmla="*/ 36 h 226"/>
                  <a:gd name="T6" fmla="*/ 0 w 328"/>
                  <a:gd name="T7" fmla="*/ 15 h 226"/>
                  <a:gd name="T8" fmla="*/ 2 w 328"/>
                  <a:gd name="T9" fmla="*/ 0 h 22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28"/>
                  <a:gd name="T16" fmla="*/ 0 h 226"/>
                  <a:gd name="T17" fmla="*/ 328 w 328"/>
                  <a:gd name="T18" fmla="*/ 226 h 22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28" h="226">
                    <a:moveTo>
                      <a:pt x="4" y="0"/>
                    </a:moveTo>
                    <a:cubicBezTo>
                      <a:pt x="60" y="10"/>
                      <a:pt x="182" y="74"/>
                      <a:pt x="328" y="128"/>
                    </a:cubicBezTo>
                    <a:cubicBezTo>
                      <a:pt x="326" y="162"/>
                      <a:pt x="326" y="158"/>
                      <a:pt x="326" y="226"/>
                    </a:cubicBezTo>
                    <a:cubicBezTo>
                      <a:pt x="326" y="226"/>
                      <a:pt x="169" y="155"/>
                      <a:pt x="0" y="100"/>
                    </a:cubicBezTo>
                    <a:cubicBezTo>
                      <a:pt x="0" y="48"/>
                      <a:pt x="4" y="17"/>
                      <a:pt x="4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79028" name="Group 835"/>
              <p:cNvGrpSpPr>
                <a:grpSpLocks/>
              </p:cNvGrpSpPr>
              <p:nvPr/>
            </p:nvGrpSpPr>
            <p:grpSpPr bwMode="auto">
              <a:xfrm>
                <a:off x="4739" y="1327"/>
                <a:ext cx="582" cy="139"/>
                <a:chOff x="614" y="2568"/>
                <a:chExt cx="725" cy="139"/>
              </a:xfrm>
            </p:grpSpPr>
            <p:sp>
              <p:nvSpPr>
                <p:cNvPr id="79040" name="AutoShape 836"/>
                <p:cNvSpPr>
                  <a:spLocks noChangeArrowheads="1"/>
                </p:cNvSpPr>
                <p:nvPr/>
              </p:nvSpPr>
              <p:spPr bwMode="auto">
                <a:xfrm>
                  <a:off x="613" y="2571"/>
                  <a:ext cx="732" cy="134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9041" name="AutoShape 837"/>
                <p:cNvSpPr>
                  <a:spLocks noChangeArrowheads="1"/>
                </p:cNvSpPr>
                <p:nvPr/>
              </p:nvSpPr>
              <p:spPr bwMode="auto">
                <a:xfrm>
                  <a:off x="625" y="2587"/>
                  <a:ext cx="720" cy="103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79029" name="Rectangle 838"/>
              <p:cNvSpPr>
                <a:spLocks noChangeArrowheads="1"/>
              </p:cNvSpPr>
              <p:nvPr/>
            </p:nvSpPr>
            <p:spPr bwMode="auto">
              <a:xfrm>
                <a:off x="5246" y="429"/>
                <a:ext cx="70" cy="2285"/>
              </a:xfrm>
              <a:prstGeom prst="rect">
                <a:avLst/>
              </a:prstGeom>
              <a:gradFill rotWithShape="1">
                <a:gsLst>
                  <a:gs pos="0">
                    <a:srgbClr val="333333"/>
                  </a:gs>
                  <a:gs pos="50000">
                    <a:srgbClr val="DDDDDD"/>
                  </a:gs>
                  <a:gs pos="100000">
                    <a:srgbClr val="333333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9030" name="Freeform 839"/>
              <p:cNvSpPr>
                <a:spLocks/>
              </p:cNvSpPr>
              <p:nvPr/>
            </p:nvSpPr>
            <p:spPr bwMode="auto">
              <a:xfrm>
                <a:off x="5312" y="1007"/>
                <a:ext cx="237" cy="213"/>
              </a:xfrm>
              <a:custGeom>
                <a:avLst/>
                <a:gdLst>
                  <a:gd name="T0" fmla="*/ 2 w 296"/>
                  <a:gd name="T1" fmla="*/ 0 h 256"/>
                  <a:gd name="T2" fmla="*/ 32 w 296"/>
                  <a:gd name="T3" fmla="*/ 22 h 256"/>
                  <a:gd name="T4" fmla="*/ 32 w 296"/>
                  <a:gd name="T5" fmla="*/ 41 h 256"/>
                  <a:gd name="T6" fmla="*/ 0 w 296"/>
                  <a:gd name="T7" fmla="*/ 15 h 256"/>
                  <a:gd name="T8" fmla="*/ 2 w 296"/>
                  <a:gd name="T9" fmla="*/ 0 h 25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96"/>
                  <a:gd name="T16" fmla="*/ 0 h 256"/>
                  <a:gd name="T17" fmla="*/ 296 w 296"/>
                  <a:gd name="T18" fmla="*/ 256 h 25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96" h="256">
                    <a:moveTo>
                      <a:pt x="4" y="0"/>
                    </a:moveTo>
                    <a:cubicBezTo>
                      <a:pt x="55" y="10"/>
                      <a:pt x="144" y="68"/>
                      <a:pt x="292" y="144"/>
                    </a:cubicBezTo>
                    <a:cubicBezTo>
                      <a:pt x="290" y="178"/>
                      <a:pt x="296" y="188"/>
                      <a:pt x="296" y="256"/>
                    </a:cubicBezTo>
                    <a:cubicBezTo>
                      <a:pt x="296" y="256"/>
                      <a:pt x="160" y="176"/>
                      <a:pt x="0" y="100"/>
                    </a:cubicBezTo>
                    <a:cubicBezTo>
                      <a:pt x="0" y="48"/>
                      <a:pt x="4" y="17"/>
                      <a:pt x="4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9031" name="Freeform 840"/>
              <p:cNvSpPr>
                <a:spLocks/>
              </p:cNvSpPr>
              <p:nvPr/>
            </p:nvSpPr>
            <p:spPr bwMode="auto">
              <a:xfrm>
                <a:off x="5315" y="680"/>
                <a:ext cx="244" cy="240"/>
              </a:xfrm>
              <a:custGeom>
                <a:avLst/>
                <a:gdLst>
                  <a:gd name="T0" fmla="*/ 0 w 304"/>
                  <a:gd name="T1" fmla="*/ 0 h 288"/>
                  <a:gd name="T2" fmla="*/ 34 w 304"/>
                  <a:gd name="T3" fmla="*/ 27 h 288"/>
                  <a:gd name="T4" fmla="*/ 31 w 304"/>
                  <a:gd name="T5" fmla="*/ 47 h 288"/>
                  <a:gd name="T6" fmla="*/ 2 w 304"/>
                  <a:gd name="T7" fmla="*/ 20 h 288"/>
                  <a:gd name="T8" fmla="*/ 0 w 304"/>
                  <a:gd name="T9" fmla="*/ 0 h 28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04"/>
                  <a:gd name="T16" fmla="*/ 0 h 288"/>
                  <a:gd name="T17" fmla="*/ 304 w 304"/>
                  <a:gd name="T18" fmla="*/ 288 h 28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04" h="288">
                    <a:moveTo>
                      <a:pt x="0" y="0"/>
                    </a:moveTo>
                    <a:cubicBezTo>
                      <a:pt x="51" y="10"/>
                      <a:pt x="148" y="76"/>
                      <a:pt x="304" y="164"/>
                    </a:cubicBezTo>
                    <a:cubicBezTo>
                      <a:pt x="302" y="198"/>
                      <a:pt x="284" y="220"/>
                      <a:pt x="284" y="288"/>
                    </a:cubicBezTo>
                    <a:cubicBezTo>
                      <a:pt x="284" y="288"/>
                      <a:pt x="163" y="179"/>
                      <a:pt x="8" y="124"/>
                    </a:cubicBezTo>
                    <a:cubicBezTo>
                      <a:pt x="8" y="72"/>
                      <a:pt x="0" y="17"/>
                      <a:pt x="0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9032" name="Oval 841"/>
              <p:cNvSpPr>
                <a:spLocks noChangeArrowheads="1"/>
              </p:cNvSpPr>
              <p:nvPr/>
            </p:nvSpPr>
            <p:spPr bwMode="auto">
              <a:xfrm>
                <a:off x="5515" y="2611"/>
                <a:ext cx="50" cy="95"/>
              </a:xfrm>
              <a:prstGeom prst="ellipse">
                <a:avLst/>
              </a:prstGeom>
              <a:solidFill>
                <a:srgbClr val="333333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9033" name="Freeform 842"/>
              <p:cNvSpPr>
                <a:spLocks/>
              </p:cNvSpPr>
              <p:nvPr/>
            </p:nvSpPr>
            <p:spPr bwMode="auto">
              <a:xfrm>
                <a:off x="5302" y="2614"/>
                <a:ext cx="245" cy="200"/>
              </a:xfrm>
              <a:custGeom>
                <a:avLst/>
                <a:gdLst>
                  <a:gd name="T0" fmla="*/ 0 w 306"/>
                  <a:gd name="T1" fmla="*/ 18 h 240"/>
                  <a:gd name="T2" fmla="*/ 2 w 306"/>
                  <a:gd name="T3" fmla="*/ 40 h 240"/>
                  <a:gd name="T4" fmla="*/ 34 w 306"/>
                  <a:gd name="T5" fmla="*/ 18 h 240"/>
                  <a:gd name="T6" fmla="*/ 32 w 306"/>
                  <a:gd name="T7" fmla="*/ 0 h 240"/>
                  <a:gd name="T8" fmla="*/ 0 w 306"/>
                  <a:gd name="T9" fmla="*/ 18 h 24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06"/>
                  <a:gd name="T16" fmla="*/ 0 h 240"/>
                  <a:gd name="T17" fmla="*/ 306 w 306"/>
                  <a:gd name="T18" fmla="*/ 240 h 24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06" h="240">
                    <a:moveTo>
                      <a:pt x="0" y="106"/>
                    </a:moveTo>
                    <a:lnTo>
                      <a:pt x="2" y="240"/>
                    </a:lnTo>
                    <a:lnTo>
                      <a:pt x="306" y="110"/>
                    </a:lnTo>
                    <a:lnTo>
                      <a:pt x="300" y="0"/>
                    </a:lnTo>
                    <a:lnTo>
                      <a:pt x="0" y="106"/>
                    </a:lnTo>
                    <a:close/>
                  </a:path>
                </a:pathLst>
              </a:custGeom>
              <a:solidFill>
                <a:srgbClr val="333333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9034" name="AutoShape 843"/>
              <p:cNvSpPr>
                <a:spLocks noChangeArrowheads="1"/>
              </p:cNvSpPr>
              <p:nvPr/>
            </p:nvSpPr>
            <p:spPr bwMode="auto">
              <a:xfrm>
                <a:off x="4140" y="2675"/>
                <a:ext cx="1196" cy="150"/>
              </a:xfrm>
              <a:prstGeom prst="roundRect">
                <a:avLst>
                  <a:gd name="adj" fmla="val 50000"/>
                </a:avLst>
              </a:prstGeom>
              <a:solidFill>
                <a:srgbClr val="DDDDDD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9035" name="AutoShape 844"/>
              <p:cNvSpPr>
                <a:spLocks noChangeArrowheads="1"/>
              </p:cNvSpPr>
              <p:nvPr/>
            </p:nvSpPr>
            <p:spPr bwMode="auto">
              <a:xfrm>
                <a:off x="4210" y="2714"/>
                <a:ext cx="1066" cy="79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chemeClr val="bg2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9036" name="Oval 845"/>
              <p:cNvSpPr>
                <a:spLocks noChangeArrowheads="1"/>
              </p:cNvSpPr>
              <p:nvPr/>
            </p:nvSpPr>
            <p:spPr bwMode="auto">
              <a:xfrm>
                <a:off x="4309" y="2382"/>
                <a:ext cx="159" cy="142"/>
              </a:xfrm>
              <a:prstGeom prst="ellipse">
                <a:avLst/>
              </a:prstGeom>
              <a:solidFill>
                <a:srgbClr val="33CC33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9037" name="Oval 846"/>
              <p:cNvSpPr>
                <a:spLocks noChangeArrowheads="1"/>
              </p:cNvSpPr>
              <p:nvPr/>
            </p:nvSpPr>
            <p:spPr bwMode="auto">
              <a:xfrm>
                <a:off x="4489" y="2382"/>
                <a:ext cx="159" cy="142"/>
              </a:xfrm>
              <a:prstGeom prst="ellipse">
                <a:avLst/>
              </a:prstGeom>
              <a:solidFill>
                <a:srgbClr val="FF0000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sz="1800">
                  <a:solidFill>
                    <a:srgbClr val="FF0000"/>
                  </a:solidFill>
                  <a:cs typeface="Arial" pitchFamily="34" charset="0"/>
                </a:endParaRPr>
              </a:p>
            </p:txBody>
          </p:sp>
          <p:sp>
            <p:nvSpPr>
              <p:cNvPr id="79038" name="Oval 847"/>
              <p:cNvSpPr>
                <a:spLocks noChangeArrowheads="1"/>
              </p:cNvSpPr>
              <p:nvPr/>
            </p:nvSpPr>
            <p:spPr bwMode="auto">
              <a:xfrm>
                <a:off x="4658" y="2382"/>
                <a:ext cx="159" cy="142"/>
              </a:xfrm>
              <a:prstGeom prst="ellipse">
                <a:avLst/>
              </a:prstGeom>
              <a:solidFill>
                <a:srgbClr val="33CC33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9039" name="Rectangle 848"/>
              <p:cNvSpPr>
                <a:spLocks noChangeArrowheads="1"/>
              </p:cNvSpPr>
              <p:nvPr/>
            </p:nvSpPr>
            <p:spPr bwMode="auto">
              <a:xfrm>
                <a:off x="5067" y="1837"/>
                <a:ext cx="80" cy="759"/>
              </a:xfrm>
              <a:prstGeom prst="rect">
                <a:avLst/>
              </a:prstGeom>
              <a:solidFill>
                <a:srgbClr val="29292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78917" name="Group 849"/>
            <p:cNvGrpSpPr>
              <a:grpSpLocks/>
            </p:cNvGrpSpPr>
            <p:nvPr/>
          </p:nvGrpSpPr>
          <p:grpSpPr bwMode="auto">
            <a:xfrm>
              <a:off x="3340" y="1287"/>
              <a:ext cx="337" cy="257"/>
              <a:chOff x="877" y="1008"/>
              <a:chExt cx="2747" cy="2591"/>
            </a:xfrm>
          </p:grpSpPr>
          <p:pic>
            <p:nvPicPr>
              <p:cNvPr id="78993" name="Picture 850" descr="antenna_stylized"/>
              <p:cNvPicPr>
                <a:picLocks noChangeAspect="1" noChangeArrowheads="1"/>
              </p:cNvPicPr>
              <p:nvPr/>
            </p:nvPicPr>
            <p:blipFill>
              <a:blip r:embed="rId13" cstate="print"/>
              <a:srcRect/>
              <a:stretch>
                <a:fillRect/>
              </a:stretch>
            </p:blipFill>
            <p:spPr bwMode="auto">
              <a:xfrm>
                <a:off x="877" y="1008"/>
                <a:ext cx="2725" cy="14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78994" name="Picture 851" descr="laptop_keyboard"/>
              <p:cNvPicPr>
                <a:picLocks noChangeAspect="1" noChangeArrowheads="1"/>
              </p:cNvPicPr>
              <p:nvPr/>
            </p:nvPicPr>
            <p:blipFill>
              <a:blip r:embed="rId14" cstate="print"/>
              <a:srcRect/>
              <a:stretch>
                <a:fillRect/>
              </a:stretch>
            </p:blipFill>
            <p:spPr bwMode="auto">
              <a:xfrm rot="109064" flipH="1">
                <a:off x="1009" y="2586"/>
                <a:ext cx="2245" cy="101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78995" name="Freeform 852"/>
              <p:cNvSpPr>
                <a:spLocks/>
              </p:cNvSpPr>
              <p:nvPr/>
            </p:nvSpPr>
            <p:spPr bwMode="auto">
              <a:xfrm>
                <a:off x="1753" y="1603"/>
                <a:ext cx="1807" cy="1322"/>
              </a:xfrm>
              <a:custGeom>
                <a:avLst/>
                <a:gdLst>
                  <a:gd name="T0" fmla="*/ 4 w 2982"/>
                  <a:gd name="T1" fmla="*/ 0 h 2442"/>
                  <a:gd name="T2" fmla="*/ 0 w 2982"/>
                  <a:gd name="T3" fmla="*/ 4 h 2442"/>
                  <a:gd name="T4" fmla="*/ 16 w 2982"/>
                  <a:gd name="T5" fmla="*/ 5 h 2442"/>
                  <a:gd name="T6" fmla="*/ 20 w 2982"/>
                  <a:gd name="T7" fmla="*/ 1 h 2442"/>
                  <a:gd name="T8" fmla="*/ 4 w 2982"/>
                  <a:gd name="T9" fmla="*/ 0 h 244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982"/>
                  <a:gd name="T16" fmla="*/ 0 h 2442"/>
                  <a:gd name="T17" fmla="*/ 2982 w 2982"/>
                  <a:gd name="T18" fmla="*/ 2442 h 244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982" h="2442">
                    <a:moveTo>
                      <a:pt x="540" y="0"/>
                    </a:moveTo>
                    <a:lnTo>
                      <a:pt x="0" y="1734"/>
                    </a:lnTo>
                    <a:lnTo>
                      <a:pt x="2394" y="2442"/>
                    </a:lnTo>
                    <a:lnTo>
                      <a:pt x="2982" y="318"/>
                    </a:lnTo>
                    <a:lnTo>
                      <a:pt x="540" y="0"/>
                    </a:lnTo>
                    <a:close/>
                  </a:path>
                </a:pathLst>
              </a:cu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pic>
            <p:nvPicPr>
              <p:cNvPr id="78996" name="Picture 853" descr="screen"/>
              <p:cNvPicPr>
                <a:picLocks noChangeAspect="1" noChangeArrowheads="1"/>
              </p:cNvPicPr>
              <p:nvPr/>
            </p:nvPicPr>
            <p:blipFill>
              <a:blip r:embed="rId15" cstate="print"/>
              <a:srcRect/>
              <a:stretch>
                <a:fillRect/>
              </a:stretch>
            </p:blipFill>
            <p:spPr bwMode="auto">
              <a:xfrm>
                <a:off x="1842" y="1637"/>
                <a:ext cx="1642" cy="120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78997" name="Freeform 854"/>
              <p:cNvSpPr>
                <a:spLocks/>
              </p:cNvSpPr>
              <p:nvPr/>
            </p:nvSpPr>
            <p:spPr bwMode="auto">
              <a:xfrm>
                <a:off x="2082" y="1564"/>
                <a:ext cx="1531" cy="246"/>
              </a:xfrm>
              <a:custGeom>
                <a:avLst/>
                <a:gdLst>
                  <a:gd name="T0" fmla="*/ 1 w 2528"/>
                  <a:gd name="T1" fmla="*/ 0 h 455"/>
                  <a:gd name="T2" fmla="*/ 17 w 2528"/>
                  <a:gd name="T3" fmla="*/ 1 h 455"/>
                  <a:gd name="T4" fmla="*/ 16 w 2528"/>
                  <a:gd name="T5" fmla="*/ 1 h 455"/>
                  <a:gd name="T6" fmla="*/ 0 w 2528"/>
                  <a:gd name="T7" fmla="*/ 1 h 455"/>
                  <a:gd name="T8" fmla="*/ 1 w 2528"/>
                  <a:gd name="T9" fmla="*/ 0 h 45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528"/>
                  <a:gd name="T16" fmla="*/ 0 h 455"/>
                  <a:gd name="T17" fmla="*/ 2528 w 2528"/>
                  <a:gd name="T18" fmla="*/ 455 h 45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528" h="455">
                    <a:moveTo>
                      <a:pt x="14" y="0"/>
                    </a:moveTo>
                    <a:lnTo>
                      <a:pt x="2528" y="341"/>
                    </a:lnTo>
                    <a:lnTo>
                      <a:pt x="2480" y="455"/>
                    </a:lnTo>
                    <a:lnTo>
                      <a:pt x="0" y="86"/>
                    </a:lnTo>
                    <a:lnTo>
                      <a:pt x="14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8998" name="Freeform 855"/>
              <p:cNvSpPr>
                <a:spLocks/>
              </p:cNvSpPr>
              <p:nvPr/>
            </p:nvSpPr>
            <p:spPr bwMode="auto">
              <a:xfrm>
                <a:off x="1737" y="1562"/>
                <a:ext cx="425" cy="1024"/>
              </a:xfrm>
              <a:custGeom>
                <a:avLst/>
                <a:gdLst>
                  <a:gd name="T0" fmla="*/ 4 w 702"/>
                  <a:gd name="T1" fmla="*/ 0 h 1893"/>
                  <a:gd name="T2" fmla="*/ 0 w 702"/>
                  <a:gd name="T3" fmla="*/ 4 h 1893"/>
                  <a:gd name="T4" fmla="*/ 1 w 702"/>
                  <a:gd name="T5" fmla="*/ 4 h 1893"/>
                  <a:gd name="T6" fmla="*/ 5 w 702"/>
                  <a:gd name="T7" fmla="*/ 1 h 1893"/>
                  <a:gd name="T8" fmla="*/ 4 w 702"/>
                  <a:gd name="T9" fmla="*/ 0 h 189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702"/>
                  <a:gd name="T16" fmla="*/ 0 h 1893"/>
                  <a:gd name="T17" fmla="*/ 702 w 702"/>
                  <a:gd name="T18" fmla="*/ 1893 h 1893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702" h="1893">
                    <a:moveTo>
                      <a:pt x="579" y="0"/>
                    </a:moveTo>
                    <a:lnTo>
                      <a:pt x="0" y="1869"/>
                    </a:lnTo>
                    <a:lnTo>
                      <a:pt x="114" y="1893"/>
                    </a:lnTo>
                    <a:lnTo>
                      <a:pt x="702" y="51"/>
                    </a:lnTo>
                    <a:lnTo>
                      <a:pt x="579" y="0"/>
                    </a:lnTo>
                    <a:close/>
                  </a:path>
                </a:pathLst>
              </a:custGeom>
              <a:solidFill>
                <a:srgbClr val="00009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8999" name="Freeform 856"/>
              <p:cNvSpPr>
                <a:spLocks/>
              </p:cNvSpPr>
              <p:nvPr/>
            </p:nvSpPr>
            <p:spPr bwMode="auto">
              <a:xfrm>
                <a:off x="3144" y="1745"/>
                <a:ext cx="458" cy="1182"/>
              </a:xfrm>
              <a:custGeom>
                <a:avLst/>
                <a:gdLst>
                  <a:gd name="T0" fmla="*/ 5 w 756"/>
                  <a:gd name="T1" fmla="*/ 0 h 2184"/>
                  <a:gd name="T2" fmla="*/ 1 w 756"/>
                  <a:gd name="T3" fmla="*/ 5 h 2184"/>
                  <a:gd name="T4" fmla="*/ 0 w 756"/>
                  <a:gd name="T5" fmla="*/ 5 h 2184"/>
                  <a:gd name="T6" fmla="*/ 4 w 756"/>
                  <a:gd name="T7" fmla="*/ 1 h 2184"/>
                  <a:gd name="T8" fmla="*/ 5 w 756"/>
                  <a:gd name="T9" fmla="*/ 0 h 218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756"/>
                  <a:gd name="T16" fmla="*/ 0 h 2184"/>
                  <a:gd name="T17" fmla="*/ 756 w 756"/>
                  <a:gd name="T18" fmla="*/ 2184 h 218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756" h="2184">
                    <a:moveTo>
                      <a:pt x="756" y="0"/>
                    </a:moveTo>
                    <a:lnTo>
                      <a:pt x="138" y="2184"/>
                    </a:lnTo>
                    <a:lnTo>
                      <a:pt x="0" y="2148"/>
                    </a:lnTo>
                    <a:lnTo>
                      <a:pt x="606" y="78"/>
                    </a:lnTo>
                    <a:lnTo>
                      <a:pt x="756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DDDDDD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9000" name="Freeform 857"/>
              <p:cNvSpPr>
                <a:spLocks/>
              </p:cNvSpPr>
              <p:nvPr/>
            </p:nvSpPr>
            <p:spPr bwMode="auto">
              <a:xfrm>
                <a:off x="1732" y="2534"/>
                <a:ext cx="1680" cy="399"/>
              </a:xfrm>
              <a:custGeom>
                <a:avLst/>
                <a:gdLst>
                  <a:gd name="T0" fmla="*/ 1 w 2773"/>
                  <a:gd name="T1" fmla="*/ 0 h 738"/>
                  <a:gd name="T2" fmla="*/ 0 w 2773"/>
                  <a:gd name="T3" fmla="*/ 1 h 738"/>
                  <a:gd name="T4" fmla="*/ 16 w 2773"/>
                  <a:gd name="T5" fmla="*/ 2 h 738"/>
                  <a:gd name="T6" fmla="*/ 16 w 2773"/>
                  <a:gd name="T7" fmla="*/ 1 h 738"/>
                  <a:gd name="T8" fmla="*/ 1 w 2773"/>
                  <a:gd name="T9" fmla="*/ 0 h 73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773"/>
                  <a:gd name="T16" fmla="*/ 0 h 738"/>
                  <a:gd name="T17" fmla="*/ 2773 w 2773"/>
                  <a:gd name="T18" fmla="*/ 738 h 73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773" h="738">
                    <a:moveTo>
                      <a:pt x="33" y="0"/>
                    </a:moveTo>
                    <a:lnTo>
                      <a:pt x="0" y="99"/>
                    </a:lnTo>
                    <a:lnTo>
                      <a:pt x="2436" y="738"/>
                    </a:lnTo>
                    <a:cubicBezTo>
                      <a:pt x="2499" y="501"/>
                      <a:pt x="2773" y="727"/>
                      <a:pt x="2373" y="603"/>
                    </a:cubicBezTo>
                    <a:lnTo>
                      <a:pt x="33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CC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9001" name="Freeform 858"/>
              <p:cNvSpPr>
                <a:spLocks/>
              </p:cNvSpPr>
              <p:nvPr/>
            </p:nvSpPr>
            <p:spPr bwMode="auto">
              <a:xfrm>
                <a:off x="3195" y="1755"/>
                <a:ext cx="429" cy="1187"/>
              </a:xfrm>
              <a:custGeom>
                <a:avLst/>
                <a:gdLst>
                  <a:gd name="T0" fmla="*/ 12 w 637"/>
                  <a:gd name="T1" fmla="*/ 0 h 1659"/>
                  <a:gd name="T2" fmla="*/ 12 w 637"/>
                  <a:gd name="T3" fmla="*/ 0 h 1659"/>
                  <a:gd name="T4" fmla="*/ 1 w 637"/>
                  <a:gd name="T5" fmla="*/ 59 h 1659"/>
                  <a:gd name="T6" fmla="*/ 0 w 637"/>
                  <a:gd name="T7" fmla="*/ 57 h 1659"/>
                  <a:gd name="T8" fmla="*/ 12 w 637"/>
                  <a:gd name="T9" fmla="*/ 0 h 165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37"/>
                  <a:gd name="T16" fmla="*/ 0 h 1659"/>
                  <a:gd name="T17" fmla="*/ 637 w 637"/>
                  <a:gd name="T18" fmla="*/ 1659 h 1659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37" h="1659">
                    <a:moveTo>
                      <a:pt x="615" y="0"/>
                    </a:moveTo>
                    <a:lnTo>
                      <a:pt x="637" y="0"/>
                    </a:lnTo>
                    <a:lnTo>
                      <a:pt x="68" y="1659"/>
                    </a:lnTo>
                    <a:lnTo>
                      <a:pt x="0" y="1647"/>
                    </a:lnTo>
                    <a:lnTo>
                      <a:pt x="615" y="0"/>
                    </a:lnTo>
                    <a:close/>
                  </a:path>
                </a:pathLst>
              </a:custGeom>
              <a:solidFill>
                <a:srgbClr val="4D4D4D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9002" name="Freeform 859"/>
              <p:cNvSpPr>
                <a:spLocks/>
              </p:cNvSpPr>
              <p:nvPr/>
            </p:nvSpPr>
            <p:spPr bwMode="auto">
              <a:xfrm>
                <a:off x="1734" y="2587"/>
                <a:ext cx="1494" cy="394"/>
              </a:xfrm>
              <a:custGeom>
                <a:avLst/>
                <a:gdLst>
                  <a:gd name="T0" fmla="*/ 0 w 2216"/>
                  <a:gd name="T1" fmla="*/ 0 h 550"/>
                  <a:gd name="T2" fmla="*/ 1 w 2216"/>
                  <a:gd name="T3" fmla="*/ 2 h 550"/>
                  <a:gd name="T4" fmla="*/ 42 w 2216"/>
                  <a:gd name="T5" fmla="*/ 20 h 550"/>
                  <a:gd name="T6" fmla="*/ 42 w 2216"/>
                  <a:gd name="T7" fmla="*/ 17 h 550"/>
                  <a:gd name="T8" fmla="*/ 0 w 2216"/>
                  <a:gd name="T9" fmla="*/ 0 h 55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216"/>
                  <a:gd name="T16" fmla="*/ 0 h 550"/>
                  <a:gd name="T17" fmla="*/ 2216 w 2216"/>
                  <a:gd name="T18" fmla="*/ 550 h 55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216" h="550">
                    <a:moveTo>
                      <a:pt x="0" y="0"/>
                    </a:moveTo>
                    <a:lnTo>
                      <a:pt x="9" y="57"/>
                    </a:lnTo>
                    <a:lnTo>
                      <a:pt x="2164" y="550"/>
                    </a:lnTo>
                    <a:lnTo>
                      <a:pt x="2216" y="496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rgbClr val="808080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79003" name="Group 860"/>
              <p:cNvGrpSpPr>
                <a:grpSpLocks/>
              </p:cNvGrpSpPr>
              <p:nvPr/>
            </p:nvGrpSpPr>
            <p:grpSpPr bwMode="auto">
              <a:xfrm>
                <a:off x="1709" y="3008"/>
                <a:ext cx="507" cy="234"/>
                <a:chOff x="1740" y="2642"/>
                <a:chExt cx="752" cy="327"/>
              </a:xfrm>
            </p:grpSpPr>
            <p:sp>
              <p:nvSpPr>
                <p:cNvPr id="79010" name="Freeform 861"/>
                <p:cNvSpPr>
                  <a:spLocks/>
                </p:cNvSpPr>
                <p:nvPr/>
              </p:nvSpPr>
              <p:spPr bwMode="auto">
                <a:xfrm>
                  <a:off x="1740" y="2642"/>
                  <a:ext cx="752" cy="327"/>
                </a:xfrm>
                <a:custGeom>
                  <a:avLst/>
                  <a:gdLst>
                    <a:gd name="T0" fmla="*/ 293 w 752"/>
                    <a:gd name="T1" fmla="*/ 0 h 327"/>
                    <a:gd name="T2" fmla="*/ 752 w 752"/>
                    <a:gd name="T3" fmla="*/ 124 h 327"/>
                    <a:gd name="T4" fmla="*/ 470 w 752"/>
                    <a:gd name="T5" fmla="*/ 327 h 327"/>
                    <a:gd name="T6" fmla="*/ 0 w 752"/>
                    <a:gd name="T7" fmla="*/ 183 h 327"/>
                    <a:gd name="T8" fmla="*/ 293 w 752"/>
                    <a:gd name="T9" fmla="*/ 0 h 32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752"/>
                    <a:gd name="T16" fmla="*/ 0 h 327"/>
                    <a:gd name="T17" fmla="*/ 752 w 752"/>
                    <a:gd name="T18" fmla="*/ 327 h 327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752" h="327">
                      <a:moveTo>
                        <a:pt x="293" y="0"/>
                      </a:moveTo>
                      <a:lnTo>
                        <a:pt x="752" y="124"/>
                      </a:lnTo>
                      <a:lnTo>
                        <a:pt x="470" y="327"/>
                      </a:lnTo>
                      <a:lnTo>
                        <a:pt x="0" y="183"/>
                      </a:lnTo>
                      <a:lnTo>
                        <a:pt x="293" y="0"/>
                      </a:lnTo>
                      <a:close/>
                    </a:path>
                  </a:pathLst>
                </a:custGeom>
                <a:solidFill>
                  <a:srgbClr val="000099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9011" name="Freeform 862"/>
                <p:cNvSpPr>
                  <a:spLocks/>
                </p:cNvSpPr>
                <p:nvPr/>
              </p:nvSpPr>
              <p:spPr bwMode="auto">
                <a:xfrm>
                  <a:off x="1754" y="2649"/>
                  <a:ext cx="726" cy="311"/>
                </a:xfrm>
                <a:custGeom>
                  <a:avLst/>
                  <a:gdLst>
                    <a:gd name="T0" fmla="*/ 282 w 726"/>
                    <a:gd name="T1" fmla="*/ 0 h 311"/>
                    <a:gd name="T2" fmla="*/ 726 w 726"/>
                    <a:gd name="T3" fmla="*/ 119 h 311"/>
                    <a:gd name="T4" fmla="*/ 457 w 726"/>
                    <a:gd name="T5" fmla="*/ 311 h 311"/>
                    <a:gd name="T6" fmla="*/ 0 w 726"/>
                    <a:gd name="T7" fmla="*/ 173 h 311"/>
                    <a:gd name="T8" fmla="*/ 282 w 726"/>
                    <a:gd name="T9" fmla="*/ 0 h 311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726"/>
                    <a:gd name="T16" fmla="*/ 0 h 311"/>
                    <a:gd name="T17" fmla="*/ 726 w 726"/>
                    <a:gd name="T18" fmla="*/ 311 h 311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726" h="311">
                      <a:moveTo>
                        <a:pt x="282" y="0"/>
                      </a:moveTo>
                      <a:lnTo>
                        <a:pt x="726" y="119"/>
                      </a:lnTo>
                      <a:lnTo>
                        <a:pt x="457" y="311"/>
                      </a:lnTo>
                      <a:lnTo>
                        <a:pt x="0" y="173"/>
                      </a:lnTo>
                      <a:lnTo>
                        <a:pt x="282" y="0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4D4D4D"/>
                    </a:gs>
                    <a:gs pos="100000">
                      <a:srgbClr val="DDDDDD"/>
                    </a:gs>
                  </a:gsLst>
                  <a:lin ang="189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9012" name="Freeform 863"/>
                <p:cNvSpPr>
                  <a:spLocks/>
                </p:cNvSpPr>
                <p:nvPr/>
              </p:nvSpPr>
              <p:spPr bwMode="auto">
                <a:xfrm>
                  <a:off x="1808" y="2770"/>
                  <a:ext cx="258" cy="100"/>
                </a:xfrm>
                <a:custGeom>
                  <a:avLst/>
                  <a:gdLst>
                    <a:gd name="T0" fmla="*/ 0 w 258"/>
                    <a:gd name="T1" fmla="*/ 44 h 100"/>
                    <a:gd name="T2" fmla="*/ 75 w 258"/>
                    <a:gd name="T3" fmla="*/ 0 h 100"/>
                    <a:gd name="T4" fmla="*/ 258 w 258"/>
                    <a:gd name="T5" fmla="*/ 50 h 100"/>
                    <a:gd name="T6" fmla="*/ 183 w 258"/>
                    <a:gd name="T7" fmla="*/ 100 h 100"/>
                    <a:gd name="T8" fmla="*/ 0 w 258"/>
                    <a:gd name="T9" fmla="*/ 44 h 10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58"/>
                    <a:gd name="T16" fmla="*/ 0 h 100"/>
                    <a:gd name="T17" fmla="*/ 258 w 258"/>
                    <a:gd name="T18" fmla="*/ 100 h 10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58" h="100">
                      <a:moveTo>
                        <a:pt x="0" y="44"/>
                      </a:moveTo>
                      <a:lnTo>
                        <a:pt x="75" y="0"/>
                      </a:lnTo>
                      <a:lnTo>
                        <a:pt x="258" y="50"/>
                      </a:lnTo>
                      <a:lnTo>
                        <a:pt x="183" y="100"/>
                      </a:lnTo>
                      <a:lnTo>
                        <a:pt x="0" y="44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9013" name="Freeform 864"/>
                <p:cNvSpPr>
                  <a:spLocks/>
                </p:cNvSpPr>
                <p:nvPr/>
              </p:nvSpPr>
              <p:spPr bwMode="auto">
                <a:xfrm>
                  <a:off x="1799" y="2816"/>
                  <a:ext cx="194" cy="63"/>
                </a:xfrm>
                <a:custGeom>
                  <a:avLst/>
                  <a:gdLst>
                    <a:gd name="T0" fmla="*/ 12 w 194"/>
                    <a:gd name="T1" fmla="*/ 0 h 63"/>
                    <a:gd name="T2" fmla="*/ 194 w 194"/>
                    <a:gd name="T3" fmla="*/ 53 h 63"/>
                    <a:gd name="T4" fmla="*/ 180 w 194"/>
                    <a:gd name="T5" fmla="*/ 63 h 63"/>
                    <a:gd name="T6" fmla="*/ 0 w 194"/>
                    <a:gd name="T7" fmla="*/ 9 h 63"/>
                    <a:gd name="T8" fmla="*/ 12 w 194"/>
                    <a:gd name="T9" fmla="*/ 0 h 63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94"/>
                    <a:gd name="T16" fmla="*/ 0 h 63"/>
                    <a:gd name="T17" fmla="*/ 194 w 194"/>
                    <a:gd name="T18" fmla="*/ 63 h 63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94" h="63">
                      <a:moveTo>
                        <a:pt x="12" y="0"/>
                      </a:moveTo>
                      <a:lnTo>
                        <a:pt x="194" y="53"/>
                      </a:lnTo>
                      <a:lnTo>
                        <a:pt x="180" y="63"/>
                      </a:lnTo>
                      <a:lnTo>
                        <a:pt x="0" y="9"/>
                      </a:lnTo>
                      <a:lnTo>
                        <a:pt x="12" y="0"/>
                      </a:lnTo>
                      <a:close/>
                    </a:path>
                  </a:pathLst>
                </a:custGeom>
                <a:solidFill>
                  <a:srgbClr val="000099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9014" name="Freeform 865"/>
                <p:cNvSpPr>
                  <a:spLocks/>
                </p:cNvSpPr>
                <p:nvPr/>
              </p:nvSpPr>
              <p:spPr bwMode="auto">
                <a:xfrm>
                  <a:off x="2020" y="2834"/>
                  <a:ext cx="258" cy="102"/>
                </a:xfrm>
                <a:custGeom>
                  <a:avLst/>
                  <a:gdLst>
                    <a:gd name="T0" fmla="*/ 0 w 258"/>
                    <a:gd name="T1" fmla="*/ 46 h 102"/>
                    <a:gd name="T2" fmla="*/ 71 w 258"/>
                    <a:gd name="T3" fmla="*/ 0 h 102"/>
                    <a:gd name="T4" fmla="*/ 258 w 258"/>
                    <a:gd name="T5" fmla="*/ 52 h 102"/>
                    <a:gd name="T6" fmla="*/ 183 w 258"/>
                    <a:gd name="T7" fmla="*/ 102 h 102"/>
                    <a:gd name="T8" fmla="*/ 0 w 258"/>
                    <a:gd name="T9" fmla="*/ 46 h 10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58"/>
                    <a:gd name="T16" fmla="*/ 0 h 102"/>
                    <a:gd name="T17" fmla="*/ 258 w 258"/>
                    <a:gd name="T18" fmla="*/ 102 h 10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58" h="102">
                      <a:moveTo>
                        <a:pt x="0" y="46"/>
                      </a:moveTo>
                      <a:lnTo>
                        <a:pt x="71" y="0"/>
                      </a:lnTo>
                      <a:lnTo>
                        <a:pt x="258" y="52"/>
                      </a:lnTo>
                      <a:lnTo>
                        <a:pt x="183" y="102"/>
                      </a:lnTo>
                      <a:lnTo>
                        <a:pt x="0" y="46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9015" name="Freeform 866"/>
                <p:cNvSpPr>
                  <a:spLocks/>
                </p:cNvSpPr>
                <p:nvPr/>
              </p:nvSpPr>
              <p:spPr bwMode="auto">
                <a:xfrm>
                  <a:off x="2011" y="2882"/>
                  <a:ext cx="194" cy="63"/>
                </a:xfrm>
                <a:custGeom>
                  <a:avLst/>
                  <a:gdLst>
                    <a:gd name="T0" fmla="*/ 12 w 194"/>
                    <a:gd name="T1" fmla="*/ 0 h 63"/>
                    <a:gd name="T2" fmla="*/ 194 w 194"/>
                    <a:gd name="T3" fmla="*/ 53 h 63"/>
                    <a:gd name="T4" fmla="*/ 180 w 194"/>
                    <a:gd name="T5" fmla="*/ 63 h 63"/>
                    <a:gd name="T6" fmla="*/ 0 w 194"/>
                    <a:gd name="T7" fmla="*/ 9 h 63"/>
                    <a:gd name="T8" fmla="*/ 12 w 194"/>
                    <a:gd name="T9" fmla="*/ 0 h 63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94"/>
                    <a:gd name="T16" fmla="*/ 0 h 63"/>
                    <a:gd name="T17" fmla="*/ 194 w 194"/>
                    <a:gd name="T18" fmla="*/ 63 h 63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94" h="63">
                      <a:moveTo>
                        <a:pt x="12" y="0"/>
                      </a:moveTo>
                      <a:lnTo>
                        <a:pt x="194" y="53"/>
                      </a:lnTo>
                      <a:lnTo>
                        <a:pt x="180" y="63"/>
                      </a:lnTo>
                      <a:lnTo>
                        <a:pt x="0" y="9"/>
                      </a:lnTo>
                      <a:lnTo>
                        <a:pt x="12" y="0"/>
                      </a:lnTo>
                      <a:close/>
                    </a:path>
                  </a:pathLst>
                </a:custGeom>
                <a:solidFill>
                  <a:srgbClr val="000099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79004" name="Freeform 867"/>
              <p:cNvSpPr>
                <a:spLocks/>
              </p:cNvSpPr>
              <p:nvPr/>
            </p:nvSpPr>
            <p:spPr bwMode="auto">
              <a:xfrm>
                <a:off x="2577" y="3043"/>
                <a:ext cx="614" cy="514"/>
              </a:xfrm>
              <a:custGeom>
                <a:avLst/>
                <a:gdLst>
                  <a:gd name="T0" fmla="*/ 1 w 990"/>
                  <a:gd name="T1" fmla="*/ 10 h 792"/>
                  <a:gd name="T2" fmla="*/ 9 w 990"/>
                  <a:gd name="T3" fmla="*/ 0 h 792"/>
                  <a:gd name="T4" fmla="*/ 9 w 990"/>
                  <a:gd name="T5" fmla="*/ 1 h 792"/>
                  <a:gd name="T6" fmla="*/ 0 w 990"/>
                  <a:gd name="T7" fmla="*/ 10 h 792"/>
                  <a:gd name="T8" fmla="*/ 1 w 990"/>
                  <a:gd name="T9" fmla="*/ 10 h 79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990"/>
                  <a:gd name="T16" fmla="*/ 0 h 792"/>
                  <a:gd name="T17" fmla="*/ 990 w 990"/>
                  <a:gd name="T18" fmla="*/ 792 h 79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990" h="792">
                    <a:moveTo>
                      <a:pt x="3" y="738"/>
                    </a:moveTo>
                    <a:lnTo>
                      <a:pt x="990" y="0"/>
                    </a:lnTo>
                    <a:lnTo>
                      <a:pt x="987" y="60"/>
                    </a:lnTo>
                    <a:lnTo>
                      <a:pt x="0" y="792"/>
                    </a:lnTo>
                    <a:lnTo>
                      <a:pt x="3" y="738"/>
                    </a:lnTo>
                    <a:close/>
                  </a:path>
                </a:pathLst>
              </a:custGeom>
              <a:solidFill>
                <a:srgbClr val="00009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9005" name="Freeform 868"/>
              <p:cNvSpPr>
                <a:spLocks/>
              </p:cNvSpPr>
              <p:nvPr/>
            </p:nvSpPr>
            <p:spPr bwMode="auto">
              <a:xfrm>
                <a:off x="1010" y="3084"/>
                <a:ext cx="1571" cy="469"/>
              </a:xfrm>
              <a:custGeom>
                <a:avLst/>
                <a:gdLst>
                  <a:gd name="T0" fmla="*/ 1 w 2532"/>
                  <a:gd name="T1" fmla="*/ 0 h 723"/>
                  <a:gd name="T2" fmla="*/ 1 w 2532"/>
                  <a:gd name="T3" fmla="*/ 0 h 723"/>
                  <a:gd name="T4" fmla="*/ 22 w 2532"/>
                  <a:gd name="T5" fmla="*/ 9 h 723"/>
                  <a:gd name="T6" fmla="*/ 22 w 2532"/>
                  <a:gd name="T7" fmla="*/ 10 h 723"/>
                  <a:gd name="T8" fmla="*/ 0 w 2532"/>
                  <a:gd name="T9" fmla="*/ 1 h 723"/>
                  <a:gd name="T10" fmla="*/ 1 w 2532"/>
                  <a:gd name="T11" fmla="*/ 0 h 72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2532"/>
                  <a:gd name="T19" fmla="*/ 0 h 723"/>
                  <a:gd name="T20" fmla="*/ 2532 w 2532"/>
                  <a:gd name="T21" fmla="*/ 723 h 723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532" h="723">
                    <a:moveTo>
                      <a:pt x="6" y="0"/>
                    </a:moveTo>
                    <a:cubicBezTo>
                      <a:pt x="16" y="0"/>
                      <a:pt x="26" y="0"/>
                      <a:pt x="36" y="0"/>
                    </a:cubicBezTo>
                    <a:lnTo>
                      <a:pt x="2532" y="678"/>
                    </a:lnTo>
                    <a:lnTo>
                      <a:pt x="2529" y="723"/>
                    </a:lnTo>
                    <a:lnTo>
                      <a:pt x="0" y="24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00009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9006" name="Freeform 869"/>
              <p:cNvSpPr>
                <a:spLocks/>
              </p:cNvSpPr>
              <p:nvPr/>
            </p:nvSpPr>
            <p:spPr bwMode="auto">
              <a:xfrm>
                <a:off x="1011" y="2998"/>
                <a:ext cx="17" cy="95"/>
              </a:xfrm>
              <a:custGeom>
                <a:avLst/>
                <a:gdLst>
                  <a:gd name="T0" fmla="*/ 1 w 26"/>
                  <a:gd name="T1" fmla="*/ 1 h 147"/>
                  <a:gd name="T2" fmla="*/ 1 w 26"/>
                  <a:gd name="T3" fmla="*/ 2 h 147"/>
                  <a:gd name="T4" fmla="*/ 0 w 26"/>
                  <a:gd name="T5" fmla="*/ 2 h 147"/>
                  <a:gd name="T6" fmla="*/ 1 w 26"/>
                  <a:gd name="T7" fmla="*/ 0 h 147"/>
                  <a:gd name="T8" fmla="*/ 1 w 26"/>
                  <a:gd name="T9" fmla="*/ 1 h 14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6"/>
                  <a:gd name="T16" fmla="*/ 0 h 147"/>
                  <a:gd name="T17" fmla="*/ 26 w 26"/>
                  <a:gd name="T18" fmla="*/ 147 h 147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6" h="147">
                    <a:moveTo>
                      <a:pt x="26" y="10"/>
                    </a:moveTo>
                    <a:lnTo>
                      <a:pt x="23" y="147"/>
                    </a:lnTo>
                    <a:lnTo>
                      <a:pt x="0" y="144"/>
                    </a:lnTo>
                    <a:lnTo>
                      <a:pt x="3" y="0"/>
                    </a:lnTo>
                    <a:lnTo>
                      <a:pt x="26" y="10"/>
                    </a:lnTo>
                    <a:close/>
                  </a:path>
                </a:pathLst>
              </a:custGeom>
              <a:solidFill>
                <a:srgbClr val="00009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9007" name="Freeform 870"/>
              <p:cNvSpPr>
                <a:spLocks/>
              </p:cNvSpPr>
              <p:nvPr/>
            </p:nvSpPr>
            <p:spPr bwMode="auto">
              <a:xfrm>
                <a:off x="1012" y="2611"/>
                <a:ext cx="730" cy="393"/>
              </a:xfrm>
              <a:custGeom>
                <a:avLst/>
                <a:gdLst>
                  <a:gd name="T0" fmla="*/ 10 w 1176"/>
                  <a:gd name="T1" fmla="*/ 0 h 606"/>
                  <a:gd name="T2" fmla="*/ 0 w 1176"/>
                  <a:gd name="T3" fmla="*/ 8 h 606"/>
                  <a:gd name="T4" fmla="*/ 1 w 1176"/>
                  <a:gd name="T5" fmla="*/ 8 h 606"/>
                  <a:gd name="T6" fmla="*/ 10 w 1176"/>
                  <a:gd name="T7" fmla="*/ 1 h 606"/>
                  <a:gd name="T8" fmla="*/ 10 w 1176"/>
                  <a:gd name="T9" fmla="*/ 0 h 60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176"/>
                  <a:gd name="T16" fmla="*/ 0 h 606"/>
                  <a:gd name="T17" fmla="*/ 1176 w 1176"/>
                  <a:gd name="T18" fmla="*/ 606 h 60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176" h="606">
                    <a:moveTo>
                      <a:pt x="1170" y="0"/>
                    </a:moveTo>
                    <a:lnTo>
                      <a:pt x="0" y="597"/>
                    </a:lnTo>
                    <a:lnTo>
                      <a:pt x="30" y="606"/>
                    </a:lnTo>
                    <a:lnTo>
                      <a:pt x="1176" y="18"/>
                    </a:lnTo>
                    <a:lnTo>
                      <a:pt x="1170" y="0"/>
                    </a:lnTo>
                    <a:close/>
                  </a:path>
                </a:pathLst>
              </a:custGeom>
              <a:solidFill>
                <a:srgbClr val="00009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9008" name="Freeform 871"/>
              <p:cNvSpPr>
                <a:spLocks/>
              </p:cNvSpPr>
              <p:nvPr/>
            </p:nvSpPr>
            <p:spPr bwMode="auto">
              <a:xfrm>
                <a:off x="1061" y="3018"/>
                <a:ext cx="1490" cy="451"/>
              </a:xfrm>
              <a:custGeom>
                <a:avLst/>
                <a:gdLst>
                  <a:gd name="T0" fmla="*/ 1 w 2532"/>
                  <a:gd name="T1" fmla="*/ 0 h 723"/>
                  <a:gd name="T2" fmla="*/ 1 w 2532"/>
                  <a:gd name="T3" fmla="*/ 0 h 723"/>
                  <a:gd name="T4" fmla="*/ 12 w 2532"/>
                  <a:gd name="T5" fmla="*/ 6 h 723"/>
                  <a:gd name="T6" fmla="*/ 12 w 2532"/>
                  <a:gd name="T7" fmla="*/ 6 h 723"/>
                  <a:gd name="T8" fmla="*/ 0 w 2532"/>
                  <a:gd name="T9" fmla="*/ 1 h 723"/>
                  <a:gd name="T10" fmla="*/ 1 w 2532"/>
                  <a:gd name="T11" fmla="*/ 0 h 72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2532"/>
                  <a:gd name="T19" fmla="*/ 0 h 723"/>
                  <a:gd name="T20" fmla="*/ 2532 w 2532"/>
                  <a:gd name="T21" fmla="*/ 723 h 723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532" h="723">
                    <a:moveTo>
                      <a:pt x="6" y="0"/>
                    </a:moveTo>
                    <a:cubicBezTo>
                      <a:pt x="16" y="0"/>
                      <a:pt x="26" y="0"/>
                      <a:pt x="36" y="0"/>
                    </a:cubicBezTo>
                    <a:lnTo>
                      <a:pt x="2532" y="678"/>
                    </a:lnTo>
                    <a:lnTo>
                      <a:pt x="2529" y="723"/>
                    </a:lnTo>
                    <a:lnTo>
                      <a:pt x="0" y="24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00009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9009" name="Freeform 872"/>
              <p:cNvSpPr>
                <a:spLocks/>
              </p:cNvSpPr>
              <p:nvPr/>
            </p:nvSpPr>
            <p:spPr bwMode="auto">
              <a:xfrm flipV="1">
                <a:off x="2549" y="2986"/>
                <a:ext cx="608" cy="467"/>
              </a:xfrm>
              <a:custGeom>
                <a:avLst/>
                <a:gdLst>
                  <a:gd name="T0" fmla="*/ 0 w 2532"/>
                  <a:gd name="T1" fmla="*/ 0 h 723"/>
                  <a:gd name="T2" fmla="*/ 0 w 2532"/>
                  <a:gd name="T3" fmla="*/ 0 h 723"/>
                  <a:gd name="T4" fmla="*/ 0 w 2532"/>
                  <a:gd name="T5" fmla="*/ 9 h 723"/>
                  <a:gd name="T6" fmla="*/ 0 w 2532"/>
                  <a:gd name="T7" fmla="*/ 9 h 723"/>
                  <a:gd name="T8" fmla="*/ 0 w 2532"/>
                  <a:gd name="T9" fmla="*/ 1 h 723"/>
                  <a:gd name="T10" fmla="*/ 0 w 2532"/>
                  <a:gd name="T11" fmla="*/ 0 h 72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2532"/>
                  <a:gd name="T19" fmla="*/ 0 h 723"/>
                  <a:gd name="T20" fmla="*/ 2532 w 2532"/>
                  <a:gd name="T21" fmla="*/ 723 h 723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532" h="723">
                    <a:moveTo>
                      <a:pt x="6" y="0"/>
                    </a:moveTo>
                    <a:cubicBezTo>
                      <a:pt x="16" y="0"/>
                      <a:pt x="26" y="0"/>
                      <a:pt x="36" y="0"/>
                    </a:cubicBezTo>
                    <a:lnTo>
                      <a:pt x="2532" y="678"/>
                    </a:lnTo>
                    <a:lnTo>
                      <a:pt x="2529" y="723"/>
                    </a:lnTo>
                    <a:lnTo>
                      <a:pt x="0" y="24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00009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78918" name="Group 873"/>
            <p:cNvGrpSpPr>
              <a:grpSpLocks/>
            </p:cNvGrpSpPr>
            <p:nvPr/>
          </p:nvGrpSpPr>
          <p:grpSpPr bwMode="auto">
            <a:xfrm>
              <a:off x="4329" y="3456"/>
              <a:ext cx="299" cy="257"/>
              <a:chOff x="877" y="1008"/>
              <a:chExt cx="2747" cy="2591"/>
            </a:xfrm>
          </p:grpSpPr>
          <p:pic>
            <p:nvPicPr>
              <p:cNvPr id="78970" name="Picture 874" descr="antenna_stylized"/>
              <p:cNvPicPr>
                <a:picLocks noChangeAspect="1" noChangeArrowheads="1"/>
              </p:cNvPicPr>
              <p:nvPr/>
            </p:nvPicPr>
            <p:blipFill>
              <a:blip r:embed="rId16" cstate="print"/>
              <a:srcRect/>
              <a:stretch>
                <a:fillRect/>
              </a:stretch>
            </p:blipFill>
            <p:spPr bwMode="auto">
              <a:xfrm>
                <a:off x="877" y="1008"/>
                <a:ext cx="2725" cy="14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78971" name="Picture 875" descr="laptop_keyboard"/>
              <p:cNvPicPr>
                <a:picLocks noChangeAspect="1" noChangeArrowheads="1"/>
              </p:cNvPicPr>
              <p:nvPr/>
            </p:nvPicPr>
            <p:blipFill>
              <a:blip r:embed="rId17" cstate="print"/>
              <a:srcRect/>
              <a:stretch>
                <a:fillRect/>
              </a:stretch>
            </p:blipFill>
            <p:spPr bwMode="auto">
              <a:xfrm rot="109064" flipH="1">
                <a:off x="1009" y="2586"/>
                <a:ext cx="2245" cy="101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78972" name="Freeform 876"/>
              <p:cNvSpPr>
                <a:spLocks/>
              </p:cNvSpPr>
              <p:nvPr/>
            </p:nvSpPr>
            <p:spPr bwMode="auto">
              <a:xfrm>
                <a:off x="1753" y="1603"/>
                <a:ext cx="1807" cy="1322"/>
              </a:xfrm>
              <a:custGeom>
                <a:avLst/>
                <a:gdLst>
                  <a:gd name="T0" fmla="*/ 4 w 2982"/>
                  <a:gd name="T1" fmla="*/ 0 h 2442"/>
                  <a:gd name="T2" fmla="*/ 0 w 2982"/>
                  <a:gd name="T3" fmla="*/ 4 h 2442"/>
                  <a:gd name="T4" fmla="*/ 16 w 2982"/>
                  <a:gd name="T5" fmla="*/ 5 h 2442"/>
                  <a:gd name="T6" fmla="*/ 20 w 2982"/>
                  <a:gd name="T7" fmla="*/ 1 h 2442"/>
                  <a:gd name="T8" fmla="*/ 4 w 2982"/>
                  <a:gd name="T9" fmla="*/ 0 h 244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982"/>
                  <a:gd name="T16" fmla="*/ 0 h 2442"/>
                  <a:gd name="T17" fmla="*/ 2982 w 2982"/>
                  <a:gd name="T18" fmla="*/ 2442 h 244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982" h="2442">
                    <a:moveTo>
                      <a:pt x="540" y="0"/>
                    </a:moveTo>
                    <a:lnTo>
                      <a:pt x="0" y="1734"/>
                    </a:lnTo>
                    <a:lnTo>
                      <a:pt x="2394" y="2442"/>
                    </a:lnTo>
                    <a:lnTo>
                      <a:pt x="2982" y="318"/>
                    </a:lnTo>
                    <a:lnTo>
                      <a:pt x="540" y="0"/>
                    </a:lnTo>
                    <a:close/>
                  </a:path>
                </a:pathLst>
              </a:cu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pic>
            <p:nvPicPr>
              <p:cNvPr id="78973" name="Picture 877" descr="screen"/>
              <p:cNvPicPr>
                <a:picLocks noChangeAspect="1" noChangeArrowheads="1"/>
              </p:cNvPicPr>
              <p:nvPr/>
            </p:nvPicPr>
            <p:blipFill>
              <a:blip r:embed="rId18" cstate="print"/>
              <a:srcRect/>
              <a:stretch>
                <a:fillRect/>
              </a:stretch>
            </p:blipFill>
            <p:spPr bwMode="auto">
              <a:xfrm>
                <a:off x="1842" y="1637"/>
                <a:ext cx="1642" cy="120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78974" name="Freeform 878"/>
              <p:cNvSpPr>
                <a:spLocks/>
              </p:cNvSpPr>
              <p:nvPr/>
            </p:nvSpPr>
            <p:spPr bwMode="auto">
              <a:xfrm>
                <a:off x="2082" y="1564"/>
                <a:ext cx="1531" cy="246"/>
              </a:xfrm>
              <a:custGeom>
                <a:avLst/>
                <a:gdLst>
                  <a:gd name="T0" fmla="*/ 1 w 2528"/>
                  <a:gd name="T1" fmla="*/ 0 h 455"/>
                  <a:gd name="T2" fmla="*/ 17 w 2528"/>
                  <a:gd name="T3" fmla="*/ 1 h 455"/>
                  <a:gd name="T4" fmla="*/ 16 w 2528"/>
                  <a:gd name="T5" fmla="*/ 1 h 455"/>
                  <a:gd name="T6" fmla="*/ 0 w 2528"/>
                  <a:gd name="T7" fmla="*/ 1 h 455"/>
                  <a:gd name="T8" fmla="*/ 1 w 2528"/>
                  <a:gd name="T9" fmla="*/ 0 h 45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528"/>
                  <a:gd name="T16" fmla="*/ 0 h 455"/>
                  <a:gd name="T17" fmla="*/ 2528 w 2528"/>
                  <a:gd name="T18" fmla="*/ 455 h 45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528" h="455">
                    <a:moveTo>
                      <a:pt x="14" y="0"/>
                    </a:moveTo>
                    <a:lnTo>
                      <a:pt x="2528" y="341"/>
                    </a:lnTo>
                    <a:lnTo>
                      <a:pt x="2480" y="455"/>
                    </a:lnTo>
                    <a:lnTo>
                      <a:pt x="0" y="86"/>
                    </a:lnTo>
                    <a:lnTo>
                      <a:pt x="14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8975" name="Freeform 879"/>
              <p:cNvSpPr>
                <a:spLocks/>
              </p:cNvSpPr>
              <p:nvPr/>
            </p:nvSpPr>
            <p:spPr bwMode="auto">
              <a:xfrm>
                <a:off x="1737" y="1562"/>
                <a:ext cx="425" cy="1024"/>
              </a:xfrm>
              <a:custGeom>
                <a:avLst/>
                <a:gdLst>
                  <a:gd name="T0" fmla="*/ 4 w 702"/>
                  <a:gd name="T1" fmla="*/ 0 h 1893"/>
                  <a:gd name="T2" fmla="*/ 0 w 702"/>
                  <a:gd name="T3" fmla="*/ 4 h 1893"/>
                  <a:gd name="T4" fmla="*/ 1 w 702"/>
                  <a:gd name="T5" fmla="*/ 4 h 1893"/>
                  <a:gd name="T6" fmla="*/ 5 w 702"/>
                  <a:gd name="T7" fmla="*/ 1 h 1893"/>
                  <a:gd name="T8" fmla="*/ 4 w 702"/>
                  <a:gd name="T9" fmla="*/ 0 h 189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702"/>
                  <a:gd name="T16" fmla="*/ 0 h 1893"/>
                  <a:gd name="T17" fmla="*/ 702 w 702"/>
                  <a:gd name="T18" fmla="*/ 1893 h 1893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702" h="1893">
                    <a:moveTo>
                      <a:pt x="579" y="0"/>
                    </a:moveTo>
                    <a:lnTo>
                      <a:pt x="0" y="1869"/>
                    </a:lnTo>
                    <a:lnTo>
                      <a:pt x="114" y="1893"/>
                    </a:lnTo>
                    <a:lnTo>
                      <a:pt x="702" y="51"/>
                    </a:lnTo>
                    <a:lnTo>
                      <a:pt x="579" y="0"/>
                    </a:lnTo>
                    <a:close/>
                  </a:path>
                </a:pathLst>
              </a:custGeom>
              <a:solidFill>
                <a:srgbClr val="00009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8976" name="Freeform 880"/>
              <p:cNvSpPr>
                <a:spLocks/>
              </p:cNvSpPr>
              <p:nvPr/>
            </p:nvSpPr>
            <p:spPr bwMode="auto">
              <a:xfrm>
                <a:off x="3144" y="1745"/>
                <a:ext cx="458" cy="1182"/>
              </a:xfrm>
              <a:custGeom>
                <a:avLst/>
                <a:gdLst>
                  <a:gd name="T0" fmla="*/ 5 w 756"/>
                  <a:gd name="T1" fmla="*/ 0 h 2184"/>
                  <a:gd name="T2" fmla="*/ 1 w 756"/>
                  <a:gd name="T3" fmla="*/ 5 h 2184"/>
                  <a:gd name="T4" fmla="*/ 0 w 756"/>
                  <a:gd name="T5" fmla="*/ 5 h 2184"/>
                  <a:gd name="T6" fmla="*/ 4 w 756"/>
                  <a:gd name="T7" fmla="*/ 1 h 2184"/>
                  <a:gd name="T8" fmla="*/ 5 w 756"/>
                  <a:gd name="T9" fmla="*/ 0 h 218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756"/>
                  <a:gd name="T16" fmla="*/ 0 h 2184"/>
                  <a:gd name="T17" fmla="*/ 756 w 756"/>
                  <a:gd name="T18" fmla="*/ 2184 h 218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756" h="2184">
                    <a:moveTo>
                      <a:pt x="756" y="0"/>
                    </a:moveTo>
                    <a:lnTo>
                      <a:pt x="138" y="2184"/>
                    </a:lnTo>
                    <a:lnTo>
                      <a:pt x="0" y="2148"/>
                    </a:lnTo>
                    <a:lnTo>
                      <a:pt x="606" y="78"/>
                    </a:lnTo>
                    <a:lnTo>
                      <a:pt x="756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DDDDDD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8977" name="Freeform 881"/>
              <p:cNvSpPr>
                <a:spLocks/>
              </p:cNvSpPr>
              <p:nvPr/>
            </p:nvSpPr>
            <p:spPr bwMode="auto">
              <a:xfrm>
                <a:off x="1732" y="2534"/>
                <a:ext cx="1680" cy="399"/>
              </a:xfrm>
              <a:custGeom>
                <a:avLst/>
                <a:gdLst>
                  <a:gd name="T0" fmla="*/ 1 w 2773"/>
                  <a:gd name="T1" fmla="*/ 0 h 738"/>
                  <a:gd name="T2" fmla="*/ 0 w 2773"/>
                  <a:gd name="T3" fmla="*/ 1 h 738"/>
                  <a:gd name="T4" fmla="*/ 16 w 2773"/>
                  <a:gd name="T5" fmla="*/ 2 h 738"/>
                  <a:gd name="T6" fmla="*/ 16 w 2773"/>
                  <a:gd name="T7" fmla="*/ 1 h 738"/>
                  <a:gd name="T8" fmla="*/ 1 w 2773"/>
                  <a:gd name="T9" fmla="*/ 0 h 73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773"/>
                  <a:gd name="T16" fmla="*/ 0 h 738"/>
                  <a:gd name="T17" fmla="*/ 2773 w 2773"/>
                  <a:gd name="T18" fmla="*/ 738 h 73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773" h="738">
                    <a:moveTo>
                      <a:pt x="33" y="0"/>
                    </a:moveTo>
                    <a:lnTo>
                      <a:pt x="0" y="99"/>
                    </a:lnTo>
                    <a:lnTo>
                      <a:pt x="2436" y="738"/>
                    </a:lnTo>
                    <a:cubicBezTo>
                      <a:pt x="2499" y="501"/>
                      <a:pt x="2773" y="727"/>
                      <a:pt x="2373" y="603"/>
                    </a:cubicBezTo>
                    <a:lnTo>
                      <a:pt x="33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CC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8978" name="Freeform 882"/>
              <p:cNvSpPr>
                <a:spLocks/>
              </p:cNvSpPr>
              <p:nvPr/>
            </p:nvSpPr>
            <p:spPr bwMode="auto">
              <a:xfrm>
                <a:off x="3195" y="1755"/>
                <a:ext cx="429" cy="1187"/>
              </a:xfrm>
              <a:custGeom>
                <a:avLst/>
                <a:gdLst>
                  <a:gd name="T0" fmla="*/ 12 w 637"/>
                  <a:gd name="T1" fmla="*/ 0 h 1659"/>
                  <a:gd name="T2" fmla="*/ 12 w 637"/>
                  <a:gd name="T3" fmla="*/ 0 h 1659"/>
                  <a:gd name="T4" fmla="*/ 1 w 637"/>
                  <a:gd name="T5" fmla="*/ 59 h 1659"/>
                  <a:gd name="T6" fmla="*/ 0 w 637"/>
                  <a:gd name="T7" fmla="*/ 57 h 1659"/>
                  <a:gd name="T8" fmla="*/ 12 w 637"/>
                  <a:gd name="T9" fmla="*/ 0 h 165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37"/>
                  <a:gd name="T16" fmla="*/ 0 h 1659"/>
                  <a:gd name="T17" fmla="*/ 637 w 637"/>
                  <a:gd name="T18" fmla="*/ 1659 h 1659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37" h="1659">
                    <a:moveTo>
                      <a:pt x="615" y="0"/>
                    </a:moveTo>
                    <a:lnTo>
                      <a:pt x="637" y="0"/>
                    </a:lnTo>
                    <a:lnTo>
                      <a:pt x="68" y="1659"/>
                    </a:lnTo>
                    <a:lnTo>
                      <a:pt x="0" y="1647"/>
                    </a:lnTo>
                    <a:lnTo>
                      <a:pt x="615" y="0"/>
                    </a:lnTo>
                    <a:close/>
                  </a:path>
                </a:pathLst>
              </a:custGeom>
              <a:solidFill>
                <a:srgbClr val="4D4D4D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8979" name="Freeform 883"/>
              <p:cNvSpPr>
                <a:spLocks/>
              </p:cNvSpPr>
              <p:nvPr/>
            </p:nvSpPr>
            <p:spPr bwMode="auto">
              <a:xfrm>
                <a:off x="1734" y="2587"/>
                <a:ext cx="1494" cy="394"/>
              </a:xfrm>
              <a:custGeom>
                <a:avLst/>
                <a:gdLst>
                  <a:gd name="T0" fmla="*/ 0 w 2216"/>
                  <a:gd name="T1" fmla="*/ 0 h 550"/>
                  <a:gd name="T2" fmla="*/ 1 w 2216"/>
                  <a:gd name="T3" fmla="*/ 2 h 550"/>
                  <a:gd name="T4" fmla="*/ 42 w 2216"/>
                  <a:gd name="T5" fmla="*/ 20 h 550"/>
                  <a:gd name="T6" fmla="*/ 42 w 2216"/>
                  <a:gd name="T7" fmla="*/ 17 h 550"/>
                  <a:gd name="T8" fmla="*/ 0 w 2216"/>
                  <a:gd name="T9" fmla="*/ 0 h 55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216"/>
                  <a:gd name="T16" fmla="*/ 0 h 550"/>
                  <a:gd name="T17" fmla="*/ 2216 w 2216"/>
                  <a:gd name="T18" fmla="*/ 550 h 55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216" h="550">
                    <a:moveTo>
                      <a:pt x="0" y="0"/>
                    </a:moveTo>
                    <a:lnTo>
                      <a:pt x="9" y="57"/>
                    </a:lnTo>
                    <a:lnTo>
                      <a:pt x="2164" y="550"/>
                    </a:lnTo>
                    <a:lnTo>
                      <a:pt x="2216" y="496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rgbClr val="808080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78980" name="Group 884"/>
              <p:cNvGrpSpPr>
                <a:grpSpLocks/>
              </p:cNvGrpSpPr>
              <p:nvPr/>
            </p:nvGrpSpPr>
            <p:grpSpPr bwMode="auto">
              <a:xfrm>
                <a:off x="1709" y="3008"/>
                <a:ext cx="507" cy="234"/>
                <a:chOff x="1740" y="2642"/>
                <a:chExt cx="752" cy="327"/>
              </a:xfrm>
            </p:grpSpPr>
            <p:sp>
              <p:nvSpPr>
                <p:cNvPr id="78987" name="Freeform 885"/>
                <p:cNvSpPr>
                  <a:spLocks/>
                </p:cNvSpPr>
                <p:nvPr/>
              </p:nvSpPr>
              <p:spPr bwMode="auto">
                <a:xfrm>
                  <a:off x="1740" y="2642"/>
                  <a:ext cx="752" cy="327"/>
                </a:xfrm>
                <a:custGeom>
                  <a:avLst/>
                  <a:gdLst>
                    <a:gd name="T0" fmla="*/ 293 w 752"/>
                    <a:gd name="T1" fmla="*/ 0 h 327"/>
                    <a:gd name="T2" fmla="*/ 752 w 752"/>
                    <a:gd name="T3" fmla="*/ 124 h 327"/>
                    <a:gd name="T4" fmla="*/ 470 w 752"/>
                    <a:gd name="T5" fmla="*/ 327 h 327"/>
                    <a:gd name="T6" fmla="*/ 0 w 752"/>
                    <a:gd name="T7" fmla="*/ 183 h 327"/>
                    <a:gd name="T8" fmla="*/ 293 w 752"/>
                    <a:gd name="T9" fmla="*/ 0 h 32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752"/>
                    <a:gd name="T16" fmla="*/ 0 h 327"/>
                    <a:gd name="T17" fmla="*/ 752 w 752"/>
                    <a:gd name="T18" fmla="*/ 327 h 327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752" h="327">
                      <a:moveTo>
                        <a:pt x="293" y="0"/>
                      </a:moveTo>
                      <a:lnTo>
                        <a:pt x="752" y="124"/>
                      </a:lnTo>
                      <a:lnTo>
                        <a:pt x="470" y="327"/>
                      </a:lnTo>
                      <a:lnTo>
                        <a:pt x="0" y="183"/>
                      </a:lnTo>
                      <a:lnTo>
                        <a:pt x="293" y="0"/>
                      </a:lnTo>
                      <a:close/>
                    </a:path>
                  </a:pathLst>
                </a:custGeom>
                <a:solidFill>
                  <a:srgbClr val="000099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8988" name="Freeform 886"/>
                <p:cNvSpPr>
                  <a:spLocks/>
                </p:cNvSpPr>
                <p:nvPr/>
              </p:nvSpPr>
              <p:spPr bwMode="auto">
                <a:xfrm>
                  <a:off x="1754" y="2649"/>
                  <a:ext cx="726" cy="311"/>
                </a:xfrm>
                <a:custGeom>
                  <a:avLst/>
                  <a:gdLst>
                    <a:gd name="T0" fmla="*/ 282 w 726"/>
                    <a:gd name="T1" fmla="*/ 0 h 311"/>
                    <a:gd name="T2" fmla="*/ 726 w 726"/>
                    <a:gd name="T3" fmla="*/ 119 h 311"/>
                    <a:gd name="T4" fmla="*/ 457 w 726"/>
                    <a:gd name="T5" fmla="*/ 311 h 311"/>
                    <a:gd name="T6" fmla="*/ 0 w 726"/>
                    <a:gd name="T7" fmla="*/ 173 h 311"/>
                    <a:gd name="T8" fmla="*/ 282 w 726"/>
                    <a:gd name="T9" fmla="*/ 0 h 311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726"/>
                    <a:gd name="T16" fmla="*/ 0 h 311"/>
                    <a:gd name="T17" fmla="*/ 726 w 726"/>
                    <a:gd name="T18" fmla="*/ 311 h 311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726" h="311">
                      <a:moveTo>
                        <a:pt x="282" y="0"/>
                      </a:moveTo>
                      <a:lnTo>
                        <a:pt x="726" y="119"/>
                      </a:lnTo>
                      <a:lnTo>
                        <a:pt x="457" y="311"/>
                      </a:lnTo>
                      <a:lnTo>
                        <a:pt x="0" y="173"/>
                      </a:lnTo>
                      <a:lnTo>
                        <a:pt x="282" y="0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4D4D4D"/>
                    </a:gs>
                    <a:gs pos="100000">
                      <a:srgbClr val="DDDDDD"/>
                    </a:gs>
                  </a:gsLst>
                  <a:lin ang="189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8989" name="Freeform 887"/>
                <p:cNvSpPr>
                  <a:spLocks/>
                </p:cNvSpPr>
                <p:nvPr/>
              </p:nvSpPr>
              <p:spPr bwMode="auto">
                <a:xfrm>
                  <a:off x="1808" y="2770"/>
                  <a:ext cx="258" cy="100"/>
                </a:xfrm>
                <a:custGeom>
                  <a:avLst/>
                  <a:gdLst>
                    <a:gd name="T0" fmla="*/ 0 w 258"/>
                    <a:gd name="T1" fmla="*/ 44 h 100"/>
                    <a:gd name="T2" fmla="*/ 75 w 258"/>
                    <a:gd name="T3" fmla="*/ 0 h 100"/>
                    <a:gd name="T4" fmla="*/ 258 w 258"/>
                    <a:gd name="T5" fmla="*/ 50 h 100"/>
                    <a:gd name="T6" fmla="*/ 183 w 258"/>
                    <a:gd name="T7" fmla="*/ 100 h 100"/>
                    <a:gd name="T8" fmla="*/ 0 w 258"/>
                    <a:gd name="T9" fmla="*/ 44 h 10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58"/>
                    <a:gd name="T16" fmla="*/ 0 h 100"/>
                    <a:gd name="T17" fmla="*/ 258 w 258"/>
                    <a:gd name="T18" fmla="*/ 100 h 10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58" h="100">
                      <a:moveTo>
                        <a:pt x="0" y="44"/>
                      </a:moveTo>
                      <a:lnTo>
                        <a:pt x="75" y="0"/>
                      </a:lnTo>
                      <a:lnTo>
                        <a:pt x="258" y="50"/>
                      </a:lnTo>
                      <a:lnTo>
                        <a:pt x="183" y="100"/>
                      </a:lnTo>
                      <a:lnTo>
                        <a:pt x="0" y="44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8990" name="Freeform 888"/>
                <p:cNvSpPr>
                  <a:spLocks/>
                </p:cNvSpPr>
                <p:nvPr/>
              </p:nvSpPr>
              <p:spPr bwMode="auto">
                <a:xfrm>
                  <a:off x="1799" y="2816"/>
                  <a:ext cx="194" cy="63"/>
                </a:xfrm>
                <a:custGeom>
                  <a:avLst/>
                  <a:gdLst>
                    <a:gd name="T0" fmla="*/ 12 w 194"/>
                    <a:gd name="T1" fmla="*/ 0 h 63"/>
                    <a:gd name="T2" fmla="*/ 194 w 194"/>
                    <a:gd name="T3" fmla="*/ 53 h 63"/>
                    <a:gd name="T4" fmla="*/ 180 w 194"/>
                    <a:gd name="T5" fmla="*/ 63 h 63"/>
                    <a:gd name="T6" fmla="*/ 0 w 194"/>
                    <a:gd name="T7" fmla="*/ 9 h 63"/>
                    <a:gd name="T8" fmla="*/ 12 w 194"/>
                    <a:gd name="T9" fmla="*/ 0 h 63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94"/>
                    <a:gd name="T16" fmla="*/ 0 h 63"/>
                    <a:gd name="T17" fmla="*/ 194 w 194"/>
                    <a:gd name="T18" fmla="*/ 63 h 63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94" h="63">
                      <a:moveTo>
                        <a:pt x="12" y="0"/>
                      </a:moveTo>
                      <a:lnTo>
                        <a:pt x="194" y="53"/>
                      </a:lnTo>
                      <a:lnTo>
                        <a:pt x="180" y="63"/>
                      </a:lnTo>
                      <a:lnTo>
                        <a:pt x="0" y="9"/>
                      </a:lnTo>
                      <a:lnTo>
                        <a:pt x="12" y="0"/>
                      </a:lnTo>
                      <a:close/>
                    </a:path>
                  </a:pathLst>
                </a:custGeom>
                <a:solidFill>
                  <a:srgbClr val="000099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8991" name="Freeform 889"/>
                <p:cNvSpPr>
                  <a:spLocks/>
                </p:cNvSpPr>
                <p:nvPr/>
              </p:nvSpPr>
              <p:spPr bwMode="auto">
                <a:xfrm>
                  <a:off x="2020" y="2834"/>
                  <a:ext cx="258" cy="102"/>
                </a:xfrm>
                <a:custGeom>
                  <a:avLst/>
                  <a:gdLst>
                    <a:gd name="T0" fmla="*/ 0 w 258"/>
                    <a:gd name="T1" fmla="*/ 46 h 102"/>
                    <a:gd name="T2" fmla="*/ 71 w 258"/>
                    <a:gd name="T3" fmla="*/ 0 h 102"/>
                    <a:gd name="T4" fmla="*/ 258 w 258"/>
                    <a:gd name="T5" fmla="*/ 52 h 102"/>
                    <a:gd name="T6" fmla="*/ 183 w 258"/>
                    <a:gd name="T7" fmla="*/ 102 h 102"/>
                    <a:gd name="T8" fmla="*/ 0 w 258"/>
                    <a:gd name="T9" fmla="*/ 46 h 10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58"/>
                    <a:gd name="T16" fmla="*/ 0 h 102"/>
                    <a:gd name="T17" fmla="*/ 258 w 258"/>
                    <a:gd name="T18" fmla="*/ 102 h 10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58" h="102">
                      <a:moveTo>
                        <a:pt x="0" y="46"/>
                      </a:moveTo>
                      <a:lnTo>
                        <a:pt x="71" y="0"/>
                      </a:lnTo>
                      <a:lnTo>
                        <a:pt x="258" y="52"/>
                      </a:lnTo>
                      <a:lnTo>
                        <a:pt x="183" y="102"/>
                      </a:lnTo>
                      <a:lnTo>
                        <a:pt x="0" y="46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8992" name="Freeform 890"/>
                <p:cNvSpPr>
                  <a:spLocks/>
                </p:cNvSpPr>
                <p:nvPr/>
              </p:nvSpPr>
              <p:spPr bwMode="auto">
                <a:xfrm>
                  <a:off x="2011" y="2882"/>
                  <a:ext cx="194" cy="63"/>
                </a:xfrm>
                <a:custGeom>
                  <a:avLst/>
                  <a:gdLst>
                    <a:gd name="T0" fmla="*/ 12 w 194"/>
                    <a:gd name="T1" fmla="*/ 0 h 63"/>
                    <a:gd name="T2" fmla="*/ 194 w 194"/>
                    <a:gd name="T3" fmla="*/ 53 h 63"/>
                    <a:gd name="T4" fmla="*/ 180 w 194"/>
                    <a:gd name="T5" fmla="*/ 63 h 63"/>
                    <a:gd name="T6" fmla="*/ 0 w 194"/>
                    <a:gd name="T7" fmla="*/ 9 h 63"/>
                    <a:gd name="T8" fmla="*/ 12 w 194"/>
                    <a:gd name="T9" fmla="*/ 0 h 63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94"/>
                    <a:gd name="T16" fmla="*/ 0 h 63"/>
                    <a:gd name="T17" fmla="*/ 194 w 194"/>
                    <a:gd name="T18" fmla="*/ 63 h 63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94" h="63">
                      <a:moveTo>
                        <a:pt x="12" y="0"/>
                      </a:moveTo>
                      <a:lnTo>
                        <a:pt x="194" y="53"/>
                      </a:lnTo>
                      <a:lnTo>
                        <a:pt x="180" y="63"/>
                      </a:lnTo>
                      <a:lnTo>
                        <a:pt x="0" y="9"/>
                      </a:lnTo>
                      <a:lnTo>
                        <a:pt x="12" y="0"/>
                      </a:lnTo>
                      <a:close/>
                    </a:path>
                  </a:pathLst>
                </a:custGeom>
                <a:solidFill>
                  <a:srgbClr val="000099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78981" name="Freeform 891"/>
              <p:cNvSpPr>
                <a:spLocks/>
              </p:cNvSpPr>
              <p:nvPr/>
            </p:nvSpPr>
            <p:spPr bwMode="auto">
              <a:xfrm>
                <a:off x="2577" y="3043"/>
                <a:ext cx="614" cy="514"/>
              </a:xfrm>
              <a:custGeom>
                <a:avLst/>
                <a:gdLst>
                  <a:gd name="T0" fmla="*/ 1 w 990"/>
                  <a:gd name="T1" fmla="*/ 10 h 792"/>
                  <a:gd name="T2" fmla="*/ 9 w 990"/>
                  <a:gd name="T3" fmla="*/ 0 h 792"/>
                  <a:gd name="T4" fmla="*/ 9 w 990"/>
                  <a:gd name="T5" fmla="*/ 1 h 792"/>
                  <a:gd name="T6" fmla="*/ 0 w 990"/>
                  <a:gd name="T7" fmla="*/ 10 h 792"/>
                  <a:gd name="T8" fmla="*/ 1 w 990"/>
                  <a:gd name="T9" fmla="*/ 10 h 79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990"/>
                  <a:gd name="T16" fmla="*/ 0 h 792"/>
                  <a:gd name="T17" fmla="*/ 990 w 990"/>
                  <a:gd name="T18" fmla="*/ 792 h 79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990" h="792">
                    <a:moveTo>
                      <a:pt x="3" y="738"/>
                    </a:moveTo>
                    <a:lnTo>
                      <a:pt x="990" y="0"/>
                    </a:lnTo>
                    <a:lnTo>
                      <a:pt x="987" y="60"/>
                    </a:lnTo>
                    <a:lnTo>
                      <a:pt x="0" y="792"/>
                    </a:lnTo>
                    <a:lnTo>
                      <a:pt x="3" y="738"/>
                    </a:lnTo>
                    <a:close/>
                  </a:path>
                </a:pathLst>
              </a:custGeom>
              <a:solidFill>
                <a:srgbClr val="00009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8982" name="Freeform 892"/>
              <p:cNvSpPr>
                <a:spLocks/>
              </p:cNvSpPr>
              <p:nvPr/>
            </p:nvSpPr>
            <p:spPr bwMode="auto">
              <a:xfrm>
                <a:off x="1010" y="3084"/>
                <a:ext cx="1571" cy="469"/>
              </a:xfrm>
              <a:custGeom>
                <a:avLst/>
                <a:gdLst>
                  <a:gd name="T0" fmla="*/ 1 w 2532"/>
                  <a:gd name="T1" fmla="*/ 0 h 723"/>
                  <a:gd name="T2" fmla="*/ 1 w 2532"/>
                  <a:gd name="T3" fmla="*/ 0 h 723"/>
                  <a:gd name="T4" fmla="*/ 22 w 2532"/>
                  <a:gd name="T5" fmla="*/ 9 h 723"/>
                  <a:gd name="T6" fmla="*/ 22 w 2532"/>
                  <a:gd name="T7" fmla="*/ 10 h 723"/>
                  <a:gd name="T8" fmla="*/ 0 w 2532"/>
                  <a:gd name="T9" fmla="*/ 1 h 723"/>
                  <a:gd name="T10" fmla="*/ 1 w 2532"/>
                  <a:gd name="T11" fmla="*/ 0 h 72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2532"/>
                  <a:gd name="T19" fmla="*/ 0 h 723"/>
                  <a:gd name="T20" fmla="*/ 2532 w 2532"/>
                  <a:gd name="T21" fmla="*/ 723 h 723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532" h="723">
                    <a:moveTo>
                      <a:pt x="6" y="0"/>
                    </a:moveTo>
                    <a:cubicBezTo>
                      <a:pt x="16" y="0"/>
                      <a:pt x="26" y="0"/>
                      <a:pt x="36" y="0"/>
                    </a:cubicBezTo>
                    <a:lnTo>
                      <a:pt x="2532" y="678"/>
                    </a:lnTo>
                    <a:lnTo>
                      <a:pt x="2529" y="723"/>
                    </a:lnTo>
                    <a:lnTo>
                      <a:pt x="0" y="24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00009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8983" name="Freeform 893"/>
              <p:cNvSpPr>
                <a:spLocks/>
              </p:cNvSpPr>
              <p:nvPr/>
            </p:nvSpPr>
            <p:spPr bwMode="auto">
              <a:xfrm>
                <a:off x="1011" y="2998"/>
                <a:ext cx="17" cy="95"/>
              </a:xfrm>
              <a:custGeom>
                <a:avLst/>
                <a:gdLst>
                  <a:gd name="T0" fmla="*/ 1 w 26"/>
                  <a:gd name="T1" fmla="*/ 1 h 147"/>
                  <a:gd name="T2" fmla="*/ 1 w 26"/>
                  <a:gd name="T3" fmla="*/ 2 h 147"/>
                  <a:gd name="T4" fmla="*/ 0 w 26"/>
                  <a:gd name="T5" fmla="*/ 2 h 147"/>
                  <a:gd name="T6" fmla="*/ 1 w 26"/>
                  <a:gd name="T7" fmla="*/ 0 h 147"/>
                  <a:gd name="T8" fmla="*/ 1 w 26"/>
                  <a:gd name="T9" fmla="*/ 1 h 14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6"/>
                  <a:gd name="T16" fmla="*/ 0 h 147"/>
                  <a:gd name="T17" fmla="*/ 26 w 26"/>
                  <a:gd name="T18" fmla="*/ 147 h 147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6" h="147">
                    <a:moveTo>
                      <a:pt x="26" y="10"/>
                    </a:moveTo>
                    <a:lnTo>
                      <a:pt x="23" y="147"/>
                    </a:lnTo>
                    <a:lnTo>
                      <a:pt x="0" y="144"/>
                    </a:lnTo>
                    <a:lnTo>
                      <a:pt x="3" y="0"/>
                    </a:lnTo>
                    <a:lnTo>
                      <a:pt x="26" y="10"/>
                    </a:lnTo>
                    <a:close/>
                  </a:path>
                </a:pathLst>
              </a:custGeom>
              <a:solidFill>
                <a:srgbClr val="00009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8984" name="Freeform 894"/>
              <p:cNvSpPr>
                <a:spLocks/>
              </p:cNvSpPr>
              <p:nvPr/>
            </p:nvSpPr>
            <p:spPr bwMode="auto">
              <a:xfrm>
                <a:off x="1012" y="2611"/>
                <a:ext cx="730" cy="393"/>
              </a:xfrm>
              <a:custGeom>
                <a:avLst/>
                <a:gdLst>
                  <a:gd name="T0" fmla="*/ 10 w 1176"/>
                  <a:gd name="T1" fmla="*/ 0 h 606"/>
                  <a:gd name="T2" fmla="*/ 0 w 1176"/>
                  <a:gd name="T3" fmla="*/ 8 h 606"/>
                  <a:gd name="T4" fmla="*/ 1 w 1176"/>
                  <a:gd name="T5" fmla="*/ 8 h 606"/>
                  <a:gd name="T6" fmla="*/ 10 w 1176"/>
                  <a:gd name="T7" fmla="*/ 1 h 606"/>
                  <a:gd name="T8" fmla="*/ 10 w 1176"/>
                  <a:gd name="T9" fmla="*/ 0 h 60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176"/>
                  <a:gd name="T16" fmla="*/ 0 h 606"/>
                  <a:gd name="T17" fmla="*/ 1176 w 1176"/>
                  <a:gd name="T18" fmla="*/ 606 h 60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176" h="606">
                    <a:moveTo>
                      <a:pt x="1170" y="0"/>
                    </a:moveTo>
                    <a:lnTo>
                      <a:pt x="0" y="597"/>
                    </a:lnTo>
                    <a:lnTo>
                      <a:pt x="30" y="606"/>
                    </a:lnTo>
                    <a:lnTo>
                      <a:pt x="1176" y="18"/>
                    </a:lnTo>
                    <a:lnTo>
                      <a:pt x="1170" y="0"/>
                    </a:lnTo>
                    <a:close/>
                  </a:path>
                </a:pathLst>
              </a:custGeom>
              <a:solidFill>
                <a:srgbClr val="00009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8985" name="Freeform 895"/>
              <p:cNvSpPr>
                <a:spLocks/>
              </p:cNvSpPr>
              <p:nvPr/>
            </p:nvSpPr>
            <p:spPr bwMode="auto">
              <a:xfrm>
                <a:off x="1061" y="3018"/>
                <a:ext cx="1490" cy="451"/>
              </a:xfrm>
              <a:custGeom>
                <a:avLst/>
                <a:gdLst>
                  <a:gd name="T0" fmla="*/ 1 w 2532"/>
                  <a:gd name="T1" fmla="*/ 0 h 723"/>
                  <a:gd name="T2" fmla="*/ 1 w 2532"/>
                  <a:gd name="T3" fmla="*/ 0 h 723"/>
                  <a:gd name="T4" fmla="*/ 12 w 2532"/>
                  <a:gd name="T5" fmla="*/ 6 h 723"/>
                  <a:gd name="T6" fmla="*/ 12 w 2532"/>
                  <a:gd name="T7" fmla="*/ 6 h 723"/>
                  <a:gd name="T8" fmla="*/ 0 w 2532"/>
                  <a:gd name="T9" fmla="*/ 1 h 723"/>
                  <a:gd name="T10" fmla="*/ 1 w 2532"/>
                  <a:gd name="T11" fmla="*/ 0 h 72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2532"/>
                  <a:gd name="T19" fmla="*/ 0 h 723"/>
                  <a:gd name="T20" fmla="*/ 2532 w 2532"/>
                  <a:gd name="T21" fmla="*/ 723 h 723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532" h="723">
                    <a:moveTo>
                      <a:pt x="6" y="0"/>
                    </a:moveTo>
                    <a:cubicBezTo>
                      <a:pt x="16" y="0"/>
                      <a:pt x="26" y="0"/>
                      <a:pt x="36" y="0"/>
                    </a:cubicBezTo>
                    <a:lnTo>
                      <a:pt x="2532" y="678"/>
                    </a:lnTo>
                    <a:lnTo>
                      <a:pt x="2529" y="723"/>
                    </a:lnTo>
                    <a:lnTo>
                      <a:pt x="0" y="24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00009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8986" name="Freeform 896"/>
              <p:cNvSpPr>
                <a:spLocks/>
              </p:cNvSpPr>
              <p:nvPr/>
            </p:nvSpPr>
            <p:spPr bwMode="auto">
              <a:xfrm flipV="1">
                <a:off x="2549" y="2986"/>
                <a:ext cx="608" cy="467"/>
              </a:xfrm>
              <a:custGeom>
                <a:avLst/>
                <a:gdLst>
                  <a:gd name="T0" fmla="*/ 0 w 2532"/>
                  <a:gd name="T1" fmla="*/ 0 h 723"/>
                  <a:gd name="T2" fmla="*/ 0 w 2532"/>
                  <a:gd name="T3" fmla="*/ 0 h 723"/>
                  <a:gd name="T4" fmla="*/ 0 w 2532"/>
                  <a:gd name="T5" fmla="*/ 9 h 723"/>
                  <a:gd name="T6" fmla="*/ 0 w 2532"/>
                  <a:gd name="T7" fmla="*/ 9 h 723"/>
                  <a:gd name="T8" fmla="*/ 0 w 2532"/>
                  <a:gd name="T9" fmla="*/ 1 h 723"/>
                  <a:gd name="T10" fmla="*/ 0 w 2532"/>
                  <a:gd name="T11" fmla="*/ 0 h 72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2532"/>
                  <a:gd name="T19" fmla="*/ 0 h 723"/>
                  <a:gd name="T20" fmla="*/ 2532 w 2532"/>
                  <a:gd name="T21" fmla="*/ 723 h 723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532" h="723">
                    <a:moveTo>
                      <a:pt x="6" y="0"/>
                    </a:moveTo>
                    <a:cubicBezTo>
                      <a:pt x="16" y="0"/>
                      <a:pt x="26" y="0"/>
                      <a:pt x="36" y="0"/>
                    </a:cubicBezTo>
                    <a:lnTo>
                      <a:pt x="2532" y="678"/>
                    </a:lnTo>
                    <a:lnTo>
                      <a:pt x="2529" y="723"/>
                    </a:lnTo>
                    <a:lnTo>
                      <a:pt x="0" y="24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00009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78919" name="Group 897"/>
            <p:cNvGrpSpPr>
              <a:grpSpLocks/>
            </p:cNvGrpSpPr>
            <p:nvPr/>
          </p:nvGrpSpPr>
          <p:grpSpPr bwMode="auto">
            <a:xfrm>
              <a:off x="3503" y="1916"/>
              <a:ext cx="280" cy="257"/>
              <a:chOff x="877" y="1008"/>
              <a:chExt cx="2747" cy="2591"/>
            </a:xfrm>
          </p:grpSpPr>
          <p:pic>
            <p:nvPicPr>
              <p:cNvPr id="78947" name="Picture 898" descr="antenna_stylized"/>
              <p:cNvPicPr>
                <a:picLocks noChangeAspect="1" noChangeArrowheads="1"/>
              </p:cNvPicPr>
              <p:nvPr/>
            </p:nvPicPr>
            <p:blipFill>
              <a:blip r:embed="rId19" cstate="print"/>
              <a:srcRect/>
              <a:stretch>
                <a:fillRect/>
              </a:stretch>
            </p:blipFill>
            <p:spPr bwMode="auto">
              <a:xfrm>
                <a:off x="877" y="1008"/>
                <a:ext cx="2725" cy="14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78948" name="Picture 899" descr="laptop_keyboard"/>
              <p:cNvPicPr>
                <a:picLocks noChangeAspect="1" noChangeArrowheads="1"/>
              </p:cNvPicPr>
              <p:nvPr/>
            </p:nvPicPr>
            <p:blipFill>
              <a:blip r:embed="rId20" cstate="print"/>
              <a:srcRect/>
              <a:stretch>
                <a:fillRect/>
              </a:stretch>
            </p:blipFill>
            <p:spPr bwMode="auto">
              <a:xfrm rot="109064" flipH="1">
                <a:off x="1009" y="2586"/>
                <a:ext cx="2245" cy="101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78949" name="Freeform 900"/>
              <p:cNvSpPr>
                <a:spLocks/>
              </p:cNvSpPr>
              <p:nvPr/>
            </p:nvSpPr>
            <p:spPr bwMode="auto">
              <a:xfrm>
                <a:off x="1753" y="1603"/>
                <a:ext cx="1807" cy="1322"/>
              </a:xfrm>
              <a:custGeom>
                <a:avLst/>
                <a:gdLst>
                  <a:gd name="T0" fmla="*/ 4 w 2982"/>
                  <a:gd name="T1" fmla="*/ 0 h 2442"/>
                  <a:gd name="T2" fmla="*/ 0 w 2982"/>
                  <a:gd name="T3" fmla="*/ 4 h 2442"/>
                  <a:gd name="T4" fmla="*/ 16 w 2982"/>
                  <a:gd name="T5" fmla="*/ 5 h 2442"/>
                  <a:gd name="T6" fmla="*/ 20 w 2982"/>
                  <a:gd name="T7" fmla="*/ 1 h 2442"/>
                  <a:gd name="T8" fmla="*/ 4 w 2982"/>
                  <a:gd name="T9" fmla="*/ 0 h 244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982"/>
                  <a:gd name="T16" fmla="*/ 0 h 2442"/>
                  <a:gd name="T17" fmla="*/ 2982 w 2982"/>
                  <a:gd name="T18" fmla="*/ 2442 h 244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982" h="2442">
                    <a:moveTo>
                      <a:pt x="540" y="0"/>
                    </a:moveTo>
                    <a:lnTo>
                      <a:pt x="0" y="1734"/>
                    </a:lnTo>
                    <a:lnTo>
                      <a:pt x="2394" y="2442"/>
                    </a:lnTo>
                    <a:lnTo>
                      <a:pt x="2982" y="318"/>
                    </a:lnTo>
                    <a:lnTo>
                      <a:pt x="540" y="0"/>
                    </a:lnTo>
                    <a:close/>
                  </a:path>
                </a:pathLst>
              </a:cu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pic>
            <p:nvPicPr>
              <p:cNvPr id="78950" name="Picture 901" descr="screen"/>
              <p:cNvPicPr>
                <a:picLocks noChangeAspect="1" noChangeArrowheads="1"/>
              </p:cNvPicPr>
              <p:nvPr/>
            </p:nvPicPr>
            <p:blipFill>
              <a:blip r:embed="rId21" cstate="print"/>
              <a:srcRect/>
              <a:stretch>
                <a:fillRect/>
              </a:stretch>
            </p:blipFill>
            <p:spPr bwMode="auto">
              <a:xfrm>
                <a:off x="1842" y="1637"/>
                <a:ext cx="1642" cy="120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78951" name="Freeform 902"/>
              <p:cNvSpPr>
                <a:spLocks/>
              </p:cNvSpPr>
              <p:nvPr/>
            </p:nvSpPr>
            <p:spPr bwMode="auto">
              <a:xfrm>
                <a:off x="2082" y="1564"/>
                <a:ext cx="1531" cy="246"/>
              </a:xfrm>
              <a:custGeom>
                <a:avLst/>
                <a:gdLst>
                  <a:gd name="T0" fmla="*/ 1 w 2528"/>
                  <a:gd name="T1" fmla="*/ 0 h 455"/>
                  <a:gd name="T2" fmla="*/ 17 w 2528"/>
                  <a:gd name="T3" fmla="*/ 1 h 455"/>
                  <a:gd name="T4" fmla="*/ 16 w 2528"/>
                  <a:gd name="T5" fmla="*/ 1 h 455"/>
                  <a:gd name="T6" fmla="*/ 0 w 2528"/>
                  <a:gd name="T7" fmla="*/ 1 h 455"/>
                  <a:gd name="T8" fmla="*/ 1 w 2528"/>
                  <a:gd name="T9" fmla="*/ 0 h 45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528"/>
                  <a:gd name="T16" fmla="*/ 0 h 455"/>
                  <a:gd name="T17" fmla="*/ 2528 w 2528"/>
                  <a:gd name="T18" fmla="*/ 455 h 45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528" h="455">
                    <a:moveTo>
                      <a:pt x="14" y="0"/>
                    </a:moveTo>
                    <a:lnTo>
                      <a:pt x="2528" y="341"/>
                    </a:lnTo>
                    <a:lnTo>
                      <a:pt x="2480" y="455"/>
                    </a:lnTo>
                    <a:lnTo>
                      <a:pt x="0" y="86"/>
                    </a:lnTo>
                    <a:lnTo>
                      <a:pt x="14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8952" name="Freeform 903"/>
              <p:cNvSpPr>
                <a:spLocks/>
              </p:cNvSpPr>
              <p:nvPr/>
            </p:nvSpPr>
            <p:spPr bwMode="auto">
              <a:xfrm>
                <a:off x="1737" y="1562"/>
                <a:ext cx="425" cy="1024"/>
              </a:xfrm>
              <a:custGeom>
                <a:avLst/>
                <a:gdLst>
                  <a:gd name="T0" fmla="*/ 4 w 702"/>
                  <a:gd name="T1" fmla="*/ 0 h 1893"/>
                  <a:gd name="T2" fmla="*/ 0 w 702"/>
                  <a:gd name="T3" fmla="*/ 4 h 1893"/>
                  <a:gd name="T4" fmla="*/ 1 w 702"/>
                  <a:gd name="T5" fmla="*/ 4 h 1893"/>
                  <a:gd name="T6" fmla="*/ 5 w 702"/>
                  <a:gd name="T7" fmla="*/ 1 h 1893"/>
                  <a:gd name="T8" fmla="*/ 4 w 702"/>
                  <a:gd name="T9" fmla="*/ 0 h 189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702"/>
                  <a:gd name="T16" fmla="*/ 0 h 1893"/>
                  <a:gd name="T17" fmla="*/ 702 w 702"/>
                  <a:gd name="T18" fmla="*/ 1893 h 1893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702" h="1893">
                    <a:moveTo>
                      <a:pt x="579" y="0"/>
                    </a:moveTo>
                    <a:lnTo>
                      <a:pt x="0" y="1869"/>
                    </a:lnTo>
                    <a:lnTo>
                      <a:pt x="114" y="1893"/>
                    </a:lnTo>
                    <a:lnTo>
                      <a:pt x="702" y="51"/>
                    </a:lnTo>
                    <a:lnTo>
                      <a:pt x="579" y="0"/>
                    </a:lnTo>
                    <a:close/>
                  </a:path>
                </a:pathLst>
              </a:custGeom>
              <a:solidFill>
                <a:srgbClr val="00009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8953" name="Freeform 904"/>
              <p:cNvSpPr>
                <a:spLocks/>
              </p:cNvSpPr>
              <p:nvPr/>
            </p:nvSpPr>
            <p:spPr bwMode="auto">
              <a:xfrm>
                <a:off x="3144" y="1745"/>
                <a:ext cx="458" cy="1182"/>
              </a:xfrm>
              <a:custGeom>
                <a:avLst/>
                <a:gdLst>
                  <a:gd name="T0" fmla="*/ 5 w 756"/>
                  <a:gd name="T1" fmla="*/ 0 h 2184"/>
                  <a:gd name="T2" fmla="*/ 1 w 756"/>
                  <a:gd name="T3" fmla="*/ 5 h 2184"/>
                  <a:gd name="T4" fmla="*/ 0 w 756"/>
                  <a:gd name="T5" fmla="*/ 5 h 2184"/>
                  <a:gd name="T6" fmla="*/ 4 w 756"/>
                  <a:gd name="T7" fmla="*/ 1 h 2184"/>
                  <a:gd name="T8" fmla="*/ 5 w 756"/>
                  <a:gd name="T9" fmla="*/ 0 h 218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756"/>
                  <a:gd name="T16" fmla="*/ 0 h 2184"/>
                  <a:gd name="T17" fmla="*/ 756 w 756"/>
                  <a:gd name="T18" fmla="*/ 2184 h 218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756" h="2184">
                    <a:moveTo>
                      <a:pt x="756" y="0"/>
                    </a:moveTo>
                    <a:lnTo>
                      <a:pt x="138" y="2184"/>
                    </a:lnTo>
                    <a:lnTo>
                      <a:pt x="0" y="2148"/>
                    </a:lnTo>
                    <a:lnTo>
                      <a:pt x="606" y="78"/>
                    </a:lnTo>
                    <a:lnTo>
                      <a:pt x="756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DDDDDD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8954" name="Freeform 905"/>
              <p:cNvSpPr>
                <a:spLocks/>
              </p:cNvSpPr>
              <p:nvPr/>
            </p:nvSpPr>
            <p:spPr bwMode="auto">
              <a:xfrm>
                <a:off x="1732" y="2534"/>
                <a:ext cx="1680" cy="399"/>
              </a:xfrm>
              <a:custGeom>
                <a:avLst/>
                <a:gdLst>
                  <a:gd name="T0" fmla="*/ 1 w 2773"/>
                  <a:gd name="T1" fmla="*/ 0 h 738"/>
                  <a:gd name="T2" fmla="*/ 0 w 2773"/>
                  <a:gd name="T3" fmla="*/ 1 h 738"/>
                  <a:gd name="T4" fmla="*/ 16 w 2773"/>
                  <a:gd name="T5" fmla="*/ 2 h 738"/>
                  <a:gd name="T6" fmla="*/ 16 w 2773"/>
                  <a:gd name="T7" fmla="*/ 1 h 738"/>
                  <a:gd name="T8" fmla="*/ 1 w 2773"/>
                  <a:gd name="T9" fmla="*/ 0 h 73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773"/>
                  <a:gd name="T16" fmla="*/ 0 h 738"/>
                  <a:gd name="T17" fmla="*/ 2773 w 2773"/>
                  <a:gd name="T18" fmla="*/ 738 h 73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773" h="738">
                    <a:moveTo>
                      <a:pt x="33" y="0"/>
                    </a:moveTo>
                    <a:lnTo>
                      <a:pt x="0" y="99"/>
                    </a:lnTo>
                    <a:lnTo>
                      <a:pt x="2436" y="738"/>
                    </a:lnTo>
                    <a:cubicBezTo>
                      <a:pt x="2499" y="501"/>
                      <a:pt x="2773" y="727"/>
                      <a:pt x="2373" y="603"/>
                    </a:cubicBezTo>
                    <a:lnTo>
                      <a:pt x="33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CC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8955" name="Freeform 906"/>
              <p:cNvSpPr>
                <a:spLocks/>
              </p:cNvSpPr>
              <p:nvPr/>
            </p:nvSpPr>
            <p:spPr bwMode="auto">
              <a:xfrm>
                <a:off x="3195" y="1755"/>
                <a:ext cx="429" cy="1187"/>
              </a:xfrm>
              <a:custGeom>
                <a:avLst/>
                <a:gdLst>
                  <a:gd name="T0" fmla="*/ 12 w 637"/>
                  <a:gd name="T1" fmla="*/ 0 h 1659"/>
                  <a:gd name="T2" fmla="*/ 12 w 637"/>
                  <a:gd name="T3" fmla="*/ 0 h 1659"/>
                  <a:gd name="T4" fmla="*/ 1 w 637"/>
                  <a:gd name="T5" fmla="*/ 59 h 1659"/>
                  <a:gd name="T6" fmla="*/ 0 w 637"/>
                  <a:gd name="T7" fmla="*/ 57 h 1659"/>
                  <a:gd name="T8" fmla="*/ 12 w 637"/>
                  <a:gd name="T9" fmla="*/ 0 h 165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37"/>
                  <a:gd name="T16" fmla="*/ 0 h 1659"/>
                  <a:gd name="T17" fmla="*/ 637 w 637"/>
                  <a:gd name="T18" fmla="*/ 1659 h 1659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37" h="1659">
                    <a:moveTo>
                      <a:pt x="615" y="0"/>
                    </a:moveTo>
                    <a:lnTo>
                      <a:pt x="637" y="0"/>
                    </a:lnTo>
                    <a:lnTo>
                      <a:pt x="68" y="1659"/>
                    </a:lnTo>
                    <a:lnTo>
                      <a:pt x="0" y="1647"/>
                    </a:lnTo>
                    <a:lnTo>
                      <a:pt x="615" y="0"/>
                    </a:lnTo>
                    <a:close/>
                  </a:path>
                </a:pathLst>
              </a:custGeom>
              <a:solidFill>
                <a:srgbClr val="4D4D4D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8956" name="Freeform 907"/>
              <p:cNvSpPr>
                <a:spLocks/>
              </p:cNvSpPr>
              <p:nvPr/>
            </p:nvSpPr>
            <p:spPr bwMode="auto">
              <a:xfrm>
                <a:off x="1734" y="2587"/>
                <a:ext cx="1494" cy="394"/>
              </a:xfrm>
              <a:custGeom>
                <a:avLst/>
                <a:gdLst>
                  <a:gd name="T0" fmla="*/ 0 w 2216"/>
                  <a:gd name="T1" fmla="*/ 0 h 550"/>
                  <a:gd name="T2" fmla="*/ 1 w 2216"/>
                  <a:gd name="T3" fmla="*/ 2 h 550"/>
                  <a:gd name="T4" fmla="*/ 42 w 2216"/>
                  <a:gd name="T5" fmla="*/ 20 h 550"/>
                  <a:gd name="T6" fmla="*/ 42 w 2216"/>
                  <a:gd name="T7" fmla="*/ 17 h 550"/>
                  <a:gd name="T8" fmla="*/ 0 w 2216"/>
                  <a:gd name="T9" fmla="*/ 0 h 55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216"/>
                  <a:gd name="T16" fmla="*/ 0 h 550"/>
                  <a:gd name="T17" fmla="*/ 2216 w 2216"/>
                  <a:gd name="T18" fmla="*/ 550 h 55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216" h="550">
                    <a:moveTo>
                      <a:pt x="0" y="0"/>
                    </a:moveTo>
                    <a:lnTo>
                      <a:pt x="9" y="57"/>
                    </a:lnTo>
                    <a:lnTo>
                      <a:pt x="2164" y="550"/>
                    </a:lnTo>
                    <a:lnTo>
                      <a:pt x="2216" y="496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rgbClr val="808080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78957" name="Group 908"/>
              <p:cNvGrpSpPr>
                <a:grpSpLocks/>
              </p:cNvGrpSpPr>
              <p:nvPr/>
            </p:nvGrpSpPr>
            <p:grpSpPr bwMode="auto">
              <a:xfrm>
                <a:off x="1709" y="3008"/>
                <a:ext cx="507" cy="234"/>
                <a:chOff x="1740" y="2642"/>
                <a:chExt cx="752" cy="327"/>
              </a:xfrm>
            </p:grpSpPr>
            <p:sp>
              <p:nvSpPr>
                <p:cNvPr id="78964" name="Freeform 909"/>
                <p:cNvSpPr>
                  <a:spLocks/>
                </p:cNvSpPr>
                <p:nvPr/>
              </p:nvSpPr>
              <p:spPr bwMode="auto">
                <a:xfrm>
                  <a:off x="1740" y="2642"/>
                  <a:ext cx="752" cy="327"/>
                </a:xfrm>
                <a:custGeom>
                  <a:avLst/>
                  <a:gdLst>
                    <a:gd name="T0" fmla="*/ 293 w 752"/>
                    <a:gd name="T1" fmla="*/ 0 h 327"/>
                    <a:gd name="T2" fmla="*/ 752 w 752"/>
                    <a:gd name="T3" fmla="*/ 124 h 327"/>
                    <a:gd name="T4" fmla="*/ 470 w 752"/>
                    <a:gd name="T5" fmla="*/ 327 h 327"/>
                    <a:gd name="T6" fmla="*/ 0 w 752"/>
                    <a:gd name="T7" fmla="*/ 183 h 327"/>
                    <a:gd name="T8" fmla="*/ 293 w 752"/>
                    <a:gd name="T9" fmla="*/ 0 h 32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752"/>
                    <a:gd name="T16" fmla="*/ 0 h 327"/>
                    <a:gd name="T17" fmla="*/ 752 w 752"/>
                    <a:gd name="T18" fmla="*/ 327 h 327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752" h="327">
                      <a:moveTo>
                        <a:pt x="293" y="0"/>
                      </a:moveTo>
                      <a:lnTo>
                        <a:pt x="752" y="124"/>
                      </a:lnTo>
                      <a:lnTo>
                        <a:pt x="470" y="327"/>
                      </a:lnTo>
                      <a:lnTo>
                        <a:pt x="0" y="183"/>
                      </a:lnTo>
                      <a:lnTo>
                        <a:pt x="293" y="0"/>
                      </a:lnTo>
                      <a:close/>
                    </a:path>
                  </a:pathLst>
                </a:custGeom>
                <a:solidFill>
                  <a:srgbClr val="000099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8965" name="Freeform 910"/>
                <p:cNvSpPr>
                  <a:spLocks/>
                </p:cNvSpPr>
                <p:nvPr/>
              </p:nvSpPr>
              <p:spPr bwMode="auto">
                <a:xfrm>
                  <a:off x="1754" y="2649"/>
                  <a:ext cx="726" cy="311"/>
                </a:xfrm>
                <a:custGeom>
                  <a:avLst/>
                  <a:gdLst>
                    <a:gd name="T0" fmla="*/ 282 w 726"/>
                    <a:gd name="T1" fmla="*/ 0 h 311"/>
                    <a:gd name="T2" fmla="*/ 726 w 726"/>
                    <a:gd name="T3" fmla="*/ 119 h 311"/>
                    <a:gd name="T4" fmla="*/ 457 w 726"/>
                    <a:gd name="T5" fmla="*/ 311 h 311"/>
                    <a:gd name="T6" fmla="*/ 0 w 726"/>
                    <a:gd name="T7" fmla="*/ 173 h 311"/>
                    <a:gd name="T8" fmla="*/ 282 w 726"/>
                    <a:gd name="T9" fmla="*/ 0 h 311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726"/>
                    <a:gd name="T16" fmla="*/ 0 h 311"/>
                    <a:gd name="T17" fmla="*/ 726 w 726"/>
                    <a:gd name="T18" fmla="*/ 311 h 311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726" h="311">
                      <a:moveTo>
                        <a:pt x="282" y="0"/>
                      </a:moveTo>
                      <a:lnTo>
                        <a:pt x="726" y="119"/>
                      </a:lnTo>
                      <a:lnTo>
                        <a:pt x="457" y="311"/>
                      </a:lnTo>
                      <a:lnTo>
                        <a:pt x="0" y="173"/>
                      </a:lnTo>
                      <a:lnTo>
                        <a:pt x="282" y="0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4D4D4D"/>
                    </a:gs>
                    <a:gs pos="100000">
                      <a:srgbClr val="DDDDDD"/>
                    </a:gs>
                  </a:gsLst>
                  <a:lin ang="189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8966" name="Freeform 911"/>
                <p:cNvSpPr>
                  <a:spLocks/>
                </p:cNvSpPr>
                <p:nvPr/>
              </p:nvSpPr>
              <p:spPr bwMode="auto">
                <a:xfrm>
                  <a:off x="1808" y="2770"/>
                  <a:ext cx="258" cy="100"/>
                </a:xfrm>
                <a:custGeom>
                  <a:avLst/>
                  <a:gdLst>
                    <a:gd name="T0" fmla="*/ 0 w 258"/>
                    <a:gd name="T1" fmla="*/ 44 h 100"/>
                    <a:gd name="T2" fmla="*/ 75 w 258"/>
                    <a:gd name="T3" fmla="*/ 0 h 100"/>
                    <a:gd name="T4" fmla="*/ 258 w 258"/>
                    <a:gd name="T5" fmla="*/ 50 h 100"/>
                    <a:gd name="T6" fmla="*/ 183 w 258"/>
                    <a:gd name="T7" fmla="*/ 100 h 100"/>
                    <a:gd name="T8" fmla="*/ 0 w 258"/>
                    <a:gd name="T9" fmla="*/ 44 h 10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58"/>
                    <a:gd name="T16" fmla="*/ 0 h 100"/>
                    <a:gd name="T17" fmla="*/ 258 w 258"/>
                    <a:gd name="T18" fmla="*/ 100 h 10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58" h="100">
                      <a:moveTo>
                        <a:pt x="0" y="44"/>
                      </a:moveTo>
                      <a:lnTo>
                        <a:pt x="75" y="0"/>
                      </a:lnTo>
                      <a:lnTo>
                        <a:pt x="258" y="50"/>
                      </a:lnTo>
                      <a:lnTo>
                        <a:pt x="183" y="100"/>
                      </a:lnTo>
                      <a:lnTo>
                        <a:pt x="0" y="44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8967" name="Freeform 912"/>
                <p:cNvSpPr>
                  <a:spLocks/>
                </p:cNvSpPr>
                <p:nvPr/>
              </p:nvSpPr>
              <p:spPr bwMode="auto">
                <a:xfrm>
                  <a:off x="1799" y="2816"/>
                  <a:ext cx="194" cy="63"/>
                </a:xfrm>
                <a:custGeom>
                  <a:avLst/>
                  <a:gdLst>
                    <a:gd name="T0" fmla="*/ 12 w 194"/>
                    <a:gd name="T1" fmla="*/ 0 h 63"/>
                    <a:gd name="T2" fmla="*/ 194 w 194"/>
                    <a:gd name="T3" fmla="*/ 53 h 63"/>
                    <a:gd name="T4" fmla="*/ 180 w 194"/>
                    <a:gd name="T5" fmla="*/ 63 h 63"/>
                    <a:gd name="T6" fmla="*/ 0 w 194"/>
                    <a:gd name="T7" fmla="*/ 9 h 63"/>
                    <a:gd name="T8" fmla="*/ 12 w 194"/>
                    <a:gd name="T9" fmla="*/ 0 h 63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94"/>
                    <a:gd name="T16" fmla="*/ 0 h 63"/>
                    <a:gd name="T17" fmla="*/ 194 w 194"/>
                    <a:gd name="T18" fmla="*/ 63 h 63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94" h="63">
                      <a:moveTo>
                        <a:pt x="12" y="0"/>
                      </a:moveTo>
                      <a:lnTo>
                        <a:pt x="194" y="53"/>
                      </a:lnTo>
                      <a:lnTo>
                        <a:pt x="180" y="63"/>
                      </a:lnTo>
                      <a:lnTo>
                        <a:pt x="0" y="9"/>
                      </a:lnTo>
                      <a:lnTo>
                        <a:pt x="12" y="0"/>
                      </a:lnTo>
                      <a:close/>
                    </a:path>
                  </a:pathLst>
                </a:custGeom>
                <a:solidFill>
                  <a:srgbClr val="000099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8968" name="Freeform 913"/>
                <p:cNvSpPr>
                  <a:spLocks/>
                </p:cNvSpPr>
                <p:nvPr/>
              </p:nvSpPr>
              <p:spPr bwMode="auto">
                <a:xfrm>
                  <a:off x="2020" y="2834"/>
                  <a:ext cx="258" cy="102"/>
                </a:xfrm>
                <a:custGeom>
                  <a:avLst/>
                  <a:gdLst>
                    <a:gd name="T0" fmla="*/ 0 w 258"/>
                    <a:gd name="T1" fmla="*/ 46 h 102"/>
                    <a:gd name="T2" fmla="*/ 71 w 258"/>
                    <a:gd name="T3" fmla="*/ 0 h 102"/>
                    <a:gd name="T4" fmla="*/ 258 w 258"/>
                    <a:gd name="T5" fmla="*/ 52 h 102"/>
                    <a:gd name="T6" fmla="*/ 183 w 258"/>
                    <a:gd name="T7" fmla="*/ 102 h 102"/>
                    <a:gd name="T8" fmla="*/ 0 w 258"/>
                    <a:gd name="T9" fmla="*/ 46 h 10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58"/>
                    <a:gd name="T16" fmla="*/ 0 h 102"/>
                    <a:gd name="T17" fmla="*/ 258 w 258"/>
                    <a:gd name="T18" fmla="*/ 102 h 10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58" h="102">
                      <a:moveTo>
                        <a:pt x="0" y="46"/>
                      </a:moveTo>
                      <a:lnTo>
                        <a:pt x="71" y="0"/>
                      </a:lnTo>
                      <a:lnTo>
                        <a:pt x="258" y="52"/>
                      </a:lnTo>
                      <a:lnTo>
                        <a:pt x="183" y="102"/>
                      </a:lnTo>
                      <a:lnTo>
                        <a:pt x="0" y="46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8969" name="Freeform 914"/>
                <p:cNvSpPr>
                  <a:spLocks/>
                </p:cNvSpPr>
                <p:nvPr/>
              </p:nvSpPr>
              <p:spPr bwMode="auto">
                <a:xfrm>
                  <a:off x="2011" y="2882"/>
                  <a:ext cx="194" cy="63"/>
                </a:xfrm>
                <a:custGeom>
                  <a:avLst/>
                  <a:gdLst>
                    <a:gd name="T0" fmla="*/ 12 w 194"/>
                    <a:gd name="T1" fmla="*/ 0 h 63"/>
                    <a:gd name="T2" fmla="*/ 194 w 194"/>
                    <a:gd name="T3" fmla="*/ 53 h 63"/>
                    <a:gd name="T4" fmla="*/ 180 w 194"/>
                    <a:gd name="T5" fmla="*/ 63 h 63"/>
                    <a:gd name="T6" fmla="*/ 0 w 194"/>
                    <a:gd name="T7" fmla="*/ 9 h 63"/>
                    <a:gd name="T8" fmla="*/ 12 w 194"/>
                    <a:gd name="T9" fmla="*/ 0 h 63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94"/>
                    <a:gd name="T16" fmla="*/ 0 h 63"/>
                    <a:gd name="T17" fmla="*/ 194 w 194"/>
                    <a:gd name="T18" fmla="*/ 63 h 63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94" h="63">
                      <a:moveTo>
                        <a:pt x="12" y="0"/>
                      </a:moveTo>
                      <a:lnTo>
                        <a:pt x="194" y="53"/>
                      </a:lnTo>
                      <a:lnTo>
                        <a:pt x="180" y="63"/>
                      </a:lnTo>
                      <a:lnTo>
                        <a:pt x="0" y="9"/>
                      </a:lnTo>
                      <a:lnTo>
                        <a:pt x="12" y="0"/>
                      </a:lnTo>
                      <a:close/>
                    </a:path>
                  </a:pathLst>
                </a:custGeom>
                <a:solidFill>
                  <a:srgbClr val="000099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78958" name="Freeform 915"/>
              <p:cNvSpPr>
                <a:spLocks/>
              </p:cNvSpPr>
              <p:nvPr/>
            </p:nvSpPr>
            <p:spPr bwMode="auto">
              <a:xfrm>
                <a:off x="2577" y="3043"/>
                <a:ext cx="614" cy="514"/>
              </a:xfrm>
              <a:custGeom>
                <a:avLst/>
                <a:gdLst>
                  <a:gd name="T0" fmla="*/ 1 w 990"/>
                  <a:gd name="T1" fmla="*/ 10 h 792"/>
                  <a:gd name="T2" fmla="*/ 9 w 990"/>
                  <a:gd name="T3" fmla="*/ 0 h 792"/>
                  <a:gd name="T4" fmla="*/ 9 w 990"/>
                  <a:gd name="T5" fmla="*/ 1 h 792"/>
                  <a:gd name="T6" fmla="*/ 0 w 990"/>
                  <a:gd name="T7" fmla="*/ 10 h 792"/>
                  <a:gd name="T8" fmla="*/ 1 w 990"/>
                  <a:gd name="T9" fmla="*/ 10 h 79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990"/>
                  <a:gd name="T16" fmla="*/ 0 h 792"/>
                  <a:gd name="T17" fmla="*/ 990 w 990"/>
                  <a:gd name="T18" fmla="*/ 792 h 79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990" h="792">
                    <a:moveTo>
                      <a:pt x="3" y="738"/>
                    </a:moveTo>
                    <a:lnTo>
                      <a:pt x="990" y="0"/>
                    </a:lnTo>
                    <a:lnTo>
                      <a:pt x="987" y="60"/>
                    </a:lnTo>
                    <a:lnTo>
                      <a:pt x="0" y="792"/>
                    </a:lnTo>
                    <a:lnTo>
                      <a:pt x="3" y="738"/>
                    </a:lnTo>
                    <a:close/>
                  </a:path>
                </a:pathLst>
              </a:custGeom>
              <a:solidFill>
                <a:srgbClr val="00009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8959" name="Freeform 916"/>
              <p:cNvSpPr>
                <a:spLocks/>
              </p:cNvSpPr>
              <p:nvPr/>
            </p:nvSpPr>
            <p:spPr bwMode="auto">
              <a:xfrm>
                <a:off x="1010" y="3084"/>
                <a:ext cx="1571" cy="469"/>
              </a:xfrm>
              <a:custGeom>
                <a:avLst/>
                <a:gdLst>
                  <a:gd name="T0" fmla="*/ 1 w 2532"/>
                  <a:gd name="T1" fmla="*/ 0 h 723"/>
                  <a:gd name="T2" fmla="*/ 1 w 2532"/>
                  <a:gd name="T3" fmla="*/ 0 h 723"/>
                  <a:gd name="T4" fmla="*/ 22 w 2532"/>
                  <a:gd name="T5" fmla="*/ 9 h 723"/>
                  <a:gd name="T6" fmla="*/ 22 w 2532"/>
                  <a:gd name="T7" fmla="*/ 10 h 723"/>
                  <a:gd name="T8" fmla="*/ 0 w 2532"/>
                  <a:gd name="T9" fmla="*/ 1 h 723"/>
                  <a:gd name="T10" fmla="*/ 1 w 2532"/>
                  <a:gd name="T11" fmla="*/ 0 h 72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2532"/>
                  <a:gd name="T19" fmla="*/ 0 h 723"/>
                  <a:gd name="T20" fmla="*/ 2532 w 2532"/>
                  <a:gd name="T21" fmla="*/ 723 h 723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532" h="723">
                    <a:moveTo>
                      <a:pt x="6" y="0"/>
                    </a:moveTo>
                    <a:cubicBezTo>
                      <a:pt x="16" y="0"/>
                      <a:pt x="26" y="0"/>
                      <a:pt x="36" y="0"/>
                    </a:cubicBezTo>
                    <a:lnTo>
                      <a:pt x="2532" y="678"/>
                    </a:lnTo>
                    <a:lnTo>
                      <a:pt x="2529" y="723"/>
                    </a:lnTo>
                    <a:lnTo>
                      <a:pt x="0" y="24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00009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8960" name="Freeform 917"/>
              <p:cNvSpPr>
                <a:spLocks/>
              </p:cNvSpPr>
              <p:nvPr/>
            </p:nvSpPr>
            <p:spPr bwMode="auto">
              <a:xfrm>
                <a:off x="1011" y="2998"/>
                <a:ext cx="17" cy="95"/>
              </a:xfrm>
              <a:custGeom>
                <a:avLst/>
                <a:gdLst>
                  <a:gd name="T0" fmla="*/ 1 w 26"/>
                  <a:gd name="T1" fmla="*/ 1 h 147"/>
                  <a:gd name="T2" fmla="*/ 1 w 26"/>
                  <a:gd name="T3" fmla="*/ 2 h 147"/>
                  <a:gd name="T4" fmla="*/ 0 w 26"/>
                  <a:gd name="T5" fmla="*/ 2 h 147"/>
                  <a:gd name="T6" fmla="*/ 1 w 26"/>
                  <a:gd name="T7" fmla="*/ 0 h 147"/>
                  <a:gd name="T8" fmla="*/ 1 w 26"/>
                  <a:gd name="T9" fmla="*/ 1 h 14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6"/>
                  <a:gd name="T16" fmla="*/ 0 h 147"/>
                  <a:gd name="T17" fmla="*/ 26 w 26"/>
                  <a:gd name="T18" fmla="*/ 147 h 147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6" h="147">
                    <a:moveTo>
                      <a:pt x="26" y="10"/>
                    </a:moveTo>
                    <a:lnTo>
                      <a:pt x="23" y="147"/>
                    </a:lnTo>
                    <a:lnTo>
                      <a:pt x="0" y="144"/>
                    </a:lnTo>
                    <a:lnTo>
                      <a:pt x="3" y="0"/>
                    </a:lnTo>
                    <a:lnTo>
                      <a:pt x="26" y="10"/>
                    </a:lnTo>
                    <a:close/>
                  </a:path>
                </a:pathLst>
              </a:custGeom>
              <a:solidFill>
                <a:srgbClr val="00009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8961" name="Freeform 918"/>
              <p:cNvSpPr>
                <a:spLocks/>
              </p:cNvSpPr>
              <p:nvPr/>
            </p:nvSpPr>
            <p:spPr bwMode="auto">
              <a:xfrm>
                <a:off x="1012" y="2611"/>
                <a:ext cx="730" cy="393"/>
              </a:xfrm>
              <a:custGeom>
                <a:avLst/>
                <a:gdLst>
                  <a:gd name="T0" fmla="*/ 10 w 1176"/>
                  <a:gd name="T1" fmla="*/ 0 h 606"/>
                  <a:gd name="T2" fmla="*/ 0 w 1176"/>
                  <a:gd name="T3" fmla="*/ 8 h 606"/>
                  <a:gd name="T4" fmla="*/ 1 w 1176"/>
                  <a:gd name="T5" fmla="*/ 8 h 606"/>
                  <a:gd name="T6" fmla="*/ 10 w 1176"/>
                  <a:gd name="T7" fmla="*/ 1 h 606"/>
                  <a:gd name="T8" fmla="*/ 10 w 1176"/>
                  <a:gd name="T9" fmla="*/ 0 h 60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176"/>
                  <a:gd name="T16" fmla="*/ 0 h 606"/>
                  <a:gd name="T17" fmla="*/ 1176 w 1176"/>
                  <a:gd name="T18" fmla="*/ 606 h 60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176" h="606">
                    <a:moveTo>
                      <a:pt x="1170" y="0"/>
                    </a:moveTo>
                    <a:lnTo>
                      <a:pt x="0" y="597"/>
                    </a:lnTo>
                    <a:lnTo>
                      <a:pt x="30" y="606"/>
                    </a:lnTo>
                    <a:lnTo>
                      <a:pt x="1176" y="18"/>
                    </a:lnTo>
                    <a:lnTo>
                      <a:pt x="1170" y="0"/>
                    </a:lnTo>
                    <a:close/>
                  </a:path>
                </a:pathLst>
              </a:custGeom>
              <a:solidFill>
                <a:srgbClr val="00009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8962" name="Freeform 919"/>
              <p:cNvSpPr>
                <a:spLocks/>
              </p:cNvSpPr>
              <p:nvPr/>
            </p:nvSpPr>
            <p:spPr bwMode="auto">
              <a:xfrm>
                <a:off x="1061" y="3018"/>
                <a:ext cx="1490" cy="451"/>
              </a:xfrm>
              <a:custGeom>
                <a:avLst/>
                <a:gdLst>
                  <a:gd name="T0" fmla="*/ 1 w 2532"/>
                  <a:gd name="T1" fmla="*/ 0 h 723"/>
                  <a:gd name="T2" fmla="*/ 1 w 2532"/>
                  <a:gd name="T3" fmla="*/ 0 h 723"/>
                  <a:gd name="T4" fmla="*/ 12 w 2532"/>
                  <a:gd name="T5" fmla="*/ 6 h 723"/>
                  <a:gd name="T6" fmla="*/ 12 w 2532"/>
                  <a:gd name="T7" fmla="*/ 6 h 723"/>
                  <a:gd name="T8" fmla="*/ 0 w 2532"/>
                  <a:gd name="T9" fmla="*/ 1 h 723"/>
                  <a:gd name="T10" fmla="*/ 1 w 2532"/>
                  <a:gd name="T11" fmla="*/ 0 h 72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2532"/>
                  <a:gd name="T19" fmla="*/ 0 h 723"/>
                  <a:gd name="T20" fmla="*/ 2532 w 2532"/>
                  <a:gd name="T21" fmla="*/ 723 h 723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532" h="723">
                    <a:moveTo>
                      <a:pt x="6" y="0"/>
                    </a:moveTo>
                    <a:cubicBezTo>
                      <a:pt x="16" y="0"/>
                      <a:pt x="26" y="0"/>
                      <a:pt x="36" y="0"/>
                    </a:cubicBezTo>
                    <a:lnTo>
                      <a:pt x="2532" y="678"/>
                    </a:lnTo>
                    <a:lnTo>
                      <a:pt x="2529" y="723"/>
                    </a:lnTo>
                    <a:lnTo>
                      <a:pt x="0" y="24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00009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8963" name="Freeform 920"/>
              <p:cNvSpPr>
                <a:spLocks/>
              </p:cNvSpPr>
              <p:nvPr/>
            </p:nvSpPr>
            <p:spPr bwMode="auto">
              <a:xfrm flipV="1">
                <a:off x="2549" y="2986"/>
                <a:ext cx="608" cy="467"/>
              </a:xfrm>
              <a:custGeom>
                <a:avLst/>
                <a:gdLst>
                  <a:gd name="T0" fmla="*/ 0 w 2532"/>
                  <a:gd name="T1" fmla="*/ 0 h 723"/>
                  <a:gd name="T2" fmla="*/ 0 w 2532"/>
                  <a:gd name="T3" fmla="*/ 0 h 723"/>
                  <a:gd name="T4" fmla="*/ 0 w 2532"/>
                  <a:gd name="T5" fmla="*/ 9 h 723"/>
                  <a:gd name="T6" fmla="*/ 0 w 2532"/>
                  <a:gd name="T7" fmla="*/ 9 h 723"/>
                  <a:gd name="T8" fmla="*/ 0 w 2532"/>
                  <a:gd name="T9" fmla="*/ 1 h 723"/>
                  <a:gd name="T10" fmla="*/ 0 w 2532"/>
                  <a:gd name="T11" fmla="*/ 0 h 72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2532"/>
                  <a:gd name="T19" fmla="*/ 0 h 723"/>
                  <a:gd name="T20" fmla="*/ 2532 w 2532"/>
                  <a:gd name="T21" fmla="*/ 723 h 723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532" h="723">
                    <a:moveTo>
                      <a:pt x="6" y="0"/>
                    </a:moveTo>
                    <a:cubicBezTo>
                      <a:pt x="16" y="0"/>
                      <a:pt x="26" y="0"/>
                      <a:pt x="36" y="0"/>
                    </a:cubicBezTo>
                    <a:lnTo>
                      <a:pt x="2532" y="678"/>
                    </a:lnTo>
                    <a:lnTo>
                      <a:pt x="2529" y="723"/>
                    </a:lnTo>
                    <a:lnTo>
                      <a:pt x="0" y="24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00009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78920" name="Group 921"/>
            <p:cNvGrpSpPr>
              <a:grpSpLocks/>
            </p:cNvGrpSpPr>
            <p:nvPr/>
          </p:nvGrpSpPr>
          <p:grpSpPr bwMode="auto">
            <a:xfrm flipH="1">
              <a:off x="3742" y="2030"/>
              <a:ext cx="261" cy="235"/>
              <a:chOff x="2839" y="3501"/>
              <a:chExt cx="755" cy="803"/>
            </a:xfrm>
          </p:grpSpPr>
          <p:pic>
            <p:nvPicPr>
              <p:cNvPr id="78945" name="Picture 922" descr="desktop_computer_stylized_medium"/>
              <p:cNvPicPr>
                <a:picLocks noChangeAspect="1" noChangeArrowheads="1"/>
              </p:cNvPicPr>
              <p:nvPr/>
            </p:nvPicPr>
            <p:blipFill>
              <a:blip r:embed="rId7" cstate="print"/>
              <a:srcRect/>
              <a:stretch>
                <a:fillRect/>
              </a:stretch>
            </p:blipFill>
            <p:spPr bwMode="auto">
              <a:xfrm>
                <a:off x="2839" y="3501"/>
                <a:ext cx="755" cy="80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78946" name="Freeform 923"/>
              <p:cNvSpPr>
                <a:spLocks/>
              </p:cNvSpPr>
              <p:nvPr/>
            </p:nvSpPr>
            <p:spPr bwMode="auto">
              <a:xfrm>
                <a:off x="2916" y="3578"/>
                <a:ext cx="356" cy="368"/>
              </a:xfrm>
              <a:custGeom>
                <a:avLst/>
                <a:gdLst>
                  <a:gd name="T0" fmla="*/ 0 w 356"/>
                  <a:gd name="T1" fmla="*/ 0 h 368"/>
                  <a:gd name="T2" fmla="*/ 300 w 356"/>
                  <a:gd name="T3" fmla="*/ 14 h 368"/>
                  <a:gd name="T4" fmla="*/ 356 w 356"/>
                  <a:gd name="T5" fmla="*/ 294 h 368"/>
                  <a:gd name="T6" fmla="*/ 78 w 356"/>
                  <a:gd name="T7" fmla="*/ 368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56"/>
                  <a:gd name="T16" fmla="*/ 0 h 368"/>
                  <a:gd name="T17" fmla="*/ 356 w 356"/>
                  <a:gd name="T18" fmla="*/ 368 h 36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 w="9525" cap="flat" cmpd="sng">
                <a:noFill/>
                <a:prstDash val="solid"/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78921" name="Group 924"/>
            <p:cNvGrpSpPr>
              <a:grpSpLocks/>
            </p:cNvGrpSpPr>
            <p:nvPr/>
          </p:nvGrpSpPr>
          <p:grpSpPr bwMode="auto">
            <a:xfrm>
              <a:off x="4603" y="3416"/>
              <a:ext cx="299" cy="257"/>
              <a:chOff x="877" y="1008"/>
              <a:chExt cx="2747" cy="2591"/>
            </a:xfrm>
          </p:grpSpPr>
          <p:pic>
            <p:nvPicPr>
              <p:cNvPr id="78922" name="Picture 925" descr="antenna_stylized"/>
              <p:cNvPicPr>
                <a:picLocks noChangeAspect="1" noChangeArrowheads="1"/>
              </p:cNvPicPr>
              <p:nvPr/>
            </p:nvPicPr>
            <p:blipFill>
              <a:blip r:embed="rId16" cstate="print"/>
              <a:srcRect/>
              <a:stretch>
                <a:fillRect/>
              </a:stretch>
            </p:blipFill>
            <p:spPr bwMode="auto">
              <a:xfrm>
                <a:off x="877" y="1008"/>
                <a:ext cx="2725" cy="14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78923" name="Picture 926" descr="laptop_keyboard"/>
              <p:cNvPicPr>
                <a:picLocks noChangeAspect="1" noChangeArrowheads="1"/>
              </p:cNvPicPr>
              <p:nvPr/>
            </p:nvPicPr>
            <p:blipFill>
              <a:blip r:embed="rId17" cstate="print"/>
              <a:srcRect/>
              <a:stretch>
                <a:fillRect/>
              </a:stretch>
            </p:blipFill>
            <p:spPr bwMode="auto">
              <a:xfrm rot="109064" flipH="1">
                <a:off x="1009" y="2586"/>
                <a:ext cx="2245" cy="101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78924" name="Freeform 927"/>
              <p:cNvSpPr>
                <a:spLocks/>
              </p:cNvSpPr>
              <p:nvPr/>
            </p:nvSpPr>
            <p:spPr bwMode="auto">
              <a:xfrm>
                <a:off x="1753" y="1603"/>
                <a:ext cx="1807" cy="1322"/>
              </a:xfrm>
              <a:custGeom>
                <a:avLst/>
                <a:gdLst>
                  <a:gd name="T0" fmla="*/ 4 w 2982"/>
                  <a:gd name="T1" fmla="*/ 0 h 2442"/>
                  <a:gd name="T2" fmla="*/ 0 w 2982"/>
                  <a:gd name="T3" fmla="*/ 4 h 2442"/>
                  <a:gd name="T4" fmla="*/ 16 w 2982"/>
                  <a:gd name="T5" fmla="*/ 5 h 2442"/>
                  <a:gd name="T6" fmla="*/ 20 w 2982"/>
                  <a:gd name="T7" fmla="*/ 1 h 2442"/>
                  <a:gd name="T8" fmla="*/ 4 w 2982"/>
                  <a:gd name="T9" fmla="*/ 0 h 244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982"/>
                  <a:gd name="T16" fmla="*/ 0 h 2442"/>
                  <a:gd name="T17" fmla="*/ 2982 w 2982"/>
                  <a:gd name="T18" fmla="*/ 2442 h 244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982" h="2442">
                    <a:moveTo>
                      <a:pt x="540" y="0"/>
                    </a:moveTo>
                    <a:lnTo>
                      <a:pt x="0" y="1734"/>
                    </a:lnTo>
                    <a:lnTo>
                      <a:pt x="2394" y="2442"/>
                    </a:lnTo>
                    <a:lnTo>
                      <a:pt x="2982" y="318"/>
                    </a:lnTo>
                    <a:lnTo>
                      <a:pt x="540" y="0"/>
                    </a:lnTo>
                    <a:close/>
                  </a:path>
                </a:pathLst>
              </a:cu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pic>
            <p:nvPicPr>
              <p:cNvPr id="78925" name="Picture 928" descr="screen"/>
              <p:cNvPicPr>
                <a:picLocks noChangeAspect="1" noChangeArrowheads="1"/>
              </p:cNvPicPr>
              <p:nvPr/>
            </p:nvPicPr>
            <p:blipFill>
              <a:blip r:embed="rId18" cstate="print"/>
              <a:srcRect/>
              <a:stretch>
                <a:fillRect/>
              </a:stretch>
            </p:blipFill>
            <p:spPr bwMode="auto">
              <a:xfrm>
                <a:off x="1842" y="1637"/>
                <a:ext cx="1642" cy="120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78926" name="Freeform 929"/>
              <p:cNvSpPr>
                <a:spLocks/>
              </p:cNvSpPr>
              <p:nvPr/>
            </p:nvSpPr>
            <p:spPr bwMode="auto">
              <a:xfrm>
                <a:off x="2082" y="1564"/>
                <a:ext cx="1531" cy="246"/>
              </a:xfrm>
              <a:custGeom>
                <a:avLst/>
                <a:gdLst>
                  <a:gd name="T0" fmla="*/ 1 w 2528"/>
                  <a:gd name="T1" fmla="*/ 0 h 455"/>
                  <a:gd name="T2" fmla="*/ 17 w 2528"/>
                  <a:gd name="T3" fmla="*/ 1 h 455"/>
                  <a:gd name="T4" fmla="*/ 16 w 2528"/>
                  <a:gd name="T5" fmla="*/ 1 h 455"/>
                  <a:gd name="T6" fmla="*/ 0 w 2528"/>
                  <a:gd name="T7" fmla="*/ 1 h 455"/>
                  <a:gd name="T8" fmla="*/ 1 w 2528"/>
                  <a:gd name="T9" fmla="*/ 0 h 45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528"/>
                  <a:gd name="T16" fmla="*/ 0 h 455"/>
                  <a:gd name="T17" fmla="*/ 2528 w 2528"/>
                  <a:gd name="T18" fmla="*/ 455 h 45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528" h="455">
                    <a:moveTo>
                      <a:pt x="14" y="0"/>
                    </a:moveTo>
                    <a:lnTo>
                      <a:pt x="2528" y="341"/>
                    </a:lnTo>
                    <a:lnTo>
                      <a:pt x="2480" y="455"/>
                    </a:lnTo>
                    <a:lnTo>
                      <a:pt x="0" y="86"/>
                    </a:lnTo>
                    <a:lnTo>
                      <a:pt x="14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8927" name="Freeform 930"/>
              <p:cNvSpPr>
                <a:spLocks/>
              </p:cNvSpPr>
              <p:nvPr/>
            </p:nvSpPr>
            <p:spPr bwMode="auto">
              <a:xfrm>
                <a:off x="1737" y="1562"/>
                <a:ext cx="425" cy="1024"/>
              </a:xfrm>
              <a:custGeom>
                <a:avLst/>
                <a:gdLst>
                  <a:gd name="T0" fmla="*/ 4 w 702"/>
                  <a:gd name="T1" fmla="*/ 0 h 1893"/>
                  <a:gd name="T2" fmla="*/ 0 w 702"/>
                  <a:gd name="T3" fmla="*/ 4 h 1893"/>
                  <a:gd name="T4" fmla="*/ 1 w 702"/>
                  <a:gd name="T5" fmla="*/ 4 h 1893"/>
                  <a:gd name="T6" fmla="*/ 5 w 702"/>
                  <a:gd name="T7" fmla="*/ 1 h 1893"/>
                  <a:gd name="T8" fmla="*/ 4 w 702"/>
                  <a:gd name="T9" fmla="*/ 0 h 189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702"/>
                  <a:gd name="T16" fmla="*/ 0 h 1893"/>
                  <a:gd name="T17" fmla="*/ 702 w 702"/>
                  <a:gd name="T18" fmla="*/ 1893 h 1893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702" h="1893">
                    <a:moveTo>
                      <a:pt x="579" y="0"/>
                    </a:moveTo>
                    <a:lnTo>
                      <a:pt x="0" y="1869"/>
                    </a:lnTo>
                    <a:lnTo>
                      <a:pt x="114" y="1893"/>
                    </a:lnTo>
                    <a:lnTo>
                      <a:pt x="702" y="51"/>
                    </a:lnTo>
                    <a:lnTo>
                      <a:pt x="579" y="0"/>
                    </a:lnTo>
                    <a:close/>
                  </a:path>
                </a:pathLst>
              </a:custGeom>
              <a:solidFill>
                <a:srgbClr val="00009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8928" name="Freeform 931"/>
              <p:cNvSpPr>
                <a:spLocks/>
              </p:cNvSpPr>
              <p:nvPr/>
            </p:nvSpPr>
            <p:spPr bwMode="auto">
              <a:xfrm>
                <a:off x="3144" y="1745"/>
                <a:ext cx="458" cy="1182"/>
              </a:xfrm>
              <a:custGeom>
                <a:avLst/>
                <a:gdLst>
                  <a:gd name="T0" fmla="*/ 5 w 756"/>
                  <a:gd name="T1" fmla="*/ 0 h 2184"/>
                  <a:gd name="T2" fmla="*/ 1 w 756"/>
                  <a:gd name="T3" fmla="*/ 5 h 2184"/>
                  <a:gd name="T4" fmla="*/ 0 w 756"/>
                  <a:gd name="T5" fmla="*/ 5 h 2184"/>
                  <a:gd name="T6" fmla="*/ 4 w 756"/>
                  <a:gd name="T7" fmla="*/ 1 h 2184"/>
                  <a:gd name="T8" fmla="*/ 5 w 756"/>
                  <a:gd name="T9" fmla="*/ 0 h 218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756"/>
                  <a:gd name="T16" fmla="*/ 0 h 2184"/>
                  <a:gd name="T17" fmla="*/ 756 w 756"/>
                  <a:gd name="T18" fmla="*/ 2184 h 218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756" h="2184">
                    <a:moveTo>
                      <a:pt x="756" y="0"/>
                    </a:moveTo>
                    <a:lnTo>
                      <a:pt x="138" y="2184"/>
                    </a:lnTo>
                    <a:lnTo>
                      <a:pt x="0" y="2148"/>
                    </a:lnTo>
                    <a:lnTo>
                      <a:pt x="606" y="78"/>
                    </a:lnTo>
                    <a:lnTo>
                      <a:pt x="756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DDDDDD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8929" name="Freeform 932"/>
              <p:cNvSpPr>
                <a:spLocks/>
              </p:cNvSpPr>
              <p:nvPr/>
            </p:nvSpPr>
            <p:spPr bwMode="auto">
              <a:xfrm>
                <a:off x="1732" y="2534"/>
                <a:ext cx="1680" cy="399"/>
              </a:xfrm>
              <a:custGeom>
                <a:avLst/>
                <a:gdLst>
                  <a:gd name="T0" fmla="*/ 1 w 2773"/>
                  <a:gd name="T1" fmla="*/ 0 h 738"/>
                  <a:gd name="T2" fmla="*/ 0 w 2773"/>
                  <a:gd name="T3" fmla="*/ 1 h 738"/>
                  <a:gd name="T4" fmla="*/ 16 w 2773"/>
                  <a:gd name="T5" fmla="*/ 2 h 738"/>
                  <a:gd name="T6" fmla="*/ 16 w 2773"/>
                  <a:gd name="T7" fmla="*/ 1 h 738"/>
                  <a:gd name="T8" fmla="*/ 1 w 2773"/>
                  <a:gd name="T9" fmla="*/ 0 h 73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773"/>
                  <a:gd name="T16" fmla="*/ 0 h 738"/>
                  <a:gd name="T17" fmla="*/ 2773 w 2773"/>
                  <a:gd name="T18" fmla="*/ 738 h 73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773" h="738">
                    <a:moveTo>
                      <a:pt x="33" y="0"/>
                    </a:moveTo>
                    <a:lnTo>
                      <a:pt x="0" y="99"/>
                    </a:lnTo>
                    <a:lnTo>
                      <a:pt x="2436" y="738"/>
                    </a:lnTo>
                    <a:cubicBezTo>
                      <a:pt x="2499" y="501"/>
                      <a:pt x="2773" y="727"/>
                      <a:pt x="2373" y="603"/>
                    </a:cubicBezTo>
                    <a:lnTo>
                      <a:pt x="33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CC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8930" name="Freeform 933"/>
              <p:cNvSpPr>
                <a:spLocks/>
              </p:cNvSpPr>
              <p:nvPr/>
            </p:nvSpPr>
            <p:spPr bwMode="auto">
              <a:xfrm>
                <a:off x="3195" y="1755"/>
                <a:ext cx="429" cy="1187"/>
              </a:xfrm>
              <a:custGeom>
                <a:avLst/>
                <a:gdLst>
                  <a:gd name="T0" fmla="*/ 12 w 637"/>
                  <a:gd name="T1" fmla="*/ 0 h 1659"/>
                  <a:gd name="T2" fmla="*/ 12 w 637"/>
                  <a:gd name="T3" fmla="*/ 0 h 1659"/>
                  <a:gd name="T4" fmla="*/ 1 w 637"/>
                  <a:gd name="T5" fmla="*/ 59 h 1659"/>
                  <a:gd name="T6" fmla="*/ 0 w 637"/>
                  <a:gd name="T7" fmla="*/ 57 h 1659"/>
                  <a:gd name="T8" fmla="*/ 12 w 637"/>
                  <a:gd name="T9" fmla="*/ 0 h 165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37"/>
                  <a:gd name="T16" fmla="*/ 0 h 1659"/>
                  <a:gd name="T17" fmla="*/ 637 w 637"/>
                  <a:gd name="T18" fmla="*/ 1659 h 1659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37" h="1659">
                    <a:moveTo>
                      <a:pt x="615" y="0"/>
                    </a:moveTo>
                    <a:lnTo>
                      <a:pt x="637" y="0"/>
                    </a:lnTo>
                    <a:lnTo>
                      <a:pt x="68" y="1659"/>
                    </a:lnTo>
                    <a:lnTo>
                      <a:pt x="0" y="1647"/>
                    </a:lnTo>
                    <a:lnTo>
                      <a:pt x="615" y="0"/>
                    </a:lnTo>
                    <a:close/>
                  </a:path>
                </a:pathLst>
              </a:custGeom>
              <a:solidFill>
                <a:srgbClr val="4D4D4D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8931" name="Freeform 934"/>
              <p:cNvSpPr>
                <a:spLocks/>
              </p:cNvSpPr>
              <p:nvPr/>
            </p:nvSpPr>
            <p:spPr bwMode="auto">
              <a:xfrm>
                <a:off x="1734" y="2587"/>
                <a:ext cx="1494" cy="394"/>
              </a:xfrm>
              <a:custGeom>
                <a:avLst/>
                <a:gdLst>
                  <a:gd name="T0" fmla="*/ 0 w 2216"/>
                  <a:gd name="T1" fmla="*/ 0 h 550"/>
                  <a:gd name="T2" fmla="*/ 1 w 2216"/>
                  <a:gd name="T3" fmla="*/ 2 h 550"/>
                  <a:gd name="T4" fmla="*/ 42 w 2216"/>
                  <a:gd name="T5" fmla="*/ 20 h 550"/>
                  <a:gd name="T6" fmla="*/ 42 w 2216"/>
                  <a:gd name="T7" fmla="*/ 17 h 550"/>
                  <a:gd name="T8" fmla="*/ 0 w 2216"/>
                  <a:gd name="T9" fmla="*/ 0 h 55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216"/>
                  <a:gd name="T16" fmla="*/ 0 h 550"/>
                  <a:gd name="T17" fmla="*/ 2216 w 2216"/>
                  <a:gd name="T18" fmla="*/ 550 h 55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216" h="550">
                    <a:moveTo>
                      <a:pt x="0" y="0"/>
                    </a:moveTo>
                    <a:lnTo>
                      <a:pt x="9" y="57"/>
                    </a:lnTo>
                    <a:lnTo>
                      <a:pt x="2164" y="550"/>
                    </a:lnTo>
                    <a:lnTo>
                      <a:pt x="2216" y="496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rgbClr val="808080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78932" name="Group 935"/>
              <p:cNvGrpSpPr>
                <a:grpSpLocks/>
              </p:cNvGrpSpPr>
              <p:nvPr/>
            </p:nvGrpSpPr>
            <p:grpSpPr bwMode="auto">
              <a:xfrm>
                <a:off x="1709" y="3008"/>
                <a:ext cx="507" cy="234"/>
                <a:chOff x="1740" y="2642"/>
                <a:chExt cx="752" cy="327"/>
              </a:xfrm>
            </p:grpSpPr>
            <p:sp>
              <p:nvSpPr>
                <p:cNvPr id="78939" name="Freeform 936"/>
                <p:cNvSpPr>
                  <a:spLocks/>
                </p:cNvSpPr>
                <p:nvPr/>
              </p:nvSpPr>
              <p:spPr bwMode="auto">
                <a:xfrm>
                  <a:off x="1740" y="2642"/>
                  <a:ext cx="752" cy="327"/>
                </a:xfrm>
                <a:custGeom>
                  <a:avLst/>
                  <a:gdLst>
                    <a:gd name="T0" fmla="*/ 293 w 752"/>
                    <a:gd name="T1" fmla="*/ 0 h 327"/>
                    <a:gd name="T2" fmla="*/ 752 w 752"/>
                    <a:gd name="T3" fmla="*/ 124 h 327"/>
                    <a:gd name="T4" fmla="*/ 470 w 752"/>
                    <a:gd name="T5" fmla="*/ 327 h 327"/>
                    <a:gd name="T6" fmla="*/ 0 w 752"/>
                    <a:gd name="T7" fmla="*/ 183 h 327"/>
                    <a:gd name="T8" fmla="*/ 293 w 752"/>
                    <a:gd name="T9" fmla="*/ 0 h 32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752"/>
                    <a:gd name="T16" fmla="*/ 0 h 327"/>
                    <a:gd name="T17" fmla="*/ 752 w 752"/>
                    <a:gd name="T18" fmla="*/ 327 h 327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752" h="327">
                      <a:moveTo>
                        <a:pt x="293" y="0"/>
                      </a:moveTo>
                      <a:lnTo>
                        <a:pt x="752" y="124"/>
                      </a:lnTo>
                      <a:lnTo>
                        <a:pt x="470" y="327"/>
                      </a:lnTo>
                      <a:lnTo>
                        <a:pt x="0" y="183"/>
                      </a:lnTo>
                      <a:lnTo>
                        <a:pt x="293" y="0"/>
                      </a:lnTo>
                      <a:close/>
                    </a:path>
                  </a:pathLst>
                </a:custGeom>
                <a:solidFill>
                  <a:srgbClr val="000099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8940" name="Freeform 937"/>
                <p:cNvSpPr>
                  <a:spLocks/>
                </p:cNvSpPr>
                <p:nvPr/>
              </p:nvSpPr>
              <p:spPr bwMode="auto">
                <a:xfrm>
                  <a:off x="1754" y="2649"/>
                  <a:ext cx="726" cy="311"/>
                </a:xfrm>
                <a:custGeom>
                  <a:avLst/>
                  <a:gdLst>
                    <a:gd name="T0" fmla="*/ 282 w 726"/>
                    <a:gd name="T1" fmla="*/ 0 h 311"/>
                    <a:gd name="T2" fmla="*/ 726 w 726"/>
                    <a:gd name="T3" fmla="*/ 119 h 311"/>
                    <a:gd name="T4" fmla="*/ 457 w 726"/>
                    <a:gd name="T5" fmla="*/ 311 h 311"/>
                    <a:gd name="T6" fmla="*/ 0 w 726"/>
                    <a:gd name="T7" fmla="*/ 173 h 311"/>
                    <a:gd name="T8" fmla="*/ 282 w 726"/>
                    <a:gd name="T9" fmla="*/ 0 h 311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726"/>
                    <a:gd name="T16" fmla="*/ 0 h 311"/>
                    <a:gd name="T17" fmla="*/ 726 w 726"/>
                    <a:gd name="T18" fmla="*/ 311 h 311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726" h="311">
                      <a:moveTo>
                        <a:pt x="282" y="0"/>
                      </a:moveTo>
                      <a:lnTo>
                        <a:pt x="726" y="119"/>
                      </a:lnTo>
                      <a:lnTo>
                        <a:pt x="457" y="311"/>
                      </a:lnTo>
                      <a:lnTo>
                        <a:pt x="0" y="173"/>
                      </a:lnTo>
                      <a:lnTo>
                        <a:pt x="282" y="0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4D4D4D"/>
                    </a:gs>
                    <a:gs pos="100000">
                      <a:srgbClr val="DDDDDD"/>
                    </a:gs>
                  </a:gsLst>
                  <a:lin ang="189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8941" name="Freeform 938"/>
                <p:cNvSpPr>
                  <a:spLocks/>
                </p:cNvSpPr>
                <p:nvPr/>
              </p:nvSpPr>
              <p:spPr bwMode="auto">
                <a:xfrm>
                  <a:off x="1808" y="2770"/>
                  <a:ext cx="258" cy="100"/>
                </a:xfrm>
                <a:custGeom>
                  <a:avLst/>
                  <a:gdLst>
                    <a:gd name="T0" fmla="*/ 0 w 258"/>
                    <a:gd name="T1" fmla="*/ 44 h 100"/>
                    <a:gd name="T2" fmla="*/ 75 w 258"/>
                    <a:gd name="T3" fmla="*/ 0 h 100"/>
                    <a:gd name="T4" fmla="*/ 258 w 258"/>
                    <a:gd name="T5" fmla="*/ 50 h 100"/>
                    <a:gd name="T6" fmla="*/ 183 w 258"/>
                    <a:gd name="T7" fmla="*/ 100 h 100"/>
                    <a:gd name="T8" fmla="*/ 0 w 258"/>
                    <a:gd name="T9" fmla="*/ 44 h 10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58"/>
                    <a:gd name="T16" fmla="*/ 0 h 100"/>
                    <a:gd name="T17" fmla="*/ 258 w 258"/>
                    <a:gd name="T18" fmla="*/ 100 h 10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58" h="100">
                      <a:moveTo>
                        <a:pt x="0" y="44"/>
                      </a:moveTo>
                      <a:lnTo>
                        <a:pt x="75" y="0"/>
                      </a:lnTo>
                      <a:lnTo>
                        <a:pt x="258" y="50"/>
                      </a:lnTo>
                      <a:lnTo>
                        <a:pt x="183" y="100"/>
                      </a:lnTo>
                      <a:lnTo>
                        <a:pt x="0" y="44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8942" name="Freeform 939"/>
                <p:cNvSpPr>
                  <a:spLocks/>
                </p:cNvSpPr>
                <p:nvPr/>
              </p:nvSpPr>
              <p:spPr bwMode="auto">
                <a:xfrm>
                  <a:off x="1799" y="2816"/>
                  <a:ext cx="194" cy="63"/>
                </a:xfrm>
                <a:custGeom>
                  <a:avLst/>
                  <a:gdLst>
                    <a:gd name="T0" fmla="*/ 12 w 194"/>
                    <a:gd name="T1" fmla="*/ 0 h 63"/>
                    <a:gd name="T2" fmla="*/ 194 w 194"/>
                    <a:gd name="T3" fmla="*/ 53 h 63"/>
                    <a:gd name="T4" fmla="*/ 180 w 194"/>
                    <a:gd name="T5" fmla="*/ 63 h 63"/>
                    <a:gd name="T6" fmla="*/ 0 w 194"/>
                    <a:gd name="T7" fmla="*/ 9 h 63"/>
                    <a:gd name="T8" fmla="*/ 12 w 194"/>
                    <a:gd name="T9" fmla="*/ 0 h 63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94"/>
                    <a:gd name="T16" fmla="*/ 0 h 63"/>
                    <a:gd name="T17" fmla="*/ 194 w 194"/>
                    <a:gd name="T18" fmla="*/ 63 h 63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94" h="63">
                      <a:moveTo>
                        <a:pt x="12" y="0"/>
                      </a:moveTo>
                      <a:lnTo>
                        <a:pt x="194" y="53"/>
                      </a:lnTo>
                      <a:lnTo>
                        <a:pt x="180" y="63"/>
                      </a:lnTo>
                      <a:lnTo>
                        <a:pt x="0" y="9"/>
                      </a:lnTo>
                      <a:lnTo>
                        <a:pt x="12" y="0"/>
                      </a:lnTo>
                      <a:close/>
                    </a:path>
                  </a:pathLst>
                </a:custGeom>
                <a:solidFill>
                  <a:srgbClr val="000099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8943" name="Freeform 940"/>
                <p:cNvSpPr>
                  <a:spLocks/>
                </p:cNvSpPr>
                <p:nvPr/>
              </p:nvSpPr>
              <p:spPr bwMode="auto">
                <a:xfrm>
                  <a:off x="2020" y="2834"/>
                  <a:ext cx="258" cy="102"/>
                </a:xfrm>
                <a:custGeom>
                  <a:avLst/>
                  <a:gdLst>
                    <a:gd name="T0" fmla="*/ 0 w 258"/>
                    <a:gd name="T1" fmla="*/ 46 h 102"/>
                    <a:gd name="T2" fmla="*/ 71 w 258"/>
                    <a:gd name="T3" fmla="*/ 0 h 102"/>
                    <a:gd name="T4" fmla="*/ 258 w 258"/>
                    <a:gd name="T5" fmla="*/ 52 h 102"/>
                    <a:gd name="T6" fmla="*/ 183 w 258"/>
                    <a:gd name="T7" fmla="*/ 102 h 102"/>
                    <a:gd name="T8" fmla="*/ 0 w 258"/>
                    <a:gd name="T9" fmla="*/ 46 h 10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58"/>
                    <a:gd name="T16" fmla="*/ 0 h 102"/>
                    <a:gd name="T17" fmla="*/ 258 w 258"/>
                    <a:gd name="T18" fmla="*/ 102 h 10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58" h="102">
                      <a:moveTo>
                        <a:pt x="0" y="46"/>
                      </a:moveTo>
                      <a:lnTo>
                        <a:pt x="71" y="0"/>
                      </a:lnTo>
                      <a:lnTo>
                        <a:pt x="258" y="52"/>
                      </a:lnTo>
                      <a:lnTo>
                        <a:pt x="183" y="102"/>
                      </a:lnTo>
                      <a:lnTo>
                        <a:pt x="0" y="46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8944" name="Freeform 941"/>
                <p:cNvSpPr>
                  <a:spLocks/>
                </p:cNvSpPr>
                <p:nvPr/>
              </p:nvSpPr>
              <p:spPr bwMode="auto">
                <a:xfrm>
                  <a:off x="2011" y="2882"/>
                  <a:ext cx="194" cy="63"/>
                </a:xfrm>
                <a:custGeom>
                  <a:avLst/>
                  <a:gdLst>
                    <a:gd name="T0" fmla="*/ 12 w 194"/>
                    <a:gd name="T1" fmla="*/ 0 h 63"/>
                    <a:gd name="T2" fmla="*/ 194 w 194"/>
                    <a:gd name="T3" fmla="*/ 53 h 63"/>
                    <a:gd name="T4" fmla="*/ 180 w 194"/>
                    <a:gd name="T5" fmla="*/ 63 h 63"/>
                    <a:gd name="T6" fmla="*/ 0 w 194"/>
                    <a:gd name="T7" fmla="*/ 9 h 63"/>
                    <a:gd name="T8" fmla="*/ 12 w 194"/>
                    <a:gd name="T9" fmla="*/ 0 h 63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94"/>
                    <a:gd name="T16" fmla="*/ 0 h 63"/>
                    <a:gd name="T17" fmla="*/ 194 w 194"/>
                    <a:gd name="T18" fmla="*/ 63 h 63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94" h="63">
                      <a:moveTo>
                        <a:pt x="12" y="0"/>
                      </a:moveTo>
                      <a:lnTo>
                        <a:pt x="194" y="53"/>
                      </a:lnTo>
                      <a:lnTo>
                        <a:pt x="180" y="63"/>
                      </a:lnTo>
                      <a:lnTo>
                        <a:pt x="0" y="9"/>
                      </a:lnTo>
                      <a:lnTo>
                        <a:pt x="12" y="0"/>
                      </a:lnTo>
                      <a:close/>
                    </a:path>
                  </a:pathLst>
                </a:custGeom>
                <a:solidFill>
                  <a:srgbClr val="000099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78933" name="Freeform 942"/>
              <p:cNvSpPr>
                <a:spLocks/>
              </p:cNvSpPr>
              <p:nvPr/>
            </p:nvSpPr>
            <p:spPr bwMode="auto">
              <a:xfrm>
                <a:off x="2577" y="3043"/>
                <a:ext cx="614" cy="514"/>
              </a:xfrm>
              <a:custGeom>
                <a:avLst/>
                <a:gdLst>
                  <a:gd name="T0" fmla="*/ 1 w 990"/>
                  <a:gd name="T1" fmla="*/ 10 h 792"/>
                  <a:gd name="T2" fmla="*/ 9 w 990"/>
                  <a:gd name="T3" fmla="*/ 0 h 792"/>
                  <a:gd name="T4" fmla="*/ 9 w 990"/>
                  <a:gd name="T5" fmla="*/ 1 h 792"/>
                  <a:gd name="T6" fmla="*/ 0 w 990"/>
                  <a:gd name="T7" fmla="*/ 10 h 792"/>
                  <a:gd name="T8" fmla="*/ 1 w 990"/>
                  <a:gd name="T9" fmla="*/ 10 h 79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990"/>
                  <a:gd name="T16" fmla="*/ 0 h 792"/>
                  <a:gd name="T17" fmla="*/ 990 w 990"/>
                  <a:gd name="T18" fmla="*/ 792 h 79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990" h="792">
                    <a:moveTo>
                      <a:pt x="3" y="738"/>
                    </a:moveTo>
                    <a:lnTo>
                      <a:pt x="990" y="0"/>
                    </a:lnTo>
                    <a:lnTo>
                      <a:pt x="987" y="60"/>
                    </a:lnTo>
                    <a:lnTo>
                      <a:pt x="0" y="792"/>
                    </a:lnTo>
                    <a:lnTo>
                      <a:pt x="3" y="738"/>
                    </a:lnTo>
                    <a:close/>
                  </a:path>
                </a:pathLst>
              </a:custGeom>
              <a:solidFill>
                <a:srgbClr val="00009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8934" name="Freeform 943"/>
              <p:cNvSpPr>
                <a:spLocks/>
              </p:cNvSpPr>
              <p:nvPr/>
            </p:nvSpPr>
            <p:spPr bwMode="auto">
              <a:xfrm>
                <a:off x="1010" y="3084"/>
                <a:ext cx="1571" cy="469"/>
              </a:xfrm>
              <a:custGeom>
                <a:avLst/>
                <a:gdLst>
                  <a:gd name="T0" fmla="*/ 1 w 2532"/>
                  <a:gd name="T1" fmla="*/ 0 h 723"/>
                  <a:gd name="T2" fmla="*/ 1 w 2532"/>
                  <a:gd name="T3" fmla="*/ 0 h 723"/>
                  <a:gd name="T4" fmla="*/ 22 w 2532"/>
                  <a:gd name="T5" fmla="*/ 9 h 723"/>
                  <a:gd name="T6" fmla="*/ 22 w 2532"/>
                  <a:gd name="T7" fmla="*/ 10 h 723"/>
                  <a:gd name="T8" fmla="*/ 0 w 2532"/>
                  <a:gd name="T9" fmla="*/ 1 h 723"/>
                  <a:gd name="T10" fmla="*/ 1 w 2532"/>
                  <a:gd name="T11" fmla="*/ 0 h 72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2532"/>
                  <a:gd name="T19" fmla="*/ 0 h 723"/>
                  <a:gd name="T20" fmla="*/ 2532 w 2532"/>
                  <a:gd name="T21" fmla="*/ 723 h 723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532" h="723">
                    <a:moveTo>
                      <a:pt x="6" y="0"/>
                    </a:moveTo>
                    <a:cubicBezTo>
                      <a:pt x="16" y="0"/>
                      <a:pt x="26" y="0"/>
                      <a:pt x="36" y="0"/>
                    </a:cubicBezTo>
                    <a:lnTo>
                      <a:pt x="2532" y="678"/>
                    </a:lnTo>
                    <a:lnTo>
                      <a:pt x="2529" y="723"/>
                    </a:lnTo>
                    <a:lnTo>
                      <a:pt x="0" y="24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00009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8935" name="Freeform 944"/>
              <p:cNvSpPr>
                <a:spLocks/>
              </p:cNvSpPr>
              <p:nvPr/>
            </p:nvSpPr>
            <p:spPr bwMode="auto">
              <a:xfrm>
                <a:off x="1011" y="2998"/>
                <a:ext cx="17" cy="95"/>
              </a:xfrm>
              <a:custGeom>
                <a:avLst/>
                <a:gdLst>
                  <a:gd name="T0" fmla="*/ 1 w 26"/>
                  <a:gd name="T1" fmla="*/ 1 h 147"/>
                  <a:gd name="T2" fmla="*/ 1 w 26"/>
                  <a:gd name="T3" fmla="*/ 2 h 147"/>
                  <a:gd name="T4" fmla="*/ 0 w 26"/>
                  <a:gd name="T5" fmla="*/ 2 h 147"/>
                  <a:gd name="T6" fmla="*/ 1 w 26"/>
                  <a:gd name="T7" fmla="*/ 0 h 147"/>
                  <a:gd name="T8" fmla="*/ 1 w 26"/>
                  <a:gd name="T9" fmla="*/ 1 h 14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6"/>
                  <a:gd name="T16" fmla="*/ 0 h 147"/>
                  <a:gd name="T17" fmla="*/ 26 w 26"/>
                  <a:gd name="T18" fmla="*/ 147 h 147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6" h="147">
                    <a:moveTo>
                      <a:pt x="26" y="10"/>
                    </a:moveTo>
                    <a:lnTo>
                      <a:pt x="23" y="147"/>
                    </a:lnTo>
                    <a:lnTo>
                      <a:pt x="0" y="144"/>
                    </a:lnTo>
                    <a:lnTo>
                      <a:pt x="3" y="0"/>
                    </a:lnTo>
                    <a:lnTo>
                      <a:pt x="26" y="10"/>
                    </a:lnTo>
                    <a:close/>
                  </a:path>
                </a:pathLst>
              </a:custGeom>
              <a:solidFill>
                <a:srgbClr val="00009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8936" name="Freeform 945"/>
              <p:cNvSpPr>
                <a:spLocks/>
              </p:cNvSpPr>
              <p:nvPr/>
            </p:nvSpPr>
            <p:spPr bwMode="auto">
              <a:xfrm>
                <a:off x="1012" y="2611"/>
                <a:ext cx="730" cy="393"/>
              </a:xfrm>
              <a:custGeom>
                <a:avLst/>
                <a:gdLst>
                  <a:gd name="T0" fmla="*/ 10 w 1176"/>
                  <a:gd name="T1" fmla="*/ 0 h 606"/>
                  <a:gd name="T2" fmla="*/ 0 w 1176"/>
                  <a:gd name="T3" fmla="*/ 8 h 606"/>
                  <a:gd name="T4" fmla="*/ 1 w 1176"/>
                  <a:gd name="T5" fmla="*/ 8 h 606"/>
                  <a:gd name="T6" fmla="*/ 10 w 1176"/>
                  <a:gd name="T7" fmla="*/ 1 h 606"/>
                  <a:gd name="T8" fmla="*/ 10 w 1176"/>
                  <a:gd name="T9" fmla="*/ 0 h 60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176"/>
                  <a:gd name="T16" fmla="*/ 0 h 606"/>
                  <a:gd name="T17" fmla="*/ 1176 w 1176"/>
                  <a:gd name="T18" fmla="*/ 606 h 60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176" h="606">
                    <a:moveTo>
                      <a:pt x="1170" y="0"/>
                    </a:moveTo>
                    <a:lnTo>
                      <a:pt x="0" y="597"/>
                    </a:lnTo>
                    <a:lnTo>
                      <a:pt x="30" y="606"/>
                    </a:lnTo>
                    <a:lnTo>
                      <a:pt x="1176" y="18"/>
                    </a:lnTo>
                    <a:lnTo>
                      <a:pt x="1170" y="0"/>
                    </a:lnTo>
                    <a:close/>
                  </a:path>
                </a:pathLst>
              </a:custGeom>
              <a:solidFill>
                <a:srgbClr val="00009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8937" name="Freeform 946"/>
              <p:cNvSpPr>
                <a:spLocks/>
              </p:cNvSpPr>
              <p:nvPr/>
            </p:nvSpPr>
            <p:spPr bwMode="auto">
              <a:xfrm>
                <a:off x="1061" y="3018"/>
                <a:ext cx="1490" cy="451"/>
              </a:xfrm>
              <a:custGeom>
                <a:avLst/>
                <a:gdLst>
                  <a:gd name="T0" fmla="*/ 1 w 2532"/>
                  <a:gd name="T1" fmla="*/ 0 h 723"/>
                  <a:gd name="T2" fmla="*/ 1 w 2532"/>
                  <a:gd name="T3" fmla="*/ 0 h 723"/>
                  <a:gd name="T4" fmla="*/ 12 w 2532"/>
                  <a:gd name="T5" fmla="*/ 6 h 723"/>
                  <a:gd name="T6" fmla="*/ 12 w 2532"/>
                  <a:gd name="T7" fmla="*/ 6 h 723"/>
                  <a:gd name="T8" fmla="*/ 0 w 2532"/>
                  <a:gd name="T9" fmla="*/ 1 h 723"/>
                  <a:gd name="T10" fmla="*/ 1 w 2532"/>
                  <a:gd name="T11" fmla="*/ 0 h 72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2532"/>
                  <a:gd name="T19" fmla="*/ 0 h 723"/>
                  <a:gd name="T20" fmla="*/ 2532 w 2532"/>
                  <a:gd name="T21" fmla="*/ 723 h 723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532" h="723">
                    <a:moveTo>
                      <a:pt x="6" y="0"/>
                    </a:moveTo>
                    <a:cubicBezTo>
                      <a:pt x="16" y="0"/>
                      <a:pt x="26" y="0"/>
                      <a:pt x="36" y="0"/>
                    </a:cubicBezTo>
                    <a:lnTo>
                      <a:pt x="2532" y="678"/>
                    </a:lnTo>
                    <a:lnTo>
                      <a:pt x="2529" y="723"/>
                    </a:lnTo>
                    <a:lnTo>
                      <a:pt x="0" y="24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00009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8938" name="Freeform 947"/>
              <p:cNvSpPr>
                <a:spLocks/>
              </p:cNvSpPr>
              <p:nvPr/>
            </p:nvSpPr>
            <p:spPr bwMode="auto">
              <a:xfrm flipV="1">
                <a:off x="2549" y="2986"/>
                <a:ext cx="608" cy="467"/>
              </a:xfrm>
              <a:custGeom>
                <a:avLst/>
                <a:gdLst>
                  <a:gd name="T0" fmla="*/ 0 w 2532"/>
                  <a:gd name="T1" fmla="*/ 0 h 723"/>
                  <a:gd name="T2" fmla="*/ 0 w 2532"/>
                  <a:gd name="T3" fmla="*/ 0 h 723"/>
                  <a:gd name="T4" fmla="*/ 0 w 2532"/>
                  <a:gd name="T5" fmla="*/ 9 h 723"/>
                  <a:gd name="T6" fmla="*/ 0 w 2532"/>
                  <a:gd name="T7" fmla="*/ 9 h 723"/>
                  <a:gd name="T8" fmla="*/ 0 w 2532"/>
                  <a:gd name="T9" fmla="*/ 1 h 723"/>
                  <a:gd name="T10" fmla="*/ 0 w 2532"/>
                  <a:gd name="T11" fmla="*/ 0 h 72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2532"/>
                  <a:gd name="T19" fmla="*/ 0 h 723"/>
                  <a:gd name="T20" fmla="*/ 2532 w 2532"/>
                  <a:gd name="T21" fmla="*/ 723 h 723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532" h="723">
                    <a:moveTo>
                      <a:pt x="6" y="0"/>
                    </a:moveTo>
                    <a:cubicBezTo>
                      <a:pt x="16" y="0"/>
                      <a:pt x="26" y="0"/>
                      <a:pt x="36" y="0"/>
                    </a:cubicBezTo>
                    <a:lnTo>
                      <a:pt x="2532" y="678"/>
                    </a:lnTo>
                    <a:lnTo>
                      <a:pt x="2529" y="723"/>
                    </a:lnTo>
                    <a:lnTo>
                      <a:pt x="0" y="24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00009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78852" name="Rectangle 4"/>
          <p:cNvSpPr>
            <a:spLocks noGrp="1" noChangeArrowheads="1"/>
          </p:cNvSpPr>
          <p:nvPr>
            <p:ph type="title"/>
          </p:nvPr>
        </p:nvSpPr>
        <p:spPr>
          <a:xfrm>
            <a:off x="309563" y="228600"/>
            <a:ext cx="7772400" cy="819150"/>
          </a:xfrm>
        </p:spPr>
        <p:txBody>
          <a:bodyPr/>
          <a:lstStyle/>
          <a:p>
            <a:r>
              <a:rPr lang="en-US" smtClean="0">
                <a:ea typeface="ＭＳ Ｐゴシック" pitchFamily="34" charset="-128"/>
              </a:rPr>
              <a:t>P2P architecture</a:t>
            </a:r>
          </a:p>
        </p:txBody>
      </p:sp>
      <p:sp>
        <p:nvSpPr>
          <p:cNvPr id="78853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400050" y="1300163"/>
            <a:ext cx="4049713" cy="5241925"/>
          </a:xfrm>
        </p:spPr>
        <p:txBody>
          <a:bodyPr/>
          <a:lstStyle/>
          <a:p>
            <a:r>
              <a:rPr lang="en-US" sz="2400" i="1" dirty="0" smtClean="0">
                <a:ea typeface="ＭＳ Ｐゴシック" pitchFamily="34" charset="-128"/>
              </a:rPr>
              <a:t>no</a:t>
            </a:r>
            <a:r>
              <a:rPr lang="en-US" sz="2400" dirty="0" smtClean="0">
                <a:ea typeface="ＭＳ Ｐゴシック" pitchFamily="34" charset="-128"/>
              </a:rPr>
              <a:t> always-on server</a:t>
            </a:r>
          </a:p>
          <a:p>
            <a:r>
              <a:rPr lang="en-US" sz="2400" dirty="0" smtClean="0">
                <a:ea typeface="ＭＳ Ｐゴシック" pitchFamily="34" charset="-128"/>
              </a:rPr>
              <a:t>arbitrary end systems directly communicate with each other</a:t>
            </a:r>
          </a:p>
          <a:p>
            <a:r>
              <a:rPr lang="en-US" sz="2400" dirty="0" smtClean="0">
                <a:ea typeface="ＭＳ Ｐゴシック" pitchFamily="34" charset="-128"/>
              </a:rPr>
              <a:t>peers request service from other peers, provide service in return to other peers</a:t>
            </a:r>
          </a:p>
          <a:p>
            <a:pPr lvl="1"/>
            <a:r>
              <a:rPr lang="en-US" i="1" dirty="0" smtClean="0">
                <a:solidFill>
                  <a:srgbClr val="CC0000"/>
                </a:solidFill>
                <a:ea typeface="ＭＳ Ｐゴシック" pitchFamily="34" charset="-128"/>
              </a:rPr>
              <a:t>self scalability</a:t>
            </a:r>
            <a:r>
              <a:rPr lang="en-US" dirty="0" smtClean="0">
                <a:solidFill>
                  <a:srgbClr val="CC0000"/>
                </a:solidFill>
                <a:ea typeface="ＭＳ Ｐゴシック" pitchFamily="34" charset="-128"/>
              </a:rPr>
              <a:t> – new peers bring new service capacity, as well as new service demands</a:t>
            </a:r>
          </a:p>
          <a:p>
            <a:r>
              <a:rPr lang="en-US" sz="2400" dirty="0" smtClean="0">
                <a:ea typeface="ＭＳ Ｐゴシック" pitchFamily="34" charset="-128"/>
              </a:rPr>
              <a:t>example: </a:t>
            </a:r>
          </a:p>
          <a:p>
            <a:pPr lvl="1"/>
            <a:r>
              <a:rPr lang="en-US" sz="2000" dirty="0" smtClean="0">
                <a:ea typeface="ＭＳ Ｐゴシック" pitchFamily="34" charset="-128"/>
              </a:rPr>
              <a:t>Skype, text message</a:t>
            </a:r>
          </a:p>
          <a:p>
            <a:r>
              <a:rPr lang="en-US" sz="2400" dirty="0" smtClean="0">
                <a:ea typeface="ＭＳ Ｐゴシック" pitchFamily="34" charset="-128"/>
              </a:rPr>
              <a:t>no server(s) at all?</a:t>
            </a:r>
          </a:p>
          <a:p>
            <a:endParaRPr lang="en-US" dirty="0" smtClean="0">
              <a:solidFill>
                <a:srgbClr val="CC0000"/>
              </a:solidFill>
              <a:ea typeface="ＭＳ Ｐゴシック" pitchFamily="34" charset="-128"/>
            </a:endParaRPr>
          </a:p>
          <a:p>
            <a:endParaRPr lang="en-US" dirty="0" smtClean="0">
              <a:ea typeface="ＭＳ Ｐゴシック" pitchFamily="34" charset="-128"/>
            </a:endParaRPr>
          </a:p>
        </p:txBody>
      </p:sp>
      <p:pic>
        <p:nvPicPr>
          <p:cNvPr id="78854" name="Picture 351" descr="underline_base"/>
          <p:cNvPicPr>
            <a:picLocks noChangeArrowheads="1"/>
          </p:cNvPicPr>
          <p:nvPr/>
        </p:nvPicPr>
        <p:blipFill>
          <a:blip r:embed="rId22" cstate="print"/>
          <a:srcRect/>
          <a:stretch>
            <a:fillRect/>
          </a:stretch>
        </p:blipFill>
        <p:spPr bwMode="auto">
          <a:xfrm>
            <a:off x="361950" y="852488"/>
            <a:ext cx="4011613" cy="193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8855" name="Line 1034"/>
          <p:cNvSpPr>
            <a:spLocks noChangeShapeType="1"/>
          </p:cNvSpPr>
          <p:nvPr/>
        </p:nvSpPr>
        <p:spPr bwMode="auto">
          <a:xfrm flipH="1">
            <a:off x="6221413" y="1852613"/>
            <a:ext cx="503237" cy="1389062"/>
          </a:xfrm>
          <a:prstGeom prst="line">
            <a:avLst/>
          </a:prstGeom>
          <a:noFill/>
          <a:ln w="76200">
            <a:solidFill>
              <a:srgbClr val="CC0000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78856" name="Line 1035"/>
          <p:cNvSpPr>
            <a:spLocks noChangeShapeType="1"/>
          </p:cNvSpPr>
          <p:nvPr/>
        </p:nvSpPr>
        <p:spPr bwMode="auto">
          <a:xfrm>
            <a:off x="5565775" y="2438400"/>
            <a:ext cx="238125" cy="2568575"/>
          </a:xfrm>
          <a:prstGeom prst="line">
            <a:avLst/>
          </a:prstGeom>
          <a:noFill/>
          <a:ln w="76200">
            <a:solidFill>
              <a:srgbClr val="CC0000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78857" name="Line 1036"/>
          <p:cNvSpPr>
            <a:spLocks noChangeShapeType="1"/>
          </p:cNvSpPr>
          <p:nvPr/>
        </p:nvSpPr>
        <p:spPr bwMode="auto">
          <a:xfrm>
            <a:off x="6275388" y="3581400"/>
            <a:ext cx="1198562" cy="1997075"/>
          </a:xfrm>
          <a:prstGeom prst="line">
            <a:avLst/>
          </a:prstGeom>
          <a:noFill/>
          <a:ln w="76200">
            <a:solidFill>
              <a:srgbClr val="CC0000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78858" name="Text Box 1037"/>
          <p:cNvSpPr txBox="1">
            <a:spLocks noChangeArrowheads="1"/>
          </p:cNvSpPr>
          <p:nvPr/>
        </p:nvSpPr>
        <p:spPr bwMode="auto">
          <a:xfrm>
            <a:off x="7239000" y="1373188"/>
            <a:ext cx="12842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>
                <a:solidFill>
                  <a:srgbClr val="CC0000"/>
                </a:solidFill>
              </a:rPr>
              <a:t>peer-peer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88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88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885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885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885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885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885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885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885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885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885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885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885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7885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Rectangle 7"/>
          <p:cNvSpPr>
            <a:spLocks noGrp="1" noChangeArrowheads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ea typeface="ＭＳ Ｐゴシック" pitchFamily="34" charset="-128"/>
              </a:rPr>
              <a:t>Application Layer</a:t>
            </a:r>
          </a:p>
        </p:txBody>
      </p:sp>
      <p:sp>
        <p:nvSpPr>
          <p:cNvPr id="80898" name="Rectangle 8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2-</a:t>
            </a:r>
            <a:fld id="{D1EFDF7F-93A8-4F78-91D7-E3F3FA05DD47}" type="slidenum">
              <a:rPr lang="en-US"/>
              <a:pPr/>
              <a:t>18</a:t>
            </a:fld>
            <a:endParaRPr lang="en-US"/>
          </a:p>
        </p:txBody>
      </p:sp>
      <p:sp>
        <p:nvSpPr>
          <p:cNvPr id="80899" name="Rectangle 2"/>
          <p:cNvSpPr>
            <a:spLocks noGrp="1" noChangeArrowheads="1"/>
          </p:cNvSpPr>
          <p:nvPr>
            <p:ph type="title"/>
          </p:nvPr>
        </p:nvSpPr>
        <p:spPr>
          <a:xfrm>
            <a:off x="400050" y="185738"/>
            <a:ext cx="7772400" cy="863600"/>
          </a:xfrm>
        </p:spPr>
        <p:txBody>
          <a:bodyPr/>
          <a:lstStyle/>
          <a:p>
            <a:r>
              <a:rPr lang="en-US" smtClean="0">
                <a:ea typeface="ＭＳ Ｐゴシック" pitchFamily="34" charset="-128"/>
              </a:rPr>
              <a:t>Processes communicating</a:t>
            </a:r>
          </a:p>
        </p:txBody>
      </p:sp>
      <p:sp>
        <p:nvSpPr>
          <p:cNvPr id="80900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33400" y="1544638"/>
            <a:ext cx="3989388" cy="46482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i="1" dirty="0" smtClean="0">
                <a:solidFill>
                  <a:srgbClr val="CC0000"/>
                </a:solidFill>
                <a:ea typeface="ＭＳ Ｐゴシック" pitchFamily="34" charset="-128"/>
              </a:rPr>
              <a:t>process:</a:t>
            </a:r>
            <a:r>
              <a:rPr lang="en-US" dirty="0" smtClean="0">
                <a:ea typeface="ＭＳ Ｐゴシック" pitchFamily="34" charset="-128"/>
              </a:rPr>
              <a:t> program running within a host</a:t>
            </a:r>
          </a:p>
          <a:p>
            <a:r>
              <a:rPr lang="en-US" sz="2400" dirty="0" smtClean="0">
                <a:ea typeface="ＭＳ Ｐゴシック" pitchFamily="34" charset="-128"/>
              </a:rPr>
              <a:t>within same host, two processes communicate using  </a:t>
            </a:r>
            <a:r>
              <a:rPr lang="en-US" sz="2400" dirty="0" smtClean="0">
                <a:solidFill>
                  <a:srgbClr val="CC0000"/>
                </a:solidFill>
                <a:ea typeface="ＭＳ Ｐゴシック" pitchFamily="34" charset="-128"/>
              </a:rPr>
              <a:t>inter-process communication</a:t>
            </a:r>
            <a:r>
              <a:rPr lang="en-US" sz="2400" dirty="0" smtClean="0">
                <a:ea typeface="ＭＳ Ｐゴシック" pitchFamily="34" charset="-128"/>
              </a:rPr>
              <a:t> (defined by OS), e.g., </a:t>
            </a:r>
            <a:r>
              <a:rPr lang="en-US" sz="2400" i="1" dirty="0" smtClean="0">
                <a:ea typeface="ＭＳ Ｐゴシック" pitchFamily="34" charset="-128"/>
              </a:rPr>
              <a:t>pipe()</a:t>
            </a:r>
          </a:p>
          <a:p>
            <a:r>
              <a:rPr lang="en-US" sz="2400" dirty="0" smtClean="0">
                <a:ea typeface="ＭＳ Ｐゴシック" pitchFamily="34" charset="-128"/>
              </a:rPr>
              <a:t>processes in different hosts communicate by exchanging </a:t>
            </a:r>
            <a:r>
              <a:rPr lang="en-US" sz="2400" dirty="0" smtClean="0">
                <a:solidFill>
                  <a:srgbClr val="CC0000"/>
                </a:solidFill>
                <a:ea typeface="ＭＳ Ｐゴシック" pitchFamily="34" charset="-128"/>
              </a:rPr>
              <a:t>messages</a:t>
            </a:r>
          </a:p>
        </p:txBody>
      </p:sp>
      <p:sp>
        <p:nvSpPr>
          <p:cNvPr id="80901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903788" y="1979613"/>
            <a:ext cx="3810000" cy="2033587"/>
          </a:xfrm>
          <a:noFill/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i="1" smtClean="0">
                <a:solidFill>
                  <a:srgbClr val="CC0000"/>
                </a:solidFill>
                <a:ea typeface="ＭＳ Ｐゴシック" pitchFamily="34" charset="-128"/>
              </a:rPr>
              <a:t>client process:</a:t>
            </a:r>
            <a:r>
              <a:rPr lang="en-US" smtClean="0">
                <a:ea typeface="ＭＳ Ｐゴシック" pitchFamily="34" charset="-128"/>
              </a:rPr>
              <a:t> </a:t>
            </a:r>
            <a:r>
              <a:rPr lang="en-US" sz="2400" smtClean="0">
                <a:ea typeface="ＭＳ Ｐゴシック" pitchFamily="34" charset="-128"/>
              </a:rPr>
              <a:t>process that initiates communication</a:t>
            </a:r>
          </a:p>
          <a:p>
            <a:pPr>
              <a:buFont typeface="Wingdings" pitchFamily="2" charset="2"/>
              <a:buNone/>
            </a:pPr>
            <a:r>
              <a:rPr lang="en-US" i="1" smtClean="0">
                <a:solidFill>
                  <a:srgbClr val="CC0000"/>
                </a:solidFill>
                <a:ea typeface="ＭＳ Ｐゴシック" pitchFamily="34" charset="-128"/>
              </a:rPr>
              <a:t>server process:</a:t>
            </a:r>
            <a:r>
              <a:rPr lang="en-US" smtClean="0">
                <a:ea typeface="ＭＳ Ｐゴシック" pitchFamily="34" charset="-128"/>
              </a:rPr>
              <a:t> </a:t>
            </a:r>
            <a:r>
              <a:rPr lang="en-US" sz="2400" smtClean="0">
                <a:ea typeface="ＭＳ Ｐゴシック" pitchFamily="34" charset="-128"/>
              </a:rPr>
              <a:t>process that waits to be contacted</a:t>
            </a:r>
            <a:endParaRPr lang="en-US" smtClean="0">
              <a:ea typeface="ＭＳ Ｐゴシック" pitchFamily="34" charset="-128"/>
            </a:endParaRPr>
          </a:p>
          <a:p>
            <a:pPr>
              <a:buFont typeface="Wingdings" pitchFamily="2" charset="2"/>
              <a:buNone/>
            </a:pPr>
            <a:endParaRPr lang="en-US" smtClean="0">
              <a:ea typeface="ＭＳ Ｐゴシック" pitchFamily="34" charset="-128"/>
            </a:endParaRPr>
          </a:p>
        </p:txBody>
      </p:sp>
      <p:sp>
        <p:nvSpPr>
          <p:cNvPr id="80902" name="Rectangle 7"/>
          <p:cNvSpPr>
            <a:spLocks noChangeArrowheads="1"/>
          </p:cNvSpPr>
          <p:nvPr/>
        </p:nvSpPr>
        <p:spPr bwMode="auto">
          <a:xfrm>
            <a:off x="4691063" y="4238625"/>
            <a:ext cx="3989387" cy="1839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buClr>
                <a:srgbClr val="000099"/>
              </a:buClr>
              <a:buSzPct val="75000"/>
              <a:buFont typeface="Wingdings" pitchFamily="2" charset="2"/>
              <a:buChar char="v"/>
            </a:pPr>
            <a:r>
              <a:rPr lang="en-US" sz="2400">
                <a:latin typeface="Gill Sans MT" pitchFamily="34" charset="0"/>
              </a:rPr>
              <a:t>aside: applications with P2P architectures have client processes &amp; server processes</a:t>
            </a:r>
          </a:p>
        </p:txBody>
      </p:sp>
      <p:pic>
        <p:nvPicPr>
          <p:cNvPr id="80903" name="Picture 12" descr="underline_base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34975" y="866775"/>
            <a:ext cx="6399213" cy="173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0904" name="Rectangle 13"/>
          <p:cNvSpPr>
            <a:spLocks noChangeArrowheads="1"/>
          </p:cNvSpPr>
          <p:nvPr/>
        </p:nvSpPr>
        <p:spPr bwMode="auto">
          <a:xfrm>
            <a:off x="4749800" y="1762125"/>
            <a:ext cx="4092575" cy="2062163"/>
          </a:xfrm>
          <a:prstGeom prst="rect">
            <a:avLst/>
          </a:prstGeom>
          <a:noFill/>
          <a:ln w="28575">
            <a:solidFill>
              <a:srgbClr val="CC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905" name="Text Box 14"/>
          <p:cNvSpPr txBox="1">
            <a:spLocks noChangeArrowheads="1"/>
          </p:cNvSpPr>
          <p:nvPr/>
        </p:nvSpPr>
        <p:spPr bwMode="auto">
          <a:xfrm>
            <a:off x="4870450" y="1463675"/>
            <a:ext cx="2325688" cy="51911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42900" indent="-342900"/>
            <a:r>
              <a:rPr lang="en-US" sz="2800">
                <a:latin typeface="Gill Sans MT" pitchFamily="34" charset="0"/>
              </a:rPr>
              <a:t>clients, servers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5" name="Rectangle 7"/>
          <p:cNvSpPr>
            <a:spLocks noGrp="1" noChangeArrowheads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ea typeface="ＭＳ Ｐゴシック" pitchFamily="34" charset="-128"/>
              </a:rPr>
              <a:t>Application Layer</a:t>
            </a:r>
          </a:p>
        </p:txBody>
      </p:sp>
      <p:sp>
        <p:nvSpPr>
          <p:cNvPr id="82946" name="Rectangle 8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2-</a:t>
            </a:r>
            <a:fld id="{C4D108C9-4BA7-4FB3-A778-39079B2907F0}" type="slidenum">
              <a:rPr lang="en-US"/>
              <a:pPr/>
              <a:t>19</a:t>
            </a:fld>
            <a:endParaRPr lang="en-US"/>
          </a:p>
        </p:txBody>
      </p:sp>
      <p:sp>
        <p:nvSpPr>
          <p:cNvPr id="82947" name="Rectangle 2"/>
          <p:cNvSpPr>
            <a:spLocks noGrp="1" noChangeArrowheads="1"/>
          </p:cNvSpPr>
          <p:nvPr>
            <p:ph type="title"/>
          </p:nvPr>
        </p:nvSpPr>
        <p:spPr>
          <a:xfrm>
            <a:off x="400050" y="123825"/>
            <a:ext cx="8077200" cy="896938"/>
          </a:xfrm>
        </p:spPr>
        <p:txBody>
          <a:bodyPr/>
          <a:lstStyle/>
          <a:p>
            <a:r>
              <a:rPr lang="en-US" smtClean="0">
                <a:ea typeface="ＭＳ Ｐゴシック" pitchFamily="34" charset="-128"/>
              </a:rPr>
              <a:t>Sockets</a:t>
            </a:r>
          </a:p>
        </p:txBody>
      </p:sp>
      <p:sp>
        <p:nvSpPr>
          <p:cNvPr id="82948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49250" y="1208088"/>
            <a:ext cx="8232775" cy="2328862"/>
          </a:xfrm>
        </p:spPr>
        <p:txBody>
          <a:bodyPr/>
          <a:lstStyle/>
          <a:p>
            <a:r>
              <a:rPr lang="en-US" sz="2400" dirty="0" smtClean="0">
                <a:ea typeface="ＭＳ Ｐゴシック" pitchFamily="34" charset="-128"/>
              </a:rPr>
              <a:t>process sends/receives messages to/from its </a:t>
            </a:r>
            <a:r>
              <a:rPr lang="en-US" sz="2400" dirty="0" smtClean="0">
                <a:solidFill>
                  <a:srgbClr val="CC0000"/>
                </a:solidFill>
                <a:ea typeface="ＭＳ Ｐゴシック" pitchFamily="34" charset="-128"/>
              </a:rPr>
              <a:t>socket</a:t>
            </a:r>
          </a:p>
          <a:p>
            <a:r>
              <a:rPr lang="en-US" sz="2400" dirty="0" smtClean="0">
                <a:ea typeface="ＭＳ Ｐゴシック" pitchFamily="34" charset="-128"/>
              </a:rPr>
              <a:t>socket analogous to mailbox at your house or LC</a:t>
            </a:r>
          </a:p>
          <a:p>
            <a:pPr lvl="1"/>
            <a:r>
              <a:rPr lang="en-US" dirty="0" smtClean="0">
                <a:ea typeface="ＭＳ Ｐゴシック" pitchFamily="34" charset="-128"/>
              </a:rPr>
              <a:t>sending </a:t>
            </a:r>
            <a:r>
              <a:rPr lang="en-US" smtClean="0">
                <a:ea typeface="ＭＳ Ｐゴシック" pitchFamily="34" charset="-128"/>
              </a:rPr>
              <a:t>process puts </a:t>
            </a:r>
            <a:r>
              <a:rPr lang="en-US" dirty="0" smtClean="0">
                <a:ea typeface="ＭＳ Ｐゴシック" pitchFamily="34" charset="-128"/>
              </a:rPr>
              <a:t>the message in the mailbox</a:t>
            </a:r>
          </a:p>
          <a:p>
            <a:pPr lvl="1"/>
            <a:r>
              <a:rPr lang="en-US" dirty="0" smtClean="0">
                <a:ea typeface="ＭＳ Ｐゴシック" pitchFamily="34" charset="-128"/>
              </a:rPr>
              <a:t>sending process relies on transport infrastructure between the sending mailbox and receiving mailbox to deliver message to socket at receiving process</a:t>
            </a:r>
          </a:p>
        </p:txBody>
      </p:sp>
      <p:pic>
        <p:nvPicPr>
          <p:cNvPr id="82949" name="Picture 43" descr="underline_base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5613" y="800100"/>
            <a:ext cx="1916112" cy="173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2950" name="Freeform 66"/>
          <p:cNvSpPr>
            <a:spLocks/>
          </p:cNvSpPr>
          <p:nvPr/>
        </p:nvSpPr>
        <p:spPr bwMode="auto">
          <a:xfrm>
            <a:off x="6948488" y="3751263"/>
            <a:ext cx="736600" cy="1998662"/>
          </a:xfrm>
          <a:custGeom>
            <a:avLst/>
            <a:gdLst>
              <a:gd name="T0" fmla="*/ 2147483647 w 464"/>
              <a:gd name="T1" fmla="*/ 2147483647 h 1259"/>
              <a:gd name="T2" fmla="*/ 0 w 464"/>
              <a:gd name="T3" fmla="*/ 0 h 1259"/>
              <a:gd name="T4" fmla="*/ 2147483647 w 464"/>
              <a:gd name="T5" fmla="*/ 2147483647 h 1259"/>
              <a:gd name="T6" fmla="*/ 2147483647 w 464"/>
              <a:gd name="T7" fmla="*/ 2147483647 h 1259"/>
              <a:gd name="T8" fmla="*/ 2147483647 w 464"/>
              <a:gd name="T9" fmla="*/ 2147483647 h 125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64"/>
              <a:gd name="T16" fmla="*/ 0 h 1259"/>
              <a:gd name="T17" fmla="*/ 464 w 464"/>
              <a:gd name="T18" fmla="*/ 1259 h 1259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64" h="1259">
                <a:moveTo>
                  <a:pt x="464" y="1060"/>
                </a:moveTo>
                <a:lnTo>
                  <a:pt x="0" y="0"/>
                </a:lnTo>
                <a:lnTo>
                  <a:pt x="6" y="1258"/>
                </a:lnTo>
                <a:lnTo>
                  <a:pt x="382" y="1259"/>
                </a:lnTo>
                <a:lnTo>
                  <a:pt x="464" y="1060"/>
                </a:lnTo>
                <a:close/>
              </a:path>
            </a:pathLst>
          </a:custGeom>
          <a:gradFill rotWithShape="1">
            <a:gsLst>
              <a:gs pos="0">
                <a:schemeClr val="bg1"/>
              </a:gs>
              <a:gs pos="100000">
                <a:schemeClr val="folHlink"/>
              </a:gs>
            </a:gsLst>
            <a:lin ang="0" scaled="1"/>
          </a:gradFill>
          <a:ln w="9525">
            <a:solidFill>
              <a:srgbClr val="DDDDDD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2951" name="Freeform 7"/>
          <p:cNvSpPr>
            <a:spLocks/>
          </p:cNvSpPr>
          <p:nvPr/>
        </p:nvSpPr>
        <p:spPr bwMode="auto">
          <a:xfrm>
            <a:off x="3633788" y="5048250"/>
            <a:ext cx="1808162" cy="1031875"/>
          </a:xfrm>
          <a:custGeom>
            <a:avLst/>
            <a:gdLst>
              <a:gd name="T0" fmla="*/ 2147483647 w 2135"/>
              <a:gd name="T1" fmla="*/ 2147483647 h 1662"/>
              <a:gd name="T2" fmla="*/ 2147483647 w 2135"/>
              <a:gd name="T3" fmla="*/ 2147483647 h 1662"/>
              <a:gd name="T4" fmla="*/ 2147483647 w 2135"/>
              <a:gd name="T5" fmla="*/ 2147483647 h 1662"/>
              <a:gd name="T6" fmla="*/ 2147483647 w 2135"/>
              <a:gd name="T7" fmla="*/ 2147483647 h 1662"/>
              <a:gd name="T8" fmla="*/ 2147483647 w 2135"/>
              <a:gd name="T9" fmla="*/ 2147483647 h 1662"/>
              <a:gd name="T10" fmla="*/ 2147483647 w 2135"/>
              <a:gd name="T11" fmla="*/ 2147483647 h 1662"/>
              <a:gd name="T12" fmla="*/ 2147483647 w 2135"/>
              <a:gd name="T13" fmla="*/ 2147483647 h 1662"/>
              <a:gd name="T14" fmla="*/ 2147483647 w 2135"/>
              <a:gd name="T15" fmla="*/ 2147483647 h 1662"/>
              <a:gd name="T16" fmla="*/ 2147483647 w 2135"/>
              <a:gd name="T17" fmla="*/ 2147483647 h 1662"/>
              <a:gd name="T18" fmla="*/ 2147483647 w 2135"/>
              <a:gd name="T19" fmla="*/ 2147483647 h 1662"/>
              <a:gd name="T20" fmla="*/ 2147483647 w 2135"/>
              <a:gd name="T21" fmla="*/ 2147483647 h 1662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2135"/>
              <a:gd name="T34" fmla="*/ 0 h 1662"/>
              <a:gd name="T35" fmla="*/ 2135 w 2135"/>
              <a:gd name="T36" fmla="*/ 1662 h 1662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2135" h="1662">
                <a:moveTo>
                  <a:pt x="27" y="652"/>
                </a:moveTo>
                <a:cubicBezTo>
                  <a:pt x="14" y="487"/>
                  <a:pt x="0" y="152"/>
                  <a:pt x="105" y="76"/>
                </a:cubicBezTo>
                <a:cubicBezTo>
                  <a:pt x="210" y="0"/>
                  <a:pt x="473" y="192"/>
                  <a:pt x="657" y="196"/>
                </a:cubicBezTo>
                <a:cubicBezTo>
                  <a:pt x="841" y="200"/>
                  <a:pt x="985" y="65"/>
                  <a:pt x="1209" y="100"/>
                </a:cubicBezTo>
                <a:cubicBezTo>
                  <a:pt x="1433" y="135"/>
                  <a:pt x="1867" y="232"/>
                  <a:pt x="2001" y="406"/>
                </a:cubicBezTo>
                <a:cubicBezTo>
                  <a:pt x="2135" y="580"/>
                  <a:pt x="2083" y="945"/>
                  <a:pt x="2013" y="1144"/>
                </a:cubicBezTo>
                <a:cubicBezTo>
                  <a:pt x="1943" y="1343"/>
                  <a:pt x="1781" y="1538"/>
                  <a:pt x="1581" y="1600"/>
                </a:cubicBezTo>
                <a:cubicBezTo>
                  <a:pt x="1381" y="1662"/>
                  <a:pt x="993" y="1571"/>
                  <a:pt x="813" y="1516"/>
                </a:cubicBezTo>
                <a:cubicBezTo>
                  <a:pt x="633" y="1461"/>
                  <a:pt x="606" y="1345"/>
                  <a:pt x="501" y="1270"/>
                </a:cubicBezTo>
                <a:cubicBezTo>
                  <a:pt x="396" y="1195"/>
                  <a:pt x="262" y="1169"/>
                  <a:pt x="183" y="1066"/>
                </a:cubicBezTo>
                <a:cubicBezTo>
                  <a:pt x="104" y="963"/>
                  <a:pt x="25" y="819"/>
                  <a:pt x="27" y="652"/>
                </a:cubicBezTo>
                <a:close/>
              </a:path>
            </a:pathLst>
          </a:custGeom>
          <a:solidFill>
            <a:srgbClr val="33CCCC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952" name="Text Box 51"/>
          <p:cNvSpPr txBox="1">
            <a:spLocks noChangeArrowheads="1"/>
          </p:cNvSpPr>
          <p:nvPr/>
        </p:nvSpPr>
        <p:spPr bwMode="auto">
          <a:xfrm>
            <a:off x="4071938" y="5180013"/>
            <a:ext cx="874712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sz="1600"/>
              <a:t>Internet</a:t>
            </a:r>
          </a:p>
        </p:txBody>
      </p:sp>
      <p:sp>
        <p:nvSpPr>
          <p:cNvPr id="82953" name="Line 52"/>
          <p:cNvSpPr>
            <a:spLocks noChangeShapeType="1"/>
          </p:cNvSpPr>
          <p:nvPr/>
        </p:nvSpPr>
        <p:spPr bwMode="auto">
          <a:xfrm>
            <a:off x="3392488" y="5591175"/>
            <a:ext cx="221138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954" name="Text Box 53"/>
          <p:cNvSpPr txBox="1">
            <a:spLocks noChangeArrowheads="1"/>
          </p:cNvSpPr>
          <p:nvPr/>
        </p:nvSpPr>
        <p:spPr bwMode="auto">
          <a:xfrm>
            <a:off x="7413625" y="4816475"/>
            <a:ext cx="1063625" cy="82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1600">
                <a:solidFill>
                  <a:srgbClr val="CC0000"/>
                </a:solidFill>
              </a:rPr>
              <a:t>controlled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1600">
                <a:solidFill>
                  <a:srgbClr val="CC0000"/>
                </a:solidFill>
              </a:rPr>
              <a:t>by OS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sz="1600">
              <a:solidFill>
                <a:srgbClr val="CC0000"/>
              </a:solidFill>
              <a:latin typeface="Times New Roman" pitchFamily="18" charset="0"/>
            </a:endParaRPr>
          </a:p>
        </p:txBody>
      </p:sp>
      <p:sp>
        <p:nvSpPr>
          <p:cNvPr id="82955" name="Text Box 56"/>
          <p:cNvSpPr txBox="1">
            <a:spLocks noChangeArrowheads="1"/>
          </p:cNvSpPr>
          <p:nvPr/>
        </p:nvSpPr>
        <p:spPr bwMode="auto">
          <a:xfrm>
            <a:off x="7391400" y="3916363"/>
            <a:ext cx="1470025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600">
                <a:solidFill>
                  <a:srgbClr val="CC0000"/>
                </a:solidFill>
              </a:rPr>
              <a:t>controlled by</a:t>
            </a:r>
          </a:p>
          <a:p>
            <a:pPr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600">
                <a:solidFill>
                  <a:srgbClr val="CC0000"/>
                </a:solidFill>
              </a:rPr>
              <a:t>app developer</a:t>
            </a:r>
          </a:p>
        </p:txBody>
      </p:sp>
      <p:sp>
        <p:nvSpPr>
          <p:cNvPr id="82956" name="Freeform 45"/>
          <p:cNvSpPr>
            <a:spLocks/>
          </p:cNvSpPr>
          <p:nvPr/>
        </p:nvSpPr>
        <p:spPr bwMode="auto">
          <a:xfrm>
            <a:off x="1208088" y="3814763"/>
            <a:ext cx="758825" cy="1997075"/>
          </a:xfrm>
          <a:custGeom>
            <a:avLst/>
            <a:gdLst>
              <a:gd name="T0" fmla="*/ 0 w 478"/>
              <a:gd name="T1" fmla="*/ 2147483647 h 1258"/>
              <a:gd name="T2" fmla="*/ 2147483647 w 478"/>
              <a:gd name="T3" fmla="*/ 0 h 1258"/>
              <a:gd name="T4" fmla="*/ 2147483647 w 478"/>
              <a:gd name="T5" fmla="*/ 2147483647 h 1258"/>
              <a:gd name="T6" fmla="*/ 2147483647 w 478"/>
              <a:gd name="T7" fmla="*/ 2147483647 h 1258"/>
              <a:gd name="T8" fmla="*/ 0 w 478"/>
              <a:gd name="T9" fmla="*/ 2147483647 h 125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78"/>
              <a:gd name="T16" fmla="*/ 0 h 1258"/>
              <a:gd name="T17" fmla="*/ 478 w 478"/>
              <a:gd name="T18" fmla="*/ 1258 h 125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78" h="1258">
                <a:moveTo>
                  <a:pt x="0" y="1040"/>
                </a:moveTo>
                <a:lnTo>
                  <a:pt x="478" y="0"/>
                </a:lnTo>
                <a:lnTo>
                  <a:pt x="472" y="1258"/>
                </a:lnTo>
                <a:lnTo>
                  <a:pt x="41" y="1246"/>
                </a:lnTo>
                <a:lnTo>
                  <a:pt x="0" y="1040"/>
                </a:lnTo>
                <a:close/>
              </a:path>
            </a:pathLst>
          </a:custGeom>
          <a:gradFill rotWithShape="1">
            <a:gsLst>
              <a:gs pos="0">
                <a:schemeClr val="bg1"/>
              </a:gs>
              <a:gs pos="100000">
                <a:schemeClr val="folHlink"/>
              </a:gs>
            </a:gsLst>
            <a:lin ang="0" scaled="1"/>
          </a:gradFill>
          <a:ln w="9525">
            <a:solidFill>
              <a:srgbClr val="DDDDDD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2957" name="Rectangle 23"/>
          <p:cNvSpPr>
            <a:spLocks noChangeArrowheads="1"/>
          </p:cNvSpPr>
          <p:nvPr/>
        </p:nvSpPr>
        <p:spPr bwMode="auto">
          <a:xfrm>
            <a:off x="2011363" y="3770313"/>
            <a:ext cx="1296987" cy="1981200"/>
          </a:xfrm>
          <a:prstGeom prst="rect">
            <a:avLst/>
          </a:prstGeom>
          <a:solidFill>
            <a:srgbClr val="000099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sz="2400">
              <a:latin typeface="Times New Roman" pitchFamily="18" charset="0"/>
            </a:endParaRPr>
          </a:p>
        </p:txBody>
      </p:sp>
      <p:sp>
        <p:nvSpPr>
          <p:cNvPr id="82958" name="Rectangle 24"/>
          <p:cNvSpPr>
            <a:spLocks noChangeArrowheads="1"/>
          </p:cNvSpPr>
          <p:nvPr/>
        </p:nvSpPr>
        <p:spPr bwMode="auto">
          <a:xfrm>
            <a:off x="1973263" y="3824288"/>
            <a:ext cx="1273175" cy="197961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sz="2400">
              <a:latin typeface="Times New Roman" pitchFamily="18" charset="0"/>
            </a:endParaRPr>
          </a:p>
        </p:txBody>
      </p:sp>
      <p:sp>
        <p:nvSpPr>
          <p:cNvPr id="82959" name="Line 25"/>
          <p:cNvSpPr>
            <a:spLocks noChangeShapeType="1"/>
          </p:cNvSpPr>
          <p:nvPr/>
        </p:nvSpPr>
        <p:spPr bwMode="auto">
          <a:xfrm>
            <a:off x="1982788" y="4584700"/>
            <a:ext cx="1263650" cy="31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960" name="Text Box 26"/>
          <p:cNvSpPr txBox="1">
            <a:spLocks noChangeArrowheads="1"/>
          </p:cNvSpPr>
          <p:nvPr/>
        </p:nvSpPr>
        <p:spPr bwMode="auto">
          <a:xfrm>
            <a:off x="1939925" y="4567238"/>
            <a:ext cx="1317625" cy="325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11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400">
                <a:solidFill>
                  <a:srgbClr val="969696"/>
                </a:solidFill>
                <a:latin typeface="Tahoma" pitchFamily="34" charset="0"/>
              </a:rPr>
              <a:t>transport</a:t>
            </a:r>
          </a:p>
        </p:txBody>
      </p:sp>
      <p:sp>
        <p:nvSpPr>
          <p:cNvPr id="82961" name="Line 27"/>
          <p:cNvSpPr>
            <a:spLocks noChangeShapeType="1"/>
          </p:cNvSpPr>
          <p:nvPr/>
        </p:nvSpPr>
        <p:spPr bwMode="auto">
          <a:xfrm>
            <a:off x="1990725" y="4905375"/>
            <a:ext cx="1263650" cy="31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962" name="Line 28"/>
          <p:cNvSpPr>
            <a:spLocks noChangeShapeType="1"/>
          </p:cNvSpPr>
          <p:nvPr/>
        </p:nvSpPr>
        <p:spPr bwMode="auto">
          <a:xfrm>
            <a:off x="1976438" y="5214938"/>
            <a:ext cx="1263650" cy="31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963" name="Line 29"/>
          <p:cNvSpPr>
            <a:spLocks noChangeShapeType="1"/>
          </p:cNvSpPr>
          <p:nvPr/>
        </p:nvSpPr>
        <p:spPr bwMode="auto">
          <a:xfrm>
            <a:off x="1976438" y="5500688"/>
            <a:ext cx="1263650" cy="31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964" name="Text Box 26"/>
          <p:cNvSpPr txBox="1">
            <a:spLocks noChangeArrowheads="1"/>
          </p:cNvSpPr>
          <p:nvPr/>
        </p:nvSpPr>
        <p:spPr bwMode="auto">
          <a:xfrm>
            <a:off x="1974850" y="3814763"/>
            <a:ext cx="1317625" cy="325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11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400">
                <a:latin typeface="Tahoma" pitchFamily="34" charset="0"/>
              </a:rPr>
              <a:t>application</a:t>
            </a:r>
          </a:p>
        </p:txBody>
      </p:sp>
      <p:sp>
        <p:nvSpPr>
          <p:cNvPr id="82965" name="Text Box 26"/>
          <p:cNvSpPr txBox="1">
            <a:spLocks noChangeArrowheads="1"/>
          </p:cNvSpPr>
          <p:nvPr/>
        </p:nvSpPr>
        <p:spPr bwMode="auto">
          <a:xfrm>
            <a:off x="1930400" y="5472113"/>
            <a:ext cx="1317625" cy="325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11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400">
                <a:solidFill>
                  <a:srgbClr val="969696"/>
                </a:solidFill>
                <a:latin typeface="Tahoma" pitchFamily="34" charset="0"/>
              </a:rPr>
              <a:t>physical</a:t>
            </a:r>
          </a:p>
        </p:txBody>
      </p:sp>
      <p:sp>
        <p:nvSpPr>
          <p:cNvPr id="82966" name="Text Box 26"/>
          <p:cNvSpPr txBox="1">
            <a:spLocks noChangeArrowheads="1"/>
          </p:cNvSpPr>
          <p:nvPr/>
        </p:nvSpPr>
        <p:spPr bwMode="auto">
          <a:xfrm>
            <a:off x="1949450" y="5186363"/>
            <a:ext cx="1317625" cy="325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11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400">
                <a:solidFill>
                  <a:srgbClr val="969696"/>
                </a:solidFill>
                <a:latin typeface="Tahoma" pitchFamily="34" charset="0"/>
              </a:rPr>
              <a:t>link</a:t>
            </a:r>
          </a:p>
        </p:txBody>
      </p:sp>
      <p:sp>
        <p:nvSpPr>
          <p:cNvPr id="82967" name="Text Box 26"/>
          <p:cNvSpPr txBox="1">
            <a:spLocks noChangeArrowheads="1"/>
          </p:cNvSpPr>
          <p:nvPr/>
        </p:nvSpPr>
        <p:spPr bwMode="auto">
          <a:xfrm>
            <a:off x="1939925" y="4891088"/>
            <a:ext cx="1317625" cy="325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11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400">
                <a:solidFill>
                  <a:srgbClr val="969696"/>
                </a:solidFill>
                <a:latin typeface="Tahoma" pitchFamily="34" charset="0"/>
              </a:rPr>
              <a:t>network</a:t>
            </a:r>
          </a:p>
        </p:txBody>
      </p:sp>
      <p:sp>
        <p:nvSpPr>
          <p:cNvPr id="82968" name="Oval 57"/>
          <p:cNvSpPr>
            <a:spLocks noChangeArrowheads="1"/>
          </p:cNvSpPr>
          <p:nvPr/>
        </p:nvSpPr>
        <p:spPr bwMode="auto">
          <a:xfrm>
            <a:off x="2108200" y="4089400"/>
            <a:ext cx="990600" cy="304800"/>
          </a:xfrm>
          <a:prstGeom prst="ellipse">
            <a:avLst/>
          </a:prstGeom>
          <a:solidFill>
            <a:srgbClr val="CC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sz="1600"/>
              <a:t>process</a:t>
            </a:r>
          </a:p>
        </p:txBody>
      </p:sp>
      <p:grpSp>
        <p:nvGrpSpPr>
          <p:cNvPr id="82969" name="Group 58"/>
          <p:cNvGrpSpPr>
            <a:grpSpLocks/>
          </p:cNvGrpSpPr>
          <p:nvPr/>
        </p:nvGrpSpPr>
        <p:grpSpPr bwMode="auto">
          <a:xfrm>
            <a:off x="2355850" y="4449763"/>
            <a:ext cx="546100" cy="225425"/>
            <a:chOff x="1287" y="2524"/>
            <a:chExt cx="260" cy="100"/>
          </a:xfrm>
        </p:grpSpPr>
        <p:sp>
          <p:nvSpPr>
            <p:cNvPr id="82999" name="Rectangle 59"/>
            <p:cNvSpPr>
              <a:spLocks noChangeArrowheads="1"/>
            </p:cNvSpPr>
            <p:nvPr/>
          </p:nvSpPr>
          <p:spPr bwMode="auto">
            <a:xfrm>
              <a:off x="1287" y="2524"/>
              <a:ext cx="260" cy="100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3000" name="Rectangle 60"/>
            <p:cNvSpPr>
              <a:spLocks noChangeArrowheads="1"/>
            </p:cNvSpPr>
            <p:nvPr/>
          </p:nvSpPr>
          <p:spPr bwMode="auto">
            <a:xfrm>
              <a:off x="1338" y="2537"/>
              <a:ext cx="156" cy="7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CC99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3001" name="Rectangle 61"/>
            <p:cNvSpPr>
              <a:spLocks noChangeArrowheads="1"/>
            </p:cNvSpPr>
            <p:nvPr/>
          </p:nvSpPr>
          <p:spPr bwMode="auto">
            <a:xfrm>
              <a:off x="1503" y="2582"/>
              <a:ext cx="27" cy="27"/>
            </a:xfrm>
            <a:prstGeom prst="rect">
              <a:avLst/>
            </a:prstGeom>
            <a:solidFill>
              <a:srgbClr val="CC9900"/>
            </a:solidFill>
            <a:ln w="9525">
              <a:solidFill>
                <a:srgbClr val="CC99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3002" name="Rectangle 62"/>
            <p:cNvSpPr>
              <a:spLocks noChangeArrowheads="1"/>
            </p:cNvSpPr>
            <p:nvPr/>
          </p:nvSpPr>
          <p:spPr bwMode="auto">
            <a:xfrm>
              <a:off x="1298" y="2583"/>
              <a:ext cx="26" cy="27"/>
            </a:xfrm>
            <a:prstGeom prst="rect">
              <a:avLst/>
            </a:prstGeom>
            <a:solidFill>
              <a:srgbClr val="CC9900"/>
            </a:solidFill>
            <a:ln w="9525">
              <a:solidFill>
                <a:srgbClr val="CC99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82970" name="Rectangle 23"/>
          <p:cNvSpPr>
            <a:spLocks noChangeArrowheads="1"/>
          </p:cNvSpPr>
          <p:nvPr/>
        </p:nvSpPr>
        <p:spPr bwMode="auto">
          <a:xfrm>
            <a:off x="5673725" y="3741738"/>
            <a:ext cx="1296988" cy="1981200"/>
          </a:xfrm>
          <a:prstGeom prst="rect">
            <a:avLst/>
          </a:prstGeom>
          <a:solidFill>
            <a:srgbClr val="000099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sz="2400">
              <a:latin typeface="Times New Roman" pitchFamily="18" charset="0"/>
            </a:endParaRPr>
          </a:p>
        </p:txBody>
      </p:sp>
      <p:sp>
        <p:nvSpPr>
          <p:cNvPr id="82971" name="Rectangle 24"/>
          <p:cNvSpPr>
            <a:spLocks noChangeArrowheads="1"/>
          </p:cNvSpPr>
          <p:nvPr/>
        </p:nvSpPr>
        <p:spPr bwMode="auto">
          <a:xfrm>
            <a:off x="5635625" y="3795713"/>
            <a:ext cx="1273175" cy="197961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sz="2400">
              <a:latin typeface="Times New Roman" pitchFamily="18" charset="0"/>
            </a:endParaRPr>
          </a:p>
        </p:txBody>
      </p:sp>
      <p:sp>
        <p:nvSpPr>
          <p:cNvPr id="82972" name="Line 25"/>
          <p:cNvSpPr>
            <a:spLocks noChangeShapeType="1"/>
          </p:cNvSpPr>
          <p:nvPr/>
        </p:nvSpPr>
        <p:spPr bwMode="auto">
          <a:xfrm>
            <a:off x="5645150" y="4556125"/>
            <a:ext cx="1263650" cy="31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973" name="Text Box 26"/>
          <p:cNvSpPr txBox="1">
            <a:spLocks noChangeArrowheads="1"/>
          </p:cNvSpPr>
          <p:nvPr/>
        </p:nvSpPr>
        <p:spPr bwMode="auto">
          <a:xfrm>
            <a:off x="5602288" y="4538663"/>
            <a:ext cx="1317625" cy="325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11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400">
                <a:solidFill>
                  <a:srgbClr val="969696"/>
                </a:solidFill>
                <a:latin typeface="Tahoma" pitchFamily="34" charset="0"/>
              </a:rPr>
              <a:t>transport</a:t>
            </a:r>
          </a:p>
        </p:txBody>
      </p:sp>
      <p:sp>
        <p:nvSpPr>
          <p:cNvPr id="82974" name="Line 27"/>
          <p:cNvSpPr>
            <a:spLocks noChangeShapeType="1"/>
          </p:cNvSpPr>
          <p:nvPr/>
        </p:nvSpPr>
        <p:spPr bwMode="auto">
          <a:xfrm>
            <a:off x="5653088" y="4876800"/>
            <a:ext cx="1263650" cy="31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975" name="Line 28"/>
          <p:cNvSpPr>
            <a:spLocks noChangeShapeType="1"/>
          </p:cNvSpPr>
          <p:nvPr/>
        </p:nvSpPr>
        <p:spPr bwMode="auto">
          <a:xfrm>
            <a:off x="5638800" y="5186363"/>
            <a:ext cx="1263650" cy="31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976" name="Line 29"/>
          <p:cNvSpPr>
            <a:spLocks noChangeShapeType="1"/>
          </p:cNvSpPr>
          <p:nvPr/>
        </p:nvSpPr>
        <p:spPr bwMode="auto">
          <a:xfrm>
            <a:off x="5638800" y="5472113"/>
            <a:ext cx="1263650" cy="31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977" name="Text Box 26"/>
          <p:cNvSpPr txBox="1">
            <a:spLocks noChangeArrowheads="1"/>
          </p:cNvSpPr>
          <p:nvPr/>
        </p:nvSpPr>
        <p:spPr bwMode="auto">
          <a:xfrm>
            <a:off x="5637213" y="3786188"/>
            <a:ext cx="1317625" cy="325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11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400">
                <a:latin typeface="Tahoma" pitchFamily="34" charset="0"/>
              </a:rPr>
              <a:t>application</a:t>
            </a:r>
          </a:p>
        </p:txBody>
      </p:sp>
      <p:sp>
        <p:nvSpPr>
          <p:cNvPr id="82978" name="Text Box 26"/>
          <p:cNvSpPr txBox="1">
            <a:spLocks noChangeArrowheads="1"/>
          </p:cNvSpPr>
          <p:nvPr/>
        </p:nvSpPr>
        <p:spPr bwMode="auto">
          <a:xfrm>
            <a:off x="5592763" y="5443538"/>
            <a:ext cx="1317625" cy="325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11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400">
                <a:solidFill>
                  <a:srgbClr val="969696"/>
                </a:solidFill>
                <a:latin typeface="Tahoma" pitchFamily="34" charset="0"/>
              </a:rPr>
              <a:t>physical</a:t>
            </a:r>
          </a:p>
        </p:txBody>
      </p:sp>
      <p:sp>
        <p:nvSpPr>
          <p:cNvPr id="82979" name="Text Box 26"/>
          <p:cNvSpPr txBox="1">
            <a:spLocks noChangeArrowheads="1"/>
          </p:cNvSpPr>
          <p:nvPr/>
        </p:nvSpPr>
        <p:spPr bwMode="auto">
          <a:xfrm>
            <a:off x="5611813" y="5157788"/>
            <a:ext cx="1317625" cy="325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11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400">
                <a:solidFill>
                  <a:srgbClr val="969696"/>
                </a:solidFill>
                <a:latin typeface="Tahoma" pitchFamily="34" charset="0"/>
              </a:rPr>
              <a:t>link</a:t>
            </a:r>
          </a:p>
        </p:txBody>
      </p:sp>
      <p:sp>
        <p:nvSpPr>
          <p:cNvPr id="82980" name="Text Box 26"/>
          <p:cNvSpPr txBox="1">
            <a:spLocks noChangeArrowheads="1"/>
          </p:cNvSpPr>
          <p:nvPr/>
        </p:nvSpPr>
        <p:spPr bwMode="auto">
          <a:xfrm>
            <a:off x="5602288" y="4862513"/>
            <a:ext cx="1317625" cy="325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11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400">
                <a:solidFill>
                  <a:srgbClr val="969696"/>
                </a:solidFill>
                <a:latin typeface="Tahoma" pitchFamily="34" charset="0"/>
              </a:rPr>
              <a:t>network</a:t>
            </a:r>
          </a:p>
        </p:txBody>
      </p:sp>
      <p:sp>
        <p:nvSpPr>
          <p:cNvPr id="82981" name="Oval 78"/>
          <p:cNvSpPr>
            <a:spLocks noChangeArrowheads="1"/>
          </p:cNvSpPr>
          <p:nvPr/>
        </p:nvSpPr>
        <p:spPr bwMode="auto">
          <a:xfrm>
            <a:off x="5770563" y="4060825"/>
            <a:ext cx="990600" cy="304800"/>
          </a:xfrm>
          <a:prstGeom prst="ellipse">
            <a:avLst/>
          </a:prstGeom>
          <a:solidFill>
            <a:srgbClr val="CC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sz="1600"/>
              <a:t>process</a:t>
            </a:r>
          </a:p>
        </p:txBody>
      </p:sp>
      <p:grpSp>
        <p:nvGrpSpPr>
          <p:cNvPr id="82982" name="Group 79"/>
          <p:cNvGrpSpPr>
            <a:grpSpLocks/>
          </p:cNvGrpSpPr>
          <p:nvPr/>
        </p:nvGrpSpPr>
        <p:grpSpPr bwMode="auto">
          <a:xfrm>
            <a:off x="6018213" y="4421188"/>
            <a:ext cx="546100" cy="225425"/>
            <a:chOff x="1287" y="2524"/>
            <a:chExt cx="260" cy="100"/>
          </a:xfrm>
        </p:grpSpPr>
        <p:sp>
          <p:nvSpPr>
            <p:cNvPr id="82995" name="Rectangle 80"/>
            <p:cNvSpPr>
              <a:spLocks noChangeArrowheads="1"/>
            </p:cNvSpPr>
            <p:nvPr/>
          </p:nvSpPr>
          <p:spPr bwMode="auto">
            <a:xfrm>
              <a:off x="1287" y="2524"/>
              <a:ext cx="260" cy="100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996" name="Rectangle 81"/>
            <p:cNvSpPr>
              <a:spLocks noChangeArrowheads="1"/>
            </p:cNvSpPr>
            <p:nvPr/>
          </p:nvSpPr>
          <p:spPr bwMode="auto">
            <a:xfrm>
              <a:off x="1338" y="2537"/>
              <a:ext cx="156" cy="7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CC99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997" name="Rectangle 82"/>
            <p:cNvSpPr>
              <a:spLocks noChangeArrowheads="1"/>
            </p:cNvSpPr>
            <p:nvPr/>
          </p:nvSpPr>
          <p:spPr bwMode="auto">
            <a:xfrm>
              <a:off x="1503" y="2582"/>
              <a:ext cx="27" cy="27"/>
            </a:xfrm>
            <a:prstGeom prst="rect">
              <a:avLst/>
            </a:prstGeom>
            <a:solidFill>
              <a:srgbClr val="CC9900"/>
            </a:solidFill>
            <a:ln w="9525">
              <a:solidFill>
                <a:srgbClr val="CC99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998" name="Rectangle 83"/>
            <p:cNvSpPr>
              <a:spLocks noChangeArrowheads="1"/>
            </p:cNvSpPr>
            <p:nvPr/>
          </p:nvSpPr>
          <p:spPr bwMode="auto">
            <a:xfrm>
              <a:off x="1298" y="2583"/>
              <a:ext cx="26" cy="27"/>
            </a:xfrm>
            <a:prstGeom prst="rect">
              <a:avLst/>
            </a:prstGeom>
            <a:solidFill>
              <a:srgbClr val="CC9900"/>
            </a:solidFill>
            <a:ln w="9525">
              <a:solidFill>
                <a:srgbClr val="CC99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82983" name="Line 88"/>
          <p:cNvSpPr>
            <a:spLocks noChangeShapeType="1"/>
          </p:cNvSpPr>
          <p:nvPr/>
        </p:nvSpPr>
        <p:spPr bwMode="auto">
          <a:xfrm flipH="1">
            <a:off x="6827838" y="4192588"/>
            <a:ext cx="609600" cy="0"/>
          </a:xfrm>
          <a:prstGeom prst="line">
            <a:avLst/>
          </a:prstGeom>
          <a:noFill/>
          <a:ln w="19050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2984" name="Line 89"/>
          <p:cNvSpPr>
            <a:spLocks noChangeShapeType="1"/>
          </p:cNvSpPr>
          <p:nvPr/>
        </p:nvSpPr>
        <p:spPr bwMode="auto">
          <a:xfrm>
            <a:off x="7053263" y="4618038"/>
            <a:ext cx="0" cy="1022350"/>
          </a:xfrm>
          <a:prstGeom prst="line">
            <a:avLst/>
          </a:prstGeom>
          <a:noFill/>
          <a:ln w="19050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2985" name="Line 90"/>
          <p:cNvSpPr>
            <a:spLocks noChangeShapeType="1"/>
          </p:cNvSpPr>
          <p:nvPr/>
        </p:nvSpPr>
        <p:spPr bwMode="auto">
          <a:xfrm flipH="1">
            <a:off x="7077075" y="5118100"/>
            <a:ext cx="609600" cy="0"/>
          </a:xfrm>
          <a:prstGeom prst="line">
            <a:avLst/>
          </a:prstGeom>
          <a:noFill/>
          <a:ln w="19050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2986" name="Text Box 56"/>
          <p:cNvSpPr txBox="1">
            <a:spLocks noChangeArrowheads="1"/>
          </p:cNvSpPr>
          <p:nvPr/>
        </p:nvSpPr>
        <p:spPr bwMode="auto">
          <a:xfrm>
            <a:off x="3990975" y="3873500"/>
            <a:ext cx="9175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i="1">
                <a:solidFill>
                  <a:srgbClr val="CC0000"/>
                </a:solidFill>
              </a:rPr>
              <a:t>socket</a:t>
            </a:r>
          </a:p>
        </p:txBody>
      </p:sp>
      <p:sp>
        <p:nvSpPr>
          <p:cNvPr id="82987" name="Line 92"/>
          <p:cNvSpPr>
            <a:spLocks noChangeShapeType="1"/>
          </p:cNvSpPr>
          <p:nvPr/>
        </p:nvSpPr>
        <p:spPr bwMode="auto">
          <a:xfrm flipV="1">
            <a:off x="2994025" y="4073525"/>
            <a:ext cx="968375" cy="434975"/>
          </a:xfrm>
          <a:prstGeom prst="line">
            <a:avLst/>
          </a:prstGeom>
          <a:noFill/>
          <a:ln w="19050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2988" name="Line 93"/>
          <p:cNvSpPr>
            <a:spLocks noChangeShapeType="1"/>
          </p:cNvSpPr>
          <p:nvPr/>
        </p:nvSpPr>
        <p:spPr bwMode="auto">
          <a:xfrm flipH="1" flipV="1">
            <a:off x="4929188" y="4062413"/>
            <a:ext cx="968375" cy="434975"/>
          </a:xfrm>
          <a:prstGeom prst="line">
            <a:avLst/>
          </a:prstGeom>
          <a:noFill/>
          <a:ln w="19050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82989" name="Group 96"/>
          <p:cNvGrpSpPr>
            <a:grpSpLocks/>
          </p:cNvGrpSpPr>
          <p:nvPr/>
        </p:nvGrpSpPr>
        <p:grpSpPr bwMode="auto">
          <a:xfrm>
            <a:off x="784225" y="5127625"/>
            <a:ext cx="719138" cy="773113"/>
            <a:chOff x="-44" y="1473"/>
            <a:chExt cx="981" cy="1105"/>
          </a:xfrm>
        </p:grpSpPr>
        <p:pic>
          <p:nvPicPr>
            <p:cNvPr id="82993" name="Picture 97" descr="desktop_computer_stylized_medium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82994" name="Freeform 98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5595 w 356"/>
                <a:gd name="T3" fmla="*/ 341 h 368"/>
                <a:gd name="T4" fmla="*/ 6638 w 356"/>
                <a:gd name="T5" fmla="*/ 7113 h 368"/>
                <a:gd name="T6" fmla="*/ 1463 w 356"/>
                <a:gd name="T7" fmla="*/ 8895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6"/>
                <a:gd name="T16" fmla="*/ 0 h 368"/>
                <a:gd name="T17" fmla="*/ 356 w 356"/>
                <a:gd name="T18" fmla="*/ 368 h 36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 w="9525" cap="flat" cmpd="sng">
              <a:noFill/>
              <a:prstDash val="solid"/>
              <a:round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82990" name="Group 99"/>
          <p:cNvGrpSpPr>
            <a:grpSpLocks/>
          </p:cNvGrpSpPr>
          <p:nvPr/>
        </p:nvGrpSpPr>
        <p:grpSpPr bwMode="auto">
          <a:xfrm flipH="1">
            <a:off x="7480300" y="5322888"/>
            <a:ext cx="719138" cy="773112"/>
            <a:chOff x="-44" y="1473"/>
            <a:chExt cx="981" cy="1105"/>
          </a:xfrm>
        </p:grpSpPr>
        <p:pic>
          <p:nvPicPr>
            <p:cNvPr id="82991" name="Picture 100" descr="desktop_computer_stylized_medium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82992" name="Freeform 101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5595 w 356"/>
                <a:gd name="T3" fmla="*/ 341 h 368"/>
                <a:gd name="T4" fmla="*/ 6638 w 356"/>
                <a:gd name="T5" fmla="*/ 7113 h 368"/>
                <a:gd name="T6" fmla="*/ 1463 w 356"/>
                <a:gd name="T7" fmla="*/ 8895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6"/>
                <a:gd name="T16" fmla="*/ 0 h 368"/>
                <a:gd name="T17" fmla="*/ 356 w 356"/>
                <a:gd name="T18" fmla="*/ 368 h 36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 w="9525" cap="flat" cmpd="sng">
              <a:noFill/>
              <a:prstDash val="solid"/>
              <a:round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1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ea typeface="ＭＳ Ｐゴシック" pitchFamily="34" charset="-128"/>
              </a:rPr>
              <a:t>Introduction</a:t>
            </a:r>
          </a:p>
        </p:txBody>
      </p:sp>
      <p:sp>
        <p:nvSpPr>
          <p:cNvPr id="10240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55588" y="165100"/>
            <a:ext cx="8096250" cy="650875"/>
          </a:xfrm>
        </p:spPr>
        <p:txBody>
          <a:bodyPr/>
          <a:lstStyle/>
          <a:p>
            <a:pPr eaLnBrk="1" hangingPunct="1"/>
            <a:r>
              <a:rPr lang="en-US" sz="3600" smtClean="0">
                <a:ea typeface="ＭＳ Ｐゴシック" pitchFamily="34" charset="-128"/>
              </a:rPr>
              <a:t>Internet structure: network of networks</a:t>
            </a:r>
            <a:endParaRPr lang="en-US" smtClean="0">
              <a:ea typeface="ＭＳ Ｐゴシック" pitchFamily="34" charset="-128"/>
            </a:endParaRPr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254910" y="4533900"/>
            <a:ext cx="8440738" cy="4648200"/>
          </a:xfrm>
        </p:spPr>
        <p:txBody>
          <a:bodyPr/>
          <a:lstStyle/>
          <a:p>
            <a:pPr eaLnBrk="1" hangingPunct="1">
              <a:buSzPct val="75000"/>
            </a:pPr>
            <a:r>
              <a:rPr lang="en-US" sz="2400" dirty="0" smtClean="0">
                <a:ea typeface="ＭＳ Ｐゴシック" pitchFamily="34" charset="-128"/>
              </a:rPr>
              <a:t>at center: small # of well-connected large networks</a:t>
            </a:r>
          </a:p>
          <a:p>
            <a:pPr lvl="1" eaLnBrk="1" hangingPunct="1"/>
            <a:r>
              <a:rPr lang="ja-JP" altLang="en-US" sz="2000" dirty="0" smtClean="0">
                <a:solidFill>
                  <a:srgbClr val="CC0000"/>
                </a:solidFill>
                <a:ea typeface="ＭＳ Ｐゴシック" pitchFamily="34" charset="-128"/>
              </a:rPr>
              <a:t>“</a:t>
            </a:r>
            <a:r>
              <a:rPr lang="en-US" altLang="ja-JP" sz="2000" dirty="0" smtClean="0">
                <a:solidFill>
                  <a:srgbClr val="CC0000"/>
                </a:solidFill>
                <a:ea typeface="ＭＳ Ｐゴシック" pitchFamily="34" charset="-128"/>
              </a:rPr>
              <a:t>tier-1</a:t>
            </a:r>
            <a:r>
              <a:rPr lang="ja-JP" altLang="en-US" sz="2000" dirty="0" smtClean="0">
                <a:solidFill>
                  <a:srgbClr val="CC0000"/>
                </a:solidFill>
                <a:ea typeface="ＭＳ Ｐゴシック" pitchFamily="34" charset="-128"/>
              </a:rPr>
              <a:t>”</a:t>
            </a:r>
            <a:r>
              <a:rPr lang="en-US" altLang="ja-JP" sz="2000" dirty="0" smtClean="0">
                <a:solidFill>
                  <a:srgbClr val="CC0000"/>
                </a:solidFill>
                <a:ea typeface="ＭＳ Ｐゴシック" pitchFamily="34" charset="-128"/>
              </a:rPr>
              <a:t> commercial ISPs</a:t>
            </a:r>
            <a:r>
              <a:rPr lang="en-US" altLang="ja-JP" sz="2000" dirty="0" smtClean="0">
                <a:solidFill>
                  <a:srgbClr val="FF0000"/>
                </a:solidFill>
                <a:ea typeface="ＭＳ Ｐゴシック" pitchFamily="34" charset="-128"/>
              </a:rPr>
              <a:t> </a:t>
            </a:r>
            <a:r>
              <a:rPr lang="en-US" altLang="ja-JP" sz="2000" dirty="0" smtClean="0">
                <a:ea typeface="ＭＳ Ｐゴシック" pitchFamily="34" charset="-128"/>
              </a:rPr>
              <a:t>(e.g., Level 3, Sprint, AT&amp;T, NTT), national &amp; international coverage</a:t>
            </a:r>
          </a:p>
          <a:p>
            <a:pPr lvl="1" eaLnBrk="1" hangingPunct="1"/>
            <a:r>
              <a:rPr lang="en-US" altLang="ja-JP" sz="2000" dirty="0" smtClean="0">
                <a:solidFill>
                  <a:srgbClr val="FF0000"/>
                </a:solidFill>
                <a:ea typeface="ＭＳ Ｐゴシック" pitchFamily="34" charset="-128"/>
              </a:rPr>
              <a:t>“internet exchange points” </a:t>
            </a:r>
            <a:r>
              <a:rPr lang="en-US" altLang="ja-JP" sz="2000" dirty="0" smtClean="0">
                <a:ea typeface="ＭＳ Ｐゴシック" pitchFamily="34" charset="-128"/>
              </a:rPr>
              <a:t>(IXPs): meeting points of multiple ISPs</a:t>
            </a:r>
          </a:p>
          <a:p>
            <a:pPr lvl="1" eaLnBrk="1" hangingPunct="1"/>
            <a:r>
              <a:rPr lang="en-US" sz="2000" dirty="0" smtClean="0">
                <a:solidFill>
                  <a:srgbClr val="CC0000"/>
                </a:solidFill>
              </a:rPr>
              <a:t>content provider network </a:t>
            </a:r>
            <a:r>
              <a:rPr lang="en-US" sz="2000" dirty="0" smtClean="0"/>
              <a:t>(</a:t>
            </a:r>
            <a:r>
              <a:rPr lang="en-US" sz="2000" dirty="0" err="1" smtClean="0"/>
              <a:t>e.g</a:t>
            </a:r>
            <a:r>
              <a:rPr lang="en-US" sz="2000" dirty="0" smtClean="0"/>
              <a:t>, Google): private network that connects it data centers to Internet, often bypassing tier-1, regional ISPs</a:t>
            </a:r>
          </a:p>
          <a:p>
            <a:pPr lvl="1" eaLnBrk="1" hangingPunct="1">
              <a:buFont typeface="Wingdings" pitchFamily="2" charset="2"/>
              <a:buNone/>
            </a:pPr>
            <a:endParaRPr lang="en-US" sz="2000" dirty="0" smtClean="0"/>
          </a:p>
        </p:txBody>
      </p:sp>
      <p:pic>
        <p:nvPicPr>
          <p:cNvPr id="102404" name="Picture 76" descr="underline_base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7025" y="674688"/>
            <a:ext cx="7769225" cy="173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405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1-</a:t>
            </a:r>
            <a:fld id="{2712B56C-CF8C-4308-9C71-A7B68D2E0741}" type="slidenum">
              <a:rPr lang="en-US"/>
              <a:pPr/>
              <a:t>2</a:t>
            </a:fld>
            <a:endParaRPr lang="en-US"/>
          </a:p>
        </p:txBody>
      </p:sp>
      <p:grpSp>
        <p:nvGrpSpPr>
          <p:cNvPr id="102406" name="Group 67"/>
          <p:cNvGrpSpPr>
            <a:grpSpLocks/>
          </p:cNvGrpSpPr>
          <p:nvPr/>
        </p:nvGrpSpPr>
        <p:grpSpPr bwMode="auto">
          <a:xfrm>
            <a:off x="939858" y="896929"/>
            <a:ext cx="7299325" cy="3629886"/>
            <a:chOff x="1066800" y="1371600"/>
            <a:chExt cx="7194549" cy="3984625"/>
          </a:xfrm>
        </p:grpSpPr>
        <p:sp>
          <p:nvSpPr>
            <p:cNvPr id="102407" name="Oval 76"/>
            <p:cNvSpPr>
              <a:spLocks noChangeArrowheads="1"/>
            </p:cNvSpPr>
            <p:nvPr/>
          </p:nvSpPr>
          <p:spPr bwMode="auto">
            <a:xfrm>
              <a:off x="1981200" y="4724400"/>
              <a:ext cx="793749" cy="631825"/>
            </a:xfrm>
            <a:prstGeom prst="ellipse">
              <a:avLst/>
            </a:prstGeom>
            <a:solidFill>
              <a:srgbClr val="00FF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600"/>
                <a:t>access</a:t>
              </a:r>
            </a:p>
            <a:p>
              <a:pPr algn="ctr"/>
              <a:r>
                <a:rPr lang="en-US" sz="1600"/>
                <a:t>ISP</a:t>
              </a:r>
            </a:p>
          </p:txBody>
        </p:sp>
        <p:sp>
          <p:nvSpPr>
            <p:cNvPr id="102408" name="Oval 76"/>
            <p:cNvSpPr>
              <a:spLocks noChangeArrowheads="1"/>
            </p:cNvSpPr>
            <p:nvPr/>
          </p:nvSpPr>
          <p:spPr bwMode="auto">
            <a:xfrm>
              <a:off x="1066800" y="4724400"/>
              <a:ext cx="793749" cy="631825"/>
            </a:xfrm>
            <a:prstGeom prst="ellipse">
              <a:avLst/>
            </a:prstGeom>
            <a:solidFill>
              <a:srgbClr val="00FF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600"/>
                <a:t>access</a:t>
              </a:r>
            </a:p>
            <a:p>
              <a:pPr algn="ctr"/>
              <a:r>
                <a:rPr lang="en-US" sz="1600"/>
                <a:t>ISP</a:t>
              </a:r>
            </a:p>
          </p:txBody>
        </p:sp>
        <p:sp>
          <p:nvSpPr>
            <p:cNvPr id="102409" name="Oval 76"/>
            <p:cNvSpPr>
              <a:spLocks noChangeArrowheads="1"/>
            </p:cNvSpPr>
            <p:nvPr/>
          </p:nvSpPr>
          <p:spPr bwMode="auto">
            <a:xfrm>
              <a:off x="5638800" y="4724400"/>
              <a:ext cx="793749" cy="631825"/>
            </a:xfrm>
            <a:prstGeom prst="ellipse">
              <a:avLst/>
            </a:prstGeom>
            <a:solidFill>
              <a:srgbClr val="00FF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600"/>
                <a:t>access</a:t>
              </a:r>
            </a:p>
            <a:p>
              <a:pPr algn="ctr"/>
              <a:r>
                <a:rPr lang="en-US" sz="1600"/>
                <a:t>ISP</a:t>
              </a:r>
            </a:p>
          </p:txBody>
        </p:sp>
        <p:sp>
          <p:nvSpPr>
            <p:cNvPr id="102410" name="Oval 76"/>
            <p:cNvSpPr>
              <a:spLocks noChangeArrowheads="1"/>
            </p:cNvSpPr>
            <p:nvPr/>
          </p:nvSpPr>
          <p:spPr bwMode="auto">
            <a:xfrm>
              <a:off x="4724400" y="4724400"/>
              <a:ext cx="793749" cy="631825"/>
            </a:xfrm>
            <a:prstGeom prst="ellipse">
              <a:avLst/>
            </a:prstGeom>
            <a:solidFill>
              <a:srgbClr val="00FF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600"/>
                <a:t>access</a:t>
              </a:r>
            </a:p>
            <a:p>
              <a:pPr algn="ctr"/>
              <a:r>
                <a:rPr lang="en-US" sz="1600"/>
                <a:t>ISP</a:t>
              </a:r>
            </a:p>
          </p:txBody>
        </p:sp>
        <p:sp>
          <p:nvSpPr>
            <p:cNvPr id="102411" name="Oval 76"/>
            <p:cNvSpPr>
              <a:spLocks noChangeArrowheads="1"/>
            </p:cNvSpPr>
            <p:nvPr/>
          </p:nvSpPr>
          <p:spPr bwMode="auto">
            <a:xfrm>
              <a:off x="3810000" y="4724400"/>
              <a:ext cx="793749" cy="631825"/>
            </a:xfrm>
            <a:prstGeom prst="ellipse">
              <a:avLst/>
            </a:prstGeom>
            <a:solidFill>
              <a:srgbClr val="00FF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600"/>
                <a:t>access</a:t>
              </a:r>
            </a:p>
            <a:p>
              <a:pPr algn="ctr"/>
              <a:r>
                <a:rPr lang="en-US" sz="1600"/>
                <a:t>ISP</a:t>
              </a:r>
            </a:p>
          </p:txBody>
        </p:sp>
        <p:sp>
          <p:nvSpPr>
            <p:cNvPr id="102412" name="Oval 76"/>
            <p:cNvSpPr>
              <a:spLocks noChangeArrowheads="1"/>
            </p:cNvSpPr>
            <p:nvPr/>
          </p:nvSpPr>
          <p:spPr bwMode="auto">
            <a:xfrm>
              <a:off x="2895600" y="4724400"/>
              <a:ext cx="793749" cy="631825"/>
            </a:xfrm>
            <a:prstGeom prst="ellipse">
              <a:avLst/>
            </a:prstGeom>
            <a:solidFill>
              <a:srgbClr val="00FF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600"/>
                <a:t>access</a:t>
              </a:r>
            </a:p>
            <a:p>
              <a:pPr algn="ctr"/>
              <a:r>
                <a:rPr lang="en-US" sz="1600"/>
                <a:t>ISP</a:t>
              </a:r>
            </a:p>
          </p:txBody>
        </p:sp>
        <p:sp>
          <p:nvSpPr>
            <p:cNvPr id="102413" name="Oval 76"/>
            <p:cNvSpPr>
              <a:spLocks noChangeArrowheads="1"/>
            </p:cNvSpPr>
            <p:nvPr/>
          </p:nvSpPr>
          <p:spPr bwMode="auto">
            <a:xfrm>
              <a:off x="6553200" y="4724400"/>
              <a:ext cx="793749" cy="631825"/>
            </a:xfrm>
            <a:prstGeom prst="ellipse">
              <a:avLst/>
            </a:prstGeom>
            <a:solidFill>
              <a:srgbClr val="00FF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600"/>
                <a:t>access</a:t>
              </a:r>
            </a:p>
            <a:p>
              <a:pPr algn="ctr"/>
              <a:r>
                <a:rPr lang="en-US" sz="1600"/>
                <a:t>ISP</a:t>
              </a:r>
            </a:p>
          </p:txBody>
        </p:sp>
        <p:sp>
          <p:nvSpPr>
            <p:cNvPr id="102414" name="Oval 76"/>
            <p:cNvSpPr>
              <a:spLocks noChangeArrowheads="1"/>
            </p:cNvSpPr>
            <p:nvPr/>
          </p:nvSpPr>
          <p:spPr bwMode="auto">
            <a:xfrm>
              <a:off x="7467600" y="4724400"/>
              <a:ext cx="793749" cy="631825"/>
            </a:xfrm>
            <a:prstGeom prst="ellipse">
              <a:avLst/>
            </a:prstGeom>
            <a:solidFill>
              <a:srgbClr val="00FF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600"/>
                <a:t>access</a:t>
              </a:r>
            </a:p>
            <a:p>
              <a:pPr algn="ctr"/>
              <a:r>
                <a:rPr lang="en-US" sz="1600"/>
                <a:t>ISP</a:t>
              </a:r>
            </a:p>
          </p:txBody>
        </p:sp>
        <p:sp>
          <p:nvSpPr>
            <p:cNvPr id="102415" name="Oval 33"/>
            <p:cNvSpPr>
              <a:spLocks noChangeArrowheads="1"/>
            </p:cNvSpPr>
            <p:nvPr/>
          </p:nvSpPr>
          <p:spPr bwMode="auto">
            <a:xfrm>
              <a:off x="2438400" y="3429000"/>
              <a:ext cx="1863725" cy="790575"/>
            </a:xfrm>
            <a:prstGeom prst="ellipse">
              <a:avLst/>
            </a:prstGeom>
            <a:solidFill>
              <a:schemeClr val="hlink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>
                  <a:solidFill>
                    <a:srgbClr val="808080"/>
                  </a:solidFill>
                </a:rPr>
                <a:t>Regional ISP</a:t>
              </a:r>
            </a:p>
          </p:txBody>
        </p:sp>
        <p:sp>
          <p:nvSpPr>
            <p:cNvPr id="102416" name="Oval 33"/>
            <p:cNvSpPr>
              <a:spLocks noChangeArrowheads="1"/>
            </p:cNvSpPr>
            <p:nvPr/>
          </p:nvSpPr>
          <p:spPr bwMode="auto">
            <a:xfrm>
              <a:off x="4800600" y="3429000"/>
              <a:ext cx="1863725" cy="790575"/>
            </a:xfrm>
            <a:prstGeom prst="ellipse">
              <a:avLst/>
            </a:prstGeom>
            <a:solidFill>
              <a:schemeClr val="hlink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>
                  <a:solidFill>
                    <a:srgbClr val="808080"/>
                  </a:solidFill>
                </a:rPr>
                <a:t>Regional ISP</a:t>
              </a:r>
            </a:p>
          </p:txBody>
        </p:sp>
        <p:sp>
          <p:nvSpPr>
            <p:cNvPr id="79" name="Rectangle 78"/>
            <p:cNvSpPr/>
            <p:nvPr/>
          </p:nvSpPr>
          <p:spPr>
            <a:xfrm>
              <a:off x="2133157" y="2819400"/>
              <a:ext cx="609985" cy="457200"/>
            </a:xfrm>
            <a:prstGeom prst="rect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dirty="0"/>
                <a:t>IXP</a:t>
              </a:r>
            </a:p>
          </p:txBody>
        </p:sp>
        <p:sp>
          <p:nvSpPr>
            <p:cNvPr id="80" name="Rectangle 79"/>
            <p:cNvSpPr/>
            <p:nvPr/>
          </p:nvSpPr>
          <p:spPr>
            <a:xfrm>
              <a:off x="4801284" y="2743200"/>
              <a:ext cx="608494" cy="457200"/>
            </a:xfrm>
            <a:prstGeom prst="rect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dirty="0"/>
                <a:t>IXP</a:t>
              </a:r>
            </a:p>
          </p:txBody>
        </p:sp>
        <p:sp>
          <p:nvSpPr>
            <p:cNvPr id="102419" name="Oval 34"/>
            <p:cNvSpPr>
              <a:spLocks noChangeArrowheads="1"/>
            </p:cNvSpPr>
            <p:nvPr/>
          </p:nvSpPr>
          <p:spPr bwMode="auto">
            <a:xfrm>
              <a:off x="1143000" y="1600200"/>
              <a:ext cx="1863725" cy="790575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>
                  <a:solidFill>
                    <a:schemeClr val="bg1"/>
                  </a:solidFill>
                </a:rPr>
                <a:t>Tier 1 ISP</a:t>
              </a:r>
              <a:endParaRPr lang="en-US"/>
            </a:p>
          </p:txBody>
        </p:sp>
        <p:sp>
          <p:nvSpPr>
            <p:cNvPr id="102420" name="Oval 34"/>
            <p:cNvSpPr>
              <a:spLocks noChangeArrowheads="1"/>
            </p:cNvSpPr>
            <p:nvPr/>
          </p:nvSpPr>
          <p:spPr bwMode="auto">
            <a:xfrm>
              <a:off x="3352800" y="1600200"/>
              <a:ext cx="1863725" cy="790575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>
                  <a:solidFill>
                    <a:schemeClr val="bg1"/>
                  </a:solidFill>
                </a:rPr>
                <a:t>Tier 1 ISP</a:t>
              </a:r>
              <a:endParaRPr lang="en-US"/>
            </a:p>
          </p:txBody>
        </p:sp>
        <p:sp>
          <p:nvSpPr>
            <p:cNvPr id="102421" name="Oval 34"/>
            <p:cNvSpPr>
              <a:spLocks noChangeArrowheads="1"/>
            </p:cNvSpPr>
            <p:nvPr/>
          </p:nvSpPr>
          <p:spPr bwMode="auto">
            <a:xfrm>
              <a:off x="5638800" y="1600200"/>
              <a:ext cx="1981200" cy="838200"/>
            </a:xfrm>
            <a:prstGeom prst="ellipse">
              <a:avLst/>
            </a:prstGeom>
            <a:solidFill>
              <a:srgbClr val="00206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>
                  <a:solidFill>
                    <a:schemeClr val="bg1"/>
                  </a:solidFill>
                </a:rPr>
                <a:t>Google</a:t>
              </a:r>
              <a:endParaRPr lang="en-US"/>
            </a:p>
          </p:txBody>
        </p:sp>
        <p:cxnSp>
          <p:nvCxnSpPr>
            <p:cNvPr id="84" name="Straight Connector 83"/>
            <p:cNvCxnSpPr>
              <a:endCxn id="102408" idx="0"/>
            </p:cNvCxnSpPr>
            <p:nvPr/>
          </p:nvCxnSpPr>
          <p:spPr>
            <a:xfrm rot="5400000">
              <a:off x="427081" y="3398633"/>
              <a:ext cx="2362200" cy="289333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>
              <a:stCxn id="102415" idx="4"/>
            </p:cNvCxnSpPr>
            <p:nvPr/>
          </p:nvCxnSpPr>
          <p:spPr>
            <a:xfrm rot="5400000">
              <a:off x="3070887" y="4425754"/>
              <a:ext cx="504825" cy="92467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>
              <a:stCxn id="102415" idx="3"/>
            </p:cNvCxnSpPr>
            <p:nvPr/>
          </p:nvCxnSpPr>
          <p:spPr>
            <a:xfrm rot="5400000">
              <a:off x="2265003" y="4277579"/>
              <a:ext cx="620712" cy="27292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 rot="16200000" flipH="1">
              <a:off x="808066" y="3459105"/>
              <a:ext cx="2438400" cy="244591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>
              <a:stCxn id="79" idx="2"/>
            </p:cNvCxnSpPr>
            <p:nvPr/>
          </p:nvCxnSpPr>
          <p:spPr>
            <a:xfrm rot="5400000">
              <a:off x="1333803" y="3771707"/>
              <a:ext cx="1600200" cy="609985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9" name="Rectangle 88"/>
            <p:cNvSpPr/>
            <p:nvPr/>
          </p:nvSpPr>
          <p:spPr>
            <a:xfrm>
              <a:off x="7315797" y="2819400"/>
              <a:ext cx="608494" cy="457200"/>
            </a:xfrm>
            <a:prstGeom prst="rect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dirty="0"/>
                <a:t>IXP</a:t>
              </a:r>
            </a:p>
          </p:txBody>
        </p:sp>
        <p:cxnSp>
          <p:nvCxnSpPr>
            <p:cNvPr id="90" name="Straight Connector 89"/>
            <p:cNvCxnSpPr/>
            <p:nvPr/>
          </p:nvCxnSpPr>
          <p:spPr>
            <a:xfrm rot="16200000" flipH="1">
              <a:off x="3747986" y="4252513"/>
              <a:ext cx="504825" cy="3818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Straight Connector 90"/>
            <p:cNvCxnSpPr>
              <a:stCxn id="102416" idx="2"/>
              <a:endCxn id="102415" idx="6"/>
            </p:cNvCxnSpPr>
            <p:nvPr/>
          </p:nvCxnSpPr>
          <p:spPr>
            <a:xfrm rot="10800000">
              <a:off x="4301663" y="3824288"/>
              <a:ext cx="499621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Straight Connector 91"/>
            <p:cNvCxnSpPr/>
            <p:nvPr/>
          </p:nvCxnSpPr>
          <p:spPr>
            <a:xfrm rot="5400000">
              <a:off x="4931639" y="4288692"/>
              <a:ext cx="620713" cy="27292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Straight Connector 92"/>
            <p:cNvCxnSpPr/>
            <p:nvPr/>
          </p:nvCxnSpPr>
          <p:spPr>
            <a:xfrm rot="16200000" flipH="1">
              <a:off x="5633414" y="4425226"/>
              <a:ext cx="544513" cy="76061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" name="Straight Connector 93"/>
            <p:cNvCxnSpPr>
              <a:stCxn id="102416" idx="5"/>
            </p:cNvCxnSpPr>
            <p:nvPr/>
          </p:nvCxnSpPr>
          <p:spPr>
            <a:xfrm rot="16200000" flipH="1">
              <a:off x="6276143" y="4218669"/>
              <a:ext cx="620712" cy="390749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" name="Straight Connector 94"/>
            <p:cNvCxnSpPr>
              <a:stCxn id="102421" idx="4"/>
            </p:cNvCxnSpPr>
            <p:nvPr/>
          </p:nvCxnSpPr>
          <p:spPr>
            <a:xfrm rot="16200000" flipH="1">
              <a:off x="5747409" y="3320741"/>
              <a:ext cx="2297113" cy="532433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Straight Connector 95"/>
            <p:cNvCxnSpPr/>
            <p:nvPr/>
          </p:nvCxnSpPr>
          <p:spPr>
            <a:xfrm rot="10800000">
              <a:off x="2971328" y="1981200"/>
              <a:ext cx="499621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Straight Connector 96"/>
            <p:cNvCxnSpPr/>
            <p:nvPr/>
          </p:nvCxnSpPr>
          <p:spPr>
            <a:xfrm rot="10800000">
              <a:off x="5181593" y="1981200"/>
              <a:ext cx="49813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8" name="Arc 97"/>
            <p:cNvSpPr/>
            <p:nvPr/>
          </p:nvSpPr>
          <p:spPr>
            <a:xfrm>
              <a:off x="2133157" y="1371600"/>
              <a:ext cx="4190855" cy="457200"/>
            </a:xfrm>
            <a:prstGeom prst="arc">
              <a:avLst>
                <a:gd name="adj1" fmla="val 10681875"/>
                <a:gd name="adj2" fmla="val 0"/>
              </a:avLst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cxnSp>
          <p:nvCxnSpPr>
            <p:cNvPr id="99" name="Straight Connector 98"/>
            <p:cNvCxnSpPr/>
            <p:nvPr/>
          </p:nvCxnSpPr>
          <p:spPr>
            <a:xfrm rot="16200000" flipH="1">
              <a:off x="6972290" y="2399831"/>
              <a:ext cx="533400" cy="305739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Straight Connector 99"/>
            <p:cNvCxnSpPr>
              <a:endCxn id="79" idx="0"/>
            </p:cNvCxnSpPr>
            <p:nvPr/>
          </p:nvCxnSpPr>
          <p:spPr>
            <a:xfrm rot="16200000" flipH="1">
              <a:off x="2095457" y="2475961"/>
              <a:ext cx="457200" cy="229677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Straight Connector 100"/>
            <p:cNvCxnSpPr/>
            <p:nvPr/>
          </p:nvCxnSpPr>
          <p:spPr>
            <a:xfrm rot="16200000" flipH="1">
              <a:off x="2628635" y="3238707"/>
              <a:ext cx="457200" cy="22818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Straight Connector 101"/>
            <p:cNvCxnSpPr/>
            <p:nvPr/>
          </p:nvCxnSpPr>
          <p:spPr>
            <a:xfrm rot="10800000" flipV="1">
              <a:off x="2743142" y="2209800"/>
              <a:ext cx="2972375" cy="773113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Straight Connector 102"/>
            <p:cNvCxnSpPr/>
            <p:nvPr/>
          </p:nvCxnSpPr>
          <p:spPr>
            <a:xfrm rot="16200000" flipH="1">
              <a:off x="4662218" y="2423713"/>
              <a:ext cx="504825" cy="3818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Straight Connector 103"/>
            <p:cNvCxnSpPr/>
            <p:nvPr/>
          </p:nvCxnSpPr>
          <p:spPr>
            <a:xfrm rot="5400000">
              <a:off x="3314806" y="2856893"/>
              <a:ext cx="1143000" cy="153614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Straight Connector 104"/>
            <p:cNvCxnSpPr/>
            <p:nvPr/>
          </p:nvCxnSpPr>
          <p:spPr>
            <a:xfrm rot="16200000" flipH="1">
              <a:off x="5105256" y="3276738"/>
              <a:ext cx="304800" cy="152124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" name="Straight Connector 105"/>
            <p:cNvCxnSpPr/>
            <p:nvPr/>
          </p:nvCxnSpPr>
          <p:spPr>
            <a:xfrm rot="10800000" flipV="1">
              <a:off x="4039175" y="3124200"/>
              <a:ext cx="762109" cy="544513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Straight Connector 106"/>
            <p:cNvCxnSpPr>
              <a:stCxn id="102419" idx="5"/>
            </p:cNvCxnSpPr>
            <p:nvPr/>
          </p:nvCxnSpPr>
          <p:spPr>
            <a:xfrm rot="16200000" flipH="1">
              <a:off x="3070757" y="1938325"/>
              <a:ext cx="1470025" cy="2143153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>
              <a:stCxn id="89" idx="2"/>
            </p:cNvCxnSpPr>
            <p:nvPr/>
          </p:nvCxnSpPr>
          <p:spPr>
            <a:xfrm rot="16200000" flipH="1">
              <a:off x="7004680" y="3891964"/>
              <a:ext cx="1458913" cy="22818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9" name="Straight Connector 108"/>
            <p:cNvCxnSpPr/>
            <p:nvPr/>
          </p:nvCxnSpPr>
          <p:spPr>
            <a:xfrm rot="5400000">
              <a:off x="6052348" y="3472202"/>
              <a:ext cx="1535113" cy="114391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0" name="Straight Connector 109"/>
            <p:cNvCxnSpPr>
              <a:stCxn id="89" idx="1"/>
            </p:cNvCxnSpPr>
            <p:nvPr/>
          </p:nvCxnSpPr>
          <p:spPr>
            <a:xfrm rot="10800000" flipV="1">
              <a:off x="6095826" y="3048000"/>
              <a:ext cx="1219971" cy="468313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1" name="Straight Connector 110"/>
            <p:cNvCxnSpPr>
              <a:endCxn id="80" idx="3"/>
            </p:cNvCxnSpPr>
            <p:nvPr/>
          </p:nvCxnSpPr>
          <p:spPr>
            <a:xfrm rot="10800000" flipV="1">
              <a:off x="5409778" y="2362200"/>
              <a:ext cx="780007" cy="6096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2" name="Straight Connector 111"/>
            <p:cNvCxnSpPr/>
            <p:nvPr/>
          </p:nvCxnSpPr>
          <p:spPr>
            <a:xfrm>
              <a:off x="5053332" y="2217738"/>
              <a:ext cx="2286327" cy="6858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573886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Rectangle 7"/>
          <p:cNvSpPr>
            <a:spLocks noGrp="1" noChangeArrowheads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ea typeface="ＭＳ Ｐゴシック" pitchFamily="34" charset="-128"/>
              </a:rPr>
              <a:t>Application Layer</a:t>
            </a:r>
          </a:p>
        </p:txBody>
      </p:sp>
      <p:sp>
        <p:nvSpPr>
          <p:cNvPr id="76802" name="Rectangle 8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2-</a:t>
            </a:r>
            <a:fld id="{C6A6E94B-69D4-41D7-B73F-BB77AFA5E7D1}" type="slidenum">
              <a:rPr lang="en-US"/>
              <a:pPr/>
              <a:t>20</a:t>
            </a:fld>
            <a:endParaRPr lang="en-US"/>
          </a:p>
        </p:txBody>
      </p:sp>
      <p:sp>
        <p:nvSpPr>
          <p:cNvPr id="76804" name="Rectangle 4"/>
          <p:cNvSpPr>
            <a:spLocks noGrp="1" noChangeArrowheads="1"/>
          </p:cNvSpPr>
          <p:nvPr>
            <p:ph type="title"/>
          </p:nvPr>
        </p:nvSpPr>
        <p:spPr>
          <a:xfrm>
            <a:off x="366713" y="184150"/>
            <a:ext cx="7772400" cy="852488"/>
          </a:xfrm>
        </p:spPr>
        <p:txBody>
          <a:bodyPr/>
          <a:lstStyle/>
          <a:p>
            <a:r>
              <a:rPr lang="en-US" dirty="0" smtClean="0">
                <a:ea typeface="ＭＳ Ｐゴシック" pitchFamily="34" charset="-128"/>
              </a:rPr>
              <a:t>Some client-server examples</a:t>
            </a:r>
          </a:p>
        </p:txBody>
      </p:sp>
      <p:sp>
        <p:nvSpPr>
          <p:cNvPr id="76805" name="Rectangle 460"/>
          <p:cNvSpPr>
            <a:spLocks noGrp="1" noChangeArrowheads="1"/>
          </p:cNvSpPr>
          <p:nvPr>
            <p:ph type="body" sz="half" idx="2"/>
          </p:nvPr>
        </p:nvSpPr>
        <p:spPr>
          <a:xfrm>
            <a:off x="564022" y="1103822"/>
            <a:ext cx="8332329" cy="4648200"/>
          </a:xfrm>
        </p:spPr>
        <p:txBody>
          <a:bodyPr/>
          <a:lstStyle/>
          <a:p>
            <a:r>
              <a:rPr lang="en-US" dirty="0" smtClean="0">
                <a:ea typeface="ＭＳ Ｐゴシック" pitchFamily="34" charset="-128"/>
              </a:rPr>
              <a:t>Client-server in C </a:t>
            </a:r>
          </a:p>
          <a:p>
            <a:pPr lvl="1"/>
            <a:r>
              <a:rPr lang="en-US" dirty="0">
                <a:ea typeface="ＭＳ Ｐゴシック" pitchFamily="34" charset="-128"/>
                <a:hlinkClick r:id="rId3"/>
              </a:rPr>
              <a:t>http://www.eg.bucknell.edu/~cs363/2016-spring/code/client-server-c</a:t>
            </a:r>
            <a:r>
              <a:rPr lang="en-US" dirty="0" smtClean="0">
                <a:ea typeface="ＭＳ Ｐゴシック" pitchFamily="34" charset="-128"/>
                <a:hlinkClick r:id="rId3"/>
              </a:rPr>
              <a:t>/</a:t>
            </a:r>
            <a:endParaRPr lang="en-US" dirty="0" smtClean="0">
              <a:ea typeface="ＭＳ Ｐゴシック" pitchFamily="34" charset="-128"/>
            </a:endParaRPr>
          </a:p>
          <a:p>
            <a:r>
              <a:rPr lang="en-US" dirty="0" smtClean="0">
                <a:ea typeface="ＭＳ Ｐゴシック" pitchFamily="34" charset="-128"/>
              </a:rPr>
              <a:t>Client-server in Python</a:t>
            </a:r>
          </a:p>
          <a:p>
            <a:pPr lvl="1"/>
            <a:r>
              <a:rPr lang="en-US" dirty="0">
                <a:ea typeface="ＭＳ Ｐゴシック" pitchFamily="34" charset="-128"/>
                <a:hlinkClick r:id="rId4"/>
              </a:rPr>
              <a:t>http://www.eg.bucknell.edu/~cs363/2016-spring/code/client-server-python</a:t>
            </a:r>
            <a:r>
              <a:rPr lang="en-US" dirty="0" smtClean="0">
                <a:ea typeface="ＭＳ Ｐゴシック" pitchFamily="34" charset="-128"/>
                <a:hlinkClick r:id="rId4"/>
              </a:rPr>
              <a:t>/</a:t>
            </a:r>
            <a:endParaRPr lang="en-US" dirty="0" smtClean="0">
              <a:ea typeface="ＭＳ Ｐゴシック" pitchFamily="34" charset="-128"/>
            </a:endParaRPr>
          </a:p>
          <a:p>
            <a:r>
              <a:rPr lang="en-US" dirty="0" smtClean="0">
                <a:ea typeface="ＭＳ Ｐゴシック" pitchFamily="34" charset="-128"/>
              </a:rPr>
              <a:t>Web client-server in C</a:t>
            </a:r>
          </a:p>
          <a:p>
            <a:pPr lvl="1"/>
            <a:r>
              <a:rPr lang="en-US" dirty="0">
                <a:ea typeface="ＭＳ Ｐゴシック" pitchFamily="34" charset="-128"/>
                <a:hlinkClick r:id="rId5"/>
              </a:rPr>
              <a:t>http://www.eg.bucknell.edu/~cs363/2016-spring/code/web-client-server-c/</a:t>
            </a:r>
            <a:endParaRPr lang="en-US" dirty="0" smtClean="0">
              <a:ea typeface="ＭＳ Ｐゴシック" pitchFamily="34" charset="-128"/>
            </a:endParaRPr>
          </a:p>
          <a:p>
            <a:endParaRPr lang="en-US" dirty="0" smtClean="0">
              <a:ea typeface="ＭＳ Ｐゴシック" pitchFamily="34" charset="-128"/>
            </a:endParaRPr>
          </a:p>
        </p:txBody>
      </p:sp>
      <p:pic>
        <p:nvPicPr>
          <p:cNvPr id="76806" name="Picture 351" descr="underline_base"/>
          <p:cNvPicPr>
            <a:picLocks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68300" y="842963"/>
            <a:ext cx="6399213" cy="173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810472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89" name="Rectangle 7"/>
          <p:cNvSpPr>
            <a:spLocks noGrp="1" noChangeArrowheads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ea typeface="ＭＳ Ｐゴシック" pitchFamily="34" charset="-128"/>
              </a:rPr>
              <a:t>Application Layer</a:t>
            </a:r>
          </a:p>
        </p:txBody>
      </p:sp>
      <p:sp>
        <p:nvSpPr>
          <p:cNvPr id="89090" name="Rectangle 8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2-</a:t>
            </a:r>
            <a:fld id="{4DBCF21A-D7AD-44F7-B747-E7228745454D}" type="slidenum">
              <a:rPr lang="en-US"/>
              <a:pPr/>
              <a:t>21</a:t>
            </a:fld>
            <a:endParaRPr lang="en-US"/>
          </a:p>
        </p:txBody>
      </p:sp>
      <p:sp>
        <p:nvSpPr>
          <p:cNvPr id="89091" name="Rectangle 2"/>
          <p:cNvSpPr>
            <a:spLocks noGrp="1" noChangeArrowheads="1"/>
          </p:cNvSpPr>
          <p:nvPr>
            <p:ph type="title"/>
          </p:nvPr>
        </p:nvSpPr>
        <p:spPr>
          <a:xfrm>
            <a:off x="377825" y="-11113"/>
            <a:ext cx="8305800" cy="1143001"/>
          </a:xfrm>
        </p:spPr>
        <p:txBody>
          <a:bodyPr/>
          <a:lstStyle/>
          <a:p>
            <a:r>
              <a:rPr lang="en-US" sz="3600" smtClean="0">
                <a:ea typeface="ＭＳ Ｐゴシック" pitchFamily="34" charset="-128"/>
              </a:rPr>
              <a:t>What transport service does an app need?</a:t>
            </a:r>
            <a:endParaRPr lang="en-US" smtClean="0">
              <a:ea typeface="ＭＳ Ｐゴシック" pitchFamily="34" charset="-128"/>
            </a:endParaRPr>
          </a:p>
        </p:txBody>
      </p:sp>
      <p:sp>
        <p:nvSpPr>
          <p:cNvPr id="89092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79413" y="1141413"/>
            <a:ext cx="4316412" cy="2797175"/>
          </a:xfrm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400" smtClean="0">
                <a:solidFill>
                  <a:srgbClr val="CC0000"/>
                </a:solidFill>
                <a:ea typeface="ＭＳ Ｐゴシック" pitchFamily="34" charset="-128"/>
              </a:rPr>
              <a:t>data integrity</a:t>
            </a:r>
          </a:p>
          <a:p>
            <a:pPr>
              <a:lnSpc>
                <a:spcPct val="90000"/>
              </a:lnSpc>
            </a:pPr>
            <a:r>
              <a:rPr lang="en-US" sz="2400" smtClean="0">
                <a:ea typeface="ＭＳ Ｐゴシック" pitchFamily="34" charset="-128"/>
              </a:rPr>
              <a:t>some apps (e.g., file transfer, web transactions) require 100% reliable data transfer</a:t>
            </a:r>
            <a:r>
              <a:rPr lang="en-US" smtClean="0">
                <a:ea typeface="ＭＳ Ｐゴシック" pitchFamily="34" charset="-128"/>
              </a:rPr>
              <a:t> </a:t>
            </a:r>
          </a:p>
          <a:p>
            <a:pPr>
              <a:lnSpc>
                <a:spcPct val="90000"/>
              </a:lnSpc>
            </a:pPr>
            <a:r>
              <a:rPr lang="en-US" sz="2400" smtClean="0">
                <a:ea typeface="ＭＳ Ｐゴシック" pitchFamily="34" charset="-128"/>
              </a:rPr>
              <a:t>other apps (e.g., audio) can tolerate some loss</a:t>
            </a:r>
          </a:p>
          <a:p>
            <a:pPr>
              <a:lnSpc>
                <a:spcPct val="90000"/>
              </a:lnSpc>
            </a:pPr>
            <a:endParaRPr lang="en-US" smtClean="0">
              <a:ea typeface="ＭＳ Ｐゴシック" pitchFamily="34" charset="-128"/>
            </a:endParaRPr>
          </a:p>
        </p:txBody>
      </p:sp>
      <p:sp>
        <p:nvSpPr>
          <p:cNvPr id="45062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04813" y="3724275"/>
            <a:ext cx="3810000" cy="2443163"/>
          </a:xfrm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400" smtClean="0">
                <a:solidFill>
                  <a:srgbClr val="CC0000"/>
                </a:solidFill>
                <a:ea typeface="ＭＳ Ｐゴシック" pitchFamily="34" charset="-128"/>
              </a:rPr>
              <a:t>timing</a:t>
            </a:r>
          </a:p>
          <a:p>
            <a:pPr>
              <a:lnSpc>
                <a:spcPct val="90000"/>
              </a:lnSpc>
            </a:pPr>
            <a:r>
              <a:rPr lang="en-US" sz="2400" smtClean="0">
                <a:ea typeface="ＭＳ Ｐゴシック" pitchFamily="34" charset="-128"/>
              </a:rPr>
              <a:t>some apps (e.g., Internet telephony, interactive games) require low delay to be </a:t>
            </a:r>
            <a:r>
              <a:rPr lang="ja-JP" altLang="en-US" sz="2400" smtClean="0">
                <a:ea typeface="ＭＳ Ｐゴシック" pitchFamily="34" charset="-128"/>
              </a:rPr>
              <a:t>“</a:t>
            </a:r>
            <a:r>
              <a:rPr lang="en-US" altLang="ja-JP" sz="2400" smtClean="0">
                <a:ea typeface="ＭＳ Ｐゴシック" pitchFamily="34" charset="-128"/>
              </a:rPr>
              <a:t>effective</a:t>
            </a:r>
            <a:r>
              <a:rPr lang="ja-JP" altLang="en-US" sz="2400" smtClean="0">
                <a:ea typeface="ＭＳ Ｐゴシック" pitchFamily="34" charset="-128"/>
              </a:rPr>
              <a:t>”</a:t>
            </a:r>
            <a:endParaRPr lang="en-US" sz="2400" smtClean="0">
              <a:ea typeface="ＭＳ Ｐゴシック" pitchFamily="34" charset="-128"/>
            </a:endParaRPr>
          </a:p>
        </p:txBody>
      </p:sp>
      <p:sp>
        <p:nvSpPr>
          <p:cNvPr id="45063" name="Rectangle 5"/>
          <p:cNvSpPr>
            <a:spLocks noChangeArrowheads="1"/>
          </p:cNvSpPr>
          <p:nvPr/>
        </p:nvSpPr>
        <p:spPr bwMode="auto">
          <a:xfrm>
            <a:off x="4905375" y="1101725"/>
            <a:ext cx="3935413" cy="336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/>
            <a:r>
              <a:rPr lang="en-US" sz="2400">
                <a:solidFill>
                  <a:srgbClr val="CC0000"/>
                </a:solidFill>
                <a:latin typeface="Gill Sans MT" pitchFamily="34" charset="0"/>
              </a:rPr>
              <a:t>throughput</a:t>
            </a:r>
          </a:p>
          <a:p>
            <a:pPr marL="342900" indent="-342900">
              <a:lnSpc>
                <a:spcPct val="90000"/>
              </a:lnSpc>
              <a:buClr>
                <a:srgbClr val="000099"/>
              </a:buClr>
              <a:buSzPct val="75000"/>
              <a:buFont typeface="Wingdings" pitchFamily="2" charset="2"/>
              <a:buChar char="v"/>
            </a:pPr>
            <a:r>
              <a:rPr lang="en-US" sz="2400">
                <a:latin typeface="Gill Sans MT" pitchFamily="34" charset="0"/>
              </a:rPr>
              <a:t>some apps (e.g., multimedia) require minimum amount of throughput to be </a:t>
            </a:r>
            <a:r>
              <a:rPr lang="ja-JP" altLang="en-US" sz="2400">
                <a:latin typeface="Gill Sans MT" pitchFamily="34" charset="0"/>
              </a:rPr>
              <a:t>“</a:t>
            </a:r>
            <a:r>
              <a:rPr lang="en-US" altLang="ja-JP" sz="2400">
                <a:latin typeface="Gill Sans MT" pitchFamily="34" charset="0"/>
              </a:rPr>
              <a:t>effective</a:t>
            </a:r>
            <a:r>
              <a:rPr lang="ja-JP" altLang="en-US" sz="2400">
                <a:latin typeface="Gill Sans MT" pitchFamily="34" charset="0"/>
              </a:rPr>
              <a:t>”</a:t>
            </a:r>
            <a:endParaRPr lang="en-US" altLang="ja-JP" sz="2400">
              <a:latin typeface="Gill Sans MT" pitchFamily="34" charset="0"/>
            </a:endParaRPr>
          </a:p>
          <a:p>
            <a:pPr marL="342900" indent="-342900">
              <a:lnSpc>
                <a:spcPct val="90000"/>
              </a:lnSpc>
              <a:buClr>
                <a:srgbClr val="000099"/>
              </a:buClr>
              <a:buSzPct val="75000"/>
              <a:buFont typeface="Wingdings" pitchFamily="2" charset="2"/>
              <a:buChar char="v"/>
            </a:pPr>
            <a:r>
              <a:rPr lang="en-US" sz="2400">
                <a:latin typeface="Gill Sans MT" pitchFamily="34" charset="0"/>
              </a:rPr>
              <a:t>other apps (</a:t>
            </a:r>
            <a:r>
              <a:rPr lang="ja-JP" altLang="en-US" sz="2400">
                <a:latin typeface="Gill Sans MT" pitchFamily="34" charset="0"/>
              </a:rPr>
              <a:t>“</a:t>
            </a:r>
            <a:r>
              <a:rPr lang="en-US" altLang="ja-JP" sz="2400">
                <a:latin typeface="Gill Sans MT" pitchFamily="34" charset="0"/>
              </a:rPr>
              <a:t>elastic apps</a:t>
            </a:r>
            <a:r>
              <a:rPr lang="ja-JP" altLang="en-US" sz="2400">
                <a:latin typeface="Gill Sans MT" pitchFamily="34" charset="0"/>
              </a:rPr>
              <a:t>”</a:t>
            </a:r>
            <a:r>
              <a:rPr lang="en-US" altLang="ja-JP" sz="2400">
                <a:latin typeface="Gill Sans MT" pitchFamily="34" charset="0"/>
              </a:rPr>
              <a:t>) make use of whatever throughput they get </a:t>
            </a:r>
            <a:endParaRPr lang="en-US" sz="2400">
              <a:latin typeface="Gill Sans MT" pitchFamily="34" charset="0"/>
            </a:endParaRPr>
          </a:p>
        </p:txBody>
      </p:sp>
      <p:pic>
        <p:nvPicPr>
          <p:cNvPr id="89095" name="Picture 13" descr="underline_bas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4825" y="763588"/>
            <a:ext cx="8228013" cy="173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5070" name="Rectangle 5"/>
          <p:cNvSpPr>
            <a:spLocks noChangeArrowheads="1"/>
          </p:cNvSpPr>
          <p:nvPr/>
        </p:nvSpPr>
        <p:spPr bwMode="auto">
          <a:xfrm>
            <a:off x="4959350" y="4554538"/>
            <a:ext cx="3935413" cy="1271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/>
            <a:r>
              <a:rPr lang="en-US" sz="2400">
                <a:solidFill>
                  <a:srgbClr val="CC0000"/>
                </a:solidFill>
                <a:latin typeface="Gill Sans MT" pitchFamily="34" charset="0"/>
              </a:rPr>
              <a:t>security</a:t>
            </a:r>
          </a:p>
          <a:p>
            <a:pPr marL="342900" indent="-342900">
              <a:buClr>
                <a:srgbClr val="000099"/>
              </a:buClr>
              <a:buSzPct val="75000"/>
              <a:buFont typeface="Wingdings" pitchFamily="2" charset="2"/>
              <a:buChar char="v"/>
            </a:pPr>
            <a:r>
              <a:rPr lang="en-US" sz="2400">
                <a:latin typeface="Gill Sans MT" pitchFamily="34" charset="0"/>
              </a:rPr>
              <a:t>encryption, data integrity, 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50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50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450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450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450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63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smtClean="0">
                <a:ea typeface="ＭＳ Ｐゴシック" pitchFamily="34" charset="-128"/>
              </a:rPr>
              <a:t>Securing TCP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  <a:defRPr/>
            </a:pP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TCP &amp; UDP </a:t>
            </a:r>
          </a:p>
          <a:p>
            <a:pPr>
              <a:defRPr/>
            </a:pPr>
            <a:r>
              <a:rPr lang="en-US" dirty="0" smtClean="0"/>
              <a:t>no encryption</a:t>
            </a:r>
          </a:p>
          <a:p>
            <a:pPr>
              <a:defRPr/>
            </a:pPr>
            <a:r>
              <a:rPr lang="en-US" dirty="0" err="1" smtClean="0"/>
              <a:t>cleartext</a:t>
            </a:r>
            <a:r>
              <a:rPr lang="en-US" dirty="0" smtClean="0"/>
              <a:t> </a:t>
            </a:r>
            <a:r>
              <a:rPr lang="en-US" dirty="0" err="1" smtClean="0"/>
              <a:t>passwds</a:t>
            </a:r>
            <a:r>
              <a:rPr lang="en-US" dirty="0" smtClean="0"/>
              <a:t> sent into socket traverse Internet  in </a:t>
            </a:r>
            <a:r>
              <a:rPr lang="en-US" dirty="0" err="1" smtClean="0"/>
              <a:t>cleartext</a:t>
            </a:r>
            <a:endParaRPr lang="en-US" dirty="0" smtClean="0"/>
          </a:p>
          <a:p>
            <a:pPr>
              <a:buFont typeface="Wingdings" pitchFamily="2" charset="2"/>
              <a:buNone/>
              <a:defRPr/>
            </a:pP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TLS and SSL</a:t>
            </a:r>
            <a:r>
              <a:rPr lang="en-US" dirty="0" smtClean="0"/>
              <a:t> </a:t>
            </a:r>
          </a:p>
          <a:p>
            <a:pPr>
              <a:defRPr/>
            </a:pPr>
            <a:r>
              <a:rPr lang="en-US" dirty="0" smtClean="0"/>
              <a:t>provides encrypted TCP connection</a:t>
            </a:r>
          </a:p>
          <a:p>
            <a:pPr>
              <a:defRPr/>
            </a:pPr>
            <a:r>
              <a:rPr lang="en-US" dirty="0" smtClean="0"/>
              <a:t>data integrity</a:t>
            </a:r>
          </a:p>
          <a:p>
            <a:pPr>
              <a:defRPr/>
            </a:pPr>
            <a:r>
              <a:rPr lang="en-US" dirty="0" smtClean="0"/>
              <a:t>end-point authentication</a:t>
            </a:r>
            <a:endParaRPr lang="en-US" dirty="0"/>
          </a:p>
        </p:txBody>
      </p:sp>
      <p:sp>
        <p:nvSpPr>
          <p:cNvPr id="97283" name="Content Placeholder 7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 dirty="0" smtClean="0">
                <a:solidFill>
                  <a:srgbClr val="22228B"/>
                </a:solidFill>
                <a:ea typeface="ＭＳ Ｐゴシック" pitchFamily="34" charset="-128"/>
              </a:rPr>
              <a:t>SSL is at app layer</a:t>
            </a:r>
          </a:p>
          <a:p>
            <a:r>
              <a:rPr lang="en-US" dirty="0" smtClean="0">
                <a:ea typeface="ＭＳ Ｐゴシック" pitchFamily="34" charset="-128"/>
              </a:rPr>
              <a:t>Apps use SSL libraries, which </a:t>
            </a:r>
            <a:r>
              <a:rPr lang="ja-JP" altLang="en-US" smtClean="0">
                <a:ea typeface="ＭＳ Ｐゴシック" pitchFamily="34" charset="-128"/>
              </a:rPr>
              <a:t>“</a:t>
            </a:r>
            <a:r>
              <a:rPr lang="en-US" altLang="ja-JP" dirty="0" smtClean="0">
                <a:ea typeface="ＭＳ Ｐゴシック" pitchFamily="34" charset="-128"/>
              </a:rPr>
              <a:t>talk</a:t>
            </a:r>
            <a:r>
              <a:rPr lang="ja-JP" altLang="en-US" smtClean="0">
                <a:ea typeface="ＭＳ Ｐゴシック" pitchFamily="34" charset="-128"/>
              </a:rPr>
              <a:t>”</a:t>
            </a:r>
            <a:r>
              <a:rPr lang="en-US" altLang="ja-JP" dirty="0" smtClean="0">
                <a:ea typeface="ＭＳ Ｐゴシック" pitchFamily="34" charset="-128"/>
              </a:rPr>
              <a:t> to TCP</a:t>
            </a:r>
          </a:p>
          <a:p>
            <a:pPr>
              <a:buFont typeface="Wingdings" pitchFamily="2" charset="2"/>
              <a:buNone/>
            </a:pPr>
            <a:r>
              <a:rPr lang="en-US" dirty="0" smtClean="0">
                <a:solidFill>
                  <a:srgbClr val="22228B"/>
                </a:solidFill>
                <a:ea typeface="ＭＳ Ｐゴシック" pitchFamily="34" charset="-128"/>
              </a:rPr>
              <a:t>SSL socket API</a:t>
            </a:r>
          </a:p>
          <a:p>
            <a:pPr marL="342900" lvl="1" indent="-342900">
              <a:buSzPct val="65000"/>
              <a:buFont typeface="Wingdings" pitchFamily="2" charset="2"/>
              <a:buChar char="v"/>
            </a:pPr>
            <a:r>
              <a:rPr lang="en-US" sz="2800" dirty="0" err="1" smtClean="0">
                <a:ea typeface="ＭＳ Ｐゴシック" pitchFamily="34" charset="-128"/>
              </a:rPr>
              <a:t>cleartext</a:t>
            </a:r>
            <a:r>
              <a:rPr lang="en-US" sz="2800" dirty="0" smtClean="0">
                <a:ea typeface="ＭＳ Ｐゴシック" pitchFamily="34" charset="-128"/>
              </a:rPr>
              <a:t> </a:t>
            </a:r>
            <a:r>
              <a:rPr lang="en-US" sz="2800" dirty="0" err="1" smtClean="0">
                <a:ea typeface="ＭＳ Ｐゴシック" pitchFamily="34" charset="-128"/>
              </a:rPr>
              <a:t>passwds</a:t>
            </a:r>
            <a:r>
              <a:rPr lang="en-US" sz="2800" dirty="0" smtClean="0">
                <a:ea typeface="ＭＳ Ｐゴシック" pitchFamily="34" charset="-128"/>
              </a:rPr>
              <a:t> sent into socket traverse Internet  encrypted </a:t>
            </a:r>
          </a:p>
          <a:p>
            <a:pPr marL="342900" lvl="1" indent="-342900">
              <a:buSzPct val="65000"/>
              <a:buFont typeface="Wingdings" pitchFamily="2" charset="2"/>
              <a:buChar char="v"/>
            </a:pPr>
            <a:r>
              <a:rPr lang="en-US" sz="2800" dirty="0" smtClean="0">
                <a:ea typeface="ＭＳ Ｐゴシック" pitchFamily="34" charset="-128"/>
              </a:rPr>
              <a:t>See Chapter 8</a:t>
            </a:r>
          </a:p>
          <a:p>
            <a:pPr marL="342900" lvl="1" indent="-342900"/>
            <a:endParaRPr lang="en-US" dirty="0" smtClean="0">
              <a:ea typeface="ＭＳ Ｐゴシック" pitchFamily="34" charset="-128"/>
            </a:endParaRPr>
          </a:p>
          <a:p>
            <a:endParaRPr lang="en-US" dirty="0" smtClean="0">
              <a:ea typeface="ＭＳ Ｐゴシック" pitchFamily="34" charset="-128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Application Layer</a:t>
            </a:r>
            <a:endParaRPr lang="en-US"/>
          </a:p>
        </p:txBody>
      </p:sp>
      <p:sp>
        <p:nvSpPr>
          <p:cNvPr id="97285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2-</a:t>
            </a:r>
            <a:fld id="{E3D75CA3-2BFE-4CAB-BF34-7BB7F70AD2B4}" type="slidenum">
              <a:rPr lang="en-US"/>
              <a:pPr/>
              <a:t>22</a:t>
            </a:fld>
            <a:endParaRPr lang="en-US"/>
          </a:p>
        </p:txBody>
      </p:sp>
      <p:pic>
        <p:nvPicPr>
          <p:cNvPr id="97286" name="Picture 351" descr="underline_base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0375" y="1050925"/>
            <a:ext cx="282575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ea typeface="ＭＳ Ｐゴシック" pitchFamily="34" charset="-128"/>
              </a:rPr>
              <a:t>Introduction</a:t>
            </a:r>
          </a:p>
        </p:txBody>
      </p:sp>
      <p:sp>
        <p:nvSpPr>
          <p:cNvPr id="4915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533400" y="201613"/>
            <a:ext cx="7772400" cy="892175"/>
          </a:xfrm>
        </p:spPr>
        <p:txBody>
          <a:bodyPr/>
          <a:lstStyle/>
          <a:p>
            <a:pPr eaLnBrk="1" hangingPunct="1"/>
            <a:r>
              <a:rPr lang="en-US" sz="4000" smtClean="0">
                <a:ea typeface="ＭＳ Ｐゴシック" pitchFamily="34" charset="-128"/>
              </a:rPr>
              <a:t>A closer look at network structure:</a:t>
            </a:r>
            <a:endParaRPr lang="en-US" smtClean="0">
              <a:ea typeface="ＭＳ Ｐゴシック" pitchFamily="34" charset="-128"/>
            </a:endParaRP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417513" y="1381125"/>
            <a:ext cx="4203700" cy="1047750"/>
          </a:xfrm>
        </p:spPr>
        <p:txBody>
          <a:bodyPr/>
          <a:lstStyle/>
          <a:p>
            <a:pPr eaLnBrk="1" hangingPunct="1">
              <a:buSzPct val="75000"/>
            </a:pPr>
            <a:r>
              <a:rPr lang="en-US" i="1" smtClean="0">
                <a:solidFill>
                  <a:srgbClr val="CC0000"/>
                </a:solidFill>
                <a:ea typeface="ＭＳ Ｐゴシック" pitchFamily="34" charset="-128"/>
              </a:rPr>
              <a:t>network edge:</a:t>
            </a:r>
          </a:p>
          <a:p>
            <a:pPr lvl="1" eaLnBrk="1" hangingPunct="1">
              <a:buSzPct val="75000"/>
            </a:pPr>
            <a:r>
              <a:rPr lang="en-US" smtClean="0">
                <a:ea typeface="ＭＳ Ｐゴシック" pitchFamily="34" charset="-128"/>
              </a:rPr>
              <a:t>hosts: clients and servers</a:t>
            </a:r>
          </a:p>
          <a:p>
            <a:pPr lvl="1" eaLnBrk="1" hangingPunct="1">
              <a:buSzPct val="75000"/>
            </a:pPr>
            <a:r>
              <a:rPr lang="en-US" smtClean="0">
                <a:ea typeface="ＭＳ Ｐゴシック" pitchFamily="34" charset="-128"/>
              </a:rPr>
              <a:t>servers often in data centers</a:t>
            </a:r>
          </a:p>
          <a:p>
            <a:pPr lvl="1" eaLnBrk="1" hangingPunct="1">
              <a:buSzPct val="75000"/>
            </a:pPr>
            <a:endParaRPr lang="en-US" smtClean="0">
              <a:ea typeface="ＭＳ Ｐゴシック" pitchFamily="34" charset="-128"/>
            </a:endParaRPr>
          </a:p>
        </p:txBody>
      </p:sp>
      <p:sp>
        <p:nvSpPr>
          <p:cNvPr id="10088" name="Rectangle 872"/>
          <p:cNvSpPr>
            <a:spLocks noChangeArrowheads="1"/>
          </p:cNvSpPr>
          <p:nvPr/>
        </p:nvSpPr>
        <p:spPr bwMode="auto">
          <a:xfrm>
            <a:off x="419100" y="3068638"/>
            <a:ext cx="4027488" cy="1414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SzPct val="65000"/>
              <a:buFont typeface="Wingdings" pitchFamily="2" charset="2"/>
              <a:buChar char="v"/>
            </a:pPr>
            <a:r>
              <a:rPr lang="en-US" sz="2800" i="1">
                <a:solidFill>
                  <a:srgbClr val="CC0000"/>
                </a:solidFill>
                <a:latin typeface="Gill Sans MT" pitchFamily="34" charset="0"/>
              </a:rPr>
              <a:t>access networks, physical media:</a:t>
            </a:r>
            <a:r>
              <a:rPr lang="en-US" sz="2800">
                <a:latin typeface="Gill Sans MT" pitchFamily="34" charset="0"/>
              </a:rPr>
              <a:t> wired, wireless communication links</a:t>
            </a:r>
            <a:r>
              <a:rPr lang="en-US" sz="2800">
                <a:solidFill>
                  <a:srgbClr val="FF0000"/>
                </a:solidFill>
                <a:latin typeface="Gill Sans MT" pitchFamily="34" charset="0"/>
              </a:rPr>
              <a:t> </a:t>
            </a:r>
            <a:endParaRPr lang="en-US">
              <a:latin typeface="Gill Sans MT" pitchFamily="34" charset="0"/>
            </a:endParaRPr>
          </a:p>
        </p:txBody>
      </p:sp>
      <p:sp>
        <p:nvSpPr>
          <p:cNvPr id="10089" name="Rectangle 873"/>
          <p:cNvSpPr>
            <a:spLocks noChangeArrowheads="1"/>
          </p:cNvSpPr>
          <p:nvPr/>
        </p:nvSpPr>
        <p:spPr bwMode="auto">
          <a:xfrm>
            <a:off x="447675" y="4784725"/>
            <a:ext cx="3810000" cy="1419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85000"/>
              </a:lnSpc>
              <a:spcBef>
                <a:spcPct val="15000"/>
              </a:spcBef>
              <a:buClr>
                <a:srgbClr val="000099"/>
              </a:buClr>
              <a:buSzPct val="65000"/>
              <a:buFont typeface="Wingdings" pitchFamily="2" charset="2"/>
              <a:buChar char="v"/>
            </a:pPr>
            <a:r>
              <a:rPr lang="en-US" sz="2800" i="1">
                <a:solidFill>
                  <a:srgbClr val="CC0000"/>
                </a:solidFill>
                <a:latin typeface="Gill Sans MT" pitchFamily="34" charset="0"/>
              </a:rPr>
              <a:t>network core: </a:t>
            </a:r>
          </a:p>
          <a:p>
            <a:pPr marL="628650" lvl="1" indent="-171450">
              <a:lnSpc>
                <a:spcPct val="85000"/>
              </a:lnSpc>
              <a:spcBef>
                <a:spcPct val="15000"/>
              </a:spcBef>
              <a:buClr>
                <a:srgbClr val="000099"/>
              </a:buClr>
              <a:buSzPct val="95000"/>
              <a:buFont typeface="Wingdings" pitchFamily="2" charset="2"/>
              <a:buChar char="§"/>
            </a:pPr>
            <a:r>
              <a:rPr lang="en-US">
                <a:latin typeface="Gill Sans MT" pitchFamily="34" charset="0"/>
              </a:rPr>
              <a:t>interconnected routers</a:t>
            </a:r>
          </a:p>
          <a:p>
            <a:pPr marL="628650" lvl="1" indent="-171450">
              <a:lnSpc>
                <a:spcPct val="85000"/>
              </a:lnSpc>
              <a:spcBef>
                <a:spcPct val="15000"/>
              </a:spcBef>
              <a:buClr>
                <a:srgbClr val="000099"/>
              </a:buClr>
              <a:buSzPct val="95000"/>
              <a:buFont typeface="Wingdings" pitchFamily="2" charset="2"/>
              <a:buChar char="§"/>
            </a:pPr>
            <a:r>
              <a:rPr lang="en-US">
                <a:latin typeface="Gill Sans MT" pitchFamily="34" charset="0"/>
              </a:rPr>
              <a:t>network of networks</a:t>
            </a:r>
          </a:p>
          <a:p>
            <a:pPr marL="342900" indent="-342900">
              <a:spcBef>
                <a:spcPct val="20000"/>
              </a:spcBef>
              <a:buClr>
                <a:schemeClr val="accent2"/>
              </a:buClr>
              <a:buSzPct val="85000"/>
              <a:buFont typeface="Wingdings" pitchFamily="2" charset="2"/>
              <a:buChar char="q"/>
            </a:pPr>
            <a:endParaRPr lang="en-US">
              <a:latin typeface="Gill Sans MT" pitchFamily="34" charset="0"/>
            </a:endParaRPr>
          </a:p>
        </p:txBody>
      </p:sp>
      <p:pic>
        <p:nvPicPr>
          <p:cNvPr id="49158" name="Picture 544" descr="underline_base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1663" y="877888"/>
            <a:ext cx="7769225" cy="173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49159" name="Group 733"/>
          <p:cNvGrpSpPr>
            <a:grpSpLocks/>
          </p:cNvGrpSpPr>
          <p:nvPr/>
        </p:nvGrpSpPr>
        <p:grpSpPr bwMode="auto">
          <a:xfrm>
            <a:off x="5202238" y="1384300"/>
            <a:ext cx="3551237" cy="4743450"/>
            <a:chOff x="5202238" y="1384300"/>
            <a:chExt cx="3551237" cy="4743450"/>
          </a:xfrm>
        </p:grpSpPr>
        <p:sp>
          <p:nvSpPr>
            <p:cNvPr id="49161" name="Freeform 415"/>
            <p:cNvSpPr>
              <a:spLocks/>
            </p:cNvSpPr>
            <p:nvPr/>
          </p:nvSpPr>
          <p:spPr bwMode="auto">
            <a:xfrm>
              <a:off x="7004050" y="3527425"/>
              <a:ext cx="1314450" cy="674688"/>
            </a:xfrm>
            <a:custGeom>
              <a:avLst/>
              <a:gdLst>
                <a:gd name="T0" fmla="*/ 2147483647 w 828"/>
                <a:gd name="T1" fmla="*/ 2147483647 h 425"/>
                <a:gd name="T2" fmla="*/ 2147483647 w 828"/>
                <a:gd name="T3" fmla="*/ 2147483647 h 425"/>
                <a:gd name="T4" fmla="*/ 2147483647 w 828"/>
                <a:gd name="T5" fmla="*/ 2147483647 h 425"/>
                <a:gd name="T6" fmla="*/ 2147483647 w 828"/>
                <a:gd name="T7" fmla="*/ 2147483647 h 425"/>
                <a:gd name="T8" fmla="*/ 2147483647 w 828"/>
                <a:gd name="T9" fmla="*/ 2147483647 h 425"/>
                <a:gd name="T10" fmla="*/ 2147483647 w 828"/>
                <a:gd name="T11" fmla="*/ 2147483647 h 425"/>
                <a:gd name="T12" fmla="*/ 2147483647 w 828"/>
                <a:gd name="T13" fmla="*/ 2147483647 h 425"/>
                <a:gd name="T14" fmla="*/ 2147483647 w 828"/>
                <a:gd name="T15" fmla="*/ 2147483647 h 425"/>
                <a:gd name="T16" fmla="*/ 2147483647 w 828"/>
                <a:gd name="T17" fmla="*/ 2147483647 h 425"/>
                <a:gd name="T18" fmla="*/ 2147483647 w 828"/>
                <a:gd name="T19" fmla="*/ 2147483647 h 425"/>
                <a:gd name="T20" fmla="*/ 2147483647 w 828"/>
                <a:gd name="T21" fmla="*/ 2147483647 h 425"/>
                <a:gd name="T22" fmla="*/ 2147483647 w 828"/>
                <a:gd name="T23" fmla="*/ 2147483647 h 425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828"/>
                <a:gd name="T37" fmla="*/ 0 h 425"/>
                <a:gd name="T38" fmla="*/ 828 w 828"/>
                <a:gd name="T39" fmla="*/ 425 h 425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828" h="425">
                  <a:moveTo>
                    <a:pt x="382" y="30"/>
                  </a:moveTo>
                  <a:cubicBezTo>
                    <a:pt x="350" y="29"/>
                    <a:pt x="413" y="30"/>
                    <a:pt x="370" y="30"/>
                  </a:cubicBezTo>
                  <a:cubicBezTo>
                    <a:pt x="327" y="30"/>
                    <a:pt x="187" y="16"/>
                    <a:pt x="126" y="32"/>
                  </a:cubicBezTo>
                  <a:cubicBezTo>
                    <a:pt x="65" y="48"/>
                    <a:pt x="12" y="86"/>
                    <a:pt x="6" y="126"/>
                  </a:cubicBezTo>
                  <a:cubicBezTo>
                    <a:pt x="0" y="166"/>
                    <a:pt x="44" y="231"/>
                    <a:pt x="92" y="274"/>
                  </a:cubicBezTo>
                  <a:cubicBezTo>
                    <a:pt x="140" y="317"/>
                    <a:pt x="217" y="360"/>
                    <a:pt x="292" y="384"/>
                  </a:cubicBezTo>
                  <a:cubicBezTo>
                    <a:pt x="367" y="408"/>
                    <a:pt x="472" y="425"/>
                    <a:pt x="540" y="416"/>
                  </a:cubicBezTo>
                  <a:cubicBezTo>
                    <a:pt x="608" y="407"/>
                    <a:pt x="659" y="371"/>
                    <a:pt x="698" y="330"/>
                  </a:cubicBezTo>
                  <a:cubicBezTo>
                    <a:pt x="737" y="289"/>
                    <a:pt x="760" y="221"/>
                    <a:pt x="776" y="170"/>
                  </a:cubicBezTo>
                  <a:cubicBezTo>
                    <a:pt x="792" y="119"/>
                    <a:pt x="828" y="44"/>
                    <a:pt x="792" y="22"/>
                  </a:cubicBezTo>
                  <a:cubicBezTo>
                    <a:pt x="756" y="0"/>
                    <a:pt x="630" y="37"/>
                    <a:pt x="560" y="38"/>
                  </a:cubicBezTo>
                  <a:cubicBezTo>
                    <a:pt x="490" y="39"/>
                    <a:pt x="414" y="31"/>
                    <a:pt x="382" y="30"/>
                  </a:cubicBezTo>
                  <a:close/>
                </a:path>
              </a:pathLst>
            </a:custGeom>
            <a:solidFill>
              <a:srgbClr val="00CC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9162" name="Freeform 416"/>
            <p:cNvSpPr>
              <a:spLocks/>
            </p:cNvSpPr>
            <p:nvPr/>
          </p:nvSpPr>
          <p:spPr bwMode="auto">
            <a:xfrm>
              <a:off x="7023100" y="2001838"/>
              <a:ext cx="1730375" cy="1125538"/>
            </a:xfrm>
            <a:custGeom>
              <a:avLst/>
              <a:gdLst>
                <a:gd name="T0" fmla="*/ 2147483647 w 765"/>
                <a:gd name="T1" fmla="*/ 2147483647 h 459"/>
                <a:gd name="T2" fmla="*/ 2147483647 w 765"/>
                <a:gd name="T3" fmla="*/ 2147483647 h 459"/>
                <a:gd name="T4" fmla="*/ 2147483647 w 765"/>
                <a:gd name="T5" fmla="*/ 2147483647 h 459"/>
                <a:gd name="T6" fmla="*/ 2147483647 w 765"/>
                <a:gd name="T7" fmla="*/ 2147483647 h 459"/>
                <a:gd name="T8" fmla="*/ 2147483647 w 765"/>
                <a:gd name="T9" fmla="*/ 2147483647 h 459"/>
                <a:gd name="T10" fmla="*/ 2147483647 w 765"/>
                <a:gd name="T11" fmla="*/ 2147483647 h 459"/>
                <a:gd name="T12" fmla="*/ 2147483647 w 765"/>
                <a:gd name="T13" fmla="*/ 2147483647 h 459"/>
                <a:gd name="T14" fmla="*/ 2147483647 w 765"/>
                <a:gd name="T15" fmla="*/ 2147483647 h 459"/>
                <a:gd name="T16" fmla="*/ 2147483647 w 765"/>
                <a:gd name="T17" fmla="*/ 2147483647 h 459"/>
                <a:gd name="T18" fmla="*/ 2147483647 w 765"/>
                <a:gd name="T19" fmla="*/ 2147483647 h 459"/>
                <a:gd name="T20" fmla="*/ 2147483647 w 765"/>
                <a:gd name="T21" fmla="*/ 2147483647 h 459"/>
                <a:gd name="T22" fmla="*/ 2147483647 w 765"/>
                <a:gd name="T23" fmla="*/ 2147483647 h 459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765"/>
                <a:gd name="T37" fmla="*/ 0 h 459"/>
                <a:gd name="T38" fmla="*/ 765 w 765"/>
                <a:gd name="T39" fmla="*/ 459 h 459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765" h="459">
                  <a:moveTo>
                    <a:pt x="424" y="10"/>
                  </a:moveTo>
                  <a:cubicBezTo>
                    <a:pt x="362" y="16"/>
                    <a:pt x="343" y="55"/>
                    <a:pt x="288" y="70"/>
                  </a:cubicBezTo>
                  <a:cubicBezTo>
                    <a:pt x="233" y="85"/>
                    <a:pt x="142" y="56"/>
                    <a:pt x="96" y="100"/>
                  </a:cubicBezTo>
                  <a:cubicBezTo>
                    <a:pt x="50" y="144"/>
                    <a:pt x="0" y="279"/>
                    <a:pt x="14" y="336"/>
                  </a:cubicBezTo>
                  <a:cubicBezTo>
                    <a:pt x="28" y="393"/>
                    <a:pt x="125" y="429"/>
                    <a:pt x="180" y="444"/>
                  </a:cubicBezTo>
                  <a:cubicBezTo>
                    <a:pt x="235" y="459"/>
                    <a:pt x="279" y="426"/>
                    <a:pt x="346" y="426"/>
                  </a:cubicBezTo>
                  <a:cubicBezTo>
                    <a:pt x="413" y="426"/>
                    <a:pt x="525" y="443"/>
                    <a:pt x="584" y="444"/>
                  </a:cubicBezTo>
                  <a:cubicBezTo>
                    <a:pt x="643" y="445"/>
                    <a:pt x="670" y="446"/>
                    <a:pt x="698" y="434"/>
                  </a:cubicBezTo>
                  <a:cubicBezTo>
                    <a:pt x="726" y="422"/>
                    <a:pt x="743" y="418"/>
                    <a:pt x="752" y="372"/>
                  </a:cubicBezTo>
                  <a:cubicBezTo>
                    <a:pt x="761" y="326"/>
                    <a:pt x="765" y="214"/>
                    <a:pt x="750" y="158"/>
                  </a:cubicBezTo>
                  <a:cubicBezTo>
                    <a:pt x="735" y="102"/>
                    <a:pt x="716" y="58"/>
                    <a:pt x="662" y="34"/>
                  </a:cubicBezTo>
                  <a:cubicBezTo>
                    <a:pt x="608" y="10"/>
                    <a:pt x="505" y="0"/>
                    <a:pt x="424" y="10"/>
                  </a:cubicBezTo>
                  <a:close/>
                </a:path>
              </a:pathLst>
            </a:custGeom>
            <a:gradFill rotWithShape="1">
              <a:gsLst>
                <a:gs pos="0">
                  <a:srgbClr val="00CCFF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9163" name="Freeform 417"/>
            <p:cNvSpPr>
              <a:spLocks/>
            </p:cNvSpPr>
            <p:nvPr/>
          </p:nvSpPr>
          <p:spPr bwMode="auto">
            <a:xfrm>
              <a:off x="5202238" y="1709738"/>
              <a:ext cx="1736725" cy="1071563"/>
            </a:xfrm>
            <a:custGeom>
              <a:avLst/>
              <a:gdLst>
                <a:gd name="T0" fmla="*/ 2147483647 w 1036"/>
                <a:gd name="T1" fmla="*/ 2147483647 h 675"/>
                <a:gd name="T2" fmla="*/ 2147483647 w 1036"/>
                <a:gd name="T3" fmla="*/ 2147483647 h 675"/>
                <a:gd name="T4" fmla="*/ 2147483647 w 1036"/>
                <a:gd name="T5" fmla="*/ 2147483647 h 675"/>
                <a:gd name="T6" fmla="*/ 2147483647 w 1036"/>
                <a:gd name="T7" fmla="*/ 2147483647 h 675"/>
                <a:gd name="T8" fmla="*/ 2147483647 w 1036"/>
                <a:gd name="T9" fmla="*/ 2147483647 h 675"/>
                <a:gd name="T10" fmla="*/ 2147483647 w 1036"/>
                <a:gd name="T11" fmla="*/ 2147483647 h 675"/>
                <a:gd name="T12" fmla="*/ 2147483647 w 1036"/>
                <a:gd name="T13" fmla="*/ 2147483647 h 675"/>
                <a:gd name="T14" fmla="*/ 2147483647 w 1036"/>
                <a:gd name="T15" fmla="*/ 2147483647 h 675"/>
                <a:gd name="T16" fmla="*/ 2147483647 w 1036"/>
                <a:gd name="T17" fmla="*/ 2147483647 h 675"/>
                <a:gd name="T18" fmla="*/ 2147483647 w 1036"/>
                <a:gd name="T19" fmla="*/ 2147483647 h 675"/>
                <a:gd name="T20" fmla="*/ 2147483647 w 1036"/>
                <a:gd name="T21" fmla="*/ 2147483647 h 675"/>
                <a:gd name="T22" fmla="*/ 2147483647 w 1036"/>
                <a:gd name="T23" fmla="*/ 2147483647 h 675"/>
                <a:gd name="T24" fmla="*/ 2147483647 w 1036"/>
                <a:gd name="T25" fmla="*/ 2147483647 h 675"/>
                <a:gd name="T26" fmla="*/ 2147483647 w 1036"/>
                <a:gd name="T27" fmla="*/ 2147483647 h 675"/>
                <a:gd name="T28" fmla="*/ 2147483647 w 1036"/>
                <a:gd name="T29" fmla="*/ 2147483647 h 675"/>
                <a:gd name="T30" fmla="*/ 2147483647 w 1036"/>
                <a:gd name="T31" fmla="*/ 2147483647 h 675"/>
                <a:gd name="T32" fmla="*/ 2147483647 w 1036"/>
                <a:gd name="T33" fmla="*/ 2147483647 h 675"/>
                <a:gd name="T34" fmla="*/ 2147483647 w 1036"/>
                <a:gd name="T35" fmla="*/ 2147483647 h 675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1036"/>
                <a:gd name="T55" fmla="*/ 0 h 675"/>
                <a:gd name="T56" fmla="*/ 1036 w 1036"/>
                <a:gd name="T57" fmla="*/ 675 h 675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1036" h="675">
                  <a:moveTo>
                    <a:pt x="648" y="11"/>
                  </a:moveTo>
                  <a:cubicBezTo>
                    <a:pt x="584" y="19"/>
                    <a:pt x="464" y="33"/>
                    <a:pt x="390" y="53"/>
                  </a:cubicBezTo>
                  <a:cubicBezTo>
                    <a:pt x="316" y="73"/>
                    <a:pt x="246" y="100"/>
                    <a:pt x="206" y="129"/>
                  </a:cubicBezTo>
                  <a:cubicBezTo>
                    <a:pt x="166" y="158"/>
                    <a:pt x="183" y="201"/>
                    <a:pt x="152" y="229"/>
                  </a:cubicBezTo>
                  <a:cubicBezTo>
                    <a:pt x="121" y="257"/>
                    <a:pt x="44" y="259"/>
                    <a:pt x="22" y="297"/>
                  </a:cubicBezTo>
                  <a:cubicBezTo>
                    <a:pt x="0" y="335"/>
                    <a:pt x="0" y="427"/>
                    <a:pt x="18" y="459"/>
                  </a:cubicBezTo>
                  <a:cubicBezTo>
                    <a:pt x="36" y="491"/>
                    <a:pt x="59" y="484"/>
                    <a:pt x="132" y="489"/>
                  </a:cubicBezTo>
                  <a:cubicBezTo>
                    <a:pt x="205" y="494"/>
                    <a:pt x="380" y="478"/>
                    <a:pt x="458" y="489"/>
                  </a:cubicBezTo>
                  <a:cubicBezTo>
                    <a:pt x="536" y="500"/>
                    <a:pt x="549" y="527"/>
                    <a:pt x="598" y="555"/>
                  </a:cubicBezTo>
                  <a:cubicBezTo>
                    <a:pt x="647" y="583"/>
                    <a:pt x="707" y="639"/>
                    <a:pt x="752" y="657"/>
                  </a:cubicBezTo>
                  <a:cubicBezTo>
                    <a:pt x="797" y="675"/>
                    <a:pt x="837" y="670"/>
                    <a:pt x="870" y="661"/>
                  </a:cubicBezTo>
                  <a:cubicBezTo>
                    <a:pt x="903" y="652"/>
                    <a:pt x="932" y="639"/>
                    <a:pt x="952" y="603"/>
                  </a:cubicBezTo>
                  <a:cubicBezTo>
                    <a:pt x="972" y="567"/>
                    <a:pt x="981" y="497"/>
                    <a:pt x="992" y="445"/>
                  </a:cubicBezTo>
                  <a:cubicBezTo>
                    <a:pt x="1003" y="393"/>
                    <a:pt x="1013" y="347"/>
                    <a:pt x="1018" y="291"/>
                  </a:cubicBezTo>
                  <a:cubicBezTo>
                    <a:pt x="1023" y="235"/>
                    <a:pt x="1036" y="153"/>
                    <a:pt x="1022" y="107"/>
                  </a:cubicBezTo>
                  <a:cubicBezTo>
                    <a:pt x="1008" y="61"/>
                    <a:pt x="975" y="34"/>
                    <a:pt x="934" y="17"/>
                  </a:cubicBezTo>
                  <a:cubicBezTo>
                    <a:pt x="893" y="0"/>
                    <a:pt x="824" y="4"/>
                    <a:pt x="776" y="3"/>
                  </a:cubicBezTo>
                  <a:cubicBezTo>
                    <a:pt x="728" y="2"/>
                    <a:pt x="712" y="3"/>
                    <a:pt x="648" y="11"/>
                  </a:cubicBezTo>
                  <a:close/>
                </a:path>
              </a:pathLst>
            </a:custGeom>
            <a:solidFill>
              <a:srgbClr val="00CC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49164" name="Group 418"/>
            <p:cNvGrpSpPr>
              <a:grpSpLocks/>
            </p:cNvGrpSpPr>
            <p:nvPr/>
          </p:nvGrpSpPr>
          <p:grpSpPr bwMode="auto">
            <a:xfrm>
              <a:off x="5278438" y="2974975"/>
              <a:ext cx="1458912" cy="933450"/>
              <a:chOff x="2889" y="1631"/>
              <a:chExt cx="980" cy="743"/>
            </a:xfrm>
          </p:grpSpPr>
          <p:sp>
            <p:nvSpPr>
              <p:cNvPr id="49514" name="Rectangle 419"/>
              <p:cNvSpPr>
                <a:spLocks noChangeArrowheads="1"/>
              </p:cNvSpPr>
              <p:nvPr/>
            </p:nvSpPr>
            <p:spPr bwMode="auto">
              <a:xfrm>
                <a:off x="3046" y="1841"/>
                <a:ext cx="663" cy="533"/>
              </a:xfrm>
              <a:prstGeom prst="rect">
                <a:avLst/>
              </a:prstGeom>
              <a:solidFill>
                <a:srgbClr val="00CC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9515" name="AutoShape 420"/>
              <p:cNvSpPr>
                <a:spLocks noChangeArrowheads="1"/>
              </p:cNvSpPr>
              <p:nvPr/>
            </p:nvSpPr>
            <p:spPr bwMode="auto">
              <a:xfrm>
                <a:off x="2889" y="1631"/>
                <a:ext cx="980" cy="253"/>
              </a:xfrm>
              <a:prstGeom prst="triangle">
                <a:avLst>
                  <a:gd name="adj" fmla="val 50000"/>
                </a:avLst>
              </a:prstGeom>
              <a:solidFill>
                <a:srgbClr val="00CC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en-US">
                  <a:solidFill>
                    <a:srgbClr val="00CCFF"/>
                  </a:solidFill>
                </a:endParaRPr>
              </a:p>
            </p:txBody>
          </p:sp>
        </p:grpSp>
        <p:sp>
          <p:nvSpPr>
            <p:cNvPr id="49165" name="Line 421"/>
            <p:cNvSpPr>
              <a:spLocks noChangeShapeType="1"/>
            </p:cNvSpPr>
            <p:nvPr/>
          </p:nvSpPr>
          <p:spPr bwMode="auto">
            <a:xfrm>
              <a:off x="7396163" y="3813175"/>
              <a:ext cx="163512" cy="12065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9166" name="Line 422"/>
            <p:cNvSpPr>
              <a:spLocks noChangeShapeType="1"/>
            </p:cNvSpPr>
            <p:nvPr/>
          </p:nvSpPr>
          <p:spPr bwMode="auto">
            <a:xfrm>
              <a:off x="7493000" y="3733800"/>
              <a:ext cx="2794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9167" name="Line 423"/>
            <p:cNvSpPr>
              <a:spLocks noChangeShapeType="1"/>
            </p:cNvSpPr>
            <p:nvPr/>
          </p:nvSpPr>
          <p:spPr bwMode="auto">
            <a:xfrm flipV="1">
              <a:off x="7729538" y="3819525"/>
              <a:ext cx="134937" cy="10477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9168" name="Line 424"/>
            <p:cNvSpPr>
              <a:spLocks noChangeShapeType="1"/>
            </p:cNvSpPr>
            <p:nvPr/>
          </p:nvSpPr>
          <p:spPr bwMode="auto">
            <a:xfrm>
              <a:off x="6427788" y="3740150"/>
              <a:ext cx="67945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9169" name="Line 425"/>
            <p:cNvSpPr>
              <a:spLocks noChangeShapeType="1"/>
            </p:cNvSpPr>
            <p:nvPr/>
          </p:nvSpPr>
          <p:spPr bwMode="auto">
            <a:xfrm>
              <a:off x="6723063" y="2587625"/>
              <a:ext cx="509587" cy="317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9170" name="Line 426"/>
            <p:cNvSpPr>
              <a:spLocks noChangeShapeType="1"/>
            </p:cNvSpPr>
            <p:nvPr/>
          </p:nvSpPr>
          <p:spPr bwMode="auto">
            <a:xfrm>
              <a:off x="6289675" y="2403475"/>
              <a:ext cx="152400" cy="9525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9171" name="Freeform 427"/>
            <p:cNvSpPr>
              <a:spLocks/>
            </p:cNvSpPr>
            <p:nvPr/>
          </p:nvSpPr>
          <p:spPr bwMode="auto">
            <a:xfrm>
              <a:off x="5497513" y="4378325"/>
              <a:ext cx="3079750" cy="1665288"/>
            </a:xfrm>
            <a:custGeom>
              <a:avLst/>
              <a:gdLst>
                <a:gd name="T0" fmla="*/ 2147483647 w 1940"/>
                <a:gd name="T1" fmla="*/ 2147483647 h 1049"/>
                <a:gd name="T2" fmla="*/ 2147483647 w 1940"/>
                <a:gd name="T3" fmla="*/ 2147483647 h 1049"/>
                <a:gd name="T4" fmla="*/ 2147483647 w 1940"/>
                <a:gd name="T5" fmla="*/ 2147483647 h 1049"/>
                <a:gd name="T6" fmla="*/ 2147483647 w 1940"/>
                <a:gd name="T7" fmla="*/ 2147483647 h 1049"/>
                <a:gd name="T8" fmla="*/ 2147483647 w 1940"/>
                <a:gd name="T9" fmla="*/ 2147483647 h 1049"/>
                <a:gd name="T10" fmla="*/ 2147483647 w 1940"/>
                <a:gd name="T11" fmla="*/ 2147483647 h 1049"/>
                <a:gd name="T12" fmla="*/ 2147483647 w 1940"/>
                <a:gd name="T13" fmla="*/ 2147483647 h 1049"/>
                <a:gd name="T14" fmla="*/ 2147483647 w 1940"/>
                <a:gd name="T15" fmla="*/ 2147483647 h 1049"/>
                <a:gd name="T16" fmla="*/ 2147483647 w 1940"/>
                <a:gd name="T17" fmla="*/ 2147483647 h 1049"/>
                <a:gd name="T18" fmla="*/ 2147483647 w 1940"/>
                <a:gd name="T19" fmla="*/ 2147483647 h 1049"/>
                <a:gd name="T20" fmla="*/ 2147483647 w 1940"/>
                <a:gd name="T21" fmla="*/ 2147483647 h 1049"/>
                <a:gd name="T22" fmla="*/ 2147483647 w 1940"/>
                <a:gd name="T23" fmla="*/ 2147483647 h 1049"/>
                <a:gd name="T24" fmla="*/ 2147483647 w 1940"/>
                <a:gd name="T25" fmla="*/ 2147483647 h 1049"/>
                <a:gd name="T26" fmla="*/ 2147483647 w 1940"/>
                <a:gd name="T27" fmla="*/ 2147483647 h 1049"/>
                <a:gd name="T28" fmla="*/ 2147483647 w 1940"/>
                <a:gd name="T29" fmla="*/ 2147483647 h 1049"/>
                <a:gd name="T30" fmla="*/ 2147483647 w 1940"/>
                <a:gd name="T31" fmla="*/ 2147483647 h 1049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1940"/>
                <a:gd name="T49" fmla="*/ 0 h 1049"/>
                <a:gd name="T50" fmla="*/ 1940 w 1940"/>
                <a:gd name="T51" fmla="*/ 1049 h 1049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1940" h="1049">
                  <a:moveTo>
                    <a:pt x="952" y="26"/>
                  </a:moveTo>
                  <a:cubicBezTo>
                    <a:pt x="867" y="45"/>
                    <a:pt x="832" y="118"/>
                    <a:pt x="755" y="125"/>
                  </a:cubicBezTo>
                  <a:cubicBezTo>
                    <a:pt x="678" y="132"/>
                    <a:pt x="587" y="72"/>
                    <a:pt x="488" y="68"/>
                  </a:cubicBezTo>
                  <a:cubicBezTo>
                    <a:pt x="389" y="64"/>
                    <a:pt x="237" y="48"/>
                    <a:pt x="158" y="101"/>
                  </a:cubicBezTo>
                  <a:cubicBezTo>
                    <a:pt x="79" y="154"/>
                    <a:pt x="28" y="298"/>
                    <a:pt x="14" y="389"/>
                  </a:cubicBezTo>
                  <a:cubicBezTo>
                    <a:pt x="0" y="480"/>
                    <a:pt x="25" y="595"/>
                    <a:pt x="71" y="648"/>
                  </a:cubicBezTo>
                  <a:cubicBezTo>
                    <a:pt x="117" y="701"/>
                    <a:pt x="205" y="665"/>
                    <a:pt x="288" y="706"/>
                  </a:cubicBezTo>
                  <a:cubicBezTo>
                    <a:pt x="371" y="747"/>
                    <a:pt x="450" y="842"/>
                    <a:pt x="568" y="893"/>
                  </a:cubicBezTo>
                  <a:cubicBezTo>
                    <a:pt x="686" y="944"/>
                    <a:pt x="852" y="991"/>
                    <a:pt x="996" y="1014"/>
                  </a:cubicBezTo>
                  <a:cubicBezTo>
                    <a:pt x="1140" y="1036"/>
                    <a:pt x="1309" y="1049"/>
                    <a:pt x="1433" y="1031"/>
                  </a:cubicBezTo>
                  <a:cubicBezTo>
                    <a:pt x="1557" y="1012"/>
                    <a:pt x="1657" y="960"/>
                    <a:pt x="1739" y="907"/>
                  </a:cubicBezTo>
                  <a:cubicBezTo>
                    <a:pt x="1821" y="855"/>
                    <a:pt x="1906" y="824"/>
                    <a:pt x="1923" y="714"/>
                  </a:cubicBezTo>
                  <a:cubicBezTo>
                    <a:pt x="1940" y="604"/>
                    <a:pt x="1898" y="350"/>
                    <a:pt x="1839" y="251"/>
                  </a:cubicBezTo>
                  <a:cubicBezTo>
                    <a:pt x="1780" y="151"/>
                    <a:pt x="1662" y="153"/>
                    <a:pt x="1566" y="114"/>
                  </a:cubicBezTo>
                  <a:cubicBezTo>
                    <a:pt x="1470" y="76"/>
                    <a:pt x="1365" y="30"/>
                    <a:pt x="1263" y="15"/>
                  </a:cubicBezTo>
                  <a:cubicBezTo>
                    <a:pt x="1161" y="0"/>
                    <a:pt x="1037" y="8"/>
                    <a:pt x="952" y="26"/>
                  </a:cubicBezTo>
                  <a:close/>
                </a:path>
              </a:pathLst>
            </a:custGeom>
            <a:solidFill>
              <a:srgbClr val="00CC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9172" name="Line 428"/>
            <p:cNvSpPr>
              <a:spLocks noChangeShapeType="1"/>
            </p:cNvSpPr>
            <p:nvPr/>
          </p:nvSpPr>
          <p:spPr bwMode="auto">
            <a:xfrm rot="-5400000">
              <a:off x="7845425" y="5159376"/>
              <a:ext cx="523875" cy="1397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9173" name="Line 429"/>
            <p:cNvSpPr>
              <a:spLocks noChangeShapeType="1"/>
            </p:cNvSpPr>
            <p:nvPr/>
          </p:nvSpPr>
          <p:spPr bwMode="auto">
            <a:xfrm rot="5400000" flipV="1">
              <a:off x="7991475" y="5440363"/>
              <a:ext cx="3175" cy="85725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9174" name="Line 430"/>
            <p:cNvSpPr>
              <a:spLocks noChangeShapeType="1"/>
            </p:cNvSpPr>
            <p:nvPr/>
          </p:nvSpPr>
          <p:spPr bwMode="auto">
            <a:xfrm rot="-5400000">
              <a:off x="8177213" y="5116513"/>
              <a:ext cx="0" cy="1143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9175" name="Line 431"/>
            <p:cNvSpPr>
              <a:spLocks noChangeShapeType="1"/>
            </p:cNvSpPr>
            <p:nvPr/>
          </p:nvSpPr>
          <p:spPr bwMode="auto">
            <a:xfrm>
              <a:off x="7358063" y="4697413"/>
              <a:ext cx="390525" cy="18415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9176" name="Line 432"/>
            <p:cNvSpPr>
              <a:spLocks noChangeShapeType="1"/>
            </p:cNvSpPr>
            <p:nvPr/>
          </p:nvSpPr>
          <p:spPr bwMode="auto">
            <a:xfrm flipV="1">
              <a:off x="6737350" y="4684713"/>
              <a:ext cx="322263" cy="19843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9177" name="Line 433"/>
            <p:cNvSpPr>
              <a:spLocks noChangeShapeType="1"/>
            </p:cNvSpPr>
            <p:nvPr/>
          </p:nvSpPr>
          <p:spPr bwMode="auto">
            <a:xfrm flipV="1">
              <a:off x="6780213" y="4976813"/>
              <a:ext cx="97155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9178" name="Line 435"/>
            <p:cNvSpPr>
              <a:spLocks noChangeShapeType="1"/>
            </p:cNvSpPr>
            <p:nvPr/>
          </p:nvSpPr>
          <p:spPr bwMode="auto">
            <a:xfrm>
              <a:off x="6100763" y="4773613"/>
              <a:ext cx="263525" cy="8572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9179" name="Line 436"/>
            <p:cNvSpPr>
              <a:spLocks noChangeShapeType="1"/>
            </p:cNvSpPr>
            <p:nvPr/>
          </p:nvSpPr>
          <p:spPr bwMode="auto">
            <a:xfrm flipV="1">
              <a:off x="5842000" y="4983163"/>
              <a:ext cx="412750" cy="1270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9180" name="Line 439"/>
            <p:cNvSpPr>
              <a:spLocks noChangeShapeType="1"/>
            </p:cNvSpPr>
            <p:nvPr/>
          </p:nvSpPr>
          <p:spPr bwMode="auto">
            <a:xfrm flipH="1">
              <a:off x="6267450" y="5070475"/>
              <a:ext cx="142875" cy="19843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9181" name="Line 440"/>
            <p:cNvSpPr>
              <a:spLocks noChangeShapeType="1"/>
            </p:cNvSpPr>
            <p:nvPr/>
          </p:nvSpPr>
          <p:spPr bwMode="auto">
            <a:xfrm flipH="1" flipV="1">
              <a:off x="6588125" y="5097463"/>
              <a:ext cx="74613" cy="17303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9182" name="Line 441"/>
            <p:cNvSpPr>
              <a:spLocks noChangeShapeType="1"/>
            </p:cNvSpPr>
            <p:nvPr/>
          </p:nvSpPr>
          <p:spPr bwMode="auto">
            <a:xfrm>
              <a:off x="6743700" y="5053013"/>
              <a:ext cx="503238" cy="26987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9183" name="Line 443"/>
            <p:cNvSpPr>
              <a:spLocks noChangeShapeType="1"/>
            </p:cNvSpPr>
            <p:nvPr/>
          </p:nvSpPr>
          <p:spPr bwMode="auto">
            <a:xfrm>
              <a:off x="6281738" y="3522663"/>
              <a:ext cx="0" cy="13176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9184" name="Line 444"/>
            <p:cNvSpPr>
              <a:spLocks noChangeShapeType="1"/>
            </p:cNvSpPr>
            <p:nvPr/>
          </p:nvSpPr>
          <p:spPr bwMode="auto">
            <a:xfrm flipV="1">
              <a:off x="7577138" y="2492375"/>
              <a:ext cx="123825" cy="8731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9185" name="Line 445"/>
            <p:cNvSpPr>
              <a:spLocks noChangeShapeType="1"/>
            </p:cNvSpPr>
            <p:nvPr/>
          </p:nvSpPr>
          <p:spPr bwMode="auto">
            <a:xfrm>
              <a:off x="7405688" y="2665413"/>
              <a:ext cx="0" cy="8255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9186" name="Line 446"/>
            <p:cNvSpPr>
              <a:spLocks noChangeShapeType="1"/>
            </p:cNvSpPr>
            <p:nvPr/>
          </p:nvSpPr>
          <p:spPr bwMode="auto">
            <a:xfrm flipV="1">
              <a:off x="7577138" y="2562225"/>
              <a:ext cx="263525" cy="28892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9187" name="Line 447"/>
            <p:cNvSpPr>
              <a:spLocks noChangeShapeType="1"/>
            </p:cNvSpPr>
            <p:nvPr/>
          </p:nvSpPr>
          <p:spPr bwMode="auto">
            <a:xfrm>
              <a:off x="7942263" y="2560638"/>
              <a:ext cx="0" cy="19685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9188" name="Line 448"/>
            <p:cNvSpPr>
              <a:spLocks noChangeShapeType="1"/>
            </p:cNvSpPr>
            <p:nvPr/>
          </p:nvSpPr>
          <p:spPr bwMode="auto">
            <a:xfrm>
              <a:off x="7596188" y="2867025"/>
              <a:ext cx="18891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9189" name="Line 449"/>
            <p:cNvSpPr>
              <a:spLocks noChangeShapeType="1"/>
            </p:cNvSpPr>
            <p:nvPr/>
          </p:nvSpPr>
          <p:spPr bwMode="auto">
            <a:xfrm flipV="1">
              <a:off x="5891213" y="3733800"/>
              <a:ext cx="168275" cy="317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9190" name="Line 450"/>
            <p:cNvSpPr>
              <a:spLocks noChangeShapeType="1"/>
            </p:cNvSpPr>
            <p:nvPr/>
          </p:nvSpPr>
          <p:spPr bwMode="auto">
            <a:xfrm>
              <a:off x="8150225" y="2857500"/>
              <a:ext cx="177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9191" name="Line 451"/>
            <p:cNvSpPr>
              <a:spLocks noChangeShapeType="1"/>
            </p:cNvSpPr>
            <p:nvPr/>
          </p:nvSpPr>
          <p:spPr bwMode="auto">
            <a:xfrm flipH="1">
              <a:off x="7296150" y="2933700"/>
              <a:ext cx="98425" cy="70485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9192" name="Line 452"/>
            <p:cNvSpPr>
              <a:spLocks noChangeShapeType="1"/>
            </p:cNvSpPr>
            <p:nvPr/>
          </p:nvSpPr>
          <p:spPr bwMode="auto">
            <a:xfrm flipH="1">
              <a:off x="7888288" y="2933700"/>
              <a:ext cx="111125" cy="72707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9193" name="Line 541"/>
            <p:cNvSpPr>
              <a:spLocks noChangeShapeType="1"/>
            </p:cNvSpPr>
            <p:nvPr/>
          </p:nvSpPr>
          <p:spPr bwMode="auto">
            <a:xfrm flipV="1">
              <a:off x="7272338" y="4075113"/>
              <a:ext cx="227012" cy="43656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49194" name="Group 590"/>
            <p:cNvGrpSpPr>
              <a:grpSpLocks/>
            </p:cNvGrpSpPr>
            <p:nvPr/>
          </p:nvGrpSpPr>
          <p:grpSpPr bwMode="auto">
            <a:xfrm flipH="1">
              <a:off x="5775325" y="4533900"/>
              <a:ext cx="414337" cy="373063"/>
              <a:chOff x="2839" y="3501"/>
              <a:chExt cx="755" cy="803"/>
            </a:xfrm>
          </p:grpSpPr>
          <p:pic>
            <p:nvPicPr>
              <p:cNvPr id="49512" name="Picture 591" descr="desktop_computer_stylized_medium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2839" y="3501"/>
                <a:ext cx="755" cy="80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49513" name="Freeform 592"/>
              <p:cNvSpPr>
                <a:spLocks/>
              </p:cNvSpPr>
              <p:nvPr/>
            </p:nvSpPr>
            <p:spPr bwMode="auto">
              <a:xfrm>
                <a:off x="2916" y="3578"/>
                <a:ext cx="356" cy="368"/>
              </a:xfrm>
              <a:custGeom>
                <a:avLst/>
                <a:gdLst>
                  <a:gd name="T0" fmla="*/ 0 w 356"/>
                  <a:gd name="T1" fmla="*/ 0 h 368"/>
                  <a:gd name="T2" fmla="*/ 300 w 356"/>
                  <a:gd name="T3" fmla="*/ 14 h 368"/>
                  <a:gd name="T4" fmla="*/ 356 w 356"/>
                  <a:gd name="T5" fmla="*/ 294 h 368"/>
                  <a:gd name="T6" fmla="*/ 78 w 356"/>
                  <a:gd name="T7" fmla="*/ 368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56"/>
                  <a:gd name="T16" fmla="*/ 0 h 368"/>
                  <a:gd name="T17" fmla="*/ 356 w 356"/>
                  <a:gd name="T18" fmla="*/ 368 h 36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 w="9525" cap="flat" cmpd="sng">
                <a:noFill/>
                <a:prstDash val="solid"/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49195" name="Group 593"/>
            <p:cNvGrpSpPr>
              <a:grpSpLocks/>
            </p:cNvGrpSpPr>
            <p:nvPr/>
          </p:nvGrpSpPr>
          <p:grpSpPr bwMode="auto">
            <a:xfrm flipH="1">
              <a:off x="5457825" y="4954588"/>
              <a:ext cx="482600" cy="406400"/>
              <a:chOff x="2839" y="3501"/>
              <a:chExt cx="755" cy="803"/>
            </a:xfrm>
          </p:grpSpPr>
          <p:pic>
            <p:nvPicPr>
              <p:cNvPr id="49510" name="Picture 594" descr="desktop_computer_stylized_medium"/>
              <p:cNvPicPr>
                <a:picLocks noChangeAspect="1" noChangeArrowheads="1"/>
              </p:cNvPicPr>
              <p:nvPr/>
            </p:nvPicPr>
            <p:blipFill>
              <a:blip r:embed="rId5" cstate="print"/>
              <a:srcRect/>
              <a:stretch>
                <a:fillRect/>
              </a:stretch>
            </p:blipFill>
            <p:spPr bwMode="auto">
              <a:xfrm>
                <a:off x="2839" y="3501"/>
                <a:ext cx="755" cy="80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49511" name="Freeform 595"/>
              <p:cNvSpPr>
                <a:spLocks/>
              </p:cNvSpPr>
              <p:nvPr/>
            </p:nvSpPr>
            <p:spPr bwMode="auto">
              <a:xfrm>
                <a:off x="2916" y="3578"/>
                <a:ext cx="356" cy="368"/>
              </a:xfrm>
              <a:custGeom>
                <a:avLst/>
                <a:gdLst>
                  <a:gd name="T0" fmla="*/ 0 w 356"/>
                  <a:gd name="T1" fmla="*/ 0 h 368"/>
                  <a:gd name="T2" fmla="*/ 300 w 356"/>
                  <a:gd name="T3" fmla="*/ 14 h 368"/>
                  <a:gd name="T4" fmla="*/ 356 w 356"/>
                  <a:gd name="T5" fmla="*/ 294 h 368"/>
                  <a:gd name="T6" fmla="*/ 78 w 356"/>
                  <a:gd name="T7" fmla="*/ 368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56"/>
                  <a:gd name="T16" fmla="*/ 0 h 368"/>
                  <a:gd name="T17" fmla="*/ 356 w 356"/>
                  <a:gd name="T18" fmla="*/ 368 h 36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 w="9525" cap="flat" cmpd="sng">
                <a:noFill/>
                <a:prstDash val="solid"/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49196" name="Group 596"/>
            <p:cNvGrpSpPr>
              <a:grpSpLocks/>
            </p:cNvGrpSpPr>
            <p:nvPr/>
          </p:nvGrpSpPr>
          <p:grpSpPr bwMode="auto">
            <a:xfrm flipH="1">
              <a:off x="5935663" y="5256213"/>
              <a:ext cx="427037" cy="349250"/>
              <a:chOff x="2839" y="3501"/>
              <a:chExt cx="755" cy="803"/>
            </a:xfrm>
          </p:grpSpPr>
          <p:pic>
            <p:nvPicPr>
              <p:cNvPr id="49508" name="Picture 597" descr="desktop_computer_stylized_medium"/>
              <p:cNvPicPr>
                <a:picLocks noChangeAspect="1" noChangeArrowheads="1"/>
              </p:cNvPicPr>
              <p:nvPr/>
            </p:nvPicPr>
            <p:blipFill>
              <a:blip r:embed="rId6" cstate="print"/>
              <a:srcRect/>
              <a:stretch>
                <a:fillRect/>
              </a:stretch>
            </p:blipFill>
            <p:spPr bwMode="auto">
              <a:xfrm>
                <a:off x="2839" y="3501"/>
                <a:ext cx="755" cy="80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49509" name="Freeform 598"/>
              <p:cNvSpPr>
                <a:spLocks/>
              </p:cNvSpPr>
              <p:nvPr/>
            </p:nvSpPr>
            <p:spPr bwMode="auto">
              <a:xfrm>
                <a:off x="2916" y="3578"/>
                <a:ext cx="356" cy="368"/>
              </a:xfrm>
              <a:custGeom>
                <a:avLst/>
                <a:gdLst>
                  <a:gd name="T0" fmla="*/ 0 w 356"/>
                  <a:gd name="T1" fmla="*/ 0 h 368"/>
                  <a:gd name="T2" fmla="*/ 300 w 356"/>
                  <a:gd name="T3" fmla="*/ 14 h 368"/>
                  <a:gd name="T4" fmla="*/ 356 w 356"/>
                  <a:gd name="T5" fmla="*/ 294 h 368"/>
                  <a:gd name="T6" fmla="*/ 78 w 356"/>
                  <a:gd name="T7" fmla="*/ 368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56"/>
                  <a:gd name="T16" fmla="*/ 0 h 368"/>
                  <a:gd name="T17" fmla="*/ 356 w 356"/>
                  <a:gd name="T18" fmla="*/ 368 h 36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 w="9525" cap="flat" cmpd="sng">
                <a:noFill/>
                <a:prstDash val="solid"/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49197" name="Group 599"/>
            <p:cNvGrpSpPr>
              <a:grpSpLocks/>
            </p:cNvGrpSpPr>
            <p:nvPr/>
          </p:nvGrpSpPr>
          <p:grpSpPr bwMode="auto">
            <a:xfrm>
              <a:off x="6550025" y="5238750"/>
              <a:ext cx="427037" cy="350838"/>
              <a:chOff x="2839" y="3501"/>
              <a:chExt cx="755" cy="803"/>
            </a:xfrm>
          </p:grpSpPr>
          <p:pic>
            <p:nvPicPr>
              <p:cNvPr id="49506" name="Picture 600" descr="desktop_computer_stylized_medium"/>
              <p:cNvPicPr>
                <a:picLocks noChangeAspect="1" noChangeArrowheads="1"/>
              </p:cNvPicPr>
              <p:nvPr/>
            </p:nvPicPr>
            <p:blipFill>
              <a:blip r:embed="rId6" cstate="print"/>
              <a:srcRect/>
              <a:stretch>
                <a:fillRect/>
              </a:stretch>
            </p:blipFill>
            <p:spPr bwMode="auto">
              <a:xfrm>
                <a:off x="2839" y="3501"/>
                <a:ext cx="755" cy="80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49507" name="Freeform 601"/>
              <p:cNvSpPr>
                <a:spLocks/>
              </p:cNvSpPr>
              <p:nvPr/>
            </p:nvSpPr>
            <p:spPr bwMode="auto">
              <a:xfrm>
                <a:off x="2916" y="3578"/>
                <a:ext cx="356" cy="368"/>
              </a:xfrm>
              <a:custGeom>
                <a:avLst/>
                <a:gdLst>
                  <a:gd name="T0" fmla="*/ 0 w 356"/>
                  <a:gd name="T1" fmla="*/ 0 h 368"/>
                  <a:gd name="T2" fmla="*/ 300 w 356"/>
                  <a:gd name="T3" fmla="*/ 14 h 368"/>
                  <a:gd name="T4" fmla="*/ 356 w 356"/>
                  <a:gd name="T5" fmla="*/ 294 h 368"/>
                  <a:gd name="T6" fmla="*/ 78 w 356"/>
                  <a:gd name="T7" fmla="*/ 368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56"/>
                  <a:gd name="T16" fmla="*/ 0 h 368"/>
                  <a:gd name="T17" fmla="*/ 356 w 356"/>
                  <a:gd name="T18" fmla="*/ 368 h 36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 w="9525" cap="flat" cmpd="sng">
                <a:noFill/>
                <a:prstDash val="solid"/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</p:grpSp>
        <p:pic>
          <p:nvPicPr>
            <p:cNvPr id="49198" name="Picture 603" descr="car_icon_small"/>
            <p:cNvPicPr>
              <a:picLocks noChangeAspect="1" noChangeArrowheads="1"/>
            </p:cNvPicPr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6342063" y="1720850"/>
              <a:ext cx="849312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49199" name="Group 652"/>
            <p:cNvGrpSpPr>
              <a:grpSpLocks/>
            </p:cNvGrpSpPr>
            <p:nvPr/>
          </p:nvGrpSpPr>
          <p:grpSpPr bwMode="auto">
            <a:xfrm>
              <a:off x="5613400" y="1546225"/>
              <a:ext cx="415925" cy="385763"/>
              <a:chOff x="2751" y="1851"/>
              <a:chExt cx="462" cy="478"/>
            </a:xfrm>
          </p:grpSpPr>
          <p:pic>
            <p:nvPicPr>
              <p:cNvPr id="49504" name="Picture 653" descr="iphone_stylized_small"/>
              <p:cNvPicPr>
                <a:picLocks noChangeAspect="1" noChangeArrowheads="1"/>
              </p:cNvPicPr>
              <p:nvPr/>
            </p:nvPicPr>
            <p:blipFill>
              <a:blip r:embed="rId8" cstate="print"/>
              <a:srcRect/>
              <a:stretch>
                <a:fillRect/>
              </a:stretch>
            </p:blipFill>
            <p:spPr bwMode="auto">
              <a:xfrm>
                <a:off x="2928" y="1922"/>
                <a:ext cx="152" cy="40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49505" name="Picture 654" descr="antenna_radiation_stylized"/>
              <p:cNvPicPr>
                <a:picLocks noChangeAspect="1" noChangeArrowheads="1"/>
              </p:cNvPicPr>
              <p:nvPr/>
            </p:nvPicPr>
            <p:blipFill>
              <a:blip r:embed="rId9" cstate="print"/>
              <a:srcRect/>
              <a:stretch>
                <a:fillRect/>
              </a:stretch>
            </p:blipFill>
            <p:spPr bwMode="auto">
              <a:xfrm>
                <a:off x="2751" y="1851"/>
                <a:ext cx="462" cy="11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grpSp>
          <p:nvGrpSpPr>
            <p:cNvPr id="49200" name="Group 665"/>
            <p:cNvGrpSpPr>
              <a:grpSpLocks/>
            </p:cNvGrpSpPr>
            <p:nvPr/>
          </p:nvGrpSpPr>
          <p:grpSpPr bwMode="auto">
            <a:xfrm>
              <a:off x="7689850" y="2395538"/>
              <a:ext cx="390525" cy="169863"/>
              <a:chOff x="4650" y="1129"/>
              <a:chExt cx="246" cy="95"/>
            </a:xfrm>
          </p:grpSpPr>
          <p:sp>
            <p:nvSpPr>
              <p:cNvPr id="49496" name="Oval 407"/>
              <p:cNvSpPr>
                <a:spLocks noChangeArrowheads="1"/>
              </p:cNvSpPr>
              <p:nvPr/>
            </p:nvSpPr>
            <p:spPr bwMode="auto">
              <a:xfrm>
                <a:off x="4651" y="1171"/>
                <a:ext cx="244" cy="53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Times New Roman" pitchFamily="18" charset="0"/>
                </a:endParaRPr>
              </a:p>
            </p:txBody>
          </p:sp>
          <p:sp>
            <p:nvSpPr>
              <p:cNvPr id="49497" name="Rectangle 410"/>
              <p:cNvSpPr>
                <a:spLocks noChangeArrowheads="1"/>
              </p:cNvSpPr>
              <p:nvPr/>
            </p:nvSpPr>
            <p:spPr bwMode="auto">
              <a:xfrm>
                <a:off x="4651" y="1165"/>
                <a:ext cx="245" cy="33"/>
              </a:xfrm>
              <a:prstGeom prst="rect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en-US">
                  <a:latin typeface="Times New Roman" pitchFamily="18" charset="0"/>
                </a:endParaRPr>
              </a:p>
            </p:txBody>
          </p:sp>
          <p:sp>
            <p:nvSpPr>
              <p:cNvPr id="49498" name="Oval 411"/>
              <p:cNvSpPr>
                <a:spLocks noChangeArrowheads="1"/>
              </p:cNvSpPr>
              <p:nvPr/>
            </p:nvSpPr>
            <p:spPr bwMode="auto">
              <a:xfrm>
                <a:off x="4650" y="1129"/>
                <a:ext cx="244" cy="62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Times New Roman" pitchFamily="18" charset="0"/>
                </a:endParaRPr>
              </a:p>
            </p:txBody>
          </p:sp>
          <p:grpSp>
            <p:nvGrpSpPr>
              <p:cNvPr id="49499" name="Group 659"/>
              <p:cNvGrpSpPr>
                <a:grpSpLocks/>
              </p:cNvGrpSpPr>
              <p:nvPr/>
            </p:nvGrpSpPr>
            <p:grpSpPr bwMode="auto">
              <a:xfrm>
                <a:off x="4699" y="1145"/>
                <a:ext cx="138" cy="29"/>
                <a:chOff x="2468" y="1332"/>
                <a:chExt cx="310" cy="60"/>
              </a:xfrm>
            </p:grpSpPr>
            <p:sp>
              <p:nvSpPr>
                <p:cNvPr id="49502" name="Freeform 660"/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10"/>
                    <a:gd name="T13" fmla="*/ 0 h 60"/>
                    <a:gd name="T14" fmla="*/ 310 w 310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noFill/>
                <a:ln w="12700" cmpd="sng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9503" name="Freeform 661"/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82"/>
                    <a:gd name="T13" fmla="*/ 0 h 60"/>
                    <a:gd name="T14" fmla="*/ 282 w 282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noFill/>
                <a:ln w="12700" cmpd="sng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49500" name="Line 662"/>
              <p:cNvSpPr>
                <a:spLocks noChangeShapeType="1"/>
              </p:cNvSpPr>
              <p:nvPr/>
            </p:nvSpPr>
            <p:spPr bwMode="auto">
              <a:xfrm>
                <a:off x="4651" y="1158"/>
                <a:ext cx="0" cy="4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9501" name="Line 663"/>
              <p:cNvSpPr>
                <a:spLocks noChangeShapeType="1"/>
              </p:cNvSpPr>
              <p:nvPr/>
            </p:nvSpPr>
            <p:spPr bwMode="auto">
              <a:xfrm>
                <a:off x="4894" y="1160"/>
                <a:ext cx="0" cy="4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49201" name="Group 666"/>
            <p:cNvGrpSpPr>
              <a:grpSpLocks/>
            </p:cNvGrpSpPr>
            <p:nvPr/>
          </p:nvGrpSpPr>
          <p:grpSpPr bwMode="auto">
            <a:xfrm>
              <a:off x="7762875" y="2757488"/>
              <a:ext cx="390525" cy="176213"/>
              <a:chOff x="4650" y="1129"/>
              <a:chExt cx="246" cy="95"/>
            </a:xfrm>
          </p:grpSpPr>
          <p:sp>
            <p:nvSpPr>
              <p:cNvPr id="49488" name="Oval 407"/>
              <p:cNvSpPr>
                <a:spLocks noChangeArrowheads="1"/>
              </p:cNvSpPr>
              <p:nvPr/>
            </p:nvSpPr>
            <p:spPr bwMode="auto">
              <a:xfrm>
                <a:off x="4651" y="1171"/>
                <a:ext cx="244" cy="53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Times New Roman" pitchFamily="18" charset="0"/>
                </a:endParaRPr>
              </a:p>
            </p:txBody>
          </p:sp>
          <p:sp>
            <p:nvSpPr>
              <p:cNvPr id="49489" name="Rectangle 410"/>
              <p:cNvSpPr>
                <a:spLocks noChangeArrowheads="1"/>
              </p:cNvSpPr>
              <p:nvPr/>
            </p:nvSpPr>
            <p:spPr bwMode="auto">
              <a:xfrm>
                <a:off x="4651" y="1165"/>
                <a:ext cx="245" cy="33"/>
              </a:xfrm>
              <a:prstGeom prst="rect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en-US">
                  <a:latin typeface="Times New Roman" pitchFamily="18" charset="0"/>
                </a:endParaRPr>
              </a:p>
            </p:txBody>
          </p:sp>
          <p:sp>
            <p:nvSpPr>
              <p:cNvPr id="49490" name="Oval 411"/>
              <p:cNvSpPr>
                <a:spLocks noChangeArrowheads="1"/>
              </p:cNvSpPr>
              <p:nvPr/>
            </p:nvSpPr>
            <p:spPr bwMode="auto">
              <a:xfrm>
                <a:off x="4650" y="1129"/>
                <a:ext cx="244" cy="62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Times New Roman" pitchFamily="18" charset="0"/>
                </a:endParaRPr>
              </a:p>
            </p:txBody>
          </p:sp>
          <p:grpSp>
            <p:nvGrpSpPr>
              <p:cNvPr id="49491" name="Group 670"/>
              <p:cNvGrpSpPr>
                <a:grpSpLocks/>
              </p:cNvGrpSpPr>
              <p:nvPr/>
            </p:nvGrpSpPr>
            <p:grpSpPr bwMode="auto">
              <a:xfrm>
                <a:off x="4699" y="1145"/>
                <a:ext cx="138" cy="29"/>
                <a:chOff x="2468" y="1332"/>
                <a:chExt cx="310" cy="60"/>
              </a:xfrm>
            </p:grpSpPr>
            <p:sp>
              <p:nvSpPr>
                <p:cNvPr id="49494" name="Freeform 671"/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10"/>
                    <a:gd name="T13" fmla="*/ 0 h 60"/>
                    <a:gd name="T14" fmla="*/ 310 w 310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noFill/>
                <a:ln w="12700" cmpd="sng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9495" name="Freeform 672"/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82"/>
                    <a:gd name="T13" fmla="*/ 0 h 60"/>
                    <a:gd name="T14" fmla="*/ 282 w 282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noFill/>
                <a:ln w="12700" cmpd="sng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49492" name="Line 673"/>
              <p:cNvSpPr>
                <a:spLocks noChangeShapeType="1"/>
              </p:cNvSpPr>
              <p:nvPr/>
            </p:nvSpPr>
            <p:spPr bwMode="auto">
              <a:xfrm>
                <a:off x="4651" y="1158"/>
                <a:ext cx="0" cy="4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9493" name="Line 674"/>
              <p:cNvSpPr>
                <a:spLocks noChangeShapeType="1"/>
              </p:cNvSpPr>
              <p:nvPr/>
            </p:nvSpPr>
            <p:spPr bwMode="auto">
              <a:xfrm>
                <a:off x="4894" y="1160"/>
                <a:ext cx="0" cy="4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49202" name="Group 675"/>
            <p:cNvGrpSpPr>
              <a:grpSpLocks/>
            </p:cNvGrpSpPr>
            <p:nvPr/>
          </p:nvGrpSpPr>
          <p:grpSpPr bwMode="auto">
            <a:xfrm>
              <a:off x="7204075" y="2493963"/>
              <a:ext cx="390525" cy="169863"/>
              <a:chOff x="4650" y="1129"/>
              <a:chExt cx="246" cy="95"/>
            </a:xfrm>
          </p:grpSpPr>
          <p:sp>
            <p:nvSpPr>
              <p:cNvPr id="49480" name="Oval 407"/>
              <p:cNvSpPr>
                <a:spLocks noChangeArrowheads="1"/>
              </p:cNvSpPr>
              <p:nvPr/>
            </p:nvSpPr>
            <p:spPr bwMode="auto">
              <a:xfrm>
                <a:off x="4651" y="1171"/>
                <a:ext cx="244" cy="53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Times New Roman" pitchFamily="18" charset="0"/>
                </a:endParaRPr>
              </a:p>
            </p:txBody>
          </p:sp>
          <p:sp>
            <p:nvSpPr>
              <p:cNvPr id="49481" name="Rectangle 410"/>
              <p:cNvSpPr>
                <a:spLocks noChangeArrowheads="1"/>
              </p:cNvSpPr>
              <p:nvPr/>
            </p:nvSpPr>
            <p:spPr bwMode="auto">
              <a:xfrm>
                <a:off x="4651" y="1165"/>
                <a:ext cx="245" cy="33"/>
              </a:xfrm>
              <a:prstGeom prst="rect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en-US">
                  <a:latin typeface="Times New Roman" pitchFamily="18" charset="0"/>
                </a:endParaRPr>
              </a:p>
            </p:txBody>
          </p:sp>
          <p:sp>
            <p:nvSpPr>
              <p:cNvPr id="49482" name="Oval 411"/>
              <p:cNvSpPr>
                <a:spLocks noChangeArrowheads="1"/>
              </p:cNvSpPr>
              <p:nvPr/>
            </p:nvSpPr>
            <p:spPr bwMode="auto">
              <a:xfrm>
                <a:off x="4650" y="1129"/>
                <a:ext cx="244" cy="62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Times New Roman" pitchFamily="18" charset="0"/>
                </a:endParaRPr>
              </a:p>
            </p:txBody>
          </p:sp>
          <p:grpSp>
            <p:nvGrpSpPr>
              <p:cNvPr id="49483" name="Group 679"/>
              <p:cNvGrpSpPr>
                <a:grpSpLocks/>
              </p:cNvGrpSpPr>
              <p:nvPr/>
            </p:nvGrpSpPr>
            <p:grpSpPr bwMode="auto">
              <a:xfrm>
                <a:off x="4699" y="1145"/>
                <a:ext cx="138" cy="29"/>
                <a:chOff x="2468" y="1332"/>
                <a:chExt cx="310" cy="60"/>
              </a:xfrm>
            </p:grpSpPr>
            <p:sp>
              <p:nvSpPr>
                <p:cNvPr id="49486" name="Freeform 680"/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10"/>
                    <a:gd name="T13" fmla="*/ 0 h 60"/>
                    <a:gd name="T14" fmla="*/ 310 w 310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noFill/>
                <a:ln w="12700" cmpd="sng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9487" name="Freeform 681"/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82"/>
                    <a:gd name="T13" fmla="*/ 0 h 60"/>
                    <a:gd name="T14" fmla="*/ 282 w 282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noFill/>
                <a:ln w="12700" cmpd="sng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49484" name="Line 682"/>
              <p:cNvSpPr>
                <a:spLocks noChangeShapeType="1"/>
              </p:cNvSpPr>
              <p:nvPr/>
            </p:nvSpPr>
            <p:spPr bwMode="auto">
              <a:xfrm>
                <a:off x="4651" y="1158"/>
                <a:ext cx="0" cy="4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9485" name="Line 683"/>
              <p:cNvSpPr>
                <a:spLocks noChangeShapeType="1"/>
              </p:cNvSpPr>
              <p:nvPr/>
            </p:nvSpPr>
            <p:spPr bwMode="auto">
              <a:xfrm>
                <a:off x="4894" y="1160"/>
                <a:ext cx="0" cy="4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49203" name="Group 684"/>
            <p:cNvGrpSpPr>
              <a:grpSpLocks/>
            </p:cNvGrpSpPr>
            <p:nvPr/>
          </p:nvGrpSpPr>
          <p:grpSpPr bwMode="auto">
            <a:xfrm>
              <a:off x="7215188" y="2757488"/>
              <a:ext cx="390525" cy="169863"/>
              <a:chOff x="4650" y="1129"/>
              <a:chExt cx="246" cy="95"/>
            </a:xfrm>
          </p:grpSpPr>
          <p:sp>
            <p:nvSpPr>
              <p:cNvPr id="49472" name="Oval 407"/>
              <p:cNvSpPr>
                <a:spLocks noChangeArrowheads="1"/>
              </p:cNvSpPr>
              <p:nvPr/>
            </p:nvSpPr>
            <p:spPr bwMode="auto">
              <a:xfrm>
                <a:off x="4651" y="1171"/>
                <a:ext cx="244" cy="53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Times New Roman" pitchFamily="18" charset="0"/>
                </a:endParaRPr>
              </a:p>
            </p:txBody>
          </p:sp>
          <p:sp>
            <p:nvSpPr>
              <p:cNvPr id="49473" name="Rectangle 410"/>
              <p:cNvSpPr>
                <a:spLocks noChangeArrowheads="1"/>
              </p:cNvSpPr>
              <p:nvPr/>
            </p:nvSpPr>
            <p:spPr bwMode="auto">
              <a:xfrm>
                <a:off x="4651" y="1165"/>
                <a:ext cx="245" cy="33"/>
              </a:xfrm>
              <a:prstGeom prst="rect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en-US">
                  <a:latin typeface="Times New Roman" pitchFamily="18" charset="0"/>
                </a:endParaRPr>
              </a:p>
            </p:txBody>
          </p:sp>
          <p:sp>
            <p:nvSpPr>
              <p:cNvPr id="49474" name="Oval 411"/>
              <p:cNvSpPr>
                <a:spLocks noChangeArrowheads="1"/>
              </p:cNvSpPr>
              <p:nvPr/>
            </p:nvSpPr>
            <p:spPr bwMode="auto">
              <a:xfrm>
                <a:off x="4650" y="1129"/>
                <a:ext cx="244" cy="62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Times New Roman" pitchFamily="18" charset="0"/>
                </a:endParaRPr>
              </a:p>
            </p:txBody>
          </p:sp>
          <p:grpSp>
            <p:nvGrpSpPr>
              <p:cNvPr id="49475" name="Group 688"/>
              <p:cNvGrpSpPr>
                <a:grpSpLocks/>
              </p:cNvGrpSpPr>
              <p:nvPr/>
            </p:nvGrpSpPr>
            <p:grpSpPr bwMode="auto">
              <a:xfrm>
                <a:off x="4699" y="1145"/>
                <a:ext cx="138" cy="29"/>
                <a:chOff x="2468" y="1332"/>
                <a:chExt cx="310" cy="60"/>
              </a:xfrm>
            </p:grpSpPr>
            <p:sp>
              <p:nvSpPr>
                <p:cNvPr id="49478" name="Freeform 689"/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10"/>
                    <a:gd name="T13" fmla="*/ 0 h 60"/>
                    <a:gd name="T14" fmla="*/ 310 w 310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noFill/>
                <a:ln w="12700" cmpd="sng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9479" name="Freeform 690"/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82"/>
                    <a:gd name="T13" fmla="*/ 0 h 60"/>
                    <a:gd name="T14" fmla="*/ 282 w 282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noFill/>
                <a:ln w="12700" cmpd="sng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49476" name="Line 691"/>
              <p:cNvSpPr>
                <a:spLocks noChangeShapeType="1"/>
              </p:cNvSpPr>
              <p:nvPr/>
            </p:nvSpPr>
            <p:spPr bwMode="auto">
              <a:xfrm>
                <a:off x="4651" y="1158"/>
                <a:ext cx="0" cy="4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9477" name="Line 692"/>
              <p:cNvSpPr>
                <a:spLocks noChangeShapeType="1"/>
              </p:cNvSpPr>
              <p:nvPr/>
            </p:nvSpPr>
            <p:spPr bwMode="auto">
              <a:xfrm>
                <a:off x="4894" y="1160"/>
                <a:ext cx="0" cy="4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49204" name="Line 693"/>
            <p:cNvSpPr>
              <a:spLocks noChangeShapeType="1"/>
            </p:cNvSpPr>
            <p:nvPr/>
          </p:nvSpPr>
          <p:spPr bwMode="auto">
            <a:xfrm>
              <a:off x="8345488" y="2855913"/>
              <a:ext cx="177800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49205" name="Group 694"/>
            <p:cNvGrpSpPr>
              <a:grpSpLocks/>
            </p:cNvGrpSpPr>
            <p:nvPr/>
          </p:nvGrpSpPr>
          <p:grpSpPr bwMode="auto">
            <a:xfrm>
              <a:off x="7400925" y="3911600"/>
              <a:ext cx="485775" cy="203200"/>
              <a:chOff x="4650" y="1129"/>
              <a:chExt cx="246" cy="95"/>
            </a:xfrm>
          </p:grpSpPr>
          <p:sp>
            <p:nvSpPr>
              <p:cNvPr id="49464" name="Oval 407"/>
              <p:cNvSpPr>
                <a:spLocks noChangeArrowheads="1"/>
              </p:cNvSpPr>
              <p:nvPr/>
            </p:nvSpPr>
            <p:spPr bwMode="auto">
              <a:xfrm>
                <a:off x="4651" y="1171"/>
                <a:ext cx="244" cy="53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Times New Roman" pitchFamily="18" charset="0"/>
                </a:endParaRPr>
              </a:p>
            </p:txBody>
          </p:sp>
          <p:sp>
            <p:nvSpPr>
              <p:cNvPr id="49465" name="Rectangle 410"/>
              <p:cNvSpPr>
                <a:spLocks noChangeArrowheads="1"/>
              </p:cNvSpPr>
              <p:nvPr/>
            </p:nvSpPr>
            <p:spPr bwMode="auto">
              <a:xfrm>
                <a:off x="4651" y="1165"/>
                <a:ext cx="245" cy="33"/>
              </a:xfrm>
              <a:prstGeom prst="rect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en-US">
                  <a:latin typeface="Times New Roman" pitchFamily="18" charset="0"/>
                </a:endParaRPr>
              </a:p>
            </p:txBody>
          </p:sp>
          <p:sp>
            <p:nvSpPr>
              <p:cNvPr id="49466" name="Oval 411"/>
              <p:cNvSpPr>
                <a:spLocks noChangeArrowheads="1"/>
              </p:cNvSpPr>
              <p:nvPr/>
            </p:nvSpPr>
            <p:spPr bwMode="auto">
              <a:xfrm>
                <a:off x="4650" y="1129"/>
                <a:ext cx="244" cy="62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Times New Roman" pitchFamily="18" charset="0"/>
                </a:endParaRPr>
              </a:p>
            </p:txBody>
          </p:sp>
          <p:grpSp>
            <p:nvGrpSpPr>
              <p:cNvPr id="49467" name="Group 698"/>
              <p:cNvGrpSpPr>
                <a:grpSpLocks/>
              </p:cNvGrpSpPr>
              <p:nvPr/>
            </p:nvGrpSpPr>
            <p:grpSpPr bwMode="auto">
              <a:xfrm>
                <a:off x="4699" y="1145"/>
                <a:ext cx="138" cy="29"/>
                <a:chOff x="2468" y="1332"/>
                <a:chExt cx="310" cy="60"/>
              </a:xfrm>
            </p:grpSpPr>
            <p:sp>
              <p:nvSpPr>
                <p:cNvPr id="49470" name="Freeform 699"/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10"/>
                    <a:gd name="T13" fmla="*/ 0 h 60"/>
                    <a:gd name="T14" fmla="*/ 310 w 310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noFill/>
                <a:ln w="12700" cmpd="sng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9471" name="Freeform 700"/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82"/>
                    <a:gd name="T13" fmla="*/ 0 h 60"/>
                    <a:gd name="T14" fmla="*/ 282 w 282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noFill/>
                <a:ln w="12700" cmpd="sng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49468" name="Line 701"/>
              <p:cNvSpPr>
                <a:spLocks noChangeShapeType="1"/>
              </p:cNvSpPr>
              <p:nvPr/>
            </p:nvSpPr>
            <p:spPr bwMode="auto">
              <a:xfrm>
                <a:off x="4651" y="1158"/>
                <a:ext cx="0" cy="4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9469" name="Line 702"/>
              <p:cNvSpPr>
                <a:spLocks noChangeShapeType="1"/>
              </p:cNvSpPr>
              <p:nvPr/>
            </p:nvSpPr>
            <p:spPr bwMode="auto">
              <a:xfrm>
                <a:off x="4894" y="1160"/>
                <a:ext cx="0" cy="4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49206" name="Group 712"/>
            <p:cNvGrpSpPr>
              <a:grpSpLocks/>
            </p:cNvGrpSpPr>
            <p:nvPr/>
          </p:nvGrpSpPr>
          <p:grpSpPr bwMode="auto">
            <a:xfrm>
              <a:off x="7081838" y="3630613"/>
              <a:ext cx="485775" cy="203200"/>
              <a:chOff x="4650" y="1129"/>
              <a:chExt cx="246" cy="95"/>
            </a:xfrm>
          </p:grpSpPr>
          <p:sp>
            <p:nvSpPr>
              <p:cNvPr id="49456" name="Oval 407"/>
              <p:cNvSpPr>
                <a:spLocks noChangeArrowheads="1"/>
              </p:cNvSpPr>
              <p:nvPr/>
            </p:nvSpPr>
            <p:spPr bwMode="auto">
              <a:xfrm>
                <a:off x="4651" y="1171"/>
                <a:ext cx="244" cy="53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Times New Roman" pitchFamily="18" charset="0"/>
                </a:endParaRPr>
              </a:p>
            </p:txBody>
          </p:sp>
          <p:sp>
            <p:nvSpPr>
              <p:cNvPr id="49457" name="Rectangle 410"/>
              <p:cNvSpPr>
                <a:spLocks noChangeArrowheads="1"/>
              </p:cNvSpPr>
              <p:nvPr/>
            </p:nvSpPr>
            <p:spPr bwMode="auto">
              <a:xfrm>
                <a:off x="4651" y="1165"/>
                <a:ext cx="245" cy="33"/>
              </a:xfrm>
              <a:prstGeom prst="rect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en-US">
                  <a:latin typeface="Times New Roman" pitchFamily="18" charset="0"/>
                </a:endParaRPr>
              </a:p>
            </p:txBody>
          </p:sp>
          <p:sp>
            <p:nvSpPr>
              <p:cNvPr id="49458" name="Oval 411"/>
              <p:cNvSpPr>
                <a:spLocks noChangeArrowheads="1"/>
              </p:cNvSpPr>
              <p:nvPr/>
            </p:nvSpPr>
            <p:spPr bwMode="auto">
              <a:xfrm>
                <a:off x="4650" y="1129"/>
                <a:ext cx="244" cy="62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Times New Roman" pitchFamily="18" charset="0"/>
                </a:endParaRPr>
              </a:p>
            </p:txBody>
          </p:sp>
          <p:grpSp>
            <p:nvGrpSpPr>
              <p:cNvPr id="49459" name="Group 716"/>
              <p:cNvGrpSpPr>
                <a:grpSpLocks/>
              </p:cNvGrpSpPr>
              <p:nvPr/>
            </p:nvGrpSpPr>
            <p:grpSpPr bwMode="auto">
              <a:xfrm>
                <a:off x="4699" y="1145"/>
                <a:ext cx="138" cy="29"/>
                <a:chOff x="2468" y="1332"/>
                <a:chExt cx="310" cy="60"/>
              </a:xfrm>
            </p:grpSpPr>
            <p:sp>
              <p:nvSpPr>
                <p:cNvPr id="49462" name="Freeform 717"/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10"/>
                    <a:gd name="T13" fmla="*/ 0 h 60"/>
                    <a:gd name="T14" fmla="*/ 310 w 310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noFill/>
                <a:ln w="12700" cmpd="sng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9463" name="Freeform 718"/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82"/>
                    <a:gd name="T13" fmla="*/ 0 h 60"/>
                    <a:gd name="T14" fmla="*/ 282 w 282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noFill/>
                <a:ln w="12700" cmpd="sng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49460" name="Line 719"/>
              <p:cNvSpPr>
                <a:spLocks noChangeShapeType="1"/>
              </p:cNvSpPr>
              <p:nvPr/>
            </p:nvSpPr>
            <p:spPr bwMode="auto">
              <a:xfrm>
                <a:off x="4651" y="1158"/>
                <a:ext cx="0" cy="4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9461" name="Line 720"/>
              <p:cNvSpPr>
                <a:spLocks noChangeShapeType="1"/>
              </p:cNvSpPr>
              <p:nvPr/>
            </p:nvSpPr>
            <p:spPr bwMode="auto">
              <a:xfrm>
                <a:off x="4894" y="1160"/>
                <a:ext cx="0" cy="4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49207" name="Group 721"/>
            <p:cNvGrpSpPr>
              <a:grpSpLocks/>
            </p:cNvGrpSpPr>
            <p:nvPr/>
          </p:nvGrpSpPr>
          <p:grpSpPr bwMode="auto">
            <a:xfrm>
              <a:off x="7743825" y="3643313"/>
              <a:ext cx="485775" cy="203200"/>
              <a:chOff x="4650" y="1129"/>
              <a:chExt cx="246" cy="95"/>
            </a:xfrm>
          </p:grpSpPr>
          <p:sp>
            <p:nvSpPr>
              <p:cNvPr id="49448" name="Oval 407"/>
              <p:cNvSpPr>
                <a:spLocks noChangeArrowheads="1"/>
              </p:cNvSpPr>
              <p:nvPr/>
            </p:nvSpPr>
            <p:spPr bwMode="auto">
              <a:xfrm>
                <a:off x="4651" y="1171"/>
                <a:ext cx="244" cy="53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Times New Roman" pitchFamily="18" charset="0"/>
                </a:endParaRPr>
              </a:p>
            </p:txBody>
          </p:sp>
          <p:sp>
            <p:nvSpPr>
              <p:cNvPr id="49449" name="Rectangle 410"/>
              <p:cNvSpPr>
                <a:spLocks noChangeArrowheads="1"/>
              </p:cNvSpPr>
              <p:nvPr/>
            </p:nvSpPr>
            <p:spPr bwMode="auto">
              <a:xfrm>
                <a:off x="4651" y="1165"/>
                <a:ext cx="245" cy="33"/>
              </a:xfrm>
              <a:prstGeom prst="rect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en-US">
                  <a:latin typeface="Times New Roman" pitchFamily="18" charset="0"/>
                </a:endParaRPr>
              </a:p>
            </p:txBody>
          </p:sp>
          <p:sp>
            <p:nvSpPr>
              <p:cNvPr id="49450" name="Oval 411"/>
              <p:cNvSpPr>
                <a:spLocks noChangeArrowheads="1"/>
              </p:cNvSpPr>
              <p:nvPr/>
            </p:nvSpPr>
            <p:spPr bwMode="auto">
              <a:xfrm>
                <a:off x="4650" y="1129"/>
                <a:ext cx="244" cy="62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Times New Roman" pitchFamily="18" charset="0"/>
                </a:endParaRPr>
              </a:p>
            </p:txBody>
          </p:sp>
          <p:grpSp>
            <p:nvGrpSpPr>
              <p:cNvPr id="49451" name="Group 725"/>
              <p:cNvGrpSpPr>
                <a:grpSpLocks/>
              </p:cNvGrpSpPr>
              <p:nvPr/>
            </p:nvGrpSpPr>
            <p:grpSpPr bwMode="auto">
              <a:xfrm>
                <a:off x="4699" y="1145"/>
                <a:ext cx="138" cy="29"/>
                <a:chOff x="2468" y="1332"/>
                <a:chExt cx="310" cy="60"/>
              </a:xfrm>
            </p:grpSpPr>
            <p:sp>
              <p:nvSpPr>
                <p:cNvPr id="49454" name="Freeform 726"/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10"/>
                    <a:gd name="T13" fmla="*/ 0 h 60"/>
                    <a:gd name="T14" fmla="*/ 310 w 310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noFill/>
                <a:ln w="12700" cmpd="sng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9455" name="Freeform 727"/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82"/>
                    <a:gd name="T13" fmla="*/ 0 h 60"/>
                    <a:gd name="T14" fmla="*/ 282 w 282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noFill/>
                <a:ln w="12700" cmpd="sng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49452" name="Line 728"/>
              <p:cNvSpPr>
                <a:spLocks noChangeShapeType="1"/>
              </p:cNvSpPr>
              <p:nvPr/>
            </p:nvSpPr>
            <p:spPr bwMode="auto">
              <a:xfrm>
                <a:off x="4651" y="1158"/>
                <a:ext cx="0" cy="4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9453" name="Line 729"/>
              <p:cNvSpPr>
                <a:spLocks noChangeShapeType="1"/>
              </p:cNvSpPr>
              <p:nvPr/>
            </p:nvSpPr>
            <p:spPr bwMode="auto">
              <a:xfrm>
                <a:off x="4894" y="1160"/>
                <a:ext cx="0" cy="4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49208" name="Group 730"/>
            <p:cNvGrpSpPr>
              <a:grpSpLocks/>
            </p:cNvGrpSpPr>
            <p:nvPr/>
          </p:nvGrpSpPr>
          <p:grpSpPr bwMode="auto">
            <a:xfrm>
              <a:off x="6962775" y="4505325"/>
              <a:ext cx="619125" cy="242888"/>
              <a:chOff x="4650" y="1129"/>
              <a:chExt cx="246" cy="95"/>
            </a:xfrm>
          </p:grpSpPr>
          <p:sp>
            <p:nvSpPr>
              <p:cNvPr id="49440" name="Oval 407"/>
              <p:cNvSpPr>
                <a:spLocks noChangeArrowheads="1"/>
              </p:cNvSpPr>
              <p:nvPr/>
            </p:nvSpPr>
            <p:spPr bwMode="auto">
              <a:xfrm>
                <a:off x="4651" y="1171"/>
                <a:ext cx="244" cy="53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Times New Roman" pitchFamily="18" charset="0"/>
                </a:endParaRPr>
              </a:p>
            </p:txBody>
          </p:sp>
          <p:sp>
            <p:nvSpPr>
              <p:cNvPr id="49441" name="Rectangle 410"/>
              <p:cNvSpPr>
                <a:spLocks noChangeArrowheads="1"/>
              </p:cNvSpPr>
              <p:nvPr/>
            </p:nvSpPr>
            <p:spPr bwMode="auto">
              <a:xfrm>
                <a:off x="4651" y="1165"/>
                <a:ext cx="245" cy="33"/>
              </a:xfrm>
              <a:prstGeom prst="rect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en-US">
                  <a:latin typeface="Times New Roman" pitchFamily="18" charset="0"/>
                </a:endParaRPr>
              </a:p>
            </p:txBody>
          </p:sp>
          <p:sp>
            <p:nvSpPr>
              <p:cNvPr id="49442" name="Oval 411"/>
              <p:cNvSpPr>
                <a:spLocks noChangeArrowheads="1"/>
              </p:cNvSpPr>
              <p:nvPr/>
            </p:nvSpPr>
            <p:spPr bwMode="auto">
              <a:xfrm>
                <a:off x="4650" y="1129"/>
                <a:ext cx="244" cy="62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Times New Roman" pitchFamily="18" charset="0"/>
                </a:endParaRPr>
              </a:p>
            </p:txBody>
          </p:sp>
          <p:grpSp>
            <p:nvGrpSpPr>
              <p:cNvPr id="49443" name="Group 734"/>
              <p:cNvGrpSpPr>
                <a:grpSpLocks/>
              </p:cNvGrpSpPr>
              <p:nvPr/>
            </p:nvGrpSpPr>
            <p:grpSpPr bwMode="auto">
              <a:xfrm>
                <a:off x="4699" y="1145"/>
                <a:ext cx="138" cy="29"/>
                <a:chOff x="2468" y="1332"/>
                <a:chExt cx="310" cy="60"/>
              </a:xfrm>
            </p:grpSpPr>
            <p:sp>
              <p:nvSpPr>
                <p:cNvPr id="49446" name="Freeform 735"/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10"/>
                    <a:gd name="T13" fmla="*/ 0 h 60"/>
                    <a:gd name="T14" fmla="*/ 310 w 310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noFill/>
                <a:ln w="12700" cmpd="sng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9447" name="Freeform 736"/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82"/>
                    <a:gd name="T13" fmla="*/ 0 h 60"/>
                    <a:gd name="T14" fmla="*/ 282 w 282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noFill/>
                <a:ln w="12700" cmpd="sng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49444" name="Line 737"/>
              <p:cNvSpPr>
                <a:spLocks noChangeShapeType="1"/>
              </p:cNvSpPr>
              <p:nvPr/>
            </p:nvSpPr>
            <p:spPr bwMode="auto">
              <a:xfrm>
                <a:off x="4651" y="1158"/>
                <a:ext cx="0" cy="4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9445" name="Line 738"/>
              <p:cNvSpPr>
                <a:spLocks noChangeShapeType="1"/>
              </p:cNvSpPr>
              <p:nvPr/>
            </p:nvSpPr>
            <p:spPr bwMode="auto">
              <a:xfrm>
                <a:off x="4894" y="1160"/>
                <a:ext cx="0" cy="4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49209" name="Group 739"/>
            <p:cNvGrpSpPr>
              <a:grpSpLocks/>
            </p:cNvGrpSpPr>
            <p:nvPr/>
          </p:nvGrpSpPr>
          <p:grpSpPr bwMode="auto">
            <a:xfrm>
              <a:off x="7596188" y="4803775"/>
              <a:ext cx="619125" cy="242888"/>
              <a:chOff x="4650" y="1129"/>
              <a:chExt cx="246" cy="95"/>
            </a:xfrm>
          </p:grpSpPr>
          <p:sp>
            <p:nvSpPr>
              <p:cNvPr id="49432" name="Oval 407"/>
              <p:cNvSpPr>
                <a:spLocks noChangeArrowheads="1"/>
              </p:cNvSpPr>
              <p:nvPr/>
            </p:nvSpPr>
            <p:spPr bwMode="auto">
              <a:xfrm>
                <a:off x="4651" y="1171"/>
                <a:ext cx="244" cy="53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Times New Roman" pitchFamily="18" charset="0"/>
                </a:endParaRPr>
              </a:p>
            </p:txBody>
          </p:sp>
          <p:sp>
            <p:nvSpPr>
              <p:cNvPr id="49433" name="Rectangle 410"/>
              <p:cNvSpPr>
                <a:spLocks noChangeArrowheads="1"/>
              </p:cNvSpPr>
              <p:nvPr/>
            </p:nvSpPr>
            <p:spPr bwMode="auto">
              <a:xfrm>
                <a:off x="4651" y="1165"/>
                <a:ext cx="245" cy="33"/>
              </a:xfrm>
              <a:prstGeom prst="rect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en-US">
                  <a:latin typeface="Times New Roman" pitchFamily="18" charset="0"/>
                </a:endParaRPr>
              </a:p>
            </p:txBody>
          </p:sp>
          <p:sp>
            <p:nvSpPr>
              <p:cNvPr id="49434" name="Oval 411"/>
              <p:cNvSpPr>
                <a:spLocks noChangeArrowheads="1"/>
              </p:cNvSpPr>
              <p:nvPr/>
            </p:nvSpPr>
            <p:spPr bwMode="auto">
              <a:xfrm>
                <a:off x="4650" y="1129"/>
                <a:ext cx="244" cy="62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Times New Roman" pitchFamily="18" charset="0"/>
                </a:endParaRPr>
              </a:p>
            </p:txBody>
          </p:sp>
          <p:grpSp>
            <p:nvGrpSpPr>
              <p:cNvPr id="49435" name="Group 743"/>
              <p:cNvGrpSpPr>
                <a:grpSpLocks/>
              </p:cNvGrpSpPr>
              <p:nvPr/>
            </p:nvGrpSpPr>
            <p:grpSpPr bwMode="auto">
              <a:xfrm>
                <a:off x="4699" y="1145"/>
                <a:ext cx="138" cy="29"/>
                <a:chOff x="2468" y="1332"/>
                <a:chExt cx="310" cy="60"/>
              </a:xfrm>
            </p:grpSpPr>
            <p:sp>
              <p:nvSpPr>
                <p:cNvPr id="49438" name="Freeform 744"/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10"/>
                    <a:gd name="T13" fmla="*/ 0 h 60"/>
                    <a:gd name="T14" fmla="*/ 310 w 310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noFill/>
                <a:ln w="12700" cmpd="sng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9439" name="Freeform 745"/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82"/>
                    <a:gd name="T13" fmla="*/ 0 h 60"/>
                    <a:gd name="T14" fmla="*/ 282 w 282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noFill/>
                <a:ln w="12700" cmpd="sng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49436" name="Line 746"/>
              <p:cNvSpPr>
                <a:spLocks noChangeShapeType="1"/>
              </p:cNvSpPr>
              <p:nvPr/>
            </p:nvSpPr>
            <p:spPr bwMode="auto">
              <a:xfrm>
                <a:off x="4651" y="1158"/>
                <a:ext cx="0" cy="4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9437" name="Line 747"/>
              <p:cNvSpPr>
                <a:spLocks noChangeShapeType="1"/>
              </p:cNvSpPr>
              <p:nvPr/>
            </p:nvSpPr>
            <p:spPr bwMode="auto">
              <a:xfrm>
                <a:off x="4894" y="1160"/>
                <a:ext cx="0" cy="4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49210" name="Group 748"/>
            <p:cNvGrpSpPr>
              <a:grpSpLocks/>
            </p:cNvGrpSpPr>
            <p:nvPr/>
          </p:nvGrpSpPr>
          <p:grpSpPr bwMode="auto">
            <a:xfrm>
              <a:off x="6246813" y="4848225"/>
              <a:ext cx="619125" cy="242888"/>
              <a:chOff x="4650" y="1129"/>
              <a:chExt cx="246" cy="95"/>
            </a:xfrm>
          </p:grpSpPr>
          <p:sp>
            <p:nvSpPr>
              <p:cNvPr id="49424" name="Oval 407"/>
              <p:cNvSpPr>
                <a:spLocks noChangeArrowheads="1"/>
              </p:cNvSpPr>
              <p:nvPr/>
            </p:nvSpPr>
            <p:spPr bwMode="auto">
              <a:xfrm>
                <a:off x="4651" y="1171"/>
                <a:ext cx="244" cy="53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Times New Roman" pitchFamily="18" charset="0"/>
                </a:endParaRPr>
              </a:p>
            </p:txBody>
          </p:sp>
          <p:sp>
            <p:nvSpPr>
              <p:cNvPr id="49425" name="Rectangle 410"/>
              <p:cNvSpPr>
                <a:spLocks noChangeArrowheads="1"/>
              </p:cNvSpPr>
              <p:nvPr/>
            </p:nvSpPr>
            <p:spPr bwMode="auto">
              <a:xfrm>
                <a:off x="4651" y="1165"/>
                <a:ext cx="245" cy="33"/>
              </a:xfrm>
              <a:prstGeom prst="rect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en-US">
                  <a:latin typeface="Times New Roman" pitchFamily="18" charset="0"/>
                </a:endParaRPr>
              </a:p>
            </p:txBody>
          </p:sp>
          <p:sp>
            <p:nvSpPr>
              <p:cNvPr id="49426" name="Oval 411"/>
              <p:cNvSpPr>
                <a:spLocks noChangeArrowheads="1"/>
              </p:cNvSpPr>
              <p:nvPr/>
            </p:nvSpPr>
            <p:spPr bwMode="auto">
              <a:xfrm>
                <a:off x="4650" y="1129"/>
                <a:ext cx="244" cy="62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Times New Roman" pitchFamily="18" charset="0"/>
                </a:endParaRPr>
              </a:p>
            </p:txBody>
          </p:sp>
          <p:grpSp>
            <p:nvGrpSpPr>
              <p:cNvPr id="49427" name="Group 752"/>
              <p:cNvGrpSpPr>
                <a:grpSpLocks/>
              </p:cNvGrpSpPr>
              <p:nvPr/>
            </p:nvGrpSpPr>
            <p:grpSpPr bwMode="auto">
              <a:xfrm>
                <a:off x="4699" y="1145"/>
                <a:ext cx="138" cy="29"/>
                <a:chOff x="2468" y="1332"/>
                <a:chExt cx="310" cy="60"/>
              </a:xfrm>
            </p:grpSpPr>
            <p:sp>
              <p:nvSpPr>
                <p:cNvPr id="49430" name="Freeform 753"/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10"/>
                    <a:gd name="T13" fmla="*/ 0 h 60"/>
                    <a:gd name="T14" fmla="*/ 310 w 310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noFill/>
                <a:ln w="12700" cmpd="sng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9431" name="Freeform 754"/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82"/>
                    <a:gd name="T13" fmla="*/ 0 h 60"/>
                    <a:gd name="T14" fmla="*/ 282 w 282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noFill/>
                <a:ln w="12700" cmpd="sng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49428" name="Line 755"/>
              <p:cNvSpPr>
                <a:spLocks noChangeShapeType="1"/>
              </p:cNvSpPr>
              <p:nvPr/>
            </p:nvSpPr>
            <p:spPr bwMode="auto">
              <a:xfrm>
                <a:off x="4651" y="1158"/>
                <a:ext cx="0" cy="4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9429" name="Line 756"/>
              <p:cNvSpPr>
                <a:spLocks noChangeShapeType="1"/>
              </p:cNvSpPr>
              <p:nvPr/>
            </p:nvSpPr>
            <p:spPr bwMode="auto">
              <a:xfrm>
                <a:off x="4894" y="1160"/>
                <a:ext cx="0" cy="4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49211" name="Group 757"/>
            <p:cNvGrpSpPr>
              <a:grpSpLocks/>
            </p:cNvGrpSpPr>
            <p:nvPr/>
          </p:nvGrpSpPr>
          <p:grpSpPr bwMode="auto">
            <a:xfrm>
              <a:off x="6053138" y="3640138"/>
              <a:ext cx="390525" cy="169863"/>
              <a:chOff x="4650" y="1129"/>
              <a:chExt cx="246" cy="95"/>
            </a:xfrm>
          </p:grpSpPr>
          <p:sp>
            <p:nvSpPr>
              <p:cNvPr id="49416" name="Oval 407"/>
              <p:cNvSpPr>
                <a:spLocks noChangeArrowheads="1"/>
              </p:cNvSpPr>
              <p:nvPr/>
            </p:nvSpPr>
            <p:spPr bwMode="auto">
              <a:xfrm>
                <a:off x="4651" y="1171"/>
                <a:ext cx="244" cy="53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Times New Roman" pitchFamily="18" charset="0"/>
                </a:endParaRPr>
              </a:p>
            </p:txBody>
          </p:sp>
          <p:sp>
            <p:nvSpPr>
              <p:cNvPr id="49417" name="Rectangle 410"/>
              <p:cNvSpPr>
                <a:spLocks noChangeArrowheads="1"/>
              </p:cNvSpPr>
              <p:nvPr/>
            </p:nvSpPr>
            <p:spPr bwMode="auto">
              <a:xfrm>
                <a:off x="4651" y="1165"/>
                <a:ext cx="245" cy="33"/>
              </a:xfrm>
              <a:prstGeom prst="rect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en-US">
                  <a:latin typeface="Times New Roman" pitchFamily="18" charset="0"/>
                </a:endParaRPr>
              </a:p>
            </p:txBody>
          </p:sp>
          <p:sp>
            <p:nvSpPr>
              <p:cNvPr id="49418" name="Oval 411"/>
              <p:cNvSpPr>
                <a:spLocks noChangeArrowheads="1"/>
              </p:cNvSpPr>
              <p:nvPr/>
            </p:nvSpPr>
            <p:spPr bwMode="auto">
              <a:xfrm>
                <a:off x="4650" y="1129"/>
                <a:ext cx="244" cy="62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Times New Roman" pitchFamily="18" charset="0"/>
                </a:endParaRPr>
              </a:p>
            </p:txBody>
          </p:sp>
          <p:grpSp>
            <p:nvGrpSpPr>
              <p:cNvPr id="49419" name="Group 761"/>
              <p:cNvGrpSpPr>
                <a:grpSpLocks/>
              </p:cNvGrpSpPr>
              <p:nvPr/>
            </p:nvGrpSpPr>
            <p:grpSpPr bwMode="auto">
              <a:xfrm>
                <a:off x="4699" y="1145"/>
                <a:ext cx="138" cy="29"/>
                <a:chOff x="2468" y="1332"/>
                <a:chExt cx="310" cy="60"/>
              </a:xfrm>
            </p:grpSpPr>
            <p:sp>
              <p:nvSpPr>
                <p:cNvPr id="49422" name="Freeform 762"/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10"/>
                    <a:gd name="T13" fmla="*/ 0 h 60"/>
                    <a:gd name="T14" fmla="*/ 310 w 310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noFill/>
                <a:ln w="12700" cmpd="sng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9423" name="Freeform 763"/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82"/>
                    <a:gd name="T13" fmla="*/ 0 h 60"/>
                    <a:gd name="T14" fmla="*/ 282 w 282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noFill/>
                <a:ln w="12700" cmpd="sng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49420" name="Line 764"/>
              <p:cNvSpPr>
                <a:spLocks noChangeShapeType="1"/>
              </p:cNvSpPr>
              <p:nvPr/>
            </p:nvSpPr>
            <p:spPr bwMode="auto">
              <a:xfrm>
                <a:off x="4651" y="1158"/>
                <a:ext cx="0" cy="4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9421" name="Line 765"/>
              <p:cNvSpPr>
                <a:spLocks noChangeShapeType="1"/>
              </p:cNvSpPr>
              <p:nvPr/>
            </p:nvSpPr>
            <p:spPr bwMode="auto">
              <a:xfrm>
                <a:off x="4894" y="1160"/>
                <a:ext cx="0" cy="4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49212" name="Group 767"/>
            <p:cNvGrpSpPr>
              <a:grpSpLocks/>
            </p:cNvGrpSpPr>
            <p:nvPr/>
          </p:nvGrpSpPr>
          <p:grpSpPr bwMode="auto">
            <a:xfrm>
              <a:off x="6353175" y="2487613"/>
              <a:ext cx="390525" cy="169863"/>
              <a:chOff x="4650" y="1129"/>
              <a:chExt cx="246" cy="95"/>
            </a:xfrm>
          </p:grpSpPr>
          <p:sp>
            <p:nvSpPr>
              <p:cNvPr id="49408" name="Oval 407"/>
              <p:cNvSpPr>
                <a:spLocks noChangeArrowheads="1"/>
              </p:cNvSpPr>
              <p:nvPr/>
            </p:nvSpPr>
            <p:spPr bwMode="auto">
              <a:xfrm>
                <a:off x="4651" y="1171"/>
                <a:ext cx="244" cy="53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Times New Roman" pitchFamily="18" charset="0"/>
                </a:endParaRPr>
              </a:p>
            </p:txBody>
          </p:sp>
          <p:sp>
            <p:nvSpPr>
              <p:cNvPr id="49409" name="Rectangle 410"/>
              <p:cNvSpPr>
                <a:spLocks noChangeArrowheads="1"/>
              </p:cNvSpPr>
              <p:nvPr/>
            </p:nvSpPr>
            <p:spPr bwMode="auto">
              <a:xfrm>
                <a:off x="4651" y="1165"/>
                <a:ext cx="245" cy="33"/>
              </a:xfrm>
              <a:prstGeom prst="rect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en-US">
                  <a:latin typeface="Times New Roman" pitchFamily="18" charset="0"/>
                </a:endParaRPr>
              </a:p>
            </p:txBody>
          </p:sp>
          <p:sp>
            <p:nvSpPr>
              <p:cNvPr id="49410" name="Oval 411"/>
              <p:cNvSpPr>
                <a:spLocks noChangeArrowheads="1"/>
              </p:cNvSpPr>
              <p:nvPr/>
            </p:nvSpPr>
            <p:spPr bwMode="auto">
              <a:xfrm>
                <a:off x="4650" y="1129"/>
                <a:ext cx="244" cy="62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Times New Roman" pitchFamily="18" charset="0"/>
                </a:endParaRPr>
              </a:p>
            </p:txBody>
          </p:sp>
          <p:grpSp>
            <p:nvGrpSpPr>
              <p:cNvPr id="49411" name="Group 771"/>
              <p:cNvGrpSpPr>
                <a:grpSpLocks/>
              </p:cNvGrpSpPr>
              <p:nvPr/>
            </p:nvGrpSpPr>
            <p:grpSpPr bwMode="auto">
              <a:xfrm>
                <a:off x="4699" y="1145"/>
                <a:ext cx="138" cy="29"/>
                <a:chOff x="2468" y="1332"/>
                <a:chExt cx="310" cy="60"/>
              </a:xfrm>
            </p:grpSpPr>
            <p:sp>
              <p:nvSpPr>
                <p:cNvPr id="49414" name="Freeform 772"/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10"/>
                    <a:gd name="T13" fmla="*/ 0 h 60"/>
                    <a:gd name="T14" fmla="*/ 310 w 310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noFill/>
                <a:ln w="12700" cmpd="sng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9415" name="Freeform 773"/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82"/>
                    <a:gd name="T13" fmla="*/ 0 h 60"/>
                    <a:gd name="T14" fmla="*/ 282 w 282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noFill/>
                <a:ln w="12700" cmpd="sng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49412" name="Line 774"/>
              <p:cNvSpPr>
                <a:spLocks noChangeShapeType="1"/>
              </p:cNvSpPr>
              <p:nvPr/>
            </p:nvSpPr>
            <p:spPr bwMode="auto">
              <a:xfrm>
                <a:off x="4651" y="1158"/>
                <a:ext cx="0" cy="4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9413" name="Line 775"/>
              <p:cNvSpPr>
                <a:spLocks noChangeShapeType="1"/>
              </p:cNvSpPr>
              <p:nvPr/>
            </p:nvSpPr>
            <p:spPr bwMode="auto">
              <a:xfrm>
                <a:off x="4894" y="1160"/>
                <a:ext cx="0" cy="4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49213" name="Group 776"/>
            <p:cNvGrpSpPr>
              <a:grpSpLocks/>
            </p:cNvGrpSpPr>
            <p:nvPr/>
          </p:nvGrpSpPr>
          <p:grpSpPr bwMode="auto">
            <a:xfrm>
              <a:off x="5611813" y="3500438"/>
              <a:ext cx="506412" cy="352425"/>
              <a:chOff x="2967" y="478"/>
              <a:chExt cx="788" cy="625"/>
            </a:xfrm>
          </p:grpSpPr>
          <p:pic>
            <p:nvPicPr>
              <p:cNvPr id="49406" name="Picture 777" descr="access_point_stylized_small"/>
              <p:cNvPicPr>
                <a:picLocks noChangeAspect="1" noChangeArrowheads="1"/>
              </p:cNvPicPr>
              <p:nvPr/>
            </p:nvPicPr>
            <p:blipFill>
              <a:blip r:embed="rId10" cstate="print"/>
              <a:srcRect/>
              <a:stretch>
                <a:fillRect/>
              </a:stretch>
            </p:blipFill>
            <p:spPr bwMode="auto">
              <a:xfrm>
                <a:off x="3012" y="559"/>
                <a:ext cx="576" cy="54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49407" name="Picture 778" descr="antenna_radiation_stylized"/>
              <p:cNvPicPr>
                <a:picLocks noChangeAspect="1" noChangeArrowheads="1"/>
              </p:cNvPicPr>
              <p:nvPr/>
            </p:nvPicPr>
            <p:blipFill>
              <a:blip r:embed="rId11" cstate="print"/>
              <a:srcRect/>
              <a:stretch>
                <a:fillRect/>
              </a:stretch>
            </p:blipFill>
            <p:spPr bwMode="auto">
              <a:xfrm>
                <a:off x="2967" y="478"/>
                <a:ext cx="788" cy="1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grpSp>
          <p:nvGrpSpPr>
            <p:cNvPr id="49214" name="Group 779"/>
            <p:cNvGrpSpPr>
              <a:grpSpLocks/>
            </p:cNvGrpSpPr>
            <p:nvPr/>
          </p:nvGrpSpPr>
          <p:grpSpPr bwMode="auto">
            <a:xfrm>
              <a:off x="7132638" y="5003800"/>
              <a:ext cx="563562" cy="420688"/>
              <a:chOff x="2967" y="478"/>
              <a:chExt cx="788" cy="625"/>
            </a:xfrm>
          </p:grpSpPr>
          <p:pic>
            <p:nvPicPr>
              <p:cNvPr id="49404" name="Picture 780" descr="access_point_stylized_small"/>
              <p:cNvPicPr>
                <a:picLocks noChangeAspect="1" noChangeArrowheads="1"/>
              </p:cNvPicPr>
              <p:nvPr/>
            </p:nvPicPr>
            <p:blipFill>
              <a:blip r:embed="rId10" cstate="print"/>
              <a:srcRect/>
              <a:stretch>
                <a:fillRect/>
              </a:stretch>
            </p:blipFill>
            <p:spPr bwMode="auto">
              <a:xfrm>
                <a:off x="3012" y="559"/>
                <a:ext cx="576" cy="54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49405" name="Picture 781" descr="antenna_radiation_stylized"/>
              <p:cNvPicPr>
                <a:picLocks noChangeAspect="1" noChangeArrowheads="1"/>
              </p:cNvPicPr>
              <p:nvPr/>
            </p:nvPicPr>
            <p:blipFill>
              <a:blip r:embed="rId12" cstate="print"/>
              <a:srcRect/>
              <a:stretch>
                <a:fillRect/>
              </a:stretch>
            </p:blipFill>
            <p:spPr bwMode="auto">
              <a:xfrm>
                <a:off x="2967" y="478"/>
                <a:ext cx="788" cy="1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grpSp>
          <p:nvGrpSpPr>
            <p:cNvPr id="49215" name="Group 782"/>
            <p:cNvGrpSpPr>
              <a:grpSpLocks/>
            </p:cNvGrpSpPr>
            <p:nvPr/>
          </p:nvGrpSpPr>
          <p:grpSpPr bwMode="auto">
            <a:xfrm>
              <a:off x="6061075" y="1844675"/>
              <a:ext cx="457200" cy="631825"/>
              <a:chOff x="742" y="2409"/>
              <a:chExt cx="576" cy="881"/>
            </a:xfrm>
          </p:grpSpPr>
          <p:grpSp>
            <p:nvGrpSpPr>
              <p:cNvPr id="49386" name="Group 783"/>
              <p:cNvGrpSpPr>
                <a:grpSpLocks/>
              </p:cNvGrpSpPr>
              <p:nvPr/>
            </p:nvGrpSpPr>
            <p:grpSpPr bwMode="auto">
              <a:xfrm>
                <a:off x="832" y="2643"/>
                <a:ext cx="376" cy="647"/>
                <a:chOff x="3130" y="3288"/>
                <a:chExt cx="410" cy="742"/>
              </a:xfrm>
            </p:grpSpPr>
            <p:sp>
              <p:nvSpPr>
                <p:cNvPr id="49389" name="Line 270"/>
                <p:cNvSpPr>
                  <a:spLocks noChangeShapeType="1"/>
                </p:cNvSpPr>
                <p:nvPr/>
              </p:nvSpPr>
              <p:spPr bwMode="auto">
                <a:xfrm flipH="1">
                  <a:off x="3130" y="3288"/>
                  <a:ext cx="205" cy="672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49390" name="Line 271"/>
                <p:cNvSpPr>
                  <a:spLocks noChangeShapeType="1"/>
                </p:cNvSpPr>
                <p:nvPr/>
              </p:nvSpPr>
              <p:spPr bwMode="auto">
                <a:xfrm>
                  <a:off x="3335" y="3288"/>
                  <a:ext cx="205" cy="669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49391" name="Line 272"/>
                <p:cNvSpPr>
                  <a:spLocks noChangeShapeType="1"/>
                </p:cNvSpPr>
                <p:nvPr/>
              </p:nvSpPr>
              <p:spPr bwMode="auto">
                <a:xfrm>
                  <a:off x="3130" y="3957"/>
                  <a:ext cx="205" cy="73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49392" name="Line 273"/>
                <p:cNvSpPr>
                  <a:spLocks noChangeShapeType="1"/>
                </p:cNvSpPr>
                <p:nvPr/>
              </p:nvSpPr>
              <p:spPr bwMode="auto">
                <a:xfrm flipH="1">
                  <a:off x="3335" y="3957"/>
                  <a:ext cx="205" cy="73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49393" name="Line 274"/>
                <p:cNvSpPr>
                  <a:spLocks noChangeShapeType="1"/>
                </p:cNvSpPr>
                <p:nvPr/>
              </p:nvSpPr>
              <p:spPr bwMode="auto">
                <a:xfrm>
                  <a:off x="3335" y="3303"/>
                  <a:ext cx="0" cy="727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49394" name="Line 275"/>
                <p:cNvSpPr>
                  <a:spLocks noChangeShapeType="1"/>
                </p:cNvSpPr>
                <p:nvPr/>
              </p:nvSpPr>
              <p:spPr bwMode="auto">
                <a:xfrm flipV="1">
                  <a:off x="3130" y="3888"/>
                  <a:ext cx="205" cy="72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49395" name="Line 276"/>
                <p:cNvSpPr>
                  <a:spLocks noChangeShapeType="1"/>
                </p:cNvSpPr>
                <p:nvPr/>
              </p:nvSpPr>
              <p:spPr bwMode="auto">
                <a:xfrm flipH="1" flipV="1">
                  <a:off x="3335" y="3888"/>
                  <a:ext cx="205" cy="69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49396" name="Line 277"/>
                <p:cNvSpPr>
                  <a:spLocks noChangeShapeType="1"/>
                </p:cNvSpPr>
                <p:nvPr/>
              </p:nvSpPr>
              <p:spPr bwMode="auto">
                <a:xfrm>
                  <a:off x="3217" y="3668"/>
                  <a:ext cx="118" cy="55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49397" name="Line 278"/>
                <p:cNvSpPr>
                  <a:spLocks noChangeShapeType="1"/>
                </p:cNvSpPr>
                <p:nvPr/>
              </p:nvSpPr>
              <p:spPr bwMode="auto">
                <a:xfrm flipV="1">
                  <a:off x="3335" y="3668"/>
                  <a:ext cx="124" cy="55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49398" name="Line 279"/>
                <p:cNvSpPr>
                  <a:spLocks noChangeShapeType="1"/>
                </p:cNvSpPr>
                <p:nvPr/>
              </p:nvSpPr>
              <p:spPr bwMode="auto">
                <a:xfrm>
                  <a:off x="3178" y="3766"/>
                  <a:ext cx="152" cy="75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49399" name="Line 280"/>
                <p:cNvSpPr>
                  <a:spLocks noChangeShapeType="1"/>
                </p:cNvSpPr>
                <p:nvPr/>
              </p:nvSpPr>
              <p:spPr bwMode="auto">
                <a:xfrm flipV="1">
                  <a:off x="3335" y="3781"/>
                  <a:ext cx="153" cy="66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49400" name="Line 281"/>
                <p:cNvSpPr>
                  <a:spLocks noChangeShapeType="1"/>
                </p:cNvSpPr>
                <p:nvPr/>
              </p:nvSpPr>
              <p:spPr bwMode="auto">
                <a:xfrm flipV="1">
                  <a:off x="3335" y="3567"/>
                  <a:ext cx="78" cy="27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49401" name="Line 282"/>
                <p:cNvSpPr>
                  <a:spLocks noChangeShapeType="1"/>
                </p:cNvSpPr>
                <p:nvPr/>
              </p:nvSpPr>
              <p:spPr bwMode="auto">
                <a:xfrm flipV="1">
                  <a:off x="3335" y="3428"/>
                  <a:ext cx="49" cy="21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49402" name="Line 283"/>
                <p:cNvSpPr>
                  <a:spLocks noChangeShapeType="1"/>
                </p:cNvSpPr>
                <p:nvPr/>
              </p:nvSpPr>
              <p:spPr bwMode="auto">
                <a:xfrm>
                  <a:off x="3247" y="3558"/>
                  <a:ext cx="95" cy="36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49403" name="Line 284"/>
                <p:cNvSpPr>
                  <a:spLocks noChangeShapeType="1"/>
                </p:cNvSpPr>
                <p:nvPr/>
              </p:nvSpPr>
              <p:spPr bwMode="auto">
                <a:xfrm>
                  <a:off x="3289" y="3422"/>
                  <a:ext cx="55" cy="36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pic>
            <p:nvPicPr>
              <p:cNvPr id="49387" name="Picture 799" descr="cell_tower_radiation copy"/>
              <p:cNvPicPr>
                <a:picLocks noChangeAspect="1" noChangeArrowheads="1"/>
              </p:cNvPicPr>
              <p:nvPr/>
            </p:nvPicPr>
            <p:blipFill>
              <a:blip r:embed="rId13" cstate="print"/>
              <a:srcRect/>
              <a:stretch>
                <a:fillRect/>
              </a:stretch>
            </p:blipFill>
            <p:spPr bwMode="auto">
              <a:xfrm>
                <a:off x="742" y="2409"/>
                <a:ext cx="576" cy="46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49388" name="Oval 800"/>
              <p:cNvSpPr>
                <a:spLocks noChangeArrowheads="1"/>
              </p:cNvSpPr>
              <p:nvPr/>
            </p:nvSpPr>
            <p:spPr bwMode="auto">
              <a:xfrm>
                <a:off x="986" y="2597"/>
                <a:ext cx="66" cy="69"/>
              </a:xfrm>
              <a:prstGeom prst="ellipse">
                <a:avLst/>
              </a:prstGeom>
              <a:solidFill>
                <a:schemeClr val="tx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49216" name="Text Box 580"/>
            <p:cNvSpPr txBox="1">
              <a:spLocks noChangeArrowheads="1"/>
            </p:cNvSpPr>
            <p:nvPr/>
          </p:nvSpPr>
          <p:spPr bwMode="auto">
            <a:xfrm>
              <a:off x="5957888" y="1384300"/>
              <a:ext cx="1549400" cy="3365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/>
                <a:t>mobile network</a:t>
              </a:r>
            </a:p>
          </p:txBody>
        </p:sp>
        <p:sp>
          <p:nvSpPr>
            <p:cNvPr id="49217" name="Text Box 580"/>
            <p:cNvSpPr txBox="1">
              <a:spLocks noChangeArrowheads="1"/>
            </p:cNvSpPr>
            <p:nvPr/>
          </p:nvSpPr>
          <p:spPr bwMode="auto">
            <a:xfrm>
              <a:off x="7561263" y="2071688"/>
              <a:ext cx="1108075" cy="3365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/>
                <a:t>global ISP</a:t>
              </a:r>
            </a:p>
          </p:txBody>
        </p:sp>
        <p:sp>
          <p:nvSpPr>
            <p:cNvPr id="49218" name="Text Box 580"/>
            <p:cNvSpPr txBox="1">
              <a:spLocks noChangeArrowheads="1"/>
            </p:cNvSpPr>
            <p:nvPr/>
          </p:nvSpPr>
          <p:spPr bwMode="auto">
            <a:xfrm>
              <a:off x="7337425" y="3298825"/>
              <a:ext cx="1289050" cy="3365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/>
                <a:t>regional ISP</a:t>
              </a:r>
            </a:p>
          </p:txBody>
        </p:sp>
        <p:sp>
          <p:nvSpPr>
            <p:cNvPr id="49219" name="Text Box 580"/>
            <p:cNvSpPr txBox="1">
              <a:spLocks noChangeArrowheads="1"/>
            </p:cNvSpPr>
            <p:nvPr/>
          </p:nvSpPr>
          <p:spPr bwMode="auto">
            <a:xfrm>
              <a:off x="6324600" y="2963863"/>
              <a:ext cx="895350" cy="482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80000"/>
                </a:lnSpc>
              </a:pPr>
              <a:r>
                <a:rPr lang="en-US" sz="1600"/>
                <a:t>home </a:t>
              </a:r>
            </a:p>
            <a:p>
              <a:pPr>
                <a:lnSpc>
                  <a:spcPct val="80000"/>
                </a:lnSpc>
              </a:pPr>
              <a:r>
                <a:rPr lang="en-US" sz="1600"/>
                <a:t>network</a:t>
              </a:r>
            </a:p>
          </p:txBody>
        </p:sp>
        <p:sp>
          <p:nvSpPr>
            <p:cNvPr id="49220" name="Text Box 580"/>
            <p:cNvSpPr txBox="1">
              <a:spLocks noChangeArrowheads="1"/>
            </p:cNvSpPr>
            <p:nvPr/>
          </p:nvSpPr>
          <p:spPr bwMode="auto">
            <a:xfrm>
              <a:off x="5584825" y="5645150"/>
              <a:ext cx="1295400" cy="482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80000"/>
                </a:lnSpc>
              </a:pPr>
              <a:r>
                <a:rPr lang="en-US" sz="1600"/>
                <a:t>institutional</a:t>
              </a:r>
            </a:p>
            <a:p>
              <a:pPr>
                <a:lnSpc>
                  <a:spcPct val="80000"/>
                </a:lnSpc>
              </a:pPr>
              <a:r>
                <a:rPr lang="en-US" sz="1600"/>
                <a:t>       network</a:t>
              </a:r>
            </a:p>
          </p:txBody>
        </p:sp>
        <p:grpSp>
          <p:nvGrpSpPr>
            <p:cNvPr id="49221" name="Group 950"/>
            <p:cNvGrpSpPr>
              <a:grpSpLocks/>
            </p:cNvGrpSpPr>
            <p:nvPr/>
          </p:nvGrpSpPr>
          <p:grpSpPr bwMode="auto">
            <a:xfrm>
              <a:off x="8240713" y="5002213"/>
              <a:ext cx="227012" cy="481013"/>
              <a:chOff x="4140" y="429"/>
              <a:chExt cx="1425" cy="2396"/>
            </a:xfrm>
          </p:grpSpPr>
          <p:sp>
            <p:nvSpPr>
              <p:cNvPr id="49354" name="Freeform 951"/>
              <p:cNvSpPr>
                <a:spLocks/>
              </p:cNvSpPr>
              <p:nvPr/>
            </p:nvSpPr>
            <p:spPr bwMode="auto">
              <a:xfrm>
                <a:off x="5268" y="433"/>
                <a:ext cx="283" cy="2286"/>
              </a:xfrm>
              <a:custGeom>
                <a:avLst/>
                <a:gdLst>
                  <a:gd name="T0" fmla="*/ 7 w 354"/>
                  <a:gd name="T1" fmla="*/ 0 h 2742"/>
                  <a:gd name="T2" fmla="*/ 38 w 354"/>
                  <a:gd name="T3" fmla="*/ 55 h 2742"/>
                  <a:gd name="T4" fmla="*/ 37 w 354"/>
                  <a:gd name="T5" fmla="*/ 425 h 2742"/>
                  <a:gd name="T6" fmla="*/ 0 w 354"/>
                  <a:gd name="T7" fmla="*/ 445 h 2742"/>
                  <a:gd name="T8" fmla="*/ 7 w 354"/>
                  <a:gd name="T9" fmla="*/ 0 h 274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54"/>
                  <a:gd name="T16" fmla="*/ 0 h 2742"/>
                  <a:gd name="T17" fmla="*/ 354 w 354"/>
                  <a:gd name="T18" fmla="*/ 2742 h 274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54" h="2742">
                    <a:moveTo>
                      <a:pt x="63" y="0"/>
                    </a:moveTo>
                    <a:lnTo>
                      <a:pt x="354" y="339"/>
                    </a:lnTo>
                    <a:lnTo>
                      <a:pt x="346" y="2624"/>
                    </a:lnTo>
                    <a:lnTo>
                      <a:pt x="0" y="2742"/>
                    </a:lnTo>
                    <a:lnTo>
                      <a:pt x="63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DDDDDD"/>
                  </a:gs>
                  <a:gs pos="100000">
                    <a:srgbClr val="333333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9355" name="Rectangle 952"/>
              <p:cNvSpPr>
                <a:spLocks noChangeArrowheads="1"/>
              </p:cNvSpPr>
              <p:nvPr/>
            </p:nvSpPr>
            <p:spPr bwMode="auto">
              <a:xfrm>
                <a:off x="4210" y="429"/>
                <a:ext cx="1046" cy="2285"/>
              </a:xfrm>
              <a:prstGeom prst="rect">
                <a:avLst/>
              </a:pr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9356" name="Freeform 953"/>
              <p:cNvSpPr>
                <a:spLocks/>
              </p:cNvSpPr>
              <p:nvPr/>
            </p:nvSpPr>
            <p:spPr bwMode="auto">
              <a:xfrm>
                <a:off x="5321" y="570"/>
                <a:ext cx="169" cy="2115"/>
              </a:xfrm>
              <a:custGeom>
                <a:avLst/>
                <a:gdLst>
                  <a:gd name="T0" fmla="*/ 2 w 211"/>
                  <a:gd name="T1" fmla="*/ 0 h 2537"/>
                  <a:gd name="T2" fmla="*/ 23 w 211"/>
                  <a:gd name="T3" fmla="*/ 36 h 2537"/>
                  <a:gd name="T4" fmla="*/ 2 w 211"/>
                  <a:gd name="T5" fmla="*/ 405 h 2537"/>
                  <a:gd name="T6" fmla="*/ 2 w 211"/>
                  <a:gd name="T7" fmla="*/ 0 h 2537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11"/>
                  <a:gd name="T13" fmla="*/ 0 h 2537"/>
                  <a:gd name="T14" fmla="*/ 211 w 211"/>
                  <a:gd name="T15" fmla="*/ 2537 h 2537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1" h="2537">
                    <a:moveTo>
                      <a:pt x="7" y="0"/>
                    </a:moveTo>
                    <a:cubicBezTo>
                      <a:pt x="7" y="0"/>
                      <a:pt x="57" y="28"/>
                      <a:pt x="211" y="218"/>
                    </a:cubicBezTo>
                    <a:cubicBezTo>
                      <a:pt x="0" y="1229"/>
                      <a:pt x="41" y="2537"/>
                      <a:pt x="7" y="2501"/>
                    </a:cubicBezTo>
                    <a:lnTo>
                      <a:pt x="7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808080"/>
                  </a:gs>
                  <a:gs pos="100000">
                    <a:srgbClr val="F8F8F8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9357" name="Freeform 954"/>
              <p:cNvSpPr>
                <a:spLocks/>
              </p:cNvSpPr>
              <p:nvPr/>
            </p:nvSpPr>
            <p:spPr bwMode="auto">
              <a:xfrm>
                <a:off x="5284" y="1640"/>
                <a:ext cx="263" cy="189"/>
              </a:xfrm>
              <a:custGeom>
                <a:avLst/>
                <a:gdLst>
                  <a:gd name="T0" fmla="*/ 2 w 328"/>
                  <a:gd name="T1" fmla="*/ 0 h 226"/>
                  <a:gd name="T2" fmla="*/ 36 w 328"/>
                  <a:gd name="T3" fmla="*/ 21 h 226"/>
                  <a:gd name="T4" fmla="*/ 36 w 328"/>
                  <a:gd name="T5" fmla="*/ 38 h 226"/>
                  <a:gd name="T6" fmla="*/ 0 w 328"/>
                  <a:gd name="T7" fmla="*/ 16 h 226"/>
                  <a:gd name="T8" fmla="*/ 2 w 328"/>
                  <a:gd name="T9" fmla="*/ 0 h 22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28"/>
                  <a:gd name="T16" fmla="*/ 0 h 226"/>
                  <a:gd name="T17" fmla="*/ 328 w 328"/>
                  <a:gd name="T18" fmla="*/ 226 h 22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28" h="226">
                    <a:moveTo>
                      <a:pt x="4" y="0"/>
                    </a:moveTo>
                    <a:cubicBezTo>
                      <a:pt x="60" y="10"/>
                      <a:pt x="182" y="74"/>
                      <a:pt x="328" y="128"/>
                    </a:cubicBezTo>
                    <a:cubicBezTo>
                      <a:pt x="326" y="162"/>
                      <a:pt x="326" y="158"/>
                      <a:pt x="326" y="226"/>
                    </a:cubicBezTo>
                    <a:cubicBezTo>
                      <a:pt x="326" y="226"/>
                      <a:pt x="169" y="155"/>
                      <a:pt x="0" y="100"/>
                    </a:cubicBezTo>
                    <a:cubicBezTo>
                      <a:pt x="0" y="48"/>
                      <a:pt x="4" y="17"/>
                      <a:pt x="4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9358" name="Rectangle 955"/>
              <p:cNvSpPr>
                <a:spLocks noChangeArrowheads="1"/>
              </p:cNvSpPr>
              <p:nvPr/>
            </p:nvSpPr>
            <p:spPr bwMode="auto">
              <a:xfrm>
                <a:off x="4210" y="690"/>
                <a:ext cx="598" cy="47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49359" name="Group 956"/>
              <p:cNvGrpSpPr>
                <a:grpSpLocks/>
              </p:cNvGrpSpPr>
              <p:nvPr/>
            </p:nvGrpSpPr>
            <p:grpSpPr bwMode="auto">
              <a:xfrm>
                <a:off x="4749" y="668"/>
                <a:ext cx="581" cy="145"/>
                <a:chOff x="614" y="2568"/>
                <a:chExt cx="725" cy="139"/>
              </a:xfrm>
            </p:grpSpPr>
            <p:sp>
              <p:nvSpPr>
                <p:cNvPr id="49384" name="AutoShape 957"/>
                <p:cNvSpPr>
                  <a:spLocks noChangeArrowheads="1"/>
                </p:cNvSpPr>
                <p:nvPr/>
              </p:nvSpPr>
              <p:spPr bwMode="auto">
                <a:xfrm>
                  <a:off x="613" y="2566"/>
                  <a:ext cx="721" cy="144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9385" name="AutoShape 958"/>
                <p:cNvSpPr>
                  <a:spLocks noChangeArrowheads="1"/>
                </p:cNvSpPr>
                <p:nvPr/>
              </p:nvSpPr>
              <p:spPr bwMode="auto">
                <a:xfrm>
                  <a:off x="625" y="2581"/>
                  <a:ext cx="696" cy="114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49360" name="Rectangle 959"/>
              <p:cNvSpPr>
                <a:spLocks noChangeArrowheads="1"/>
              </p:cNvSpPr>
              <p:nvPr/>
            </p:nvSpPr>
            <p:spPr bwMode="auto">
              <a:xfrm>
                <a:off x="4220" y="1022"/>
                <a:ext cx="598" cy="47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49361" name="Group 960"/>
              <p:cNvGrpSpPr>
                <a:grpSpLocks/>
              </p:cNvGrpSpPr>
              <p:nvPr/>
            </p:nvGrpSpPr>
            <p:grpSpPr bwMode="auto">
              <a:xfrm>
                <a:off x="4747" y="994"/>
                <a:ext cx="581" cy="134"/>
                <a:chOff x="614" y="2568"/>
                <a:chExt cx="725" cy="139"/>
              </a:xfrm>
            </p:grpSpPr>
            <p:sp>
              <p:nvSpPr>
                <p:cNvPr id="49382" name="AutoShape 961"/>
                <p:cNvSpPr>
                  <a:spLocks noChangeArrowheads="1"/>
                </p:cNvSpPr>
                <p:nvPr/>
              </p:nvSpPr>
              <p:spPr bwMode="auto">
                <a:xfrm>
                  <a:off x="615" y="2564"/>
                  <a:ext cx="721" cy="139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9383" name="AutoShape 962"/>
                <p:cNvSpPr>
                  <a:spLocks noChangeArrowheads="1"/>
                </p:cNvSpPr>
                <p:nvPr/>
              </p:nvSpPr>
              <p:spPr bwMode="auto">
                <a:xfrm>
                  <a:off x="628" y="2581"/>
                  <a:ext cx="696" cy="107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49362" name="Rectangle 963"/>
              <p:cNvSpPr>
                <a:spLocks noChangeArrowheads="1"/>
              </p:cNvSpPr>
              <p:nvPr/>
            </p:nvSpPr>
            <p:spPr bwMode="auto">
              <a:xfrm>
                <a:off x="4220" y="1354"/>
                <a:ext cx="598" cy="47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9363" name="Rectangle 964"/>
              <p:cNvSpPr>
                <a:spLocks noChangeArrowheads="1"/>
              </p:cNvSpPr>
              <p:nvPr/>
            </p:nvSpPr>
            <p:spPr bwMode="auto">
              <a:xfrm>
                <a:off x="4230" y="1655"/>
                <a:ext cx="598" cy="47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49364" name="Group 965"/>
              <p:cNvGrpSpPr>
                <a:grpSpLocks/>
              </p:cNvGrpSpPr>
              <p:nvPr/>
            </p:nvGrpSpPr>
            <p:grpSpPr bwMode="auto">
              <a:xfrm>
                <a:off x="4735" y="1627"/>
                <a:ext cx="582" cy="151"/>
                <a:chOff x="614" y="2568"/>
                <a:chExt cx="725" cy="139"/>
              </a:xfrm>
            </p:grpSpPr>
            <p:sp>
              <p:nvSpPr>
                <p:cNvPr id="49380" name="AutoShape 966"/>
                <p:cNvSpPr>
                  <a:spLocks noChangeArrowheads="1"/>
                </p:cNvSpPr>
                <p:nvPr/>
              </p:nvSpPr>
              <p:spPr bwMode="auto">
                <a:xfrm>
                  <a:off x="618" y="2586"/>
                  <a:ext cx="720" cy="124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9381" name="AutoShape 967"/>
                <p:cNvSpPr>
                  <a:spLocks noChangeArrowheads="1"/>
                </p:cNvSpPr>
                <p:nvPr/>
              </p:nvSpPr>
              <p:spPr bwMode="auto">
                <a:xfrm>
                  <a:off x="630" y="2586"/>
                  <a:ext cx="695" cy="109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49365" name="Freeform 968"/>
              <p:cNvSpPr>
                <a:spLocks/>
              </p:cNvSpPr>
              <p:nvPr/>
            </p:nvSpPr>
            <p:spPr bwMode="auto">
              <a:xfrm>
                <a:off x="5288" y="1354"/>
                <a:ext cx="263" cy="188"/>
              </a:xfrm>
              <a:custGeom>
                <a:avLst/>
                <a:gdLst>
                  <a:gd name="T0" fmla="*/ 2 w 328"/>
                  <a:gd name="T1" fmla="*/ 0 h 226"/>
                  <a:gd name="T2" fmla="*/ 36 w 328"/>
                  <a:gd name="T3" fmla="*/ 20 h 226"/>
                  <a:gd name="T4" fmla="*/ 36 w 328"/>
                  <a:gd name="T5" fmla="*/ 36 h 226"/>
                  <a:gd name="T6" fmla="*/ 0 w 328"/>
                  <a:gd name="T7" fmla="*/ 15 h 226"/>
                  <a:gd name="T8" fmla="*/ 2 w 328"/>
                  <a:gd name="T9" fmla="*/ 0 h 22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28"/>
                  <a:gd name="T16" fmla="*/ 0 h 226"/>
                  <a:gd name="T17" fmla="*/ 328 w 328"/>
                  <a:gd name="T18" fmla="*/ 226 h 22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28" h="226">
                    <a:moveTo>
                      <a:pt x="4" y="0"/>
                    </a:moveTo>
                    <a:cubicBezTo>
                      <a:pt x="60" y="10"/>
                      <a:pt x="182" y="74"/>
                      <a:pt x="328" y="128"/>
                    </a:cubicBezTo>
                    <a:cubicBezTo>
                      <a:pt x="326" y="162"/>
                      <a:pt x="326" y="158"/>
                      <a:pt x="326" y="226"/>
                    </a:cubicBezTo>
                    <a:cubicBezTo>
                      <a:pt x="326" y="226"/>
                      <a:pt x="169" y="155"/>
                      <a:pt x="0" y="100"/>
                    </a:cubicBezTo>
                    <a:cubicBezTo>
                      <a:pt x="0" y="48"/>
                      <a:pt x="4" y="17"/>
                      <a:pt x="4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49366" name="Group 969"/>
              <p:cNvGrpSpPr>
                <a:grpSpLocks/>
              </p:cNvGrpSpPr>
              <p:nvPr/>
            </p:nvGrpSpPr>
            <p:grpSpPr bwMode="auto">
              <a:xfrm>
                <a:off x="4739" y="1327"/>
                <a:ext cx="582" cy="139"/>
                <a:chOff x="614" y="2568"/>
                <a:chExt cx="725" cy="139"/>
              </a:xfrm>
            </p:grpSpPr>
            <p:sp>
              <p:nvSpPr>
                <p:cNvPr id="49378" name="AutoShape 970"/>
                <p:cNvSpPr>
                  <a:spLocks noChangeArrowheads="1"/>
                </p:cNvSpPr>
                <p:nvPr/>
              </p:nvSpPr>
              <p:spPr bwMode="auto">
                <a:xfrm>
                  <a:off x="613" y="2571"/>
                  <a:ext cx="732" cy="134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9379" name="AutoShape 971"/>
                <p:cNvSpPr>
                  <a:spLocks noChangeArrowheads="1"/>
                </p:cNvSpPr>
                <p:nvPr/>
              </p:nvSpPr>
              <p:spPr bwMode="auto">
                <a:xfrm>
                  <a:off x="625" y="2587"/>
                  <a:ext cx="720" cy="103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49367" name="Rectangle 972"/>
              <p:cNvSpPr>
                <a:spLocks noChangeArrowheads="1"/>
              </p:cNvSpPr>
              <p:nvPr/>
            </p:nvSpPr>
            <p:spPr bwMode="auto">
              <a:xfrm>
                <a:off x="5246" y="429"/>
                <a:ext cx="70" cy="2285"/>
              </a:xfrm>
              <a:prstGeom prst="rect">
                <a:avLst/>
              </a:prstGeom>
              <a:gradFill rotWithShape="1">
                <a:gsLst>
                  <a:gs pos="0">
                    <a:srgbClr val="333333"/>
                  </a:gs>
                  <a:gs pos="50000">
                    <a:srgbClr val="DDDDDD"/>
                  </a:gs>
                  <a:gs pos="100000">
                    <a:srgbClr val="333333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9368" name="Freeform 973"/>
              <p:cNvSpPr>
                <a:spLocks/>
              </p:cNvSpPr>
              <p:nvPr/>
            </p:nvSpPr>
            <p:spPr bwMode="auto">
              <a:xfrm>
                <a:off x="5312" y="1007"/>
                <a:ext cx="237" cy="213"/>
              </a:xfrm>
              <a:custGeom>
                <a:avLst/>
                <a:gdLst>
                  <a:gd name="T0" fmla="*/ 2 w 296"/>
                  <a:gd name="T1" fmla="*/ 0 h 256"/>
                  <a:gd name="T2" fmla="*/ 32 w 296"/>
                  <a:gd name="T3" fmla="*/ 22 h 256"/>
                  <a:gd name="T4" fmla="*/ 32 w 296"/>
                  <a:gd name="T5" fmla="*/ 41 h 256"/>
                  <a:gd name="T6" fmla="*/ 0 w 296"/>
                  <a:gd name="T7" fmla="*/ 15 h 256"/>
                  <a:gd name="T8" fmla="*/ 2 w 296"/>
                  <a:gd name="T9" fmla="*/ 0 h 25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96"/>
                  <a:gd name="T16" fmla="*/ 0 h 256"/>
                  <a:gd name="T17" fmla="*/ 296 w 296"/>
                  <a:gd name="T18" fmla="*/ 256 h 25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96" h="256">
                    <a:moveTo>
                      <a:pt x="4" y="0"/>
                    </a:moveTo>
                    <a:cubicBezTo>
                      <a:pt x="55" y="10"/>
                      <a:pt x="144" y="68"/>
                      <a:pt x="292" y="144"/>
                    </a:cubicBezTo>
                    <a:cubicBezTo>
                      <a:pt x="290" y="178"/>
                      <a:pt x="296" y="188"/>
                      <a:pt x="296" y="256"/>
                    </a:cubicBezTo>
                    <a:cubicBezTo>
                      <a:pt x="296" y="256"/>
                      <a:pt x="160" y="176"/>
                      <a:pt x="0" y="100"/>
                    </a:cubicBezTo>
                    <a:cubicBezTo>
                      <a:pt x="0" y="48"/>
                      <a:pt x="4" y="17"/>
                      <a:pt x="4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9369" name="Freeform 974"/>
              <p:cNvSpPr>
                <a:spLocks/>
              </p:cNvSpPr>
              <p:nvPr/>
            </p:nvSpPr>
            <p:spPr bwMode="auto">
              <a:xfrm>
                <a:off x="5315" y="680"/>
                <a:ext cx="244" cy="240"/>
              </a:xfrm>
              <a:custGeom>
                <a:avLst/>
                <a:gdLst>
                  <a:gd name="T0" fmla="*/ 0 w 304"/>
                  <a:gd name="T1" fmla="*/ 0 h 288"/>
                  <a:gd name="T2" fmla="*/ 34 w 304"/>
                  <a:gd name="T3" fmla="*/ 27 h 288"/>
                  <a:gd name="T4" fmla="*/ 31 w 304"/>
                  <a:gd name="T5" fmla="*/ 47 h 288"/>
                  <a:gd name="T6" fmla="*/ 2 w 304"/>
                  <a:gd name="T7" fmla="*/ 20 h 288"/>
                  <a:gd name="T8" fmla="*/ 0 w 304"/>
                  <a:gd name="T9" fmla="*/ 0 h 28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04"/>
                  <a:gd name="T16" fmla="*/ 0 h 288"/>
                  <a:gd name="T17" fmla="*/ 304 w 304"/>
                  <a:gd name="T18" fmla="*/ 288 h 28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04" h="288">
                    <a:moveTo>
                      <a:pt x="0" y="0"/>
                    </a:moveTo>
                    <a:cubicBezTo>
                      <a:pt x="51" y="10"/>
                      <a:pt x="148" y="76"/>
                      <a:pt x="304" y="164"/>
                    </a:cubicBezTo>
                    <a:cubicBezTo>
                      <a:pt x="302" y="198"/>
                      <a:pt x="284" y="220"/>
                      <a:pt x="284" y="288"/>
                    </a:cubicBezTo>
                    <a:cubicBezTo>
                      <a:pt x="284" y="288"/>
                      <a:pt x="163" y="179"/>
                      <a:pt x="8" y="124"/>
                    </a:cubicBezTo>
                    <a:cubicBezTo>
                      <a:pt x="8" y="72"/>
                      <a:pt x="0" y="17"/>
                      <a:pt x="0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9370" name="Oval 975"/>
              <p:cNvSpPr>
                <a:spLocks noChangeArrowheads="1"/>
              </p:cNvSpPr>
              <p:nvPr/>
            </p:nvSpPr>
            <p:spPr bwMode="auto">
              <a:xfrm>
                <a:off x="5515" y="2611"/>
                <a:ext cx="50" cy="95"/>
              </a:xfrm>
              <a:prstGeom prst="ellipse">
                <a:avLst/>
              </a:prstGeom>
              <a:solidFill>
                <a:srgbClr val="333333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9371" name="Freeform 976"/>
              <p:cNvSpPr>
                <a:spLocks/>
              </p:cNvSpPr>
              <p:nvPr/>
            </p:nvSpPr>
            <p:spPr bwMode="auto">
              <a:xfrm>
                <a:off x="5302" y="2614"/>
                <a:ext cx="245" cy="200"/>
              </a:xfrm>
              <a:custGeom>
                <a:avLst/>
                <a:gdLst>
                  <a:gd name="T0" fmla="*/ 0 w 306"/>
                  <a:gd name="T1" fmla="*/ 18 h 240"/>
                  <a:gd name="T2" fmla="*/ 2 w 306"/>
                  <a:gd name="T3" fmla="*/ 40 h 240"/>
                  <a:gd name="T4" fmla="*/ 34 w 306"/>
                  <a:gd name="T5" fmla="*/ 18 h 240"/>
                  <a:gd name="T6" fmla="*/ 32 w 306"/>
                  <a:gd name="T7" fmla="*/ 0 h 240"/>
                  <a:gd name="T8" fmla="*/ 0 w 306"/>
                  <a:gd name="T9" fmla="*/ 18 h 24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06"/>
                  <a:gd name="T16" fmla="*/ 0 h 240"/>
                  <a:gd name="T17" fmla="*/ 306 w 306"/>
                  <a:gd name="T18" fmla="*/ 240 h 24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06" h="240">
                    <a:moveTo>
                      <a:pt x="0" y="106"/>
                    </a:moveTo>
                    <a:lnTo>
                      <a:pt x="2" y="240"/>
                    </a:lnTo>
                    <a:lnTo>
                      <a:pt x="306" y="110"/>
                    </a:lnTo>
                    <a:lnTo>
                      <a:pt x="300" y="0"/>
                    </a:lnTo>
                    <a:lnTo>
                      <a:pt x="0" y="106"/>
                    </a:lnTo>
                    <a:close/>
                  </a:path>
                </a:pathLst>
              </a:custGeom>
              <a:solidFill>
                <a:srgbClr val="333333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9372" name="AutoShape 977"/>
              <p:cNvSpPr>
                <a:spLocks noChangeArrowheads="1"/>
              </p:cNvSpPr>
              <p:nvPr/>
            </p:nvSpPr>
            <p:spPr bwMode="auto">
              <a:xfrm>
                <a:off x="4140" y="2675"/>
                <a:ext cx="1196" cy="150"/>
              </a:xfrm>
              <a:prstGeom prst="roundRect">
                <a:avLst>
                  <a:gd name="adj" fmla="val 50000"/>
                </a:avLst>
              </a:prstGeom>
              <a:solidFill>
                <a:srgbClr val="DDDDDD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9373" name="AutoShape 978"/>
              <p:cNvSpPr>
                <a:spLocks noChangeArrowheads="1"/>
              </p:cNvSpPr>
              <p:nvPr/>
            </p:nvSpPr>
            <p:spPr bwMode="auto">
              <a:xfrm>
                <a:off x="4210" y="2714"/>
                <a:ext cx="1066" cy="79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chemeClr val="bg2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9374" name="Oval 979"/>
              <p:cNvSpPr>
                <a:spLocks noChangeArrowheads="1"/>
              </p:cNvSpPr>
              <p:nvPr/>
            </p:nvSpPr>
            <p:spPr bwMode="auto">
              <a:xfrm>
                <a:off x="4309" y="2382"/>
                <a:ext cx="159" cy="142"/>
              </a:xfrm>
              <a:prstGeom prst="ellipse">
                <a:avLst/>
              </a:prstGeom>
              <a:solidFill>
                <a:srgbClr val="33CC33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9375" name="Oval 980"/>
              <p:cNvSpPr>
                <a:spLocks noChangeArrowheads="1"/>
              </p:cNvSpPr>
              <p:nvPr/>
            </p:nvSpPr>
            <p:spPr bwMode="auto">
              <a:xfrm>
                <a:off x="4489" y="2382"/>
                <a:ext cx="159" cy="142"/>
              </a:xfrm>
              <a:prstGeom prst="ellipse">
                <a:avLst/>
              </a:prstGeom>
              <a:solidFill>
                <a:srgbClr val="FF0000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 eaLnBrk="1" hangingPunct="1"/>
                <a:endParaRPr lang="en-US" sz="1800">
                  <a:solidFill>
                    <a:srgbClr val="FF0000"/>
                  </a:solidFill>
                </a:endParaRPr>
              </a:p>
            </p:txBody>
          </p:sp>
          <p:sp>
            <p:nvSpPr>
              <p:cNvPr id="49376" name="Oval 981"/>
              <p:cNvSpPr>
                <a:spLocks noChangeArrowheads="1"/>
              </p:cNvSpPr>
              <p:nvPr/>
            </p:nvSpPr>
            <p:spPr bwMode="auto">
              <a:xfrm>
                <a:off x="4658" y="2382"/>
                <a:ext cx="159" cy="142"/>
              </a:xfrm>
              <a:prstGeom prst="ellipse">
                <a:avLst/>
              </a:prstGeom>
              <a:solidFill>
                <a:srgbClr val="33CC33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9377" name="Rectangle 982"/>
              <p:cNvSpPr>
                <a:spLocks noChangeArrowheads="1"/>
              </p:cNvSpPr>
              <p:nvPr/>
            </p:nvSpPr>
            <p:spPr bwMode="auto">
              <a:xfrm>
                <a:off x="5067" y="1837"/>
                <a:ext cx="80" cy="759"/>
              </a:xfrm>
              <a:prstGeom prst="rect">
                <a:avLst/>
              </a:prstGeom>
              <a:solidFill>
                <a:srgbClr val="29292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49222" name="Group 983"/>
            <p:cNvGrpSpPr>
              <a:grpSpLocks/>
            </p:cNvGrpSpPr>
            <p:nvPr/>
          </p:nvGrpSpPr>
          <p:grpSpPr bwMode="auto">
            <a:xfrm>
              <a:off x="7924800" y="5303838"/>
              <a:ext cx="227012" cy="481013"/>
              <a:chOff x="4140" y="429"/>
              <a:chExt cx="1425" cy="2396"/>
            </a:xfrm>
          </p:grpSpPr>
          <p:sp>
            <p:nvSpPr>
              <p:cNvPr id="49322" name="Freeform 984"/>
              <p:cNvSpPr>
                <a:spLocks/>
              </p:cNvSpPr>
              <p:nvPr/>
            </p:nvSpPr>
            <p:spPr bwMode="auto">
              <a:xfrm>
                <a:off x="5268" y="433"/>
                <a:ext cx="283" cy="2286"/>
              </a:xfrm>
              <a:custGeom>
                <a:avLst/>
                <a:gdLst>
                  <a:gd name="T0" fmla="*/ 7 w 354"/>
                  <a:gd name="T1" fmla="*/ 0 h 2742"/>
                  <a:gd name="T2" fmla="*/ 38 w 354"/>
                  <a:gd name="T3" fmla="*/ 55 h 2742"/>
                  <a:gd name="T4" fmla="*/ 37 w 354"/>
                  <a:gd name="T5" fmla="*/ 425 h 2742"/>
                  <a:gd name="T6" fmla="*/ 0 w 354"/>
                  <a:gd name="T7" fmla="*/ 445 h 2742"/>
                  <a:gd name="T8" fmla="*/ 7 w 354"/>
                  <a:gd name="T9" fmla="*/ 0 h 274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54"/>
                  <a:gd name="T16" fmla="*/ 0 h 2742"/>
                  <a:gd name="T17" fmla="*/ 354 w 354"/>
                  <a:gd name="T18" fmla="*/ 2742 h 274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54" h="2742">
                    <a:moveTo>
                      <a:pt x="63" y="0"/>
                    </a:moveTo>
                    <a:lnTo>
                      <a:pt x="354" y="339"/>
                    </a:lnTo>
                    <a:lnTo>
                      <a:pt x="346" y="2624"/>
                    </a:lnTo>
                    <a:lnTo>
                      <a:pt x="0" y="2742"/>
                    </a:lnTo>
                    <a:lnTo>
                      <a:pt x="63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DDDDDD"/>
                  </a:gs>
                  <a:gs pos="100000">
                    <a:srgbClr val="333333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9323" name="Rectangle 985"/>
              <p:cNvSpPr>
                <a:spLocks noChangeArrowheads="1"/>
              </p:cNvSpPr>
              <p:nvPr/>
            </p:nvSpPr>
            <p:spPr bwMode="auto">
              <a:xfrm>
                <a:off x="4210" y="429"/>
                <a:ext cx="1046" cy="2285"/>
              </a:xfrm>
              <a:prstGeom prst="rect">
                <a:avLst/>
              </a:pr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9324" name="Freeform 986"/>
              <p:cNvSpPr>
                <a:spLocks/>
              </p:cNvSpPr>
              <p:nvPr/>
            </p:nvSpPr>
            <p:spPr bwMode="auto">
              <a:xfrm>
                <a:off x="5321" y="570"/>
                <a:ext cx="169" cy="2115"/>
              </a:xfrm>
              <a:custGeom>
                <a:avLst/>
                <a:gdLst>
                  <a:gd name="T0" fmla="*/ 2 w 211"/>
                  <a:gd name="T1" fmla="*/ 0 h 2537"/>
                  <a:gd name="T2" fmla="*/ 23 w 211"/>
                  <a:gd name="T3" fmla="*/ 36 h 2537"/>
                  <a:gd name="T4" fmla="*/ 2 w 211"/>
                  <a:gd name="T5" fmla="*/ 405 h 2537"/>
                  <a:gd name="T6" fmla="*/ 2 w 211"/>
                  <a:gd name="T7" fmla="*/ 0 h 2537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11"/>
                  <a:gd name="T13" fmla="*/ 0 h 2537"/>
                  <a:gd name="T14" fmla="*/ 211 w 211"/>
                  <a:gd name="T15" fmla="*/ 2537 h 2537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1" h="2537">
                    <a:moveTo>
                      <a:pt x="7" y="0"/>
                    </a:moveTo>
                    <a:cubicBezTo>
                      <a:pt x="7" y="0"/>
                      <a:pt x="57" y="28"/>
                      <a:pt x="211" y="218"/>
                    </a:cubicBezTo>
                    <a:cubicBezTo>
                      <a:pt x="0" y="1229"/>
                      <a:pt x="41" y="2537"/>
                      <a:pt x="7" y="2501"/>
                    </a:cubicBezTo>
                    <a:lnTo>
                      <a:pt x="7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808080"/>
                  </a:gs>
                  <a:gs pos="100000">
                    <a:srgbClr val="F8F8F8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9325" name="Freeform 987"/>
              <p:cNvSpPr>
                <a:spLocks/>
              </p:cNvSpPr>
              <p:nvPr/>
            </p:nvSpPr>
            <p:spPr bwMode="auto">
              <a:xfrm>
                <a:off x="5284" y="1640"/>
                <a:ext cx="263" cy="189"/>
              </a:xfrm>
              <a:custGeom>
                <a:avLst/>
                <a:gdLst>
                  <a:gd name="T0" fmla="*/ 2 w 328"/>
                  <a:gd name="T1" fmla="*/ 0 h 226"/>
                  <a:gd name="T2" fmla="*/ 36 w 328"/>
                  <a:gd name="T3" fmla="*/ 21 h 226"/>
                  <a:gd name="T4" fmla="*/ 36 w 328"/>
                  <a:gd name="T5" fmla="*/ 38 h 226"/>
                  <a:gd name="T6" fmla="*/ 0 w 328"/>
                  <a:gd name="T7" fmla="*/ 16 h 226"/>
                  <a:gd name="T8" fmla="*/ 2 w 328"/>
                  <a:gd name="T9" fmla="*/ 0 h 22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28"/>
                  <a:gd name="T16" fmla="*/ 0 h 226"/>
                  <a:gd name="T17" fmla="*/ 328 w 328"/>
                  <a:gd name="T18" fmla="*/ 226 h 22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28" h="226">
                    <a:moveTo>
                      <a:pt x="4" y="0"/>
                    </a:moveTo>
                    <a:cubicBezTo>
                      <a:pt x="60" y="10"/>
                      <a:pt x="182" y="74"/>
                      <a:pt x="328" y="128"/>
                    </a:cubicBezTo>
                    <a:cubicBezTo>
                      <a:pt x="326" y="162"/>
                      <a:pt x="326" y="158"/>
                      <a:pt x="326" y="226"/>
                    </a:cubicBezTo>
                    <a:cubicBezTo>
                      <a:pt x="326" y="226"/>
                      <a:pt x="169" y="155"/>
                      <a:pt x="0" y="100"/>
                    </a:cubicBezTo>
                    <a:cubicBezTo>
                      <a:pt x="0" y="48"/>
                      <a:pt x="4" y="17"/>
                      <a:pt x="4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9326" name="Rectangle 988"/>
              <p:cNvSpPr>
                <a:spLocks noChangeArrowheads="1"/>
              </p:cNvSpPr>
              <p:nvPr/>
            </p:nvSpPr>
            <p:spPr bwMode="auto">
              <a:xfrm>
                <a:off x="4210" y="690"/>
                <a:ext cx="598" cy="47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49327" name="Group 989"/>
              <p:cNvGrpSpPr>
                <a:grpSpLocks/>
              </p:cNvGrpSpPr>
              <p:nvPr/>
            </p:nvGrpSpPr>
            <p:grpSpPr bwMode="auto">
              <a:xfrm>
                <a:off x="4749" y="668"/>
                <a:ext cx="581" cy="145"/>
                <a:chOff x="614" y="2568"/>
                <a:chExt cx="725" cy="139"/>
              </a:xfrm>
            </p:grpSpPr>
            <p:sp>
              <p:nvSpPr>
                <p:cNvPr id="49352" name="AutoShape 990"/>
                <p:cNvSpPr>
                  <a:spLocks noChangeArrowheads="1"/>
                </p:cNvSpPr>
                <p:nvPr/>
              </p:nvSpPr>
              <p:spPr bwMode="auto">
                <a:xfrm>
                  <a:off x="613" y="2566"/>
                  <a:ext cx="721" cy="144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9353" name="AutoShape 991"/>
                <p:cNvSpPr>
                  <a:spLocks noChangeArrowheads="1"/>
                </p:cNvSpPr>
                <p:nvPr/>
              </p:nvSpPr>
              <p:spPr bwMode="auto">
                <a:xfrm>
                  <a:off x="625" y="2581"/>
                  <a:ext cx="696" cy="114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49328" name="Rectangle 992"/>
              <p:cNvSpPr>
                <a:spLocks noChangeArrowheads="1"/>
              </p:cNvSpPr>
              <p:nvPr/>
            </p:nvSpPr>
            <p:spPr bwMode="auto">
              <a:xfrm>
                <a:off x="4220" y="1022"/>
                <a:ext cx="598" cy="47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49329" name="Group 993"/>
              <p:cNvGrpSpPr>
                <a:grpSpLocks/>
              </p:cNvGrpSpPr>
              <p:nvPr/>
            </p:nvGrpSpPr>
            <p:grpSpPr bwMode="auto">
              <a:xfrm>
                <a:off x="4747" y="994"/>
                <a:ext cx="581" cy="134"/>
                <a:chOff x="614" y="2568"/>
                <a:chExt cx="725" cy="139"/>
              </a:xfrm>
            </p:grpSpPr>
            <p:sp>
              <p:nvSpPr>
                <p:cNvPr id="49350" name="AutoShape 994"/>
                <p:cNvSpPr>
                  <a:spLocks noChangeArrowheads="1"/>
                </p:cNvSpPr>
                <p:nvPr/>
              </p:nvSpPr>
              <p:spPr bwMode="auto">
                <a:xfrm>
                  <a:off x="615" y="2564"/>
                  <a:ext cx="721" cy="139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9351" name="AutoShape 995"/>
                <p:cNvSpPr>
                  <a:spLocks noChangeArrowheads="1"/>
                </p:cNvSpPr>
                <p:nvPr/>
              </p:nvSpPr>
              <p:spPr bwMode="auto">
                <a:xfrm>
                  <a:off x="628" y="2581"/>
                  <a:ext cx="696" cy="107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49330" name="Rectangle 996"/>
              <p:cNvSpPr>
                <a:spLocks noChangeArrowheads="1"/>
              </p:cNvSpPr>
              <p:nvPr/>
            </p:nvSpPr>
            <p:spPr bwMode="auto">
              <a:xfrm>
                <a:off x="4220" y="1354"/>
                <a:ext cx="598" cy="47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9331" name="Rectangle 997"/>
              <p:cNvSpPr>
                <a:spLocks noChangeArrowheads="1"/>
              </p:cNvSpPr>
              <p:nvPr/>
            </p:nvSpPr>
            <p:spPr bwMode="auto">
              <a:xfrm>
                <a:off x="4230" y="1655"/>
                <a:ext cx="598" cy="47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49332" name="Group 998"/>
              <p:cNvGrpSpPr>
                <a:grpSpLocks/>
              </p:cNvGrpSpPr>
              <p:nvPr/>
            </p:nvGrpSpPr>
            <p:grpSpPr bwMode="auto">
              <a:xfrm>
                <a:off x="4735" y="1627"/>
                <a:ext cx="582" cy="151"/>
                <a:chOff x="614" y="2568"/>
                <a:chExt cx="725" cy="139"/>
              </a:xfrm>
            </p:grpSpPr>
            <p:sp>
              <p:nvSpPr>
                <p:cNvPr id="49348" name="AutoShape 999"/>
                <p:cNvSpPr>
                  <a:spLocks noChangeArrowheads="1"/>
                </p:cNvSpPr>
                <p:nvPr/>
              </p:nvSpPr>
              <p:spPr bwMode="auto">
                <a:xfrm>
                  <a:off x="618" y="2586"/>
                  <a:ext cx="720" cy="124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9349" name="AutoShape 1000"/>
                <p:cNvSpPr>
                  <a:spLocks noChangeArrowheads="1"/>
                </p:cNvSpPr>
                <p:nvPr/>
              </p:nvSpPr>
              <p:spPr bwMode="auto">
                <a:xfrm>
                  <a:off x="630" y="2586"/>
                  <a:ext cx="695" cy="109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49333" name="Freeform 1001"/>
              <p:cNvSpPr>
                <a:spLocks/>
              </p:cNvSpPr>
              <p:nvPr/>
            </p:nvSpPr>
            <p:spPr bwMode="auto">
              <a:xfrm>
                <a:off x="5288" y="1354"/>
                <a:ext cx="263" cy="188"/>
              </a:xfrm>
              <a:custGeom>
                <a:avLst/>
                <a:gdLst>
                  <a:gd name="T0" fmla="*/ 2 w 328"/>
                  <a:gd name="T1" fmla="*/ 0 h 226"/>
                  <a:gd name="T2" fmla="*/ 36 w 328"/>
                  <a:gd name="T3" fmla="*/ 20 h 226"/>
                  <a:gd name="T4" fmla="*/ 36 w 328"/>
                  <a:gd name="T5" fmla="*/ 36 h 226"/>
                  <a:gd name="T6" fmla="*/ 0 w 328"/>
                  <a:gd name="T7" fmla="*/ 15 h 226"/>
                  <a:gd name="T8" fmla="*/ 2 w 328"/>
                  <a:gd name="T9" fmla="*/ 0 h 22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28"/>
                  <a:gd name="T16" fmla="*/ 0 h 226"/>
                  <a:gd name="T17" fmla="*/ 328 w 328"/>
                  <a:gd name="T18" fmla="*/ 226 h 22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28" h="226">
                    <a:moveTo>
                      <a:pt x="4" y="0"/>
                    </a:moveTo>
                    <a:cubicBezTo>
                      <a:pt x="60" y="10"/>
                      <a:pt x="182" y="74"/>
                      <a:pt x="328" y="128"/>
                    </a:cubicBezTo>
                    <a:cubicBezTo>
                      <a:pt x="326" y="162"/>
                      <a:pt x="326" y="158"/>
                      <a:pt x="326" y="226"/>
                    </a:cubicBezTo>
                    <a:cubicBezTo>
                      <a:pt x="326" y="226"/>
                      <a:pt x="169" y="155"/>
                      <a:pt x="0" y="100"/>
                    </a:cubicBezTo>
                    <a:cubicBezTo>
                      <a:pt x="0" y="48"/>
                      <a:pt x="4" y="17"/>
                      <a:pt x="4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49334" name="Group 1002"/>
              <p:cNvGrpSpPr>
                <a:grpSpLocks/>
              </p:cNvGrpSpPr>
              <p:nvPr/>
            </p:nvGrpSpPr>
            <p:grpSpPr bwMode="auto">
              <a:xfrm>
                <a:off x="4739" y="1327"/>
                <a:ext cx="582" cy="139"/>
                <a:chOff x="614" y="2568"/>
                <a:chExt cx="725" cy="139"/>
              </a:xfrm>
            </p:grpSpPr>
            <p:sp>
              <p:nvSpPr>
                <p:cNvPr id="49346" name="AutoShape 1003"/>
                <p:cNvSpPr>
                  <a:spLocks noChangeArrowheads="1"/>
                </p:cNvSpPr>
                <p:nvPr/>
              </p:nvSpPr>
              <p:spPr bwMode="auto">
                <a:xfrm>
                  <a:off x="613" y="2571"/>
                  <a:ext cx="732" cy="134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9347" name="AutoShape 1004"/>
                <p:cNvSpPr>
                  <a:spLocks noChangeArrowheads="1"/>
                </p:cNvSpPr>
                <p:nvPr/>
              </p:nvSpPr>
              <p:spPr bwMode="auto">
                <a:xfrm>
                  <a:off x="625" y="2587"/>
                  <a:ext cx="720" cy="103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49335" name="Rectangle 1005"/>
              <p:cNvSpPr>
                <a:spLocks noChangeArrowheads="1"/>
              </p:cNvSpPr>
              <p:nvPr/>
            </p:nvSpPr>
            <p:spPr bwMode="auto">
              <a:xfrm>
                <a:off x="5246" y="429"/>
                <a:ext cx="70" cy="2285"/>
              </a:xfrm>
              <a:prstGeom prst="rect">
                <a:avLst/>
              </a:prstGeom>
              <a:gradFill rotWithShape="1">
                <a:gsLst>
                  <a:gs pos="0">
                    <a:srgbClr val="333333"/>
                  </a:gs>
                  <a:gs pos="50000">
                    <a:srgbClr val="DDDDDD"/>
                  </a:gs>
                  <a:gs pos="100000">
                    <a:srgbClr val="333333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9336" name="Freeform 1006"/>
              <p:cNvSpPr>
                <a:spLocks/>
              </p:cNvSpPr>
              <p:nvPr/>
            </p:nvSpPr>
            <p:spPr bwMode="auto">
              <a:xfrm>
                <a:off x="5312" y="1007"/>
                <a:ext cx="237" cy="213"/>
              </a:xfrm>
              <a:custGeom>
                <a:avLst/>
                <a:gdLst>
                  <a:gd name="T0" fmla="*/ 2 w 296"/>
                  <a:gd name="T1" fmla="*/ 0 h 256"/>
                  <a:gd name="T2" fmla="*/ 32 w 296"/>
                  <a:gd name="T3" fmla="*/ 22 h 256"/>
                  <a:gd name="T4" fmla="*/ 32 w 296"/>
                  <a:gd name="T5" fmla="*/ 41 h 256"/>
                  <a:gd name="T6" fmla="*/ 0 w 296"/>
                  <a:gd name="T7" fmla="*/ 15 h 256"/>
                  <a:gd name="T8" fmla="*/ 2 w 296"/>
                  <a:gd name="T9" fmla="*/ 0 h 25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96"/>
                  <a:gd name="T16" fmla="*/ 0 h 256"/>
                  <a:gd name="T17" fmla="*/ 296 w 296"/>
                  <a:gd name="T18" fmla="*/ 256 h 25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96" h="256">
                    <a:moveTo>
                      <a:pt x="4" y="0"/>
                    </a:moveTo>
                    <a:cubicBezTo>
                      <a:pt x="55" y="10"/>
                      <a:pt x="144" y="68"/>
                      <a:pt x="292" y="144"/>
                    </a:cubicBezTo>
                    <a:cubicBezTo>
                      <a:pt x="290" y="178"/>
                      <a:pt x="296" y="188"/>
                      <a:pt x="296" y="256"/>
                    </a:cubicBezTo>
                    <a:cubicBezTo>
                      <a:pt x="296" y="256"/>
                      <a:pt x="160" y="176"/>
                      <a:pt x="0" y="100"/>
                    </a:cubicBezTo>
                    <a:cubicBezTo>
                      <a:pt x="0" y="48"/>
                      <a:pt x="4" y="17"/>
                      <a:pt x="4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9337" name="Freeform 1007"/>
              <p:cNvSpPr>
                <a:spLocks/>
              </p:cNvSpPr>
              <p:nvPr/>
            </p:nvSpPr>
            <p:spPr bwMode="auto">
              <a:xfrm>
                <a:off x="5315" y="680"/>
                <a:ext cx="244" cy="240"/>
              </a:xfrm>
              <a:custGeom>
                <a:avLst/>
                <a:gdLst>
                  <a:gd name="T0" fmla="*/ 0 w 304"/>
                  <a:gd name="T1" fmla="*/ 0 h 288"/>
                  <a:gd name="T2" fmla="*/ 34 w 304"/>
                  <a:gd name="T3" fmla="*/ 27 h 288"/>
                  <a:gd name="T4" fmla="*/ 31 w 304"/>
                  <a:gd name="T5" fmla="*/ 47 h 288"/>
                  <a:gd name="T6" fmla="*/ 2 w 304"/>
                  <a:gd name="T7" fmla="*/ 20 h 288"/>
                  <a:gd name="T8" fmla="*/ 0 w 304"/>
                  <a:gd name="T9" fmla="*/ 0 h 28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04"/>
                  <a:gd name="T16" fmla="*/ 0 h 288"/>
                  <a:gd name="T17" fmla="*/ 304 w 304"/>
                  <a:gd name="T18" fmla="*/ 288 h 28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04" h="288">
                    <a:moveTo>
                      <a:pt x="0" y="0"/>
                    </a:moveTo>
                    <a:cubicBezTo>
                      <a:pt x="51" y="10"/>
                      <a:pt x="148" y="76"/>
                      <a:pt x="304" y="164"/>
                    </a:cubicBezTo>
                    <a:cubicBezTo>
                      <a:pt x="302" y="198"/>
                      <a:pt x="284" y="220"/>
                      <a:pt x="284" y="288"/>
                    </a:cubicBezTo>
                    <a:cubicBezTo>
                      <a:pt x="284" y="288"/>
                      <a:pt x="163" y="179"/>
                      <a:pt x="8" y="124"/>
                    </a:cubicBezTo>
                    <a:cubicBezTo>
                      <a:pt x="8" y="72"/>
                      <a:pt x="0" y="17"/>
                      <a:pt x="0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9338" name="Oval 1008"/>
              <p:cNvSpPr>
                <a:spLocks noChangeArrowheads="1"/>
              </p:cNvSpPr>
              <p:nvPr/>
            </p:nvSpPr>
            <p:spPr bwMode="auto">
              <a:xfrm>
                <a:off x="5515" y="2611"/>
                <a:ext cx="50" cy="95"/>
              </a:xfrm>
              <a:prstGeom prst="ellipse">
                <a:avLst/>
              </a:prstGeom>
              <a:solidFill>
                <a:srgbClr val="333333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9339" name="Freeform 1009"/>
              <p:cNvSpPr>
                <a:spLocks/>
              </p:cNvSpPr>
              <p:nvPr/>
            </p:nvSpPr>
            <p:spPr bwMode="auto">
              <a:xfrm>
                <a:off x="5302" y="2614"/>
                <a:ext cx="245" cy="200"/>
              </a:xfrm>
              <a:custGeom>
                <a:avLst/>
                <a:gdLst>
                  <a:gd name="T0" fmla="*/ 0 w 306"/>
                  <a:gd name="T1" fmla="*/ 18 h 240"/>
                  <a:gd name="T2" fmla="*/ 2 w 306"/>
                  <a:gd name="T3" fmla="*/ 40 h 240"/>
                  <a:gd name="T4" fmla="*/ 34 w 306"/>
                  <a:gd name="T5" fmla="*/ 18 h 240"/>
                  <a:gd name="T6" fmla="*/ 32 w 306"/>
                  <a:gd name="T7" fmla="*/ 0 h 240"/>
                  <a:gd name="T8" fmla="*/ 0 w 306"/>
                  <a:gd name="T9" fmla="*/ 18 h 24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06"/>
                  <a:gd name="T16" fmla="*/ 0 h 240"/>
                  <a:gd name="T17" fmla="*/ 306 w 306"/>
                  <a:gd name="T18" fmla="*/ 240 h 24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06" h="240">
                    <a:moveTo>
                      <a:pt x="0" y="106"/>
                    </a:moveTo>
                    <a:lnTo>
                      <a:pt x="2" y="240"/>
                    </a:lnTo>
                    <a:lnTo>
                      <a:pt x="306" y="110"/>
                    </a:lnTo>
                    <a:lnTo>
                      <a:pt x="300" y="0"/>
                    </a:lnTo>
                    <a:lnTo>
                      <a:pt x="0" y="106"/>
                    </a:lnTo>
                    <a:close/>
                  </a:path>
                </a:pathLst>
              </a:custGeom>
              <a:solidFill>
                <a:srgbClr val="333333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9340" name="AutoShape 1010"/>
              <p:cNvSpPr>
                <a:spLocks noChangeArrowheads="1"/>
              </p:cNvSpPr>
              <p:nvPr/>
            </p:nvSpPr>
            <p:spPr bwMode="auto">
              <a:xfrm>
                <a:off x="4140" y="2675"/>
                <a:ext cx="1196" cy="150"/>
              </a:xfrm>
              <a:prstGeom prst="roundRect">
                <a:avLst>
                  <a:gd name="adj" fmla="val 50000"/>
                </a:avLst>
              </a:prstGeom>
              <a:solidFill>
                <a:srgbClr val="DDDDDD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9341" name="AutoShape 1011"/>
              <p:cNvSpPr>
                <a:spLocks noChangeArrowheads="1"/>
              </p:cNvSpPr>
              <p:nvPr/>
            </p:nvSpPr>
            <p:spPr bwMode="auto">
              <a:xfrm>
                <a:off x="4210" y="2714"/>
                <a:ext cx="1066" cy="79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chemeClr val="bg2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9342" name="Oval 1012"/>
              <p:cNvSpPr>
                <a:spLocks noChangeArrowheads="1"/>
              </p:cNvSpPr>
              <p:nvPr/>
            </p:nvSpPr>
            <p:spPr bwMode="auto">
              <a:xfrm>
                <a:off x="4309" y="2382"/>
                <a:ext cx="159" cy="142"/>
              </a:xfrm>
              <a:prstGeom prst="ellipse">
                <a:avLst/>
              </a:prstGeom>
              <a:solidFill>
                <a:srgbClr val="33CC33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9343" name="Oval 1013"/>
              <p:cNvSpPr>
                <a:spLocks noChangeArrowheads="1"/>
              </p:cNvSpPr>
              <p:nvPr/>
            </p:nvSpPr>
            <p:spPr bwMode="auto">
              <a:xfrm>
                <a:off x="4489" y="2382"/>
                <a:ext cx="159" cy="142"/>
              </a:xfrm>
              <a:prstGeom prst="ellipse">
                <a:avLst/>
              </a:prstGeom>
              <a:solidFill>
                <a:srgbClr val="FF0000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 eaLnBrk="1" hangingPunct="1"/>
                <a:endParaRPr lang="en-US" sz="1800">
                  <a:solidFill>
                    <a:srgbClr val="FF0000"/>
                  </a:solidFill>
                </a:endParaRPr>
              </a:p>
            </p:txBody>
          </p:sp>
          <p:sp>
            <p:nvSpPr>
              <p:cNvPr id="49344" name="Oval 1014"/>
              <p:cNvSpPr>
                <a:spLocks noChangeArrowheads="1"/>
              </p:cNvSpPr>
              <p:nvPr/>
            </p:nvSpPr>
            <p:spPr bwMode="auto">
              <a:xfrm>
                <a:off x="4658" y="2382"/>
                <a:ext cx="159" cy="142"/>
              </a:xfrm>
              <a:prstGeom prst="ellipse">
                <a:avLst/>
              </a:prstGeom>
              <a:solidFill>
                <a:srgbClr val="33CC33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9345" name="Rectangle 1015"/>
              <p:cNvSpPr>
                <a:spLocks noChangeArrowheads="1"/>
              </p:cNvSpPr>
              <p:nvPr/>
            </p:nvSpPr>
            <p:spPr bwMode="auto">
              <a:xfrm>
                <a:off x="5067" y="1837"/>
                <a:ext cx="80" cy="759"/>
              </a:xfrm>
              <a:prstGeom prst="rect">
                <a:avLst/>
              </a:prstGeom>
              <a:solidFill>
                <a:srgbClr val="29292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49223" name="Group 1016"/>
            <p:cNvGrpSpPr>
              <a:grpSpLocks/>
            </p:cNvGrpSpPr>
            <p:nvPr/>
          </p:nvGrpSpPr>
          <p:grpSpPr bwMode="auto">
            <a:xfrm>
              <a:off x="5302250" y="2043113"/>
              <a:ext cx="534987" cy="407988"/>
              <a:chOff x="877" y="1008"/>
              <a:chExt cx="2747" cy="2591"/>
            </a:xfrm>
          </p:grpSpPr>
          <p:pic>
            <p:nvPicPr>
              <p:cNvPr id="49299" name="Picture 1017" descr="antenna_stylized"/>
              <p:cNvPicPr>
                <a:picLocks noChangeAspect="1" noChangeArrowheads="1"/>
              </p:cNvPicPr>
              <p:nvPr/>
            </p:nvPicPr>
            <p:blipFill>
              <a:blip r:embed="rId14" cstate="print"/>
              <a:srcRect/>
              <a:stretch>
                <a:fillRect/>
              </a:stretch>
            </p:blipFill>
            <p:spPr bwMode="auto">
              <a:xfrm>
                <a:off x="877" y="1008"/>
                <a:ext cx="2725" cy="14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49300" name="Picture 1018" descr="laptop_keyboard"/>
              <p:cNvPicPr>
                <a:picLocks noChangeAspect="1" noChangeArrowheads="1"/>
              </p:cNvPicPr>
              <p:nvPr/>
            </p:nvPicPr>
            <p:blipFill>
              <a:blip r:embed="rId15" cstate="print"/>
              <a:srcRect/>
              <a:stretch>
                <a:fillRect/>
              </a:stretch>
            </p:blipFill>
            <p:spPr bwMode="auto">
              <a:xfrm rot="109064" flipH="1">
                <a:off x="1009" y="2586"/>
                <a:ext cx="2245" cy="101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49301" name="Freeform 1019"/>
              <p:cNvSpPr>
                <a:spLocks/>
              </p:cNvSpPr>
              <p:nvPr/>
            </p:nvSpPr>
            <p:spPr bwMode="auto">
              <a:xfrm>
                <a:off x="1753" y="1603"/>
                <a:ext cx="1807" cy="1322"/>
              </a:xfrm>
              <a:custGeom>
                <a:avLst/>
                <a:gdLst>
                  <a:gd name="T0" fmla="*/ 4 w 2982"/>
                  <a:gd name="T1" fmla="*/ 0 h 2442"/>
                  <a:gd name="T2" fmla="*/ 0 w 2982"/>
                  <a:gd name="T3" fmla="*/ 4 h 2442"/>
                  <a:gd name="T4" fmla="*/ 16 w 2982"/>
                  <a:gd name="T5" fmla="*/ 5 h 2442"/>
                  <a:gd name="T6" fmla="*/ 20 w 2982"/>
                  <a:gd name="T7" fmla="*/ 1 h 2442"/>
                  <a:gd name="T8" fmla="*/ 4 w 2982"/>
                  <a:gd name="T9" fmla="*/ 0 h 244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982"/>
                  <a:gd name="T16" fmla="*/ 0 h 2442"/>
                  <a:gd name="T17" fmla="*/ 2982 w 2982"/>
                  <a:gd name="T18" fmla="*/ 2442 h 244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982" h="2442">
                    <a:moveTo>
                      <a:pt x="540" y="0"/>
                    </a:moveTo>
                    <a:lnTo>
                      <a:pt x="0" y="1734"/>
                    </a:lnTo>
                    <a:lnTo>
                      <a:pt x="2394" y="2442"/>
                    </a:lnTo>
                    <a:lnTo>
                      <a:pt x="2982" y="318"/>
                    </a:lnTo>
                    <a:lnTo>
                      <a:pt x="540" y="0"/>
                    </a:lnTo>
                    <a:close/>
                  </a:path>
                </a:pathLst>
              </a:cu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pic>
            <p:nvPicPr>
              <p:cNvPr id="49302" name="Picture 1020" descr="screen"/>
              <p:cNvPicPr>
                <a:picLocks noChangeAspect="1" noChangeArrowheads="1"/>
              </p:cNvPicPr>
              <p:nvPr/>
            </p:nvPicPr>
            <p:blipFill>
              <a:blip r:embed="rId16" cstate="print"/>
              <a:srcRect/>
              <a:stretch>
                <a:fillRect/>
              </a:stretch>
            </p:blipFill>
            <p:spPr bwMode="auto">
              <a:xfrm>
                <a:off x="1842" y="1637"/>
                <a:ext cx="1642" cy="120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49303" name="Freeform 1021"/>
              <p:cNvSpPr>
                <a:spLocks/>
              </p:cNvSpPr>
              <p:nvPr/>
            </p:nvSpPr>
            <p:spPr bwMode="auto">
              <a:xfrm>
                <a:off x="2082" y="1564"/>
                <a:ext cx="1531" cy="246"/>
              </a:xfrm>
              <a:custGeom>
                <a:avLst/>
                <a:gdLst>
                  <a:gd name="T0" fmla="*/ 1 w 2528"/>
                  <a:gd name="T1" fmla="*/ 0 h 455"/>
                  <a:gd name="T2" fmla="*/ 17 w 2528"/>
                  <a:gd name="T3" fmla="*/ 1 h 455"/>
                  <a:gd name="T4" fmla="*/ 16 w 2528"/>
                  <a:gd name="T5" fmla="*/ 1 h 455"/>
                  <a:gd name="T6" fmla="*/ 0 w 2528"/>
                  <a:gd name="T7" fmla="*/ 1 h 455"/>
                  <a:gd name="T8" fmla="*/ 1 w 2528"/>
                  <a:gd name="T9" fmla="*/ 0 h 45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528"/>
                  <a:gd name="T16" fmla="*/ 0 h 455"/>
                  <a:gd name="T17" fmla="*/ 2528 w 2528"/>
                  <a:gd name="T18" fmla="*/ 455 h 45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528" h="455">
                    <a:moveTo>
                      <a:pt x="14" y="0"/>
                    </a:moveTo>
                    <a:lnTo>
                      <a:pt x="2528" y="341"/>
                    </a:lnTo>
                    <a:lnTo>
                      <a:pt x="2480" y="455"/>
                    </a:lnTo>
                    <a:lnTo>
                      <a:pt x="0" y="86"/>
                    </a:lnTo>
                    <a:lnTo>
                      <a:pt x="14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9304" name="Freeform 1022"/>
              <p:cNvSpPr>
                <a:spLocks/>
              </p:cNvSpPr>
              <p:nvPr/>
            </p:nvSpPr>
            <p:spPr bwMode="auto">
              <a:xfrm>
                <a:off x="1737" y="1562"/>
                <a:ext cx="425" cy="1024"/>
              </a:xfrm>
              <a:custGeom>
                <a:avLst/>
                <a:gdLst>
                  <a:gd name="T0" fmla="*/ 4 w 702"/>
                  <a:gd name="T1" fmla="*/ 0 h 1893"/>
                  <a:gd name="T2" fmla="*/ 0 w 702"/>
                  <a:gd name="T3" fmla="*/ 4 h 1893"/>
                  <a:gd name="T4" fmla="*/ 1 w 702"/>
                  <a:gd name="T5" fmla="*/ 4 h 1893"/>
                  <a:gd name="T6" fmla="*/ 5 w 702"/>
                  <a:gd name="T7" fmla="*/ 1 h 1893"/>
                  <a:gd name="T8" fmla="*/ 4 w 702"/>
                  <a:gd name="T9" fmla="*/ 0 h 189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702"/>
                  <a:gd name="T16" fmla="*/ 0 h 1893"/>
                  <a:gd name="T17" fmla="*/ 702 w 702"/>
                  <a:gd name="T18" fmla="*/ 1893 h 1893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702" h="1893">
                    <a:moveTo>
                      <a:pt x="579" y="0"/>
                    </a:moveTo>
                    <a:lnTo>
                      <a:pt x="0" y="1869"/>
                    </a:lnTo>
                    <a:lnTo>
                      <a:pt x="114" y="1893"/>
                    </a:lnTo>
                    <a:lnTo>
                      <a:pt x="702" y="51"/>
                    </a:lnTo>
                    <a:lnTo>
                      <a:pt x="579" y="0"/>
                    </a:lnTo>
                    <a:close/>
                  </a:path>
                </a:pathLst>
              </a:custGeom>
              <a:solidFill>
                <a:srgbClr val="00009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9305" name="Freeform 1023"/>
              <p:cNvSpPr>
                <a:spLocks/>
              </p:cNvSpPr>
              <p:nvPr/>
            </p:nvSpPr>
            <p:spPr bwMode="auto">
              <a:xfrm>
                <a:off x="3144" y="1745"/>
                <a:ext cx="458" cy="1182"/>
              </a:xfrm>
              <a:custGeom>
                <a:avLst/>
                <a:gdLst>
                  <a:gd name="T0" fmla="*/ 5 w 756"/>
                  <a:gd name="T1" fmla="*/ 0 h 2184"/>
                  <a:gd name="T2" fmla="*/ 1 w 756"/>
                  <a:gd name="T3" fmla="*/ 5 h 2184"/>
                  <a:gd name="T4" fmla="*/ 0 w 756"/>
                  <a:gd name="T5" fmla="*/ 5 h 2184"/>
                  <a:gd name="T6" fmla="*/ 4 w 756"/>
                  <a:gd name="T7" fmla="*/ 1 h 2184"/>
                  <a:gd name="T8" fmla="*/ 5 w 756"/>
                  <a:gd name="T9" fmla="*/ 0 h 218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756"/>
                  <a:gd name="T16" fmla="*/ 0 h 2184"/>
                  <a:gd name="T17" fmla="*/ 756 w 756"/>
                  <a:gd name="T18" fmla="*/ 2184 h 218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756" h="2184">
                    <a:moveTo>
                      <a:pt x="756" y="0"/>
                    </a:moveTo>
                    <a:lnTo>
                      <a:pt x="138" y="2184"/>
                    </a:lnTo>
                    <a:lnTo>
                      <a:pt x="0" y="2148"/>
                    </a:lnTo>
                    <a:lnTo>
                      <a:pt x="606" y="78"/>
                    </a:lnTo>
                    <a:lnTo>
                      <a:pt x="756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DDDDDD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9306" name="Freeform 1024"/>
              <p:cNvSpPr>
                <a:spLocks/>
              </p:cNvSpPr>
              <p:nvPr/>
            </p:nvSpPr>
            <p:spPr bwMode="auto">
              <a:xfrm>
                <a:off x="1732" y="2534"/>
                <a:ext cx="1680" cy="399"/>
              </a:xfrm>
              <a:custGeom>
                <a:avLst/>
                <a:gdLst>
                  <a:gd name="T0" fmla="*/ 1 w 2773"/>
                  <a:gd name="T1" fmla="*/ 0 h 738"/>
                  <a:gd name="T2" fmla="*/ 0 w 2773"/>
                  <a:gd name="T3" fmla="*/ 1 h 738"/>
                  <a:gd name="T4" fmla="*/ 16 w 2773"/>
                  <a:gd name="T5" fmla="*/ 2 h 738"/>
                  <a:gd name="T6" fmla="*/ 16 w 2773"/>
                  <a:gd name="T7" fmla="*/ 1 h 738"/>
                  <a:gd name="T8" fmla="*/ 1 w 2773"/>
                  <a:gd name="T9" fmla="*/ 0 h 73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773"/>
                  <a:gd name="T16" fmla="*/ 0 h 738"/>
                  <a:gd name="T17" fmla="*/ 2773 w 2773"/>
                  <a:gd name="T18" fmla="*/ 738 h 73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773" h="738">
                    <a:moveTo>
                      <a:pt x="33" y="0"/>
                    </a:moveTo>
                    <a:lnTo>
                      <a:pt x="0" y="99"/>
                    </a:lnTo>
                    <a:lnTo>
                      <a:pt x="2436" y="738"/>
                    </a:lnTo>
                    <a:cubicBezTo>
                      <a:pt x="2499" y="501"/>
                      <a:pt x="2773" y="727"/>
                      <a:pt x="2373" y="603"/>
                    </a:cubicBezTo>
                    <a:lnTo>
                      <a:pt x="33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CC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9307" name="Freeform 1025"/>
              <p:cNvSpPr>
                <a:spLocks/>
              </p:cNvSpPr>
              <p:nvPr/>
            </p:nvSpPr>
            <p:spPr bwMode="auto">
              <a:xfrm>
                <a:off x="3195" y="1755"/>
                <a:ext cx="429" cy="1187"/>
              </a:xfrm>
              <a:custGeom>
                <a:avLst/>
                <a:gdLst>
                  <a:gd name="T0" fmla="*/ 12 w 637"/>
                  <a:gd name="T1" fmla="*/ 0 h 1659"/>
                  <a:gd name="T2" fmla="*/ 12 w 637"/>
                  <a:gd name="T3" fmla="*/ 0 h 1659"/>
                  <a:gd name="T4" fmla="*/ 1 w 637"/>
                  <a:gd name="T5" fmla="*/ 59 h 1659"/>
                  <a:gd name="T6" fmla="*/ 0 w 637"/>
                  <a:gd name="T7" fmla="*/ 57 h 1659"/>
                  <a:gd name="T8" fmla="*/ 12 w 637"/>
                  <a:gd name="T9" fmla="*/ 0 h 165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37"/>
                  <a:gd name="T16" fmla="*/ 0 h 1659"/>
                  <a:gd name="T17" fmla="*/ 637 w 637"/>
                  <a:gd name="T18" fmla="*/ 1659 h 1659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37" h="1659">
                    <a:moveTo>
                      <a:pt x="615" y="0"/>
                    </a:moveTo>
                    <a:lnTo>
                      <a:pt x="637" y="0"/>
                    </a:lnTo>
                    <a:lnTo>
                      <a:pt x="68" y="1659"/>
                    </a:lnTo>
                    <a:lnTo>
                      <a:pt x="0" y="1647"/>
                    </a:lnTo>
                    <a:lnTo>
                      <a:pt x="615" y="0"/>
                    </a:lnTo>
                    <a:close/>
                  </a:path>
                </a:pathLst>
              </a:custGeom>
              <a:solidFill>
                <a:srgbClr val="4D4D4D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9308" name="Freeform 1026"/>
              <p:cNvSpPr>
                <a:spLocks/>
              </p:cNvSpPr>
              <p:nvPr/>
            </p:nvSpPr>
            <p:spPr bwMode="auto">
              <a:xfrm>
                <a:off x="1734" y="2587"/>
                <a:ext cx="1494" cy="394"/>
              </a:xfrm>
              <a:custGeom>
                <a:avLst/>
                <a:gdLst>
                  <a:gd name="T0" fmla="*/ 0 w 2216"/>
                  <a:gd name="T1" fmla="*/ 0 h 550"/>
                  <a:gd name="T2" fmla="*/ 1 w 2216"/>
                  <a:gd name="T3" fmla="*/ 2 h 550"/>
                  <a:gd name="T4" fmla="*/ 42 w 2216"/>
                  <a:gd name="T5" fmla="*/ 20 h 550"/>
                  <a:gd name="T6" fmla="*/ 42 w 2216"/>
                  <a:gd name="T7" fmla="*/ 17 h 550"/>
                  <a:gd name="T8" fmla="*/ 0 w 2216"/>
                  <a:gd name="T9" fmla="*/ 0 h 55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216"/>
                  <a:gd name="T16" fmla="*/ 0 h 550"/>
                  <a:gd name="T17" fmla="*/ 2216 w 2216"/>
                  <a:gd name="T18" fmla="*/ 550 h 55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216" h="550">
                    <a:moveTo>
                      <a:pt x="0" y="0"/>
                    </a:moveTo>
                    <a:lnTo>
                      <a:pt x="9" y="57"/>
                    </a:lnTo>
                    <a:lnTo>
                      <a:pt x="2164" y="550"/>
                    </a:lnTo>
                    <a:lnTo>
                      <a:pt x="2216" y="496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rgbClr val="808080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49309" name="Group 1027"/>
              <p:cNvGrpSpPr>
                <a:grpSpLocks/>
              </p:cNvGrpSpPr>
              <p:nvPr/>
            </p:nvGrpSpPr>
            <p:grpSpPr bwMode="auto">
              <a:xfrm>
                <a:off x="1709" y="3008"/>
                <a:ext cx="507" cy="234"/>
                <a:chOff x="1740" y="2642"/>
                <a:chExt cx="752" cy="327"/>
              </a:xfrm>
            </p:grpSpPr>
            <p:sp>
              <p:nvSpPr>
                <p:cNvPr id="49316" name="Freeform 1028"/>
                <p:cNvSpPr>
                  <a:spLocks/>
                </p:cNvSpPr>
                <p:nvPr/>
              </p:nvSpPr>
              <p:spPr bwMode="auto">
                <a:xfrm>
                  <a:off x="1740" y="2642"/>
                  <a:ext cx="752" cy="327"/>
                </a:xfrm>
                <a:custGeom>
                  <a:avLst/>
                  <a:gdLst>
                    <a:gd name="T0" fmla="*/ 293 w 752"/>
                    <a:gd name="T1" fmla="*/ 0 h 327"/>
                    <a:gd name="T2" fmla="*/ 752 w 752"/>
                    <a:gd name="T3" fmla="*/ 124 h 327"/>
                    <a:gd name="T4" fmla="*/ 470 w 752"/>
                    <a:gd name="T5" fmla="*/ 327 h 327"/>
                    <a:gd name="T6" fmla="*/ 0 w 752"/>
                    <a:gd name="T7" fmla="*/ 183 h 327"/>
                    <a:gd name="T8" fmla="*/ 293 w 752"/>
                    <a:gd name="T9" fmla="*/ 0 h 32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752"/>
                    <a:gd name="T16" fmla="*/ 0 h 327"/>
                    <a:gd name="T17" fmla="*/ 752 w 752"/>
                    <a:gd name="T18" fmla="*/ 327 h 327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752" h="327">
                      <a:moveTo>
                        <a:pt x="293" y="0"/>
                      </a:moveTo>
                      <a:lnTo>
                        <a:pt x="752" y="124"/>
                      </a:lnTo>
                      <a:lnTo>
                        <a:pt x="470" y="327"/>
                      </a:lnTo>
                      <a:lnTo>
                        <a:pt x="0" y="183"/>
                      </a:lnTo>
                      <a:lnTo>
                        <a:pt x="293" y="0"/>
                      </a:lnTo>
                      <a:close/>
                    </a:path>
                  </a:pathLst>
                </a:custGeom>
                <a:solidFill>
                  <a:srgbClr val="000099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9317" name="Freeform 1029"/>
                <p:cNvSpPr>
                  <a:spLocks/>
                </p:cNvSpPr>
                <p:nvPr/>
              </p:nvSpPr>
              <p:spPr bwMode="auto">
                <a:xfrm>
                  <a:off x="1754" y="2649"/>
                  <a:ext cx="726" cy="311"/>
                </a:xfrm>
                <a:custGeom>
                  <a:avLst/>
                  <a:gdLst>
                    <a:gd name="T0" fmla="*/ 282 w 726"/>
                    <a:gd name="T1" fmla="*/ 0 h 311"/>
                    <a:gd name="T2" fmla="*/ 726 w 726"/>
                    <a:gd name="T3" fmla="*/ 119 h 311"/>
                    <a:gd name="T4" fmla="*/ 457 w 726"/>
                    <a:gd name="T5" fmla="*/ 311 h 311"/>
                    <a:gd name="T6" fmla="*/ 0 w 726"/>
                    <a:gd name="T7" fmla="*/ 173 h 311"/>
                    <a:gd name="T8" fmla="*/ 282 w 726"/>
                    <a:gd name="T9" fmla="*/ 0 h 311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726"/>
                    <a:gd name="T16" fmla="*/ 0 h 311"/>
                    <a:gd name="T17" fmla="*/ 726 w 726"/>
                    <a:gd name="T18" fmla="*/ 311 h 311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726" h="311">
                      <a:moveTo>
                        <a:pt x="282" y="0"/>
                      </a:moveTo>
                      <a:lnTo>
                        <a:pt x="726" y="119"/>
                      </a:lnTo>
                      <a:lnTo>
                        <a:pt x="457" y="311"/>
                      </a:lnTo>
                      <a:lnTo>
                        <a:pt x="0" y="173"/>
                      </a:lnTo>
                      <a:lnTo>
                        <a:pt x="282" y="0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4D4D4D"/>
                    </a:gs>
                    <a:gs pos="100000">
                      <a:srgbClr val="DDDDDD"/>
                    </a:gs>
                  </a:gsLst>
                  <a:lin ang="189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9318" name="Freeform 1030"/>
                <p:cNvSpPr>
                  <a:spLocks/>
                </p:cNvSpPr>
                <p:nvPr/>
              </p:nvSpPr>
              <p:spPr bwMode="auto">
                <a:xfrm>
                  <a:off x="1808" y="2770"/>
                  <a:ext cx="258" cy="100"/>
                </a:xfrm>
                <a:custGeom>
                  <a:avLst/>
                  <a:gdLst>
                    <a:gd name="T0" fmla="*/ 0 w 258"/>
                    <a:gd name="T1" fmla="*/ 44 h 100"/>
                    <a:gd name="T2" fmla="*/ 75 w 258"/>
                    <a:gd name="T3" fmla="*/ 0 h 100"/>
                    <a:gd name="T4" fmla="*/ 258 w 258"/>
                    <a:gd name="T5" fmla="*/ 50 h 100"/>
                    <a:gd name="T6" fmla="*/ 183 w 258"/>
                    <a:gd name="T7" fmla="*/ 100 h 100"/>
                    <a:gd name="T8" fmla="*/ 0 w 258"/>
                    <a:gd name="T9" fmla="*/ 44 h 10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58"/>
                    <a:gd name="T16" fmla="*/ 0 h 100"/>
                    <a:gd name="T17" fmla="*/ 258 w 258"/>
                    <a:gd name="T18" fmla="*/ 100 h 10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58" h="100">
                      <a:moveTo>
                        <a:pt x="0" y="44"/>
                      </a:moveTo>
                      <a:lnTo>
                        <a:pt x="75" y="0"/>
                      </a:lnTo>
                      <a:lnTo>
                        <a:pt x="258" y="50"/>
                      </a:lnTo>
                      <a:lnTo>
                        <a:pt x="183" y="100"/>
                      </a:lnTo>
                      <a:lnTo>
                        <a:pt x="0" y="44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9319" name="Freeform 1031"/>
                <p:cNvSpPr>
                  <a:spLocks/>
                </p:cNvSpPr>
                <p:nvPr/>
              </p:nvSpPr>
              <p:spPr bwMode="auto">
                <a:xfrm>
                  <a:off x="1799" y="2816"/>
                  <a:ext cx="194" cy="63"/>
                </a:xfrm>
                <a:custGeom>
                  <a:avLst/>
                  <a:gdLst>
                    <a:gd name="T0" fmla="*/ 12 w 194"/>
                    <a:gd name="T1" fmla="*/ 0 h 63"/>
                    <a:gd name="T2" fmla="*/ 194 w 194"/>
                    <a:gd name="T3" fmla="*/ 53 h 63"/>
                    <a:gd name="T4" fmla="*/ 180 w 194"/>
                    <a:gd name="T5" fmla="*/ 63 h 63"/>
                    <a:gd name="T6" fmla="*/ 0 w 194"/>
                    <a:gd name="T7" fmla="*/ 9 h 63"/>
                    <a:gd name="T8" fmla="*/ 12 w 194"/>
                    <a:gd name="T9" fmla="*/ 0 h 63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94"/>
                    <a:gd name="T16" fmla="*/ 0 h 63"/>
                    <a:gd name="T17" fmla="*/ 194 w 194"/>
                    <a:gd name="T18" fmla="*/ 63 h 63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94" h="63">
                      <a:moveTo>
                        <a:pt x="12" y="0"/>
                      </a:moveTo>
                      <a:lnTo>
                        <a:pt x="194" y="53"/>
                      </a:lnTo>
                      <a:lnTo>
                        <a:pt x="180" y="63"/>
                      </a:lnTo>
                      <a:lnTo>
                        <a:pt x="0" y="9"/>
                      </a:lnTo>
                      <a:lnTo>
                        <a:pt x="12" y="0"/>
                      </a:lnTo>
                      <a:close/>
                    </a:path>
                  </a:pathLst>
                </a:custGeom>
                <a:solidFill>
                  <a:srgbClr val="000099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9320" name="Freeform 1032"/>
                <p:cNvSpPr>
                  <a:spLocks/>
                </p:cNvSpPr>
                <p:nvPr/>
              </p:nvSpPr>
              <p:spPr bwMode="auto">
                <a:xfrm>
                  <a:off x="2020" y="2834"/>
                  <a:ext cx="258" cy="102"/>
                </a:xfrm>
                <a:custGeom>
                  <a:avLst/>
                  <a:gdLst>
                    <a:gd name="T0" fmla="*/ 0 w 258"/>
                    <a:gd name="T1" fmla="*/ 46 h 102"/>
                    <a:gd name="T2" fmla="*/ 71 w 258"/>
                    <a:gd name="T3" fmla="*/ 0 h 102"/>
                    <a:gd name="T4" fmla="*/ 258 w 258"/>
                    <a:gd name="T5" fmla="*/ 52 h 102"/>
                    <a:gd name="T6" fmla="*/ 183 w 258"/>
                    <a:gd name="T7" fmla="*/ 102 h 102"/>
                    <a:gd name="T8" fmla="*/ 0 w 258"/>
                    <a:gd name="T9" fmla="*/ 46 h 10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58"/>
                    <a:gd name="T16" fmla="*/ 0 h 102"/>
                    <a:gd name="T17" fmla="*/ 258 w 258"/>
                    <a:gd name="T18" fmla="*/ 102 h 10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58" h="102">
                      <a:moveTo>
                        <a:pt x="0" y="46"/>
                      </a:moveTo>
                      <a:lnTo>
                        <a:pt x="71" y="0"/>
                      </a:lnTo>
                      <a:lnTo>
                        <a:pt x="258" y="52"/>
                      </a:lnTo>
                      <a:lnTo>
                        <a:pt x="183" y="102"/>
                      </a:lnTo>
                      <a:lnTo>
                        <a:pt x="0" y="46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9321" name="Freeform 1033"/>
                <p:cNvSpPr>
                  <a:spLocks/>
                </p:cNvSpPr>
                <p:nvPr/>
              </p:nvSpPr>
              <p:spPr bwMode="auto">
                <a:xfrm>
                  <a:off x="2011" y="2882"/>
                  <a:ext cx="194" cy="63"/>
                </a:xfrm>
                <a:custGeom>
                  <a:avLst/>
                  <a:gdLst>
                    <a:gd name="T0" fmla="*/ 12 w 194"/>
                    <a:gd name="T1" fmla="*/ 0 h 63"/>
                    <a:gd name="T2" fmla="*/ 194 w 194"/>
                    <a:gd name="T3" fmla="*/ 53 h 63"/>
                    <a:gd name="T4" fmla="*/ 180 w 194"/>
                    <a:gd name="T5" fmla="*/ 63 h 63"/>
                    <a:gd name="T6" fmla="*/ 0 w 194"/>
                    <a:gd name="T7" fmla="*/ 9 h 63"/>
                    <a:gd name="T8" fmla="*/ 12 w 194"/>
                    <a:gd name="T9" fmla="*/ 0 h 63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94"/>
                    <a:gd name="T16" fmla="*/ 0 h 63"/>
                    <a:gd name="T17" fmla="*/ 194 w 194"/>
                    <a:gd name="T18" fmla="*/ 63 h 63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94" h="63">
                      <a:moveTo>
                        <a:pt x="12" y="0"/>
                      </a:moveTo>
                      <a:lnTo>
                        <a:pt x="194" y="53"/>
                      </a:lnTo>
                      <a:lnTo>
                        <a:pt x="180" y="63"/>
                      </a:lnTo>
                      <a:lnTo>
                        <a:pt x="0" y="9"/>
                      </a:lnTo>
                      <a:lnTo>
                        <a:pt x="12" y="0"/>
                      </a:lnTo>
                      <a:close/>
                    </a:path>
                  </a:pathLst>
                </a:custGeom>
                <a:solidFill>
                  <a:srgbClr val="000099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49310" name="Freeform 1034"/>
              <p:cNvSpPr>
                <a:spLocks/>
              </p:cNvSpPr>
              <p:nvPr/>
            </p:nvSpPr>
            <p:spPr bwMode="auto">
              <a:xfrm>
                <a:off x="2577" y="3043"/>
                <a:ext cx="614" cy="514"/>
              </a:xfrm>
              <a:custGeom>
                <a:avLst/>
                <a:gdLst>
                  <a:gd name="T0" fmla="*/ 1 w 990"/>
                  <a:gd name="T1" fmla="*/ 10 h 792"/>
                  <a:gd name="T2" fmla="*/ 9 w 990"/>
                  <a:gd name="T3" fmla="*/ 0 h 792"/>
                  <a:gd name="T4" fmla="*/ 9 w 990"/>
                  <a:gd name="T5" fmla="*/ 1 h 792"/>
                  <a:gd name="T6" fmla="*/ 0 w 990"/>
                  <a:gd name="T7" fmla="*/ 10 h 792"/>
                  <a:gd name="T8" fmla="*/ 1 w 990"/>
                  <a:gd name="T9" fmla="*/ 10 h 79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990"/>
                  <a:gd name="T16" fmla="*/ 0 h 792"/>
                  <a:gd name="T17" fmla="*/ 990 w 990"/>
                  <a:gd name="T18" fmla="*/ 792 h 79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990" h="792">
                    <a:moveTo>
                      <a:pt x="3" y="738"/>
                    </a:moveTo>
                    <a:lnTo>
                      <a:pt x="990" y="0"/>
                    </a:lnTo>
                    <a:lnTo>
                      <a:pt x="987" y="60"/>
                    </a:lnTo>
                    <a:lnTo>
                      <a:pt x="0" y="792"/>
                    </a:lnTo>
                    <a:lnTo>
                      <a:pt x="3" y="738"/>
                    </a:lnTo>
                    <a:close/>
                  </a:path>
                </a:pathLst>
              </a:custGeom>
              <a:solidFill>
                <a:srgbClr val="00009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9311" name="Freeform 1035"/>
              <p:cNvSpPr>
                <a:spLocks/>
              </p:cNvSpPr>
              <p:nvPr/>
            </p:nvSpPr>
            <p:spPr bwMode="auto">
              <a:xfrm>
                <a:off x="1010" y="3084"/>
                <a:ext cx="1571" cy="469"/>
              </a:xfrm>
              <a:custGeom>
                <a:avLst/>
                <a:gdLst>
                  <a:gd name="T0" fmla="*/ 1 w 2532"/>
                  <a:gd name="T1" fmla="*/ 0 h 723"/>
                  <a:gd name="T2" fmla="*/ 1 w 2532"/>
                  <a:gd name="T3" fmla="*/ 0 h 723"/>
                  <a:gd name="T4" fmla="*/ 22 w 2532"/>
                  <a:gd name="T5" fmla="*/ 9 h 723"/>
                  <a:gd name="T6" fmla="*/ 22 w 2532"/>
                  <a:gd name="T7" fmla="*/ 10 h 723"/>
                  <a:gd name="T8" fmla="*/ 0 w 2532"/>
                  <a:gd name="T9" fmla="*/ 1 h 723"/>
                  <a:gd name="T10" fmla="*/ 1 w 2532"/>
                  <a:gd name="T11" fmla="*/ 0 h 72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2532"/>
                  <a:gd name="T19" fmla="*/ 0 h 723"/>
                  <a:gd name="T20" fmla="*/ 2532 w 2532"/>
                  <a:gd name="T21" fmla="*/ 723 h 723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532" h="723">
                    <a:moveTo>
                      <a:pt x="6" y="0"/>
                    </a:moveTo>
                    <a:cubicBezTo>
                      <a:pt x="16" y="0"/>
                      <a:pt x="26" y="0"/>
                      <a:pt x="36" y="0"/>
                    </a:cubicBezTo>
                    <a:lnTo>
                      <a:pt x="2532" y="678"/>
                    </a:lnTo>
                    <a:lnTo>
                      <a:pt x="2529" y="723"/>
                    </a:lnTo>
                    <a:lnTo>
                      <a:pt x="0" y="24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00009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9312" name="Freeform 1036"/>
              <p:cNvSpPr>
                <a:spLocks/>
              </p:cNvSpPr>
              <p:nvPr/>
            </p:nvSpPr>
            <p:spPr bwMode="auto">
              <a:xfrm>
                <a:off x="1011" y="2998"/>
                <a:ext cx="17" cy="95"/>
              </a:xfrm>
              <a:custGeom>
                <a:avLst/>
                <a:gdLst>
                  <a:gd name="T0" fmla="*/ 1 w 26"/>
                  <a:gd name="T1" fmla="*/ 1 h 147"/>
                  <a:gd name="T2" fmla="*/ 1 w 26"/>
                  <a:gd name="T3" fmla="*/ 2 h 147"/>
                  <a:gd name="T4" fmla="*/ 0 w 26"/>
                  <a:gd name="T5" fmla="*/ 2 h 147"/>
                  <a:gd name="T6" fmla="*/ 1 w 26"/>
                  <a:gd name="T7" fmla="*/ 0 h 147"/>
                  <a:gd name="T8" fmla="*/ 1 w 26"/>
                  <a:gd name="T9" fmla="*/ 1 h 14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6"/>
                  <a:gd name="T16" fmla="*/ 0 h 147"/>
                  <a:gd name="T17" fmla="*/ 26 w 26"/>
                  <a:gd name="T18" fmla="*/ 147 h 147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6" h="147">
                    <a:moveTo>
                      <a:pt x="26" y="10"/>
                    </a:moveTo>
                    <a:lnTo>
                      <a:pt x="23" y="147"/>
                    </a:lnTo>
                    <a:lnTo>
                      <a:pt x="0" y="144"/>
                    </a:lnTo>
                    <a:lnTo>
                      <a:pt x="3" y="0"/>
                    </a:lnTo>
                    <a:lnTo>
                      <a:pt x="26" y="10"/>
                    </a:lnTo>
                    <a:close/>
                  </a:path>
                </a:pathLst>
              </a:custGeom>
              <a:solidFill>
                <a:srgbClr val="00009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9313" name="Freeform 1037"/>
              <p:cNvSpPr>
                <a:spLocks/>
              </p:cNvSpPr>
              <p:nvPr/>
            </p:nvSpPr>
            <p:spPr bwMode="auto">
              <a:xfrm>
                <a:off x="1012" y="2611"/>
                <a:ext cx="730" cy="393"/>
              </a:xfrm>
              <a:custGeom>
                <a:avLst/>
                <a:gdLst>
                  <a:gd name="T0" fmla="*/ 10 w 1176"/>
                  <a:gd name="T1" fmla="*/ 0 h 606"/>
                  <a:gd name="T2" fmla="*/ 0 w 1176"/>
                  <a:gd name="T3" fmla="*/ 8 h 606"/>
                  <a:gd name="T4" fmla="*/ 1 w 1176"/>
                  <a:gd name="T5" fmla="*/ 8 h 606"/>
                  <a:gd name="T6" fmla="*/ 10 w 1176"/>
                  <a:gd name="T7" fmla="*/ 1 h 606"/>
                  <a:gd name="T8" fmla="*/ 10 w 1176"/>
                  <a:gd name="T9" fmla="*/ 0 h 60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176"/>
                  <a:gd name="T16" fmla="*/ 0 h 606"/>
                  <a:gd name="T17" fmla="*/ 1176 w 1176"/>
                  <a:gd name="T18" fmla="*/ 606 h 60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176" h="606">
                    <a:moveTo>
                      <a:pt x="1170" y="0"/>
                    </a:moveTo>
                    <a:lnTo>
                      <a:pt x="0" y="597"/>
                    </a:lnTo>
                    <a:lnTo>
                      <a:pt x="30" y="606"/>
                    </a:lnTo>
                    <a:lnTo>
                      <a:pt x="1176" y="18"/>
                    </a:lnTo>
                    <a:lnTo>
                      <a:pt x="1170" y="0"/>
                    </a:lnTo>
                    <a:close/>
                  </a:path>
                </a:pathLst>
              </a:custGeom>
              <a:solidFill>
                <a:srgbClr val="00009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9314" name="Freeform 1038"/>
              <p:cNvSpPr>
                <a:spLocks/>
              </p:cNvSpPr>
              <p:nvPr/>
            </p:nvSpPr>
            <p:spPr bwMode="auto">
              <a:xfrm>
                <a:off x="1061" y="3018"/>
                <a:ext cx="1490" cy="451"/>
              </a:xfrm>
              <a:custGeom>
                <a:avLst/>
                <a:gdLst>
                  <a:gd name="T0" fmla="*/ 1 w 2532"/>
                  <a:gd name="T1" fmla="*/ 0 h 723"/>
                  <a:gd name="T2" fmla="*/ 1 w 2532"/>
                  <a:gd name="T3" fmla="*/ 0 h 723"/>
                  <a:gd name="T4" fmla="*/ 12 w 2532"/>
                  <a:gd name="T5" fmla="*/ 6 h 723"/>
                  <a:gd name="T6" fmla="*/ 12 w 2532"/>
                  <a:gd name="T7" fmla="*/ 6 h 723"/>
                  <a:gd name="T8" fmla="*/ 0 w 2532"/>
                  <a:gd name="T9" fmla="*/ 1 h 723"/>
                  <a:gd name="T10" fmla="*/ 1 w 2532"/>
                  <a:gd name="T11" fmla="*/ 0 h 72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2532"/>
                  <a:gd name="T19" fmla="*/ 0 h 723"/>
                  <a:gd name="T20" fmla="*/ 2532 w 2532"/>
                  <a:gd name="T21" fmla="*/ 723 h 723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532" h="723">
                    <a:moveTo>
                      <a:pt x="6" y="0"/>
                    </a:moveTo>
                    <a:cubicBezTo>
                      <a:pt x="16" y="0"/>
                      <a:pt x="26" y="0"/>
                      <a:pt x="36" y="0"/>
                    </a:cubicBezTo>
                    <a:lnTo>
                      <a:pt x="2532" y="678"/>
                    </a:lnTo>
                    <a:lnTo>
                      <a:pt x="2529" y="723"/>
                    </a:lnTo>
                    <a:lnTo>
                      <a:pt x="0" y="24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00009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9315" name="Freeform 1039"/>
              <p:cNvSpPr>
                <a:spLocks/>
              </p:cNvSpPr>
              <p:nvPr/>
            </p:nvSpPr>
            <p:spPr bwMode="auto">
              <a:xfrm flipV="1">
                <a:off x="2549" y="2986"/>
                <a:ext cx="608" cy="467"/>
              </a:xfrm>
              <a:custGeom>
                <a:avLst/>
                <a:gdLst>
                  <a:gd name="T0" fmla="*/ 0 w 2532"/>
                  <a:gd name="T1" fmla="*/ 0 h 723"/>
                  <a:gd name="T2" fmla="*/ 0 w 2532"/>
                  <a:gd name="T3" fmla="*/ 0 h 723"/>
                  <a:gd name="T4" fmla="*/ 0 w 2532"/>
                  <a:gd name="T5" fmla="*/ 9 h 723"/>
                  <a:gd name="T6" fmla="*/ 0 w 2532"/>
                  <a:gd name="T7" fmla="*/ 9 h 723"/>
                  <a:gd name="T8" fmla="*/ 0 w 2532"/>
                  <a:gd name="T9" fmla="*/ 1 h 723"/>
                  <a:gd name="T10" fmla="*/ 0 w 2532"/>
                  <a:gd name="T11" fmla="*/ 0 h 72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2532"/>
                  <a:gd name="T19" fmla="*/ 0 h 723"/>
                  <a:gd name="T20" fmla="*/ 2532 w 2532"/>
                  <a:gd name="T21" fmla="*/ 723 h 723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532" h="723">
                    <a:moveTo>
                      <a:pt x="6" y="0"/>
                    </a:moveTo>
                    <a:cubicBezTo>
                      <a:pt x="16" y="0"/>
                      <a:pt x="26" y="0"/>
                      <a:pt x="36" y="0"/>
                    </a:cubicBezTo>
                    <a:lnTo>
                      <a:pt x="2532" y="678"/>
                    </a:lnTo>
                    <a:lnTo>
                      <a:pt x="2529" y="723"/>
                    </a:lnTo>
                    <a:lnTo>
                      <a:pt x="0" y="24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00009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49224" name="Group 1064"/>
            <p:cNvGrpSpPr>
              <a:grpSpLocks/>
            </p:cNvGrpSpPr>
            <p:nvPr/>
          </p:nvGrpSpPr>
          <p:grpSpPr bwMode="auto">
            <a:xfrm>
              <a:off x="6872288" y="5486400"/>
              <a:ext cx="474662" cy="407988"/>
              <a:chOff x="877" y="1008"/>
              <a:chExt cx="2747" cy="2591"/>
            </a:xfrm>
          </p:grpSpPr>
          <p:pic>
            <p:nvPicPr>
              <p:cNvPr id="49276" name="Picture 1065" descr="antenna_stylized"/>
              <p:cNvPicPr>
                <a:picLocks noChangeAspect="1" noChangeArrowheads="1"/>
              </p:cNvPicPr>
              <p:nvPr/>
            </p:nvPicPr>
            <p:blipFill>
              <a:blip r:embed="rId17" cstate="print"/>
              <a:srcRect/>
              <a:stretch>
                <a:fillRect/>
              </a:stretch>
            </p:blipFill>
            <p:spPr bwMode="auto">
              <a:xfrm>
                <a:off x="877" y="1008"/>
                <a:ext cx="2725" cy="14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49277" name="Picture 1066" descr="laptop_keyboard"/>
              <p:cNvPicPr>
                <a:picLocks noChangeAspect="1" noChangeArrowheads="1"/>
              </p:cNvPicPr>
              <p:nvPr/>
            </p:nvPicPr>
            <p:blipFill>
              <a:blip r:embed="rId18" cstate="print"/>
              <a:srcRect/>
              <a:stretch>
                <a:fillRect/>
              </a:stretch>
            </p:blipFill>
            <p:spPr bwMode="auto">
              <a:xfrm rot="109064" flipH="1">
                <a:off x="1009" y="2586"/>
                <a:ext cx="2245" cy="101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49278" name="Freeform 1067"/>
              <p:cNvSpPr>
                <a:spLocks/>
              </p:cNvSpPr>
              <p:nvPr/>
            </p:nvSpPr>
            <p:spPr bwMode="auto">
              <a:xfrm>
                <a:off x="1753" y="1603"/>
                <a:ext cx="1807" cy="1322"/>
              </a:xfrm>
              <a:custGeom>
                <a:avLst/>
                <a:gdLst>
                  <a:gd name="T0" fmla="*/ 4 w 2982"/>
                  <a:gd name="T1" fmla="*/ 0 h 2442"/>
                  <a:gd name="T2" fmla="*/ 0 w 2982"/>
                  <a:gd name="T3" fmla="*/ 4 h 2442"/>
                  <a:gd name="T4" fmla="*/ 16 w 2982"/>
                  <a:gd name="T5" fmla="*/ 5 h 2442"/>
                  <a:gd name="T6" fmla="*/ 20 w 2982"/>
                  <a:gd name="T7" fmla="*/ 1 h 2442"/>
                  <a:gd name="T8" fmla="*/ 4 w 2982"/>
                  <a:gd name="T9" fmla="*/ 0 h 244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982"/>
                  <a:gd name="T16" fmla="*/ 0 h 2442"/>
                  <a:gd name="T17" fmla="*/ 2982 w 2982"/>
                  <a:gd name="T18" fmla="*/ 2442 h 244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982" h="2442">
                    <a:moveTo>
                      <a:pt x="540" y="0"/>
                    </a:moveTo>
                    <a:lnTo>
                      <a:pt x="0" y="1734"/>
                    </a:lnTo>
                    <a:lnTo>
                      <a:pt x="2394" y="2442"/>
                    </a:lnTo>
                    <a:lnTo>
                      <a:pt x="2982" y="318"/>
                    </a:lnTo>
                    <a:lnTo>
                      <a:pt x="540" y="0"/>
                    </a:lnTo>
                    <a:close/>
                  </a:path>
                </a:pathLst>
              </a:cu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pic>
            <p:nvPicPr>
              <p:cNvPr id="49279" name="Picture 1068" descr="screen"/>
              <p:cNvPicPr>
                <a:picLocks noChangeAspect="1" noChangeArrowheads="1"/>
              </p:cNvPicPr>
              <p:nvPr/>
            </p:nvPicPr>
            <p:blipFill>
              <a:blip r:embed="rId19" cstate="print"/>
              <a:srcRect/>
              <a:stretch>
                <a:fillRect/>
              </a:stretch>
            </p:blipFill>
            <p:spPr bwMode="auto">
              <a:xfrm>
                <a:off x="1842" y="1637"/>
                <a:ext cx="1642" cy="120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49280" name="Freeform 1069"/>
              <p:cNvSpPr>
                <a:spLocks/>
              </p:cNvSpPr>
              <p:nvPr/>
            </p:nvSpPr>
            <p:spPr bwMode="auto">
              <a:xfrm>
                <a:off x="2082" y="1564"/>
                <a:ext cx="1531" cy="246"/>
              </a:xfrm>
              <a:custGeom>
                <a:avLst/>
                <a:gdLst>
                  <a:gd name="T0" fmla="*/ 1 w 2528"/>
                  <a:gd name="T1" fmla="*/ 0 h 455"/>
                  <a:gd name="T2" fmla="*/ 17 w 2528"/>
                  <a:gd name="T3" fmla="*/ 1 h 455"/>
                  <a:gd name="T4" fmla="*/ 16 w 2528"/>
                  <a:gd name="T5" fmla="*/ 1 h 455"/>
                  <a:gd name="T6" fmla="*/ 0 w 2528"/>
                  <a:gd name="T7" fmla="*/ 1 h 455"/>
                  <a:gd name="T8" fmla="*/ 1 w 2528"/>
                  <a:gd name="T9" fmla="*/ 0 h 45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528"/>
                  <a:gd name="T16" fmla="*/ 0 h 455"/>
                  <a:gd name="T17" fmla="*/ 2528 w 2528"/>
                  <a:gd name="T18" fmla="*/ 455 h 45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528" h="455">
                    <a:moveTo>
                      <a:pt x="14" y="0"/>
                    </a:moveTo>
                    <a:lnTo>
                      <a:pt x="2528" y="341"/>
                    </a:lnTo>
                    <a:lnTo>
                      <a:pt x="2480" y="455"/>
                    </a:lnTo>
                    <a:lnTo>
                      <a:pt x="0" y="86"/>
                    </a:lnTo>
                    <a:lnTo>
                      <a:pt x="14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9281" name="Freeform 1070"/>
              <p:cNvSpPr>
                <a:spLocks/>
              </p:cNvSpPr>
              <p:nvPr/>
            </p:nvSpPr>
            <p:spPr bwMode="auto">
              <a:xfrm>
                <a:off x="1737" y="1562"/>
                <a:ext cx="425" cy="1024"/>
              </a:xfrm>
              <a:custGeom>
                <a:avLst/>
                <a:gdLst>
                  <a:gd name="T0" fmla="*/ 4 w 702"/>
                  <a:gd name="T1" fmla="*/ 0 h 1893"/>
                  <a:gd name="T2" fmla="*/ 0 w 702"/>
                  <a:gd name="T3" fmla="*/ 4 h 1893"/>
                  <a:gd name="T4" fmla="*/ 1 w 702"/>
                  <a:gd name="T5" fmla="*/ 4 h 1893"/>
                  <a:gd name="T6" fmla="*/ 5 w 702"/>
                  <a:gd name="T7" fmla="*/ 1 h 1893"/>
                  <a:gd name="T8" fmla="*/ 4 w 702"/>
                  <a:gd name="T9" fmla="*/ 0 h 189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702"/>
                  <a:gd name="T16" fmla="*/ 0 h 1893"/>
                  <a:gd name="T17" fmla="*/ 702 w 702"/>
                  <a:gd name="T18" fmla="*/ 1893 h 1893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702" h="1893">
                    <a:moveTo>
                      <a:pt x="579" y="0"/>
                    </a:moveTo>
                    <a:lnTo>
                      <a:pt x="0" y="1869"/>
                    </a:lnTo>
                    <a:lnTo>
                      <a:pt x="114" y="1893"/>
                    </a:lnTo>
                    <a:lnTo>
                      <a:pt x="702" y="51"/>
                    </a:lnTo>
                    <a:lnTo>
                      <a:pt x="579" y="0"/>
                    </a:lnTo>
                    <a:close/>
                  </a:path>
                </a:pathLst>
              </a:custGeom>
              <a:solidFill>
                <a:srgbClr val="00009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9282" name="Freeform 1071"/>
              <p:cNvSpPr>
                <a:spLocks/>
              </p:cNvSpPr>
              <p:nvPr/>
            </p:nvSpPr>
            <p:spPr bwMode="auto">
              <a:xfrm>
                <a:off x="3144" y="1745"/>
                <a:ext cx="458" cy="1182"/>
              </a:xfrm>
              <a:custGeom>
                <a:avLst/>
                <a:gdLst>
                  <a:gd name="T0" fmla="*/ 5 w 756"/>
                  <a:gd name="T1" fmla="*/ 0 h 2184"/>
                  <a:gd name="T2" fmla="*/ 1 w 756"/>
                  <a:gd name="T3" fmla="*/ 5 h 2184"/>
                  <a:gd name="T4" fmla="*/ 0 w 756"/>
                  <a:gd name="T5" fmla="*/ 5 h 2184"/>
                  <a:gd name="T6" fmla="*/ 4 w 756"/>
                  <a:gd name="T7" fmla="*/ 1 h 2184"/>
                  <a:gd name="T8" fmla="*/ 5 w 756"/>
                  <a:gd name="T9" fmla="*/ 0 h 218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756"/>
                  <a:gd name="T16" fmla="*/ 0 h 2184"/>
                  <a:gd name="T17" fmla="*/ 756 w 756"/>
                  <a:gd name="T18" fmla="*/ 2184 h 218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756" h="2184">
                    <a:moveTo>
                      <a:pt x="756" y="0"/>
                    </a:moveTo>
                    <a:lnTo>
                      <a:pt x="138" y="2184"/>
                    </a:lnTo>
                    <a:lnTo>
                      <a:pt x="0" y="2148"/>
                    </a:lnTo>
                    <a:lnTo>
                      <a:pt x="606" y="78"/>
                    </a:lnTo>
                    <a:lnTo>
                      <a:pt x="756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DDDDDD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9283" name="Freeform 1072"/>
              <p:cNvSpPr>
                <a:spLocks/>
              </p:cNvSpPr>
              <p:nvPr/>
            </p:nvSpPr>
            <p:spPr bwMode="auto">
              <a:xfrm>
                <a:off x="1732" y="2534"/>
                <a:ext cx="1680" cy="399"/>
              </a:xfrm>
              <a:custGeom>
                <a:avLst/>
                <a:gdLst>
                  <a:gd name="T0" fmla="*/ 1 w 2773"/>
                  <a:gd name="T1" fmla="*/ 0 h 738"/>
                  <a:gd name="T2" fmla="*/ 0 w 2773"/>
                  <a:gd name="T3" fmla="*/ 1 h 738"/>
                  <a:gd name="T4" fmla="*/ 16 w 2773"/>
                  <a:gd name="T5" fmla="*/ 2 h 738"/>
                  <a:gd name="T6" fmla="*/ 16 w 2773"/>
                  <a:gd name="T7" fmla="*/ 1 h 738"/>
                  <a:gd name="T8" fmla="*/ 1 w 2773"/>
                  <a:gd name="T9" fmla="*/ 0 h 73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773"/>
                  <a:gd name="T16" fmla="*/ 0 h 738"/>
                  <a:gd name="T17" fmla="*/ 2773 w 2773"/>
                  <a:gd name="T18" fmla="*/ 738 h 73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773" h="738">
                    <a:moveTo>
                      <a:pt x="33" y="0"/>
                    </a:moveTo>
                    <a:lnTo>
                      <a:pt x="0" y="99"/>
                    </a:lnTo>
                    <a:lnTo>
                      <a:pt x="2436" y="738"/>
                    </a:lnTo>
                    <a:cubicBezTo>
                      <a:pt x="2499" y="501"/>
                      <a:pt x="2773" y="727"/>
                      <a:pt x="2373" y="603"/>
                    </a:cubicBezTo>
                    <a:lnTo>
                      <a:pt x="33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CC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9284" name="Freeform 1073"/>
              <p:cNvSpPr>
                <a:spLocks/>
              </p:cNvSpPr>
              <p:nvPr/>
            </p:nvSpPr>
            <p:spPr bwMode="auto">
              <a:xfrm>
                <a:off x="3195" y="1755"/>
                <a:ext cx="429" cy="1187"/>
              </a:xfrm>
              <a:custGeom>
                <a:avLst/>
                <a:gdLst>
                  <a:gd name="T0" fmla="*/ 12 w 637"/>
                  <a:gd name="T1" fmla="*/ 0 h 1659"/>
                  <a:gd name="T2" fmla="*/ 12 w 637"/>
                  <a:gd name="T3" fmla="*/ 0 h 1659"/>
                  <a:gd name="T4" fmla="*/ 1 w 637"/>
                  <a:gd name="T5" fmla="*/ 59 h 1659"/>
                  <a:gd name="T6" fmla="*/ 0 w 637"/>
                  <a:gd name="T7" fmla="*/ 57 h 1659"/>
                  <a:gd name="T8" fmla="*/ 12 w 637"/>
                  <a:gd name="T9" fmla="*/ 0 h 165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37"/>
                  <a:gd name="T16" fmla="*/ 0 h 1659"/>
                  <a:gd name="T17" fmla="*/ 637 w 637"/>
                  <a:gd name="T18" fmla="*/ 1659 h 1659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37" h="1659">
                    <a:moveTo>
                      <a:pt x="615" y="0"/>
                    </a:moveTo>
                    <a:lnTo>
                      <a:pt x="637" y="0"/>
                    </a:lnTo>
                    <a:lnTo>
                      <a:pt x="68" y="1659"/>
                    </a:lnTo>
                    <a:lnTo>
                      <a:pt x="0" y="1647"/>
                    </a:lnTo>
                    <a:lnTo>
                      <a:pt x="615" y="0"/>
                    </a:lnTo>
                    <a:close/>
                  </a:path>
                </a:pathLst>
              </a:custGeom>
              <a:solidFill>
                <a:srgbClr val="4D4D4D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9285" name="Freeform 1074"/>
              <p:cNvSpPr>
                <a:spLocks/>
              </p:cNvSpPr>
              <p:nvPr/>
            </p:nvSpPr>
            <p:spPr bwMode="auto">
              <a:xfrm>
                <a:off x="1734" y="2587"/>
                <a:ext cx="1494" cy="394"/>
              </a:xfrm>
              <a:custGeom>
                <a:avLst/>
                <a:gdLst>
                  <a:gd name="T0" fmla="*/ 0 w 2216"/>
                  <a:gd name="T1" fmla="*/ 0 h 550"/>
                  <a:gd name="T2" fmla="*/ 1 w 2216"/>
                  <a:gd name="T3" fmla="*/ 2 h 550"/>
                  <a:gd name="T4" fmla="*/ 42 w 2216"/>
                  <a:gd name="T5" fmla="*/ 20 h 550"/>
                  <a:gd name="T6" fmla="*/ 42 w 2216"/>
                  <a:gd name="T7" fmla="*/ 17 h 550"/>
                  <a:gd name="T8" fmla="*/ 0 w 2216"/>
                  <a:gd name="T9" fmla="*/ 0 h 55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216"/>
                  <a:gd name="T16" fmla="*/ 0 h 550"/>
                  <a:gd name="T17" fmla="*/ 2216 w 2216"/>
                  <a:gd name="T18" fmla="*/ 550 h 55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216" h="550">
                    <a:moveTo>
                      <a:pt x="0" y="0"/>
                    </a:moveTo>
                    <a:lnTo>
                      <a:pt x="9" y="57"/>
                    </a:lnTo>
                    <a:lnTo>
                      <a:pt x="2164" y="550"/>
                    </a:lnTo>
                    <a:lnTo>
                      <a:pt x="2216" y="496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rgbClr val="808080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49286" name="Group 1075"/>
              <p:cNvGrpSpPr>
                <a:grpSpLocks/>
              </p:cNvGrpSpPr>
              <p:nvPr/>
            </p:nvGrpSpPr>
            <p:grpSpPr bwMode="auto">
              <a:xfrm>
                <a:off x="1709" y="3008"/>
                <a:ext cx="507" cy="234"/>
                <a:chOff x="1740" y="2642"/>
                <a:chExt cx="752" cy="327"/>
              </a:xfrm>
            </p:grpSpPr>
            <p:sp>
              <p:nvSpPr>
                <p:cNvPr id="49293" name="Freeform 1076"/>
                <p:cNvSpPr>
                  <a:spLocks/>
                </p:cNvSpPr>
                <p:nvPr/>
              </p:nvSpPr>
              <p:spPr bwMode="auto">
                <a:xfrm>
                  <a:off x="1740" y="2642"/>
                  <a:ext cx="752" cy="327"/>
                </a:xfrm>
                <a:custGeom>
                  <a:avLst/>
                  <a:gdLst>
                    <a:gd name="T0" fmla="*/ 293 w 752"/>
                    <a:gd name="T1" fmla="*/ 0 h 327"/>
                    <a:gd name="T2" fmla="*/ 752 w 752"/>
                    <a:gd name="T3" fmla="*/ 124 h 327"/>
                    <a:gd name="T4" fmla="*/ 470 w 752"/>
                    <a:gd name="T5" fmla="*/ 327 h 327"/>
                    <a:gd name="T6" fmla="*/ 0 w 752"/>
                    <a:gd name="T7" fmla="*/ 183 h 327"/>
                    <a:gd name="T8" fmla="*/ 293 w 752"/>
                    <a:gd name="T9" fmla="*/ 0 h 32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752"/>
                    <a:gd name="T16" fmla="*/ 0 h 327"/>
                    <a:gd name="T17" fmla="*/ 752 w 752"/>
                    <a:gd name="T18" fmla="*/ 327 h 327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752" h="327">
                      <a:moveTo>
                        <a:pt x="293" y="0"/>
                      </a:moveTo>
                      <a:lnTo>
                        <a:pt x="752" y="124"/>
                      </a:lnTo>
                      <a:lnTo>
                        <a:pt x="470" y="327"/>
                      </a:lnTo>
                      <a:lnTo>
                        <a:pt x="0" y="183"/>
                      </a:lnTo>
                      <a:lnTo>
                        <a:pt x="293" y="0"/>
                      </a:lnTo>
                      <a:close/>
                    </a:path>
                  </a:pathLst>
                </a:custGeom>
                <a:solidFill>
                  <a:srgbClr val="000099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9294" name="Freeform 1077"/>
                <p:cNvSpPr>
                  <a:spLocks/>
                </p:cNvSpPr>
                <p:nvPr/>
              </p:nvSpPr>
              <p:spPr bwMode="auto">
                <a:xfrm>
                  <a:off x="1754" y="2649"/>
                  <a:ext cx="726" cy="311"/>
                </a:xfrm>
                <a:custGeom>
                  <a:avLst/>
                  <a:gdLst>
                    <a:gd name="T0" fmla="*/ 282 w 726"/>
                    <a:gd name="T1" fmla="*/ 0 h 311"/>
                    <a:gd name="T2" fmla="*/ 726 w 726"/>
                    <a:gd name="T3" fmla="*/ 119 h 311"/>
                    <a:gd name="T4" fmla="*/ 457 w 726"/>
                    <a:gd name="T5" fmla="*/ 311 h 311"/>
                    <a:gd name="T6" fmla="*/ 0 w 726"/>
                    <a:gd name="T7" fmla="*/ 173 h 311"/>
                    <a:gd name="T8" fmla="*/ 282 w 726"/>
                    <a:gd name="T9" fmla="*/ 0 h 311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726"/>
                    <a:gd name="T16" fmla="*/ 0 h 311"/>
                    <a:gd name="T17" fmla="*/ 726 w 726"/>
                    <a:gd name="T18" fmla="*/ 311 h 311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726" h="311">
                      <a:moveTo>
                        <a:pt x="282" y="0"/>
                      </a:moveTo>
                      <a:lnTo>
                        <a:pt x="726" y="119"/>
                      </a:lnTo>
                      <a:lnTo>
                        <a:pt x="457" y="311"/>
                      </a:lnTo>
                      <a:lnTo>
                        <a:pt x="0" y="173"/>
                      </a:lnTo>
                      <a:lnTo>
                        <a:pt x="282" y="0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4D4D4D"/>
                    </a:gs>
                    <a:gs pos="100000">
                      <a:srgbClr val="DDDDDD"/>
                    </a:gs>
                  </a:gsLst>
                  <a:lin ang="189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9295" name="Freeform 1078"/>
                <p:cNvSpPr>
                  <a:spLocks/>
                </p:cNvSpPr>
                <p:nvPr/>
              </p:nvSpPr>
              <p:spPr bwMode="auto">
                <a:xfrm>
                  <a:off x="1808" y="2770"/>
                  <a:ext cx="258" cy="100"/>
                </a:xfrm>
                <a:custGeom>
                  <a:avLst/>
                  <a:gdLst>
                    <a:gd name="T0" fmla="*/ 0 w 258"/>
                    <a:gd name="T1" fmla="*/ 44 h 100"/>
                    <a:gd name="T2" fmla="*/ 75 w 258"/>
                    <a:gd name="T3" fmla="*/ 0 h 100"/>
                    <a:gd name="T4" fmla="*/ 258 w 258"/>
                    <a:gd name="T5" fmla="*/ 50 h 100"/>
                    <a:gd name="T6" fmla="*/ 183 w 258"/>
                    <a:gd name="T7" fmla="*/ 100 h 100"/>
                    <a:gd name="T8" fmla="*/ 0 w 258"/>
                    <a:gd name="T9" fmla="*/ 44 h 10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58"/>
                    <a:gd name="T16" fmla="*/ 0 h 100"/>
                    <a:gd name="T17" fmla="*/ 258 w 258"/>
                    <a:gd name="T18" fmla="*/ 100 h 10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58" h="100">
                      <a:moveTo>
                        <a:pt x="0" y="44"/>
                      </a:moveTo>
                      <a:lnTo>
                        <a:pt x="75" y="0"/>
                      </a:lnTo>
                      <a:lnTo>
                        <a:pt x="258" y="50"/>
                      </a:lnTo>
                      <a:lnTo>
                        <a:pt x="183" y="100"/>
                      </a:lnTo>
                      <a:lnTo>
                        <a:pt x="0" y="44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9296" name="Freeform 1079"/>
                <p:cNvSpPr>
                  <a:spLocks/>
                </p:cNvSpPr>
                <p:nvPr/>
              </p:nvSpPr>
              <p:spPr bwMode="auto">
                <a:xfrm>
                  <a:off x="1799" y="2816"/>
                  <a:ext cx="194" cy="63"/>
                </a:xfrm>
                <a:custGeom>
                  <a:avLst/>
                  <a:gdLst>
                    <a:gd name="T0" fmla="*/ 12 w 194"/>
                    <a:gd name="T1" fmla="*/ 0 h 63"/>
                    <a:gd name="T2" fmla="*/ 194 w 194"/>
                    <a:gd name="T3" fmla="*/ 53 h 63"/>
                    <a:gd name="T4" fmla="*/ 180 w 194"/>
                    <a:gd name="T5" fmla="*/ 63 h 63"/>
                    <a:gd name="T6" fmla="*/ 0 w 194"/>
                    <a:gd name="T7" fmla="*/ 9 h 63"/>
                    <a:gd name="T8" fmla="*/ 12 w 194"/>
                    <a:gd name="T9" fmla="*/ 0 h 63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94"/>
                    <a:gd name="T16" fmla="*/ 0 h 63"/>
                    <a:gd name="T17" fmla="*/ 194 w 194"/>
                    <a:gd name="T18" fmla="*/ 63 h 63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94" h="63">
                      <a:moveTo>
                        <a:pt x="12" y="0"/>
                      </a:moveTo>
                      <a:lnTo>
                        <a:pt x="194" y="53"/>
                      </a:lnTo>
                      <a:lnTo>
                        <a:pt x="180" y="63"/>
                      </a:lnTo>
                      <a:lnTo>
                        <a:pt x="0" y="9"/>
                      </a:lnTo>
                      <a:lnTo>
                        <a:pt x="12" y="0"/>
                      </a:lnTo>
                      <a:close/>
                    </a:path>
                  </a:pathLst>
                </a:custGeom>
                <a:solidFill>
                  <a:srgbClr val="000099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9297" name="Freeform 1080"/>
                <p:cNvSpPr>
                  <a:spLocks/>
                </p:cNvSpPr>
                <p:nvPr/>
              </p:nvSpPr>
              <p:spPr bwMode="auto">
                <a:xfrm>
                  <a:off x="2020" y="2834"/>
                  <a:ext cx="258" cy="102"/>
                </a:xfrm>
                <a:custGeom>
                  <a:avLst/>
                  <a:gdLst>
                    <a:gd name="T0" fmla="*/ 0 w 258"/>
                    <a:gd name="T1" fmla="*/ 46 h 102"/>
                    <a:gd name="T2" fmla="*/ 71 w 258"/>
                    <a:gd name="T3" fmla="*/ 0 h 102"/>
                    <a:gd name="T4" fmla="*/ 258 w 258"/>
                    <a:gd name="T5" fmla="*/ 52 h 102"/>
                    <a:gd name="T6" fmla="*/ 183 w 258"/>
                    <a:gd name="T7" fmla="*/ 102 h 102"/>
                    <a:gd name="T8" fmla="*/ 0 w 258"/>
                    <a:gd name="T9" fmla="*/ 46 h 10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58"/>
                    <a:gd name="T16" fmla="*/ 0 h 102"/>
                    <a:gd name="T17" fmla="*/ 258 w 258"/>
                    <a:gd name="T18" fmla="*/ 102 h 10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58" h="102">
                      <a:moveTo>
                        <a:pt x="0" y="46"/>
                      </a:moveTo>
                      <a:lnTo>
                        <a:pt x="71" y="0"/>
                      </a:lnTo>
                      <a:lnTo>
                        <a:pt x="258" y="52"/>
                      </a:lnTo>
                      <a:lnTo>
                        <a:pt x="183" y="102"/>
                      </a:lnTo>
                      <a:lnTo>
                        <a:pt x="0" y="46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9298" name="Freeform 1081"/>
                <p:cNvSpPr>
                  <a:spLocks/>
                </p:cNvSpPr>
                <p:nvPr/>
              </p:nvSpPr>
              <p:spPr bwMode="auto">
                <a:xfrm>
                  <a:off x="2011" y="2882"/>
                  <a:ext cx="194" cy="63"/>
                </a:xfrm>
                <a:custGeom>
                  <a:avLst/>
                  <a:gdLst>
                    <a:gd name="T0" fmla="*/ 12 w 194"/>
                    <a:gd name="T1" fmla="*/ 0 h 63"/>
                    <a:gd name="T2" fmla="*/ 194 w 194"/>
                    <a:gd name="T3" fmla="*/ 53 h 63"/>
                    <a:gd name="T4" fmla="*/ 180 w 194"/>
                    <a:gd name="T5" fmla="*/ 63 h 63"/>
                    <a:gd name="T6" fmla="*/ 0 w 194"/>
                    <a:gd name="T7" fmla="*/ 9 h 63"/>
                    <a:gd name="T8" fmla="*/ 12 w 194"/>
                    <a:gd name="T9" fmla="*/ 0 h 63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94"/>
                    <a:gd name="T16" fmla="*/ 0 h 63"/>
                    <a:gd name="T17" fmla="*/ 194 w 194"/>
                    <a:gd name="T18" fmla="*/ 63 h 63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94" h="63">
                      <a:moveTo>
                        <a:pt x="12" y="0"/>
                      </a:moveTo>
                      <a:lnTo>
                        <a:pt x="194" y="53"/>
                      </a:lnTo>
                      <a:lnTo>
                        <a:pt x="180" y="63"/>
                      </a:lnTo>
                      <a:lnTo>
                        <a:pt x="0" y="9"/>
                      </a:lnTo>
                      <a:lnTo>
                        <a:pt x="12" y="0"/>
                      </a:lnTo>
                      <a:close/>
                    </a:path>
                  </a:pathLst>
                </a:custGeom>
                <a:solidFill>
                  <a:srgbClr val="000099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49287" name="Freeform 1082"/>
              <p:cNvSpPr>
                <a:spLocks/>
              </p:cNvSpPr>
              <p:nvPr/>
            </p:nvSpPr>
            <p:spPr bwMode="auto">
              <a:xfrm>
                <a:off x="2577" y="3043"/>
                <a:ext cx="614" cy="514"/>
              </a:xfrm>
              <a:custGeom>
                <a:avLst/>
                <a:gdLst>
                  <a:gd name="T0" fmla="*/ 1 w 990"/>
                  <a:gd name="T1" fmla="*/ 10 h 792"/>
                  <a:gd name="T2" fmla="*/ 9 w 990"/>
                  <a:gd name="T3" fmla="*/ 0 h 792"/>
                  <a:gd name="T4" fmla="*/ 9 w 990"/>
                  <a:gd name="T5" fmla="*/ 1 h 792"/>
                  <a:gd name="T6" fmla="*/ 0 w 990"/>
                  <a:gd name="T7" fmla="*/ 10 h 792"/>
                  <a:gd name="T8" fmla="*/ 1 w 990"/>
                  <a:gd name="T9" fmla="*/ 10 h 79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990"/>
                  <a:gd name="T16" fmla="*/ 0 h 792"/>
                  <a:gd name="T17" fmla="*/ 990 w 990"/>
                  <a:gd name="T18" fmla="*/ 792 h 79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990" h="792">
                    <a:moveTo>
                      <a:pt x="3" y="738"/>
                    </a:moveTo>
                    <a:lnTo>
                      <a:pt x="990" y="0"/>
                    </a:lnTo>
                    <a:lnTo>
                      <a:pt x="987" y="60"/>
                    </a:lnTo>
                    <a:lnTo>
                      <a:pt x="0" y="792"/>
                    </a:lnTo>
                    <a:lnTo>
                      <a:pt x="3" y="738"/>
                    </a:lnTo>
                    <a:close/>
                  </a:path>
                </a:pathLst>
              </a:custGeom>
              <a:solidFill>
                <a:srgbClr val="00009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9288" name="Freeform 1083"/>
              <p:cNvSpPr>
                <a:spLocks/>
              </p:cNvSpPr>
              <p:nvPr/>
            </p:nvSpPr>
            <p:spPr bwMode="auto">
              <a:xfrm>
                <a:off x="1010" y="3084"/>
                <a:ext cx="1571" cy="469"/>
              </a:xfrm>
              <a:custGeom>
                <a:avLst/>
                <a:gdLst>
                  <a:gd name="T0" fmla="*/ 1 w 2532"/>
                  <a:gd name="T1" fmla="*/ 0 h 723"/>
                  <a:gd name="T2" fmla="*/ 1 w 2532"/>
                  <a:gd name="T3" fmla="*/ 0 h 723"/>
                  <a:gd name="T4" fmla="*/ 22 w 2532"/>
                  <a:gd name="T5" fmla="*/ 9 h 723"/>
                  <a:gd name="T6" fmla="*/ 22 w 2532"/>
                  <a:gd name="T7" fmla="*/ 10 h 723"/>
                  <a:gd name="T8" fmla="*/ 0 w 2532"/>
                  <a:gd name="T9" fmla="*/ 1 h 723"/>
                  <a:gd name="T10" fmla="*/ 1 w 2532"/>
                  <a:gd name="T11" fmla="*/ 0 h 72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2532"/>
                  <a:gd name="T19" fmla="*/ 0 h 723"/>
                  <a:gd name="T20" fmla="*/ 2532 w 2532"/>
                  <a:gd name="T21" fmla="*/ 723 h 723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532" h="723">
                    <a:moveTo>
                      <a:pt x="6" y="0"/>
                    </a:moveTo>
                    <a:cubicBezTo>
                      <a:pt x="16" y="0"/>
                      <a:pt x="26" y="0"/>
                      <a:pt x="36" y="0"/>
                    </a:cubicBezTo>
                    <a:lnTo>
                      <a:pt x="2532" y="678"/>
                    </a:lnTo>
                    <a:lnTo>
                      <a:pt x="2529" y="723"/>
                    </a:lnTo>
                    <a:lnTo>
                      <a:pt x="0" y="24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00009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9289" name="Freeform 1084"/>
              <p:cNvSpPr>
                <a:spLocks/>
              </p:cNvSpPr>
              <p:nvPr/>
            </p:nvSpPr>
            <p:spPr bwMode="auto">
              <a:xfrm>
                <a:off x="1011" y="2998"/>
                <a:ext cx="17" cy="95"/>
              </a:xfrm>
              <a:custGeom>
                <a:avLst/>
                <a:gdLst>
                  <a:gd name="T0" fmla="*/ 1 w 26"/>
                  <a:gd name="T1" fmla="*/ 1 h 147"/>
                  <a:gd name="T2" fmla="*/ 1 w 26"/>
                  <a:gd name="T3" fmla="*/ 2 h 147"/>
                  <a:gd name="T4" fmla="*/ 0 w 26"/>
                  <a:gd name="T5" fmla="*/ 2 h 147"/>
                  <a:gd name="T6" fmla="*/ 1 w 26"/>
                  <a:gd name="T7" fmla="*/ 0 h 147"/>
                  <a:gd name="T8" fmla="*/ 1 w 26"/>
                  <a:gd name="T9" fmla="*/ 1 h 14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6"/>
                  <a:gd name="T16" fmla="*/ 0 h 147"/>
                  <a:gd name="T17" fmla="*/ 26 w 26"/>
                  <a:gd name="T18" fmla="*/ 147 h 147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6" h="147">
                    <a:moveTo>
                      <a:pt x="26" y="10"/>
                    </a:moveTo>
                    <a:lnTo>
                      <a:pt x="23" y="147"/>
                    </a:lnTo>
                    <a:lnTo>
                      <a:pt x="0" y="144"/>
                    </a:lnTo>
                    <a:lnTo>
                      <a:pt x="3" y="0"/>
                    </a:lnTo>
                    <a:lnTo>
                      <a:pt x="26" y="10"/>
                    </a:lnTo>
                    <a:close/>
                  </a:path>
                </a:pathLst>
              </a:custGeom>
              <a:solidFill>
                <a:srgbClr val="00009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9290" name="Freeform 1085"/>
              <p:cNvSpPr>
                <a:spLocks/>
              </p:cNvSpPr>
              <p:nvPr/>
            </p:nvSpPr>
            <p:spPr bwMode="auto">
              <a:xfrm>
                <a:off x="1012" y="2611"/>
                <a:ext cx="730" cy="393"/>
              </a:xfrm>
              <a:custGeom>
                <a:avLst/>
                <a:gdLst>
                  <a:gd name="T0" fmla="*/ 10 w 1176"/>
                  <a:gd name="T1" fmla="*/ 0 h 606"/>
                  <a:gd name="T2" fmla="*/ 0 w 1176"/>
                  <a:gd name="T3" fmla="*/ 8 h 606"/>
                  <a:gd name="T4" fmla="*/ 1 w 1176"/>
                  <a:gd name="T5" fmla="*/ 8 h 606"/>
                  <a:gd name="T6" fmla="*/ 10 w 1176"/>
                  <a:gd name="T7" fmla="*/ 1 h 606"/>
                  <a:gd name="T8" fmla="*/ 10 w 1176"/>
                  <a:gd name="T9" fmla="*/ 0 h 60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176"/>
                  <a:gd name="T16" fmla="*/ 0 h 606"/>
                  <a:gd name="T17" fmla="*/ 1176 w 1176"/>
                  <a:gd name="T18" fmla="*/ 606 h 60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176" h="606">
                    <a:moveTo>
                      <a:pt x="1170" y="0"/>
                    </a:moveTo>
                    <a:lnTo>
                      <a:pt x="0" y="597"/>
                    </a:lnTo>
                    <a:lnTo>
                      <a:pt x="30" y="606"/>
                    </a:lnTo>
                    <a:lnTo>
                      <a:pt x="1176" y="18"/>
                    </a:lnTo>
                    <a:lnTo>
                      <a:pt x="1170" y="0"/>
                    </a:lnTo>
                    <a:close/>
                  </a:path>
                </a:pathLst>
              </a:custGeom>
              <a:solidFill>
                <a:srgbClr val="00009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9291" name="Freeform 1086"/>
              <p:cNvSpPr>
                <a:spLocks/>
              </p:cNvSpPr>
              <p:nvPr/>
            </p:nvSpPr>
            <p:spPr bwMode="auto">
              <a:xfrm>
                <a:off x="1061" y="3018"/>
                <a:ext cx="1490" cy="451"/>
              </a:xfrm>
              <a:custGeom>
                <a:avLst/>
                <a:gdLst>
                  <a:gd name="T0" fmla="*/ 1 w 2532"/>
                  <a:gd name="T1" fmla="*/ 0 h 723"/>
                  <a:gd name="T2" fmla="*/ 1 w 2532"/>
                  <a:gd name="T3" fmla="*/ 0 h 723"/>
                  <a:gd name="T4" fmla="*/ 12 w 2532"/>
                  <a:gd name="T5" fmla="*/ 6 h 723"/>
                  <a:gd name="T6" fmla="*/ 12 w 2532"/>
                  <a:gd name="T7" fmla="*/ 6 h 723"/>
                  <a:gd name="T8" fmla="*/ 0 w 2532"/>
                  <a:gd name="T9" fmla="*/ 1 h 723"/>
                  <a:gd name="T10" fmla="*/ 1 w 2532"/>
                  <a:gd name="T11" fmla="*/ 0 h 72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2532"/>
                  <a:gd name="T19" fmla="*/ 0 h 723"/>
                  <a:gd name="T20" fmla="*/ 2532 w 2532"/>
                  <a:gd name="T21" fmla="*/ 723 h 723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532" h="723">
                    <a:moveTo>
                      <a:pt x="6" y="0"/>
                    </a:moveTo>
                    <a:cubicBezTo>
                      <a:pt x="16" y="0"/>
                      <a:pt x="26" y="0"/>
                      <a:pt x="36" y="0"/>
                    </a:cubicBezTo>
                    <a:lnTo>
                      <a:pt x="2532" y="678"/>
                    </a:lnTo>
                    <a:lnTo>
                      <a:pt x="2529" y="723"/>
                    </a:lnTo>
                    <a:lnTo>
                      <a:pt x="0" y="24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00009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9292" name="Freeform 1087"/>
              <p:cNvSpPr>
                <a:spLocks/>
              </p:cNvSpPr>
              <p:nvPr/>
            </p:nvSpPr>
            <p:spPr bwMode="auto">
              <a:xfrm flipV="1">
                <a:off x="2549" y="2986"/>
                <a:ext cx="608" cy="467"/>
              </a:xfrm>
              <a:custGeom>
                <a:avLst/>
                <a:gdLst>
                  <a:gd name="T0" fmla="*/ 0 w 2532"/>
                  <a:gd name="T1" fmla="*/ 0 h 723"/>
                  <a:gd name="T2" fmla="*/ 0 w 2532"/>
                  <a:gd name="T3" fmla="*/ 0 h 723"/>
                  <a:gd name="T4" fmla="*/ 0 w 2532"/>
                  <a:gd name="T5" fmla="*/ 9 h 723"/>
                  <a:gd name="T6" fmla="*/ 0 w 2532"/>
                  <a:gd name="T7" fmla="*/ 9 h 723"/>
                  <a:gd name="T8" fmla="*/ 0 w 2532"/>
                  <a:gd name="T9" fmla="*/ 1 h 723"/>
                  <a:gd name="T10" fmla="*/ 0 w 2532"/>
                  <a:gd name="T11" fmla="*/ 0 h 72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2532"/>
                  <a:gd name="T19" fmla="*/ 0 h 723"/>
                  <a:gd name="T20" fmla="*/ 2532 w 2532"/>
                  <a:gd name="T21" fmla="*/ 723 h 723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532" h="723">
                    <a:moveTo>
                      <a:pt x="6" y="0"/>
                    </a:moveTo>
                    <a:cubicBezTo>
                      <a:pt x="16" y="0"/>
                      <a:pt x="26" y="0"/>
                      <a:pt x="36" y="0"/>
                    </a:cubicBezTo>
                    <a:lnTo>
                      <a:pt x="2532" y="678"/>
                    </a:lnTo>
                    <a:lnTo>
                      <a:pt x="2529" y="723"/>
                    </a:lnTo>
                    <a:lnTo>
                      <a:pt x="0" y="24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00009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49225" name="Group 1114"/>
            <p:cNvGrpSpPr>
              <a:grpSpLocks/>
            </p:cNvGrpSpPr>
            <p:nvPr/>
          </p:nvGrpSpPr>
          <p:grpSpPr bwMode="auto">
            <a:xfrm>
              <a:off x="5561013" y="3041650"/>
              <a:ext cx="444500" cy="407988"/>
              <a:chOff x="877" y="1008"/>
              <a:chExt cx="2747" cy="2591"/>
            </a:xfrm>
          </p:grpSpPr>
          <p:pic>
            <p:nvPicPr>
              <p:cNvPr id="49253" name="Picture 1115" descr="antenna_stylized"/>
              <p:cNvPicPr>
                <a:picLocks noChangeAspect="1" noChangeArrowheads="1"/>
              </p:cNvPicPr>
              <p:nvPr/>
            </p:nvPicPr>
            <p:blipFill>
              <a:blip r:embed="rId20" cstate="print"/>
              <a:srcRect/>
              <a:stretch>
                <a:fillRect/>
              </a:stretch>
            </p:blipFill>
            <p:spPr bwMode="auto">
              <a:xfrm>
                <a:off x="877" y="1008"/>
                <a:ext cx="2725" cy="14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49254" name="Picture 1116" descr="laptop_keyboard"/>
              <p:cNvPicPr>
                <a:picLocks noChangeAspect="1" noChangeArrowheads="1"/>
              </p:cNvPicPr>
              <p:nvPr/>
            </p:nvPicPr>
            <p:blipFill>
              <a:blip r:embed="rId21" cstate="print"/>
              <a:srcRect/>
              <a:stretch>
                <a:fillRect/>
              </a:stretch>
            </p:blipFill>
            <p:spPr bwMode="auto">
              <a:xfrm rot="109064" flipH="1">
                <a:off x="1009" y="2586"/>
                <a:ext cx="2245" cy="101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49255" name="Freeform 1117"/>
              <p:cNvSpPr>
                <a:spLocks/>
              </p:cNvSpPr>
              <p:nvPr/>
            </p:nvSpPr>
            <p:spPr bwMode="auto">
              <a:xfrm>
                <a:off x="1753" y="1603"/>
                <a:ext cx="1807" cy="1322"/>
              </a:xfrm>
              <a:custGeom>
                <a:avLst/>
                <a:gdLst>
                  <a:gd name="T0" fmla="*/ 4 w 2982"/>
                  <a:gd name="T1" fmla="*/ 0 h 2442"/>
                  <a:gd name="T2" fmla="*/ 0 w 2982"/>
                  <a:gd name="T3" fmla="*/ 4 h 2442"/>
                  <a:gd name="T4" fmla="*/ 16 w 2982"/>
                  <a:gd name="T5" fmla="*/ 5 h 2442"/>
                  <a:gd name="T6" fmla="*/ 20 w 2982"/>
                  <a:gd name="T7" fmla="*/ 1 h 2442"/>
                  <a:gd name="T8" fmla="*/ 4 w 2982"/>
                  <a:gd name="T9" fmla="*/ 0 h 244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982"/>
                  <a:gd name="T16" fmla="*/ 0 h 2442"/>
                  <a:gd name="T17" fmla="*/ 2982 w 2982"/>
                  <a:gd name="T18" fmla="*/ 2442 h 244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982" h="2442">
                    <a:moveTo>
                      <a:pt x="540" y="0"/>
                    </a:moveTo>
                    <a:lnTo>
                      <a:pt x="0" y="1734"/>
                    </a:lnTo>
                    <a:lnTo>
                      <a:pt x="2394" y="2442"/>
                    </a:lnTo>
                    <a:lnTo>
                      <a:pt x="2982" y="318"/>
                    </a:lnTo>
                    <a:lnTo>
                      <a:pt x="540" y="0"/>
                    </a:lnTo>
                    <a:close/>
                  </a:path>
                </a:pathLst>
              </a:cu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pic>
            <p:nvPicPr>
              <p:cNvPr id="49256" name="Picture 1118" descr="screen"/>
              <p:cNvPicPr>
                <a:picLocks noChangeAspect="1" noChangeArrowheads="1"/>
              </p:cNvPicPr>
              <p:nvPr/>
            </p:nvPicPr>
            <p:blipFill>
              <a:blip r:embed="rId22" cstate="print"/>
              <a:srcRect/>
              <a:stretch>
                <a:fillRect/>
              </a:stretch>
            </p:blipFill>
            <p:spPr bwMode="auto">
              <a:xfrm>
                <a:off x="1842" y="1637"/>
                <a:ext cx="1642" cy="120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49257" name="Freeform 1119"/>
              <p:cNvSpPr>
                <a:spLocks/>
              </p:cNvSpPr>
              <p:nvPr/>
            </p:nvSpPr>
            <p:spPr bwMode="auto">
              <a:xfrm>
                <a:off x="2082" y="1564"/>
                <a:ext cx="1531" cy="246"/>
              </a:xfrm>
              <a:custGeom>
                <a:avLst/>
                <a:gdLst>
                  <a:gd name="T0" fmla="*/ 1 w 2528"/>
                  <a:gd name="T1" fmla="*/ 0 h 455"/>
                  <a:gd name="T2" fmla="*/ 17 w 2528"/>
                  <a:gd name="T3" fmla="*/ 1 h 455"/>
                  <a:gd name="T4" fmla="*/ 16 w 2528"/>
                  <a:gd name="T5" fmla="*/ 1 h 455"/>
                  <a:gd name="T6" fmla="*/ 0 w 2528"/>
                  <a:gd name="T7" fmla="*/ 1 h 455"/>
                  <a:gd name="T8" fmla="*/ 1 w 2528"/>
                  <a:gd name="T9" fmla="*/ 0 h 45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528"/>
                  <a:gd name="T16" fmla="*/ 0 h 455"/>
                  <a:gd name="T17" fmla="*/ 2528 w 2528"/>
                  <a:gd name="T18" fmla="*/ 455 h 45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528" h="455">
                    <a:moveTo>
                      <a:pt x="14" y="0"/>
                    </a:moveTo>
                    <a:lnTo>
                      <a:pt x="2528" y="341"/>
                    </a:lnTo>
                    <a:lnTo>
                      <a:pt x="2480" y="455"/>
                    </a:lnTo>
                    <a:lnTo>
                      <a:pt x="0" y="86"/>
                    </a:lnTo>
                    <a:lnTo>
                      <a:pt x="14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9258" name="Freeform 1120"/>
              <p:cNvSpPr>
                <a:spLocks/>
              </p:cNvSpPr>
              <p:nvPr/>
            </p:nvSpPr>
            <p:spPr bwMode="auto">
              <a:xfrm>
                <a:off x="1737" y="1562"/>
                <a:ext cx="425" cy="1024"/>
              </a:xfrm>
              <a:custGeom>
                <a:avLst/>
                <a:gdLst>
                  <a:gd name="T0" fmla="*/ 4 w 702"/>
                  <a:gd name="T1" fmla="*/ 0 h 1893"/>
                  <a:gd name="T2" fmla="*/ 0 w 702"/>
                  <a:gd name="T3" fmla="*/ 4 h 1893"/>
                  <a:gd name="T4" fmla="*/ 1 w 702"/>
                  <a:gd name="T5" fmla="*/ 4 h 1893"/>
                  <a:gd name="T6" fmla="*/ 5 w 702"/>
                  <a:gd name="T7" fmla="*/ 1 h 1893"/>
                  <a:gd name="T8" fmla="*/ 4 w 702"/>
                  <a:gd name="T9" fmla="*/ 0 h 189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702"/>
                  <a:gd name="T16" fmla="*/ 0 h 1893"/>
                  <a:gd name="T17" fmla="*/ 702 w 702"/>
                  <a:gd name="T18" fmla="*/ 1893 h 1893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702" h="1893">
                    <a:moveTo>
                      <a:pt x="579" y="0"/>
                    </a:moveTo>
                    <a:lnTo>
                      <a:pt x="0" y="1869"/>
                    </a:lnTo>
                    <a:lnTo>
                      <a:pt x="114" y="1893"/>
                    </a:lnTo>
                    <a:lnTo>
                      <a:pt x="702" y="51"/>
                    </a:lnTo>
                    <a:lnTo>
                      <a:pt x="579" y="0"/>
                    </a:lnTo>
                    <a:close/>
                  </a:path>
                </a:pathLst>
              </a:custGeom>
              <a:solidFill>
                <a:srgbClr val="00009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9259" name="Freeform 1121"/>
              <p:cNvSpPr>
                <a:spLocks/>
              </p:cNvSpPr>
              <p:nvPr/>
            </p:nvSpPr>
            <p:spPr bwMode="auto">
              <a:xfrm>
                <a:off x="3144" y="1745"/>
                <a:ext cx="458" cy="1182"/>
              </a:xfrm>
              <a:custGeom>
                <a:avLst/>
                <a:gdLst>
                  <a:gd name="T0" fmla="*/ 5 w 756"/>
                  <a:gd name="T1" fmla="*/ 0 h 2184"/>
                  <a:gd name="T2" fmla="*/ 1 w 756"/>
                  <a:gd name="T3" fmla="*/ 5 h 2184"/>
                  <a:gd name="T4" fmla="*/ 0 w 756"/>
                  <a:gd name="T5" fmla="*/ 5 h 2184"/>
                  <a:gd name="T6" fmla="*/ 4 w 756"/>
                  <a:gd name="T7" fmla="*/ 1 h 2184"/>
                  <a:gd name="T8" fmla="*/ 5 w 756"/>
                  <a:gd name="T9" fmla="*/ 0 h 218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756"/>
                  <a:gd name="T16" fmla="*/ 0 h 2184"/>
                  <a:gd name="T17" fmla="*/ 756 w 756"/>
                  <a:gd name="T18" fmla="*/ 2184 h 218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756" h="2184">
                    <a:moveTo>
                      <a:pt x="756" y="0"/>
                    </a:moveTo>
                    <a:lnTo>
                      <a:pt x="138" y="2184"/>
                    </a:lnTo>
                    <a:lnTo>
                      <a:pt x="0" y="2148"/>
                    </a:lnTo>
                    <a:lnTo>
                      <a:pt x="606" y="78"/>
                    </a:lnTo>
                    <a:lnTo>
                      <a:pt x="756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DDDDDD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9260" name="Freeform 1122"/>
              <p:cNvSpPr>
                <a:spLocks/>
              </p:cNvSpPr>
              <p:nvPr/>
            </p:nvSpPr>
            <p:spPr bwMode="auto">
              <a:xfrm>
                <a:off x="1732" y="2534"/>
                <a:ext cx="1680" cy="399"/>
              </a:xfrm>
              <a:custGeom>
                <a:avLst/>
                <a:gdLst>
                  <a:gd name="T0" fmla="*/ 1 w 2773"/>
                  <a:gd name="T1" fmla="*/ 0 h 738"/>
                  <a:gd name="T2" fmla="*/ 0 w 2773"/>
                  <a:gd name="T3" fmla="*/ 1 h 738"/>
                  <a:gd name="T4" fmla="*/ 16 w 2773"/>
                  <a:gd name="T5" fmla="*/ 2 h 738"/>
                  <a:gd name="T6" fmla="*/ 16 w 2773"/>
                  <a:gd name="T7" fmla="*/ 1 h 738"/>
                  <a:gd name="T8" fmla="*/ 1 w 2773"/>
                  <a:gd name="T9" fmla="*/ 0 h 73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773"/>
                  <a:gd name="T16" fmla="*/ 0 h 738"/>
                  <a:gd name="T17" fmla="*/ 2773 w 2773"/>
                  <a:gd name="T18" fmla="*/ 738 h 73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773" h="738">
                    <a:moveTo>
                      <a:pt x="33" y="0"/>
                    </a:moveTo>
                    <a:lnTo>
                      <a:pt x="0" y="99"/>
                    </a:lnTo>
                    <a:lnTo>
                      <a:pt x="2436" y="738"/>
                    </a:lnTo>
                    <a:cubicBezTo>
                      <a:pt x="2499" y="501"/>
                      <a:pt x="2773" y="727"/>
                      <a:pt x="2373" y="603"/>
                    </a:cubicBezTo>
                    <a:lnTo>
                      <a:pt x="33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CC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9261" name="Freeform 1123"/>
              <p:cNvSpPr>
                <a:spLocks/>
              </p:cNvSpPr>
              <p:nvPr/>
            </p:nvSpPr>
            <p:spPr bwMode="auto">
              <a:xfrm>
                <a:off x="3195" y="1755"/>
                <a:ext cx="429" cy="1187"/>
              </a:xfrm>
              <a:custGeom>
                <a:avLst/>
                <a:gdLst>
                  <a:gd name="T0" fmla="*/ 12 w 637"/>
                  <a:gd name="T1" fmla="*/ 0 h 1659"/>
                  <a:gd name="T2" fmla="*/ 12 w 637"/>
                  <a:gd name="T3" fmla="*/ 0 h 1659"/>
                  <a:gd name="T4" fmla="*/ 1 w 637"/>
                  <a:gd name="T5" fmla="*/ 59 h 1659"/>
                  <a:gd name="T6" fmla="*/ 0 w 637"/>
                  <a:gd name="T7" fmla="*/ 57 h 1659"/>
                  <a:gd name="T8" fmla="*/ 12 w 637"/>
                  <a:gd name="T9" fmla="*/ 0 h 165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37"/>
                  <a:gd name="T16" fmla="*/ 0 h 1659"/>
                  <a:gd name="T17" fmla="*/ 637 w 637"/>
                  <a:gd name="T18" fmla="*/ 1659 h 1659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37" h="1659">
                    <a:moveTo>
                      <a:pt x="615" y="0"/>
                    </a:moveTo>
                    <a:lnTo>
                      <a:pt x="637" y="0"/>
                    </a:lnTo>
                    <a:lnTo>
                      <a:pt x="68" y="1659"/>
                    </a:lnTo>
                    <a:lnTo>
                      <a:pt x="0" y="1647"/>
                    </a:lnTo>
                    <a:lnTo>
                      <a:pt x="615" y="0"/>
                    </a:lnTo>
                    <a:close/>
                  </a:path>
                </a:pathLst>
              </a:custGeom>
              <a:solidFill>
                <a:srgbClr val="4D4D4D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9262" name="Freeform 1124"/>
              <p:cNvSpPr>
                <a:spLocks/>
              </p:cNvSpPr>
              <p:nvPr/>
            </p:nvSpPr>
            <p:spPr bwMode="auto">
              <a:xfrm>
                <a:off x="1734" y="2587"/>
                <a:ext cx="1494" cy="394"/>
              </a:xfrm>
              <a:custGeom>
                <a:avLst/>
                <a:gdLst>
                  <a:gd name="T0" fmla="*/ 0 w 2216"/>
                  <a:gd name="T1" fmla="*/ 0 h 550"/>
                  <a:gd name="T2" fmla="*/ 1 w 2216"/>
                  <a:gd name="T3" fmla="*/ 2 h 550"/>
                  <a:gd name="T4" fmla="*/ 42 w 2216"/>
                  <a:gd name="T5" fmla="*/ 20 h 550"/>
                  <a:gd name="T6" fmla="*/ 42 w 2216"/>
                  <a:gd name="T7" fmla="*/ 17 h 550"/>
                  <a:gd name="T8" fmla="*/ 0 w 2216"/>
                  <a:gd name="T9" fmla="*/ 0 h 55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216"/>
                  <a:gd name="T16" fmla="*/ 0 h 550"/>
                  <a:gd name="T17" fmla="*/ 2216 w 2216"/>
                  <a:gd name="T18" fmla="*/ 550 h 55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216" h="550">
                    <a:moveTo>
                      <a:pt x="0" y="0"/>
                    </a:moveTo>
                    <a:lnTo>
                      <a:pt x="9" y="57"/>
                    </a:lnTo>
                    <a:lnTo>
                      <a:pt x="2164" y="550"/>
                    </a:lnTo>
                    <a:lnTo>
                      <a:pt x="2216" y="496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rgbClr val="808080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49263" name="Group 1125"/>
              <p:cNvGrpSpPr>
                <a:grpSpLocks/>
              </p:cNvGrpSpPr>
              <p:nvPr/>
            </p:nvGrpSpPr>
            <p:grpSpPr bwMode="auto">
              <a:xfrm>
                <a:off x="1709" y="3008"/>
                <a:ext cx="507" cy="234"/>
                <a:chOff x="1740" y="2642"/>
                <a:chExt cx="752" cy="327"/>
              </a:xfrm>
            </p:grpSpPr>
            <p:sp>
              <p:nvSpPr>
                <p:cNvPr id="49270" name="Freeform 1126"/>
                <p:cNvSpPr>
                  <a:spLocks/>
                </p:cNvSpPr>
                <p:nvPr/>
              </p:nvSpPr>
              <p:spPr bwMode="auto">
                <a:xfrm>
                  <a:off x="1740" y="2642"/>
                  <a:ext cx="752" cy="327"/>
                </a:xfrm>
                <a:custGeom>
                  <a:avLst/>
                  <a:gdLst>
                    <a:gd name="T0" fmla="*/ 293 w 752"/>
                    <a:gd name="T1" fmla="*/ 0 h 327"/>
                    <a:gd name="T2" fmla="*/ 752 w 752"/>
                    <a:gd name="T3" fmla="*/ 124 h 327"/>
                    <a:gd name="T4" fmla="*/ 470 w 752"/>
                    <a:gd name="T5" fmla="*/ 327 h 327"/>
                    <a:gd name="T6" fmla="*/ 0 w 752"/>
                    <a:gd name="T7" fmla="*/ 183 h 327"/>
                    <a:gd name="T8" fmla="*/ 293 w 752"/>
                    <a:gd name="T9" fmla="*/ 0 h 32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752"/>
                    <a:gd name="T16" fmla="*/ 0 h 327"/>
                    <a:gd name="T17" fmla="*/ 752 w 752"/>
                    <a:gd name="T18" fmla="*/ 327 h 327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752" h="327">
                      <a:moveTo>
                        <a:pt x="293" y="0"/>
                      </a:moveTo>
                      <a:lnTo>
                        <a:pt x="752" y="124"/>
                      </a:lnTo>
                      <a:lnTo>
                        <a:pt x="470" y="327"/>
                      </a:lnTo>
                      <a:lnTo>
                        <a:pt x="0" y="183"/>
                      </a:lnTo>
                      <a:lnTo>
                        <a:pt x="293" y="0"/>
                      </a:lnTo>
                      <a:close/>
                    </a:path>
                  </a:pathLst>
                </a:custGeom>
                <a:solidFill>
                  <a:srgbClr val="000099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9271" name="Freeform 1127"/>
                <p:cNvSpPr>
                  <a:spLocks/>
                </p:cNvSpPr>
                <p:nvPr/>
              </p:nvSpPr>
              <p:spPr bwMode="auto">
                <a:xfrm>
                  <a:off x="1754" y="2649"/>
                  <a:ext cx="726" cy="311"/>
                </a:xfrm>
                <a:custGeom>
                  <a:avLst/>
                  <a:gdLst>
                    <a:gd name="T0" fmla="*/ 282 w 726"/>
                    <a:gd name="T1" fmla="*/ 0 h 311"/>
                    <a:gd name="T2" fmla="*/ 726 w 726"/>
                    <a:gd name="T3" fmla="*/ 119 h 311"/>
                    <a:gd name="T4" fmla="*/ 457 w 726"/>
                    <a:gd name="T5" fmla="*/ 311 h 311"/>
                    <a:gd name="T6" fmla="*/ 0 w 726"/>
                    <a:gd name="T7" fmla="*/ 173 h 311"/>
                    <a:gd name="T8" fmla="*/ 282 w 726"/>
                    <a:gd name="T9" fmla="*/ 0 h 311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726"/>
                    <a:gd name="T16" fmla="*/ 0 h 311"/>
                    <a:gd name="T17" fmla="*/ 726 w 726"/>
                    <a:gd name="T18" fmla="*/ 311 h 311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726" h="311">
                      <a:moveTo>
                        <a:pt x="282" y="0"/>
                      </a:moveTo>
                      <a:lnTo>
                        <a:pt x="726" y="119"/>
                      </a:lnTo>
                      <a:lnTo>
                        <a:pt x="457" y="311"/>
                      </a:lnTo>
                      <a:lnTo>
                        <a:pt x="0" y="173"/>
                      </a:lnTo>
                      <a:lnTo>
                        <a:pt x="282" y="0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4D4D4D"/>
                    </a:gs>
                    <a:gs pos="100000">
                      <a:srgbClr val="DDDDDD"/>
                    </a:gs>
                  </a:gsLst>
                  <a:lin ang="189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9272" name="Freeform 1128"/>
                <p:cNvSpPr>
                  <a:spLocks/>
                </p:cNvSpPr>
                <p:nvPr/>
              </p:nvSpPr>
              <p:spPr bwMode="auto">
                <a:xfrm>
                  <a:off x="1808" y="2770"/>
                  <a:ext cx="258" cy="100"/>
                </a:xfrm>
                <a:custGeom>
                  <a:avLst/>
                  <a:gdLst>
                    <a:gd name="T0" fmla="*/ 0 w 258"/>
                    <a:gd name="T1" fmla="*/ 44 h 100"/>
                    <a:gd name="T2" fmla="*/ 75 w 258"/>
                    <a:gd name="T3" fmla="*/ 0 h 100"/>
                    <a:gd name="T4" fmla="*/ 258 w 258"/>
                    <a:gd name="T5" fmla="*/ 50 h 100"/>
                    <a:gd name="T6" fmla="*/ 183 w 258"/>
                    <a:gd name="T7" fmla="*/ 100 h 100"/>
                    <a:gd name="T8" fmla="*/ 0 w 258"/>
                    <a:gd name="T9" fmla="*/ 44 h 10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58"/>
                    <a:gd name="T16" fmla="*/ 0 h 100"/>
                    <a:gd name="T17" fmla="*/ 258 w 258"/>
                    <a:gd name="T18" fmla="*/ 100 h 10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58" h="100">
                      <a:moveTo>
                        <a:pt x="0" y="44"/>
                      </a:moveTo>
                      <a:lnTo>
                        <a:pt x="75" y="0"/>
                      </a:lnTo>
                      <a:lnTo>
                        <a:pt x="258" y="50"/>
                      </a:lnTo>
                      <a:lnTo>
                        <a:pt x="183" y="100"/>
                      </a:lnTo>
                      <a:lnTo>
                        <a:pt x="0" y="44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9273" name="Freeform 1129"/>
                <p:cNvSpPr>
                  <a:spLocks/>
                </p:cNvSpPr>
                <p:nvPr/>
              </p:nvSpPr>
              <p:spPr bwMode="auto">
                <a:xfrm>
                  <a:off x="1799" y="2816"/>
                  <a:ext cx="194" cy="63"/>
                </a:xfrm>
                <a:custGeom>
                  <a:avLst/>
                  <a:gdLst>
                    <a:gd name="T0" fmla="*/ 12 w 194"/>
                    <a:gd name="T1" fmla="*/ 0 h 63"/>
                    <a:gd name="T2" fmla="*/ 194 w 194"/>
                    <a:gd name="T3" fmla="*/ 53 h 63"/>
                    <a:gd name="T4" fmla="*/ 180 w 194"/>
                    <a:gd name="T5" fmla="*/ 63 h 63"/>
                    <a:gd name="T6" fmla="*/ 0 w 194"/>
                    <a:gd name="T7" fmla="*/ 9 h 63"/>
                    <a:gd name="T8" fmla="*/ 12 w 194"/>
                    <a:gd name="T9" fmla="*/ 0 h 63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94"/>
                    <a:gd name="T16" fmla="*/ 0 h 63"/>
                    <a:gd name="T17" fmla="*/ 194 w 194"/>
                    <a:gd name="T18" fmla="*/ 63 h 63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94" h="63">
                      <a:moveTo>
                        <a:pt x="12" y="0"/>
                      </a:moveTo>
                      <a:lnTo>
                        <a:pt x="194" y="53"/>
                      </a:lnTo>
                      <a:lnTo>
                        <a:pt x="180" y="63"/>
                      </a:lnTo>
                      <a:lnTo>
                        <a:pt x="0" y="9"/>
                      </a:lnTo>
                      <a:lnTo>
                        <a:pt x="12" y="0"/>
                      </a:lnTo>
                      <a:close/>
                    </a:path>
                  </a:pathLst>
                </a:custGeom>
                <a:solidFill>
                  <a:srgbClr val="000099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9274" name="Freeform 1130"/>
                <p:cNvSpPr>
                  <a:spLocks/>
                </p:cNvSpPr>
                <p:nvPr/>
              </p:nvSpPr>
              <p:spPr bwMode="auto">
                <a:xfrm>
                  <a:off x="2020" y="2834"/>
                  <a:ext cx="258" cy="102"/>
                </a:xfrm>
                <a:custGeom>
                  <a:avLst/>
                  <a:gdLst>
                    <a:gd name="T0" fmla="*/ 0 w 258"/>
                    <a:gd name="T1" fmla="*/ 46 h 102"/>
                    <a:gd name="T2" fmla="*/ 71 w 258"/>
                    <a:gd name="T3" fmla="*/ 0 h 102"/>
                    <a:gd name="T4" fmla="*/ 258 w 258"/>
                    <a:gd name="T5" fmla="*/ 52 h 102"/>
                    <a:gd name="T6" fmla="*/ 183 w 258"/>
                    <a:gd name="T7" fmla="*/ 102 h 102"/>
                    <a:gd name="T8" fmla="*/ 0 w 258"/>
                    <a:gd name="T9" fmla="*/ 46 h 10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58"/>
                    <a:gd name="T16" fmla="*/ 0 h 102"/>
                    <a:gd name="T17" fmla="*/ 258 w 258"/>
                    <a:gd name="T18" fmla="*/ 102 h 10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58" h="102">
                      <a:moveTo>
                        <a:pt x="0" y="46"/>
                      </a:moveTo>
                      <a:lnTo>
                        <a:pt x="71" y="0"/>
                      </a:lnTo>
                      <a:lnTo>
                        <a:pt x="258" y="52"/>
                      </a:lnTo>
                      <a:lnTo>
                        <a:pt x="183" y="102"/>
                      </a:lnTo>
                      <a:lnTo>
                        <a:pt x="0" y="46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9275" name="Freeform 1131"/>
                <p:cNvSpPr>
                  <a:spLocks/>
                </p:cNvSpPr>
                <p:nvPr/>
              </p:nvSpPr>
              <p:spPr bwMode="auto">
                <a:xfrm>
                  <a:off x="2011" y="2882"/>
                  <a:ext cx="194" cy="63"/>
                </a:xfrm>
                <a:custGeom>
                  <a:avLst/>
                  <a:gdLst>
                    <a:gd name="T0" fmla="*/ 12 w 194"/>
                    <a:gd name="T1" fmla="*/ 0 h 63"/>
                    <a:gd name="T2" fmla="*/ 194 w 194"/>
                    <a:gd name="T3" fmla="*/ 53 h 63"/>
                    <a:gd name="T4" fmla="*/ 180 w 194"/>
                    <a:gd name="T5" fmla="*/ 63 h 63"/>
                    <a:gd name="T6" fmla="*/ 0 w 194"/>
                    <a:gd name="T7" fmla="*/ 9 h 63"/>
                    <a:gd name="T8" fmla="*/ 12 w 194"/>
                    <a:gd name="T9" fmla="*/ 0 h 63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94"/>
                    <a:gd name="T16" fmla="*/ 0 h 63"/>
                    <a:gd name="T17" fmla="*/ 194 w 194"/>
                    <a:gd name="T18" fmla="*/ 63 h 63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94" h="63">
                      <a:moveTo>
                        <a:pt x="12" y="0"/>
                      </a:moveTo>
                      <a:lnTo>
                        <a:pt x="194" y="53"/>
                      </a:lnTo>
                      <a:lnTo>
                        <a:pt x="180" y="63"/>
                      </a:lnTo>
                      <a:lnTo>
                        <a:pt x="0" y="9"/>
                      </a:lnTo>
                      <a:lnTo>
                        <a:pt x="12" y="0"/>
                      </a:lnTo>
                      <a:close/>
                    </a:path>
                  </a:pathLst>
                </a:custGeom>
                <a:solidFill>
                  <a:srgbClr val="000099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49264" name="Freeform 1132"/>
              <p:cNvSpPr>
                <a:spLocks/>
              </p:cNvSpPr>
              <p:nvPr/>
            </p:nvSpPr>
            <p:spPr bwMode="auto">
              <a:xfrm>
                <a:off x="2577" y="3043"/>
                <a:ext cx="614" cy="514"/>
              </a:xfrm>
              <a:custGeom>
                <a:avLst/>
                <a:gdLst>
                  <a:gd name="T0" fmla="*/ 1 w 990"/>
                  <a:gd name="T1" fmla="*/ 10 h 792"/>
                  <a:gd name="T2" fmla="*/ 9 w 990"/>
                  <a:gd name="T3" fmla="*/ 0 h 792"/>
                  <a:gd name="T4" fmla="*/ 9 w 990"/>
                  <a:gd name="T5" fmla="*/ 1 h 792"/>
                  <a:gd name="T6" fmla="*/ 0 w 990"/>
                  <a:gd name="T7" fmla="*/ 10 h 792"/>
                  <a:gd name="T8" fmla="*/ 1 w 990"/>
                  <a:gd name="T9" fmla="*/ 10 h 79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990"/>
                  <a:gd name="T16" fmla="*/ 0 h 792"/>
                  <a:gd name="T17" fmla="*/ 990 w 990"/>
                  <a:gd name="T18" fmla="*/ 792 h 79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990" h="792">
                    <a:moveTo>
                      <a:pt x="3" y="738"/>
                    </a:moveTo>
                    <a:lnTo>
                      <a:pt x="990" y="0"/>
                    </a:lnTo>
                    <a:lnTo>
                      <a:pt x="987" y="60"/>
                    </a:lnTo>
                    <a:lnTo>
                      <a:pt x="0" y="792"/>
                    </a:lnTo>
                    <a:lnTo>
                      <a:pt x="3" y="738"/>
                    </a:lnTo>
                    <a:close/>
                  </a:path>
                </a:pathLst>
              </a:custGeom>
              <a:solidFill>
                <a:srgbClr val="00009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9265" name="Freeform 1133"/>
              <p:cNvSpPr>
                <a:spLocks/>
              </p:cNvSpPr>
              <p:nvPr/>
            </p:nvSpPr>
            <p:spPr bwMode="auto">
              <a:xfrm>
                <a:off x="1010" y="3084"/>
                <a:ext cx="1571" cy="469"/>
              </a:xfrm>
              <a:custGeom>
                <a:avLst/>
                <a:gdLst>
                  <a:gd name="T0" fmla="*/ 1 w 2532"/>
                  <a:gd name="T1" fmla="*/ 0 h 723"/>
                  <a:gd name="T2" fmla="*/ 1 w 2532"/>
                  <a:gd name="T3" fmla="*/ 0 h 723"/>
                  <a:gd name="T4" fmla="*/ 22 w 2532"/>
                  <a:gd name="T5" fmla="*/ 9 h 723"/>
                  <a:gd name="T6" fmla="*/ 22 w 2532"/>
                  <a:gd name="T7" fmla="*/ 10 h 723"/>
                  <a:gd name="T8" fmla="*/ 0 w 2532"/>
                  <a:gd name="T9" fmla="*/ 1 h 723"/>
                  <a:gd name="T10" fmla="*/ 1 w 2532"/>
                  <a:gd name="T11" fmla="*/ 0 h 72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2532"/>
                  <a:gd name="T19" fmla="*/ 0 h 723"/>
                  <a:gd name="T20" fmla="*/ 2532 w 2532"/>
                  <a:gd name="T21" fmla="*/ 723 h 723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532" h="723">
                    <a:moveTo>
                      <a:pt x="6" y="0"/>
                    </a:moveTo>
                    <a:cubicBezTo>
                      <a:pt x="16" y="0"/>
                      <a:pt x="26" y="0"/>
                      <a:pt x="36" y="0"/>
                    </a:cubicBezTo>
                    <a:lnTo>
                      <a:pt x="2532" y="678"/>
                    </a:lnTo>
                    <a:lnTo>
                      <a:pt x="2529" y="723"/>
                    </a:lnTo>
                    <a:lnTo>
                      <a:pt x="0" y="24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00009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9266" name="Freeform 1134"/>
              <p:cNvSpPr>
                <a:spLocks/>
              </p:cNvSpPr>
              <p:nvPr/>
            </p:nvSpPr>
            <p:spPr bwMode="auto">
              <a:xfrm>
                <a:off x="1011" y="2998"/>
                <a:ext cx="17" cy="95"/>
              </a:xfrm>
              <a:custGeom>
                <a:avLst/>
                <a:gdLst>
                  <a:gd name="T0" fmla="*/ 1 w 26"/>
                  <a:gd name="T1" fmla="*/ 1 h 147"/>
                  <a:gd name="T2" fmla="*/ 1 w 26"/>
                  <a:gd name="T3" fmla="*/ 2 h 147"/>
                  <a:gd name="T4" fmla="*/ 0 w 26"/>
                  <a:gd name="T5" fmla="*/ 2 h 147"/>
                  <a:gd name="T6" fmla="*/ 1 w 26"/>
                  <a:gd name="T7" fmla="*/ 0 h 147"/>
                  <a:gd name="T8" fmla="*/ 1 w 26"/>
                  <a:gd name="T9" fmla="*/ 1 h 14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6"/>
                  <a:gd name="T16" fmla="*/ 0 h 147"/>
                  <a:gd name="T17" fmla="*/ 26 w 26"/>
                  <a:gd name="T18" fmla="*/ 147 h 147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6" h="147">
                    <a:moveTo>
                      <a:pt x="26" y="10"/>
                    </a:moveTo>
                    <a:lnTo>
                      <a:pt x="23" y="147"/>
                    </a:lnTo>
                    <a:lnTo>
                      <a:pt x="0" y="144"/>
                    </a:lnTo>
                    <a:lnTo>
                      <a:pt x="3" y="0"/>
                    </a:lnTo>
                    <a:lnTo>
                      <a:pt x="26" y="10"/>
                    </a:lnTo>
                    <a:close/>
                  </a:path>
                </a:pathLst>
              </a:custGeom>
              <a:solidFill>
                <a:srgbClr val="00009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9267" name="Freeform 1135"/>
              <p:cNvSpPr>
                <a:spLocks/>
              </p:cNvSpPr>
              <p:nvPr/>
            </p:nvSpPr>
            <p:spPr bwMode="auto">
              <a:xfrm>
                <a:off x="1012" y="2611"/>
                <a:ext cx="730" cy="393"/>
              </a:xfrm>
              <a:custGeom>
                <a:avLst/>
                <a:gdLst>
                  <a:gd name="T0" fmla="*/ 10 w 1176"/>
                  <a:gd name="T1" fmla="*/ 0 h 606"/>
                  <a:gd name="T2" fmla="*/ 0 w 1176"/>
                  <a:gd name="T3" fmla="*/ 8 h 606"/>
                  <a:gd name="T4" fmla="*/ 1 w 1176"/>
                  <a:gd name="T5" fmla="*/ 8 h 606"/>
                  <a:gd name="T6" fmla="*/ 10 w 1176"/>
                  <a:gd name="T7" fmla="*/ 1 h 606"/>
                  <a:gd name="T8" fmla="*/ 10 w 1176"/>
                  <a:gd name="T9" fmla="*/ 0 h 60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176"/>
                  <a:gd name="T16" fmla="*/ 0 h 606"/>
                  <a:gd name="T17" fmla="*/ 1176 w 1176"/>
                  <a:gd name="T18" fmla="*/ 606 h 60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176" h="606">
                    <a:moveTo>
                      <a:pt x="1170" y="0"/>
                    </a:moveTo>
                    <a:lnTo>
                      <a:pt x="0" y="597"/>
                    </a:lnTo>
                    <a:lnTo>
                      <a:pt x="30" y="606"/>
                    </a:lnTo>
                    <a:lnTo>
                      <a:pt x="1176" y="18"/>
                    </a:lnTo>
                    <a:lnTo>
                      <a:pt x="1170" y="0"/>
                    </a:lnTo>
                    <a:close/>
                  </a:path>
                </a:pathLst>
              </a:custGeom>
              <a:solidFill>
                <a:srgbClr val="00009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9268" name="Freeform 1136"/>
              <p:cNvSpPr>
                <a:spLocks/>
              </p:cNvSpPr>
              <p:nvPr/>
            </p:nvSpPr>
            <p:spPr bwMode="auto">
              <a:xfrm>
                <a:off x="1061" y="3018"/>
                <a:ext cx="1490" cy="451"/>
              </a:xfrm>
              <a:custGeom>
                <a:avLst/>
                <a:gdLst>
                  <a:gd name="T0" fmla="*/ 1 w 2532"/>
                  <a:gd name="T1" fmla="*/ 0 h 723"/>
                  <a:gd name="T2" fmla="*/ 1 w 2532"/>
                  <a:gd name="T3" fmla="*/ 0 h 723"/>
                  <a:gd name="T4" fmla="*/ 12 w 2532"/>
                  <a:gd name="T5" fmla="*/ 6 h 723"/>
                  <a:gd name="T6" fmla="*/ 12 w 2532"/>
                  <a:gd name="T7" fmla="*/ 6 h 723"/>
                  <a:gd name="T8" fmla="*/ 0 w 2532"/>
                  <a:gd name="T9" fmla="*/ 1 h 723"/>
                  <a:gd name="T10" fmla="*/ 1 w 2532"/>
                  <a:gd name="T11" fmla="*/ 0 h 72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2532"/>
                  <a:gd name="T19" fmla="*/ 0 h 723"/>
                  <a:gd name="T20" fmla="*/ 2532 w 2532"/>
                  <a:gd name="T21" fmla="*/ 723 h 723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532" h="723">
                    <a:moveTo>
                      <a:pt x="6" y="0"/>
                    </a:moveTo>
                    <a:cubicBezTo>
                      <a:pt x="16" y="0"/>
                      <a:pt x="26" y="0"/>
                      <a:pt x="36" y="0"/>
                    </a:cubicBezTo>
                    <a:lnTo>
                      <a:pt x="2532" y="678"/>
                    </a:lnTo>
                    <a:lnTo>
                      <a:pt x="2529" y="723"/>
                    </a:lnTo>
                    <a:lnTo>
                      <a:pt x="0" y="24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00009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9269" name="Freeform 1137"/>
              <p:cNvSpPr>
                <a:spLocks/>
              </p:cNvSpPr>
              <p:nvPr/>
            </p:nvSpPr>
            <p:spPr bwMode="auto">
              <a:xfrm flipV="1">
                <a:off x="2549" y="2986"/>
                <a:ext cx="608" cy="467"/>
              </a:xfrm>
              <a:custGeom>
                <a:avLst/>
                <a:gdLst>
                  <a:gd name="T0" fmla="*/ 0 w 2532"/>
                  <a:gd name="T1" fmla="*/ 0 h 723"/>
                  <a:gd name="T2" fmla="*/ 0 w 2532"/>
                  <a:gd name="T3" fmla="*/ 0 h 723"/>
                  <a:gd name="T4" fmla="*/ 0 w 2532"/>
                  <a:gd name="T5" fmla="*/ 9 h 723"/>
                  <a:gd name="T6" fmla="*/ 0 w 2532"/>
                  <a:gd name="T7" fmla="*/ 9 h 723"/>
                  <a:gd name="T8" fmla="*/ 0 w 2532"/>
                  <a:gd name="T9" fmla="*/ 1 h 723"/>
                  <a:gd name="T10" fmla="*/ 0 w 2532"/>
                  <a:gd name="T11" fmla="*/ 0 h 72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2532"/>
                  <a:gd name="T19" fmla="*/ 0 h 723"/>
                  <a:gd name="T20" fmla="*/ 2532 w 2532"/>
                  <a:gd name="T21" fmla="*/ 723 h 723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532" h="723">
                    <a:moveTo>
                      <a:pt x="6" y="0"/>
                    </a:moveTo>
                    <a:cubicBezTo>
                      <a:pt x="16" y="0"/>
                      <a:pt x="26" y="0"/>
                      <a:pt x="36" y="0"/>
                    </a:cubicBezTo>
                    <a:lnTo>
                      <a:pt x="2532" y="678"/>
                    </a:lnTo>
                    <a:lnTo>
                      <a:pt x="2529" y="723"/>
                    </a:lnTo>
                    <a:lnTo>
                      <a:pt x="0" y="24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00009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49226" name="Group 1139"/>
            <p:cNvGrpSpPr>
              <a:grpSpLocks/>
            </p:cNvGrpSpPr>
            <p:nvPr/>
          </p:nvGrpSpPr>
          <p:grpSpPr bwMode="auto">
            <a:xfrm flipH="1">
              <a:off x="5940425" y="3222625"/>
              <a:ext cx="414337" cy="373063"/>
              <a:chOff x="2839" y="3501"/>
              <a:chExt cx="755" cy="803"/>
            </a:xfrm>
          </p:grpSpPr>
          <p:pic>
            <p:nvPicPr>
              <p:cNvPr id="49251" name="Picture 1140" descr="desktop_computer_stylized_medium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2839" y="3501"/>
                <a:ext cx="755" cy="80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49252" name="Freeform 1141"/>
              <p:cNvSpPr>
                <a:spLocks/>
              </p:cNvSpPr>
              <p:nvPr/>
            </p:nvSpPr>
            <p:spPr bwMode="auto">
              <a:xfrm>
                <a:off x="2916" y="3578"/>
                <a:ext cx="356" cy="368"/>
              </a:xfrm>
              <a:custGeom>
                <a:avLst/>
                <a:gdLst>
                  <a:gd name="T0" fmla="*/ 0 w 356"/>
                  <a:gd name="T1" fmla="*/ 0 h 368"/>
                  <a:gd name="T2" fmla="*/ 300 w 356"/>
                  <a:gd name="T3" fmla="*/ 14 h 368"/>
                  <a:gd name="T4" fmla="*/ 356 w 356"/>
                  <a:gd name="T5" fmla="*/ 294 h 368"/>
                  <a:gd name="T6" fmla="*/ 78 w 356"/>
                  <a:gd name="T7" fmla="*/ 368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56"/>
                  <a:gd name="T16" fmla="*/ 0 h 368"/>
                  <a:gd name="T17" fmla="*/ 356 w 356"/>
                  <a:gd name="T18" fmla="*/ 368 h 36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 w="9525" cap="flat" cmpd="sng">
                <a:noFill/>
                <a:prstDash val="solid"/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49227" name="Group 1142"/>
            <p:cNvGrpSpPr>
              <a:grpSpLocks/>
            </p:cNvGrpSpPr>
            <p:nvPr/>
          </p:nvGrpSpPr>
          <p:grpSpPr bwMode="auto">
            <a:xfrm>
              <a:off x="7307263" y="5422900"/>
              <a:ext cx="474662" cy="407988"/>
              <a:chOff x="877" y="1008"/>
              <a:chExt cx="2747" cy="2591"/>
            </a:xfrm>
          </p:grpSpPr>
          <p:pic>
            <p:nvPicPr>
              <p:cNvPr id="49228" name="Picture 1143" descr="antenna_stylized"/>
              <p:cNvPicPr>
                <a:picLocks noChangeAspect="1" noChangeArrowheads="1"/>
              </p:cNvPicPr>
              <p:nvPr/>
            </p:nvPicPr>
            <p:blipFill>
              <a:blip r:embed="rId17" cstate="print"/>
              <a:srcRect/>
              <a:stretch>
                <a:fillRect/>
              </a:stretch>
            </p:blipFill>
            <p:spPr bwMode="auto">
              <a:xfrm>
                <a:off x="877" y="1008"/>
                <a:ext cx="2725" cy="14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49229" name="Picture 1144" descr="laptop_keyboard"/>
              <p:cNvPicPr>
                <a:picLocks noChangeAspect="1" noChangeArrowheads="1"/>
              </p:cNvPicPr>
              <p:nvPr/>
            </p:nvPicPr>
            <p:blipFill>
              <a:blip r:embed="rId18" cstate="print"/>
              <a:srcRect/>
              <a:stretch>
                <a:fillRect/>
              </a:stretch>
            </p:blipFill>
            <p:spPr bwMode="auto">
              <a:xfrm rot="109064" flipH="1">
                <a:off x="1009" y="2586"/>
                <a:ext cx="2245" cy="101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49230" name="Freeform 1145"/>
              <p:cNvSpPr>
                <a:spLocks/>
              </p:cNvSpPr>
              <p:nvPr/>
            </p:nvSpPr>
            <p:spPr bwMode="auto">
              <a:xfrm>
                <a:off x="1753" y="1603"/>
                <a:ext cx="1807" cy="1322"/>
              </a:xfrm>
              <a:custGeom>
                <a:avLst/>
                <a:gdLst>
                  <a:gd name="T0" fmla="*/ 4 w 2982"/>
                  <a:gd name="T1" fmla="*/ 0 h 2442"/>
                  <a:gd name="T2" fmla="*/ 0 w 2982"/>
                  <a:gd name="T3" fmla="*/ 4 h 2442"/>
                  <a:gd name="T4" fmla="*/ 16 w 2982"/>
                  <a:gd name="T5" fmla="*/ 5 h 2442"/>
                  <a:gd name="T6" fmla="*/ 20 w 2982"/>
                  <a:gd name="T7" fmla="*/ 1 h 2442"/>
                  <a:gd name="T8" fmla="*/ 4 w 2982"/>
                  <a:gd name="T9" fmla="*/ 0 h 244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982"/>
                  <a:gd name="T16" fmla="*/ 0 h 2442"/>
                  <a:gd name="T17" fmla="*/ 2982 w 2982"/>
                  <a:gd name="T18" fmla="*/ 2442 h 244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982" h="2442">
                    <a:moveTo>
                      <a:pt x="540" y="0"/>
                    </a:moveTo>
                    <a:lnTo>
                      <a:pt x="0" y="1734"/>
                    </a:lnTo>
                    <a:lnTo>
                      <a:pt x="2394" y="2442"/>
                    </a:lnTo>
                    <a:lnTo>
                      <a:pt x="2982" y="318"/>
                    </a:lnTo>
                    <a:lnTo>
                      <a:pt x="540" y="0"/>
                    </a:lnTo>
                    <a:close/>
                  </a:path>
                </a:pathLst>
              </a:cu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pic>
            <p:nvPicPr>
              <p:cNvPr id="49231" name="Picture 1146" descr="screen"/>
              <p:cNvPicPr>
                <a:picLocks noChangeAspect="1" noChangeArrowheads="1"/>
              </p:cNvPicPr>
              <p:nvPr/>
            </p:nvPicPr>
            <p:blipFill>
              <a:blip r:embed="rId19" cstate="print"/>
              <a:srcRect/>
              <a:stretch>
                <a:fillRect/>
              </a:stretch>
            </p:blipFill>
            <p:spPr bwMode="auto">
              <a:xfrm>
                <a:off x="1842" y="1637"/>
                <a:ext cx="1642" cy="120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49232" name="Freeform 1147"/>
              <p:cNvSpPr>
                <a:spLocks/>
              </p:cNvSpPr>
              <p:nvPr/>
            </p:nvSpPr>
            <p:spPr bwMode="auto">
              <a:xfrm>
                <a:off x="2082" y="1564"/>
                <a:ext cx="1531" cy="246"/>
              </a:xfrm>
              <a:custGeom>
                <a:avLst/>
                <a:gdLst>
                  <a:gd name="T0" fmla="*/ 1 w 2528"/>
                  <a:gd name="T1" fmla="*/ 0 h 455"/>
                  <a:gd name="T2" fmla="*/ 17 w 2528"/>
                  <a:gd name="T3" fmla="*/ 1 h 455"/>
                  <a:gd name="T4" fmla="*/ 16 w 2528"/>
                  <a:gd name="T5" fmla="*/ 1 h 455"/>
                  <a:gd name="T6" fmla="*/ 0 w 2528"/>
                  <a:gd name="T7" fmla="*/ 1 h 455"/>
                  <a:gd name="T8" fmla="*/ 1 w 2528"/>
                  <a:gd name="T9" fmla="*/ 0 h 45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528"/>
                  <a:gd name="T16" fmla="*/ 0 h 455"/>
                  <a:gd name="T17" fmla="*/ 2528 w 2528"/>
                  <a:gd name="T18" fmla="*/ 455 h 45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528" h="455">
                    <a:moveTo>
                      <a:pt x="14" y="0"/>
                    </a:moveTo>
                    <a:lnTo>
                      <a:pt x="2528" y="341"/>
                    </a:lnTo>
                    <a:lnTo>
                      <a:pt x="2480" y="455"/>
                    </a:lnTo>
                    <a:lnTo>
                      <a:pt x="0" y="86"/>
                    </a:lnTo>
                    <a:lnTo>
                      <a:pt x="14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9233" name="Freeform 1148"/>
              <p:cNvSpPr>
                <a:spLocks/>
              </p:cNvSpPr>
              <p:nvPr/>
            </p:nvSpPr>
            <p:spPr bwMode="auto">
              <a:xfrm>
                <a:off x="1737" y="1562"/>
                <a:ext cx="425" cy="1024"/>
              </a:xfrm>
              <a:custGeom>
                <a:avLst/>
                <a:gdLst>
                  <a:gd name="T0" fmla="*/ 4 w 702"/>
                  <a:gd name="T1" fmla="*/ 0 h 1893"/>
                  <a:gd name="T2" fmla="*/ 0 w 702"/>
                  <a:gd name="T3" fmla="*/ 4 h 1893"/>
                  <a:gd name="T4" fmla="*/ 1 w 702"/>
                  <a:gd name="T5" fmla="*/ 4 h 1893"/>
                  <a:gd name="T6" fmla="*/ 5 w 702"/>
                  <a:gd name="T7" fmla="*/ 1 h 1893"/>
                  <a:gd name="T8" fmla="*/ 4 w 702"/>
                  <a:gd name="T9" fmla="*/ 0 h 189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702"/>
                  <a:gd name="T16" fmla="*/ 0 h 1893"/>
                  <a:gd name="T17" fmla="*/ 702 w 702"/>
                  <a:gd name="T18" fmla="*/ 1893 h 1893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702" h="1893">
                    <a:moveTo>
                      <a:pt x="579" y="0"/>
                    </a:moveTo>
                    <a:lnTo>
                      <a:pt x="0" y="1869"/>
                    </a:lnTo>
                    <a:lnTo>
                      <a:pt x="114" y="1893"/>
                    </a:lnTo>
                    <a:lnTo>
                      <a:pt x="702" y="51"/>
                    </a:lnTo>
                    <a:lnTo>
                      <a:pt x="579" y="0"/>
                    </a:lnTo>
                    <a:close/>
                  </a:path>
                </a:pathLst>
              </a:custGeom>
              <a:solidFill>
                <a:srgbClr val="00009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9234" name="Freeform 1149"/>
              <p:cNvSpPr>
                <a:spLocks/>
              </p:cNvSpPr>
              <p:nvPr/>
            </p:nvSpPr>
            <p:spPr bwMode="auto">
              <a:xfrm>
                <a:off x="3144" y="1745"/>
                <a:ext cx="458" cy="1182"/>
              </a:xfrm>
              <a:custGeom>
                <a:avLst/>
                <a:gdLst>
                  <a:gd name="T0" fmla="*/ 5 w 756"/>
                  <a:gd name="T1" fmla="*/ 0 h 2184"/>
                  <a:gd name="T2" fmla="*/ 1 w 756"/>
                  <a:gd name="T3" fmla="*/ 5 h 2184"/>
                  <a:gd name="T4" fmla="*/ 0 w 756"/>
                  <a:gd name="T5" fmla="*/ 5 h 2184"/>
                  <a:gd name="T6" fmla="*/ 4 w 756"/>
                  <a:gd name="T7" fmla="*/ 1 h 2184"/>
                  <a:gd name="T8" fmla="*/ 5 w 756"/>
                  <a:gd name="T9" fmla="*/ 0 h 218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756"/>
                  <a:gd name="T16" fmla="*/ 0 h 2184"/>
                  <a:gd name="T17" fmla="*/ 756 w 756"/>
                  <a:gd name="T18" fmla="*/ 2184 h 218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756" h="2184">
                    <a:moveTo>
                      <a:pt x="756" y="0"/>
                    </a:moveTo>
                    <a:lnTo>
                      <a:pt x="138" y="2184"/>
                    </a:lnTo>
                    <a:lnTo>
                      <a:pt x="0" y="2148"/>
                    </a:lnTo>
                    <a:lnTo>
                      <a:pt x="606" y="78"/>
                    </a:lnTo>
                    <a:lnTo>
                      <a:pt x="756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DDDDDD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9235" name="Freeform 1150"/>
              <p:cNvSpPr>
                <a:spLocks/>
              </p:cNvSpPr>
              <p:nvPr/>
            </p:nvSpPr>
            <p:spPr bwMode="auto">
              <a:xfrm>
                <a:off x="1732" y="2534"/>
                <a:ext cx="1680" cy="399"/>
              </a:xfrm>
              <a:custGeom>
                <a:avLst/>
                <a:gdLst>
                  <a:gd name="T0" fmla="*/ 1 w 2773"/>
                  <a:gd name="T1" fmla="*/ 0 h 738"/>
                  <a:gd name="T2" fmla="*/ 0 w 2773"/>
                  <a:gd name="T3" fmla="*/ 1 h 738"/>
                  <a:gd name="T4" fmla="*/ 16 w 2773"/>
                  <a:gd name="T5" fmla="*/ 2 h 738"/>
                  <a:gd name="T6" fmla="*/ 16 w 2773"/>
                  <a:gd name="T7" fmla="*/ 1 h 738"/>
                  <a:gd name="T8" fmla="*/ 1 w 2773"/>
                  <a:gd name="T9" fmla="*/ 0 h 73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773"/>
                  <a:gd name="T16" fmla="*/ 0 h 738"/>
                  <a:gd name="T17" fmla="*/ 2773 w 2773"/>
                  <a:gd name="T18" fmla="*/ 738 h 73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773" h="738">
                    <a:moveTo>
                      <a:pt x="33" y="0"/>
                    </a:moveTo>
                    <a:lnTo>
                      <a:pt x="0" y="99"/>
                    </a:lnTo>
                    <a:lnTo>
                      <a:pt x="2436" y="738"/>
                    </a:lnTo>
                    <a:cubicBezTo>
                      <a:pt x="2499" y="501"/>
                      <a:pt x="2773" y="727"/>
                      <a:pt x="2373" y="603"/>
                    </a:cubicBezTo>
                    <a:lnTo>
                      <a:pt x="33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CC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9236" name="Freeform 1151"/>
              <p:cNvSpPr>
                <a:spLocks/>
              </p:cNvSpPr>
              <p:nvPr/>
            </p:nvSpPr>
            <p:spPr bwMode="auto">
              <a:xfrm>
                <a:off x="3195" y="1755"/>
                <a:ext cx="429" cy="1187"/>
              </a:xfrm>
              <a:custGeom>
                <a:avLst/>
                <a:gdLst>
                  <a:gd name="T0" fmla="*/ 12 w 637"/>
                  <a:gd name="T1" fmla="*/ 0 h 1659"/>
                  <a:gd name="T2" fmla="*/ 12 w 637"/>
                  <a:gd name="T3" fmla="*/ 0 h 1659"/>
                  <a:gd name="T4" fmla="*/ 1 w 637"/>
                  <a:gd name="T5" fmla="*/ 59 h 1659"/>
                  <a:gd name="T6" fmla="*/ 0 w 637"/>
                  <a:gd name="T7" fmla="*/ 57 h 1659"/>
                  <a:gd name="T8" fmla="*/ 12 w 637"/>
                  <a:gd name="T9" fmla="*/ 0 h 165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37"/>
                  <a:gd name="T16" fmla="*/ 0 h 1659"/>
                  <a:gd name="T17" fmla="*/ 637 w 637"/>
                  <a:gd name="T18" fmla="*/ 1659 h 1659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37" h="1659">
                    <a:moveTo>
                      <a:pt x="615" y="0"/>
                    </a:moveTo>
                    <a:lnTo>
                      <a:pt x="637" y="0"/>
                    </a:lnTo>
                    <a:lnTo>
                      <a:pt x="68" y="1659"/>
                    </a:lnTo>
                    <a:lnTo>
                      <a:pt x="0" y="1647"/>
                    </a:lnTo>
                    <a:lnTo>
                      <a:pt x="615" y="0"/>
                    </a:lnTo>
                    <a:close/>
                  </a:path>
                </a:pathLst>
              </a:custGeom>
              <a:solidFill>
                <a:srgbClr val="4D4D4D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9237" name="Freeform 1152"/>
              <p:cNvSpPr>
                <a:spLocks/>
              </p:cNvSpPr>
              <p:nvPr/>
            </p:nvSpPr>
            <p:spPr bwMode="auto">
              <a:xfrm>
                <a:off x="1734" y="2587"/>
                <a:ext cx="1494" cy="394"/>
              </a:xfrm>
              <a:custGeom>
                <a:avLst/>
                <a:gdLst>
                  <a:gd name="T0" fmla="*/ 0 w 2216"/>
                  <a:gd name="T1" fmla="*/ 0 h 550"/>
                  <a:gd name="T2" fmla="*/ 1 w 2216"/>
                  <a:gd name="T3" fmla="*/ 2 h 550"/>
                  <a:gd name="T4" fmla="*/ 42 w 2216"/>
                  <a:gd name="T5" fmla="*/ 20 h 550"/>
                  <a:gd name="T6" fmla="*/ 42 w 2216"/>
                  <a:gd name="T7" fmla="*/ 17 h 550"/>
                  <a:gd name="T8" fmla="*/ 0 w 2216"/>
                  <a:gd name="T9" fmla="*/ 0 h 55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216"/>
                  <a:gd name="T16" fmla="*/ 0 h 550"/>
                  <a:gd name="T17" fmla="*/ 2216 w 2216"/>
                  <a:gd name="T18" fmla="*/ 550 h 55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216" h="550">
                    <a:moveTo>
                      <a:pt x="0" y="0"/>
                    </a:moveTo>
                    <a:lnTo>
                      <a:pt x="9" y="57"/>
                    </a:lnTo>
                    <a:lnTo>
                      <a:pt x="2164" y="550"/>
                    </a:lnTo>
                    <a:lnTo>
                      <a:pt x="2216" y="496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rgbClr val="808080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49238" name="Group 1153"/>
              <p:cNvGrpSpPr>
                <a:grpSpLocks/>
              </p:cNvGrpSpPr>
              <p:nvPr/>
            </p:nvGrpSpPr>
            <p:grpSpPr bwMode="auto">
              <a:xfrm>
                <a:off x="1709" y="3008"/>
                <a:ext cx="507" cy="234"/>
                <a:chOff x="1740" y="2642"/>
                <a:chExt cx="752" cy="327"/>
              </a:xfrm>
            </p:grpSpPr>
            <p:sp>
              <p:nvSpPr>
                <p:cNvPr id="49245" name="Freeform 1154"/>
                <p:cNvSpPr>
                  <a:spLocks/>
                </p:cNvSpPr>
                <p:nvPr/>
              </p:nvSpPr>
              <p:spPr bwMode="auto">
                <a:xfrm>
                  <a:off x="1740" y="2642"/>
                  <a:ext cx="752" cy="327"/>
                </a:xfrm>
                <a:custGeom>
                  <a:avLst/>
                  <a:gdLst>
                    <a:gd name="T0" fmla="*/ 293 w 752"/>
                    <a:gd name="T1" fmla="*/ 0 h 327"/>
                    <a:gd name="T2" fmla="*/ 752 w 752"/>
                    <a:gd name="T3" fmla="*/ 124 h 327"/>
                    <a:gd name="T4" fmla="*/ 470 w 752"/>
                    <a:gd name="T5" fmla="*/ 327 h 327"/>
                    <a:gd name="T6" fmla="*/ 0 w 752"/>
                    <a:gd name="T7" fmla="*/ 183 h 327"/>
                    <a:gd name="T8" fmla="*/ 293 w 752"/>
                    <a:gd name="T9" fmla="*/ 0 h 32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752"/>
                    <a:gd name="T16" fmla="*/ 0 h 327"/>
                    <a:gd name="T17" fmla="*/ 752 w 752"/>
                    <a:gd name="T18" fmla="*/ 327 h 327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752" h="327">
                      <a:moveTo>
                        <a:pt x="293" y="0"/>
                      </a:moveTo>
                      <a:lnTo>
                        <a:pt x="752" y="124"/>
                      </a:lnTo>
                      <a:lnTo>
                        <a:pt x="470" y="327"/>
                      </a:lnTo>
                      <a:lnTo>
                        <a:pt x="0" y="183"/>
                      </a:lnTo>
                      <a:lnTo>
                        <a:pt x="293" y="0"/>
                      </a:lnTo>
                      <a:close/>
                    </a:path>
                  </a:pathLst>
                </a:custGeom>
                <a:solidFill>
                  <a:srgbClr val="000099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9246" name="Freeform 1155"/>
                <p:cNvSpPr>
                  <a:spLocks/>
                </p:cNvSpPr>
                <p:nvPr/>
              </p:nvSpPr>
              <p:spPr bwMode="auto">
                <a:xfrm>
                  <a:off x="1754" y="2649"/>
                  <a:ext cx="726" cy="311"/>
                </a:xfrm>
                <a:custGeom>
                  <a:avLst/>
                  <a:gdLst>
                    <a:gd name="T0" fmla="*/ 282 w 726"/>
                    <a:gd name="T1" fmla="*/ 0 h 311"/>
                    <a:gd name="T2" fmla="*/ 726 w 726"/>
                    <a:gd name="T3" fmla="*/ 119 h 311"/>
                    <a:gd name="T4" fmla="*/ 457 w 726"/>
                    <a:gd name="T5" fmla="*/ 311 h 311"/>
                    <a:gd name="T6" fmla="*/ 0 w 726"/>
                    <a:gd name="T7" fmla="*/ 173 h 311"/>
                    <a:gd name="T8" fmla="*/ 282 w 726"/>
                    <a:gd name="T9" fmla="*/ 0 h 311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726"/>
                    <a:gd name="T16" fmla="*/ 0 h 311"/>
                    <a:gd name="T17" fmla="*/ 726 w 726"/>
                    <a:gd name="T18" fmla="*/ 311 h 311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726" h="311">
                      <a:moveTo>
                        <a:pt x="282" y="0"/>
                      </a:moveTo>
                      <a:lnTo>
                        <a:pt x="726" y="119"/>
                      </a:lnTo>
                      <a:lnTo>
                        <a:pt x="457" y="311"/>
                      </a:lnTo>
                      <a:lnTo>
                        <a:pt x="0" y="173"/>
                      </a:lnTo>
                      <a:lnTo>
                        <a:pt x="282" y="0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4D4D4D"/>
                    </a:gs>
                    <a:gs pos="100000">
                      <a:srgbClr val="DDDDDD"/>
                    </a:gs>
                  </a:gsLst>
                  <a:lin ang="189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9247" name="Freeform 1156"/>
                <p:cNvSpPr>
                  <a:spLocks/>
                </p:cNvSpPr>
                <p:nvPr/>
              </p:nvSpPr>
              <p:spPr bwMode="auto">
                <a:xfrm>
                  <a:off x="1808" y="2770"/>
                  <a:ext cx="258" cy="100"/>
                </a:xfrm>
                <a:custGeom>
                  <a:avLst/>
                  <a:gdLst>
                    <a:gd name="T0" fmla="*/ 0 w 258"/>
                    <a:gd name="T1" fmla="*/ 44 h 100"/>
                    <a:gd name="T2" fmla="*/ 75 w 258"/>
                    <a:gd name="T3" fmla="*/ 0 h 100"/>
                    <a:gd name="T4" fmla="*/ 258 w 258"/>
                    <a:gd name="T5" fmla="*/ 50 h 100"/>
                    <a:gd name="T6" fmla="*/ 183 w 258"/>
                    <a:gd name="T7" fmla="*/ 100 h 100"/>
                    <a:gd name="T8" fmla="*/ 0 w 258"/>
                    <a:gd name="T9" fmla="*/ 44 h 10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58"/>
                    <a:gd name="T16" fmla="*/ 0 h 100"/>
                    <a:gd name="T17" fmla="*/ 258 w 258"/>
                    <a:gd name="T18" fmla="*/ 100 h 10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58" h="100">
                      <a:moveTo>
                        <a:pt x="0" y="44"/>
                      </a:moveTo>
                      <a:lnTo>
                        <a:pt x="75" y="0"/>
                      </a:lnTo>
                      <a:lnTo>
                        <a:pt x="258" y="50"/>
                      </a:lnTo>
                      <a:lnTo>
                        <a:pt x="183" y="100"/>
                      </a:lnTo>
                      <a:lnTo>
                        <a:pt x="0" y="44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9248" name="Freeform 1157"/>
                <p:cNvSpPr>
                  <a:spLocks/>
                </p:cNvSpPr>
                <p:nvPr/>
              </p:nvSpPr>
              <p:spPr bwMode="auto">
                <a:xfrm>
                  <a:off x="1799" y="2816"/>
                  <a:ext cx="194" cy="63"/>
                </a:xfrm>
                <a:custGeom>
                  <a:avLst/>
                  <a:gdLst>
                    <a:gd name="T0" fmla="*/ 12 w 194"/>
                    <a:gd name="T1" fmla="*/ 0 h 63"/>
                    <a:gd name="T2" fmla="*/ 194 w 194"/>
                    <a:gd name="T3" fmla="*/ 53 h 63"/>
                    <a:gd name="T4" fmla="*/ 180 w 194"/>
                    <a:gd name="T5" fmla="*/ 63 h 63"/>
                    <a:gd name="T6" fmla="*/ 0 w 194"/>
                    <a:gd name="T7" fmla="*/ 9 h 63"/>
                    <a:gd name="T8" fmla="*/ 12 w 194"/>
                    <a:gd name="T9" fmla="*/ 0 h 63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94"/>
                    <a:gd name="T16" fmla="*/ 0 h 63"/>
                    <a:gd name="T17" fmla="*/ 194 w 194"/>
                    <a:gd name="T18" fmla="*/ 63 h 63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94" h="63">
                      <a:moveTo>
                        <a:pt x="12" y="0"/>
                      </a:moveTo>
                      <a:lnTo>
                        <a:pt x="194" y="53"/>
                      </a:lnTo>
                      <a:lnTo>
                        <a:pt x="180" y="63"/>
                      </a:lnTo>
                      <a:lnTo>
                        <a:pt x="0" y="9"/>
                      </a:lnTo>
                      <a:lnTo>
                        <a:pt x="12" y="0"/>
                      </a:lnTo>
                      <a:close/>
                    </a:path>
                  </a:pathLst>
                </a:custGeom>
                <a:solidFill>
                  <a:srgbClr val="000099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9249" name="Freeform 1158"/>
                <p:cNvSpPr>
                  <a:spLocks/>
                </p:cNvSpPr>
                <p:nvPr/>
              </p:nvSpPr>
              <p:spPr bwMode="auto">
                <a:xfrm>
                  <a:off x="2020" y="2834"/>
                  <a:ext cx="258" cy="102"/>
                </a:xfrm>
                <a:custGeom>
                  <a:avLst/>
                  <a:gdLst>
                    <a:gd name="T0" fmla="*/ 0 w 258"/>
                    <a:gd name="T1" fmla="*/ 46 h 102"/>
                    <a:gd name="T2" fmla="*/ 71 w 258"/>
                    <a:gd name="T3" fmla="*/ 0 h 102"/>
                    <a:gd name="T4" fmla="*/ 258 w 258"/>
                    <a:gd name="T5" fmla="*/ 52 h 102"/>
                    <a:gd name="T6" fmla="*/ 183 w 258"/>
                    <a:gd name="T7" fmla="*/ 102 h 102"/>
                    <a:gd name="T8" fmla="*/ 0 w 258"/>
                    <a:gd name="T9" fmla="*/ 46 h 10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58"/>
                    <a:gd name="T16" fmla="*/ 0 h 102"/>
                    <a:gd name="T17" fmla="*/ 258 w 258"/>
                    <a:gd name="T18" fmla="*/ 102 h 10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58" h="102">
                      <a:moveTo>
                        <a:pt x="0" y="46"/>
                      </a:moveTo>
                      <a:lnTo>
                        <a:pt x="71" y="0"/>
                      </a:lnTo>
                      <a:lnTo>
                        <a:pt x="258" y="52"/>
                      </a:lnTo>
                      <a:lnTo>
                        <a:pt x="183" y="102"/>
                      </a:lnTo>
                      <a:lnTo>
                        <a:pt x="0" y="46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9250" name="Freeform 1159"/>
                <p:cNvSpPr>
                  <a:spLocks/>
                </p:cNvSpPr>
                <p:nvPr/>
              </p:nvSpPr>
              <p:spPr bwMode="auto">
                <a:xfrm>
                  <a:off x="2011" y="2882"/>
                  <a:ext cx="194" cy="63"/>
                </a:xfrm>
                <a:custGeom>
                  <a:avLst/>
                  <a:gdLst>
                    <a:gd name="T0" fmla="*/ 12 w 194"/>
                    <a:gd name="T1" fmla="*/ 0 h 63"/>
                    <a:gd name="T2" fmla="*/ 194 w 194"/>
                    <a:gd name="T3" fmla="*/ 53 h 63"/>
                    <a:gd name="T4" fmla="*/ 180 w 194"/>
                    <a:gd name="T5" fmla="*/ 63 h 63"/>
                    <a:gd name="T6" fmla="*/ 0 w 194"/>
                    <a:gd name="T7" fmla="*/ 9 h 63"/>
                    <a:gd name="T8" fmla="*/ 12 w 194"/>
                    <a:gd name="T9" fmla="*/ 0 h 63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94"/>
                    <a:gd name="T16" fmla="*/ 0 h 63"/>
                    <a:gd name="T17" fmla="*/ 194 w 194"/>
                    <a:gd name="T18" fmla="*/ 63 h 63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94" h="63">
                      <a:moveTo>
                        <a:pt x="12" y="0"/>
                      </a:moveTo>
                      <a:lnTo>
                        <a:pt x="194" y="53"/>
                      </a:lnTo>
                      <a:lnTo>
                        <a:pt x="180" y="63"/>
                      </a:lnTo>
                      <a:lnTo>
                        <a:pt x="0" y="9"/>
                      </a:lnTo>
                      <a:lnTo>
                        <a:pt x="12" y="0"/>
                      </a:lnTo>
                      <a:close/>
                    </a:path>
                  </a:pathLst>
                </a:custGeom>
                <a:solidFill>
                  <a:srgbClr val="000099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49239" name="Freeform 1160"/>
              <p:cNvSpPr>
                <a:spLocks/>
              </p:cNvSpPr>
              <p:nvPr/>
            </p:nvSpPr>
            <p:spPr bwMode="auto">
              <a:xfrm>
                <a:off x="2577" y="3043"/>
                <a:ext cx="614" cy="514"/>
              </a:xfrm>
              <a:custGeom>
                <a:avLst/>
                <a:gdLst>
                  <a:gd name="T0" fmla="*/ 1 w 990"/>
                  <a:gd name="T1" fmla="*/ 10 h 792"/>
                  <a:gd name="T2" fmla="*/ 9 w 990"/>
                  <a:gd name="T3" fmla="*/ 0 h 792"/>
                  <a:gd name="T4" fmla="*/ 9 w 990"/>
                  <a:gd name="T5" fmla="*/ 1 h 792"/>
                  <a:gd name="T6" fmla="*/ 0 w 990"/>
                  <a:gd name="T7" fmla="*/ 10 h 792"/>
                  <a:gd name="T8" fmla="*/ 1 w 990"/>
                  <a:gd name="T9" fmla="*/ 10 h 79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990"/>
                  <a:gd name="T16" fmla="*/ 0 h 792"/>
                  <a:gd name="T17" fmla="*/ 990 w 990"/>
                  <a:gd name="T18" fmla="*/ 792 h 79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990" h="792">
                    <a:moveTo>
                      <a:pt x="3" y="738"/>
                    </a:moveTo>
                    <a:lnTo>
                      <a:pt x="990" y="0"/>
                    </a:lnTo>
                    <a:lnTo>
                      <a:pt x="987" y="60"/>
                    </a:lnTo>
                    <a:lnTo>
                      <a:pt x="0" y="792"/>
                    </a:lnTo>
                    <a:lnTo>
                      <a:pt x="3" y="738"/>
                    </a:lnTo>
                    <a:close/>
                  </a:path>
                </a:pathLst>
              </a:custGeom>
              <a:solidFill>
                <a:srgbClr val="00009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9240" name="Freeform 1161"/>
              <p:cNvSpPr>
                <a:spLocks/>
              </p:cNvSpPr>
              <p:nvPr/>
            </p:nvSpPr>
            <p:spPr bwMode="auto">
              <a:xfrm>
                <a:off x="1010" y="3084"/>
                <a:ext cx="1571" cy="469"/>
              </a:xfrm>
              <a:custGeom>
                <a:avLst/>
                <a:gdLst>
                  <a:gd name="T0" fmla="*/ 1 w 2532"/>
                  <a:gd name="T1" fmla="*/ 0 h 723"/>
                  <a:gd name="T2" fmla="*/ 1 w 2532"/>
                  <a:gd name="T3" fmla="*/ 0 h 723"/>
                  <a:gd name="T4" fmla="*/ 22 w 2532"/>
                  <a:gd name="T5" fmla="*/ 9 h 723"/>
                  <a:gd name="T6" fmla="*/ 22 w 2532"/>
                  <a:gd name="T7" fmla="*/ 10 h 723"/>
                  <a:gd name="T8" fmla="*/ 0 w 2532"/>
                  <a:gd name="T9" fmla="*/ 1 h 723"/>
                  <a:gd name="T10" fmla="*/ 1 w 2532"/>
                  <a:gd name="T11" fmla="*/ 0 h 72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2532"/>
                  <a:gd name="T19" fmla="*/ 0 h 723"/>
                  <a:gd name="T20" fmla="*/ 2532 w 2532"/>
                  <a:gd name="T21" fmla="*/ 723 h 723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532" h="723">
                    <a:moveTo>
                      <a:pt x="6" y="0"/>
                    </a:moveTo>
                    <a:cubicBezTo>
                      <a:pt x="16" y="0"/>
                      <a:pt x="26" y="0"/>
                      <a:pt x="36" y="0"/>
                    </a:cubicBezTo>
                    <a:lnTo>
                      <a:pt x="2532" y="678"/>
                    </a:lnTo>
                    <a:lnTo>
                      <a:pt x="2529" y="723"/>
                    </a:lnTo>
                    <a:lnTo>
                      <a:pt x="0" y="24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00009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9241" name="Freeform 1162"/>
              <p:cNvSpPr>
                <a:spLocks/>
              </p:cNvSpPr>
              <p:nvPr/>
            </p:nvSpPr>
            <p:spPr bwMode="auto">
              <a:xfrm>
                <a:off x="1011" y="2998"/>
                <a:ext cx="17" cy="95"/>
              </a:xfrm>
              <a:custGeom>
                <a:avLst/>
                <a:gdLst>
                  <a:gd name="T0" fmla="*/ 1 w 26"/>
                  <a:gd name="T1" fmla="*/ 1 h 147"/>
                  <a:gd name="T2" fmla="*/ 1 w 26"/>
                  <a:gd name="T3" fmla="*/ 2 h 147"/>
                  <a:gd name="T4" fmla="*/ 0 w 26"/>
                  <a:gd name="T5" fmla="*/ 2 h 147"/>
                  <a:gd name="T6" fmla="*/ 1 w 26"/>
                  <a:gd name="T7" fmla="*/ 0 h 147"/>
                  <a:gd name="T8" fmla="*/ 1 w 26"/>
                  <a:gd name="T9" fmla="*/ 1 h 14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6"/>
                  <a:gd name="T16" fmla="*/ 0 h 147"/>
                  <a:gd name="T17" fmla="*/ 26 w 26"/>
                  <a:gd name="T18" fmla="*/ 147 h 147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6" h="147">
                    <a:moveTo>
                      <a:pt x="26" y="10"/>
                    </a:moveTo>
                    <a:lnTo>
                      <a:pt x="23" y="147"/>
                    </a:lnTo>
                    <a:lnTo>
                      <a:pt x="0" y="144"/>
                    </a:lnTo>
                    <a:lnTo>
                      <a:pt x="3" y="0"/>
                    </a:lnTo>
                    <a:lnTo>
                      <a:pt x="26" y="10"/>
                    </a:lnTo>
                    <a:close/>
                  </a:path>
                </a:pathLst>
              </a:custGeom>
              <a:solidFill>
                <a:srgbClr val="00009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9242" name="Freeform 1163"/>
              <p:cNvSpPr>
                <a:spLocks/>
              </p:cNvSpPr>
              <p:nvPr/>
            </p:nvSpPr>
            <p:spPr bwMode="auto">
              <a:xfrm>
                <a:off x="1012" y="2611"/>
                <a:ext cx="730" cy="393"/>
              </a:xfrm>
              <a:custGeom>
                <a:avLst/>
                <a:gdLst>
                  <a:gd name="T0" fmla="*/ 10 w 1176"/>
                  <a:gd name="T1" fmla="*/ 0 h 606"/>
                  <a:gd name="T2" fmla="*/ 0 w 1176"/>
                  <a:gd name="T3" fmla="*/ 8 h 606"/>
                  <a:gd name="T4" fmla="*/ 1 w 1176"/>
                  <a:gd name="T5" fmla="*/ 8 h 606"/>
                  <a:gd name="T6" fmla="*/ 10 w 1176"/>
                  <a:gd name="T7" fmla="*/ 1 h 606"/>
                  <a:gd name="T8" fmla="*/ 10 w 1176"/>
                  <a:gd name="T9" fmla="*/ 0 h 60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176"/>
                  <a:gd name="T16" fmla="*/ 0 h 606"/>
                  <a:gd name="T17" fmla="*/ 1176 w 1176"/>
                  <a:gd name="T18" fmla="*/ 606 h 60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176" h="606">
                    <a:moveTo>
                      <a:pt x="1170" y="0"/>
                    </a:moveTo>
                    <a:lnTo>
                      <a:pt x="0" y="597"/>
                    </a:lnTo>
                    <a:lnTo>
                      <a:pt x="30" y="606"/>
                    </a:lnTo>
                    <a:lnTo>
                      <a:pt x="1176" y="18"/>
                    </a:lnTo>
                    <a:lnTo>
                      <a:pt x="1170" y="0"/>
                    </a:lnTo>
                    <a:close/>
                  </a:path>
                </a:pathLst>
              </a:custGeom>
              <a:solidFill>
                <a:srgbClr val="00009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9243" name="Freeform 1164"/>
              <p:cNvSpPr>
                <a:spLocks/>
              </p:cNvSpPr>
              <p:nvPr/>
            </p:nvSpPr>
            <p:spPr bwMode="auto">
              <a:xfrm>
                <a:off x="1061" y="3018"/>
                <a:ext cx="1490" cy="451"/>
              </a:xfrm>
              <a:custGeom>
                <a:avLst/>
                <a:gdLst>
                  <a:gd name="T0" fmla="*/ 1 w 2532"/>
                  <a:gd name="T1" fmla="*/ 0 h 723"/>
                  <a:gd name="T2" fmla="*/ 1 w 2532"/>
                  <a:gd name="T3" fmla="*/ 0 h 723"/>
                  <a:gd name="T4" fmla="*/ 12 w 2532"/>
                  <a:gd name="T5" fmla="*/ 6 h 723"/>
                  <a:gd name="T6" fmla="*/ 12 w 2532"/>
                  <a:gd name="T7" fmla="*/ 6 h 723"/>
                  <a:gd name="T8" fmla="*/ 0 w 2532"/>
                  <a:gd name="T9" fmla="*/ 1 h 723"/>
                  <a:gd name="T10" fmla="*/ 1 w 2532"/>
                  <a:gd name="T11" fmla="*/ 0 h 72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2532"/>
                  <a:gd name="T19" fmla="*/ 0 h 723"/>
                  <a:gd name="T20" fmla="*/ 2532 w 2532"/>
                  <a:gd name="T21" fmla="*/ 723 h 723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532" h="723">
                    <a:moveTo>
                      <a:pt x="6" y="0"/>
                    </a:moveTo>
                    <a:cubicBezTo>
                      <a:pt x="16" y="0"/>
                      <a:pt x="26" y="0"/>
                      <a:pt x="36" y="0"/>
                    </a:cubicBezTo>
                    <a:lnTo>
                      <a:pt x="2532" y="678"/>
                    </a:lnTo>
                    <a:lnTo>
                      <a:pt x="2529" y="723"/>
                    </a:lnTo>
                    <a:lnTo>
                      <a:pt x="0" y="24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00009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9244" name="Freeform 1165"/>
              <p:cNvSpPr>
                <a:spLocks/>
              </p:cNvSpPr>
              <p:nvPr/>
            </p:nvSpPr>
            <p:spPr bwMode="auto">
              <a:xfrm flipV="1">
                <a:off x="2549" y="2986"/>
                <a:ext cx="608" cy="467"/>
              </a:xfrm>
              <a:custGeom>
                <a:avLst/>
                <a:gdLst>
                  <a:gd name="T0" fmla="*/ 0 w 2532"/>
                  <a:gd name="T1" fmla="*/ 0 h 723"/>
                  <a:gd name="T2" fmla="*/ 0 w 2532"/>
                  <a:gd name="T3" fmla="*/ 0 h 723"/>
                  <a:gd name="T4" fmla="*/ 0 w 2532"/>
                  <a:gd name="T5" fmla="*/ 9 h 723"/>
                  <a:gd name="T6" fmla="*/ 0 w 2532"/>
                  <a:gd name="T7" fmla="*/ 9 h 723"/>
                  <a:gd name="T8" fmla="*/ 0 w 2532"/>
                  <a:gd name="T9" fmla="*/ 1 h 723"/>
                  <a:gd name="T10" fmla="*/ 0 w 2532"/>
                  <a:gd name="T11" fmla="*/ 0 h 72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2532"/>
                  <a:gd name="T19" fmla="*/ 0 h 723"/>
                  <a:gd name="T20" fmla="*/ 2532 w 2532"/>
                  <a:gd name="T21" fmla="*/ 723 h 723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532" h="723">
                    <a:moveTo>
                      <a:pt x="6" y="0"/>
                    </a:moveTo>
                    <a:cubicBezTo>
                      <a:pt x="16" y="0"/>
                      <a:pt x="26" y="0"/>
                      <a:pt x="36" y="0"/>
                    </a:cubicBezTo>
                    <a:lnTo>
                      <a:pt x="2532" y="678"/>
                    </a:lnTo>
                    <a:lnTo>
                      <a:pt x="2529" y="723"/>
                    </a:lnTo>
                    <a:lnTo>
                      <a:pt x="0" y="24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00009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4916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1-</a:t>
            </a:r>
            <a:fld id="{569FBD95-1D71-4FCD-97DB-2758E09F25B2}" type="slidenum">
              <a:rPr lang="en-US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26158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100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100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8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008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8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1008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ea typeface="ＭＳ Ｐゴシック" pitchFamily="34" charset="-128"/>
              </a:rPr>
              <a:t>Network Layer</a:t>
            </a:r>
          </a:p>
        </p:txBody>
      </p:sp>
      <p:sp>
        <p:nvSpPr>
          <p:cNvPr id="7680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4-</a:t>
            </a:r>
            <a:fld id="{CA8B4FA9-D8E2-4F37-AC70-BC717202B916}" type="slidenum">
              <a:rPr lang="en-US"/>
              <a:pPr/>
              <a:t>4</a:t>
            </a:fld>
            <a:endParaRPr lang="en-US"/>
          </a:p>
        </p:txBody>
      </p:sp>
      <p:pic>
        <p:nvPicPr>
          <p:cNvPr id="76803" name="Picture 6" descr="underline_base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1825" y="1035050"/>
            <a:ext cx="7769225" cy="173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277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cs typeface="+mj-cs"/>
              </a:rPr>
              <a:t>Two key </a:t>
            </a:r>
            <a:r>
              <a:rPr lang="en-US" dirty="0" smtClean="0">
                <a:cs typeface="+mj-cs"/>
              </a:rPr>
              <a:t>network-core </a:t>
            </a:r>
            <a:r>
              <a:rPr lang="en-US" dirty="0">
                <a:cs typeface="+mj-cs"/>
              </a:rPr>
              <a:t>functions</a:t>
            </a:r>
          </a:p>
        </p:txBody>
      </p:sp>
      <p:sp>
        <p:nvSpPr>
          <p:cNvPr id="7680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03750" y="1404938"/>
            <a:ext cx="4192588" cy="4648200"/>
          </a:xfrm>
        </p:spPr>
        <p:txBody>
          <a:bodyPr/>
          <a:lstStyle/>
          <a:p>
            <a:pPr marL="0" indent="0">
              <a:buFont typeface="Wingdings" pitchFamily="2" charset="2"/>
              <a:buNone/>
            </a:pPr>
            <a:r>
              <a:rPr lang="en-US" i="1" smtClean="0">
                <a:solidFill>
                  <a:srgbClr val="C00000"/>
                </a:solidFill>
                <a:ea typeface="ＭＳ Ｐゴシック" pitchFamily="34" charset="-128"/>
              </a:rPr>
              <a:t>forwarding</a:t>
            </a:r>
            <a:r>
              <a:rPr lang="en-US" sz="2400" i="1" smtClean="0">
                <a:solidFill>
                  <a:srgbClr val="C00000"/>
                </a:solidFill>
                <a:ea typeface="ＭＳ Ｐゴシック" pitchFamily="34" charset="-128"/>
              </a:rPr>
              <a:t>:</a:t>
            </a:r>
            <a:r>
              <a:rPr lang="en-US" sz="2400" smtClean="0">
                <a:solidFill>
                  <a:srgbClr val="C00000"/>
                </a:solidFill>
                <a:ea typeface="ＭＳ Ｐゴシック" pitchFamily="34" charset="-128"/>
              </a:rPr>
              <a:t> </a:t>
            </a:r>
            <a:r>
              <a:rPr lang="en-US" sz="2400" smtClean="0">
                <a:ea typeface="ＭＳ Ｐゴシック" pitchFamily="34" charset="-128"/>
              </a:rPr>
              <a:t>move packets from router</a:t>
            </a:r>
            <a:r>
              <a:rPr lang="ja-JP" altLang="en-US" sz="2400" smtClean="0">
                <a:ea typeface="ＭＳ Ｐゴシック" pitchFamily="34" charset="-128"/>
              </a:rPr>
              <a:t>’</a:t>
            </a:r>
            <a:r>
              <a:rPr lang="en-US" altLang="ja-JP" sz="2400" smtClean="0">
                <a:ea typeface="ＭＳ Ｐゴシック" pitchFamily="34" charset="-128"/>
              </a:rPr>
              <a:t>s input to appropriate router output</a:t>
            </a:r>
          </a:p>
          <a:p>
            <a:pPr marL="0" indent="0">
              <a:buFont typeface="Wingdings" pitchFamily="2" charset="2"/>
              <a:buNone/>
            </a:pPr>
            <a:endParaRPr lang="en-US" smtClean="0">
              <a:ea typeface="ＭＳ Ｐゴシック" pitchFamily="34" charset="-128"/>
            </a:endParaRPr>
          </a:p>
        </p:txBody>
      </p:sp>
      <p:sp>
        <p:nvSpPr>
          <p:cNvPr id="76806" name="Rectangle 3"/>
          <p:cNvSpPr txBox="1">
            <a:spLocks noChangeArrowheads="1"/>
          </p:cNvSpPr>
          <p:nvPr/>
        </p:nvSpPr>
        <p:spPr bwMode="auto">
          <a:xfrm>
            <a:off x="384175" y="1385888"/>
            <a:ext cx="4192588" cy="1693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85000"/>
              </a:lnSpc>
              <a:spcBef>
                <a:spcPct val="70000"/>
              </a:spcBef>
              <a:buClr>
                <a:srgbClr val="000099"/>
              </a:buClr>
              <a:buSzPct val="65000"/>
              <a:buFont typeface="Wingdings" pitchFamily="2" charset="2"/>
              <a:buNone/>
            </a:pPr>
            <a:r>
              <a:rPr lang="en-US" sz="2800" i="1">
                <a:solidFill>
                  <a:srgbClr val="C00000"/>
                </a:solidFill>
                <a:latin typeface="Gill Sans MT" pitchFamily="34" charset="0"/>
              </a:rPr>
              <a:t>routing:</a:t>
            </a:r>
            <a:r>
              <a:rPr lang="en-US" sz="2800">
                <a:solidFill>
                  <a:srgbClr val="C00000"/>
                </a:solidFill>
                <a:latin typeface="Gill Sans MT" pitchFamily="34" charset="0"/>
              </a:rPr>
              <a:t> </a:t>
            </a:r>
            <a:r>
              <a:rPr lang="en-US">
                <a:latin typeface="Gill Sans MT" pitchFamily="34" charset="0"/>
              </a:rPr>
              <a:t>determines source-destination route taken by packets</a:t>
            </a:r>
          </a:p>
          <a:p>
            <a:pPr marL="742950" lvl="1" indent="-285750">
              <a:lnSpc>
                <a:spcPct val="85000"/>
              </a:lnSpc>
              <a:buClr>
                <a:srgbClr val="000099"/>
              </a:buClr>
              <a:buFont typeface="Wingdings" pitchFamily="2" charset="2"/>
              <a:buChar char="§"/>
            </a:pPr>
            <a:r>
              <a:rPr lang="en-US" i="1">
                <a:latin typeface="Gill Sans MT" pitchFamily="34" charset="0"/>
              </a:rPr>
              <a:t>routing algorithms</a:t>
            </a:r>
            <a:endParaRPr lang="en-US">
              <a:latin typeface="Gill Sans MT" pitchFamily="34" charset="0"/>
            </a:endParaRPr>
          </a:p>
          <a:p>
            <a:pPr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SzPct val="65000"/>
              <a:buFont typeface="Wingdings" pitchFamily="2" charset="2"/>
              <a:buNone/>
            </a:pPr>
            <a:endParaRPr lang="en-US" sz="2800">
              <a:latin typeface="Gill Sans MT" pitchFamily="34" charset="0"/>
            </a:endParaRPr>
          </a:p>
        </p:txBody>
      </p:sp>
      <p:sp>
        <p:nvSpPr>
          <p:cNvPr id="11" name="Freeform 3"/>
          <p:cNvSpPr>
            <a:spLocks/>
          </p:cNvSpPr>
          <p:nvPr/>
        </p:nvSpPr>
        <p:spPr bwMode="auto">
          <a:xfrm rot="16200000">
            <a:off x="3289300" y="3600451"/>
            <a:ext cx="2198687" cy="1497012"/>
          </a:xfrm>
          <a:custGeom>
            <a:avLst/>
            <a:gdLst>
              <a:gd name="T0" fmla="*/ 0 w 1443"/>
              <a:gd name="T1" fmla="*/ 0 h 816"/>
              <a:gd name="T2" fmla="*/ 1076 w 1443"/>
              <a:gd name="T3" fmla="*/ 782 h 816"/>
              <a:gd name="T4" fmla="*/ 1320 w 1443"/>
              <a:gd name="T5" fmla="*/ 788 h 816"/>
              <a:gd name="T6" fmla="*/ 1443 w 1443"/>
              <a:gd name="T7" fmla="*/ 5 h 816"/>
              <a:gd name="T8" fmla="*/ 0 w 1443"/>
              <a:gd name="T9" fmla="*/ 0 h 816"/>
              <a:gd name="connsiteX0" fmla="*/ 0 w 10000"/>
              <a:gd name="connsiteY0" fmla="*/ 0 h 9714"/>
              <a:gd name="connsiteX1" fmla="*/ 3718 w 10000"/>
              <a:gd name="connsiteY1" fmla="*/ 8779 h 9714"/>
              <a:gd name="connsiteX2" fmla="*/ 9148 w 10000"/>
              <a:gd name="connsiteY2" fmla="*/ 9657 h 9714"/>
              <a:gd name="connsiteX3" fmla="*/ 10000 w 10000"/>
              <a:gd name="connsiteY3" fmla="*/ 61 h 9714"/>
              <a:gd name="connsiteX4" fmla="*/ 0 w 10000"/>
              <a:gd name="connsiteY4" fmla="*/ 0 h 9714"/>
              <a:gd name="connsiteX0" fmla="*/ 0 w 10000"/>
              <a:gd name="connsiteY0" fmla="*/ 0 h 9095"/>
              <a:gd name="connsiteX1" fmla="*/ 3718 w 10000"/>
              <a:gd name="connsiteY1" fmla="*/ 9037 h 9095"/>
              <a:gd name="connsiteX2" fmla="*/ 5712 w 10000"/>
              <a:gd name="connsiteY2" fmla="*/ 8929 h 9095"/>
              <a:gd name="connsiteX3" fmla="*/ 10000 w 10000"/>
              <a:gd name="connsiteY3" fmla="*/ 63 h 9095"/>
              <a:gd name="connsiteX4" fmla="*/ 0 w 10000"/>
              <a:gd name="connsiteY4" fmla="*/ 0 h 9095"/>
              <a:gd name="connsiteX0" fmla="*/ 0 w 10000"/>
              <a:gd name="connsiteY0" fmla="*/ 0 h 10000"/>
              <a:gd name="connsiteX1" fmla="*/ 3718 w 10000"/>
              <a:gd name="connsiteY1" fmla="*/ 9936 h 10000"/>
              <a:gd name="connsiteX2" fmla="*/ 5712 w 10000"/>
              <a:gd name="connsiteY2" fmla="*/ 9817 h 10000"/>
              <a:gd name="connsiteX3" fmla="*/ 10000 w 10000"/>
              <a:gd name="connsiteY3" fmla="*/ 69 h 10000"/>
              <a:gd name="connsiteX4" fmla="*/ 0 w 10000"/>
              <a:gd name="connsiteY4" fmla="*/ 0 h 10000"/>
              <a:gd name="connsiteX0" fmla="*/ 0 w 10000"/>
              <a:gd name="connsiteY0" fmla="*/ 0 h 10000"/>
              <a:gd name="connsiteX1" fmla="*/ 3718 w 10000"/>
              <a:gd name="connsiteY1" fmla="*/ 9936 h 10000"/>
              <a:gd name="connsiteX2" fmla="*/ 5712 w 10000"/>
              <a:gd name="connsiteY2" fmla="*/ 9817 h 10000"/>
              <a:gd name="connsiteX3" fmla="*/ 10000 w 10000"/>
              <a:gd name="connsiteY3" fmla="*/ 69 h 10000"/>
              <a:gd name="connsiteX4" fmla="*/ 0 w 10000"/>
              <a:gd name="connsiteY4" fmla="*/ 0 h 10000"/>
              <a:gd name="connsiteX0" fmla="*/ 0 w 10000"/>
              <a:gd name="connsiteY0" fmla="*/ 0 h 10000"/>
              <a:gd name="connsiteX1" fmla="*/ 3718 w 10000"/>
              <a:gd name="connsiteY1" fmla="*/ 9936 h 10000"/>
              <a:gd name="connsiteX2" fmla="*/ 5712 w 10000"/>
              <a:gd name="connsiteY2" fmla="*/ 9817 h 10000"/>
              <a:gd name="connsiteX3" fmla="*/ 10000 w 10000"/>
              <a:gd name="connsiteY3" fmla="*/ 69 h 10000"/>
              <a:gd name="connsiteX4" fmla="*/ 0 w 10000"/>
              <a:gd name="connsiteY4" fmla="*/ 0 h 10000"/>
              <a:gd name="connsiteX0" fmla="*/ 0 w 10000"/>
              <a:gd name="connsiteY0" fmla="*/ 0 h 10000"/>
              <a:gd name="connsiteX1" fmla="*/ 3718 w 10000"/>
              <a:gd name="connsiteY1" fmla="*/ 9936 h 10000"/>
              <a:gd name="connsiteX2" fmla="*/ 5712 w 10000"/>
              <a:gd name="connsiteY2" fmla="*/ 9817 h 10000"/>
              <a:gd name="connsiteX3" fmla="*/ 10000 w 10000"/>
              <a:gd name="connsiteY3" fmla="*/ 69 h 10000"/>
              <a:gd name="connsiteX4" fmla="*/ 0 w 10000"/>
              <a:gd name="connsiteY4" fmla="*/ 0 h 10000"/>
              <a:gd name="connsiteX0" fmla="*/ 0 w 8989"/>
              <a:gd name="connsiteY0" fmla="*/ 0 h 11618"/>
              <a:gd name="connsiteX1" fmla="*/ 2707 w 8989"/>
              <a:gd name="connsiteY1" fmla="*/ 11554 h 11618"/>
              <a:gd name="connsiteX2" fmla="*/ 4701 w 8989"/>
              <a:gd name="connsiteY2" fmla="*/ 11435 h 11618"/>
              <a:gd name="connsiteX3" fmla="*/ 8989 w 8989"/>
              <a:gd name="connsiteY3" fmla="*/ 1687 h 11618"/>
              <a:gd name="connsiteX4" fmla="*/ 0 w 8989"/>
              <a:gd name="connsiteY4" fmla="*/ 0 h 11618"/>
              <a:gd name="connsiteX0" fmla="*/ 0 w 9888"/>
              <a:gd name="connsiteY0" fmla="*/ 115 h 10115"/>
              <a:gd name="connsiteX1" fmla="*/ 3011 w 9888"/>
              <a:gd name="connsiteY1" fmla="*/ 10060 h 10115"/>
              <a:gd name="connsiteX2" fmla="*/ 5230 w 9888"/>
              <a:gd name="connsiteY2" fmla="*/ 9957 h 10115"/>
              <a:gd name="connsiteX3" fmla="*/ 9888 w 9888"/>
              <a:gd name="connsiteY3" fmla="*/ 0 h 10115"/>
              <a:gd name="connsiteX4" fmla="*/ 0 w 9888"/>
              <a:gd name="connsiteY4" fmla="*/ 115 h 10115"/>
              <a:gd name="connsiteX0" fmla="*/ 0 w 9829"/>
              <a:gd name="connsiteY0" fmla="*/ 0 h 10833"/>
              <a:gd name="connsiteX1" fmla="*/ 2874 w 9829"/>
              <a:gd name="connsiteY1" fmla="*/ 10779 h 10833"/>
              <a:gd name="connsiteX2" fmla="*/ 5118 w 9829"/>
              <a:gd name="connsiteY2" fmla="*/ 10677 h 10833"/>
              <a:gd name="connsiteX3" fmla="*/ 9829 w 9829"/>
              <a:gd name="connsiteY3" fmla="*/ 833 h 10833"/>
              <a:gd name="connsiteX4" fmla="*/ 0 w 9829"/>
              <a:gd name="connsiteY4" fmla="*/ 0 h 10833"/>
              <a:gd name="connsiteX0" fmla="*/ 0 w 10289"/>
              <a:gd name="connsiteY0" fmla="*/ 0 h 10000"/>
              <a:gd name="connsiteX1" fmla="*/ 2924 w 10289"/>
              <a:gd name="connsiteY1" fmla="*/ 9950 h 10000"/>
              <a:gd name="connsiteX2" fmla="*/ 5207 w 10289"/>
              <a:gd name="connsiteY2" fmla="*/ 9856 h 10000"/>
              <a:gd name="connsiteX3" fmla="*/ 10289 w 10289"/>
              <a:gd name="connsiteY3" fmla="*/ 54 h 10000"/>
              <a:gd name="connsiteX4" fmla="*/ 0 w 10289"/>
              <a:gd name="connsiteY4" fmla="*/ 0 h 10000"/>
              <a:gd name="connsiteX0" fmla="*/ 0 w 10289"/>
              <a:gd name="connsiteY0" fmla="*/ 0 h 10953"/>
              <a:gd name="connsiteX1" fmla="*/ 2924 w 10289"/>
              <a:gd name="connsiteY1" fmla="*/ 9950 h 10953"/>
              <a:gd name="connsiteX2" fmla="*/ 3723 w 10289"/>
              <a:gd name="connsiteY2" fmla="*/ 10695 h 10953"/>
              <a:gd name="connsiteX3" fmla="*/ 5207 w 10289"/>
              <a:gd name="connsiteY3" fmla="*/ 9856 h 10953"/>
              <a:gd name="connsiteX4" fmla="*/ 10289 w 10289"/>
              <a:gd name="connsiteY4" fmla="*/ 54 h 10953"/>
              <a:gd name="connsiteX5" fmla="*/ 0 w 10289"/>
              <a:gd name="connsiteY5" fmla="*/ 0 h 10953"/>
              <a:gd name="connsiteX0" fmla="*/ 0 w 10289"/>
              <a:gd name="connsiteY0" fmla="*/ 0 h 11138"/>
              <a:gd name="connsiteX1" fmla="*/ 2924 w 10289"/>
              <a:gd name="connsiteY1" fmla="*/ 9950 h 11138"/>
              <a:gd name="connsiteX2" fmla="*/ 5207 w 10289"/>
              <a:gd name="connsiteY2" fmla="*/ 9856 h 11138"/>
              <a:gd name="connsiteX3" fmla="*/ 10289 w 10289"/>
              <a:gd name="connsiteY3" fmla="*/ 54 h 11138"/>
              <a:gd name="connsiteX4" fmla="*/ 0 w 10289"/>
              <a:gd name="connsiteY4" fmla="*/ 0 h 11138"/>
              <a:gd name="connsiteX0" fmla="*/ 0 w 10289"/>
              <a:gd name="connsiteY0" fmla="*/ 0 h 10669"/>
              <a:gd name="connsiteX1" fmla="*/ 2924 w 10289"/>
              <a:gd name="connsiteY1" fmla="*/ 9950 h 10669"/>
              <a:gd name="connsiteX2" fmla="*/ 5207 w 10289"/>
              <a:gd name="connsiteY2" fmla="*/ 9856 h 10669"/>
              <a:gd name="connsiteX3" fmla="*/ 10289 w 10289"/>
              <a:gd name="connsiteY3" fmla="*/ 54 h 10669"/>
              <a:gd name="connsiteX4" fmla="*/ 0 w 10289"/>
              <a:gd name="connsiteY4" fmla="*/ 0 h 10669"/>
              <a:gd name="connsiteX0" fmla="*/ 0 w 10289"/>
              <a:gd name="connsiteY0" fmla="*/ 0 h 10734"/>
              <a:gd name="connsiteX1" fmla="*/ 2924 w 10289"/>
              <a:gd name="connsiteY1" fmla="*/ 9950 h 10734"/>
              <a:gd name="connsiteX2" fmla="*/ 4455 w 10289"/>
              <a:gd name="connsiteY2" fmla="*/ 10094 h 10734"/>
              <a:gd name="connsiteX3" fmla="*/ 10289 w 10289"/>
              <a:gd name="connsiteY3" fmla="*/ 54 h 10734"/>
              <a:gd name="connsiteX4" fmla="*/ 0 w 10289"/>
              <a:gd name="connsiteY4" fmla="*/ 0 h 10734"/>
              <a:gd name="connsiteX0" fmla="*/ 0 w 10289"/>
              <a:gd name="connsiteY0" fmla="*/ 0 h 10107"/>
              <a:gd name="connsiteX1" fmla="*/ 2924 w 10289"/>
              <a:gd name="connsiteY1" fmla="*/ 9950 h 10107"/>
              <a:gd name="connsiteX2" fmla="*/ 4455 w 10289"/>
              <a:gd name="connsiteY2" fmla="*/ 10094 h 10107"/>
              <a:gd name="connsiteX3" fmla="*/ 10289 w 10289"/>
              <a:gd name="connsiteY3" fmla="*/ 54 h 10107"/>
              <a:gd name="connsiteX4" fmla="*/ 0 w 10289"/>
              <a:gd name="connsiteY4" fmla="*/ 0 h 10107"/>
              <a:gd name="connsiteX0" fmla="*/ 0 w 10289"/>
              <a:gd name="connsiteY0" fmla="*/ 0 h 10107"/>
              <a:gd name="connsiteX1" fmla="*/ 2924 w 10289"/>
              <a:gd name="connsiteY1" fmla="*/ 9950 h 10107"/>
              <a:gd name="connsiteX2" fmla="*/ 4455 w 10289"/>
              <a:gd name="connsiteY2" fmla="*/ 10094 h 10107"/>
              <a:gd name="connsiteX3" fmla="*/ 10289 w 10289"/>
              <a:gd name="connsiteY3" fmla="*/ 54 h 10107"/>
              <a:gd name="connsiteX4" fmla="*/ 0 w 10289"/>
              <a:gd name="connsiteY4" fmla="*/ 0 h 10107"/>
              <a:gd name="connsiteX0" fmla="*/ 0 w 10289"/>
              <a:gd name="connsiteY0" fmla="*/ 0 h 10107"/>
              <a:gd name="connsiteX1" fmla="*/ 2924 w 10289"/>
              <a:gd name="connsiteY1" fmla="*/ 9950 h 10107"/>
              <a:gd name="connsiteX2" fmla="*/ 4455 w 10289"/>
              <a:gd name="connsiteY2" fmla="*/ 10094 h 10107"/>
              <a:gd name="connsiteX3" fmla="*/ 10289 w 10289"/>
              <a:gd name="connsiteY3" fmla="*/ 54 h 10107"/>
              <a:gd name="connsiteX4" fmla="*/ 0 w 10289"/>
              <a:gd name="connsiteY4" fmla="*/ 0 h 10107"/>
              <a:gd name="connsiteX0" fmla="*/ 0 w 10289"/>
              <a:gd name="connsiteY0" fmla="*/ 0 h 9960"/>
              <a:gd name="connsiteX1" fmla="*/ 2924 w 10289"/>
              <a:gd name="connsiteY1" fmla="*/ 9950 h 9960"/>
              <a:gd name="connsiteX2" fmla="*/ 4166 w 10289"/>
              <a:gd name="connsiteY2" fmla="*/ 9776 h 9960"/>
              <a:gd name="connsiteX3" fmla="*/ 10289 w 10289"/>
              <a:gd name="connsiteY3" fmla="*/ 54 h 9960"/>
              <a:gd name="connsiteX4" fmla="*/ 0 w 10289"/>
              <a:gd name="connsiteY4" fmla="*/ 0 h 9960"/>
              <a:gd name="connsiteX0" fmla="*/ 0 w 10000"/>
              <a:gd name="connsiteY0" fmla="*/ 0 h 10000"/>
              <a:gd name="connsiteX1" fmla="*/ 2842 w 10000"/>
              <a:gd name="connsiteY1" fmla="*/ 9990 h 10000"/>
              <a:gd name="connsiteX2" fmla="*/ 4049 w 10000"/>
              <a:gd name="connsiteY2" fmla="*/ 9815 h 10000"/>
              <a:gd name="connsiteX3" fmla="*/ 10000 w 10000"/>
              <a:gd name="connsiteY3" fmla="*/ 54 h 10000"/>
              <a:gd name="connsiteX4" fmla="*/ 0 w 10000"/>
              <a:gd name="connsiteY4" fmla="*/ 0 h 10000"/>
              <a:gd name="connsiteX0" fmla="*/ 0 w 10000"/>
              <a:gd name="connsiteY0" fmla="*/ 0 h 10400"/>
              <a:gd name="connsiteX1" fmla="*/ 2740 w 10000"/>
              <a:gd name="connsiteY1" fmla="*/ 10397 h 10400"/>
              <a:gd name="connsiteX2" fmla="*/ 4049 w 10000"/>
              <a:gd name="connsiteY2" fmla="*/ 9815 h 10400"/>
              <a:gd name="connsiteX3" fmla="*/ 10000 w 10000"/>
              <a:gd name="connsiteY3" fmla="*/ 54 h 10400"/>
              <a:gd name="connsiteX4" fmla="*/ 0 w 10000"/>
              <a:gd name="connsiteY4" fmla="*/ 0 h 10400"/>
              <a:gd name="connsiteX0" fmla="*/ 0 w 10000"/>
              <a:gd name="connsiteY0" fmla="*/ 0 h 10419"/>
              <a:gd name="connsiteX1" fmla="*/ 2740 w 10000"/>
              <a:gd name="connsiteY1" fmla="*/ 10397 h 10419"/>
              <a:gd name="connsiteX2" fmla="*/ 3599 w 10000"/>
              <a:gd name="connsiteY2" fmla="*/ 10338 h 10419"/>
              <a:gd name="connsiteX3" fmla="*/ 10000 w 10000"/>
              <a:gd name="connsiteY3" fmla="*/ 54 h 10419"/>
              <a:gd name="connsiteX4" fmla="*/ 0 w 10000"/>
              <a:gd name="connsiteY4" fmla="*/ 0 h 10419"/>
              <a:gd name="connsiteX0" fmla="*/ 0 w 10000"/>
              <a:gd name="connsiteY0" fmla="*/ 0 h 10397"/>
              <a:gd name="connsiteX1" fmla="*/ 2740 w 10000"/>
              <a:gd name="connsiteY1" fmla="*/ 10397 h 10397"/>
              <a:gd name="connsiteX2" fmla="*/ 3599 w 10000"/>
              <a:gd name="connsiteY2" fmla="*/ 10338 h 10397"/>
              <a:gd name="connsiteX3" fmla="*/ 10000 w 10000"/>
              <a:gd name="connsiteY3" fmla="*/ 54 h 10397"/>
              <a:gd name="connsiteX4" fmla="*/ 0 w 10000"/>
              <a:gd name="connsiteY4" fmla="*/ 0 h 10397"/>
              <a:gd name="connsiteX0" fmla="*/ 0 w 10614"/>
              <a:gd name="connsiteY0" fmla="*/ 0 h 10397"/>
              <a:gd name="connsiteX1" fmla="*/ 2740 w 10614"/>
              <a:gd name="connsiteY1" fmla="*/ 10397 h 10397"/>
              <a:gd name="connsiteX2" fmla="*/ 3599 w 10614"/>
              <a:gd name="connsiteY2" fmla="*/ 10338 h 10397"/>
              <a:gd name="connsiteX3" fmla="*/ 10614 w 10614"/>
              <a:gd name="connsiteY3" fmla="*/ 112 h 10397"/>
              <a:gd name="connsiteX4" fmla="*/ 0 w 10614"/>
              <a:gd name="connsiteY4" fmla="*/ 0 h 10397"/>
              <a:gd name="connsiteX0" fmla="*/ 0 w 10614"/>
              <a:gd name="connsiteY0" fmla="*/ 0 h 10397"/>
              <a:gd name="connsiteX1" fmla="*/ 2740 w 10614"/>
              <a:gd name="connsiteY1" fmla="*/ 10397 h 10397"/>
              <a:gd name="connsiteX2" fmla="*/ 3599 w 10614"/>
              <a:gd name="connsiteY2" fmla="*/ 10338 h 10397"/>
              <a:gd name="connsiteX3" fmla="*/ 10614 w 10614"/>
              <a:gd name="connsiteY3" fmla="*/ 112 h 10397"/>
              <a:gd name="connsiteX4" fmla="*/ 0 w 10614"/>
              <a:gd name="connsiteY4" fmla="*/ 0 h 10397"/>
              <a:gd name="connsiteX0" fmla="*/ 0 w 10675"/>
              <a:gd name="connsiteY0" fmla="*/ 0 h 10310"/>
              <a:gd name="connsiteX1" fmla="*/ 2801 w 10675"/>
              <a:gd name="connsiteY1" fmla="*/ 10310 h 10310"/>
              <a:gd name="connsiteX2" fmla="*/ 3660 w 10675"/>
              <a:gd name="connsiteY2" fmla="*/ 10251 h 10310"/>
              <a:gd name="connsiteX3" fmla="*/ 10675 w 10675"/>
              <a:gd name="connsiteY3" fmla="*/ 25 h 10310"/>
              <a:gd name="connsiteX4" fmla="*/ 0 w 10675"/>
              <a:gd name="connsiteY4" fmla="*/ 0 h 103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675" h="10310">
                <a:moveTo>
                  <a:pt x="0" y="0"/>
                </a:moveTo>
                <a:cubicBezTo>
                  <a:pt x="3109" y="3835"/>
                  <a:pt x="2511" y="6378"/>
                  <a:pt x="2801" y="10310"/>
                </a:cubicBezTo>
                <a:cubicBezTo>
                  <a:pt x="3337" y="10277"/>
                  <a:pt x="2862" y="10312"/>
                  <a:pt x="3660" y="10251"/>
                </a:cubicBezTo>
                <a:cubicBezTo>
                  <a:pt x="5139" y="5189"/>
                  <a:pt x="6996" y="3438"/>
                  <a:pt x="10675" y="25"/>
                </a:cubicBezTo>
                <a:lnTo>
                  <a:pt x="0" y="0"/>
                </a:lnTo>
                <a:close/>
              </a:path>
            </a:pathLst>
          </a:custGeom>
          <a:gradFill rotWithShape="1">
            <a:gsLst>
              <a:gs pos="75000">
                <a:srgbClr val="7BE5CA"/>
              </a:gs>
              <a:gs pos="0">
                <a:schemeClr val="accent1"/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  <a:effectLst/>
        </p:spPr>
        <p:txBody>
          <a:bodyPr/>
          <a:lstStyle/>
          <a:p>
            <a:pPr>
              <a:defRPr/>
            </a:pPr>
            <a:endParaRPr lang="en-US" sz="1800">
              <a:solidFill>
                <a:srgbClr val="000000"/>
              </a:solidFill>
              <a:ea typeface="+mn-ea"/>
            </a:endParaRPr>
          </a:p>
        </p:txBody>
      </p:sp>
      <p:grpSp>
        <p:nvGrpSpPr>
          <p:cNvPr id="76808" name="Group 4"/>
          <p:cNvGrpSpPr>
            <a:grpSpLocks/>
          </p:cNvGrpSpPr>
          <p:nvPr/>
        </p:nvGrpSpPr>
        <p:grpSpPr bwMode="auto">
          <a:xfrm>
            <a:off x="1328738" y="3152775"/>
            <a:ext cx="2317750" cy="2333625"/>
            <a:chOff x="272609" y="3015788"/>
            <a:chExt cx="2317750" cy="2333625"/>
          </a:xfrm>
        </p:grpSpPr>
        <p:sp>
          <p:nvSpPr>
            <p:cNvPr id="76962" name="Rectangle 4"/>
            <p:cNvSpPr>
              <a:spLocks noChangeArrowheads="1"/>
            </p:cNvSpPr>
            <p:nvPr/>
          </p:nvSpPr>
          <p:spPr bwMode="auto">
            <a:xfrm>
              <a:off x="272609" y="3015788"/>
              <a:ext cx="2317750" cy="2333625"/>
            </a:xfrm>
            <a:prstGeom prst="rect">
              <a:avLst/>
            </a:prstGeom>
            <a:solidFill>
              <a:schemeClr val="accent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800">
                <a:solidFill>
                  <a:srgbClr val="000000"/>
                </a:solidFill>
              </a:endParaRPr>
            </a:p>
          </p:txBody>
        </p:sp>
        <p:sp>
          <p:nvSpPr>
            <p:cNvPr id="76963" name="Oval 5"/>
            <p:cNvSpPr>
              <a:spLocks noChangeArrowheads="1"/>
            </p:cNvSpPr>
            <p:nvPr/>
          </p:nvSpPr>
          <p:spPr bwMode="auto">
            <a:xfrm>
              <a:off x="398021" y="3068176"/>
              <a:ext cx="2095500" cy="604837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800">
                <a:solidFill>
                  <a:srgbClr val="000000"/>
                </a:solidFill>
              </a:endParaRPr>
            </a:p>
          </p:txBody>
        </p:sp>
        <p:sp>
          <p:nvSpPr>
            <p:cNvPr id="76964" name="Text Box 108"/>
            <p:cNvSpPr txBox="1">
              <a:spLocks noChangeArrowheads="1"/>
            </p:cNvSpPr>
            <p:nvPr/>
          </p:nvSpPr>
          <p:spPr bwMode="auto">
            <a:xfrm>
              <a:off x="526609" y="3225338"/>
              <a:ext cx="1863725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1" hangingPunct="1"/>
              <a:r>
                <a:rPr lang="en-US" sz="1400">
                  <a:solidFill>
                    <a:srgbClr val="000000"/>
                  </a:solidFill>
                </a:rPr>
                <a:t>routing algorithm</a:t>
              </a:r>
            </a:p>
          </p:txBody>
        </p:sp>
        <p:sp>
          <p:nvSpPr>
            <p:cNvPr id="76965" name="Rectangle 109"/>
            <p:cNvSpPr>
              <a:spLocks noChangeArrowheads="1"/>
            </p:cNvSpPr>
            <p:nvPr/>
          </p:nvSpPr>
          <p:spPr bwMode="auto">
            <a:xfrm>
              <a:off x="451996" y="3973051"/>
              <a:ext cx="2005013" cy="1279525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800">
                <a:solidFill>
                  <a:srgbClr val="000000"/>
                </a:solidFill>
              </a:endParaRPr>
            </a:p>
          </p:txBody>
        </p:sp>
        <p:sp>
          <p:nvSpPr>
            <p:cNvPr id="76966" name="Text Box 110"/>
            <p:cNvSpPr txBox="1">
              <a:spLocks noChangeArrowheads="1"/>
            </p:cNvSpPr>
            <p:nvPr/>
          </p:nvSpPr>
          <p:spPr bwMode="auto">
            <a:xfrm>
              <a:off x="532959" y="3925426"/>
              <a:ext cx="1858962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 sz="1400">
                  <a:solidFill>
                    <a:srgbClr val="000000"/>
                  </a:solidFill>
                </a:rPr>
                <a:t>local forwarding table</a:t>
              </a:r>
            </a:p>
          </p:txBody>
        </p:sp>
        <p:sp>
          <p:nvSpPr>
            <p:cNvPr id="76967" name="Text Box 111"/>
            <p:cNvSpPr txBox="1">
              <a:spLocks noChangeArrowheads="1"/>
            </p:cNvSpPr>
            <p:nvPr/>
          </p:nvSpPr>
          <p:spPr bwMode="auto">
            <a:xfrm>
              <a:off x="415484" y="4173076"/>
              <a:ext cx="1212850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1" hangingPunct="1"/>
              <a:r>
                <a:rPr lang="en-US" sz="1400">
                  <a:solidFill>
                    <a:srgbClr val="000000"/>
                  </a:solidFill>
                </a:rPr>
                <a:t>header value</a:t>
              </a:r>
            </a:p>
          </p:txBody>
        </p:sp>
        <p:sp>
          <p:nvSpPr>
            <p:cNvPr id="76968" name="Text Box 112"/>
            <p:cNvSpPr txBox="1">
              <a:spLocks noChangeArrowheads="1"/>
            </p:cNvSpPr>
            <p:nvPr/>
          </p:nvSpPr>
          <p:spPr bwMode="auto">
            <a:xfrm>
              <a:off x="1482284" y="4174663"/>
              <a:ext cx="1041400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1" hangingPunct="1"/>
              <a:r>
                <a:rPr lang="en-US" sz="1400">
                  <a:solidFill>
                    <a:srgbClr val="000000"/>
                  </a:solidFill>
                </a:rPr>
                <a:t>output link</a:t>
              </a:r>
            </a:p>
          </p:txBody>
        </p:sp>
        <p:sp>
          <p:nvSpPr>
            <p:cNvPr id="76969" name="Line 113"/>
            <p:cNvSpPr>
              <a:spLocks noChangeShapeType="1"/>
            </p:cNvSpPr>
            <p:nvPr/>
          </p:nvSpPr>
          <p:spPr bwMode="auto">
            <a:xfrm>
              <a:off x="1580709" y="4185776"/>
              <a:ext cx="7937" cy="10668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6970" name="Text Box 114"/>
            <p:cNvSpPr txBox="1">
              <a:spLocks noChangeArrowheads="1"/>
            </p:cNvSpPr>
            <p:nvPr/>
          </p:nvSpPr>
          <p:spPr bwMode="auto">
            <a:xfrm>
              <a:off x="1071121" y="4457238"/>
              <a:ext cx="520700" cy="8223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r" eaLnBrk="1" hangingPunct="1"/>
              <a:r>
                <a:rPr lang="en-US" sz="1200">
                  <a:solidFill>
                    <a:srgbClr val="000000"/>
                  </a:solidFill>
                </a:rPr>
                <a:t>0100</a:t>
              </a:r>
            </a:p>
            <a:p>
              <a:pPr algn="r" eaLnBrk="1" hangingPunct="1"/>
              <a:r>
                <a:rPr lang="en-US" sz="1200">
                  <a:solidFill>
                    <a:srgbClr val="000000"/>
                  </a:solidFill>
                </a:rPr>
                <a:t>0101</a:t>
              </a:r>
            </a:p>
            <a:p>
              <a:pPr algn="r" eaLnBrk="1" hangingPunct="1"/>
              <a:r>
                <a:rPr lang="en-US" sz="1200">
                  <a:solidFill>
                    <a:srgbClr val="000000"/>
                  </a:solidFill>
                </a:rPr>
                <a:t>0111</a:t>
              </a:r>
            </a:p>
            <a:p>
              <a:pPr algn="r" eaLnBrk="1" hangingPunct="1"/>
              <a:r>
                <a:rPr lang="en-US" sz="1200">
                  <a:solidFill>
                    <a:srgbClr val="000000"/>
                  </a:solidFill>
                </a:rPr>
                <a:t>1001</a:t>
              </a:r>
            </a:p>
          </p:txBody>
        </p:sp>
        <p:sp>
          <p:nvSpPr>
            <p:cNvPr id="76971" name="Text Box 115"/>
            <p:cNvSpPr txBox="1">
              <a:spLocks noChangeArrowheads="1"/>
            </p:cNvSpPr>
            <p:nvPr/>
          </p:nvSpPr>
          <p:spPr bwMode="auto">
            <a:xfrm>
              <a:off x="1596584" y="4457238"/>
              <a:ext cx="268287" cy="8223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1" hangingPunct="1"/>
              <a:r>
                <a:rPr lang="en-US" sz="1200">
                  <a:solidFill>
                    <a:srgbClr val="000000"/>
                  </a:solidFill>
                </a:rPr>
                <a:t>3</a:t>
              </a:r>
            </a:p>
            <a:p>
              <a:pPr algn="ctr" eaLnBrk="1" hangingPunct="1"/>
              <a:r>
                <a:rPr lang="en-US" sz="1200">
                  <a:solidFill>
                    <a:srgbClr val="000000"/>
                  </a:solidFill>
                </a:rPr>
                <a:t>2</a:t>
              </a:r>
            </a:p>
            <a:p>
              <a:pPr algn="ctr" eaLnBrk="1" hangingPunct="1"/>
              <a:r>
                <a:rPr lang="en-US" sz="1200">
                  <a:solidFill>
                    <a:srgbClr val="000000"/>
                  </a:solidFill>
                </a:rPr>
                <a:t>2</a:t>
              </a:r>
            </a:p>
            <a:p>
              <a:pPr algn="ctr" eaLnBrk="1" hangingPunct="1"/>
              <a:r>
                <a:rPr lang="en-US" sz="1200">
                  <a:solidFill>
                    <a:srgbClr val="000000"/>
                  </a:solidFill>
                </a:rPr>
                <a:t>1</a:t>
              </a:r>
            </a:p>
          </p:txBody>
        </p:sp>
        <p:sp>
          <p:nvSpPr>
            <p:cNvPr id="76972" name="Line 116"/>
            <p:cNvSpPr>
              <a:spLocks noChangeShapeType="1"/>
            </p:cNvSpPr>
            <p:nvPr/>
          </p:nvSpPr>
          <p:spPr bwMode="auto">
            <a:xfrm>
              <a:off x="451996" y="4442951"/>
              <a:ext cx="2006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6973" name="Line 117"/>
            <p:cNvSpPr>
              <a:spLocks noChangeShapeType="1"/>
            </p:cNvSpPr>
            <p:nvPr/>
          </p:nvSpPr>
          <p:spPr bwMode="auto">
            <a:xfrm>
              <a:off x="444059" y="4195301"/>
              <a:ext cx="2006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6974" name="AutoShape 118"/>
            <p:cNvSpPr>
              <a:spLocks noChangeArrowheads="1"/>
            </p:cNvSpPr>
            <p:nvPr/>
          </p:nvSpPr>
          <p:spPr bwMode="auto">
            <a:xfrm rot="5400000">
              <a:off x="1350521" y="3680951"/>
              <a:ext cx="241300" cy="273050"/>
            </a:xfrm>
            <a:prstGeom prst="rightArrow">
              <a:avLst>
                <a:gd name="adj1" fmla="val 51167"/>
                <a:gd name="adj2" fmla="val 39736"/>
              </a:avLst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800">
                <a:solidFill>
                  <a:srgbClr val="000000"/>
                </a:solidFill>
              </a:endParaRPr>
            </a:p>
          </p:txBody>
        </p:sp>
      </p:grpSp>
      <p:grpSp>
        <p:nvGrpSpPr>
          <p:cNvPr id="76809" name="Group 3"/>
          <p:cNvGrpSpPr>
            <a:grpSpLocks/>
          </p:cNvGrpSpPr>
          <p:nvPr/>
        </p:nvGrpSpPr>
        <p:grpSpPr bwMode="auto">
          <a:xfrm>
            <a:off x="3200400" y="3632200"/>
            <a:ext cx="4745038" cy="2989263"/>
            <a:chOff x="2088829" y="3641726"/>
            <a:chExt cx="4743771" cy="2989155"/>
          </a:xfrm>
        </p:grpSpPr>
        <p:sp>
          <p:nvSpPr>
            <p:cNvPr id="76812" name="Freeform 2"/>
            <p:cNvSpPr>
              <a:spLocks/>
            </p:cNvSpPr>
            <p:nvPr/>
          </p:nvSpPr>
          <p:spPr bwMode="auto">
            <a:xfrm>
              <a:off x="3894138" y="4260851"/>
              <a:ext cx="2847975" cy="1481138"/>
            </a:xfrm>
            <a:custGeom>
              <a:avLst/>
              <a:gdLst>
                <a:gd name="T0" fmla="*/ 2147483647 w 1794"/>
                <a:gd name="T1" fmla="*/ 2147483647 h 933"/>
                <a:gd name="T2" fmla="*/ 2147483647 w 1794"/>
                <a:gd name="T3" fmla="*/ 2147483647 h 933"/>
                <a:gd name="T4" fmla="*/ 2147483647 w 1794"/>
                <a:gd name="T5" fmla="*/ 2147483647 h 933"/>
                <a:gd name="T6" fmla="*/ 2147483647 w 1794"/>
                <a:gd name="T7" fmla="*/ 2147483647 h 933"/>
                <a:gd name="T8" fmla="*/ 2147483647 w 1794"/>
                <a:gd name="T9" fmla="*/ 2147483647 h 933"/>
                <a:gd name="T10" fmla="*/ 2147483647 w 1794"/>
                <a:gd name="T11" fmla="*/ 2147483647 h 933"/>
                <a:gd name="T12" fmla="*/ 2147483647 w 1794"/>
                <a:gd name="T13" fmla="*/ 2147483647 h 933"/>
                <a:gd name="T14" fmla="*/ 2147483647 w 1794"/>
                <a:gd name="T15" fmla="*/ 2147483647 h 933"/>
                <a:gd name="T16" fmla="*/ 2147483647 w 1794"/>
                <a:gd name="T17" fmla="*/ 2147483647 h 933"/>
                <a:gd name="T18" fmla="*/ 2147483647 w 1794"/>
                <a:gd name="T19" fmla="*/ 2147483647 h 933"/>
                <a:gd name="T20" fmla="*/ 2147483647 w 1794"/>
                <a:gd name="T21" fmla="*/ 2147483647 h 933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1794"/>
                <a:gd name="T34" fmla="*/ 0 h 933"/>
                <a:gd name="T35" fmla="*/ 1794 w 1794"/>
                <a:gd name="T36" fmla="*/ 933 h 933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1794" h="933">
                  <a:moveTo>
                    <a:pt x="6" y="483"/>
                  </a:moveTo>
                  <a:cubicBezTo>
                    <a:pt x="0" y="365"/>
                    <a:pt x="16" y="189"/>
                    <a:pt x="108" y="125"/>
                  </a:cubicBezTo>
                  <a:cubicBezTo>
                    <a:pt x="200" y="61"/>
                    <a:pt x="389" y="116"/>
                    <a:pt x="559" y="100"/>
                  </a:cubicBezTo>
                  <a:cubicBezTo>
                    <a:pt x="729" y="84"/>
                    <a:pt x="935" y="0"/>
                    <a:pt x="1128" y="29"/>
                  </a:cubicBezTo>
                  <a:cubicBezTo>
                    <a:pt x="1321" y="58"/>
                    <a:pt x="1638" y="142"/>
                    <a:pt x="1716" y="275"/>
                  </a:cubicBezTo>
                  <a:cubicBezTo>
                    <a:pt x="1794" y="408"/>
                    <a:pt x="1652" y="721"/>
                    <a:pt x="1596" y="827"/>
                  </a:cubicBezTo>
                  <a:cubicBezTo>
                    <a:pt x="1540" y="933"/>
                    <a:pt x="1506" y="894"/>
                    <a:pt x="1380" y="911"/>
                  </a:cubicBezTo>
                  <a:cubicBezTo>
                    <a:pt x="1254" y="928"/>
                    <a:pt x="1001" y="929"/>
                    <a:pt x="840" y="929"/>
                  </a:cubicBezTo>
                  <a:cubicBezTo>
                    <a:pt x="679" y="929"/>
                    <a:pt x="530" y="927"/>
                    <a:pt x="414" y="911"/>
                  </a:cubicBezTo>
                  <a:cubicBezTo>
                    <a:pt x="298" y="895"/>
                    <a:pt x="211" y="903"/>
                    <a:pt x="143" y="832"/>
                  </a:cubicBezTo>
                  <a:cubicBezTo>
                    <a:pt x="75" y="761"/>
                    <a:pt x="4" y="624"/>
                    <a:pt x="6" y="483"/>
                  </a:cubicBezTo>
                  <a:close/>
                </a:path>
              </a:pathLst>
            </a:custGeom>
            <a:solidFill>
              <a:srgbClr val="66CCFF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6813" name="Freeform 6"/>
            <p:cNvSpPr>
              <a:spLocks/>
            </p:cNvSpPr>
            <p:nvPr/>
          </p:nvSpPr>
          <p:spPr bwMode="auto">
            <a:xfrm>
              <a:off x="4532313" y="4564063"/>
              <a:ext cx="542925" cy="295275"/>
            </a:xfrm>
            <a:custGeom>
              <a:avLst/>
              <a:gdLst>
                <a:gd name="T0" fmla="*/ 0 w 342"/>
                <a:gd name="T1" fmla="*/ 2147483647 h 186"/>
                <a:gd name="T2" fmla="*/ 2147483647 w 342"/>
                <a:gd name="T3" fmla="*/ 0 h 186"/>
                <a:gd name="T4" fmla="*/ 0 60000 65536"/>
                <a:gd name="T5" fmla="*/ 0 60000 65536"/>
                <a:gd name="T6" fmla="*/ 0 w 342"/>
                <a:gd name="T7" fmla="*/ 0 h 186"/>
                <a:gd name="T8" fmla="*/ 342 w 342"/>
                <a:gd name="T9" fmla="*/ 186 h 18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42" h="186">
                  <a:moveTo>
                    <a:pt x="0" y="186"/>
                  </a:moveTo>
                  <a:lnTo>
                    <a:pt x="342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76814" name="Group 7"/>
            <p:cNvGrpSpPr>
              <a:grpSpLocks/>
            </p:cNvGrpSpPr>
            <p:nvPr/>
          </p:nvGrpSpPr>
          <p:grpSpPr bwMode="auto">
            <a:xfrm>
              <a:off x="4038600" y="4738688"/>
              <a:ext cx="501650" cy="233363"/>
              <a:chOff x="3600" y="219"/>
              <a:chExt cx="360" cy="175"/>
            </a:xfrm>
          </p:grpSpPr>
          <p:sp>
            <p:nvSpPr>
              <p:cNvPr id="76949" name="Oval 8"/>
              <p:cNvSpPr>
                <a:spLocks noChangeArrowheads="1"/>
              </p:cNvSpPr>
              <p:nvPr/>
            </p:nvSpPr>
            <p:spPr bwMode="auto">
              <a:xfrm>
                <a:off x="3605" y="298"/>
                <a:ext cx="355" cy="96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1800">
                  <a:solidFill>
                    <a:srgbClr val="000000"/>
                  </a:solidFill>
                </a:endParaRPr>
              </a:p>
            </p:txBody>
          </p:sp>
          <p:sp>
            <p:nvSpPr>
              <p:cNvPr id="76950" name="Line 9"/>
              <p:cNvSpPr>
                <a:spLocks noChangeShapeType="1"/>
              </p:cNvSpPr>
              <p:nvPr/>
            </p:nvSpPr>
            <p:spPr bwMode="auto">
              <a:xfrm>
                <a:off x="3605" y="289"/>
                <a:ext cx="0" cy="6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6951" name="Line 10"/>
              <p:cNvSpPr>
                <a:spLocks noChangeShapeType="1"/>
              </p:cNvSpPr>
              <p:nvPr/>
            </p:nvSpPr>
            <p:spPr bwMode="auto">
              <a:xfrm>
                <a:off x="3960" y="289"/>
                <a:ext cx="0" cy="6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6952" name="Rectangle 11"/>
              <p:cNvSpPr>
                <a:spLocks noChangeArrowheads="1"/>
              </p:cNvSpPr>
              <p:nvPr/>
            </p:nvSpPr>
            <p:spPr bwMode="auto">
              <a:xfrm>
                <a:off x="3605" y="289"/>
                <a:ext cx="352" cy="58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en-US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953" name="Oval 12"/>
              <p:cNvSpPr>
                <a:spLocks noChangeArrowheads="1"/>
              </p:cNvSpPr>
              <p:nvPr/>
            </p:nvSpPr>
            <p:spPr bwMode="auto">
              <a:xfrm>
                <a:off x="3603" y="219"/>
                <a:ext cx="354" cy="113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1800">
                  <a:solidFill>
                    <a:srgbClr val="000000"/>
                  </a:solidFill>
                </a:endParaRPr>
              </a:p>
            </p:txBody>
          </p:sp>
          <p:grpSp>
            <p:nvGrpSpPr>
              <p:cNvPr id="76954" name="Group 13"/>
              <p:cNvGrpSpPr>
                <a:grpSpLocks/>
              </p:cNvGrpSpPr>
              <p:nvPr/>
            </p:nvGrpSpPr>
            <p:grpSpPr bwMode="auto">
              <a:xfrm>
                <a:off x="3686" y="244"/>
                <a:ext cx="177" cy="66"/>
                <a:chOff x="2848" y="848"/>
                <a:chExt cx="140" cy="98"/>
              </a:xfrm>
            </p:grpSpPr>
            <p:sp>
              <p:nvSpPr>
                <p:cNvPr id="76959" name="Line 14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6960" name="Line 15"/>
                <p:cNvSpPr>
                  <a:spLocks noChangeShapeType="1"/>
                </p:cNvSpPr>
                <p:nvPr/>
              </p:nvSpPr>
              <p:spPr bwMode="auto">
                <a:xfrm>
                  <a:off x="2944" y="942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6961" name="Line 16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4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76955" name="Group 17"/>
              <p:cNvGrpSpPr>
                <a:grpSpLocks/>
              </p:cNvGrpSpPr>
              <p:nvPr/>
            </p:nvGrpSpPr>
            <p:grpSpPr bwMode="auto">
              <a:xfrm flipV="1">
                <a:off x="3686" y="243"/>
                <a:ext cx="177" cy="66"/>
                <a:chOff x="2848" y="848"/>
                <a:chExt cx="140" cy="98"/>
              </a:xfrm>
            </p:grpSpPr>
            <p:sp>
              <p:nvSpPr>
                <p:cNvPr id="76956" name="Line 18"/>
                <p:cNvSpPr>
                  <a:spLocks noChangeShapeType="1"/>
                </p:cNvSpPr>
                <p:nvPr/>
              </p:nvSpPr>
              <p:spPr bwMode="auto">
                <a:xfrm flipV="1">
                  <a:off x="2848" y="846"/>
                  <a:ext cx="50" cy="4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6957" name="Line 19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6958" name="Line 20"/>
                <p:cNvSpPr>
                  <a:spLocks noChangeShapeType="1"/>
                </p:cNvSpPr>
                <p:nvPr/>
              </p:nvSpPr>
              <p:spPr bwMode="auto">
                <a:xfrm>
                  <a:off x="2894" y="849"/>
                  <a:ext cx="52" cy="97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grpSp>
          <p:nvGrpSpPr>
            <p:cNvPr id="76815" name="Group 21"/>
            <p:cNvGrpSpPr>
              <a:grpSpLocks/>
            </p:cNvGrpSpPr>
            <p:nvPr/>
          </p:nvGrpSpPr>
          <p:grpSpPr bwMode="auto">
            <a:xfrm>
              <a:off x="4391025" y="5376863"/>
              <a:ext cx="501650" cy="233363"/>
              <a:chOff x="3600" y="219"/>
              <a:chExt cx="360" cy="175"/>
            </a:xfrm>
          </p:grpSpPr>
          <p:sp>
            <p:nvSpPr>
              <p:cNvPr id="76936" name="Oval 22"/>
              <p:cNvSpPr>
                <a:spLocks noChangeArrowheads="1"/>
              </p:cNvSpPr>
              <p:nvPr/>
            </p:nvSpPr>
            <p:spPr bwMode="auto">
              <a:xfrm>
                <a:off x="3605" y="298"/>
                <a:ext cx="355" cy="96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1800">
                  <a:solidFill>
                    <a:srgbClr val="000000"/>
                  </a:solidFill>
                </a:endParaRPr>
              </a:p>
            </p:txBody>
          </p:sp>
          <p:sp>
            <p:nvSpPr>
              <p:cNvPr id="76937" name="Line 23"/>
              <p:cNvSpPr>
                <a:spLocks noChangeShapeType="1"/>
              </p:cNvSpPr>
              <p:nvPr/>
            </p:nvSpPr>
            <p:spPr bwMode="auto">
              <a:xfrm>
                <a:off x="3605" y="289"/>
                <a:ext cx="0" cy="6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6938" name="Line 24"/>
              <p:cNvSpPr>
                <a:spLocks noChangeShapeType="1"/>
              </p:cNvSpPr>
              <p:nvPr/>
            </p:nvSpPr>
            <p:spPr bwMode="auto">
              <a:xfrm>
                <a:off x="3960" y="289"/>
                <a:ext cx="0" cy="6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6939" name="Rectangle 25"/>
              <p:cNvSpPr>
                <a:spLocks noChangeArrowheads="1"/>
              </p:cNvSpPr>
              <p:nvPr/>
            </p:nvSpPr>
            <p:spPr bwMode="auto">
              <a:xfrm>
                <a:off x="3605" y="289"/>
                <a:ext cx="352" cy="58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en-US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940" name="Oval 26"/>
              <p:cNvSpPr>
                <a:spLocks noChangeArrowheads="1"/>
              </p:cNvSpPr>
              <p:nvPr/>
            </p:nvSpPr>
            <p:spPr bwMode="auto">
              <a:xfrm>
                <a:off x="3600" y="219"/>
                <a:ext cx="355" cy="113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1800">
                  <a:solidFill>
                    <a:srgbClr val="000000"/>
                  </a:solidFill>
                </a:endParaRPr>
              </a:p>
            </p:txBody>
          </p:sp>
          <p:grpSp>
            <p:nvGrpSpPr>
              <p:cNvPr id="76941" name="Group 27"/>
              <p:cNvGrpSpPr>
                <a:grpSpLocks/>
              </p:cNvGrpSpPr>
              <p:nvPr/>
            </p:nvGrpSpPr>
            <p:grpSpPr bwMode="auto">
              <a:xfrm>
                <a:off x="3686" y="244"/>
                <a:ext cx="177" cy="66"/>
                <a:chOff x="2848" y="848"/>
                <a:chExt cx="140" cy="98"/>
              </a:xfrm>
            </p:grpSpPr>
            <p:sp>
              <p:nvSpPr>
                <p:cNvPr id="76946" name="Line 28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6947" name="Line 29"/>
                <p:cNvSpPr>
                  <a:spLocks noChangeShapeType="1"/>
                </p:cNvSpPr>
                <p:nvPr/>
              </p:nvSpPr>
              <p:spPr bwMode="auto">
                <a:xfrm>
                  <a:off x="2944" y="942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6948" name="Line 30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4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76942" name="Group 31"/>
              <p:cNvGrpSpPr>
                <a:grpSpLocks/>
              </p:cNvGrpSpPr>
              <p:nvPr/>
            </p:nvGrpSpPr>
            <p:grpSpPr bwMode="auto">
              <a:xfrm flipV="1">
                <a:off x="3686" y="243"/>
                <a:ext cx="177" cy="66"/>
                <a:chOff x="2848" y="848"/>
                <a:chExt cx="140" cy="98"/>
              </a:xfrm>
            </p:grpSpPr>
            <p:sp>
              <p:nvSpPr>
                <p:cNvPr id="76943" name="Line 32"/>
                <p:cNvSpPr>
                  <a:spLocks noChangeShapeType="1"/>
                </p:cNvSpPr>
                <p:nvPr/>
              </p:nvSpPr>
              <p:spPr bwMode="auto">
                <a:xfrm flipV="1">
                  <a:off x="2848" y="846"/>
                  <a:ext cx="50" cy="4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6944" name="Line 33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6945" name="Line 34"/>
                <p:cNvSpPr>
                  <a:spLocks noChangeShapeType="1"/>
                </p:cNvSpPr>
                <p:nvPr/>
              </p:nvSpPr>
              <p:spPr bwMode="auto">
                <a:xfrm>
                  <a:off x="2894" y="849"/>
                  <a:ext cx="52" cy="97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grpSp>
          <p:nvGrpSpPr>
            <p:cNvPr id="76816" name="Group 35"/>
            <p:cNvGrpSpPr>
              <a:grpSpLocks/>
            </p:cNvGrpSpPr>
            <p:nvPr/>
          </p:nvGrpSpPr>
          <p:grpSpPr bwMode="auto">
            <a:xfrm>
              <a:off x="5065713" y="4433888"/>
              <a:ext cx="501650" cy="233363"/>
              <a:chOff x="3600" y="219"/>
              <a:chExt cx="360" cy="175"/>
            </a:xfrm>
          </p:grpSpPr>
          <p:sp>
            <p:nvSpPr>
              <p:cNvPr id="76923" name="Oval 36"/>
              <p:cNvSpPr>
                <a:spLocks noChangeArrowheads="1"/>
              </p:cNvSpPr>
              <p:nvPr/>
            </p:nvSpPr>
            <p:spPr bwMode="auto">
              <a:xfrm>
                <a:off x="3605" y="298"/>
                <a:ext cx="355" cy="96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1800">
                  <a:solidFill>
                    <a:srgbClr val="000000"/>
                  </a:solidFill>
                </a:endParaRPr>
              </a:p>
            </p:txBody>
          </p:sp>
          <p:sp>
            <p:nvSpPr>
              <p:cNvPr id="76924" name="Line 37"/>
              <p:cNvSpPr>
                <a:spLocks noChangeShapeType="1"/>
              </p:cNvSpPr>
              <p:nvPr/>
            </p:nvSpPr>
            <p:spPr bwMode="auto">
              <a:xfrm>
                <a:off x="3605" y="289"/>
                <a:ext cx="0" cy="6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6925" name="Line 38"/>
              <p:cNvSpPr>
                <a:spLocks noChangeShapeType="1"/>
              </p:cNvSpPr>
              <p:nvPr/>
            </p:nvSpPr>
            <p:spPr bwMode="auto">
              <a:xfrm>
                <a:off x="3960" y="289"/>
                <a:ext cx="0" cy="6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6926" name="Rectangle 39"/>
              <p:cNvSpPr>
                <a:spLocks noChangeArrowheads="1"/>
              </p:cNvSpPr>
              <p:nvPr/>
            </p:nvSpPr>
            <p:spPr bwMode="auto">
              <a:xfrm>
                <a:off x="3605" y="289"/>
                <a:ext cx="352" cy="58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en-US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927" name="Oval 40"/>
              <p:cNvSpPr>
                <a:spLocks noChangeArrowheads="1"/>
              </p:cNvSpPr>
              <p:nvPr/>
            </p:nvSpPr>
            <p:spPr bwMode="auto">
              <a:xfrm>
                <a:off x="3600" y="219"/>
                <a:ext cx="355" cy="113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1800">
                  <a:solidFill>
                    <a:srgbClr val="000000"/>
                  </a:solidFill>
                </a:endParaRPr>
              </a:p>
            </p:txBody>
          </p:sp>
          <p:grpSp>
            <p:nvGrpSpPr>
              <p:cNvPr id="76928" name="Group 41"/>
              <p:cNvGrpSpPr>
                <a:grpSpLocks/>
              </p:cNvGrpSpPr>
              <p:nvPr/>
            </p:nvGrpSpPr>
            <p:grpSpPr bwMode="auto">
              <a:xfrm>
                <a:off x="3686" y="244"/>
                <a:ext cx="177" cy="66"/>
                <a:chOff x="2848" y="848"/>
                <a:chExt cx="140" cy="98"/>
              </a:xfrm>
            </p:grpSpPr>
            <p:sp>
              <p:nvSpPr>
                <p:cNvPr id="76933" name="Line 42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6934" name="Line 43"/>
                <p:cNvSpPr>
                  <a:spLocks noChangeShapeType="1"/>
                </p:cNvSpPr>
                <p:nvPr/>
              </p:nvSpPr>
              <p:spPr bwMode="auto">
                <a:xfrm>
                  <a:off x="2944" y="942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6935" name="Line 44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4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76929" name="Group 45"/>
              <p:cNvGrpSpPr>
                <a:grpSpLocks/>
              </p:cNvGrpSpPr>
              <p:nvPr/>
            </p:nvGrpSpPr>
            <p:grpSpPr bwMode="auto">
              <a:xfrm flipV="1">
                <a:off x="3686" y="243"/>
                <a:ext cx="177" cy="66"/>
                <a:chOff x="2848" y="848"/>
                <a:chExt cx="140" cy="98"/>
              </a:xfrm>
            </p:grpSpPr>
            <p:sp>
              <p:nvSpPr>
                <p:cNvPr id="76930" name="Line 46"/>
                <p:cNvSpPr>
                  <a:spLocks noChangeShapeType="1"/>
                </p:cNvSpPr>
                <p:nvPr/>
              </p:nvSpPr>
              <p:spPr bwMode="auto">
                <a:xfrm flipV="1">
                  <a:off x="2848" y="846"/>
                  <a:ext cx="50" cy="4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6931" name="Line 47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6932" name="Line 48"/>
                <p:cNvSpPr>
                  <a:spLocks noChangeShapeType="1"/>
                </p:cNvSpPr>
                <p:nvPr/>
              </p:nvSpPr>
              <p:spPr bwMode="auto">
                <a:xfrm>
                  <a:off x="2894" y="849"/>
                  <a:ext cx="52" cy="97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grpSp>
          <p:nvGrpSpPr>
            <p:cNvPr id="76817" name="Group 49"/>
            <p:cNvGrpSpPr>
              <a:grpSpLocks/>
            </p:cNvGrpSpPr>
            <p:nvPr/>
          </p:nvGrpSpPr>
          <p:grpSpPr bwMode="auto">
            <a:xfrm>
              <a:off x="4987925" y="5099051"/>
              <a:ext cx="500063" cy="233363"/>
              <a:chOff x="3600" y="219"/>
              <a:chExt cx="360" cy="175"/>
            </a:xfrm>
          </p:grpSpPr>
          <p:sp>
            <p:nvSpPr>
              <p:cNvPr id="76910" name="Oval 50"/>
              <p:cNvSpPr>
                <a:spLocks noChangeArrowheads="1"/>
              </p:cNvSpPr>
              <p:nvPr/>
            </p:nvSpPr>
            <p:spPr bwMode="auto">
              <a:xfrm>
                <a:off x="3605" y="298"/>
                <a:ext cx="355" cy="96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1800">
                  <a:solidFill>
                    <a:srgbClr val="000000"/>
                  </a:solidFill>
                </a:endParaRPr>
              </a:p>
            </p:txBody>
          </p:sp>
          <p:sp>
            <p:nvSpPr>
              <p:cNvPr id="76911" name="Line 51"/>
              <p:cNvSpPr>
                <a:spLocks noChangeShapeType="1"/>
              </p:cNvSpPr>
              <p:nvPr/>
            </p:nvSpPr>
            <p:spPr bwMode="auto">
              <a:xfrm>
                <a:off x="3605" y="289"/>
                <a:ext cx="0" cy="6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6912" name="Line 52"/>
              <p:cNvSpPr>
                <a:spLocks noChangeShapeType="1"/>
              </p:cNvSpPr>
              <p:nvPr/>
            </p:nvSpPr>
            <p:spPr bwMode="auto">
              <a:xfrm>
                <a:off x="3960" y="289"/>
                <a:ext cx="0" cy="6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6913" name="Rectangle 53"/>
              <p:cNvSpPr>
                <a:spLocks noChangeArrowheads="1"/>
              </p:cNvSpPr>
              <p:nvPr/>
            </p:nvSpPr>
            <p:spPr bwMode="auto">
              <a:xfrm>
                <a:off x="3605" y="289"/>
                <a:ext cx="352" cy="58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en-US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914" name="Oval 54"/>
              <p:cNvSpPr>
                <a:spLocks noChangeArrowheads="1"/>
              </p:cNvSpPr>
              <p:nvPr/>
            </p:nvSpPr>
            <p:spPr bwMode="auto">
              <a:xfrm>
                <a:off x="3600" y="219"/>
                <a:ext cx="356" cy="113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1800">
                  <a:solidFill>
                    <a:srgbClr val="000000"/>
                  </a:solidFill>
                </a:endParaRPr>
              </a:p>
            </p:txBody>
          </p:sp>
          <p:grpSp>
            <p:nvGrpSpPr>
              <p:cNvPr id="76915" name="Group 55"/>
              <p:cNvGrpSpPr>
                <a:grpSpLocks/>
              </p:cNvGrpSpPr>
              <p:nvPr/>
            </p:nvGrpSpPr>
            <p:grpSpPr bwMode="auto">
              <a:xfrm>
                <a:off x="3686" y="244"/>
                <a:ext cx="177" cy="66"/>
                <a:chOff x="2848" y="848"/>
                <a:chExt cx="140" cy="98"/>
              </a:xfrm>
            </p:grpSpPr>
            <p:sp>
              <p:nvSpPr>
                <p:cNvPr id="76920" name="Line 56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6921" name="Line 57"/>
                <p:cNvSpPr>
                  <a:spLocks noChangeShapeType="1"/>
                </p:cNvSpPr>
                <p:nvPr/>
              </p:nvSpPr>
              <p:spPr bwMode="auto">
                <a:xfrm>
                  <a:off x="2944" y="942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6922" name="Line 58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4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76916" name="Group 59"/>
              <p:cNvGrpSpPr>
                <a:grpSpLocks/>
              </p:cNvGrpSpPr>
              <p:nvPr/>
            </p:nvGrpSpPr>
            <p:grpSpPr bwMode="auto">
              <a:xfrm flipV="1">
                <a:off x="3686" y="243"/>
                <a:ext cx="177" cy="66"/>
                <a:chOff x="2848" y="848"/>
                <a:chExt cx="140" cy="98"/>
              </a:xfrm>
            </p:grpSpPr>
            <p:sp>
              <p:nvSpPr>
                <p:cNvPr id="76917" name="Line 60"/>
                <p:cNvSpPr>
                  <a:spLocks noChangeShapeType="1"/>
                </p:cNvSpPr>
                <p:nvPr/>
              </p:nvSpPr>
              <p:spPr bwMode="auto">
                <a:xfrm flipV="1">
                  <a:off x="2848" y="846"/>
                  <a:ext cx="50" cy="4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6918" name="Line 61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6919" name="Line 62"/>
                <p:cNvSpPr>
                  <a:spLocks noChangeShapeType="1"/>
                </p:cNvSpPr>
                <p:nvPr/>
              </p:nvSpPr>
              <p:spPr bwMode="auto">
                <a:xfrm>
                  <a:off x="2894" y="849"/>
                  <a:ext cx="52" cy="97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grpSp>
          <p:nvGrpSpPr>
            <p:cNvPr id="76818" name="Group 63"/>
            <p:cNvGrpSpPr>
              <a:grpSpLocks/>
            </p:cNvGrpSpPr>
            <p:nvPr/>
          </p:nvGrpSpPr>
          <p:grpSpPr bwMode="auto">
            <a:xfrm>
              <a:off x="5622925" y="5395913"/>
              <a:ext cx="501650" cy="233363"/>
              <a:chOff x="3600" y="219"/>
              <a:chExt cx="360" cy="175"/>
            </a:xfrm>
          </p:grpSpPr>
          <p:sp>
            <p:nvSpPr>
              <p:cNvPr id="76897" name="Oval 64"/>
              <p:cNvSpPr>
                <a:spLocks noChangeArrowheads="1"/>
              </p:cNvSpPr>
              <p:nvPr/>
            </p:nvSpPr>
            <p:spPr bwMode="auto">
              <a:xfrm>
                <a:off x="3605" y="298"/>
                <a:ext cx="355" cy="96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1800">
                  <a:solidFill>
                    <a:srgbClr val="000000"/>
                  </a:solidFill>
                </a:endParaRPr>
              </a:p>
            </p:txBody>
          </p:sp>
          <p:sp>
            <p:nvSpPr>
              <p:cNvPr id="76898" name="Line 65"/>
              <p:cNvSpPr>
                <a:spLocks noChangeShapeType="1"/>
              </p:cNvSpPr>
              <p:nvPr/>
            </p:nvSpPr>
            <p:spPr bwMode="auto">
              <a:xfrm>
                <a:off x="3605" y="289"/>
                <a:ext cx="0" cy="6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6899" name="Line 66"/>
              <p:cNvSpPr>
                <a:spLocks noChangeShapeType="1"/>
              </p:cNvSpPr>
              <p:nvPr/>
            </p:nvSpPr>
            <p:spPr bwMode="auto">
              <a:xfrm>
                <a:off x="3960" y="289"/>
                <a:ext cx="0" cy="6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6900" name="Rectangle 67"/>
              <p:cNvSpPr>
                <a:spLocks noChangeArrowheads="1"/>
              </p:cNvSpPr>
              <p:nvPr/>
            </p:nvSpPr>
            <p:spPr bwMode="auto">
              <a:xfrm>
                <a:off x="3605" y="289"/>
                <a:ext cx="352" cy="58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en-US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901" name="Oval 68"/>
              <p:cNvSpPr>
                <a:spLocks noChangeArrowheads="1"/>
              </p:cNvSpPr>
              <p:nvPr/>
            </p:nvSpPr>
            <p:spPr bwMode="auto">
              <a:xfrm>
                <a:off x="3600" y="219"/>
                <a:ext cx="355" cy="113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1800">
                  <a:solidFill>
                    <a:srgbClr val="000000"/>
                  </a:solidFill>
                </a:endParaRPr>
              </a:p>
            </p:txBody>
          </p:sp>
          <p:grpSp>
            <p:nvGrpSpPr>
              <p:cNvPr id="76902" name="Group 69"/>
              <p:cNvGrpSpPr>
                <a:grpSpLocks/>
              </p:cNvGrpSpPr>
              <p:nvPr/>
            </p:nvGrpSpPr>
            <p:grpSpPr bwMode="auto">
              <a:xfrm>
                <a:off x="3686" y="244"/>
                <a:ext cx="177" cy="66"/>
                <a:chOff x="2848" y="848"/>
                <a:chExt cx="140" cy="98"/>
              </a:xfrm>
            </p:grpSpPr>
            <p:sp>
              <p:nvSpPr>
                <p:cNvPr id="76907" name="Line 70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6908" name="Line 71"/>
                <p:cNvSpPr>
                  <a:spLocks noChangeShapeType="1"/>
                </p:cNvSpPr>
                <p:nvPr/>
              </p:nvSpPr>
              <p:spPr bwMode="auto">
                <a:xfrm>
                  <a:off x="2944" y="942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6909" name="Line 72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4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76903" name="Group 73"/>
              <p:cNvGrpSpPr>
                <a:grpSpLocks/>
              </p:cNvGrpSpPr>
              <p:nvPr/>
            </p:nvGrpSpPr>
            <p:grpSpPr bwMode="auto">
              <a:xfrm flipV="1">
                <a:off x="3686" y="243"/>
                <a:ext cx="177" cy="66"/>
                <a:chOff x="2848" y="848"/>
                <a:chExt cx="140" cy="98"/>
              </a:xfrm>
            </p:grpSpPr>
            <p:sp>
              <p:nvSpPr>
                <p:cNvPr id="76904" name="Line 74"/>
                <p:cNvSpPr>
                  <a:spLocks noChangeShapeType="1"/>
                </p:cNvSpPr>
                <p:nvPr/>
              </p:nvSpPr>
              <p:spPr bwMode="auto">
                <a:xfrm flipV="1">
                  <a:off x="2848" y="846"/>
                  <a:ext cx="50" cy="4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6905" name="Line 75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6906" name="Line 76"/>
                <p:cNvSpPr>
                  <a:spLocks noChangeShapeType="1"/>
                </p:cNvSpPr>
                <p:nvPr/>
              </p:nvSpPr>
              <p:spPr bwMode="auto">
                <a:xfrm>
                  <a:off x="2894" y="849"/>
                  <a:ext cx="52" cy="97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grpSp>
          <p:nvGrpSpPr>
            <p:cNvPr id="76819" name="Group 77"/>
            <p:cNvGrpSpPr>
              <a:grpSpLocks/>
            </p:cNvGrpSpPr>
            <p:nvPr/>
          </p:nvGrpSpPr>
          <p:grpSpPr bwMode="auto">
            <a:xfrm>
              <a:off x="6067425" y="4740276"/>
              <a:ext cx="501650" cy="233363"/>
              <a:chOff x="3600" y="219"/>
              <a:chExt cx="360" cy="175"/>
            </a:xfrm>
          </p:grpSpPr>
          <p:sp>
            <p:nvSpPr>
              <p:cNvPr id="76884" name="Oval 78"/>
              <p:cNvSpPr>
                <a:spLocks noChangeArrowheads="1"/>
              </p:cNvSpPr>
              <p:nvPr/>
            </p:nvSpPr>
            <p:spPr bwMode="auto">
              <a:xfrm>
                <a:off x="3605" y="298"/>
                <a:ext cx="355" cy="96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1800">
                  <a:solidFill>
                    <a:srgbClr val="000000"/>
                  </a:solidFill>
                </a:endParaRPr>
              </a:p>
            </p:txBody>
          </p:sp>
          <p:sp>
            <p:nvSpPr>
              <p:cNvPr id="76885" name="Line 79"/>
              <p:cNvSpPr>
                <a:spLocks noChangeShapeType="1"/>
              </p:cNvSpPr>
              <p:nvPr/>
            </p:nvSpPr>
            <p:spPr bwMode="auto">
              <a:xfrm>
                <a:off x="3605" y="289"/>
                <a:ext cx="0" cy="6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6886" name="Line 80"/>
              <p:cNvSpPr>
                <a:spLocks noChangeShapeType="1"/>
              </p:cNvSpPr>
              <p:nvPr/>
            </p:nvSpPr>
            <p:spPr bwMode="auto">
              <a:xfrm>
                <a:off x="3960" y="289"/>
                <a:ext cx="0" cy="6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6887" name="Rectangle 81"/>
              <p:cNvSpPr>
                <a:spLocks noChangeArrowheads="1"/>
              </p:cNvSpPr>
              <p:nvPr/>
            </p:nvSpPr>
            <p:spPr bwMode="auto">
              <a:xfrm>
                <a:off x="3605" y="289"/>
                <a:ext cx="352" cy="58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en-US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888" name="Oval 82"/>
              <p:cNvSpPr>
                <a:spLocks noChangeArrowheads="1"/>
              </p:cNvSpPr>
              <p:nvPr/>
            </p:nvSpPr>
            <p:spPr bwMode="auto">
              <a:xfrm>
                <a:off x="3600" y="219"/>
                <a:ext cx="355" cy="113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1800">
                  <a:solidFill>
                    <a:srgbClr val="000000"/>
                  </a:solidFill>
                </a:endParaRPr>
              </a:p>
            </p:txBody>
          </p:sp>
          <p:grpSp>
            <p:nvGrpSpPr>
              <p:cNvPr id="76889" name="Group 83"/>
              <p:cNvGrpSpPr>
                <a:grpSpLocks/>
              </p:cNvGrpSpPr>
              <p:nvPr/>
            </p:nvGrpSpPr>
            <p:grpSpPr bwMode="auto">
              <a:xfrm>
                <a:off x="3686" y="244"/>
                <a:ext cx="177" cy="66"/>
                <a:chOff x="2848" y="848"/>
                <a:chExt cx="140" cy="98"/>
              </a:xfrm>
            </p:grpSpPr>
            <p:sp>
              <p:nvSpPr>
                <p:cNvPr id="76894" name="Line 84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6895" name="Line 85"/>
                <p:cNvSpPr>
                  <a:spLocks noChangeShapeType="1"/>
                </p:cNvSpPr>
                <p:nvPr/>
              </p:nvSpPr>
              <p:spPr bwMode="auto">
                <a:xfrm>
                  <a:off x="2944" y="942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6896" name="Line 86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4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76890" name="Group 87"/>
              <p:cNvGrpSpPr>
                <a:grpSpLocks/>
              </p:cNvGrpSpPr>
              <p:nvPr/>
            </p:nvGrpSpPr>
            <p:grpSpPr bwMode="auto">
              <a:xfrm flipV="1">
                <a:off x="3686" y="243"/>
                <a:ext cx="177" cy="66"/>
                <a:chOff x="2848" y="848"/>
                <a:chExt cx="140" cy="98"/>
              </a:xfrm>
            </p:grpSpPr>
            <p:sp>
              <p:nvSpPr>
                <p:cNvPr id="76891" name="Line 88"/>
                <p:cNvSpPr>
                  <a:spLocks noChangeShapeType="1"/>
                </p:cNvSpPr>
                <p:nvPr/>
              </p:nvSpPr>
              <p:spPr bwMode="auto">
                <a:xfrm flipV="1">
                  <a:off x="2848" y="846"/>
                  <a:ext cx="50" cy="4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6892" name="Line 89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6893" name="Line 90"/>
                <p:cNvSpPr>
                  <a:spLocks noChangeShapeType="1"/>
                </p:cNvSpPr>
                <p:nvPr/>
              </p:nvSpPr>
              <p:spPr bwMode="auto">
                <a:xfrm>
                  <a:off x="2894" y="849"/>
                  <a:ext cx="52" cy="97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sp>
          <p:nvSpPr>
            <p:cNvPr id="76820" name="Freeform 91"/>
            <p:cNvSpPr>
              <a:spLocks/>
            </p:cNvSpPr>
            <p:nvPr/>
          </p:nvSpPr>
          <p:spPr bwMode="auto">
            <a:xfrm>
              <a:off x="5573713" y="4557713"/>
              <a:ext cx="504825" cy="307975"/>
            </a:xfrm>
            <a:custGeom>
              <a:avLst/>
              <a:gdLst>
                <a:gd name="T0" fmla="*/ 0 w 318"/>
                <a:gd name="T1" fmla="*/ 0 h 194"/>
                <a:gd name="T2" fmla="*/ 2147483647 w 318"/>
                <a:gd name="T3" fmla="*/ 2147483647 h 194"/>
                <a:gd name="T4" fmla="*/ 0 60000 65536"/>
                <a:gd name="T5" fmla="*/ 0 60000 65536"/>
                <a:gd name="T6" fmla="*/ 0 w 318"/>
                <a:gd name="T7" fmla="*/ 0 h 194"/>
                <a:gd name="T8" fmla="*/ 318 w 318"/>
                <a:gd name="T9" fmla="*/ 194 h 194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18" h="194">
                  <a:moveTo>
                    <a:pt x="0" y="0"/>
                  </a:moveTo>
                  <a:lnTo>
                    <a:pt x="318" y="194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6821" name="Freeform 92"/>
            <p:cNvSpPr>
              <a:spLocks/>
            </p:cNvSpPr>
            <p:nvPr/>
          </p:nvSpPr>
          <p:spPr bwMode="auto">
            <a:xfrm>
              <a:off x="4508500" y="4949826"/>
              <a:ext cx="481013" cy="238125"/>
            </a:xfrm>
            <a:custGeom>
              <a:avLst/>
              <a:gdLst>
                <a:gd name="T0" fmla="*/ 0 w 294"/>
                <a:gd name="T1" fmla="*/ 0 h 174"/>
                <a:gd name="T2" fmla="*/ 2147483647 w 294"/>
                <a:gd name="T3" fmla="*/ 2147483647 h 174"/>
                <a:gd name="T4" fmla="*/ 0 60000 65536"/>
                <a:gd name="T5" fmla="*/ 0 60000 65536"/>
                <a:gd name="T6" fmla="*/ 0 w 294"/>
                <a:gd name="T7" fmla="*/ 0 h 174"/>
                <a:gd name="T8" fmla="*/ 294 w 294"/>
                <a:gd name="T9" fmla="*/ 174 h 174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94" h="174">
                  <a:moveTo>
                    <a:pt x="0" y="0"/>
                  </a:moveTo>
                  <a:lnTo>
                    <a:pt x="294" y="174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6822" name="Freeform 93"/>
            <p:cNvSpPr>
              <a:spLocks/>
            </p:cNvSpPr>
            <p:nvPr/>
          </p:nvSpPr>
          <p:spPr bwMode="auto">
            <a:xfrm>
              <a:off x="5456238" y="4926013"/>
              <a:ext cx="628650" cy="247650"/>
            </a:xfrm>
            <a:custGeom>
              <a:avLst/>
              <a:gdLst>
                <a:gd name="T0" fmla="*/ 0 w 378"/>
                <a:gd name="T1" fmla="*/ 2147483647 h 174"/>
                <a:gd name="T2" fmla="*/ 2147483647 w 378"/>
                <a:gd name="T3" fmla="*/ 0 h 174"/>
                <a:gd name="T4" fmla="*/ 0 60000 65536"/>
                <a:gd name="T5" fmla="*/ 0 60000 65536"/>
                <a:gd name="T6" fmla="*/ 0 w 378"/>
                <a:gd name="T7" fmla="*/ 0 h 174"/>
                <a:gd name="T8" fmla="*/ 378 w 378"/>
                <a:gd name="T9" fmla="*/ 174 h 174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78" h="174">
                  <a:moveTo>
                    <a:pt x="0" y="174"/>
                  </a:moveTo>
                  <a:lnTo>
                    <a:pt x="378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6823" name="Freeform 94"/>
            <p:cNvSpPr>
              <a:spLocks/>
            </p:cNvSpPr>
            <p:nvPr/>
          </p:nvSpPr>
          <p:spPr bwMode="auto">
            <a:xfrm>
              <a:off x="6122988" y="4979988"/>
              <a:ext cx="206375" cy="508000"/>
            </a:xfrm>
            <a:custGeom>
              <a:avLst/>
              <a:gdLst>
                <a:gd name="T0" fmla="*/ 0 w 118"/>
                <a:gd name="T1" fmla="*/ 2147483647 h 500"/>
                <a:gd name="T2" fmla="*/ 2147483647 w 118"/>
                <a:gd name="T3" fmla="*/ 0 h 500"/>
                <a:gd name="T4" fmla="*/ 0 60000 65536"/>
                <a:gd name="T5" fmla="*/ 0 60000 65536"/>
                <a:gd name="T6" fmla="*/ 0 w 118"/>
                <a:gd name="T7" fmla="*/ 0 h 500"/>
                <a:gd name="T8" fmla="*/ 118 w 118"/>
                <a:gd name="T9" fmla="*/ 500 h 50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18" h="500">
                  <a:moveTo>
                    <a:pt x="0" y="500"/>
                  </a:moveTo>
                  <a:lnTo>
                    <a:pt x="118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6824" name="Freeform 95"/>
            <p:cNvSpPr>
              <a:spLocks/>
            </p:cNvSpPr>
            <p:nvPr/>
          </p:nvSpPr>
          <p:spPr bwMode="auto">
            <a:xfrm>
              <a:off x="4887913" y="5513388"/>
              <a:ext cx="736600" cy="74613"/>
            </a:xfrm>
            <a:custGeom>
              <a:avLst/>
              <a:gdLst>
                <a:gd name="T0" fmla="*/ 2147483647 w 370"/>
                <a:gd name="T1" fmla="*/ 2147483647 h 32"/>
                <a:gd name="T2" fmla="*/ 0 w 370"/>
                <a:gd name="T3" fmla="*/ 0 h 32"/>
                <a:gd name="T4" fmla="*/ 0 60000 65536"/>
                <a:gd name="T5" fmla="*/ 0 60000 65536"/>
                <a:gd name="T6" fmla="*/ 0 w 370"/>
                <a:gd name="T7" fmla="*/ 0 h 32"/>
                <a:gd name="T8" fmla="*/ 370 w 370"/>
                <a:gd name="T9" fmla="*/ 32 h 32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70" h="32">
                  <a:moveTo>
                    <a:pt x="370" y="32"/>
                  </a:moveTo>
                  <a:lnTo>
                    <a:pt x="0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6825" name="Freeform 96"/>
            <p:cNvSpPr>
              <a:spLocks/>
            </p:cNvSpPr>
            <p:nvPr/>
          </p:nvSpPr>
          <p:spPr bwMode="auto">
            <a:xfrm>
              <a:off x="4351338" y="4973638"/>
              <a:ext cx="193675" cy="425450"/>
            </a:xfrm>
            <a:custGeom>
              <a:avLst/>
              <a:gdLst>
                <a:gd name="T0" fmla="*/ 2147483647 w 176"/>
                <a:gd name="T1" fmla="*/ 2147483647 h 412"/>
                <a:gd name="T2" fmla="*/ 2147483647 w 176"/>
                <a:gd name="T3" fmla="*/ 2147483647 h 412"/>
                <a:gd name="T4" fmla="*/ 0 w 176"/>
                <a:gd name="T5" fmla="*/ 0 h 412"/>
                <a:gd name="T6" fmla="*/ 0 60000 65536"/>
                <a:gd name="T7" fmla="*/ 0 60000 65536"/>
                <a:gd name="T8" fmla="*/ 0 60000 65536"/>
                <a:gd name="T9" fmla="*/ 0 w 176"/>
                <a:gd name="T10" fmla="*/ 0 h 412"/>
                <a:gd name="T11" fmla="*/ 176 w 176"/>
                <a:gd name="T12" fmla="*/ 412 h 41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6" h="412">
                  <a:moveTo>
                    <a:pt x="162" y="408"/>
                  </a:moveTo>
                  <a:lnTo>
                    <a:pt x="176" y="412"/>
                  </a:lnTo>
                  <a:lnTo>
                    <a:pt x="0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6826" name="Text Box 100"/>
            <p:cNvSpPr txBox="1">
              <a:spLocks noChangeArrowheads="1"/>
            </p:cNvSpPr>
            <p:nvPr/>
          </p:nvSpPr>
          <p:spPr bwMode="auto">
            <a:xfrm>
              <a:off x="4440876" y="4483071"/>
              <a:ext cx="311067" cy="3667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 sz="1800">
                  <a:solidFill>
                    <a:srgbClr val="000000"/>
                  </a:solidFill>
                </a:rPr>
                <a:t>1</a:t>
              </a:r>
            </a:p>
          </p:txBody>
        </p:sp>
        <p:sp>
          <p:nvSpPr>
            <p:cNvPr id="76827" name="Text Box 101"/>
            <p:cNvSpPr txBox="1">
              <a:spLocks noChangeArrowheads="1"/>
            </p:cNvSpPr>
            <p:nvPr/>
          </p:nvSpPr>
          <p:spPr bwMode="auto">
            <a:xfrm>
              <a:off x="4378980" y="4897394"/>
              <a:ext cx="296783" cy="3365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 sz="1600">
                  <a:solidFill>
                    <a:srgbClr val="000000"/>
                  </a:solidFill>
                </a:rPr>
                <a:t>2</a:t>
              </a:r>
            </a:p>
          </p:txBody>
        </p:sp>
        <p:sp>
          <p:nvSpPr>
            <p:cNvPr id="76828" name="Text Box 102"/>
            <p:cNvSpPr txBox="1">
              <a:spLocks noChangeArrowheads="1"/>
            </p:cNvSpPr>
            <p:nvPr/>
          </p:nvSpPr>
          <p:spPr bwMode="auto">
            <a:xfrm>
              <a:off x="4128222" y="4970416"/>
              <a:ext cx="296783" cy="3365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 sz="1600">
                  <a:solidFill>
                    <a:srgbClr val="000000"/>
                  </a:solidFill>
                </a:rPr>
                <a:t>3</a:t>
              </a:r>
            </a:p>
          </p:txBody>
        </p:sp>
        <p:grpSp>
          <p:nvGrpSpPr>
            <p:cNvPr id="76829" name="Group 1"/>
            <p:cNvGrpSpPr>
              <a:grpSpLocks/>
            </p:cNvGrpSpPr>
            <p:nvPr/>
          </p:nvGrpSpPr>
          <p:grpSpPr bwMode="auto">
            <a:xfrm rot="-2012368">
              <a:off x="2645158" y="5398104"/>
              <a:ext cx="1447800" cy="274638"/>
              <a:chOff x="2436813" y="4587876"/>
              <a:chExt cx="1447800" cy="274638"/>
            </a:xfrm>
          </p:grpSpPr>
          <p:sp>
            <p:nvSpPr>
              <p:cNvPr id="76879" name="Rectangle 97"/>
              <p:cNvSpPr>
                <a:spLocks noChangeArrowheads="1"/>
              </p:cNvSpPr>
              <p:nvPr/>
            </p:nvSpPr>
            <p:spPr bwMode="auto">
              <a:xfrm>
                <a:off x="2461850" y="4583083"/>
                <a:ext cx="1155391" cy="238116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800">
                  <a:solidFill>
                    <a:srgbClr val="000000"/>
                  </a:solidFill>
                </a:endParaRPr>
              </a:p>
            </p:txBody>
          </p:sp>
          <p:sp>
            <p:nvSpPr>
              <p:cNvPr id="76880" name="Rectangle 98"/>
              <p:cNvSpPr>
                <a:spLocks noChangeArrowheads="1"/>
              </p:cNvSpPr>
              <p:nvPr/>
            </p:nvSpPr>
            <p:spPr bwMode="auto">
              <a:xfrm>
                <a:off x="2437928" y="4606491"/>
                <a:ext cx="1147455" cy="238116"/>
              </a:xfrm>
              <a:prstGeom prst="rect">
                <a:avLst/>
              </a:prstGeom>
              <a:solidFill>
                <a:schemeClr val="accent2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800">
                  <a:solidFill>
                    <a:srgbClr val="000000"/>
                  </a:solidFill>
                </a:endParaRPr>
              </a:p>
            </p:txBody>
          </p:sp>
          <p:sp>
            <p:nvSpPr>
              <p:cNvPr id="76881" name="Line 99"/>
              <p:cNvSpPr>
                <a:spLocks noChangeShapeType="1"/>
              </p:cNvSpPr>
              <p:nvPr/>
            </p:nvSpPr>
            <p:spPr bwMode="auto">
              <a:xfrm>
                <a:off x="3462418" y="4739659"/>
                <a:ext cx="422162" cy="0"/>
              </a:xfrm>
              <a:prstGeom prst="line">
                <a:avLst/>
              </a:prstGeom>
              <a:noFill/>
              <a:ln w="9525">
                <a:solidFill>
                  <a:schemeClr val="accent2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6882" name="Rectangle 104"/>
              <p:cNvSpPr>
                <a:spLocks noChangeArrowheads="1"/>
              </p:cNvSpPr>
              <p:nvPr/>
            </p:nvSpPr>
            <p:spPr bwMode="auto">
              <a:xfrm>
                <a:off x="3067594" y="4610052"/>
                <a:ext cx="426923" cy="239704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800">
                  <a:solidFill>
                    <a:srgbClr val="000000"/>
                  </a:solidFill>
                </a:endParaRPr>
              </a:p>
            </p:txBody>
          </p:sp>
          <p:sp>
            <p:nvSpPr>
              <p:cNvPr id="76883" name="Text Box 105"/>
              <p:cNvSpPr txBox="1">
                <a:spLocks noChangeArrowheads="1"/>
              </p:cNvSpPr>
              <p:nvPr/>
            </p:nvSpPr>
            <p:spPr bwMode="auto">
              <a:xfrm rot="289934">
                <a:off x="3019653" y="4584228"/>
                <a:ext cx="520561" cy="2746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1" hangingPunct="1"/>
                <a:r>
                  <a:rPr lang="en-US" sz="1200">
                    <a:solidFill>
                      <a:srgbClr val="000000"/>
                    </a:solidFill>
                  </a:rPr>
                  <a:t>0111</a:t>
                </a:r>
              </a:p>
            </p:txBody>
          </p:sp>
        </p:grpSp>
        <p:sp>
          <p:nvSpPr>
            <p:cNvPr id="76830" name="Text Box 106"/>
            <p:cNvSpPr txBox="1">
              <a:spLocks noChangeArrowheads="1"/>
            </p:cNvSpPr>
            <p:nvPr/>
          </p:nvSpPr>
          <p:spPr bwMode="auto">
            <a:xfrm>
              <a:off x="2088829" y="6046702"/>
              <a:ext cx="2339350" cy="5841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 sz="1600">
                  <a:solidFill>
                    <a:srgbClr val="000000"/>
                  </a:solidFill>
                </a:rPr>
                <a:t>dest address in arriving</a:t>
              </a:r>
            </a:p>
            <a:p>
              <a:pPr eaLnBrk="1" hangingPunct="1"/>
              <a:r>
                <a:rPr lang="en-US" sz="1600">
                  <a:solidFill>
                    <a:srgbClr val="000000"/>
                  </a:solidFill>
                </a:rPr>
                <a:t>packet</a:t>
              </a:r>
              <a:r>
                <a:rPr lang="ja-JP" altLang="en-US" sz="1600">
                  <a:solidFill>
                    <a:srgbClr val="000000"/>
                  </a:solidFill>
                </a:rPr>
                <a:t>’</a:t>
              </a:r>
              <a:r>
                <a:rPr lang="en-US" altLang="ja-JP" sz="1600">
                  <a:solidFill>
                    <a:srgbClr val="000000"/>
                  </a:solidFill>
                </a:rPr>
                <a:t>s header</a:t>
              </a:r>
              <a:endParaRPr lang="en-US" sz="1600">
                <a:solidFill>
                  <a:srgbClr val="000000"/>
                </a:solidFill>
              </a:endParaRPr>
            </a:p>
          </p:txBody>
        </p:sp>
        <p:sp>
          <p:nvSpPr>
            <p:cNvPr id="76831" name="Line 107"/>
            <p:cNvSpPr>
              <a:spLocks noChangeShapeType="1"/>
            </p:cNvSpPr>
            <p:nvPr/>
          </p:nvSpPr>
          <p:spPr bwMode="auto">
            <a:xfrm flipH="1">
              <a:off x="2626848" y="4873581"/>
              <a:ext cx="1407736" cy="91436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6832" name="Line 119"/>
            <p:cNvSpPr>
              <a:spLocks noChangeShapeType="1"/>
            </p:cNvSpPr>
            <p:nvPr/>
          </p:nvSpPr>
          <p:spPr bwMode="auto">
            <a:xfrm flipH="1" flipV="1">
              <a:off x="3588616" y="5648254"/>
              <a:ext cx="22219" cy="45083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6833" name="Freeform 120"/>
            <p:cNvSpPr>
              <a:spLocks/>
            </p:cNvSpPr>
            <p:nvPr/>
          </p:nvSpPr>
          <p:spPr bwMode="auto">
            <a:xfrm>
              <a:off x="3757473" y="4834039"/>
              <a:ext cx="1041539" cy="336504"/>
            </a:xfrm>
            <a:custGeom>
              <a:avLst/>
              <a:gdLst>
                <a:gd name="T0" fmla="*/ 0 w 10844"/>
                <a:gd name="T1" fmla="*/ 2147483647 h 14797"/>
                <a:gd name="T2" fmla="*/ 2147483647 w 10844"/>
                <a:gd name="T3" fmla="*/ 2147483647 h 14797"/>
                <a:gd name="T4" fmla="*/ 2147483647 w 10844"/>
                <a:gd name="T5" fmla="*/ 2147483647 h 14797"/>
                <a:gd name="T6" fmla="*/ 0 60000 65536"/>
                <a:gd name="T7" fmla="*/ 0 60000 65536"/>
                <a:gd name="T8" fmla="*/ 0 60000 65536"/>
                <a:gd name="T9" fmla="*/ 0 w 10844"/>
                <a:gd name="T10" fmla="*/ 0 h 14797"/>
                <a:gd name="T11" fmla="*/ 10844 w 10844"/>
                <a:gd name="T12" fmla="*/ 14797 h 1479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0844" h="14797">
                  <a:moveTo>
                    <a:pt x="0" y="14797"/>
                  </a:moveTo>
                  <a:cubicBezTo>
                    <a:pt x="2168" y="9517"/>
                    <a:pt x="5654" y="-1331"/>
                    <a:pt x="7042" y="135"/>
                  </a:cubicBezTo>
                  <a:cubicBezTo>
                    <a:pt x="8563" y="1950"/>
                    <a:pt x="9984" y="6698"/>
                    <a:pt x="10844" y="9978"/>
                  </a:cubicBezTo>
                </a:path>
              </a:pathLst>
            </a:custGeom>
            <a:noFill/>
            <a:ln w="57150" cmpd="sng">
              <a:solidFill>
                <a:srgbClr val="FF3300"/>
              </a:solidFill>
              <a:round/>
              <a:headEnd type="none" w="med" len="med"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6834" name="Freeform 121"/>
            <p:cNvSpPr>
              <a:spLocks/>
            </p:cNvSpPr>
            <p:nvPr/>
          </p:nvSpPr>
          <p:spPr bwMode="auto">
            <a:xfrm flipH="1">
              <a:off x="6254750" y="4370388"/>
              <a:ext cx="577850" cy="371475"/>
            </a:xfrm>
            <a:custGeom>
              <a:avLst/>
              <a:gdLst>
                <a:gd name="T0" fmla="*/ 0 w 1443"/>
                <a:gd name="T1" fmla="*/ 0 h 816"/>
                <a:gd name="T2" fmla="*/ 2147483647 w 1443"/>
                <a:gd name="T3" fmla="*/ 2147483647 h 816"/>
                <a:gd name="T4" fmla="*/ 2147483647 w 1443"/>
                <a:gd name="T5" fmla="*/ 2147483647 h 816"/>
                <a:gd name="T6" fmla="*/ 2147483647 w 1443"/>
                <a:gd name="T7" fmla="*/ 2147483647 h 816"/>
                <a:gd name="T8" fmla="*/ 0 w 1443"/>
                <a:gd name="T9" fmla="*/ 0 h 81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443"/>
                <a:gd name="T16" fmla="*/ 0 h 816"/>
                <a:gd name="T17" fmla="*/ 1443 w 1443"/>
                <a:gd name="T18" fmla="*/ 816 h 81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443" h="816">
                  <a:moveTo>
                    <a:pt x="0" y="0"/>
                  </a:moveTo>
                  <a:cubicBezTo>
                    <a:pt x="571" y="285"/>
                    <a:pt x="856" y="408"/>
                    <a:pt x="1076" y="782"/>
                  </a:cubicBezTo>
                  <a:cubicBezTo>
                    <a:pt x="1185" y="775"/>
                    <a:pt x="1220" y="816"/>
                    <a:pt x="1320" y="788"/>
                  </a:cubicBezTo>
                  <a:cubicBezTo>
                    <a:pt x="1264" y="347"/>
                    <a:pt x="1276" y="352"/>
                    <a:pt x="1443" y="5"/>
                  </a:cubicBezTo>
                  <a:cubicBezTo>
                    <a:pt x="867" y="5"/>
                    <a:pt x="233" y="0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chemeClr val="accent1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6835" name="Freeform 122"/>
            <p:cNvSpPr>
              <a:spLocks/>
            </p:cNvSpPr>
            <p:nvPr/>
          </p:nvSpPr>
          <p:spPr bwMode="auto">
            <a:xfrm flipH="1">
              <a:off x="5243513" y="4086226"/>
              <a:ext cx="577850" cy="371475"/>
            </a:xfrm>
            <a:custGeom>
              <a:avLst/>
              <a:gdLst>
                <a:gd name="T0" fmla="*/ 0 w 1443"/>
                <a:gd name="T1" fmla="*/ 0 h 816"/>
                <a:gd name="T2" fmla="*/ 2147483647 w 1443"/>
                <a:gd name="T3" fmla="*/ 2147483647 h 816"/>
                <a:gd name="T4" fmla="*/ 2147483647 w 1443"/>
                <a:gd name="T5" fmla="*/ 2147483647 h 816"/>
                <a:gd name="T6" fmla="*/ 2147483647 w 1443"/>
                <a:gd name="T7" fmla="*/ 2147483647 h 816"/>
                <a:gd name="T8" fmla="*/ 0 w 1443"/>
                <a:gd name="T9" fmla="*/ 0 h 81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443"/>
                <a:gd name="T16" fmla="*/ 0 h 816"/>
                <a:gd name="T17" fmla="*/ 1443 w 1443"/>
                <a:gd name="T18" fmla="*/ 816 h 81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443" h="816">
                  <a:moveTo>
                    <a:pt x="0" y="0"/>
                  </a:moveTo>
                  <a:cubicBezTo>
                    <a:pt x="571" y="285"/>
                    <a:pt x="856" y="408"/>
                    <a:pt x="1076" y="782"/>
                  </a:cubicBezTo>
                  <a:cubicBezTo>
                    <a:pt x="1185" y="775"/>
                    <a:pt x="1220" y="816"/>
                    <a:pt x="1320" y="788"/>
                  </a:cubicBezTo>
                  <a:cubicBezTo>
                    <a:pt x="1264" y="347"/>
                    <a:pt x="1276" y="352"/>
                    <a:pt x="1443" y="5"/>
                  </a:cubicBezTo>
                  <a:cubicBezTo>
                    <a:pt x="867" y="5"/>
                    <a:pt x="233" y="0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chemeClr val="accent1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6836" name="Freeform 123"/>
            <p:cNvSpPr>
              <a:spLocks/>
            </p:cNvSpPr>
            <p:nvPr/>
          </p:nvSpPr>
          <p:spPr bwMode="auto">
            <a:xfrm flipH="1" flipV="1">
              <a:off x="5911850" y="5632451"/>
              <a:ext cx="542925" cy="371475"/>
            </a:xfrm>
            <a:custGeom>
              <a:avLst/>
              <a:gdLst>
                <a:gd name="T0" fmla="*/ 0 w 1443"/>
                <a:gd name="T1" fmla="*/ 0 h 816"/>
                <a:gd name="T2" fmla="*/ 2147483647 w 1443"/>
                <a:gd name="T3" fmla="*/ 2147483647 h 816"/>
                <a:gd name="T4" fmla="*/ 2147483647 w 1443"/>
                <a:gd name="T5" fmla="*/ 2147483647 h 816"/>
                <a:gd name="T6" fmla="*/ 2147483647 w 1443"/>
                <a:gd name="T7" fmla="*/ 2147483647 h 816"/>
                <a:gd name="T8" fmla="*/ 0 w 1443"/>
                <a:gd name="T9" fmla="*/ 0 h 81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443"/>
                <a:gd name="T16" fmla="*/ 0 h 816"/>
                <a:gd name="T17" fmla="*/ 1443 w 1443"/>
                <a:gd name="T18" fmla="*/ 816 h 81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443" h="816">
                  <a:moveTo>
                    <a:pt x="0" y="0"/>
                  </a:moveTo>
                  <a:cubicBezTo>
                    <a:pt x="571" y="285"/>
                    <a:pt x="856" y="408"/>
                    <a:pt x="1076" y="782"/>
                  </a:cubicBezTo>
                  <a:cubicBezTo>
                    <a:pt x="1185" y="775"/>
                    <a:pt x="1220" y="816"/>
                    <a:pt x="1320" y="788"/>
                  </a:cubicBezTo>
                  <a:cubicBezTo>
                    <a:pt x="1264" y="347"/>
                    <a:pt x="1276" y="352"/>
                    <a:pt x="1443" y="5"/>
                  </a:cubicBezTo>
                  <a:cubicBezTo>
                    <a:pt x="867" y="5"/>
                    <a:pt x="233" y="0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chemeClr val="accent1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6837" name="Freeform 124"/>
            <p:cNvSpPr>
              <a:spLocks/>
            </p:cNvSpPr>
            <p:nvPr/>
          </p:nvSpPr>
          <p:spPr bwMode="auto">
            <a:xfrm flipH="1" flipV="1">
              <a:off x="4562475" y="5616576"/>
              <a:ext cx="542925" cy="371475"/>
            </a:xfrm>
            <a:custGeom>
              <a:avLst/>
              <a:gdLst>
                <a:gd name="T0" fmla="*/ 0 w 1443"/>
                <a:gd name="T1" fmla="*/ 0 h 816"/>
                <a:gd name="T2" fmla="*/ 2147483647 w 1443"/>
                <a:gd name="T3" fmla="*/ 2147483647 h 816"/>
                <a:gd name="T4" fmla="*/ 2147483647 w 1443"/>
                <a:gd name="T5" fmla="*/ 2147483647 h 816"/>
                <a:gd name="T6" fmla="*/ 2147483647 w 1443"/>
                <a:gd name="T7" fmla="*/ 2147483647 h 816"/>
                <a:gd name="T8" fmla="*/ 0 w 1443"/>
                <a:gd name="T9" fmla="*/ 0 h 81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443"/>
                <a:gd name="T16" fmla="*/ 0 h 816"/>
                <a:gd name="T17" fmla="*/ 1443 w 1443"/>
                <a:gd name="T18" fmla="*/ 816 h 81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443" h="816">
                  <a:moveTo>
                    <a:pt x="0" y="0"/>
                  </a:moveTo>
                  <a:cubicBezTo>
                    <a:pt x="571" y="285"/>
                    <a:pt x="856" y="408"/>
                    <a:pt x="1076" y="782"/>
                  </a:cubicBezTo>
                  <a:cubicBezTo>
                    <a:pt x="1185" y="775"/>
                    <a:pt x="1220" y="816"/>
                    <a:pt x="1320" y="788"/>
                  </a:cubicBezTo>
                  <a:cubicBezTo>
                    <a:pt x="1264" y="347"/>
                    <a:pt x="1276" y="352"/>
                    <a:pt x="1443" y="5"/>
                  </a:cubicBezTo>
                  <a:cubicBezTo>
                    <a:pt x="867" y="5"/>
                    <a:pt x="233" y="0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chemeClr val="accent1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6838" name="Freeform 125"/>
            <p:cNvSpPr>
              <a:spLocks/>
            </p:cNvSpPr>
            <p:nvPr/>
          </p:nvSpPr>
          <p:spPr bwMode="auto">
            <a:xfrm flipH="1" flipV="1">
              <a:off x="5202238" y="5324476"/>
              <a:ext cx="542925" cy="452438"/>
            </a:xfrm>
            <a:custGeom>
              <a:avLst/>
              <a:gdLst>
                <a:gd name="T0" fmla="*/ 0 w 1443"/>
                <a:gd name="T1" fmla="*/ 0 h 816"/>
                <a:gd name="T2" fmla="*/ 2147483647 w 1443"/>
                <a:gd name="T3" fmla="*/ 2147483647 h 816"/>
                <a:gd name="T4" fmla="*/ 2147483647 w 1443"/>
                <a:gd name="T5" fmla="*/ 2147483647 h 816"/>
                <a:gd name="T6" fmla="*/ 2147483647 w 1443"/>
                <a:gd name="T7" fmla="*/ 2147483647 h 816"/>
                <a:gd name="T8" fmla="*/ 0 w 1443"/>
                <a:gd name="T9" fmla="*/ 0 h 81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443"/>
                <a:gd name="T16" fmla="*/ 0 h 816"/>
                <a:gd name="T17" fmla="*/ 1443 w 1443"/>
                <a:gd name="T18" fmla="*/ 816 h 81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443" h="816">
                  <a:moveTo>
                    <a:pt x="0" y="0"/>
                  </a:moveTo>
                  <a:cubicBezTo>
                    <a:pt x="571" y="285"/>
                    <a:pt x="856" y="408"/>
                    <a:pt x="1076" y="782"/>
                  </a:cubicBezTo>
                  <a:cubicBezTo>
                    <a:pt x="1185" y="775"/>
                    <a:pt x="1220" y="816"/>
                    <a:pt x="1320" y="788"/>
                  </a:cubicBezTo>
                  <a:cubicBezTo>
                    <a:pt x="1264" y="347"/>
                    <a:pt x="1276" y="352"/>
                    <a:pt x="1443" y="5"/>
                  </a:cubicBezTo>
                  <a:cubicBezTo>
                    <a:pt x="867" y="5"/>
                    <a:pt x="233" y="0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chemeClr val="accent1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76839" name="Group 126"/>
            <p:cNvGrpSpPr>
              <a:grpSpLocks/>
            </p:cNvGrpSpPr>
            <p:nvPr/>
          </p:nvGrpSpPr>
          <p:grpSpPr bwMode="auto">
            <a:xfrm>
              <a:off x="5251450" y="3641726"/>
              <a:ext cx="550863" cy="452438"/>
              <a:chOff x="2886" y="1668"/>
              <a:chExt cx="347" cy="285"/>
            </a:xfrm>
          </p:grpSpPr>
          <p:sp>
            <p:nvSpPr>
              <p:cNvPr id="76872" name="Rectangle 127"/>
              <p:cNvSpPr>
                <a:spLocks noChangeArrowheads="1"/>
              </p:cNvSpPr>
              <p:nvPr/>
            </p:nvSpPr>
            <p:spPr bwMode="auto">
              <a:xfrm>
                <a:off x="2886" y="1668"/>
                <a:ext cx="347" cy="285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800">
                  <a:solidFill>
                    <a:srgbClr val="000000"/>
                  </a:solidFill>
                </a:endParaRPr>
              </a:p>
            </p:txBody>
          </p:sp>
          <p:sp>
            <p:nvSpPr>
              <p:cNvPr id="76873" name="Oval 128"/>
              <p:cNvSpPr>
                <a:spLocks noChangeArrowheads="1"/>
              </p:cNvSpPr>
              <p:nvPr/>
            </p:nvSpPr>
            <p:spPr bwMode="auto">
              <a:xfrm>
                <a:off x="2905" y="1674"/>
                <a:ext cx="314" cy="74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1800">
                  <a:solidFill>
                    <a:srgbClr val="000000"/>
                  </a:solidFill>
                </a:endParaRPr>
              </a:p>
            </p:txBody>
          </p:sp>
          <p:sp>
            <p:nvSpPr>
              <p:cNvPr id="76874" name="Rectangle 129"/>
              <p:cNvSpPr>
                <a:spLocks noChangeArrowheads="1"/>
              </p:cNvSpPr>
              <p:nvPr/>
            </p:nvSpPr>
            <p:spPr bwMode="auto">
              <a:xfrm>
                <a:off x="2913" y="1785"/>
                <a:ext cx="300" cy="156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800">
                  <a:solidFill>
                    <a:srgbClr val="000000"/>
                  </a:solidFill>
                </a:endParaRPr>
              </a:p>
            </p:txBody>
          </p:sp>
          <p:sp>
            <p:nvSpPr>
              <p:cNvPr id="76875" name="Line 130"/>
              <p:cNvSpPr>
                <a:spLocks noChangeShapeType="1"/>
              </p:cNvSpPr>
              <p:nvPr/>
            </p:nvSpPr>
            <p:spPr bwMode="auto">
              <a:xfrm>
                <a:off x="3082" y="1811"/>
                <a:ext cx="1" cy="13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876" name="Line 131"/>
              <p:cNvSpPr>
                <a:spLocks noChangeShapeType="1"/>
              </p:cNvSpPr>
              <p:nvPr/>
            </p:nvSpPr>
            <p:spPr bwMode="auto">
              <a:xfrm>
                <a:off x="2913" y="1842"/>
                <a:ext cx="3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877" name="Line 132"/>
              <p:cNvSpPr>
                <a:spLocks noChangeShapeType="1"/>
              </p:cNvSpPr>
              <p:nvPr/>
            </p:nvSpPr>
            <p:spPr bwMode="auto">
              <a:xfrm>
                <a:off x="2912" y="1812"/>
                <a:ext cx="3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878" name="AutoShape 133"/>
              <p:cNvSpPr>
                <a:spLocks noChangeArrowheads="1"/>
              </p:cNvSpPr>
              <p:nvPr/>
            </p:nvSpPr>
            <p:spPr bwMode="auto">
              <a:xfrm rot="5400000">
                <a:off x="3051" y="1745"/>
                <a:ext cx="29" cy="41"/>
              </a:xfrm>
              <a:prstGeom prst="rightArrow">
                <a:avLst>
                  <a:gd name="adj1" fmla="val 51167"/>
                  <a:gd name="adj2" fmla="val 39736"/>
                </a:avLst>
              </a:prstGeom>
              <a:solidFill>
                <a:schemeClr val="accent2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800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76840" name="Group 134"/>
            <p:cNvGrpSpPr>
              <a:grpSpLocks/>
            </p:cNvGrpSpPr>
            <p:nvPr/>
          </p:nvGrpSpPr>
          <p:grpSpPr bwMode="auto">
            <a:xfrm>
              <a:off x="6264275" y="3914776"/>
              <a:ext cx="550863" cy="452438"/>
              <a:chOff x="2886" y="1668"/>
              <a:chExt cx="347" cy="285"/>
            </a:xfrm>
          </p:grpSpPr>
          <p:sp>
            <p:nvSpPr>
              <p:cNvPr id="76865" name="Rectangle 135"/>
              <p:cNvSpPr>
                <a:spLocks noChangeArrowheads="1"/>
              </p:cNvSpPr>
              <p:nvPr/>
            </p:nvSpPr>
            <p:spPr bwMode="auto">
              <a:xfrm>
                <a:off x="2886" y="1668"/>
                <a:ext cx="347" cy="285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800">
                  <a:solidFill>
                    <a:srgbClr val="000000"/>
                  </a:solidFill>
                </a:endParaRPr>
              </a:p>
            </p:txBody>
          </p:sp>
          <p:sp>
            <p:nvSpPr>
              <p:cNvPr id="76866" name="Oval 136"/>
              <p:cNvSpPr>
                <a:spLocks noChangeArrowheads="1"/>
              </p:cNvSpPr>
              <p:nvPr/>
            </p:nvSpPr>
            <p:spPr bwMode="auto">
              <a:xfrm>
                <a:off x="2905" y="1674"/>
                <a:ext cx="314" cy="74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1800">
                  <a:solidFill>
                    <a:srgbClr val="000000"/>
                  </a:solidFill>
                </a:endParaRPr>
              </a:p>
            </p:txBody>
          </p:sp>
          <p:sp>
            <p:nvSpPr>
              <p:cNvPr id="76867" name="Rectangle 137"/>
              <p:cNvSpPr>
                <a:spLocks noChangeArrowheads="1"/>
              </p:cNvSpPr>
              <p:nvPr/>
            </p:nvSpPr>
            <p:spPr bwMode="auto">
              <a:xfrm>
                <a:off x="2913" y="1785"/>
                <a:ext cx="300" cy="156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800">
                  <a:solidFill>
                    <a:srgbClr val="000000"/>
                  </a:solidFill>
                </a:endParaRPr>
              </a:p>
            </p:txBody>
          </p:sp>
          <p:sp>
            <p:nvSpPr>
              <p:cNvPr id="76868" name="Line 138"/>
              <p:cNvSpPr>
                <a:spLocks noChangeShapeType="1"/>
              </p:cNvSpPr>
              <p:nvPr/>
            </p:nvSpPr>
            <p:spPr bwMode="auto">
              <a:xfrm>
                <a:off x="3082" y="1811"/>
                <a:ext cx="1" cy="13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869" name="Line 139"/>
              <p:cNvSpPr>
                <a:spLocks noChangeShapeType="1"/>
              </p:cNvSpPr>
              <p:nvPr/>
            </p:nvSpPr>
            <p:spPr bwMode="auto">
              <a:xfrm>
                <a:off x="2913" y="1842"/>
                <a:ext cx="3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870" name="Line 140"/>
              <p:cNvSpPr>
                <a:spLocks noChangeShapeType="1"/>
              </p:cNvSpPr>
              <p:nvPr/>
            </p:nvSpPr>
            <p:spPr bwMode="auto">
              <a:xfrm>
                <a:off x="2912" y="1812"/>
                <a:ext cx="3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871" name="AutoShape 141"/>
              <p:cNvSpPr>
                <a:spLocks noChangeArrowheads="1"/>
              </p:cNvSpPr>
              <p:nvPr/>
            </p:nvSpPr>
            <p:spPr bwMode="auto">
              <a:xfrm rot="5400000">
                <a:off x="3051" y="1745"/>
                <a:ext cx="29" cy="41"/>
              </a:xfrm>
              <a:prstGeom prst="rightArrow">
                <a:avLst>
                  <a:gd name="adj1" fmla="val 51167"/>
                  <a:gd name="adj2" fmla="val 39736"/>
                </a:avLst>
              </a:prstGeom>
              <a:solidFill>
                <a:schemeClr val="accent2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800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76841" name="Group 142"/>
            <p:cNvGrpSpPr>
              <a:grpSpLocks/>
            </p:cNvGrpSpPr>
            <p:nvPr/>
          </p:nvGrpSpPr>
          <p:grpSpPr bwMode="auto">
            <a:xfrm>
              <a:off x="5894388" y="5991226"/>
              <a:ext cx="550863" cy="452438"/>
              <a:chOff x="2886" y="1668"/>
              <a:chExt cx="347" cy="285"/>
            </a:xfrm>
          </p:grpSpPr>
          <p:sp>
            <p:nvSpPr>
              <p:cNvPr id="76858" name="Rectangle 143"/>
              <p:cNvSpPr>
                <a:spLocks noChangeArrowheads="1"/>
              </p:cNvSpPr>
              <p:nvPr/>
            </p:nvSpPr>
            <p:spPr bwMode="auto">
              <a:xfrm>
                <a:off x="2886" y="1668"/>
                <a:ext cx="347" cy="285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800">
                  <a:solidFill>
                    <a:srgbClr val="000000"/>
                  </a:solidFill>
                </a:endParaRPr>
              </a:p>
            </p:txBody>
          </p:sp>
          <p:sp>
            <p:nvSpPr>
              <p:cNvPr id="76859" name="Oval 144"/>
              <p:cNvSpPr>
                <a:spLocks noChangeArrowheads="1"/>
              </p:cNvSpPr>
              <p:nvPr/>
            </p:nvSpPr>
            <p:spPr bwMode="auto">
              <a:xfrm>
                <a:off x="2905" y="1674"/>
                <a:ext cx="314" cy="74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1800">
                  <a:solidFill>
                    <a:srgbClr val="000000"/>
                  </a:solidFill>
                </a:endParaRPr>
              </a:p>
            </p:txBody>
          </p:sp>
          <p:sp>
            <p:nvSpPr>
              <p:cNvPr id="76860" name="Rectangle 145"/>
              <p:cNvSpPr>
                <a:spLocks noChangeArrowheads="1"/>
              </p:cNvSpPr>
              <p:nvPr/>
            </p:nvSpPr>
            <p:spPr bwMode="auto">
              <a:xfrm>
                <a:off x="2913" y="1785"/>
                <a:ext cx="300" cy="156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800">
                  <a:solidFill>
                    <a:srgbClr val="000000"/>
                  </a:solidFill>
                </a:endParaRPr>
              </a:p>
            </p:txBody>
          </p:sp>
          <p:sp>
            <p:nvSpPr>
              <p:cNvPr id="76861" name="Line 146"/>
              <p:cNvSpPr>
                <a:spLocks noChangeShapeType="1"/>
              </p:cNvSpPr>
              <p:nvPr/>
            </p:nvSpPr>
            <p:spPr bwMode="auto">
              <a:xfrm>
                <a:off x="3082" y="1811"/>
                <a:ext cx="1" cy="13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862" name="Line 147"/>
              <p:cNvSpPr>
                <a:spLocks noChangeShapeType="1"/>
              </p:cNvSpPr>
              <p:nvPr/>
            </p:nvSpPr>
            <p:spPr bwMode="auto">
              <a:xfrm>
                <a:off x="2913" y="1842"/>
                <a:ext cx="3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863" name="Line 148"/>
              <p:cNvSpPr>
                <a:spLocks noChangeShapeType="1"/>
              </p:cNvSpPr>
              <p:nvPr/>
            </p:nvSpPr>
            <p:spPr bwMode="auto">
              <a:xfrm>
                <a:off x="2912" y="1812"/>
                <a:ext cx="3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864" name="AutoShape 149"/>
              <p:cNvSpPr>
                <a:spLocks noChangeArrowheads="1"/>
              </p:cNvSpPr>
              <p:nvPr/>
            </p:nvSpPr>
            <p:spPr bwMode="auto">
              <a:xfrm rot="5400000">
                <a:off x="3051" y="1745"/>
                <a:ext cx="29" cy="41"/>
              </a:xfrm>
              <a:prstGeom prst="rightArrow">
                <a:avLst>
                  <a:gd name="adj1" fmla="val 51167"/>
                  <a:gd name="adj2" fmla="val 39736"/>
                </a:avLst>
              </a:prstGeom>
              <a:solidFill>
                <a:schemeClr val="accent2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800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76842" name="Group 150"/>
            <p:cNvGrpSpPr>
              <a:grpSpLocks/>
            </p:cNvGrpSpPr>
            <p:nvPr/>
          </p:nvGrpSpPr>
          <p:grpSpPr bwMode="auto">
            <a:xfrm>
              <a:off x="5199063" y="5772151"/>
              <a:ext cx="550863" cy="452438"/>
              <a:chOff x="2886" y="1668"/>
              <a:chExt cx="347" cy="285"/>
            </a:xfrm>
          </p:grpSpPr>
          <p:sp>
            <p:nvSpPr>
              <p:cNvPr id="76851" name="Rectangle 151"/>
              <p:cNvSpPr>
                <a:spLocks noChangeArrowheads="1"/>
              </p:cNvSpPr>
              <p:nvPr/>
            </p:nvSpPr>
            <p:spPr bwMode="auto">
              <a:xfrm>
                <a:off x="2886" y="1668"/>
                <a:ext cx="347" cy="285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800">
                  <a:solidFill>
                    <a:srgbClr val="000000"/>
                  </a:solidFill>
                </a:endParaRPr>
              </a:p>
            </p:txBody>
          </p:sp>
          <p:sp>
            <p:nvSpPr>
              <p:cNvPr id="76852" name="Oval 152"/>
              <p:cNvSpPr>
                <a:spLocks noChangeArrowheads="1"/>
              </p:cNvSpPr>
              <p:nvPr/>
            </p:nvSpPr>
            <p:spPr bwMode="auto">
              <a:xfrm>
                <a:off x="2905" y="1674"/>
                <a:ext cx="314" cy="74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1800">
                  <a:solidFill>
                    <a:srgbClr val="000000"/>
                  </a:solidFill>
                </a:endParaRPr>
              </a:p>
            </p:txBody>
          </p:sp>
          <p:sp>
            <p:nvSpPr>
              <p:cNvPr id="76853" name="Rectangle 153"/>
              <p:cNvSpPr>
                <a:spLocks noChangeArrowheads="1"/>
              </p:cNvSpPr>
              <p:nvPr/>
            </p:nvSpPr>
            <p:spPr bwMode="auto">
              <a:xfrm>
                <a:off x="2913" y="1785"/>
                <a:ext cx="300" cy="156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800">
                  <a:solidFill>
                    <a:srgbClr val="000000"/>
                  </a:solidFill>
                </a:endParaRPr>
              </a:p>
            </p:txBody>
          </p:sp>
          <p:sp>
            <p:nvSpPr>
              <p:cNvPr id="76854" name="Line 154"/>
              <p:cNvSpPr>
                <a:spLocks noChangeShapeType="1"/>
              </p:cNvSpPr>
              <p:nvPr/>
            </p:nvSpPr>
            <p:spPr bwMode="auto">
              <a:xfrm>
                <a:off x="3082" y="1811"/>
                <a:ext cx="1" cy="13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855" name="Line 155"/>
              <p:cNvSpPr>
                <a:spLocks noChangeShapeType="1"/>
              </p:cNvSpPr>
              <p:nvPr/>
            </p:nvSpPr>
            <p:spPr bwMode="auto">
              <a:xfrm>
                <a:off x="2913" y="1842"/>
                <a:ext cx="3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856" name="Line 156"/>
              <p:cNvSpPr>
                <a:spLocks noChangeShapeType="1"/>
              </p:cNvSpPr>
              <p:nvPr/>
            </p:nvSpPr>
            <p:spPr bwMode="auto">
              <a:xfrm>
                <a:off x="2912" y="1812"/>
                <a:ext cx="3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857" name="AutoShape 157"/>
              <p:cNvSpPr>
                <a:spLocks noChangeArrowheads="1"/>
              </p:cNvSpPr>
              <p:nvPr/>
            </p:nvSpPr>
            <p:spPr bwMode="auto">
              <a:xfrm rot="5400000">
                <a:off x="3051" y="1745"/>
                <a:ext cx="29" cy="41"/>
              </a:xfrm>
              <a:prstGeom prst="rightArrow">
                <a:avLst>
                  <a:gd name="adj1" fmla="val 51167"/>
                  <a:gd name="adj2" fmla="val 39736"/>
                </a:avLst>
              </a:prstGeom>
              <a:solidFill>
                <a:schemeClr val="accent2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800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76843" name="Group 158"/>
            <p:cNvGrpSpPr>
              <a:grpSpLocks/>
            </p:cNvGrpSpPr>
            <p:nvPr/>
          </p:nvGrpSpPr>
          <p:grpSpPr bwMode="auto">
            <a:xfrm>
              <a:off x="4543425" y="5964238"/>
              <a:ext cx="550863" cy="452438"/>
              <a:chOff x="2886" y="1668"/>
              <a:chExt cx="347" cy="285"/>
            </a:xfrm>
          </p:grpSpPr>
          <p:sp>
            <p:nvSpPr>
              <p:cNvPr id="76844" name="Rectangle 159"/>
              <p:cNvSpPr>
                <a:spLocks noChangeArrowheads="1"/>
              </p:cNvSpPr>
              <p:nvPr/>
            </p:nvSpPr>
            <p:spPr bwMode="auto">
              <a:xfrm>
                <a:off x="2886" y="1668"/>
                <a:ext cx="347" cy="285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800">
                  <a:solidFill>
                    <a:srgbClr val="000000"/>
                  </a:solidFill>
                </a:endParaRPr>
              </a:p>
            </p:txBody>
          </p:sp>
          <p:sp>
            <p:nvSpPr>
              <p:cNvPr id="76845" name="Oval 160"/>
              <p:cNvSpPr>
                <a:spLocks noChangeArrowheads="1"/>
              </p:cNvSpPr>
              <p:nvPr/>
            </p:nvSpPr>
            <p:spPr bwMode="auto">
              <a:xfrm>
                <a:off x="2905" y="1674"/>
                <a:ext cx="314" cy="74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1800">
                  <a:solidFill>
                    <a:srgbClr val="000000"/>
                  </a:solidFill>
                </a:endParaRPr>
              </a:p>
            </p:txBody>
          </p:sp>
          <p:sp>
            <p:nvSpPr>
              <p:cNvPr id="76846" name="Rectangle 161"/>
              <p:cNvSpPr>
                <a:spLocks noChangeArrowheads="1"/>
              </p:cNvSpPr>
              <p:nvPr/>
            </p:nvSpPr>
            <p:spPr bwMode="auto">
              <a:xfrm>
                <a:off x="2913" y="1785"/>
                <a:ext cx="300" cy="156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800">
                  <a:solidFill>
                    <a:srgbClr val="000000"/>
                  </a:solidFill>
                </a:endParaRPr>
              </a:p>
            </p:txBody>
          </p:sp>
          <p:sp>
            <p:nvSpPr>
              <p:cNvPr id="76847" name="Line 162"/>
              <p:cNvSpPr>
                <a:spLocks noChangeShapeType="1"/>
              </p:cNvSpPr>
              <p:nvPr/>
            </p:nvSpPr>
            <p:spPr bwMode="auto">
              <a:xfrm>
                <a:off x="3082" y="1811"/>
                <a:ext cx="1" cy="13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848" name="Line 163"/>
              <p:cNvSpPr>
                <a:spLocks noChangeShapeType="1"/>
              </p:cNvSpPr>
              <p:nvPr/>
            </p:nvSpPr>
            <p:spPr bwMode="auto">
              <a:xfrm>
                <a:off x="2913" y="1842"/>
                <a:ext cx="3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849" name="Line 164"/>
              <p:cNvSpPr>
                <a:spLocks noChangeShapeType="1"/>
              </p:cNvSpPr>
              <p:nvPr/>
            </p:nvSpPr>
            <p:spPr bwMode="auto">
              <a:xfrm>
                <a:off x="2912" y="1812"/>
                <a:ext cx="3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850" name="AutoShape 165"/>
              <p:cNvSpPr>
                <a:spLocks noChangeArrowheads="1"/>
              </p:cNvSpPr>
              <p:nvPr/>
            </p:nvSpPr>
            <p:spPr bwMode="auto">
              <a:xfrm rot="5400000">
                <a:off x="3051" y="1745"/>
                <a:ext cx="29" cy="41"/>
              </a:xfrm>
              <a:prstGeom prst="rightArrow">
                <a:avLst>
                  <a:gd name="adj1" fmla="val 51167"/>
                  <a:gd name="adj2" fmla="val 39736"/>
                </a:avLst>
              </a:prstGeom>
              <a:solidFill>
                <a:schemeClr val="accent2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800">
                  <a:solidFill>
                    <a:srgbClr val="000000"/>
                  </a:solidFill>
                </a:endParaRPr>
              </a:p>
            </p:txBody>
          </p:sp>
        </p:grpSp>
      </p:grpSp>
      <p:cxnSp>
        <p:nvCxnSpPr>
          <p:cNvPr id="76810" name="Straight Connector 421888"/>
          <p:cNvCxnSpPr>
            <a:cxnSpLocks noChangeShapeType="1"/>
          </p:cNvCxnSpPr>
          <p:nvPr/>
        </p:nvCxnSpPr>
        <p:spPr bwMode="auto">
          <a:xfrm>
            <a:off x="2197100" y="2743200"/>
            <a:ext cx="209550" cy="5746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76811" name="Straight Connector 421894"/>
          <p:cNvCxnSpPr>
            <a:cxnSpLocks noChangeShapeType="1"/>
          </p:cNvCxnSpPr>
          <p:nvPr/>
        </p:nvCxnSpPr>
        <p:spPr bwMode="auto">
          <a:xfrm flipH="1">
            <a:off x="3503613" y="2444750"/>
            <a:ext cx="1943100" cy="17113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</p:spTree>
    <p:extLst>
      <p:ext uri="{BB962C8B-B14F-4D97-AF65-F5344CB8AC3E}">
        <p14:creationId xmlns:p14="http://schemas.microsoft.com/office/powerpoint/2010/main" val="3142968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1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ea typeface="ＭＳ Ｐゴシック" pitchFamily="34" charset="-128"/>
              </a:rPr>
              <a:t>Introduction</a:t>
            </a:r>
          </a:p>
        </p:txBody>
      </p:sp>
      <p:sp>
        <p:nvSpPr>
          <p:cNvPr id="12288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41313" y="166688"/>
            <a:ext cx="7772400" cy="892175"/>
          </a:xfrm>
        </p:spPr>
        <p:txBody>
          <a:bodyPr/>
          <a:lstStyle/>
          <a:p>
            <a:pPr eaLnBrk="1" hangingPunct="1"/>
            <a:r>
              <a:rPr lang="ja-JP" altLang="en-US" sz="4000" smtClean="0">
                <a:ea typeface="ＭＳ Ｐゴシック" pitchFamily="34" charset="-128"/>
              </a:rPr>
              <a:t>“</a:t>
            </a:r>
            <a:r>
              <a:rPr lang="en-US" altLang="ja-JP" sz="4000" smtClean="0">
                <a:ea typeface="ＭＳ Ｐゴシック" pitchFamily="34" charset="-128"/>
              </a:rPr>
              <a:t>Real</a:t>
            </a:r>
            <a:r>
              <a:rPr lang="ja-JP" altLang="en-US" sz="4000" smtClean="0">
                <a:ea typeface="ＭＳ Ｐゴシック" pitchFamily="34" charset="-128"/>
              </a:rPr>
              <a:t>”</a:t>
            </a:r>
            <a:r>
              <a:rPr lang="en-US" altLang="ja-JP" sz="4000" smtClean="0">
                <a:ea typeface="ＭＳ Ｐゴシック" pitchFamily="34" charset="-128"/>
              </a:rPr>
              <a:t> Internet delays, routes</a:t>
            </a:r>
            <a:endParaRPr lang="en-US" sz="4000" smtClean="0">
              <a:ea typeface="ＭＳ Ｐゴシック" pitchFamily="34" charset="-128"/>
            </a:endParaRPr>
          </a:p>
        </p:txBody>
      </p:sp>
      <p:sp>
        <p:nvSpPr>
          <p:cNvPr id="122883" name="Text Box 4"/>
          <p:cNvSpPr txBox="1">
            <a:spLocks noChangeArrowheads="1"/>
          </p:cNvSpPr>
          <p:nvPr/>
        </p:nvSpPr>
        <p:spPr bwMode="auto">
          <a:xfrm>
            <a:off x="704850" y="2044755"/>
            <a:ext cx="8229600" cy="3898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lnSpc>
                <a:spcPct val="80000"/>
              </a:lnSpc>
            </a:pPr>
            <a:r>
              <a:rPr lang="en-US" sz="1600" dirty="0"/>
              <a:t>1  </a:t>
            </a:r>
            <a:r>
              <a:rPr lang="en-US" sz="1600" dirty="0" err="1"/>
              <a:t>cs-gw</a:t>
            </a:r>
            <a:r>
              <a:rPr lang="en-US" sz="1600" dirty="0"/>
              <a:t> (128.119.240.254)  1 </a:t>
            </a:r>
            <a:r>
              <a:rPr lang="en-US" sz="1600" dirty="0" err="1"/>
              <a:t>ms</a:t>
            </a:r>
            <a:r>
              <a:rPr lang="en-US" sz="1600" dirty="0"/>
              <a:t>  1 </a:t>
            </a:r>
            <a:r>
              <a:rPr lang="en-US" sz="1600" dirty="0" err="1"/>
              <a:t>ms</a:t>
            </a:r>
            <a:r>
              <a:rPr lang="en-US" sz="1600" dirty="0"/>
              <a:t>  2 </a:t>
            </a:r>
            <a:r>
              <a:rPr lang="en-US" sz="1600" dirty="0" err="1"/>
              <a:t>ms</a:t>
            </a:r>
            <a:endParaRPr lang="en-US" sz="1600" dirty="0"/>
          </a:p>
          <a:p>
            <a:pPr marL="457200" indent="-457200">
              <a:lnSpc>
                <a:spcPct val="80000"/>
              </a:lnSpc>
            </a:pPr>
            <a:r>
              <a:rPr lang="en-US" sz="1600" dirty="0"/>
              <a:t>2  border1-rt-fa5-1-0.gw.umass.edu (128.119.3.145)  1 </a:t>
            </a:r>
            <a:r>
              <a:rPr lang="en-US" sz="1600" dirty="0" err="1"/>
              <a:t>ms</a:t>
            </a:r>
            <a:r>
              <a:rPr lang="en-US" sz="1600" dirty="0"/>
              <a:t>  1 </a:t>
            </a:r>
            <a:r>
              <a:rPr lang="en-US" sz="1600" dirty="0" err="1"/>
              <a:t>ms</a:t>
            </a:r>
            <a:r>
              <a:rPr lang="en-US" sz="1600" dirty="0"/>
              <a:t>  2 </a:t>
            </a:r>
            <a:r>
              <a:rPr lang="en-US" sz="1600" dirty="0" err="1"/>
              <a:t>ms</a:t>
            </a:r>
            <a:endParaRPr lang="en-US" sz="1600" dirty="0"/>
          </a:p>
          <a:p>
            <a:pPr marL="457200" indent="-457200">
              <a:lnSpc>
                <a:spcPct val="80000"/>
              </a:lnSpc>
            </a:pPr>
            <a:r>
              <a:rPr lang="en-US" sz="1600" dirty="0"/>
              <a:t>3  cht-vbns.gw.umass.edu (128.119.3.130)  6 </a:t>
            </a:r>
            <a:r>
              <a:rPr lang="en-US" sz="1600" dirty="0" err="1"/>
              <a:t>ms</a:t>
            </a:r>
            <a:r>
              <a:rPr lang="en-US" sz="1600" dirty="0"/>
              <a:t> 5 </a:t>
            </a:r>
            <a:r>
              <a:rPr lang="en-US" sz="1600" dirty="0" err="1"/>
              <a:t>ms</a:t>
            </a:r>
            <a:r>
              <a:rPr lang="en-US" sz="1600" dirty="0"/>
              <a:t> 5 </a:t>
            </a:r>
            <a:r>
              <a:rPr lang="en-US" sz="1600" dirty="0" err="1"/>
              <a:t>ms</a:t>
            </a:r>
            <a:endParaRPr lang="en-US" sz="1600" dirty="0"/>
          </a:p>
          <a:p>
            <a:pPr marL="457200" indent="-457200">
              <a:lnSpc>
                <a:spcPct val="80000"/>
              </a:lnSpc>
            </a:pPr>
            <a:r>
              <a:rPr lang="en-US" sz="1600" dirty="0"/>
              <a:t>4  jn1-at1-0-0-19.wor.vbns.net (204.147.132.129)  16 </a:t>
            </a:r>
            <a:r>
              <a:rPr lang="en-US" sz="1600" dirty="0" err="1"/>
              <a:t>ms</a:t>
            </a:r>
            <a:r>
              <a:rPr lang="en-US" sz="1600" dirty="0"/>
              <a:t> 11 </a:t>
            </a:r>
            <a:r>
              <a:rPr lang="en-US" sz="1600" dirty="0" err="1"/>
              <a:t>ms</a:t>
            </a:r>
            <a:r>
              <a:rPr lang="en-US" sz="1600" dirty="0"/>
              <a:t> 13 </a:t>
            </a:r>
            <a:r>
              <a:rPr lang="en-US" sz="1600" dirty="0" err="1"/>
              <a:t>ms</a:t>
            </a:r>
            <a:r>
              <a:rPr lang="en-US" sz="1600" dirty="0"/>
              <a:t> </a:t>
            </a:r>
          </a:p>
          <a:p>
            <a:pPr marL="457200" indent="-457200">
              <a:lnSpc>
                <a:spcPct val="80000"/>
              </a:lnSpc>
            </a:pPr>
            <a:r>
              <a:rPr lang="en-US" sz="1600" dirty="0"/>
              <a:t>5  jn1-so7-0-0-0.wae.vbns.net (204.147.136.136)  21 </a:t>
            </a:r>
            <a:r>
              <a:rPr lang="en-US" sz="1600" dirty="0" err="1"/>
              <a:t>ms</a:t>
            </a:r>
            <a:r>
              <a:rPr lang="en-US" sz="1600" dirty="0"/>
              <a:t> 18 </a:t>
            </a:r>
            <a:r>
              <a:rPr lang="en-US" sz="1600" dirty="0" err="1"/>
              <a:t>ms</a:t>
            </a:r>
            <a:r>
              <a:rPr lang="en-US" sz="1600" dirty="0"/>
              <a:t> 18 </a:t>
            </a:r>
            <a:r>
              <a:rPr lang="en-US" sz="1600" dirty="0" err="1"/>
              <a:t>ms</a:t>
            </a:r>
            <a:r>
              <a:rPr lang="en-US" sz="1600" dirty="0"/>
              <a:t> </a:t>
            </a:r>
          </a:p>
          <a:p>
            <a:pPr marL="457200" indent="-457200">
              <a:lnSpc>
                <a:spcPct val="80000"/>
              </a:lnSpc>
            </a:pPr>
            <a:r>
              <a:rPr lang="en-US" sz="1600" dirty="0"/>
              <a:t>6  abilene-vbns.abilene.ucaid.edu (198.32.11.9)  22 </a:t>
            </a:r>
            <a:r>
              <a:rPr lang="en-US" sz="1600" dirty="0" err="1"/>
              <a:t>ms</a:t>
            </a:r>
            <a:r>
              <a:rPr lang="en-US" sz="1600" dirty="0"/>
              <a:t>  18 </a:t>
            </a:r>
            <a:r>
              <a:rPr lang="en-US" sz="1600" dirty="0" err="1"/>
              <a:t>ms</a:t>
            </a:r>
            <a:r>
              <a:rPr lang="en-US" sz="1600" dirty="0"/>
              <a:t>  22 </a:t>
            </a:r>
            <a:r>
              <a:rPr lang="en-US" sz="1600" dirty="0" err="1"/>
              <a:t>ms</a:t>
            </a:r>
            <a:endParaRPr lang="en-US" sz="1600" dirty="0"/>
          </a:p>
          <a:p>
            <a:pPr marL="457200" indent="-457200">
              <a:lnSpc>
                <a:spcPct val="80000"/>
              </a:lnSpc>
            </a:pPr>
            <a:r>
              <a:rPr lang="en-US" sz="1600" dirty="0"/>
              <a:t>7  nycm-wash.abilene.ucaid.edu (198.32.8.46)  22 </a:t>
            </a:r>
            <a:r>
              <a:rPr lang="en-US" sz="1600" dirty="0" err="1"/>
              <a:t>ms</a:t>
            </a:r>
            <a:r>
              <a:rPr lang="en-US" sz="1600" dirty="0"/>
              <a:t>  22 </a:t>
            </a:r>
            <a:r>
              <a:rPr lang="en-US" sz="1600" dirty="0" err="1"/>
              <a:t>ms</a:t>
            </a:r>
            <a:r>
              <a:rPr lang="en-US" sz="1600" dirty="0"/>
              <a:t>  22 </a:t>
            </a:r>
            <a:r>
              <a:rPr lang="en-US" sz="1600" dirty="0" err="1"/>
              <a:t>ms</a:t>
            </a:r>
            <a:endParaRPr lang="en-US" sz="1600" dirty="0"/>
          </a:p>
          <a:p>
            <a:pPr marL="457200" indent="-457200">
              <a:lnSpc>
                <a:spcPct val="80000"/>
              </a:lnSpc>
            </a:pPr>
            <a:r>
              <a:rPr lang="en-US" sz="1600" dirty="0"/>
              <a:t>8  62.40.103.253 (62.40.103.253)  104 </a:t>
            </a:r>
            <a:r>
              <a:rPr lang="en-US" sz="1600" dirty="0" err="1"/>
              <a:t>ms</a:t>
            </a:r>
            <a:r>
              <a:rPr lang="en-US" sz="1600" dirty="0"/>
              <a:t> 109 </a:t>
            </a:r>
            <a:r>
              <a:rPr lang="en-US" sz="1600" dirty="0" err="1"/>
              <a:t>ms</a:t>
            </a:r>
            <a:r>
              <a:rPr lang="en-US" sz="1600" dirty="0"/>
              <a:t> 106 </a:t>
            </a:r>
            <a:r>
              <a:rPr lang="en-US" sz="1600" dirty="0" err="1"/>
              <a:t>ms</a:t>
            </a:r>
            <a:endParaRPr lang="en-US" sz="1600" dirty="0"/>
          </a:p>
          <a:p>
            <a:pPr marL="457200" indent="-457200">
              <a:lnSpc>
                <a:spcPct val="80000"/>
              </a:lnSpc>
            </a:pPr>
            <a:r>
              <a:rPr lang="en-US" sz="1600" dirty="0"/>
              <a:t>9  de2-1.de1.de.geant.net (62.40.96.129)  109 </a:t>
            </a:r>
            <a:r>
              <a:rPr lang="en-US" sz="1600" dirty="0" err="1"/>
              <a:t>ms</a:t>
            </a:r>
            <a:r>
              <a:rPr lang="en-US" sz="1600" dirty="0"/>
              <a:t> 102 </a:t>
            </a:r>
            <a:r>
              <a:rPr lang="en-US" sz="1600" dirty="0" err="1"/>
              <a:t>ms</a:t>
            </a:r>
            <a:r>
              <a:rPr lang="en-US" sz="1600" dirty="0"/>
              <a:t> 104 </a:t>
            </a:r>
            <a:r>
              <a:rPr lang="en-US" sz="1600" dirty="0" err="1"/>
              <a:t>ms</a:t>
            </a:r>
            <a:endParaRPr lang="en-US" sz="1600" dirty="0"/>
          </a:p>
          <a:p>
            <a:pPr marL="457200" indent="-457200">
              <a:lnSpc>
                <a:spcPct val="80000"/>
              </a:lnSpc>
            </a:pPr>
            <a:r>
              <a:rPr lang="en-US" sz="1600" dirty="0"/>
              <a:t>10  de.fr1.fr.geant.net (62.40.96.50)  113 </a:t>
            </a:r>
            <a:r>
              <a:rPr lang="en-US" sz="1600" dirty="0" err="1"/>
              <a:t>ms</a:t>
            </a:r>
            <a:r>
              <a:rPr lang="en-US" sz="1600" dirty="0"/>
              <a:t> 121 </a:t>
            </a:r>
            <a:r>
              <a:rPr lang="en-US" sz="1600" dirty="0" err="1"/>
              <a:t>ms</a:t>
            </a:r>
            <a:r>
              <a:rPr lang="en-US" sz="1600" dirty="0"/>
              <a:t> 114 </a:t>
            </a:r>
            <a:r>
              <a:rPr lang="en-US" sz="1600" dirty="0" err="1"/>
              <a:t>ms</a:t>
            </a:r>
            <a:endParaRPr lang="en-US" sz="1600" dirty="0"/>
          </a:p>
          <a:p>
            <a:pPr marL="457200" indent="-457200">
              <a:lnSpc>
                <a:spcPct val="80000"/>
              </a:lnSpc>
            </a:pPr>
            <a:r>
              <a:rPr lang="en-US" sz="1600" dirty="0"/>
              <a:t>11  renater-gw.fr1.fr.geant.net (62.40.103.54)  112 </a:t>
            </a:r>
            <a:r>
              <a:rPr lang="en-US" sz="1600" dirty="0" err="1"/>
              <a:t>ms</a:t>
            </a:r>
            <a:r>
              <a:rPr lang="en-US" sz="1600" dirty="0"/>
              <a:t>  114 </a:t>
            </a:r>
            <a:r>
              <a:rPr lang="en-US" sz="1600" dirty="0" err="1"/>
              <a:t>ms</a:t>
            </a:r>
            <a:r>
              <a:rPr lang="en-US" sz="1600" dirty="0"/>
              <a:t>  112 </a:t>
            </a:r>
            <a:r>
              <a:rPr lang="en-US" sz="1600" dirty="0" err="1"/>
              <a:t>ms</a:t>
            </a:r>
            <a:endParaRPr lang="en-US" sz="1600" dirty="0"/>
          </a:p>
          <a:p>
            <a:pPr marL="457200" indent="-457200">
              <a:lnSpc>
                <a:spcPct val="80000"/>
              </a:lnSpc>
            </a:pPr>
            <a:r>
              <a:rPr lang="en-US" sz="1600" dirty="0"/>
              <a:t>12  nio-n2.cssi.renater.fr (193.51.206.13)  111 </a:t>
            </a:r>
            <a:r>
              <a:rPr lang="en-US" sz="1600" dirty="0" err="1"/>
              <a:t>ms</a:t>
            </a:r>
            <a:r>
              <a:rPr lang="en-US" sz="1600" dirty="0"/>
              <a:t>  114 </a:t>
            </a:r>
            <a:r>
              <a:rPr lang="en-US" sz="1600" dirty="0" err="1"/>
              <a:t>ms</a:t>
            </a:r>
            <a:r>
              <a:rPr lang="en-US" sz="1600" dirty="0"/>
              <a:t>  116 </a:t>
            </a:r>
            <a:r>
              <a:rPr lang="en-US" sz="1600" dirty="0" err="1"/>
              <a:t>ms</a:t>
            </a:r>
            <a:endParaRPr lang="en-US" sz="1600" dirty="0"/>
          </a:p>
          <a:p>
            <a:pPr marL="457200" indent="-457200">
              <a:lnSpc>
                <a:spcPct val="80000"/>
              </a:lnSpc>
            </a:pPr>
            <a:r>
              <a:rPr lang="en-US" sz="1600" dirty="0"/>
              <a:t>13  nice.cssi.renater.fr (195.220.98.102)  123 </a:t>
            </a:r>
            <a:r>
              <a:rPr lang="en-US" sz="1600" dirty="0" err="1"/>
              <a:t>ms</a:t>
            </a:r>
            <a:r>
              <a:rPr lang="en-US" sz="1600" dirty="0"/>
              <a:t>  125 </a:t>
            </a:r>
            <a:r>
              <a:rPr lang="en-US" sz="1600" dirty="0" err="1"/>
              <a:t>ms</a:t>
            </a:r>
            <a:r>
              <a:rPr lang="en-US" sz="1600" dirty="0"/>
              <a:t>  124 </a:t>
            </a:r>
            <a:r>
              <a:rPr lang="en-US" sz="1600" dirty="0" err="1"/>
              <a:t>ms</a:t>
            </a:r>
            <a:endParaRPr lang="en-US" sz="1600" dirty="0"/>
          </a:p>
          <a:p>
            <a:pPr marL="457200" indent="-457200">
              <a:lnSpc>
                <a:spcPct val="80000"/>
              </a:lnSpc>
            </a:pPr>
            <a:r>
              <a:rPr lang="en-US" sz="1600" dirty="0"/>
              <a:t>14  r3t2-nice.cssi.renater.fr (195.220.98.110)  126 </a:t>
            </a:r>
            <a:r>
              <a:rPr lang="en-US" sz="1600" dirty="0" err="1"/>
              <a:t>ms</a:t>
            </a:r>
            <a:r>
              <a:rPr lang="en-US" sz="1600" dirty="0"/>
              <a:t>  126 </a:t>
            </a:r>
            <a:r>
              <a:rPr lang="en-US" sz="1600" dirty="0" err="1"/>
              <a:t>ms</a:t>
            </a:r>
            <a:r>
              <a:rPr lang="en-US" sz="1600" dirty="0"/>
              <a:t>  124 </a:t>
            </a:r>
            <a:r>
              <a:rPr lang="en-US" sz="1600" dirty="0" err="1"/>
              <a:t>ms</a:t>
            </a:r>
            <a:endParaRPr lang="en-US" sz="1600" dirty="0"/>
          </a:p>
          <a:p>
            <a:pPr marL="457200" indent="-457200">
              <a:lnSpc>
                <a:spcPct val="80000"/>
              </a:lnSpc>
            </a:pPr>
            <a:r>
              <a:rPr lang="en-US" sz="1600" dirty="0"/>
              <a:t>15  eurecom-valbonne.r3t2.ft.net (193.48.50.54)  135 </a:t>
            </a:r>
            <a:r>
              <a:rPr lang="en-US" sz="1600" dirty="0" err="1"/>
              <a:t>ms</a:t>
            </a:r>
            <a:r>
              <a:rPr lang="en-US" sz="1600" dirty="0"/>
              <a:t>  128 </a:t>
            </a:r>
            <a:r>
              <a:rPr lang="en-US" sz="1600" dirty="0" err="1"/>
              <a:t>ms</a:t>
            </a:r>
            <a:r>
              <a:rPr lang="en-US" sz="1600" dirty="0"/>
              <a:t>  133 </a:t>
            </a:r>
            <a:r>
              <a:rPr lang="en-US" sz="1600" dirty="0" err="1"/>
              <a:t>ms</a:t>
            </a:r>
            <a:endParaRPr lang="en-US" sz="1600" dirty="0"/>
          </a:p>
          <a:p>
            <a:pPr marL="457200" indent="-457200">
              <a:lnSpc>
                <a:spcPct val="80000"/>
              </a:lnSpc>
            </a:pPr>
            <a:r>
              <a:rPr lang="en-US" sz="1600" dirty="0"/>
              <a:t>16  194.214.211.25 (194.214.211.25)  126 </a:t>
            </a:r>
            <a:r>
              <a:rPr lang="en-US" sz="1600" dirty="0" err="1"/>
              <a:t>ms</a:t>
            </a:r>
            <a:r>
              <a:rPr lang="en-US" sz="1600" dirty="0"/>
              <a:t>  128 </a:t>
            </a:r>
            <a:r>
              <a:rPr lang="en-US" sz="1600" dirty="0" err="1"/>
              <a:t>ms</a:t>
            </a:r>
            <a:r>
              <a:rPr lang="en-US" sz="1600" dirty="0"/>
              <a:t>  126 </a:t>
            </a:r>
            <a:r>
              <a:rPr lang="en-US" sz="1600" dirty="0" err="1"/>
              <a:t>ms</a:t>
            </a:r>
            <a:endParaRPr lang="en-US" sz="1600" dirty="0"/>
          </a:p>
          <a:p>
            <a:pPr marL="457200" indent="-457200">
              <a:lnSpc>
                <a:spcPct val="80000"/>
              </a:lnSpc>
            </a:pPr>
            <a:r>
              <a:rPr lang="en-US" sz="1600" dirty="0"/>
              <a:t>17  * * *</a:t>
            </a:r>
          </a:p>
          <a:p>
            <a:pPr marL="457200" indent="-457200">
              <a:lnSpc>
                <a:spcPct val="80000"/>
              </a:lnSpc>
            </a:pPr>
            <a:r>
              <a:rPr lang="en-US" sz="1600" dirty="0"/>
              <a:t>18  * * *</a:t>
            </a:r>
          </a:p>
          <a:p>
            <a:pPr marL="457200" indent="-457200">
              <a:lnSpc>
                <a:spcPct val="80000"/>
              </a:lnSpc>
            </a:pPr>
            <a:r>
              <a:rPr lang="en-US" sz="1600" dirty="0"/>
              <a:t>19  fantasia.eurecom.fr (193.55.113.142)  132 </a:t>
            </a:r>
            <a:r>
              <a:rPr lang="en-US" sz="1600" dirty="0" err="1"/>
              <a:t>ms</a:t>
            </a:r>
            <a:r>
              <a:rPr lang="en-US" sz="1600" dirty="0"/>
              <a:t>  128 </a:t>
            </a:r>
            <a:r>
              <a:rPr lang="en-US" sz="1600" dirty="0" err="1"/>
              <a:t>ms</a:t>
            </a:r>
            <a:r>
              <a:rPr lang="en-US" sz="1600" dirty="0"/>
              <a:t>  136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</a:rPr>
              <a:t>ms</a:t>
            </a:r>
            <a:endParaRPr lang="en-US" sz="1600" dirty="0">
              <a:latin typeface="Times New Roman" pitchFamily="18" charset="0"/>
            </a:endParaRPr>
          </a:p>
        </p:txBody>
      </p:sp>
      <p:sp>
        <p:nvSpPr>
          <p:cNvPr id="122884" name="Text Box 5"/>
          <p:cNvSpPr txBox="1">
            <a:spLocks noChangeArrowheads="1"/>
          </p:cNvSpPr>
          <p:nvPr/>
        </p:nvSpPr>
        <p:spPr bwMode="auto">
          <a:xfrm>
            <a:off x="704850" y="989013"/>
            <a:ext cx="81930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dirty="0" err="1">
                <a:solidFill>
                  <a:srgbClr val="CC0000"/>
                </a:solidFill>
              </a:rPr>
              <a:t>traceroute</a:t>
            </a:r>
            <a:r>
              <a:rPr lang="en-US" dirty="0">
                <a:solidFill>
                  <a:srgbClr val="CC0000"/>
                </a:solidFill>
              </a:rPr>
              <a:t>:</a:t>
            </a:r>
            <a:r>
              <a:rPr lang="en-US" dirty="0"/>
              <a:t> gaia.cs.umass.edu to www.eurecom.fr</a:t>
            </a:r>
          </a:p>
        </p:txBody>
      </p:sp>
      <p:sp>
        <p:nvSpPr>
          <p:cNvPr id="122885" name="Line 6"/>
          <p:cNvSpPr>
            <a:spLocks noChangeShapeType="1"/>
          </p:cNvSpPr>
          <p:nvPr/>
        </p:nvSpPr>
        <p:spPr bwMode="auto">
          <a:xfrm>
            <a:off x="1679575" y="6097579"/>
            <a:ext cx="968375" cy="26987"/>
          </a:xfrm>
          <a:prstGeom prst="line">
            <a:avLst/>
          </a:prstGeom>
          <a:noFill/>
          <a:ln w="19050">
            <a:solidFill>
              <a:srgbClr val="CC0000"/>
            </a:solidFill>
            <a:round/>
            <a:headEnd type="triangle" w="med" len="med"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2886" name="Text Box 7"/>
          <p:cNvSpPr txBox="1">
            <a:spLocks noChangeArrowheads="1"/>
          </p:cNvSpPr>
          <p:nvPr/>
        </p:nvSpPr>
        <p:spPr bwMode="auto">
          <a:xfrm>
            <a:off x="4578350" y="1343976"/>
            <a:ext cx="45656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800" dirty="0">
                <a:solidFill>
                  <a:srgbClr val="CC0000"/>
                </a:solidFill>
              </a:rPr>
              <a:t>3 delay measurements from </a:t>
            </a:r>
          </a:p>
          <a:p>
            <a:r>
              <a:rPr lang="en-US" sz="1800" dirty="0">
                <a:solidFill>
                  <a:srgbClr val="CC0000"/>
                </a:solidFill>
              </a:rPr>
              <a:t>gaia.cs.umass.edu to cs-gw.cs.umass.edu </a:t>
            </a:r>
          </a:p>
        </p:txBody>
      </p:sp>
      <p:sp>
        <p:nvSpPr>
          <p:cNvPr id="122887" name="Line 8"/>
          <p:cNvSpPr>
            <a:spLocks noChangeShapeType="1"/>
          </p:cNvSpPr>
          <p:nvPr/>
        </p:nvSpPr>
        <p:spPr bwMode="auto">
          <a:xfrm flipV="1">
            <a:off x="3529013" y="1632005"/>
            <a:ext cx="671512" cy="412750"/>
          </a:xfrm>
          <a:prstGeom prst="line">
            <a:avLst/>
          </a:prstGeom>
          <a:noFill/>
          <a:ln w="19050">
            <a:solidFill>
              <a:srgbClr val="CC0000"/>
            </a:solidFill>
            <a:round/>
            <a:headEnd type="triangle" w="med" len="med"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2888" name="Line 9"/>
          <p:cNvSpPr>
            <a:spLocks noChangeShapeType="1"/>
          </p:cNvSpPr>
          <p:nvPr/>
        </p:nvSpPr>
        <p:spPr bwMode="auto">
          <a:xfrm flipV="1">
            <a:off x="4081463" y="1635974"/>
            <a:ext cx="139700" cy="404812"/>
          </a:xfrm>
          <a:prstGeom prst="line">
            <a:avLst/>
          </a:prstGeom>
          <a:noFill/>
          <a:ln w="19050">
            <a:solidFill>
              <a:srgbClr val="CC0000"/>
            </a:solidFill>
            <a:round/>
            <a:headEnd type="triangle" w="med" len="med"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2889" name="Line 10"/>
          <p:cNvSpPr>
            <a:spLocks noChangeShapeType="1"/>
          </p:cNvSpPr>
          <p:nvPr/>
        </p:nvSpPr>
        <p:spPr bwMode="auto">
          <a:xfrm flipH="1" flipV="1">
            <a:off x="4200525" y="1650261"/>
            <a:ext cx="366713" cy="390525"/>
          </a:xfrm>
          <a:prstGeom prst="line">
            <a:avLst/>
          </a:prstGeom>
          <a:noFill/>
          <a:ln w="19050">
            <a:solidFill>
              <a:srgbClr val="CC0000"/>
            </a:solidFill>
            <a:round/>
            <a:headEnd type="triangle" w="med" len="med"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2890" name="Line 11"/>
          <p:cNvSpPr>
            <a:spLocks noChangeShapeType="1"/>
          </p:cNvSpPr>
          <p:nvPr/>
        </p:nvSpPr>
        <p:spPr bwMode="auto">
          <a:xfrm flipV="1">
            <a:off x="4200525" y="1585527"/>
            <a:ext cx="377825" cy="3175"/>
          </a:xfrm>
          <a:prstGeom prst="line">
            <a:avLst/>
          </a:prstGeom>
          <a:noFill/>
          <a:ln w="19050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2891" name="Text Box 12"/>
          <p:cNvSpPr txBox="1">
            <a:spLocks noChangeArrowheads="1"/>
          </p:cNvSpPr>
          <p:nvPr/>
        </p:nvSpPr>
        <p:spPr bwMode="auto">
          <a:xfrm>
            <a:off x="2647950" y="5930900"/>
            <a:ext cx="62865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800" dirty="0">
                <a:solidFill>
                  <a:srgbClr val="CC0000"/>
                </a:solidFill>
              </a:rPr>
              <a:t>* means no response (probe lost, router not replying)</a:t>
            </a:r>
          </a:p>
        </p:txBody>
      </p:sp>
      <p:sp>
        <p:nvSpPr>
          <p:cNvPr id="122892" name="Freeform 14"/>
          <p:cNvSpPr>
            <a:spLocks/>
          </p:cNvSpPr>
          <p:nvPr/>
        </p:nvSpPr>
        <p:spPr bwMode="auto">
          <a:xfrm>
            <a:off x="6092825" y="3651250"/>
            <a:ext cx="1012825" cy="246063"/>
          </a:xfrm>
          <a:custGeom>
            <a:avLst/>
            <a:gdLst>
              <a:gd name="T0" fmla="*/ 2147483647 w 638"/>
              <a:gd name="T1" fmla="*/ 0 h 155"/>
              <a:gd name="T2" fmla="*/ 2147483647 w 638"/>
              <a:gd name="T3" fmla="*/ 2147483647 h 155"/>
              <a:gd name="T4" fmla="*/ 2147483647 w 638"/>
              <a:gd name="T5" fmla="*/ 2147483647 h 155"/>
              <a:gd name="T6" fmla="*/ 2147483647 w 638"/>
              <a:gd name="T7" fmla="*/ 2147483647 h 155"/>
              <a:gd name="T8" fmla="*/ 0 w 638"/>
              <a:gd name="T9" fmla="*/ 2147483647 h 1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638"/>
              <a:gd name="T16" fmla="*/ 0 h 155"/>
              <a:gd name="T17" fmla="*/ 638 w 638"/>
              <a:gd name="T18" fmla="*/ 155 h 1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638" h="155">
                <a:moveTo>
                  <a:pt x="593" y="0"/>
                </a:moveTo>
                <a:cubicBezTo>
                  <a:pt x="607" y="9"/>
                  <a:pt x="621" y="18"/>
                  <a:pt x="623" y="38"/>
                </a:cubicBezTo>
                <a:cubicBezTo>
                  <a:pt x="625" y="58"/>
                  <a:pt x="638" y="104"/>
                  <a:pt x="608" y="123"/>
                </a:cubicBezTo>
                <a:cubicBezTo>
                  <a:pt x="578" y="142"/>
                  <a:pt x="547" y="153"/>
                  <a:pt x="446" y="154"/>
                </a:cubicBezTo>
                <a:cubicBezTo>
                  <a:pt x="345" y="155"/>
                  <a:pt x="72" y="133"/>
                  <a:pt x="0" y="130"/>
                </a:cubicBezTo>
              </a:path>
            </a:pathLst>
          </a:custGeom>
          <a:noFill/>
          <a:ln w="19050">
            <a:solidFill>
              <a:srgbClr val="CC00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2893" name="Text Box 15"/>
          <p:cNvSpPr txBox="1">
            <a:spLocks noChangeArrowheads="1"/>
          </p:cNvSpPr>
          <p:nvPr/>
        </p:nvSpPr>
        <p:spPr bwMode="auto">
          <a:xfrm>
            <a:off x="7137400" y="3436938"/>
            <a:ext cx="170815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solidFill>
                  <a:srgbClr val="CC0000"/>
                </a:solidFill>
              </a:rPr>
              <a:t>trans-oceanic</a:t>
            </a:r>
          </a:p>
          <a:p>
            <a:r>
              <a:rPr lang="en-US" sz="2000">
                <a:solidFill>
                  <a:srgbClr val="CC0000"/>
                </a:solidFill>
              </a:rPr>
              <a:t>link</a:t>
            </a:r>
          </a:p>
        </p:txBody>
      </p:sp>
      <p:pic>
        <p:nvPicPr>
          <p:cNvPr id="122894" name="Picture 19" descr="underline_base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69913" y="815975"/>
            <a:ext cx="6399212" cy="173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2895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1-</a:t>
            </a:r>
            <a:fld id="{269F8879-502C-4490-8E0D-11A24E72181E}" type="slidenum">
              <a:rPr lang="en-US"/>
              <a:pPr/>
              <a:t>5</a:t>
            </a:fld>
            <a:endParaRPr lang="en-US"/>
          </a:p>
        </p:txBody>
      </p:sp>
      <p:sp>
        <p:nvSpPr>
          <p:cNvPr id="122896" name="TextBox 1"/>
          <p:cNvSpPr txBox="1">
            <a:spLocks noChangeArrowheads="1"/>
          </p:cNvSpPr>
          <p:nvPr/>
        </p:nvSpPr>
        <p:spPr bwMode="auto">
          <a:xfrm>
            <a:off x="170516" y="1358989"/>
            <a:ext cx="2872902" cy="5663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 dirty="0" smtClean="0"/>
              <a:t>Do </a:t>
            </a:r>
            <a:r>
              <a:rPr lang="en-US" sz="1400" dirty="0"/>
              <a:t>some </a:t>
            </a:r>
            <a:r>
              <a:rPr lang="en-US" sz="1400" dirty="0" err="1"/>
              <a:t>traceroutes</a:t>
            </a:r>
            <a:r>
              <a:rPr lang="en-US" sz="1400" dirty="0"/>
              <a:t> from exotic </a:t>
            </a:r>
            <a:endParaRPr lang="en-US" sz="1400" dirty="0" smtClean="0"/>
          </a:p>
          <a:p>
            <a:r>
              <a:rPr lang="en-US" sz="1400" dirty="0" smtClean="0"/>
              <a:t>countries </a:t>
            </a:r>
            <a:r>
              <a:rPr lang="en-US" sz="1400" dirty="0"/>
              <a:t>at www.traceroute.org</a:t>
            </a:r>
          </a:p>
        </p:txBody>
      </p:sp>
    </p:spTree>
    <p:extLst>
      <p:ext uri="{BB962C8B-B14F-4D97-AF65-F5344CB8AC3E}">
        <p14:creationId xmlns:p14="http://schemas.microsoft.com/office/powerpoint/2010/main" val="1174634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cs typeface="+mj-cs"/>
              </a:rPr>
              <a:t>Packet switching and circuit switching</a:t>
            </a:r>
            <a:endParaRPr lang="en-US" dirty="0">
              <a:cs typeface="+mj-cs"/>
            </a:endParaRPr>
          </a:p>
        </p:txBody>
      </p:sp>
      <p:sp>
        <p:nvSpPr>
          <p:cNvPr id="7680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ea typeface="ＭＳ Ｐゴシック" pitchFamily="34" charset="-128"/>
              </a:rPr>
              <a:t>Network Layer</a:t>
            </a:r>
          </a:p>
        </p:txBody>
      </p:sp>
      <p:sp>
        <p:nvSpPr>
          <p:cNvPr id="7680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4-</a:t>
            </a:r>
            <a:fld id="{CA8B4FA9-D8E2-4F37-AC70-BC717202B916}" type="slidenum">
              <a:rPr lang="en-US"/>
              <a:pPr/>
              <a:t>6</a:t>
            </a:fld>
            <a:endParaRPr lang="en-US"/>
          </a:p>
        </p:txBody>
      </p:sp>
      <p:pic>
        <p:nvPicPr>
          <p:cNvPr id="76803" name="Picture 6" descr="underline_base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1825" y="1035050"/>
            <a:ext cx="7769225" cy="173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9" name="Rectangle 3"/>
          <p:cNvSpPr txBox="1">
            <a:spLocks noChangeArrowheads="1"/>
          </p:cNvSpPr>
          <p:nvPr/>
        </p:nvSpPr>
        <p:spPr bwMode="auto">
          <a:xfrm>
            <a:off x="285572" y="1607471"/>
            <a:ext cx="3893321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lnSpc>
                <a:spcPct val="85000"/>
              </a:lnSpc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SzPct val="65000"/>
              <a:buFont typeface="Wingdings" pitchFamily="2" charset="2"/>
              <a:buChar char="v"/>
              <a:defRPr sz="28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1pPr>
            <a:lvl2pPr marL="742950" indent="-285750" algn="l" rtl="0" eaLnBrk="0" fontAlgn="base" hangingPunct="0">
              <a:lnSpc>
                <a:spcPct val="85000"/>
              </a:lnSpc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+mn-lt"/>
                <a:ea typeface="Arial" charset="0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Comic Sans MS" pitchFamily="66" charset="0"/>
                <a:ea typeface="Arial" charset="0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Arial" charset="0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Arial" charset="0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cs typeface="+mn-cs"/>
              </a:defRPr>
            </a:lvl9pPr>
          </a:lstStyle>
          <a:p>
            <a:pPr eaLnBrk="1" hangingPunct="1"/>
            <a:r>
              <a:rPr lang="en-US" kern="0" dirty="0" smtClean="0">
                <a:solidFill>
                  <a:srgbClr val="CC0000"/>
                </a:solidFill>
                <a:ea typeface="ＭＳ Ｐゴシック" pitchFamily="34" charset="-128"/>
              </a:rPr>
              <a:t>packet-switching: hosts break application-layer messages into </a:t>
            </a:r>
            <a:r>
              <a:rPr lang="en-US" i="1" kern="0" dirty="0" smtClean="0">
                <a:solidFill>
                  <a:srgbClr val="CC0000"/>
                </a:solidFill>
                <a:ea typeface="ＭＳ Ｐゴシック" pitchFamily="34" charset="-128"/>
              </a:rPr>
              <a:t>packets</a:t>
            </a:r>
          </a:p>
          <a:p>
            <a:pPr lvl="1" eaLnBrk="1" hangingPunct="1">
              <a:buSzTx/>
            </a:pPr>
            <a:r>
              <a:rPr lang="en-US" kern="0" dirty="0" smtClean="0"/>
              <a:t>forward packets</a:t>
            </a:r>
            <a:r>
              <a:rPr lang="en-US" i="1" kern="0" dirty="0" smtClean="0"/>
              <a:t> </a:t>
            </a:r>
            <a:r>
              <a:rPr lang="en-US" kern="0" dirty="0" smtClean="0"/>
              <a:t>from one router to the next, across links on path from source to destination</a:t>
            </a:r>
          </a:p>
          <a:p>
            <a:pPr lvl="1" eaLnBrk="1" hangingPunct="1">
              <a:buSzTx/>
            </a:pPr>
            <a:r>
              <a:rPr lang="en-US" kern="0" dirty="0" smtClean="0"/>
              <a:t>each packet transmitted at full link capacity</a:t>
            </a:r>
          </a:p>
        </p:txBody>
      </p:sp>
      <p:sp>
        <p:nvSpPr>
          <p:cNvPr id="180" name="Rectangle 1027"/>
          <p:cNvSpPr txBox="1">
            <a:spLocks noChangeArrowheads="1"/>
          </p:cNvSpPr>
          <p:nvPr/>
        </p:nvSpPr>
        <p:spPr bwMode="auto">
          <a:xfrm>
            <a:off x="4757188" y="1613540"/>
            <a:ext cx="4121892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lnSpc>
                <a:spcPct val="85000"/>
              </a:lnSpc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SzPct val="65000"/>
              <a:buFont typeface="Wingdings" pitchFamily="2" charset="2"/>
              <a:buChar char="v"/>
              <a:defRPr sz="28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1pPr>
            <a:lvl2pPr marL="742950" indent="-285750" algn="l" rtl="0" eaLnBrk="0" fontAlgn="base" hangingPunct="0">
              <a:lnSpc>
                <a:spcPct val="85000"/>
              </a:lnSpc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+mn-lt"/>
                <a:ea typeface="Arial" charset="0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Comic Sans MS" pitchFamily="66" charset="0"/>
                <a:ea typeface="Arial" charset="0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Arial" charset="0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Arial" charset="0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cs typeface="+mn-cs"/>
              </a:defRPr>
            </a:lvl9pPr>
          </a:lstStyle>
          <a:p>
            <a:pPr eaLnBrk="1" hangingPunct="1"/>
            <a:r>
              <a:rPr lang="en-US" kern="0" dirty="0">
                <a:solidFill>
                  <a:srgbClr val="CC0000"/>
                </a:solidFill>
                <a:ea typeface="ＭＳ Ｐゴシック" pitchFamily="34" charset="-128"/>
              </a:rPr>
              <a:t>c</a:t>
            </a:r>
            <a:r>
              <a:rPr lang="en-US" kern="0" dirty="0" smtClean="0">
                <a:solidFill>
                  <a:srgbClr val="CC0000"/>
                </a:solidFill>
                <a:ea typeface="ＭＳ Ｐゴシック" pitchFamily="34" charset="-128"/>
              </a:rPr>
              <a:t>ircuit-switching: end-end resources allocated to, reserved for </a:t>
            </a:r>
            <a:r>
              <a:rPr lang="ja-JP" altLang="en-US" kern="0" dirty="0" smtClean="0">
                <a:solidFill>
                  <a:srgbClr val="CC0000"/>
                </a:solidFill>
                <a:ea typeface="ＭＳ Ｐゴシック" pitchFamily="34" charset="-128"/>
              </a:rPr>
              <a:t>“</a:t>
            </a:r>
            <a:r>
              <a:rPr lang="en-US" altLang="ja-JP" kern="0" dirty="0" smtClean="0">
                <a:solidFill>
                  <a:srgbClr val="CC0000"/>
                </a:solidFill>
                <a:ea typeface="ＭＳ Ｐゴシック" pitchFamily="34" charset="-128"/>
              </a:rPr>
              <a:t>call</a:t>
            </a:r>
            <a:r>
              <a:rPr lang="ja-JP" altLang="en-US" kern="0" dirty="0" smtClean="0">
                <a:solidFill>
                  <a:srgbClr val="CC0000"/>
                </a:solidFill>
                <a:ea typeface="ＭＳ Ｐゴシック" pitchFamily="34" charset="-128"/>
              </a:rPr>
              <a:t>”</a:t>
            </a:r>
            <a:r>
              <a:rPr lang="en-US" altLang="ja-JP" kern="0" dirty="0" smtClean="0">
                <a:solidFill>
                  <a:srgbClr val="CC0000"/>
                </a:solidFill>
                <a:ea typeface="ＭＳ Ｐゴシック" pitchFamily="34" charset="-128"/>
              </a:rPr>
              <a:t> between source &amp; destination:</a:t>
            </a:r>
          </a:p>
          <a:p>
            <a:pPr lvl="1" eaLnBrk="1" hangingPunct="1">
              <a:buSzPct val="75000"/>
            </a:pPr>
            <a:r>
              <a:rPr lang="en-US" sz="2000" kern="0" dirty="0" smtClean="0">
                <a:ea typeface="ＭＳ Ｐゴシック" pitchFamily="34" charset="-128"/>
              </a:rPr>
              <a:t>Dedicated resources: no sharing</a:t>
            </a:r>
          </a:p>
          <a:p>
            <a:pPr lvl="1" eaLnBrk="1" hangingPunct="1">
              <a:buSzPct val="75000"/>
            </a:pPr>
            <a:r>
              <a:rPr lang="en-US" sz="2000" kern="0" dirty="0" smtClean="0"/>
              <a:t>circuit-like (guaranteed) performance</a:t>
            </a:r>
          </a:p>
          <a:p>
            <a:pPr lvl="1" eaLnBrk="1" hangingPunct="1">
              <a:buSzPct val="75000"/>
            </a:pPr>
            <a:r>
              <a:rPr lang="en-US" sz="2000" kern="0" dirty="0" smtClean="0">
                <a:ea typeface="ＭＳ Ｐゴシック" pitchFamily="34" charset="-128"/>
              </a:rPr>
              <a:t>Circuit segment idle if not used by call </a:t>
            </a:r>
            <a:r>
              <a:rPr lang="en-US" sz="2000" i="1" kern="0" dirty="0" smtClean="0">
                <a:solidFill>
                  <a:srgbClr val="000099"/>
                </a:solidFill>
                <a:ea typeface="ＭＳ Ｐゴシック" pitchFamily="34" charset="-128"/>
              </a:rPr>
              <a:t>(no sharing)</a:t>
            </a:r>
          </a:p>
          <a:p>
            <a:pPr lvl="1" eaLnBrk="1" hangingPunct="1"/>
            <a:r>
              <a:rPr lang="en-US" sz="2000" kern="0" dirty="0" smtClean="0">
                <a:ea typeface="ＭＳ Ｐゴシック" pitchFamily="34" charset="-128"/>
              </a:rPr>
              <a:t>Commonly used in traditional telephone networks</a:t>
            </a:r>
          </a:p>
          <a:p>
            <a:pPr lvl="1" eaLnBrk="1" hangingPunct="1"/>
            <a:r>
              <a:rPr lang="en-US" sz="2000" kern="0" dirty="0" smtClean="0">
                <a:ea typeface="ＭＳ Ｐゴシック" pitchFamily="34" charset="-128"/>
              </a:rPr>
              <a:t>Virtual circuits may be used in modern communications</a:t>
            </a:r>
          </a:p>
        </p:txBody>
      </p:sp>
    </p:spTree>
    <p:extLst>
      <p:ext uri="{BB962C8B-B14F-4D97-AF65-F5344CB8AC3E}">
        <p14:creationId xmlns:p14="http://schemas.microsoft.com/office/powerpoint/2010/main" val="2366332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7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ea typeface="ＭＳ Ｐゴシック" pitchFamily="34" charset="-128"/>
              </a:rPr>
              <a:t>Introduction</a:t>
            </a:r>
          </a:p>
        </p:txBody>
      </p:sp>
      <p:pic>
        <p:nvPicPr>
          <p:cNvPr id="132098" name="Picture 9" descr="underline_base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30213" y="936625"/>
            <a:ext cx="4113212" cy="173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2099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33375" y="128588"/>
            <a:ext cx="7772400" cy="1143000"/>
          </a:xfrm>
        </p:spPr>
        <p:txBody>
          <a:bodyPr/>
          <a:lstStyle/>
          <a:p>
            <a:pPr eaLnBrk="1" hangingPunct="1"/>
            <a:r>
              <a:rPr lang="en-US" dirty="0" smtClean="0">
                <a:ea typeface="ＭＳ Ｐゴシック" pitchFamily="34" charset="-128"/>
              </a:rPr>
              <a:t>Network protocols</a:t>
            </a:r>
          </a:p>
        </p:txBody>
      </p:sp>
      <p:sp>
        <p:nvSpPr>
          <p:cNvPr id="132100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533399" y="1371600"/>
            <a:ext cx="7080903" cy="4648200"/>
          </a:xfrm>
        </p:spPr>
        <p:txBody>
          <a:bodyPr/>
          <a:lstStyle/>
          <a:p>
            <a:pPr eaLnBrk="1" hangingPunct="1">
              <a:lnSpc>
                <a:spcPct val="75000"/>
              </a:lnSpc>
              <a:buFont typeface="Wingdings" pitchFamily="2" charset="2"/>
              <a:buNone/>
            </a:pPr>
            <a:r>
              <a:rPr lang="en-US" sz="2800" dirty="0" smtClean="0"/>
              <a:t>A network protocol is a set of rules governing the operations of the network.</a:t>
            </a:r>
          </a:p>
          <a:p>
            <a:pPr eaLnBrk="1" hangingPunct="1">
              <a:lnSpc>
                <a:spcPct val="75000"/>
              </a:lnSpc>
              <a:buFont typeface="Wingdings" pitchFamily="2" charset="2"/>
              <a:buNone/>
            </a:pPr>
            <a:endParaRPr lang="en-US" dirty="0"/>
          </a:p>
          <a:p>
            <a:pPr eaLnBrk="1" hangingPunct="1">
              <a:lnSpc>
                <a:spcPct val="75000"/>
              </a:lnSpc>
              <a:buFont typeface="Wingdings" pitchFamily="2" charset="2"/>
              <a:buNone/>
            </a:pPr>
            <a:r>
              <a:rPr lang="en-US" sz="2800" dirty="0" smtClean="0"/>
              <a:t>Internet is in layered architecture, each layer has a set of protocols.</a:t>
            </a:r>
          </a:p>
          <a:p>
            <a:pPr eaLnBrk="1" hangingPunct="1">
              <a:lnSpc>
                <a:spcPct val="75000"/>
              </a:lnSpc>
              <a:buFont typeface="Wingdings" pitchFamily="2" charset="2"/>
              <a:buNone/>
            </a:pPr>
            <a:endParaRPr lang="en-US" dirty="0"/>
          </a:p>
          <a:p>
            <a:pPr eaLnBrk="1" hangingPunct="1">
              <a:lnSpc>
                <a:spcPct val="75000"/>
              </a:lnSpc>
              <a:buFont typeface="Wingdings" pitchFamily="2" charset="2"/>
              <a:buNone/>
            </a:pPr>
            <a:r>
              <a:rPr lang="en-US" sz="2800" dirty="0" smtClean="0"/>
              <a:t>For example: at transport layer, TCP or UDP, at networking layer, IP, at data link layer, Ethernet or </a:t>
            </a:r>
            <a:r>
              <a:rPr lang="en-US" sz="2800" dirty="0" err="1" smtClean="0"/>
              <a:t>WiFi</a:t>
            </a:r>
            <a:r>
              <a:rPr lang="en-US" sz="2800" dirty="0" smtClean="0"/>
              <a:t>.</a:t>
            </a:r>
          </a:p>
        </p:txBody>
      </p:sp>
      <p:sp>
        <p:nvSpPr>
          <p:cNvPr id="13210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1-</a:t>
            </a:r>
            <a:fld id="{3CE0DD76-7CCE-40D5-9AE8-0581A65DCA29}" type="slidenum">
              <a:rPr lang="en-US"/>
              <a:pPr/>
              <a:t>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89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ea typeface="ＭＳ Ｐゴシック" pitchFamily="34" charset="-128"/>
              </a:rPr>
              <a:t>Introduction</a:t>
            </a:r>
          </a:p>
        </p:txBody>
      </p:sp>
      <p:pic>
        <p:nvPicPr>
          <p:cNvPr id="140290" name="Picture 16" descr="underline_base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8638" y="873125"/>
            <a:ext cx="5484812" cy="173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0291" name="Rectangle 2"/>
          <p:cNvSpPr>
            <a:spLocks noChangeArrowheads="1"/>
          </p:cNvSpPr>
          <p:nvPr/>
        </p:nvSpPr>
        <p:spPr bwMode="auto">
          <a:xfrm>
            <a:off x="6575425" y="1727200"/>
            <a:ext cx="1892300" cy="3530600"/>
          </a:xfrm>
          <a:prstGeom prst="rect">
            <a:avLst/>
          </a:prstGeom>
          <a:solidFill>
            <a:srgbClr val="000099"/>
          </a:solidFill>
          <a:ln w="381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0292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433388" y="114300"/>
            <a:ext cx="7772400" cy="1028700"/>
          </a:xfrm>
        </p:spPr>
        <p:txBody>
          <a:bodyPr/>
          <a:lstStyle/>
          <a:p>
            <a:pPr eaLnBrk="1" hangingPunct="1"/>
            <a:r>
              <a:rPr lang="en-US" smtClean="0">
                <a:ea typeface="ＭＳ Ｐゴシック" pitchFamily="34" charset="-128"/>
              </a:rPr>
              <a:t>Internet protocol stack</a:t>
            </a:r>
          </a:p>
        </p:txBody>
      </p:sp>
      <p:sp>
        <p:nvSpPr>
          <p:cNvPr id="140293" name="Rectangle 4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527050" y="1264050"/>
            <a:ext cx="5554663" cy="46482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SzPct val="75000"/>
            </a:pPr>
            <a:r>
              <a:rPr lang="en-US" i="1" dirty="0" smtClean="0">
                <a:solidFill>
                  <a:srgbClr val="CC0000"/>
                </a:solidFill>
                <a:ea typeface="ＭＳ Ｐゴシック" pitchFamily="34" charset="-128"/>
              </a:rPr>
              <a:t>application:</a:t>
            </a:r>
            <a:r>
              <a:rPr lang="en-US" dirty="0" smtClean="0">
                <a:ea typeface="ＭＳ Ｐゴシック" pitchFamily="34" charset="-128"/>
              </a:rPr>
              <a:t> supporting network applications</a:t>
            </a:r>
          </a:p>
          <a:p>
            <a:pPr lvl="1" eaLnBrk="1" hangingPunct="1">
              <a:lnSpc>
                <a:spcPct val="80000"/>
              </a:lnSpc>
            </a:pPr>
            <a:r>
              <a:rPr lang="en-US" dirty="0" smtClean="0"/>
              <a:t>FTP, SMTP, HTTP</a:t>
            </a:r>
          </a:p>
          <a:p>
            <a:pPr eaLnBrk="1" hangingPunct="1">
              <a:lnSpc>
                <a:spcPct val="80000"/>
              </a:lnSpc>
              <a:buSzPct val="75000"/>
            </a:pPr>
            <a:r>
              <a:rPr lang="en-US" i="1" dirty="0" smtClean="0">
                <a:solidFill>
                  <a:srgbClr val="CC0000"/>
                </a:solidFill>
                <a:ea typeface="ＭＳ Ｐゴシック" pitchFamily="34" charset="-128"/>
              </a:rPr>
              <a:t>transport:</a:t>
            </a:r>
            <a:r>
              <a:rPr lang="en-US" dirty="0" smtClean="0">
                <a:ea typeface="ＭＳ Ｐゴシック" pitchFamily="34" charset="-128"/>
              </a:rPr>
              <a:t> process-process data transfer</a:t>
            </a:r>
          </a:p>
          <a:p>
            <a:pPr lvl="1" eaLnBrk="1" hangingPunct="1">
              <a:lnSpc>
                <a:spcPct val="80000"/>
              </a:lnSpc>
            </a:pPr>
            <a:r>
              <a:rPr lang="en-US" dirty="0" smtClean="0"/>
              <a:t>TCP, UDP</a:t>
            </a:r>
          </a:p>
          <a:p>
            <a:pPr eaLnBrk="1" hangingPunct="1">
              <a:lnSpc>
                <a:spcPct val="80000"/>
              </a:lnSpc>
              <a:buSzPct val="75000"/>
            </a:pPr>
            <a:r>
              <a:rPr lang="en-US" i="1" dirty="0" smtClean="0">
                <a:solidFill>
                  <a:srgbClr val="CC0000"/>
                </a:solidFill>
                <a:ea typeface="ＭＳ Ｐゴシック" pitchFamily="34" charset="-128"/>
              </a:rPr>
              <a:t>network:</a:t>
            </a:r>
            <a:r>
              <a:rPr lang="en-US" dirty="0" smtClean="0">
                <a:ea typeface="ＭＳ Ｐゴシック" pitchFamily="34" charset="-128"/>
              </a:rPr>
              <a:t> routing of </a:t>
            </a:r>
            <a:r>
              <a:rPr lang="en-US" dirty="0" err="1" smtClean="0">
                <a:ea typeface="ＭＳ Ｐゴシック" pitchFamily="34" charset="-128"/>
              </a:rPr>
              <a:t>datagrams</a:t>
            </a:r>
            <a:r>
              <a:rPr lang="en-US" dirty="0" smtClean="0">
                <a:ea typeface="ＭＳ Ｐゴシック" pitchFamily="34" charset="-128"/>
              </a:rPr>
              <a:t> from source to destination</a:t>
            </a:r>
          </a:p>
          <a:p>
            <a:pPr lvl="1" eaLnBrk="1" hangingPunct="1">
              <a:lnSpc>
                <a:spcPct val="80000"/>
              </a:lnSpc>
            </a:pPr>
            <a:r>
              <a:rPr lang="en-US" dirty="0" smtClean="0"/>
              <a:t>IP, routing protocols</a:t>
            </a:r>
          </a:p>
          <a:p>
            <a:pPr eaLnBrk="1" hangingPunct="1">
              <a:lnSpc>
                <a:spcPct val="80000"/>
              </a:lnSpc>
              <a:buSzPct val="75000"/>
            </a:pPr>
            <a:r>
              <a:rPr lang="en-US" i="1" dirty="0" smtClean="0">
                <a:solidFill>
                  <a:srgbClr val="CC0000"/>
                </a:solidFill>
                <a:ea typeface="ＭＳ Ｐゴシック" pitchFamily="34" charset="-128"/>
              </a:rPr>
              <a:t>link:</a:t>
            </a:r>
            <a:r>
              <a:rPr lang="en-US" dirty="0" smtClean="0">
                <a:ea typeface="ＭＳ Ｐゴシック" pitchFamily="34" charset="-128"/>
              </a:rPr>
              <a:t> data transfer between neighboring  network elements</a:t>
            </a:r>
          </a:p>
          <a:p>
            <a:pPr lvl="1" eaLnBrk="1" hangingPunct="1">
              <a:lnSpc>
                <a:spcPct val="80000"/>
              </a:lnSpc>
            </a:pPr>
            <a:r>
              <a:rPr lang="en-US" dirty="0" smtClean="0"/>
              <a:t>Ethernet, 802.11 (</a:t>
            </a:r>
            <a:r>
              <a:rPr lang="en-US" dirty="0" err="1" smtClean="0"/>
              <a:t>WiFi</a:t>
            </a:r>
            <a:r>
              <a:rPr lang="en-US" dirty="0" smtClean="0"/>
              <a:t>)</a:t>
            </a:r>
          </a:p>
          <a:p>
            <a:pPr eaLnBrk="1" hangingPunct="1">
              <a:lnSpc>
                <a:spcPct val="80000"/>
              </a:lnSpc>
              <a:buSzPct val="75000"/>
            </a:pPr>
            <a:r>
              <a:rPr lang="en-US" i="1" dirty="0" smtClean="0">
                <a:solidFill>
                  <a:srgbClr val="CC0000"/>
                </a:solidFill>
                <a:ea typeface="ＭＳ Ｐゴシック" pitchFamily="34" charset="-128"/>
              </a:rPr>
              <a:t>physical:</a:t>
            </a:r>
            <a:r>
              <a:rPr lang="en-US" dirty="0" smtClean="0">
                <a:ea typeface="ＭＳ Ｐゴシック" pitchFamily="34" charset="-128"/>
              </a:rPr>
              <a:t> bits </a:t>
            </a:r>
            <a:r>
              <a:rPr lang="ja-JP" altLang="en-US" dirty="0" smtClean="0">
                <a:ea typeface="ＭＳ Ｐゴシック" pitchFamily="34" charset="-128"/>
              </a:rPr>
              <a:t>“</a:t>
            </a:r>
            <a:r>
              <a:rPr lang="en-US" altLang="ja-JP" dirty="0" smtClean="0">
                <a:ea typeface="ＭＳ Ｐゴシック" pitchFamily="34" charset="-128"/>
              </a:rPr>
              <a:t>on the wire</a:t>
            </a:r>
            <a:r>
              <a:rPr lang="ja-JP" altLang="en-US" dirty="0" smtClean="0">
                <a:ea typeface="ＭＳ Ｐゴシック" pitchFamily="34" charset="-128"/>
              </a:rPr>
              <a:t>” </a:t>
            </a:r>
            <a:r>
              <a:rPr lang="en-US" altLang="ja-JP" dirty="0" smtClean="0">
                <a:ea typeface="ＭＳ Ｐゴシック" pitchFamily="34" charset="-128"/>
              </a:rPr>
              <a:t>or “in the air”</a:t>
            </a:r>
          </a:p>
          <a:p>
            <a:pPr eaLnBrk="1" hangingPunct="1">
              <a:lnSpc>
                <a:spcPct val="80000"/>
              </a:lnSpc>
            </a:pPr>
            <a:endParaRPr lang="en-US" dirty="0" smtClean="0">
              <a:ea typeface="ＭＳ Ｐゴシック" pitchFamily="34" charset="-128"/>
            </a:endParaRPr>
          </a:p>
        </p:txBody>
      </p:sp>
      <p:sp>
        <p:nvSpPr>
          <p:cNvPr id="140294" name="Rectangle 6"/>
          <p:cNvSpPr>
            <a:spLocks noChangeArrowheads="1"/>
          </p:cNvSpPr>
          <p:nvPr/>
        </p:nvSpPr>
        <p:spPr bwMode="auto">
          <a:xfrm>
            <a:off x="6457950" y="1824038"/>
            <a:ext cx="1892300" cy="353060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0295" name="Text Box 7"/>
          <p:cNvSpPr txBox="1">
            <a:spLocks noChangeArrowheads="1"/>
          </p:cNvSpPr>
          <p:nvPr/>
        </p:nvSpPr>
        <p:spPr bwMode="auto">
          <a:xfrm>
            <a:off x="6562725" y="1920875"/>
            <a:ext cx="1644650" cy="337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/>
              <a:t>application</a:t>
            </a:r>
          </a:p>
          <a:p>
            <a:pPr algn="ctr"/>
            <a:endParaRPr lang="en-US"/>
          </a:p>
          <a:p>
            <a:pPr algn="ctr"/>
            <a:r>
              <a:rPr lang="en-US"/>
              <a:t>transport</a:t>
            </a:r>
          </a:p>
          <a:p>
            <a:pPr algn="ctr"/>
            <a:endParaRPr lang="en-US"/>
          </a:p>
          <a:p>
            <a:pPr algn="ctr"/>
            <a:r>
              <a:rPr lang="en-US"/>
              <a:t>network</a:t>
            </a:r>
          </a:p>
          <a:p>
            <a:pPr algn="ctr"/>
            <a:endParaRPr lang="en-US"/>
          </a:p>
          <a:p>
            <a:pPr algn="ctr"/>
            <a:r>
              <a:rPr lang="en-US"/>
              <a:t>link</a:t>
            </a:r>
          </a:p>
          <a:p>
            <a:pPr algn="ctr"/>
            <a:endParaRPr lang="en-US"/>
          </a:p>
          <a:p>
            <a:pPr algn="ctr"/>
            <a:r>
              <a:rPr lang="en-US"/>
              <a:t>physical</a:t>
            </a:r>
          </a:p>
        </p:txBody>
      </p:sp>
      <p:sp>
        <p:nvSpPr>
          <p:cNvPr id="140296" name="Line 8"/>
          <p:cNvSpPr>
            <a:spLocks noChangeShapeType="1"/>
          </p:cNvSpPr>
          <p:nvPr/>
        </p:nvSpPr>
        <p:spPr bwMode="auto">
          <a:xfrm>
            <a:off x="6451600" y="2516188"/>
            <a:ext cx="188595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0297" name="Line 9"/>
          <p:cNvSpPr>
            <a:spLocks noChangeShapeType="1"/>
          </p:cNvSpPr>
          <p:nvPr/>
        </p:nvSpPr>
        <p:spPr bwMode="auto">
          <a:xfrm>
            <a:off x="6451600" y="3221038"/>
            <a:ext cx="188595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0298" name="Line 10"/>
          <p:cNvSpPr>
            <a:spLocks noChangeShapeType="1"/>
          </p:cNvSpPr>
          <p:nvPr/>
        </p:nvSpPr>
        <p:spPr bwMode="auto">
          <a:xfrm>
            <a:off x="6451600" y="3932238"/>
            <a:ext cx="188595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0299" name="Line 11"/>
          <p:cNvSpPr>
            <a:spLocks noChangeShapeType="1"/>
          </p:cNvSpPr>
          <p:nvPr/>
        </p:nvSpPr>
        <p:spPr bwMode="auto">
          <a:xfrm>
            <a:off x="6451600" y="4643438"/>
            <a:ext cx="188595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030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1-</a:t>
            </a:r>
            <a:fld id="{A8B98724-3ADE-4D36-A509-857DD7F14BFA}" type="slidenum">
              <a:rPr lang="en-US"/>
              <a:pPr/>
              <a:t>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5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ea typeface="ＭＳ Ｐゴシック" pitchFamily="34" charset="-128"/>
              </a:rPr>
              <a:t>Introduction</a:t>
            </a:r>
          </a:p>
        </p:txBody>
      </p:sp>
      <p:pic>
        <p:nvPicPr>
          <p:cNvPr id="144386" name="Picture 193" descr="underline_base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83175" y="795338"/>
            <a:ext cx="3370263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4387" name="Freeform 99"/>
          <p:cNvSpPr>
            <a:spLocks/>
          </p:cNvSpPr>
          <p:nvPr/>
        </p:nvSpPr>
        <p:spPr bwMode="auto">
          <a:xfrm>
            <a:off x="6978650" y="4156075"/>
            <a:ext cx="655638" cy="1135063"/>
          </a:xfrm>
          <a:custGeom>
            <a:avLst/>
            <a:gdLst>
              <a:gd name="T0" fmla="*/ 2147483647 w 413"/>
              <a:gd name="T1" fmla="*/ 2147483647 h 715"/>
              <a:gd name="T2" fmla="*/ 2147483647 w 413"/>
              <a:gd name="T3" fmla="*/ 0 h 715"/>
              <a:gd name="T4" fmla="*/ 0 w 413"/>
              <a:gd name="T5" fmla="*/ 2147483647 h 715"/>
              <a:gd name="T6" fmla="*/ 2147483647 w 413"/>
              <a:gd name="T7" fmla="*/ 2147483647 h 715"/>
              <a:gd name="T8" fmla="*/ 2147483647 w 413"/>
              <a:gd name="T9" fmla="*/ 2147483647 h 71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13"/>
              <a:gd name="T16" fmla="*/ 0 h 715"/>
              <a:gd name="T17" fmla="*/ 413 w 413"/>
              <a:gd name="T18" fmla="*/ 715 h 71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13" h="715">
                <a:moveTo>
                  <a:pt x="413" y="570"/>
                </a:moveTo>
                <a:lnTo>
                  <a:pt x="9" y="0"/>
                </a:lnTo>
                <a:lnTo>
                  <a:pt x="0" y="604"/>
                </a:lnTo>
                <a:lnTo>
                  <a:pt x="397" y="715"/>
                </a:lnTo>
                <a:lnTo>
                  <a:pt x="413" y="570"/>
                </a:lnTo>
                <a:close/>
              </a:path>
            </a:pathLst>
          </a:custGeom>
          <a:gradFill rotWithShape="1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4388" name="Freeform 3"/>
          <p:cNvSpPr>
            <a:spLocks/>
          </p:cNvSpPr>
          <p:nvPr/>
        </p:nvSpPr>
        <p:spPr bwMode="auto">
          <a:xfrm>
            <a:off x="7129463" y="2246313"/>
            <a:ext cx="638175" cy="852487"/>
          </a:xfrm>
          <a:custGeom>
            <a:avLst/>
            <a:gdLst>
              <a:gd name="T0" fmla="*/ 2147483647 w 402"/>
              <a:gd name="T1" fmla="*/ 2147483647 h 537"/>
              <a:gd name="T2" fmla="*/ 2147483647 w 402"/>
              <a:gd name="T3" fmla="*/ 0 h 537"/>
              <a:gd name="T4" fmla="*/ 0 w 402"/>
              <a:gd name="T5" fmla="*/ 2147483647 h 537"/>
              <a:gd name="T6" fmla="*/ 2147483647 w 402"/>
              <a:gd name="T7" fmla="*/ 2147483647 h 537"/>
              <a:gd name="T8" fmla="*/ 2147483647 w 402"/>
              <a:gd name="T9" fmla="*/ 2147483647 h 53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02"/>
              <a:gd name="T16" fmla="*/ 0 h 537"/>
              <a:gd name="T17" fmla="*/ 402 w 402"/>
              <a:gd name="T18" fmla="*/ 537 h 537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02" h="537">
                <a:moveTo>
                  <a:pt x="402" y="363"/>
                </a:moveTo>
                <a:lnTo>
                  <a:pt x="28" y="0"/>
                </a:lnTo>
                <a:lnTo>
                  <a:pt x="0" y="470"/>
                </a:lnTo>
                <a:lnTo>
                  <a:pt x="242" y="537"/>
                </a:lnTo>
                <a:lnTo>
                  <a:pt x="402" y="363"/>
                </a:lnTo>
                <a:close/>
              </a:path>
            </a:pathLst>
          </a:custGeom>
          <a:gradFill rotWithShape="1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2" name="Group 180"/>
          <p:cNvGrpSpPr>
            <a:grpSpLocks/>
          </p:cNvGrpSpPr>
          <p:nvPr/>
        </p:nvGrpSpPr>
        <p:grpSpPr bwMode="auto">
          <a:xfrm>
            <a:off x="7329488" y="2754313"/>
            <a:ext cx="1052512" cy="355600"/>
            <a:chOff x="4410" y="1365"/>
            <a:chExt cx="663" cy="224"/>
          </a:xfrm>
        </p:grpSpPr>
        <p:sp>
          <p:nvSpPr>
            <p:cNvPr id="144523" name="Rectangle 181"/>
            <p:cNvSpPr>
              <a:spLocks noChangeArrowheads="1"/>
            </p:cNvSpPr>
            <p:nvPr/>
          </p:nvSpPr>
          <p:spPr bwMode="auto">
            <a:xfrm>
              <a:off x="4410" y="1500"/>
              <a:ext cx="495" cy="87"/>
            </a:xfrm>
            <a:prstGeom prst="rect">
              <a:avLst/>
            </a:prstGeom>
            <a:gradFill rotWithShape="1">
              <a:gsLst>
                <a:gs pos="0">
                  <a:srgbClr val="009999"/>
                </a:gs>
                <a:gs pos="100000">
                  <a:srgbClr val="FFFFFF"/>
                </a:gs>
              </a:gsLst>
              <a:lin ang="0" scaled="1"/>
            </a:gra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4524" name="AutoShape 182"/>
            <p:cNvSpPr>
              <a:spLocks noChangeArrowheads="1"/>
            </p:cNvSpPr>
            <p:nvPr/>
          </p:nvSpPr>
          <p:spPr bwMode="auto">
            <a:xfrm>
              <a:off x="4410" y="1368"/>
              <a:ext cx="663" cy="135"/>
            </a:xfrm>
            <a:prstGeom prst="parallelogram">
              <a:avLst>
                <a:gd name="adj" fmla="val 122778"/>
              </a:avLst>
            </a:prstGeom>
            <a:gradFill rotWithShape="1">
              <a:gsLst>
                <a:gs pos="0">
                  <a:srgbClr val="009999"/>
                </a:gs>
                <a:gs pos="100000">
                  <a:srgbClr val="FFFFFF"/>
                </a:gs>
              </a:gsLst>
              <a:lin ang="0" scaled="1"/>
            </a:gra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4525" name="Freeform 183"/>
            <p:cNvSpPr>
              <a:spLocks/>
            </p:cNvSpPr>
            <p:nvPr/>
          </p:nvSpPr>
          <p:spPr bwMode="auto">
            <a:xfrm>
              <a:off x="4904" y="1365"/>
              <a:ext cx="169" cy="224"/>
            </a:xfrm>
            <a:custGeom>
              <a:avLst/>
              <a:gdLst>
                <a:gd name="T0" fmla="*/ 0 w 169"/>
                <a:gd name="T1" fmla="*/ 138 h 224"/>
                <a:gd name="T2" fmla="*/ 0 w 169"/>
                <a:gd name="T3" fmla="*/ 224 h 224"/>
                <a:gd name="T4" fmla="*/ 169 w 169"/>
                <a:gd name="T5" fmla="*/ 77 h 224"/>
                <a:gd name="T6" fmla="*/ 169 w 169"/>
                <a:gd name="T7" fmla="*/ 0 h 224"/>
                <a:gd name="T8" fmla="*/ 0 w 169"/>
                <a:gd name="T9" fmla="*/ 138 h 22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69"/>
                <a:gd name="T16" fmla="*/ 0 h 224"/>
                <a:gd name="T17" fmla="*/ 169 w 169"/>
                <a:gd name="T18" fmla="*/ 224 h 22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69" h="224">
                  <a:moveTo>
                    <a:pt x="0" y="138"/>
                  </a:moveTo>
                  <a:lnTo>
                    <a:pt x="0" y="224"/>
                  </a:lnTo>
                  <a:lnTo>
                    <a:pt x="169" y="77"/>
                  </a:lnTo>
                  <a:lnTo>
                    <a:pt x="169" y="0"/>
                  </a:lnTo>
                  <a:lnTo>
                    <a:pt x="0" y="138"/>
                  </a:lnTo>
                  <a:close/>
                </a:path>
              </a:pathLst>
            </a:custGeom>
            <a:solidFill>
              <a:srgbClr val="BBE0E3"/>
            </a:solidFill>
            <a:ln w="6350" cmpd="sng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4526" name="Freeform 184"/>
            <p:cNvSpPr>
              <a:spLocks/>
            </p:cNvSpPr>
            <p:nvPr/>
          </p:nvSpPr>
          <p:spPr bwMode="auto">
            <a:xfrm>
              <a:off x="4475" y="1395"/>
              <a:ext cx="506" cy="80"/>
            </a:xfrm>
            <a:custGeom>
              <a:avLst/>
              <a:gdLst>
                <a:gd name="T0" fmla="*/ 0 w 280"/>
                <a:gd name="T1" fmla="*/ 693 h 63"/>
                <a:gd name="T2" fmla="*/ 13798 w 280"/>
                <a:gd name="T3" fmla="*/ 674 h 63"/>
                <a:gd name="T4" fmla="*/ 81432 w 280"/>
                <a:gd name="T5" fmla="*/ 0 h 63"/>
                <a:gd name="T6" fmla="*/ 103965 w 280"/>
                <a:gd name="T7" fmla="*/ 0 h 63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80"/>
                <a:gd name="T13" fmla="*/ 0 h 63"/>
                <a:gd name="T14" fmla="*/ 280 w 280"/>
                <a:gd name="T15" fmla="*/ 63 h 63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80" h="63">
                  <a:moveTo>
                    <a:pt x="0" y="63"/>
                  </a:moveTo>
                  <a:lnTo>
                    <a:pt x="37" y="62"/>
                  </a:lnTo>
                  <a:lnTo>
                    <a:pt x="219" y="0"/>
                  </a:lnTo>
                  <a:lnTo>
                    <a:pt x="280" y="0"/>
                  </a:lnTo>
                </a:path>
              </a:pathLst>
            </a:custGeom>
            <a:noFill/>
            <a:ln w="19050" cap="flat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44527" name="Freeform 185"/>
            <p:cNvSpPr>
              <a:spLocks/>
            </p:cNvSpPr>
            <p:nvPr/>
          </p:nvSpPr>
          <p:spPr bwMode="auto">
            <a:xfrm>
              <a:off x="4593" y="1391"/>
              <a:ext cx="293" cy="93"/>
            </a:xfrm>
            <a:custGeom>
              <a:avLst/>
              <a:gdLst>
                <a:gd name="T0" fmla="*/ 0 w 293"/>
                <a:gd name="T1" fmla="*/ 0 h 93"/>
                <a:gd name="T2" fmla="*/ 67 w 293"/>
                <a:gd name="T3" fmla="*/ 1 h 93"/>
                <a:gd name="T4" fmla="*/ 195 w 293"/>
                <a:gd name="T5" fmla="*/ 93 h 93"/>
                <a:gd name="T6" fmla="*/ 293 w 293"/>
                <a:gd name="T7" fmla="*/ 93 h 93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93"/>
                <a:gd name="T13" fmla="*/ 0 h 93"/>
                <a:gd name="T14" fmla="*/ 293 w 293"/>
                <a:gd name="T15" fmla="*/ 93 h 93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93" h="93">
                  <a:moveTo>
                    <a:pt x="0" y="0"/>
                  </a:moveTo>
                  <a:lnTo>
                    <a:pt x="67" y="1"/>
                  </a:lnTo>
                  <a:lnTo>
                    <a:pt x="195" y="93"/>
                  </a:lnTo>
                  <a:lnTo>
                    <a:pt x="293" y="93"/>
                  </a:lnTo>
                </a:path>
              </a:pathLst>
            </a:custGeom>
            <a:noFill/>
            <a:ln w="19050" cap="flat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3" name="Group 170"/>
          <p:cNvGrpSpPr>
            <a:grpSpLocks/>
          </p:cNvGrpSpPr>
          <p:nvPr/>
        </p:nvGrpSpPr>
        <p:grpSpPr bwMode="auto">
          <a:xfrm>
            <a:off x="7392988" y="5013325"/>
            <a:ext cx="881062" cy="422275"/>
            <a:chOff x="2356" y="1300"/>
            <a:chExt cx="555" cy="194"/>
          </a:xfrm>
        </p:grpSpPr>
        <p:sp>
          <p:nvSpPr>
            <p:cNvPr id="144515" name="Oval 407"/>
            <p:cNvSpPr>
              <a:spLocks noChangeArrowheads="1"/>
            </p:cNvSpPr>
            <p:nvPr/>
          </p:nvSpPr>
          <p:spPr bwMode="auto">
            <a:xfrm>
              <a:off x="2357" y="1385"/>
              <a:ext cx="551" cy="109"/>
            </a:xfrm>
            <a:prstGeom prst="ellipse">
              <a:avLst/>
            </a:prstGeom>
            <a:gradFill rotWithShape="1">
              <a:gsLst>
                <a:gs pos="0">
                  <a:srgbClr val="009999"/>
                </a:gs>
                <a:gs pos="100000">
                  <a:srgbClr val="FFFFFF"/>
                </a:gs>
              </a:gsLst>
              <a:lin ang="0" scaled="1"/>
            </a:gra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Times New Roman" pitchFamily="18" charset="0"/>
              </a:endParaRPr>
            </a:p>
          </p:txBody>
        </p:sp>
        <p:sp>
          <p:nvSpPr>
            <p:cNvPr id="144516" name="Rectangle 410"/>
            <p:cNvSpPr>
              <a:spLocks noChangeArrowheads="1"/>
            </p:cNvSpPr>
            <p:nvPr/>
          </p:nvSpPr>
          <p:spPr bwMode="auto">
            <a:xfrm>
              <a:off x="2357" y="1374"/>
              <a:ext cx="554" cy="66"/>
            </a:xfrm>
            <a:prstGeom prst="rect">
              <a:avLst/>
            </a:prstGeom>
            <a:gradFill rotWithShape="1">
              <a:gsLst>
                <a:gs pos="0">
                  <a:srgbClr val="009999"/>
                </a:gs>
                <a:gs pos="100000">
                  <a:srgbClr val="FFFFFF"/>
                </a:gs>
              </a:gsLst>
              <a:lin ang="0" scaled="1"/>
            </a:gradFill>
            <a:ln w="127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>
                <a:latin typeface="Times New Roman" pitchFamily="18" charset="0"/>
              </a:endParaRPr>
            </a:p>
          </p:txBody>
        </p:sp>
        <p:sp>
          <p:nvSpPr>
            <p:cNvPr id="144517" name="Oval 411"/>
            <p:cNvSpPr>
              <a:spLocks noChangeArrowheads="1"/>
            </p:cNvSpPr>
            <p:nvPr/>
          </p:nvSpPr>
          <p:spPr bwMode="auto">
            <a:xfrm>
              <a:off x="2356" y="1300"/>
              <a:ext cx="551" cy="127"/>
            </a:xfrm>
            <a:prstGeom prst="ellipse">
              <a:avLst/>
            </a:prstGeom>
            <a:gradFill rotWithShape="1">
              <a:gsLst>
                <a:gs pos="0">
                  <a:srgbClr val="009999"/>
                </a:gs>
                <a:gs pos="100000">
                  <a:srgbClr val="FFFFFF"/>
                </a:gs>
              </a:gsLst>
              <a:lin ang="0" scaled="1"/>
            </a:gra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Times New Roman" pitchFamily="18" charset="0"/>
              </a:endParaRPr>
            </a:p>
          </p:txBody>
        </p:sp>
        <p:grpSp>
          <p:nvGrpSpPr>
            <p:cNvPr id="4" name="Group 174"/>
            <p:cNvGrpSpPr>
              <a:grpSpLocks/>
            </p:cNvGrpSpPr>
            <p:nvPr/>
          </p:nvGrpSpPr>
          <p:grpSpPr bwMode="auto">
            <a:xfrm>
              <a:off x="2468" y="1332"/>
              <a:ext cx="310" cy="60"/>
              <a:chOff x="2468" y="1332"/>
              <a:chExt cx="310" cy="60"/>
            </a:xfrm>
          </p:grpSpPr>
          <p:sp>
            <p:nvSpPr>
              <p:cNvPr id="144521" name="Freeform 175"/>
              <p:cNvSpPr>
                <a:spLocks/>
              </p:cNvSpPr>
              <p:nvPr/>
            </p:nvSpPr>
            <p:spPr bwMode="auto">
              <a:xfrm>
                <a:off x="2468" y="1332"/>
                <a:ext cx="310" cy="60"/>
              </a:xfrm>
              <a:custGeom>
                <a:avLst/>
                <a:gdLst>
                  <a:gd name="T0" fmla="*/ 0 w 310"/>
                  <a:gd name="T1" fmla="*/ 60 h 60"/>
                  <a:gd name="T2" fmla="*/ 96 w 310"/>
                  <a:gd name="T3" fmla="*/ 60 h 60"/>
                  <a:gd name="T4" fmla="*/ 192 w 310"/>
                  <a:gd name="T5" fmla="*/ 0 h 60"/>
                  <a:gd name="T6" fmla="*/ 310 w 310"/>
                  <a:gd name="T7" fmla="*/ 0 h 6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310"/>
                  <a:gd name="T13" fmla="*/ 0 h 60"/>
                  <a:gd name="T14" fmla="*/ 310 w 310"/>
                  <a:gd name="T15" fmla="*/ 60 h 6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310" h="60">
                    <a:moveTo>
                      <a:pt x="0" y="60"/>
                    </a:moveTo>
                    <a:lnTo>
                      <a:pt x="96" y="60"/>
                    </a:lnTo>
                    <a:lnTo>
                      <a:pt x="192" y="0"/>
                    </a:lnTo>
                    <a:lnTo>
                      <a:pt x="310" y="0"/>
                    </a:lnTo>
                  </a:path>
                </a:pathLst>
              </a:custGeom>
              <a:noFill/>
              <a:ln w="28575" cmpd="sng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4522" name="Freeform 176"/>
              <p:cNvSpPr>
                <a:spLocks/>
              </p:cNvSpPr>
              <p:nvPr/>
            </p:nvSpPr>
            <p:spPr bwMode="auto">
              <a:xfrm>
                <a:off x="2482" y="1332"/>
                <a:ext cx="282" cy="60"/>
              </a:xfrm>
              <a:custGeom>
                <a:avLst/>
                <a:gdLst>
                  <a:gd name="T0" fmla="*/ 0 w 282"/>
                  <a:gd name="T1" fmla="*/ 0 h 60"/>
                  <a:gd name="T2" fmla="*/ 96 w 282"/>
                  <a:gd name="T3" fmla="*/ 0 h 60"/>
                  <a:gd name="T4" fmla="*/ 192 w 282"/>
                  <a:gd name="T5" fmla="*/ 60 h 60"/>
                  <a:gd name="T6" fmla="*/ 282 w 282"/>
                  <a:gd name="T7" fmla="*/ 60 h 6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82"/>
                  <a:gd name="T13" fmla="*/ 0 h 60"/>
                  <a:gd name="T14" fmla="*/ 282 w 282"/>
                  <a:gd name="T15" fmla="*/ 60 h 6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82" h="60">
                    <a:moveTo>
                      <a:pt x="0" y="0"/>
                    </a:moveTo>
                    <a:lnTo>
                      <a:pt x="96" y="0"/>
                    </a:lnTo>
                    <a:lnTo>
                      <a:pt x="192" y="60"/>
                    </a:lnTo>
                    <a:lnTo>
                      <a:pt x="282" y="60"/>
                    </a:lnTo>
                  </a:path>
                </a:pathLst>
              </a:custGeom>
              <a:noFill/>
              <a:ln w="28575" cmpd="sng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44519" name="Line 177"/>
            <p:cNvSpPr>
              <a:spLocks noChangeShapeType="1"/>
            </p:cNvSpPr>
            <p:nvPr/>
          </p:nvSpPr>
          <p:spPr bwMode="auto">
            <a:xfrm>
              <a:off x="2357" y="1361"/>
              <a:ext cx="0" cy="8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4520" name="Line 178"/>
            <p:cNvSpPr>
              <a:spLocks noChangeShapeType="1"/>
            </p:cNvSpPr>
            <p:nvPr/>
          </p:nvSpPr>
          <p:spPr bwMode="auto">
            <a:xfrm>
              <a:off x="2907" y="1363"/>
              <a:ext cx="0" cy="8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44391" name="Freeform 2"/>
          <p:cNvSpPr>
            <a:spLocks/>
          </p:cNvSpPr>
          <p:nvPr/>
        </p:nvSpPr>
        <p:spPr bwMode="auto">
          <a:xfrm>
            <a:off x="3817938" y="1447800"/>
            <a:ext cx="4048125" cy="3833813"/>
          </a:xfrm>
          <a:custGeom>
            <a:avLst/>
            <a:gdLst>
              <a:gd name="T0" fmla="*/ 2147483647 w 2550"/>
              <a:gd name="T1" fmla="*/ 0 h 2415"/>
              <a:gd name="T2" fmla="*/ 2147483647 w 2550"/>
              <a:gd name="T3" fmla="*/ 0 h 2415"/>
              <a:gd name="T4" fmla="*/ 2147483647 w 2550"/>
              <a:gd name="T5" fmla="*/ 2147483647 h 2415"/>
              <a:gd name="T6" fmla="*/ 0 w 2550"/>
              <a:gd name="T7" fmla="*/ 2147483647 h 2415"/>
              <a:gd name="T8" fmla="*/ 0 60000 65536"/>
              <a:gd name="T9" fmla="*/ 0 60000 65536"/>
              <a:gd name="T10" fmla="*/ 0 60000 65536"/>
              <a:gd name="T11" fmla="*/ 0 60000 65536"/>
              <a:gd name="T12" fmla="*/ 0 w 2550"/>
              <a:gd name="T13" fmla="*/ 0 h 2415"/>
              <a:gd name="T14" fmla="*/ 2550 w 2550"/>
              <a:gd name="T15" fmla="*/ 2415 h 2415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550" h="2415">
                <a:moveTo>
                  <a:pt x="592" y="0"/>
                </a:moveTo>
                <a:lnTo>
                  <a:pt x="2544" y="0"/>
                </a:lnTo>
                <a:lnTo>
                  <a:pt x="2550" y="2415"/>
                </a:lnTo>
                <a:lnTo>
                  <a:pt x="0" y="2415"/>
                </a:lnTo>
              </a:path>
            </a:pathLst>
          </a:custGeom>
          <a:noFill/>
          <a:ln w="952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4392" name="Text Box 8"/>
          <p:cNvSpPr txBox="1">
            <a:spLocks noChangeArrowheads="1"/>
          </p:cNvSpPr>
          <p:nvPr/>
        </p:nvSpPr>
        <p:spPr bwMode="auto">
          <a:xfrm>
            <a:off x="2716213" y="223838"/>
            <a:ext cx="11001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1">
                <a:solidFill>
                  <a:srgbClr val="000099"/>
                </a:solidFill>
              </a:rPr>
              <a:t>source</a:t>
            </a:r>
          </a:p>
        </p:txBody>
      </p:sp>
      <p:sp>
        <p:nvSpPr>
          <p:cNvPr id="144393" name="Freeform 10"/>
          <p:cNvSpPr>
            <a:spLocks/>
          </p:cNvSpPr>
          <p:nvPr/>
        </p:nvSpPr>
        <p:spPr bwMode="auto">
          <a:xfrm>
            <a:off x="3868738" y="650875"/>
            <a:ext cx="360362" cy="1577975"/>
          </a:xfrm>
          <a:custGeom>
            <a:avLst/>
            <a:gdLst>
              <a:gd name="T0" fmla="*/ 2147483647 w 267"/>
              <a:gd name="T1" fmla="*/ 2147483647 h 1186"/>
              <a:gd name="T2" fmla="*/ 0 w 267"/>
              <a:gd name="T3" fmla="*/ 0 h 1186"/>
              <a:gd name="T4" fmla="*/ 0 w 267"/>
              <a:gd name="T5" fmla="*/ 2147483647 h 1186"/>
              <a:gd name="T6" fmla="*/ 2147483647 w 267"/>
              <a:gd name="T7" fmla="*/ 2147483647 h 1186"/>
              <a:gd name="T8" fmla="*/ 2147483647 w 267"/>
              <a:gd name="T9" fmla="*/ 2147483647 h 118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67"/>
              <a:gd name="T16" fmla="*/ 0 h 1186"/>
              <a:gd name="T17" fmla="*/ 267 w 267"/>
              <a:gd name="T18" fmla="*/ 1186 h 118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67" h="1186">
                <a:moveTo>
                  <a:pt x="254" y="466"/>
                </a:moveTo>
                <a:lnTo>
                  <a:pt x="0" y="0"/>
                </a:lnTo>
                <a:lnTo>
                  <a:pt x="0" y="1186"/>
                </a:lnTo>
                <a:lnTo>
                  <a:pt x="267" y="652"/>
                </a:lnTo>
                <a:lnTo>
                  <a:pt x="254" y="466"/>
                </a:lnTo>
                <a:close/>
              </a:path>
            </a:pathLst>
          </a:custGeom>
          <a:gradFill rotWithShape="1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4394" name="Rectangle 23"/>
          <p:cNvSpPr>
            <a:spLocks noChangeArrowheads="1"/>
          </p:cNvSpPr>
          <p:nvPr/>
        </p:nvSpPr>
        <p:spPr bwMode="auto">
          <a:xfrm>
            <a:off x="2644775" y="660400"/>
            <a:ext cx="1296988" cy="1546225"/>
          </a:xfrm>
          <a:prstGeom prst="rect">
            <a:avLst/>
          </a:prstGeom>
          <a:solidFill>
            <a:srgbClr val="000099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4395" name="Rectangle 24"/>
          <p:cNvSpPr>
            <a:spLocks noChangeArrowheads="1"/>
          </p:cNvSpPr>
          <p:nvPr/>
        </p:nvSpPr>
        <p:spPr bwMode="auto">
          <a:xfrm>
            <a:off x="2597150" y="731838"/>
            <a:ext cx="1273175" cy="153670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4396" name="Line 25"/>
          <p:cNvSpPr>
            <a:spLocks noChangeShapeType="1"/>
          </p:cNvSpPr>
          <p:nvPr/>
        </p:nvSpPr>
        <p:spPr bwMode="auto">
          <a:xfrm>
            <a:off x="2597150" y="1049338"/>
            <a:ext cx="1263650" cy="31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4397" name="Text Box 26"/>
          <p:cNvSpPr txBox="1">
            <a:spLocks noChangeArrowheads="1"/>
          </p:cNvSpPr>
          <p:nvPr/>
        </p:nvSpPr>
        <p:spPr bwMode="auto">
          <a:xfrm>
            <a:off x="2554288" y="698500"/>
            <a:ext cx="1317625" cy="1682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300"/>
              </a:spcBef>
            </a:pPr>
            <a:r>
              <a:rPr lang="en-US" sz="1800" dirty="0"/>
              <a:t>application</a:t>
            </a:r>
          </a:p>
          <a:p>
            <a:pPr algn="ctr">
              <a:spcBef>
                <a:spcPts val="300"/>
              </a:spcBef>
            </a:pPr>
            <a:r>
              <a:rPr lang="en-US" sz="1800" dirty="0"/>
              <a:t>transport</a:t>
            </a:r>
          </a:p>
          <a:p>
            <a:pPr algn="ctr">
              <a:spcBef>
                <a:spcPts val="300"/>
              </a:spcBef>
            </a:pPr>
            <a:r>
              <a:rPr lang="en-US" sz="1800" dirty="0"/>
              <a:t>network</a:t>
            </a:r>
          </a:p>
          <a:p>
            <a:pPr algn="ctr">
              <a:spcBef>
                <a:spcPts val="300"/>
              </a:spcBef>
            </a:pPr>
            <a:r>
              <a:rPr lang="en-US" sz="1800" dirty="0"/>
              <a:t>link</a:t>
            </a:r>
          </a:p>
          <a:p>
            <a:pPr algn="ctr">
              <a:spcBef>
                <a:spcPts val="300"/>
              </a:spcBef>
            </a:pPr>
            <a:r>
              <a:rPr lang="en-US" sz="1800" dirty="0"/>
              <a:t>physical</a:t>
            </a:r>
          </a:p>
        </p:txBody>
      </p:sp>
      <p:sp>
        <p:nvSpPr>
          <p:cNvPr id="144398" name="Line 27"/>
          <p:cNvSpPr>
            <a:spLocks noChangeShapeType="1"/>
          </p:cNvSpPr>
          <p:nvPr/>
        </p:nvSpPr>
        <p:spPr bwMode="auto">
          <a:xfrm>
            <a:off x="2605088" y="1370013"/>
            <a:ext cx="1263650" cy="31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4399" name="Line 28"/>
          <p:cNvSpPr>
            <a:spLocks noChangeShapeType="1"/>
          </p:cNvSpPr>
          <p:nvPr/>
        </p:nvSpPr>
        <p:spPr bwMode="auto">
          <a:xfrm>
            <a:off x="2609850" y="1651000"/>
            <a:ext cx="1263650" cy="31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4400" name="Line 29"/>
          <p:cNvSpPr>
            <a:spLocks noChangeShapeType="1"/>
          </p:cNvSpPr>
          <p:nvPr/>
        </p:nvSpPr>
        <p:spPr bwMode="auto">
          <a:xfrm>
            <a:off x="2609850" y="1927225"/>
            <a:ext cx="1263650" cy="31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5" name="Group 39"/>
          <p:cNvGrpSpPr>
            <a:grpSpLocks/>
          </p:cNvGrpSpPr>
          <p:nvPr/>
        </p:nvGrpSpPr>
        <p:grpSpPr bwMode="auto">
          <a:xfrm>
            <a:off x="1219200" y="1368425"/>
            <a:ext cx="1208088" cy="303213"/>
            <a:chOff x="501" y="1990"/>
            <a:chExt cx="761" cy="191"/>
          </a:xfrm>
        </p:grpSpPr>
        <p:sp>
          <p:nvSpPr>
            <p:cNvPr id="144509" name="Rectangle 40"/>
            <p:cNvSpPr>
              <a:spLocks noChangeArrowheads="1"/>
            </p:cNvSpPr>
            <p:nvPr/>
          </p:nvSpPr>
          <p:spPr bwMode="auto">
            <a:xfrm>
              <a:off x="501" y="2007"/>
              <a:ext cx="682" cy="16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4510" name="Rectangle 41"/>
            <p:cNvSpPr>
              <a:spLocks noChangeArrowheads="1"/>
            </p:cNvSpPr>
            <p:nvPr/>
          </p:nvSpPr>
          <p:spPr bwMode="auto">
            <a:xfrm>
              <a:off x="704" y="1990"/>
              <a:ext cx="187" cy="18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400"/>
                <a:t>H</a:t>
              </a:r>
              <a:r>
                <a:rPr lang="en-US" sz="1800" baseline="-25000"/>
                <a:t>t</a:t>
              </a:r>
            </a:p>
          </p:txBody>
        </p:sp>
        <p:sp>
          <p:nvSpPr>
            <p:cNvPr id="144511" name="Rectangle 42"/>
            <p:cNvSpPr>
              <a:spLocks noChangeArrowheads="1"/>
            </p:cNvSpPr>
            <p:nvPr/>
          </p:nvSpPr>
          <p:spPr bwMode="auto">
            <a:xfrm>
              <a:off x="518" y="1990"/>
              <a:ext cx="187" cy="18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400"/>
                <a:t>H</a:t>
              </a:r>
              <a:r>
                <a:rPr lang="en-US" sz="1800" baseline="-25000"/>
                <a:t>n</a:t>
              </a:r>
            </a:p>
          </p:txBody>
        </p:sp>
        <p:sp>
          <p:nvSpPr>
            <p:cNvPr id="144512" name="Rectangle 43"/>
            <p:cNvSpPr>
              <a:spLocks noChangeArrowheads="1"/>
            </p:cNvSpPr>
            <p:nvPr/>
          </p:nvSpPr>
          <p:spPr bwMode="auto">
            <a:xfrm>
              <a:off x="834" y="1991"/>
              <a:ext cx="428" cy="190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400"/>
                <a:t>M</a:t>
              </a:r>
            </a:p>
          </p:txBody>
        </p:sp>
        <p:sp>
          <p:nvSpPr>
            <p:cNvPr id="144513" name="Line 44"/>
            <p:cNvSpPr>
              <a:spLocks noChangeShapeType="1"/>
            </p:cNvSpPr>
            <p:nvPr/>
          </p:nvSpPr>
          <p:spPr bwMode="auto">
            <a:xfrm>
              <a:off x="688" y="2013"/>
              <a:ext cx="0" cy="15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4514" name="Line 45"/>
            <p:cNvSpPr>
              <a:spLocks noChangeShapeType="1"/>
            </p:cNvSpPr>
            <p:nvPr/>
          </p:nvSpPr>
          <p:spPr bwMode="auto">
            <a:xfrm>
              <a:off x="880" y="2010"/>
              <a:ext cx="0" cy="15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12645" name="Text Box 5"/>
          <p:cNvSpPr txBox="1">
            <a:spLocks noChangeArrowheads="1"/>
          </p:cNvSpPr>
          <p:nvPr/>
        </p:nvSpPr>
        <p:spPr bwMode="auto">
          <a:xfrm>
            <a:off x="395288" y="996950"/>
            <a:ext cx="963612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>
                <a:solidFill>
                  <a:srgbClr val="CC0000"/>
                </a:solidFill>
              </a:rPr>
              <a:t>segment</a:t>
            </a:r>
          </a:p>
        </p:txBody>
      </p:sp>
      <p:grpSp>
        <p:nvGrpSpPr>
          <p:cNvPr id="6" name="Group 178"/>
          <p:cNvGrpSpPr>
            <a:grpSpLocks/>
          </p:cNvGrpSpPr>
          <p:nvPr/>
        </p:nvGrpSpPr>
        <p:grpSpPr bwMode="auto">
          <a:xfrm>
            <a:off x="1533525" y="1033463"/>
            <a:ext cx="301625" cy="292100"/>
            <a:chOff x="1962" y="2058"/>
            <a:chExt cx="190" cy="184"/>
          </a:xfrm>
        </p:grpSpPr>
        <p:sp>
          <p:nvSpPr>
            <p:cNvPr id="144507" name="Rectangle 47"/>
            <p:cNvSpPr>
              <a:spLocks noChangeArrowheads="1"/>
            </p:cNvSpPr>
            <p:nvPr/>
          </p:nvSpPr>
          <p:spPr bwMode="auto">
            <a:xfrm>
              <a:off x="1962" y="2075"/>
              <a:ext cx="177" cy="16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4508" name="Rectangle 48"/>
            <p:cNvSpPr>
              <a:spLocks noChangeArrowheads="1"/>
            </p:cNvSpPr>
            <p:nvPr/>
          </p:nvSpPr>
          <p:spPr bwMode="auto">
            <a:xfrm>
              <a:off x="1965" y="2058"/>
              <a:ext cx="187" cy="18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400"/>
                <a:t>H</a:t>
              </a:r>
              <a:r>
                <a:rPr lang="en-US" sz="1800" baseline="-25000"/>
                <a:t>t</a:t>
              </a:r>
            </a:p>
          </p:txBody>
        </p:sp>
      </p:grpSp>
      <p:sp>
        <p:nvSpPr>
          <p:cNvPr id="112644" name="Text Box 4"/>
          <p:cNvSpPr txBox="1">
            <a:spLocks noChangeArrowheads="1"/>
          </p:cNvSpPr>
          <p:nvPr/>
        </p:nvSpPr>
        <p:spPr bwMode="auto">
          <a:xfrm>
            <a:off x="195263" y="1336675"/>
            <a:ext cx="1042987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>
                <a:solidFill>
                  <a:srgbClr val="CC0000"/>
                </a:solidFill>
              </a:rPr>
              <a:t>datagram</a:t>
            </a:r>
          </a:p>
        </p:txBody>
      </p:sp>
      <p:sp>
        <p:nvSpPr>
          <p:cNvPr id="144405" name="Text Box 54"/>
          <p:cNvSpPr txBox="1">
            <a:spLocks noChangeArrowheads="1"/>
          </p:cNvSpPr>
          <p:nvPr/>
        </p:nvSpPr>
        <p:spPr bwMode="auto">
          <a:xfrm>
            <a:off x="1547813" y="4157663"/>
            <a:ext cx="14128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i="1">
                <a:solidFill>
                  <a:srgbClr val="000099"/>
                </a:solidFill>
              </a:rPr>
              <a:t>destination</a:t>
            </a:r>
          </a:p>
        </p:txBody>
      </p:sp>
      <p:sp>
        <p:nvSpPr>
          <p:cNvPr id="144406" name="Freeform 56"/>
          <p:cNvSpPr>
            <a:spLocks/>
          </p:cNvSpPr>
          <p:nvPr/>
        </p:nvSpPr>
        <p:spPr bwMode="auto">
          <a:xfrm>
            <a:off x="2979738" y="4540250"/>
            <a:ext cx="360362" cy="1577975"/>
          </a:xfrm>
          <a:custGeom>
            <a:avLst/>
            <a:gdLst>
              <a:gd name="T0" fmla="*/ 2147483647 w 267"/>
              <a:gd name="T1" fmla="*/ 2147483647 h 1186"/>
              <a:gd name="T2" fmla="*/ 0 w 267"/>
              <a:gd name="T3" fmla="*/ 0 h 1186"/>
              <a:gd name="T4" fmla="*/ 0 w 267"/>
              <a:gd name="T5" fmla="*/ 2147483647 h 1186"/>
              <a:gd name="T6" fmla="*/ 2147483647 w 267"/>
              <a:gd name="T7" fmla="*/ 2147483647 h 1186"/>
              <a:gd name="T8" fmla="*/ 2147483647 w 267"/>
              <a:gd name="T9" fmla="*/ 2147483647 h 118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67"/>
              <a:gd name="T16" fmla="*/ 0 h 1186"/>
              <a:gd name="T17" fmla="*/ 267 w 267"/>
              <a:gd name="T18" fmla="*/ 1186 h 118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67" h="1186">
                <a:moveTo>
                  <a:pt x="254" y="466"/>
                </a:moveTo>
                <a:lnTo>
                  <a:pt x="0" y="0"/>
                </a:lnTo>
                <a:lnTo>
                  <a:pt x="0" y="1186"/>
                </a:lnTo>
                <a:lnTo>
                  <a:pt x="267" y="652"/>
                </a:lnTo>
                <a:lnTo>
                  <a:pt x="254" y="466"/>
                </a:lnTo>
                <a:close/>
              </a:path>
            </a:pathLst>
          </a:custGeom>
          <a:gradFill rotWithShape="1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4407" name="Rectangle 57"/>
          <p:cNvSpPr>
            <a:spLocks noChangeArrowheads="1"/>
          </p:cNvSpPr>
          <p:nvPr/>
        </p:nvSpPr>
        <p:spPr bwMode="auto">
          <a:xfrm>
            <a:off x="1755775" y="4546600"/>
            <a:ext cx="1296988" cy="1546225"/>
          </a:xfrm>
          <a:prstGeom prst="rect">
            <a:avLst/>
          </a:prstGeom>
          <a:solidFill>
            <a:srgbClr val="000099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4408" name="Rectangle 58"/>
          <p:cNvSpPr>
            <a:spLocks noChangeArrowheads="1"/>
          </p:cNvSpPr>
          <p:nvPr/>
        </p:nvSpPr>
        <p:spPr bwMode="auto">
          <a:xfrm>
            <a:off x="1708150" y="4618038"/>
            <a:ext cx="1273175" cy="153670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4409" name="Line 59"/>
          <p:cNvSpPr>
            <a:spLocks noChangeShapeType="1"/>
          </p:cNvSpPr>
          <p:nvPr/>
        </p:nvSpPr>
        <p:spPr bwMode="auto">
          <a:xfrm>
            <a:off x="1708150" y="4935538"/>
            <a:ext cx="1263650" cy="31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4410" name="Text Box 60"/>
          <p:cNvSpPr txBox="1">
            <a:spLocks noChangeArrowheads="1"/>
          </p:cNvSpPr>
          <p:nvPr/>
        </p:nvSpPr>
        <p:spPr bwMode="auto">
          <a:xfrm>
            <a:off x="1665288" y="4584700"/>
            <a:ext cx="1317625" cy="1631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300"/>
              </a:spcBef>
            </a:pPr>
            <a:r>
              <a:rPr lang="en-US" sz="1800" dirty="0"/>
              <a:t>application</a:t>
            </a:r>
          </a:p>
          <a:p>
            <a:pPr algn="ctr">
              <a:spcBef>
                <a:spcPts val="300"/>
              </a:spcBef>
            </a:pPr>
            <a:r>
              <a:rPr lang="en-US" sz="1800" dirty="0"/>
              <a:t>transport</a:t>
            </a:r>
          </a:p>
          <a:p>
            <a:pPr algn="ctr">
              <a:spcBef>
                <a:spcPts val="300"/>
              </a:spcBef>
            </a:pPr>
            <a:r>
              <a:rPr lang="en-US" sz="1800" dirty="0"/>
              <a:t>network</a:t>
            </a:r>
          </a:p>
          <a:p>
            <a:pPr algn="ctr">
              <a:spcBef>
                <a:spcPts val="300"/>
              </a:spcBef>
            </a:pPr>
            <a:r>
              <a:rPr lang="en-US" sz="1800" dirty="0"/>
              <a:t>link</a:t>
            </a:r>
          </a:p>
          <a:p>
            <a:pPr algn="ctr">
              <a:spcBef>
                <a:spcPts val="300"/>
              </a:spcBef>
            </a:pPr>
            <a:r>
              <a:rPr lang="en-US" sz="1800" dirty="0"/>
              <a:t>physical</a:t>
            </a:r>
          </a:p>
        </p:txBody>
      </p:sp>
      <p:sp>
        <p:nvSpPr>
          <p:cNvPr id="144411" name="Line 61"/>
          <p:cNvSpPr>
            <a:spLocks noChangeShapeType="1"/>
          </p:cNvSpPr>
          <p:nvPr/>
        </p:nvSpPr>
        <p:spPr bwMode="auto">
          <a:xfrm>
            <a:off x="1716088" y="5256213"/>
            <a:ext cx="1263650" cy="31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4412" name="Line 62"/>
          <p:cNvSpPr>
            <a:spLocks noChangeShapeType="1"/>
          </p:cNvSpPr>
          <p:nvPr/>
        </p:nvSpPr>
        <p:spPr bwMode="auto">
          <a:xfrm>
            <a:off x="1720850" y="5537200"/>
            <a:ext cx="1263650" cy="31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4413" name="Line 63"/>
          <p:cNvSpPr>
            <a:spLocks noChangeShapeType="1"/>
          </p:cNvSpPr>
          <p:nvPr/>
        </p:nvSpPr>
        <p:spPr bwMode="auto">
          <a:xfrm>
            <a:off x="1720850" y="5813425"/>
            <a:ext cx="1263650" cy="31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7" name="Group 64"/>
          <p:cNvGrpSpPr>
            <a:grpSpLocks/>
          </p:cNvGrpSpPr>
          <p:nvPr/>
        </p:nvGrpSpPr>
        <p:grpSpPr bwMode="auto">
          <a:xfrm>
            <a:off x="152400" y="5527675"/>
            <a:ext cx="1479550" cy="303213"/>
            <a:chOff x="332" y="2224"/>
            <a:chExt cx="932" cy="191"/>
          </a:xfrm>
        </p:grpSpPr>
        <p:sp>
          <p:nvSpPr>
            <p:cNvPr id="144499" name="Rectangle 65"/>
            <p:cNvSpPr>
              <a:spLocks noChangeArrowheads="1"/>
            </p:cNvSpPr>
            <p:nvPr/>
          </p:nvSpPr>
          <p:spPr bwMode="auto">
            <a:xfrm>
              <a:off x="345" y="2241"/>
              <a:ext cx="840" cy="16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4500" name="Rectangle 66"/>
            <p:cNvSpPr>
              <a:spLocks noChangeArrowheads="1"/>
            </p:cNvSpPr>
            <p:nvPr/>
          </p:nvSpPr>
          <p:spPr bwMode="auto">
            <a:xfrm>
              <a:off x="706" y="2224"/>
              <a:ext cx="187" cy="18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400"/>
                <a:t>H</a:t>
              </a:r>
              <a:r>
                <a:rPr lang="en-US" sz="1800" baseline="-25000"/>
                <a:t>t</a:t>
              </a:r>
            </a:p>
          </p:txBody>
        </p:sp>
        <p:sp>
          <p:nvSpPr>
            <p:cNvPr id="144501" name="Rectangle 67"/>
            <p:cNvSpPr>
              <a:spLocks noChangeArrowheads="1"/>
            </p:cNvSpPr>
            <p:nvPr/>
          </p:nvSpPr>
          <p:spPr bwMode="auto">
            <a:xfrm>
              <a:off x="520" y="2224"/>
              <a:ext cx="187" cy="18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400"/>
                <a:t>H</a:t>
              </a:r>
              <a:r>
                <a:rPr lang="en-US" sz="1800" baseline="-25000"/>
                <a:t>n</a:t>
              </a:r>
            </a:p>
          </p:txBody>
        </p:sp>
        <p:sp>
          <p:nvSpPr>
            <p:cNvPr id="144502" name="Rectangle 68"/>
            <p:cNvSpPr>
              <a:spLocks noChangeArrowheads="1"/>
            </p:cNvSpPr>
            <p:nvPr/>
          </p:nvSpPr>
          <p:spPr bwMode="auto">
            <a:xfrm>
              <a:off x="332" y="2224"/>
              <a:ext cx="187" cy="18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400"/>
                <a:t>H</a:t>
              </a:r>
              <a:r>
                <a:rPr lang="en-US" sz="1800" baseline="-25000"/>
                <a:t>l</a:t>
              </a:r>
            </a:p>
          </p:txBody>
        </p:sp>
        <p:sp>
          <p:nvSpPr>
            <p:cNvPr id="144503" name="Rectangle 69"/>
            <p:cNvSpPr>
              <a:spLocks noChangeArrowheads="1"/>
            </p:cNvSpPr>
            <p:nvPr/>
          </p:nvSpPr>
          <p:spPr bwMode="auto">
            <a:xfrm>
              <a:off x="836" y="2225"/>
              <a:ext cx="428" cy="190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400" dirty="0"/>
                <a:t>M</a:t>
              </a:r>
            </a:p>
          </p:txBody>
        </p:sp>
        <p:sp>
          <p:nvSpPr>
            <p:cNvPr id="144504" name="Line 70"/>
            <p:cNvSpPr>
              <a:spLocks noChangeShapeType="1"/>
            </p:cNvSpPr>
            <p:nvPr/>
          </p:nvSpPr>
          <p:spPr bwMode="auto">
            <a:xfrm>
              <a:off x="510" y="2241"/>
              <a:ext cx="0" cy="16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4505" name="Line 71"/>
            <p:cNvSpPr>
              <a:spLocks noChangeShapeType="1"/>
            </p:cNvSpPr>
            <p:nvPr/>
          </p:nvSpPr>
          <p:spPr bwMode="auto">
            <a:xfrm>
              <a:off x="690" y="2247"/>
              <a:ext cx="0" cy="15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4506" name="Line 72"/>
            <p:cNvSpPr>
              <a:spLocks noChangeShapeType="1"/>
            </p:cNvSpPr>
            <p:nvPr/>
          </p:nvSpPr>
          <p:spPr bwMode="auto">
            <a:xfrm>
              <a:off x="882" y="2244"/>
              <a:ext cx="0" cy="15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8" name="Group 73"/>
          <p:cNvGrpSpPr>
            <a:grpSpLocks/>
          </p:cNvGrpSpPr>
          <p:nvPr/>
        </p:nvGrpSpPr>
        <p:grpSpPr bwMode="auto">
          <a:xfrm>
            <a:off x="420688" y="5229225"/>
            <a:ext cx="1208087" cy="303213"/>
            <a:chOff x="501" y="1990"/>
            <a:chExt cx="761" cy="191"/>
          </a:xfrm>
        </p:grpSpPr>
        <p:sp>
          <p:nvSpPr>
            <p:cNvPr id="144493" name="Rectangle 74"/>
            <p:cNvSpPr>
              <a:spLocks noChangeArrowheads="1"/>
            </p:cNvSpPr>
            <p:nvPr/>
          </p:nvSpPr>
          <p:spPr bwMode="auto">
            <a:xfrm>
              <a:off x="501" y="2007"/>
              <a:ext cx="682" cy="16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4494" name="Rectangle 75"/>
            <p:cNvSpPr>
              <a:spLocks noChangeArrowheads="1"/>
            </p:cNvSpPr>
            <p:nvPr/>
          </p:nvSpPr>
          <p:spPr bwMode="auto">
            <a:xfrm>
              <a:off x="704" y="1990"/>
              <a:ext cx="187" cy="18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400" dirty="0"/>
                <a:t>H</a:t>
              </a:r>
              <a:r>
                <a:rPr lang="en-US" sz="1800" baseline="-25000" dirty="0"/>
                <a:t>t</a:t>
              </a:r>
            </a:p>
          </p:txBody>
        </p:sp>
        <p:sp>
          <p:nvSpPr>
            <p:cNvPr id="144495" name="Rectangle 76"/>
            <p:cNvSpPr>
              <a:spLocks noChangeArrowheads="1"/>
            </p:cNvSpPr>
            <p:nvPr/>
          </p:nvSpPr>
          <p:spPr bwMode="auto">
            <a:xfrm>
              <a:off x="518" y="1990"/>
              <a:ext cx="187" cy="18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400"/>
                <a:t>H</a:t>
              </a:r>
              <a:r>
                <a:rPr lang="en-US" sz="1800" baseline="-25000"/>
                <a:t>n</a:t>
              </a:r>
            </a:p>
          </p:txBody>
        </p:sp>
        <p:sp>
          <p:nvSpPr>
            <p:cNvPr id="144496" name="Rectangle 77"/>
            <p:cNvSpPr>
              <a:spLocks noChangeArrowheads="1"/>
            </p:cNvSpPr>
            <p:nvPr/>
          </p:nvSpPr>
          <p:spPr bwMode="auto">
            <a:xfrm>
              <a:off x="834" y="1991"/>
              <a:ext cx="428" cy="190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400"/>
                <a:t>M</a:t>
              </a:r>
            </a:p>
          </p:txBody>
        </p:sp>
        <p:sp>
          <p:nvSpPr>
            <p:cNvPr id="144497" name="Line 78"/>
            <p:cNvSpPr>
              <a:spLocks noChangeShapeType="1"/>
            </p:cNvSpPr>
            <p:nvPr/>
          </p:nvSpPr>
          <p:spPr bwMode="auto">
            <a:xfrm>
              <a:off x="688" y="2013"/>
              <a:ext cx="0" cy="15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4498" name="Line 79"/>
            <p:cNvSpPr>
              <a:spLocks noChangeShapeType="1"/>
            </p:cNvSpPr>
            <p:nvPr/>
          </p:nvSpPr>
          <p:spPr bwMode="auto">
            <a:xfrm>
              <a:off x="880" y="2010"/>
              <a:ext cx="0" cy="15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9" name="Group 80"/>
          <p:cNvGrpSpPr>
            <a:grpSpLocks/>
          </p:cNvGrpSpPr>
          <p:nvPr/>
        </p:nvGrpSpPr>
        <p:grpSpPr bwMode="auto">
          <a:xfrm>
            <a:off x="723900" y="4921250"/>
            <a:ext cx="890588" cy="303213"/>
            <a:chOff x="645" y="1734"/>
            <a:chExt cx="561" cy="191"/>
          </a:xfrm>
        </p:grpSpPr>
        <p:sp>
          <p:nvSpPr>
            <p:cNvPr id="144489" name="Rectangle 81"/>
            <p:cNvSpPr>
              <a:spLocks noChangeArrowheads="1"/>
            </p:cNvSpPr>
            <p:nvPr/>
          </p:nvSpPr>
          <p:spPr bwMode="auto">
            <a:xfrm>
              <a:off x="645" y="1751"/>
              <a:ext cx="482" cy="16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4490" name="Rectangle 82"/>
            <p:cNvSpPr>
              <a:spLocks noChangeArrowheads="1"/>
            </p:cNvSpPr>
            <p:nvPr/>
          </p:nvSpPr>
          <p:spPr bwMode="auto">
            <a:xfrm>
              <a:off x="648" y="1734"/>
              <a:ext cx="187" cy="18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400"/>
                <a:t>H</a:t>
              </a:r>
              <a:r>
                <a:rPr lang="en-US" sz="1800" baseline="-25000"/>
                <a:t>t</a:t>
              </a:r>
            </a:p>
          </p:txBody>
        </p:sp>
        <p:sp>
          <p:nvSpPr>
            <p:cNvPr id="144491" name="Rectangle 83"/>
            <p:cNvSpPr>
              <a:spLocks noChangeArrowheads="1"/>
            </p:cNvSpPr>
            <p:nvPr/>
          </p:nvSpPr>
          <p:spPr bwMode="auto">
            <a:xfrm>
              <a:off x="778" y="1735"/>
              <a:ext cx="428" cy="190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400" dirty="0"/>
                <a:t>M</a:t>
              </a:r>
            </a:p>
          </p:txBody>
        </p:sp>
        <p:sp>
          <p:nvSpPr>
            <p:cNvPr id="144492" name="Line 84"/>
            <p:cNvSpPr>
              <a:spLocks noChangeShapeType="1"/>
            </p:cNvSpPr>
            <p:nvPr/>
          </p:nvSpPr>
          <p:spPr bwMode="auto">
            <a:xfrm>
              <a:off x="824" y="1754"/>
              <a:ext cx="0" cy="15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0" name="Group 85"/>
          <p:cNvGrpSpPr>
            <a:grpSpLocks/>
          </p:cNvGrpSpPr>
          <p:nvPr/>
        </p:nvGrpSpPr>
        <p:grpSpPr bwMode="auto">
          <a:xfrm>
            <a:off x="930275" y="4610100"/>
            <a:ext cx="679450" cy="301625"/>
            <a:chOff x="780" y="1553"/>
            <a:chExt cx="428" cy="190"/>
          </a:xfrm>
        </p:grpSpPr>
        <p:sp>
          <p:nvSpPr>
            <p:cNvPr id="144487" name="Rectangle 86"/>
            <p:cNvSpPr>
              <a:spLocks noChangeArrowheads="1"/>
            </p:cNvSpPr>
            <p:nvPr/>
          </p:nvSpPr>
          <p:spPr bwMode="auto">
            <a:xfrm>
              <a:off x="817" y="1569"/>
              <a:ext cx="312" cy="16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4488" name="Rectangle 87"/>
            <p:cNvSpPr>
              <a:spLocks noChangeArrowheads="1"/>
            </p:cNvSpPr>
            <p:nvPr/>
          </p:nvSpPr>
          <p:spPr bwMode="auto">
            <a:xfrm>
              <a:off x="780" y="1553"/>
              <a:ext cx="428" cy="190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400" dirty="0"/>
                <a:t>M</a:t>
              </a:r>
            </a:p>
          </p:txBody>
        </p:sp>
      </p:grpSp>
      <p:grpSp>
        <p:nvGrpSpPr>
          <p:cNvPr id="11" name="Group 88"/>
          <p:cNvGrpSpPr>
            <a:grpSpLocks/>
          </p:cNvGrpSpPr>
          <p:nvPr/>
        </p:nvGrpSpPr>
        <p:grpSpPr bwMode="auto">
          <a:xfrm>
            <a:off x="5654675" y="4164013"/>
            <a:ext cx="1387475" cy="1035050"/>
            <a:chOff x="3601" y="168"/>
            <a:chExt cx="874" cy="652"/>
          </a:xfrm>
        </p:grpSpPr>
        <p:sp>
          <p:nvSpPr>
            <p:cNvPr id="144482" name="Rectangle 89"/>
            <p:cNvSpPr>
              <a:spLocks noChangeArrowheads="1"/>
            </p:cNvSpPr>
            <p:nvPr/>
          </p:nvSpPr>
          <p:spPr bwMode="auto">
            <a:xfrm>
              <a:off x="3658" y="168"/>
              <a:ext cx="817" cy="596"/>
            </a:xfrm>
            <a:prstGeom prst="rect">
              <a:avLst/>
            </a:prstGeom>
            <a:solidFill>
              <a:srgbClr val="000099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4483" name="Rectangle 90"/>
            <p:cNvSpPr>
              <a:spLocks noChangeArrowheads="1"/>
            </p:cNvSpPr>
            <p:nvPr/>
          </p:nvSpPr>
          <p:spPr bwMode="auto">
            <a:xfrm>
              <a:off x="3628" y="213"/>
              <a:ext cx="802" cy="596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4484" name="Line 91"/>
            <p:cNvSpPr>
              <a:spLocks noChangeShapeType="1"/>
            </p:cNvSpPr>
            <p:nvPr/>
          </p:nvSpPr>
          <p:spPr bwMode="auto">
            <a:xfrm>
              <a:off x="3628" y="413"/>
              <a:ext cx="796" cy="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4485" name="Text Box 92"/>
            <p:cNvSpPr txBox="1">
              <a:spLocks noChangeArrowheads="1"/>
            </p:cNvSpPr>
            <p:nvPr/>
          </p:nvSpPr>
          <p:spPr bwMode="auto">
            <a:xfrm>
              <a:off x="3601" y="192"/>
              <a:ext cx="830" cy="6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ts val="300"/>
                </a:spcBef>
              </a:pPr>
              <a:r>
                <a:rPr lang="en-US" sz="1800" dirty="0"/>
                <a:t>network</a:t>
              </a:r>
            </a:p>
            <a:p>
              <a:pPr algn="ctr">
                <a:spcBef>
                  <a:spcPts val="300"/>
                </a:spcBef>
              </a:pPr>
              <a:r>
                <a:rPr lang="en-US" sz="1800" dirty="0"/>
                <a:t>link</a:t>
              </a:r>
            </a:p>
            <a:p>
              <a:pPr algn="ctr">
                <a:spcBef>
                  <a:spcPts val="300"/>
                </a:spcBef>
              </a:pPr>
              <a:r>
                <a:rPr lang="en-US" sz="1800" dirty="0"/>
                <a:t>physical</a:t>
              </a:r>
            </a:p>
          </p:txBody>
        </p:sp>
        <p:sp>
          <p:nvSpPr>
            <p:cNvPr id="144486" name="Line 93"/>
            <p:cNvSpPr>
              <a:spLocks noChangeShapeType="1"/>
            </p:cNvSpPr>
            <p:nvPr/>
          </p:nvSpPr>
          <p:spPr bwMode="auto">
            <a:xfrm>
              <a:off x="3633" y="615"/>
              <a:ext cx="796" cy="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2" name="Group 94"/>
          <p:cNvGrpSpPr>
            <a:grpSpLocks/>
          </p:cNvGrpSpPr>
          <p:nvPr/>
        </p:nvGrpSpPr>
        <p:grpSpPr bwMode="auto">
          <a:xfrm>
            <a:off x="5821363" y="2271713"/>
            <a:ext cx="1387475" cy="733425"/>
            <a:chOff x="4696" y="597"/>
            <a:chExt cx="874" cy="462"/>
          </a:xfrm>
        </p:grpSpPr>
        <p:sp>
          <p:nvSpPr>
            <p:cNvPr id="144478" name="Rectangle 95"/>
            <p:cNvSpPr>
              <a:spLocks noChangeArrowheads="1"/>
            </p:cNvSpPr>
            <p:nvPr/>
          </p:nvSpPr>
          <p:spPr bwMode="auto">
            <a:xfrm>
              <a:off x="4753" y="597"/>
              <a:ext cx="817" cy="416"/>
            </a:xfrm>
            <a:prstGeom prst="rect">
              <a:avLst/>
            </a:prstGeom>
            <a:solidFill>
              <a:srgbClr val="000099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4479" name="Rectangle 96"/>
            <p:cNvSpPr>
              <a:spLocks noChangeArrowheads="1"/>
            </p:cNvSpPr>
            <p:nvPr/>
          </p:nvSpPr>
          <p:spPr bwMode="auto">
            <a:xfrm>
              <a:off x="4723" y="642"/>
              <a:ext cx="802" cy="413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4480" name="Line 97"/>
            <p:cNvSpPr>
              <a:spLocks noChangeShapeType="1"/>
            </p:cNvSpPr>
            <p:nvPr/>
          </p:nvSpPr>
          <p:spPr bwMode="auto">
            <a:xfrm>
              <a:off x="4723" y="842"/>
              <a:ext cx="796" cy="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4481" name="Text Box 98"/>
            <p:cNvSpPr txBox="1">
              <a:spLocks noChangeArrowheads="1"/>
            </p:cNvSpPr>
            <p:nvPr/>
          </p:nvSpPr>
          <p:spPr bwMode="auto">
            <a:xfrm>
              <a:off x="4696" y="621"/>
              <a:ext cx="830" cy="4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800"/>
                <a:t>link</a:t>
              </a:r>
            </a:p>
            <a:p>
              <a:pPr algn="ctr">
                <a:lnSpc>
                  <a:spcPct val="110000"/>
                </a:lnSpc>
              </a:pPr>
              <a:r>
                <a:rPr lang="en-US" sz="1800"/>
                <a:t>physical</a:t>
              </a:r>
            </a:p>
          </p:txBody>
        </p:sp>
      </p:grpSp>
      <p:sp>
        <p:nvSpPr>
          <p:cNvPr id="144420" name="Freeform 114"/>
          <p:cNvSpPr>
            <a:spLocks/>
          </p:cNvSpPr>
          <p:nvPr/>
        </p:nvSpPr>
        <p:spPr bwMode="auto">
          <a:xfrm>
            <a:off x="1828800" y="533400"/>
            <a:ext cx="5264150" cy="5494338"/>
          </a:xfrm>
          <a:custGeom>
            <a:avLst/>
            <a:gdLst>
              <a:gd name="T0" fmla="*/ 2147483647 w 3316"/>
              <a:gd name="T1" fmla="*/ 0 h 3461"/>
              <a:gd name="T2" fmla="*/ 2147483647 w 3316"/>
              <a:gd name="T3" fmla="*/ 2147483647 h 3461"/>
              <a:gd name="T4" fmla="*/ 2147483647 w 3316"/>
              <a:gd name="T5" fmla="*/ 2147483647 h 3461"/>
              <a:gd name="T6" fmla="*/ 2147483647 w 3316"/>
              <a:gd name="T7" fmla="*/ 2147483647 h 3461"/>
              <a:gd name="T8" fmla="*/ 2147483647 w 3316"/>
              <a:gd name="T9" fmla="*/ 2147483647 h 3461"/>
              <a:gd name="T10" fmla="*/ 2147483647 w 3316"/>
              <a:gd name="T11" fmla="*/ 2147483647 h 3461"/>
              <a:gd name="T12" fmla="*/ 2147483647 w 3316"/>
              <a:gd name="T13" fmla="*/ 2147483647 h 3461"/>
              <a:gd name="T14" fmla="*/ 2147483647 w 3316"/>
              <a:gd name="T15" fmla="*/ 2147483647 h 3461"/>
              <a:gd name="T16" fmla="*/ 2147483647 w 3316"/>
              <a:gd name="T17" fmla="*/ 2147483647 h 3461"/>
              <a:gd name="T18" fmla="*/ 2147483647 w 3316"/>
              <a:gd name="T19" fmla="*/ 2147483647 h 3461"/>
              <a:gd name="T20" fmla="*/ 2147483647 w 3316"/>
              <a:gd name="T21" fmla="*/ 2147483647 h 3461"/>
              <a:gd name="T22" fmla="*/ 0 w 3316"/>
              <a:gd name="T23" fmla="*/ 2147483647 h 3461"/>
              <a:gd name="T24" fmla="*/ 0 w 3316"/>
              <a:gd name="T25" fmla="*/ 2147483647 h 3461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w 3316"/>
              <a:gd name="T40" fmla="*/ 0 h 3461"/>
              <a:gd name="T41" fmla="*/ 3316 w 3316"/>
              <a:gd name="T42" fmla="*/ 3461 h 3461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T39" t="T40" r="T41" b="T42"/>
            <a:pathLst>
              <a:path w="3316" h="3461">
                <a:moveTo>
                  <a:pt x="872" y="0"/>
                </a:moveTo>
                <a:lnTo>
                  <a:pt x="878" y="1481"/>
                </a:lnTo>
                <a:lnTo>
                  <a:pt x="2612" y="1481"/>
                </a:lnTo>
                <a:lnTo>
                  <a:pt x="2612" y="1179"/>
                </a:lnTo>
                <a:lnTo>
                  <a:pt x="3294" y="1179"/>
                </a:lnTo>
                <a:lnTo>
                  <a:pt x="3316" y="3131"/>
                </a:lnTo>
                <a:lnTo>
                  <a:pt x="3148" y="2986"/>
                </a:lnTo>
                <a:lnTo>
                  <a:pt x="3143" y="2387"/>
                </a:lnTo>
                <a:lnTo>
                  <a:pt x="2505" y="2387"/>
                </a:lnTo>
                <a:lnTo>
                  <a:pt x="2505" y="3070"/>
                </a:lnTo>
                <a:lnTo>
                  <a:pt x="1057" y="3461"/>
                </a:lnTo>
                <a:lnTo>
                  <a:pt x="0" y="3461"/>
                </a:lnTo>
                <a:lnTo>
                  <a:pt x="0" y="2505"/>
                </a:lnTo>
              </a:path>
            </a:pathLst>
          </a:custGeom>
          <a:noFill/>
          <a:ln w="28575">
            <a:solidFill>
              <a:srgbClr val="CC00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3" name="Group 115"/>
          <p:cNvGrpSpPr>
            <a:grpSpLocks/>
          </p:cNvGrpSpPr>
          <p:nvPr/>
        </p:nvGrpSpPr>
        <p:grpSpPr bwMode="auto">
          <a:xfrm>
            <a:off x="4238625" y="4546600"/>
            <a:ext cx="1479550" cy="303213"/>
            <a:chOff x="332" y="2224"/>
            <a:chExt cx="932" cy="191"/>
          </a:xfrm>
        </p:grpSpPr>
        <p:sp>
          <p:nvSpPr>
            <p:cNvPr id="144470" name="Rectangle 116"/>
            <p:cNvSpPr>
              <a:spLocks noChangeArrowheads="1"/>
            </p:cNvSpPr>
            <p:nvPr/>
          </p:nvSpPr>
          <p:spPr bwMode="auto">
            <a:xfrm>
              <a:off x="345" y="2241"/>
              <a:ext cx="840" cy="16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4471" name="Rectangle 117"/>
            <p:cNvSpPr>
              <a:spLocks noChangeArrowheads="1"/>
            </p:cNvSpPr>
            <p:nvPr/>
          </p:nvSpPr>
          <p:spPr bwMode="auto">
            <a:xfrm>
              <a:off x="706" y="2224"/>
              <a:ext cx="187" cy="18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400"/>
                <a:t>H</a:t>
              </a:r>
              <a:r>
                <a:rPr lang="en-US" sz="1800" baseline="-25000"/>
                <a:t>t</a:t>
              </a:r>
            </a:p>
          </p:txBody>
        </p:sp>
        <p:sp>
          <p:nvSpPr>
            <p:cNvPr id="144472" name="Rectangle 118"/>
            <p:cNvSpPr>
              <a:spLocks noChangeArrowheads="1"/>
            </p:cNvSpPr>
            <p:nvPr/>
          </p:nvSpPr>
          <p:spPr bwMode="auto">
            <a:xfrm>
              <a:off x="520" y="2224"/>
              <a:ext cx="187" cy="18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400" dirty="0" err="1"/>
                <a:t>H</a:t>
              </a:r>
              <a:r>
                <a:rPr lang="en-US" sz="1800" baseline="-25000" dirty="0" err="1"/>
                <a:t>n</a:t>
              </a:r>
              <a:endParaRPr lang="en-US" sz="1800" baseline="-25000" dirty="0"/>
            </a:p>
          </p:txBody>
        </p:sp>
        <p:sp>
          <p:nvSpPr>
            <p:cNvPr id="144473" name="Rectangle 119"/>
            <p:cNvSpPr>
              <a:spLocks noChangeArrowheads="1"/>
            </p:cNvSpPr>
            <p:nvPr/>
          </p:nvSpPr>
          <p:spPr bwMode="auto">
            <a:xfrm>
              <a:off x="332" y="2224"/>
              <a:ext cx="187" cy="18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400"/>
                <a:t>H</a:t>
              </a:r>
              <a:r>
                <a:rPr lang="en-US" sz="1800" baseline="-25000"/>
                <a:t>l</a:t>
              </a:r>
            </a:p>
          </p:txBody>
        </p:sp>
        <p:sp>
          <p:nvSpPr>
            <p:cNvPr id="144474" name="Rectangle 120"/>
            <p:cNvSpPr>
              <a:spLocks noChangeArrowheads="1"/>
            </p:cNvSpPr>
            <p:nvPr/>
          </p:nvSpPr>
          <p:spPr bwMode="auto">
            <a:xfrm>
              <a:off x="836" y="2225"/>
              <a:ext cx="428" cy="190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400"/>
                <a:t>M</a:t>
              </a:r>
            </a:p>
          </p:txBody>
        </p:sp>
        <p:sp>
          <p:nvSpPr>
            <p:cNvPr id="144475" name="Line 121"/>
            <p:cNvSpPr>
              <a:spLocks noChangeShapeType="1"/>
            </p:cNvSpPr>
            <p:nvPr/>
          </p:nvSpPr>
          <p:spPr bwMode="auto">
            <a:xfrm>
              <a:off x="510" y="2241"/>
              <a:ext cx="0" cy="16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4476" name="Line 122"/>
            <p:cNvSpPr>
              <a:spLocks noChangeShapeType="1"/>
            </p:cNvSpPr>
            <p:nvPr/>
          </p:nvSpPr>
          <p:spPr bwMode="auto">
            <a:xfrm>
              <a:off x="690" y="2247"/>
              <a:ext cx="0" cy="15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4477" name="Line 123"/>
            <p:cNvSpPr>
              <a:spLocks noChangeShapeType="1"/>
            </p:cNvSpPr>
            <p:nvPr/>
          </p:nvSpPr>
          <p:spPr bwMode="auto">
            <a:xfrm>
              <a:off x="882" y="2244"/>
              <a:ext cx="0" cy="15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4" name="Group 124"/>
          <p:cNvGrpSpPr>
            <a:grpSpLocks/>
          </p:cNvGrpSpPr>
          <p:nvPr/>
        </p:nvGrpSpPr>
        <p:grpSpPr bwMode="auto">
          <a:xfrm>
            <a:off x="4497388" y="4240213"/>
            <a:ext cx="1208087" cy="303212"/>
            <a:chOff x="501" y="1990"/>
            <a:chExt cx="761" cy="191"/>
          </a:xfrm>
        </p:grpSpPr>
        <p:sp>
          <p:nvSpPr>
            <p:cNvPr id="144464" name="Rectangle 125"/>
            <p:cNvSpPr>
              <a:spLocks noChangeArrowheads="1"/>
            </p:cNvSpPr>
            <p:nvPr/>
          </p:nvSpPr>
          <p:spPr bwMode="auto">
            <a:xfrm>
              <a:off x="501" y="2007"/>
              <a:ext cx="682" cy="16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4465" name="Rectangle 126"/>
            <p:cNvSpPr>
              <a:spLocks noChangeArrowheads="1"/>
            </p:cNvSpPr>
            <p:nvPr/>
          </p:nvSpPr>
          <p:spPr bwMode="auto">
            <a:xfrm>
              <a:off x="704" y="1990"/>
              <a:ext cx="187" cy="18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400" dirty="0"/>
                <a:t>H</a:t>
              </a:r>
              <a:r>
                <a:rPr lang="en-US" sz="1800" baseline="-25000" dirty="0"/>
                <a:t>t</a:t>
              </a:r>
            </a:p>
          </p:txBody>
        </p:sp>
        <p:sp>
          <p:nvSpPr>
            <p:cNvPr id="144466" name="Rectangle 127"/>
            <p:cNvSpPr>
              <a:spLocks noChangeArrowheads="1"/>
            </p:cNvSpPr>
            <p:nvPr/>
          </p:nvSpPr>
          <p:spPr bwMode="auto">
            <a:xfrm>
              <a:off x="518" y="1990"/>
              <a:ext cx="187" cy="18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400" dirty="0" err="1"/>
                <a:t>H</a:t>
              </a:r>
              <a:r>
                <a:rPr lang="en-US" sz="1800" baseline="-25000" dirty="0" err="1"/>
                <a:t>n</a:t>
              </a:r>
              <a:endParaRPr lang="en-US" sz="1800" baseline="-25000" dirty="0"/>
            </a:p>
          </p:txBody>
        </p:sp>
        <p:sp>
          <p:nvSpPr>
            <p:cNvPr id="144467" name="Rectangle 128"/>
            <p:cNvSpPr>
              <a:spLocks noChangeArrowheads="1"/>
            </p:cNvSpPr>
            <p:nvPr/>
          </p:nvSpPr>
          <p:spPr bwMode="auto">
            <a:xfrm>
              <a:off x="834" y="1991"/>
              <a:ext cx="428" cy="190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400"/>
                <a:t>M</a:t>
              </a:r>
            </a:p>
          </p:txBody>
        </p:sp>
        <p:sp>
          <p:nvSpPr>
            <p:cNvPr id="144468" name="Line 129"/>
            <p:cNvSpPr>
              <a:spLocks noChangeShapeType="1"/>
            </p:cNvSpPr>
            <p:nvPr/>
          </p:nvSpPr>
          <p:spPr bwMode="auto">
            <a:xfrm>
              <a:off x="688" y="2013"/>
              <a:ext cx="0" cy="15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4469" name="Line 130"/>
            <p:cNvSpPr>
              <a:spLocks noChangeShapeType="1"/>
            </p:cNvSpPr>
            <p:nvPr/>
          </p:nvSpPr>
          <p:spPr bwMode="auto">
            <a:xfrm>
              <a:off x="880" y="2010"/>
              <a:ext cx="0" cy="15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5" name="Group 140"/>
          <p:cNvGrpSpPr>
            <a:grpSpLocks/>
          </p:cNvGrpSpPr>
          <p:nvPr/>
        </p:nvGrpSpPr>
        <p:grpSpPr bwMode="auto">
          <a:xfrm>
            <a:off x="7269163" y="4606925"/>
            <a:ext cx="1208087" cy="303213"/>
            <a:chOff x="501" y="1990"/>
            <a:chExt cx="761" cy="191"/>
          </a:xfrm>
        </p:grpSpPr>
        <p:sp>
          <p:nvSpPr>
            <p:cNvPr id="144458" name="Rectangle 141"/>
            <p:cNvSpPr>
              <a:spLocks noChangeArrowheads="1"/>
            </p:cNvSpPr>
            <p:nvPr/>
          </p:nvSpPr>
          <p:spPr bwMode="auto">
            <a:xfrm>
              <a:off x="501" y="2007"/>
              <a:ext cx="682" cy="16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4459" name="Rectangle 142"/>
            <p:cNvSpPr>
              <a:spLocks noChangeArrowheads="1"/>
            </p:cNvSpPr>
            <p:nvPr/>
          </p:nvSpPr>
          <p:spPr bwMode="auto">
            <a:xfrm>
              <a:off x="704" y="1990"/>
              <a:ext cx="187" cy="18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400" dirty="0"/>
                <a:t>H</a:t>
              </a:r>
              <a:r>
                <a:rPr lang="en-US" sz="1800" baseline="-25000" dirty="0"/>
                <a:t>t</a:t>
              </a:r>
            </a:p>
          </p:txBody>
        </p:sp>
        <p:sp>
          <p:nvSpPr>
            <p:cNvPr id="144460" name="Rectangle 143"/>
            <p:cNvSpPr>
              <a:spLocks noChangeArrowheads="1"/>
            </p:cNvSpPr>
            <p:nvPr/>
          </p:nvSpPr>
          <p:spPr bwMode="auto">
            <a:xfrm>
              <a:off x="518" y="1990"/>
              <a:ext cx="187" cy="18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400" dirty="0" err="1"/>
                <a:t>H</a:t>
              </a:r>
              <a:r>
                <a:rPr lang="en-US" sz="1800" baseline="-25000" dirty="0" err="1"/>
                <a:t>n</a:t>
              </a:r>
              <a:endParaRPr lang="en-US" sz="1800" baseline="-25000" dirty="0"/>
            </a:p>
          </p:txBody>
        </p:sp>
        <p:sp>
          <p:nvSpPr>
            <p:cNvPr id="144461" name="Rectangle 144"/>
            <p:cNvSpPr>
              <a:spLocks noChangeArrowheads="1"/>
            </p:cNvSpPr>
            <p:nvPr/>
          </p:nvSpPr>
          <p:spPr bwMode="auto">
            <a:xfrm>
              <a:off x="834" y="1991"/>
              <a:ext cx="428" cy="190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400"/>
                <a:t>M</a:t>
              </a:r>
            </a:p>
          </p:txBody>
        </p:sp>
        <p:sp>
          <p:nvSpPr>
            <p:cNvPr id="144462" name="Line 145"/>
            <p:cNvSpPr>
              <a:spLocks noChangeShapeType="1"/>
            </p:cNvSpPr>
            <p:nvPr/>
          </p:nvSpPr>
          <p:spPr bwMode="auto">
            <a:xfrm>
              <a:off x="688" y="2013"/>
              <a:ext cx="0" cy="15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4463" name="Line 146"/>
            <p:cNvSpPr>
              <a:spLocks noChangeShapeType="1"/>
            </p:cNvSpPr>
            <p:nvPr/>
          </p:nvSpPr>
          <p:spPr bwMode="auto">
            <a:xfrm>
              <a:off x="880" y="2010"/>
              <a:ext cx="0" cy="15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6" name="Group 156"/>
          <p:cNvGrpSpPr>
            <a:grpSpLocks/>
          </p:cNvGrpSpPr>
          <p:nvPr/>
        </p:nvGrpSpPr>
        <p:grpSpPr bwMode="auto">
          <a:xfrm>
            <a:off x="938213" y="1665288"/>
            <a:ext cx="1479550" cy="303212"/>
            <a:chOff x="332" y="2224"/>
            <a:chExt cx="932" cy="191"/>
          </a:xfrm>
        </p:grpSpPr>
        <p:sp>
          <p:nvSpPr>
            <p:cNvPr id="144450" name="Rectangle 157"/>
            <p:cNvSpPr>
              <a:spLocks noChangeArrowheads="1"/>
            </p:cNvSpPr>
            <p:nvPr/>
          </p:nvSpPr>
          <p:spPr bwMode="auto">
            <a:xfrm>
              <a:off x="345" y="2241"/>
              <a:ext cx="840" cy="16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4451" name="Rectangle 158"/>
            <p:cNvSpPr>
              <a:spLocks noChangeArrowheads="1"/>
            </p:cNvSpPr>
            <p:nvPr/>
          </p:nvSpPr>
          <p:spPr bwMode="auto">
            <a:xfrm>
              <a:off x="706" y="2224"/>
              <a:ext cx="187" cy="18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400"/>
                <a:t>H</a:t>
              </a:r>
              <a:r>
                <a:rPr lang="en-US" sz="1800" baseline="-25000"/>
                <a:t>t</a:t>
              </a:r>
            </a:p>
          </p:txBody>
        </p:sp>
        <p:sp>
          <p:nvSpPr>
            <p:cNvPr id="144452" name="Rectangle 159"/>
            <p:cNvSpPr>
              <a:spLocks noChangeArrowheads="1"/>
            </p:cNvSpPr>
            <p:nvPr/>
          </p:nvSpPr>
          <p:spPr bwMode="auto">
            <a:xfrm>
              <a:off x="520" y="2224"/>
              <a:ext cx="187" cy="18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400"/>
                <a:t>H</a:t>
              </a:r>
              <a:r>
                <a:rPr lang="en-US" sz="1800" baseline="-25000"/>
                <a:t>n</a:t>
              </a:r>
            </a:p>
          </p:txBody>
        </p:sp>
        <p:sp>
          <p:nvSpPr>
            <p:cNvPr id="144453" name="Rectangle 160"/>
            <p:cNvSpPr>
              <a:spLocks noChangeArrowheads="1"/>
            </p:cNvSpPr>
            <p:nvPr/>
          </p:nvSpPr>
          <p:spPr bwMode="auto">
            <a:xfrm>
              <a:off x="332" y="2224"/>
              <a:ext cx="187" cy="18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400"/>
                <a:t>H</a:t>
              </a:r>
              <a:r>
                <a:rPr lang="en-US" sz="1800" baseline="-25000"/>
                <a:t>l</a:t>
              </a:r>
            </a:p>
          </p:txBody>
        </p:sp>
        <p:sp>
          <p:nvSpPr>
            <p:cNvPr id="144454" name="Rectangle 161"/>
            <p:cNvSpPr>
              <a:spLocks noChangeArrowheads="1"/>
            </p:cNvSpPr>
            <p:nvPr/>
          </p:nvSpPr>
          <p:spPr bwMode="auto">
            <a:xfrm>
              <a:off x="836" y="2225"/>
              <a:ext cx="428" cy="190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400"/>
                <a:t>M</a:t>
              </a:r>
            </a:p>
          </p:txBody>
        </p:sp>
        <p:sp>
          <p:nvSpPr>
            <p:cNvPr id="144455" name="Line 162"/>
            <p:cNvSpPr>
              <a:spLocks noChangeShapeType="1"/>
            </p:cNvSpPr>
            <p:nvPr/>
          </p:nvSpPr>
          <p:spPr bwMode="auto">
            <a:xfrm>
              <a:off x="510" y="2241"/>
              <a:ext cx="0" cy="16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4456" name="Line 163"/>
            <p:cNvSpPr>
              <a:spLocks noChangeShapeType="1"/>
            </p:cNvSpPr>
            <p:nvPr/>
          </p:nvSpPr>
          <p:spPr bwMode="auto">
            <a:xfrm>
              <a:off x="690" y="2247"/>
              <a:ext cx="0" cy="15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4457" name="Line 164"/>
            <p:cNvSpPr>
              <a:spLocks noChangeShapeType="1"/>
            </p:cNvSpPr>
            <p:nvPr/>
          </p:nvSpPr>
          <p:spPr bwMode="auto">
            <a:xfrm>
              <a:off x="882" y="2244"/>
              <a:ext cx="0" cy="15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44425" name="Text Box 166"/>
          <p:cNvSpPr txBox="1">
            <a:spLocks noChangeArrowheads="1"/>
          </p:cNvSpPr>
          <p:nvPr/>
        </p:nvSpPr>
        <p:spPr bwMode="auto">
          <a:xfrm>
            <a:off x="7921625" y="5411788"/>
            <a:ext cx="8445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1800" b="1"/>
              <a:t>router</a:t>
            </a:r>
          </a:p>
        </p:txBody>
      </p:sp>
      <p:sp>
        <p:nvSpPr>
          <p:cNvPr id="144426" name="Text Box 167"/>
          <p:cNvSpPr txBox="1">
            <a:spLocks noChangeArrowheads="1"/>
          </p:cNvSpPr>
          <p:nvPr/>
        </p:nvSpPr>
        <p:spPr bwMode="auto">
          <a:xfrm>
            <a:off x="7935913" y="3098800"/>
            <a:ext cx="8953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1800" b="1"/>
              <a:t>switch</a:t>
            </a:r>
          </a:p>
        </p:txBody>
      </p:sp>
      <p:sp>
        <p:nvSpPr>
          <p:cNvPr id="144427" name="Rectangle 168"/>
          <p:cNvSpPr>
            <a:spLocks noGrp="1" noChangeArrowheads="1"/>
          </p:cNvSpPr>
          <p:nvPr>
            <p:ph type="title" idx="4294967295"/>
          </p:nvPr>
        </p:nvSpPr>
        <p:spPr>
          <a:xfrm>
            <a:off x="4995863" y="0"/>
            <a:ext cx="3805237" cy="1143000"/>
          </a:xfrm>
        </p:spPr>
        <p:txBody>
          <a:bodyPr/>
          <a:lstStyle/>
          <a:p>
            <a:pPr eaLnBrk="1" hangingPunct="1"/>
            <a:r>
              <a:rPr lang="en-US" smtClean="0">
                <a:ea typeface="ＭＳ Ｐゴシック" pitchFamily="34" charset="-128"/>
              </a:rPr>
              <a:t>Encapsulation</a:t>
            </a:r>
          </a:p>
        </p:txBody>
      </p:sp>
      <p:sp>
        <p:nvSpPr>
          <p:cNvPr id="112814" name="Text Box 174"/>
          <p:cNvSpPr txBox="1">
            <a:spLocks noChangeArrowheads="1"/>
          </p:cNvSpPr>
          <p:nvPr/>
        </p:nvSpPr>
        <p:spPr bwMode="auto">
          <a:xfrm>
            <a:off x="703263" y="692150"/>
            <a:ext cx="1008062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>
                <a:solidFill>
                  <a:srgbClr val="CC0000"/>
                </a:solidFill>
              </a:rPr>
              <a:t>message</a:t>
            </a:r>
          </a:p>
        </p:txBody>
      </p:sp>
      <p:grpSp>
        <p:nvGrpSpPr>
          <p:cNvPr id="17" name="Group 175"/>
          <p:cNvGrpSpPr>
            <a:grpSpLocks/>
          </p:cNvGrpSpPr>
          <p:nvPr/>
        </p:nvGrpSpPr>
        <p:grpSpPr bwMode="auto">
          <a:xfrm>
            <a:off x="1763713" y="719138"/>
            <a:ext cx="679450" cy="301625"/>
            <a:chOff x="780" y="1553"/>
            <a:chExt cx="428" cy="190"/>
          </a:xfrm>
        </p:grpSpPr>
        <p:sp>
          <p:nvSpPr>
            <p:cNvPr id="144448" name="Rectangle 176"/>
            <p:cNvSpPr>
              <a:spLocks noChangeArrowheads="1"/>
            </p:cNvSpPr>
            <p:nvPr/>
          </p:nvSpPr>
          <p:spPr bwMode="auto">
            <a:xfrm>
              <a:off x="817" y="1569"/>
              <a:ext cx="312" cy="16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4449" name="Rectangle 177"/>
            <p:cNvSpPr>
              <a:spLocks noChangeArrowheads="1"/>
            </p:cNvSpPr>
            <p:nvPr/>
          </p:nvSpPr>
          <p:spPr bwMode="auto">
            <a:xfrm>
              <a:off x="780" y="1553"/>
              <a:ext cx="428" cy="190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400"/>
                <a:t>M</a:t>
              </a:r>
            </a:p>
          </p:txBody>
        </p:sp>
      </p:grpSp>
      <p:grpSp>
        <p:nvGrpSpPr>
          <p:cNvPr id="18" name="Group 185"/>
          <p:cNvGrpSpPr>
            <a:grpSpLocks/>
          </p:cNvGrpSpPr>
          <p:nvPr/>
        </p:nvGrpSpPr>
        <p:grpSpPr bwMode="auto">
          <a:xfrm>
            <a:off x="1528763" y="1039813"/>
            <a:ext cx="903287" cy="301625"/>
            <a:chOff x="1851" y="2046"/>
            <a:chExt cx="569" cy="190"/>
          </a:xfrm>
        </p:grpSpPr>
        <p:grpSp>
          <p:nvGrpSpPr>
            <p:cNvPr id="19" name="Group 179"/>
            <p:cNvGrpSpPr>
              <a:grpSpLocks/>
            </p:cNvGrpSpPr>
            <p:nvPr/>
          </p:nvGrpSpPr>
          <p:grpSpPr bwMode="auto">
            <a:xfrm>
              <a:off x="1851" y="2047"/>
              <a:ext cx="190" cy="184"/>
              <a:chOff x="1962" y="2058"/>
              <a:chExt cx="190" cy="184"/>
            </a:xfrm>
          </p:grpSpPr>
          <p:sp>
            <p:nvSpPr>
              <p:cNvPr id="144446" name="Rectangle 180"/>
              <p:cNvSpPr>
                <a:spLocks noChangeArrowheads="1"/>
              </p:cNvSpPr>
              <p:nvPr/>
            </p:nvSpPr>
            <p:spPr bwMode="auto">
              <a:xfrm>
                <a:off x="1962" y="2075"/>
                <a:ext cx="177" cy="162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4447" name="Rectangle 181"/>
              <p:cNvSpPr>
                <a:spLocks noChangeArrowheads="1"/>
              </p:cNvSpPr>
              <p:nvPr/>
            </p:nvSpPr>
            <p:spPr bwMode="auto">
              <a:xfrm>
                <a:off x="1965" y="2058"/>
                <a:ext cx="187" cy="184"/>
              </a:xfrm>
              <a:prstGeom prst="rect">
                <a:avLst/>
              </a:prstGeom>
              <a:noFill/>
              <a:ln w="1905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 sz="1400"/>
                  <a:t>H</a:t>
                </a:r>
                <a:r>
                  <a:rPr lang="en-US" sz="1800" baseline="-25000"/>
                  <a:t>t</a:t>
                </a:r>
              </a:p>
            </p:txBody>
          </p:sp>
        </p:grpSp>
        <p:grpSp>
          <p:nvGrpSpPr>
            <p:cNvPr id="20" name="Group 182"/>
            <p:cNvGrpSpPr>
              <a:grpSpLocks/>
            </p:cNvGrpSpPr>
            <p:nvPr/>
          </p:nvGrpSpPr>
          <p:grpSpPr bwMode="auto">
            <a:xfrm>
              <a:off x="1992" y="2046"/>
              <a:ext cx="428" cy="190"/>
              <a:chOff x="780" y="1553"/>
              <a:chExt cx="428" cy="190"/>
            </a:xfrm>
          </p:grpSpPr>
          <p:sp>
            <p:nvSpPr>
              <p:cNvPr id="144444" name="Rectangle 183"/>
              <p:cNvSpPr>
                <a:spLocks noChangeArrowheads="1"/>
              </p:cNvSpPr>
              <p:nvPr/>
            </p:nvSpPr>
            <p:spPr bwMode="auto">
              <a:xfrm>
                <a:off x="817" y="1569"/>
                <a:ext cx="312" cy="162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4445" name="Rectangle 184"/>
              <p:cNvSpPr>
                <a:spLocks noChangeArrowheads="1"/>
              </p:cNvSpPr>
              <p:nvPr/>
            </p:nvSpPr>
            <p:spPr bwMode="auto">
              <a:xfrm>
                <a:off x="780" y="1553"/>
                <a:ext cx="428" cy="190"/>
              </a:xfrm>
              <a:prstGeom prst="rect">
                <a:avLst/>
              </a:prstGeom>
              <a:noFill/>
              <a:ln w="1905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 sz="1400"/>
                  <a:t>M</a:t>
                </a:r>
              </a:p>
            </p:txBody>
          </p:sp>
        </p:grpSp>
      </p:grpSp>
      <p:grpSp>
        <p:nvGrpSpPr>
          <p:cNvPr id="21" name="Group 187"/>
          <p:cNvGrpSpPr>
            <a:grpSpLocks/>
          </p:cNvGrpSpPr>
          <p:nvPr/>
        </p:nvGrpSpPr>
        <p:grpSpPr bwMode="auto">
          <a:xfrm>
            <a:off x="1235075" y="1363663"/>
            <a:ext cx="301625" cy="292100"/>
            <a:chOff x="1962" y="2058"/>
            <a:chExt cx="190" cy="184"/>
          </a:xfrm>
        </p:grpSpPr>
        <p:sp>
          <p:nvSpPr>
            <p:cNvPr id="144440" name="Rectangle 188"/>
            <p:cNvSpPr>
              <a:spLocks noChangeArrowheads="1"/>
            </p:cNvSpPr>
            <p:nvPr/>
          </p:nvSpPr>
          <p:spPr bwMode="auto">
            <a:xfrm>
              <a:off x="1962" y="2075"/>
              <a:ext cx="177" cy="16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4441" name="Rectangle 189"/>
            <p:cNvSpPr>
              <a:spLocks noChangeArrowheads="1"/>
            </p:cNvSpPr>
            <p:nvPr/>
          </p:nvSpPr>
          <p:spPr bwMode="auto">
            <a:xfrm>
              <a:off x="1965" y="2058"/>
              <a:ext cx="187" cy="18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400"/>
                <a:t>H</a:t>
              </a:r>
              <a:r>
                <a:rPr lang="en-US" sz="1800" baseline="-25000"/>
                <a:t>n</a:t>
              </a:r>
            </a:p>
          </p:txBody>
        </p:sp>
      </p:grpSp>
      <p:sp>
        <p:nvSpPr>
          <p:cNvPr id="112647" name="Text Box 7"/>
          <p:cNvSpPr txBox="1">
            <a:spLocks noChangeArrowheads="1"/>
          </p:cNvSpPr>
          <p:nvPr/>
        </p:nvSpPr>
        <p:spPr bwMode="auto">
          <a:xfrm>
            <a:off x="157163" y="1643063"/>
            <a:ext cx="7048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>
                <a:solidFill>
                  <a:srgbClr val="CC0000"/>
                </a:solidFill>
              </a:rPr>
              <a:t>frame</a:t>
            </a:r>
          </a:p>
        </p:txBody>
      </p:sp>
      <p:grpSp>
        <p:nvGrpSpPr>
          <p:cNvPr id="22" name="Group 187"/>
          <p:cNvGrpSpPr>
            <a:grpSpLocks/>
          </p:cNvGrpSpPr>
          <p:nvPr/>
        </p:nvGrpSpPr>
        <p:grpSpPr bwMode="auto">
          <a:xfrm flipH="1">
            <a:off x="3178175" y="4970463"/>
            <a:ext cx="803275" cy="771525"/>
            <a:chOff x="-44" y="1473"/>
            <a:chExt cx="981" cy="1105"/>
          </a:xfrm>
        </p:grpSpPr>
        <p:pic>
          <p:nvPicPr>
            <p:cNvPr id="144438" name="Picture 188" descr="desktop_computer_stylized_medium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44439" name="Freeform 189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5595 w 356"/>
                <a:gd name="T3" fmla="*/ 341 h 368"/>
                <a:gd name="T4" fmla="*/ 6638 w 356"/>
                <a:gd name="T5" fmla="*/ 7113 h 368"/>
                <a:gd name="T6" fmla="*/ 1463 w 356"/>
                <a:gd name="T7" fmla="*/ 8895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6"/>
                <a:gd name="T16" fmla="*/ 0 h 368"/>
                <a:gd name="T17" fmla="*/ 356 w 356"/>
                <a:gd name="T18" fmla="*/ 368 h 36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 w="9525" cap="flat" cmpd="sng">
              <a:noFill/>
              <a:prstDash val="solid"/>
              <a:round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23" name="Group 190"/>
          <p:cNvGrpSpPr>
            <a:grpSpLocks/>
          </p:cNvGrpSpPr>
          <p:nvPr/>
        </p:nvGrpSpPr>
        <p:grpSpPr bwMode="auto">
          <a:xfrm flipH="1">
            <a:off x="4140200" y="1087438"/>
            <a:ext cx="803275" cy="771525"/>
            <a:chOff x="-44" y="1473"/>
            <a:chExt cx="981" cy="1105"/>
          </a:xfrm>
        </p:grpSpPr>
        <p:pic>
          <p:nvPicPr>
            <p:cNvPr id="144436" name="Picture 191" descr="desktop_computer_stylized_medium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44437" name="Freeform 192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5595 w 356"/>
                <a:gd name="T3" fmla="*/ 341 h 368"/>
                <a:gd name="T4" fmla="*/ 6638 w 356"/>
                <a:gd name="T5" fmla="*/ 7113 h 368"/>
                <a:gd name="T6" fmla="*/ 1463 w 356"/>
                <a:gd name="T7" fmla="*/ 8895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6"/>
                <a:gd name="T16" fmla="*/ 0 h 368"/>
                <a:gd name="T17" fmla="*/ 356 w 356"/>
                <a:gd name="T18" fmla="*/ 368 h 36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 w="9525" cap="flat" cmpd="sng">
              <a:noFill/>
              <a:prstDash val="solid"/>
              <a:round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</p:grpSp>
      <p:sp>
        <p:nvSpPr>
          <p:cNvPr id="144435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1-</a:t>
            </a:r>
            <a:fld id="{7DDCCF66-BA9C-4CDD-A73A-4E753594DF2B}" type="slidenum">
              <a:rPr lang="en-US"/>
              <a:pPr/>
              <a:t>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2222E-6 -0.0037 L -4.72222E-6 0.04584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5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" dur="2000"/>
                                        <p:tgtEl>
                                          <p:spTgt spid="1128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28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05556E-6 -0.00926 L -3.05556E-6 0.04792 " pathEditMode="relative" rAng="0" ptsTypes="AA">
                                      <p:cBhvr>
                                        <p:cTn id="28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05556E-6 2.22222E-6 L -3.05556E-6 0.04213 " pathEditMode="relative" rAng="0" ptsTypes="AA">
                                      <p:cBhvr>
                                        <p:cTn id="4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-4.81481E-6 L 3.05556E-6 0.13889 L 0.40295 0.13889 L 0.40295 0.09885 L 0.57152 0.10093 L 0.57152 0.57709 L 0.66371 0.50857 L 0.66371 0.42848 " pathEditMode="relative" rAng="0" ptsTypes="AAAAAAAA">
                                      <p:cBhvr>
                                        <p:cTn id="61" dur="3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32" y="28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156 -0.00046 L 0.00156 -0.04815 " pathEditMode="relative" rAng="0" ptsTypes="AA">
                                      <p:cBhvr>
                                        <p:cTn id="71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2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45" grpId="0"/>
      <p:bldP spid="112645" grpId="1"/>
      <p:bldP spid="112644" grpId="0"/>
      <p:bldP spid="112644" grpId="1"/>
      <p:bldP spid="112814" grpId="0"/>
      <p:bldP spid="112647" grpId="0"/>
      <p:bldP spid="112647" grpId="1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accent2"/>
          </a:buClr>
          <a:buSzPct val="85000"/>
          <a:buFont typeface="ZapfDingbats" pitchFamily="82" charset="2"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itchFamily="66" charset="0"/>
          </a:defRPr>
        </a:defPPr>
      </a:lstStyle>
    </a:spDef>
    <a:lnDef>
      <a:spPr bwMode="auto"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triangle"/>
        </a:ln>
        <a:effectLst/>
      </a:spPr>
      <a:bodyPr/>
      <a:lstStyle/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2_Default Design">
  <a:themeElements>
    <a:clrScheme name="12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12_Default Design">
      <a:majorFont>
        <a:latin typeface="Gill Sans MT"/>
        <a:ea typeface=""/>
        <a:cs typeface="Arial"/>
      </a:majorFont>
      <a:minorFont>
        <a:latin typeface="Gill Sans MT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/>
      <a:lstStyle/>
    </a:lnDef>
  </a:objectDefaults>
  <a:extraClrSchemeLst>
    <a:extraClrScheme>
      <a:clrScheme name="12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2_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2_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2_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2_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2_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2_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9887</TotalTime>
  <Words>1601</Words>
  <Application>Microsoft Office PowerPoint</Application>
  <PresentationFormat>On-screen Show (4:3)</PresentationFormat>
  <Paragraphs>411</Paragraphs>
  <Slides>22</Slides>
  <Notes>17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22</vt:i4>
      </vt:variant>
    </vt:vector>
  </HeadingPairs>
  <TitlesOfParts>
    <vt:vector size="24" baseType="lpstr">
      <vt:lpstr>Default Design</vt:lpstr>
      <vt:lpstr>12_Default Design</vt:lpstr>
      <vt:lpstr>Some highlights from chapter one</vt:lpstr>
      <vt:lpstr>Internet structure: network of networks</vt:lpstr>
      <vt:lpstr>A closer look at network structure:</vt:lpstr>
      <vt:lpstr>Two key network-core functions</vt:lpstr>
      <vt:lpstr>“Real” Internet delays, routes</vt:lpstr>
      <vt:lpstr>Packet switching and circuit switching</vt:lpstr>
      <vt:lpstr>Network protocols</vt:lpstr>
      <vt:lpstr>Internet protocol stack</vt:lpstr>
      <vt:lpstr>Encapsulation</vt:lpstr>
      <vt:lpstr>FDM versus TDM</vt:lpstr>
      <vt:lpstr>PowerPoint Presentation</vt:lpstr>
      <vt:lpstr>Chapter 2: outline</vt:lpstr>
      <vt:lpstr>Some network apps</vt:lpstr>
      <vt:lpstr>Creating a network app</vt:lpstr>
      <vt:lpstr>Application architectures</vt:lpstr>
      <vt:lpstr>Client-server architecture</vt:lpstr>
      <vt:lpstr>P2P architecture</vt:lpstr>
      <vt:lpstr>Processes communicating</vt:lpstr>
      <vt:lpstr>Sockets</vt:lpstr>
      <vt:lpstr>Some client-server examples</vt:lpstr>
      <vt:lpstr>What transport service does an app need?</vt:lpstr>
      <vt:lpstr>Securing TCP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6th Edition: Chapter 2</dc:title>
  <dc:creator>Jim Kurose and Keith Ross</dc:creator>
  <cp:lastModifiedBy>Xiannong Meng</cp:lastModifiedBy>
  <cp:revision>348</cp:revision>
  <cp:lastPrinted>2011-09-19T12:20:55Z</cp:lastPrinted>
  <dcterms:created xsi:type="dcterms:W3CDTF">1999-10-08T19:08:27Z</dcterms:created>
  <dcterms:modified xsi:type="dcterms:W3CDTF">2016-01-25T19:15:36Z</dcterms:modified>
</cp:coreProperties>
</file>