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26" r:id="rId2"/>
  </p:sldMasterIdLst>
  <p:notesMasterIdLst>
    <p:notesMasterId r:id="rId25"/>
  </p:notesMasterIdLst>
  <p:handoutMasterIdLst>
    <p:handoutMasterId r:id="rId26"/>
  </p:handoutMasterIdLst>
  <p:sldIdLst>
    <p:sldId id="518" r:id="rId3"/>
    <p:sldId id="519" r:id="rId4"/>
    <p:sldId id="520" r:id="rId5"/>
    <p:sldId id="521" r:id="rId6"/>
    <p:sldId id="523" r:id="rId7"/>
    <p:sldId id="522" r:id="rId8"/>
    <p:sldId id="510" r:id="rId9"/>
    <p:sldId id="514" r:id="rId10"/>
    <p:sldId id="516" r:id="rId11"/>
    <p:sldId id="525" r:id="rId12"/>
    <p:sldId id="500" r:id="rId13"/>
    <p:sldId id="325" r:id="rId14"/>
    <p:sldId id="379" r:id="rId15"/>
    <p:sldId id="450" r:id="rId16"/>
    <p:sldId id="380" r:id="rId17"/>
    <p:sldId id="381" r:id="rId18"/>
    <p:sldId id="382" r:id="rId19"/>
    <p:sldId id="291" r:id="rId20"/>
    <p:sldId id="327" r:id="rId21"/>
    <p:sldId id="524" r:id="rId22"/>
    <p:sldId id="260" r:id="rId23"/>
    <p:sldId id="505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FF00"/>
    <a:srgbClr val="DDDDDD"/>
    <a:srgbClr val="FFCCFF"/>
    <a:srgbClr val="FF99CC"/>
    <a:srgbClr val="CC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225007C2-213C-4473-A48F-95C988233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7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8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8B948E34-5F65-4769-835B-B505230F4C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24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7510F6-A0F8-4C94-9FCB-C5AD23C4C2C0}" type="slidenum">
              <a:rPr lang="en-US"/>
              <a:pPr/>
              <a:t>2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434AC-522D-4BF3-A876-4512EFD507EA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47B55-9644-4809-B3C6-C9E941E880A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7C0E3-05E3-4D03-A188-F4F410C1F41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FE368-A5B7-4B0B-B68B-2C00E17B779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EE667-222F-4948-8575-8A629AF5C2D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85D13-48ED-4595-8C35-5010D1154C6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7C0E3-05E3-4D03-A188-F4F410C1F41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4277E-C1CB-445C-A06B-17630FA6DA2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3F3DDD-F4D4-4BA3-8E9C-7E6DDD96D69E}" type="slidenum">
              <a:rPr lang="en-US"/>
              <a:pPr/>
              <a:t>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1E0CF8-3184-465D-AC89-0DDF5B3F6177}" type="slidenum">
              <a:rPr lang="en-US"/>
              <a:pPr/>
              <a:t>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9300C99-4A19-47AB-B264-CDA673F85184}" type="slidenum">
              <a:rPr lang="en-US"/>
              <a:pPr/>
              <a:t>7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137039-8727-4FBA-BBB9-F0C4753B614F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0FCC90-3237-43C0-AC97-FFFD0CDB16FD}" type="slidenum">
              <a:rPr lang="en-US"/>
              <a:pPr/>
              <a:t>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C4D74F-8E32-490E-BFBD-7F170642DFBF}" type="slidenum">
              <a:rPr lang="en-US"/>
              <a:pPr/>
              <a:t>10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Two simple multiple access control techniques.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Each mobile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share of the bandwidth is divided into portions for the uplink and the downlink. Also, possibly, out of band signaling.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As we will see, used in AMPS, GSM, IS-54/136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BCC5A-BFA5-4690-AF42-CDC65C39153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2409AD-84F7-48B1-83A7-E5EE20239F11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F2730-B082-43C2-9E1F-14B0ABECACD7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DA92AFEC-FDAE-4591-8075-3BBB80434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4FCA6-A671-4AD8-A97F-3F76AB533F85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AF5DB57D-B4E8-4EB2-828F-8980F0CE9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3A390-A204-4AAC-8003-1883EDC5D262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A4D73BFA-2ABE-49A7-8DD4-3A3033462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F8DC3-7E5C-4BCC-9FCC-4342BC558DA7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786ED2CD-739E-4775-BD0D-BF1D245F7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D458B-3C17-4394-A2FD-6AD1AD3F67C6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D7F60A20-2CBA-4C1E-84A6-4A41A7776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5A1FE-E9ED-427E-83E5-B20134B62B79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0038E5F-5031-4F41-AB3F-61DDC6C37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52DF9-6C49-4F17-BBF3-12C7278C190B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76B20FD0-B375-4EC5-A767-64DC915F6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81B26885-8713-48F3-AEDE-FC4C853D281F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FBEE756C-FC4E-49BB-BD2C-191279333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41CE0CBE-A46B-4BE8-8194-525CBF4EDFC9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9B37EF84-2E73-4696-9AE3-48820BAA0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06ADCCD1-579F-4601-8FC1-4C68BDC0126A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8F113287-1118-45DC-94CE-B167F8A1C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03C52BD1-BEC9-4758-9575-D0C01B57BD59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1AE14DE8-45D1-4CB4-B98D-7659B00E8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60579-D920-40C4-BF88-D2C30A7249E8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F6BB5E10-9CC3-40B3-AC20-00C012236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86AFE1C1-A292-4E4F-B195-F9C46B38825A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E377D30A-27B9-40A0-BF1D-CFF22768D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33BFF034-51F9-425D-940E-E38A619FFA29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1435E03B-A8A4-4A30-BE75-5B9FB651A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54BDB694-0048-427B-9BF1-BABFA78D08DE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659E6572-C21C-422F-B635-A42C967A0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4B0A1FDE-4B31-49D1-BC59-1EFCE488642B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9A20FE46-6F00-4530-B1D0-0DF482654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1D4FB8E7-39D2-406C-95B9-7F3DC9ED8B36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246DED30-6685-45E2-9722-19F2C98B2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9067440B-0D09-4351-AF8A-76C149D695F0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69909119-12A5-456E-AB11-DC145C75D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30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30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60C835D1-034F-44DF-BACC-5BAAFE13F978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2CB9BEFE-52EC-43BF-93EC-7745E4ADA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113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116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078F7ACD-3F01-454D-9033-55FFC3A6D098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</a:t>
            </a:r>
            <a:fld id="{2221A0FD-BAD4-48C9-96F3-A026F7658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7B88F-4215-4AD1-826A-AC562EF4855F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F4723B7D-92A7-43E5-B3AE-90AD55EAA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579D8-2571-46FA-823A-9A4C79B7315C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607E6D1F-870B-45F0-BE0C-70F576EED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BA7C9-CE1B-411C-AF44-CCEA3524231F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538E8A49-82A3-4AFF-ABA0-B3ABD5592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899A5-E1E5-46A6-A67E-8B998AB07F52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1E3DFE80-A446-43E5-9069-DC7E2560A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9D6D5-1614-42CA-9FB9-1C79CB06AC15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73C3B5B-0CE3-4F16-88EA-7FE6E34A7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E118A-1E68-465B-BCAA-40CC77383A23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C2D3E06C-51E8-40C4-9201-F5C814DF53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5731A-E7CA-4E50-B400-E79243544CD3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6141B58D-998B-4A99-A070-14FD7E73E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fld id="{643A887D-7161-4B0E-9E91-87E019D7FAB2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r>
              <a:rPr lang="en-US"/>
              <a:t>2-</a:t>
            </a:r>
            <a:fld id="{3E85688B-5AE0-491F-8630-A48DCC9ADD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  <p:sldLayoutId id="2147484110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C6BFB0FE-89B0-4911-8FF1-B4E99EE67517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r>
              <a:rPr lang="en-US"/>
              <a:t>2-</a:t>
            </a:r>
            <a:fld id="{9873CB55-76D0-41EF-976B-9C00C1C25A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8.png"/><Relationship Id="rId21" Type="http://schemas.openxmlformats.org/officeDocument/2006/relationships/image" Target="../media/image20.png"/><Relationship Id="rId7" Type="http://schemas.openxmlformats.org/officeDocument/2006/relationships/image" Target="../media/image26.png"/><Relationship Id="rId12" Type="http://schemas.openxmlformats.org/officeDocument/2006/relationships/image" Target="../media/image7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.png"/><Relationship Id="rId4" Type="http://schemas.openxmlformats.org/officeDocument/2006/relationships/image" Target="../media/image9.png"/><Relationship Id="rId9" Type="http://schemas.openxmlformats.org/officeDocument/2006/relationships/image" Target="../media/image4.png"/><Relationship Id="rId14" Type="http://schemas.openxmlformats.org/officeDocument/2006/relationships/image" Target="../media/image13.png"/><Relationship Id="rId2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8.png"/><Relationship Id="rId21" Type="http://schemas.openxmlformats.org/officeDocument/2006/relationships/image" Target="../media/image20.png"/><Relationship Id="rId7" Type="http://schemas.openxmlformats.org/officeDocument/2006/relationships/image" Target="../media/image26.png"/><Relationship Id="rId12" Type="http://schemas.openxmlformats.org/officeDocument/2006/relationships/image" Target="../media/image7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11" Type="http://schemas.openxmlformats.org/officeDocument/2006/relationships/image" Target="../media/image27.png"/><Relationship Id="rId24" Type="http://schemas.openxmlformats.org/officeDocument/2006/relationships/image" Target="../media/image1.png"/><Relationship Id="rId5" Type="http://schemas.openxmlformats.org/officeDocument/2006/relationships/image" Target="../media/image24.png"/><Relationship Id="rId15" Type="http://schemas.openxmlformats.org/officeDocument/2006/relationships/image" Target="../media/image14.png"/><Relationship Id="rId23" Type="http://schemas.openxmlformats.org/officeDocument/2006/relationships/hyperlink" Target="http://www.google.com/" TargetMode="External"/><Relationship Id="rId10" Type="http://schemas.openxmlformats.org/officeDocument/2006/relationships/image" Target="../media/image5.png"/><Relationship Id="rId19" Type="http://schemas.openxmlformats.org/officeDocument/2006/relationships/image" Target="../media/image18.png"/><Relationship Id="rId4" Type="http://schemas.openxmlformats.org/officeDocument/2006/relationships/image" Target="../media/image9.png"/><Relationship Id="rId9" Type="http://schemas.openxmlformats.org/officeDocument/2006/relationships/image" Target="../media/image4.png"/><Relationship Id="rId14" Type="http://schemas.openxmlformats.org/officeDocument/2006/relationships/image" Target="../media/image13.png"/><Relationship Id="rId22" Type="http://schemas.openxmlformats.org/officeDocument/2006/relationships/hyperlink" Target="http://www.bucknell.edu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8.png"/><Relationship Id="rId21" Type="http://schemas.openxmlformats.org/officeDocument/2006/relationships/image" Target="../media/image20.png"/><Relationship Id="rId7" Type="http://schemas.openxmlformats.org/officeDocument/2006/relationships/image" Target="../media/image26.png"/><Relationship Id="rId12" Type="http://schemas.openxmlformats.org/officeDocument/2006/relationships/image" Target="../media/image7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png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.png"/><Relationship Id="rId4" Type="http://schemas.openxmlformats.org/officeDocument/2006/relationships/image" Target="../media/image9.png"/><Relationship Id="rId9" Type="http://schemas.openxmlformats.org/officeDocument/2006/relationships/image" Target="../media/image4.png"/><Relationship Id="rId14" Type="http://schemas.openxmlformats.org/officeDocument/2006/relationships/image" Target="../media/image13.png"/><Relationship Id="rId2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363/2016-spring/code/client-server-c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hyperlink" Target="http://www.eg.bucknell.edu/~cs363/2016-spring/code/web-client-server-c/" TargetMode="External"/><Relationship Id="rId4" Type="http://schemas.openxmlformats.org/officeDocument/2006/relationships/hyperlink" Target="http://www.eg.bucknell.edu/~cs363/2016-spring/code/client-server-python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highlights from chapter one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659E6572-C21C-422F-B635-A42C967A02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3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Introduction</a:t>
            </a:r>
          </a:p>
        </p:txBody>
      </p:sp>
      <p:pic>
        <p:nvPicPr>
          <p:cNvPr id="79874" name="Picture 10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063" y="76041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71438"/>
            <a:ext cx="8462962" cy="947737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FDM </a:t>
            </a:r>
            <a:r>
              <a:rPr lang="en-US" sz="3600" dirty="0" smtClean="0">
                <a:ea typeface="ＭＳ Ｐゴシック" pitchFamily="34" charset="-128"/>
              </a:rPr>
              <a:t>versus</a:t>
            </a:r>
            <a:r>
              <a:rPr lang="en-US" sz="4000" dirty="0" smtClean="0">
                <a:ea typeface="ＭＳ Ｐゴシック" pitchFamily="34" charset="-128"/>
              </a:rPr>
              <a:t> TDM</a:t>
            </a:r>
            <a:endParaRPr lang="fr-FR" sz="4000" dirty="0" smtClean="0">
              <a:ea typeface="ＭＳ Ｐゴシック" pitchFamily="34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3700" y="1585913"/>
            <a:ext cx="7239000" cy="2438400"/>
            <a:chOff x="288" y="1007"/>
            <a:chExt cx="4560" cy="1536"/>
          </a:xfrm>
        </p:grpSpPr>
        <p:sp>
          <p:nvSpPr>
            <p:cNvPr id="79971" name="Text Box 4"/>
            <p:cNvSpPr txBox="1">
              <a:spLocks noChangeArrowheads="1"/>
            </p:cNvSpPr>
            <p:nvPr/>
          </p:nvSpPr>
          <p:spPr bwMode="auto">
            <a:xfrm>
              <a:off x="288" y="1007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/>
                <a:t>FDM</a:t>
              </a:r>
              <a:endParaRPr lang="fr-FR" dirty="0"/>
            </a:p>
          </p:txBody>
        </p:sp>
        <p:grpSp>
          <p:nvGrpSpPr>
            <p:cNvPr id="79972" name="Group 5"/>
            <p:cNvGrpSpPr>
              <a:grpSpLocks/>
            </p:cNvGrpSpPr>
            <p:nvPr/>
          </p:nvGrpSpPr>
          <p:grpSpPr bwMode="auto">
            <a:xfrm>
              <a:off x="720" y="1392"/>
              <a:ext cx="4128" cy="1151"/>
              <a:chOff x="720" y="1392"/>
              <a:chExt cx="4128" cy="1151"/>
            </a:xfrm>
          </p:grpSpPr>
          <p:sp>
            <p:nvSpPr>
              <p:cNvPr id="79973" name="Line 6"/>
              <p:cNvSpPr>
                <a:spLocks noChangeShapeType="1"/>
              </p:cNvSpPr>
              <p:nvPr/>
            </p:nvSpPr>
            <p:spPr bwMode="auto">
              <a:xfrm flipV="1">
                <a:off x="1728" y="1392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74" name="Text Box 7"/>
              <p:cNvSpPr txBox="1">
                <a:spLocks noChangeArrowheads="1"/>
              </p:cNvSpPr>
              <p:nvPr/>
            </p:nvSpPr>
            <p:spPr bwMode="auto">
              <a:xfrm>
                <a:off x="720" y="1680"/>
                <a:ext cx="9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frequency</a:t>
                </a:r>
                <a:endParaRPr lang="fr-FR"/>
              </a:p>
            </p:txBody>
          </p:sp>
          <p:sp>
            <p:nvSpPr>
              <p:cNvPr id="79975" name="Line 8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76" name="Text Box 9"/>
              <p:cNvSpPr txBox="1">
                <a:spLocks noChangeArrowheads="1"/>
              </p:cNvSpPr>
              <p:nvPr/>
            </p:nvSpPr>
            <p:spPr bwMode="auto">
              <a:xfrm>
                <a:off x="3048" y="2255"/>
                <a:ext cx="47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time</a:t>
                </a:r>
                <a:endParaRPr lang="fr-FR"/>
              </a:p>
            </p:txBody>
          </p:sp>
          <p:sp>
            <p:nvSpPr>
              <p:cNvPr id="79977" name="Rectangle 10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2880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743200" y="2514600"/>
            <a:ext cx="45720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743200" y="2971800"/>
            <a:ext cx="45720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2743200" y="3200400"/>
            <a:ext cx="45720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1000" y="3748088"/>
            <a:ext cx="7239000" cy="2516187"/>
            <a:chOff x="288" y="2543"/>
            <a:chExt cx="4560" cy="1585"/>
          </a:xfrm>
        </p:grpSpPr>
        <p:sp>
          <p:nvSpPr>
            <p:cNvPr id="79965" name="Text Box 16"/>
            <p:cNvSpPr txBox="1">
              <a:spLocks noChangeArrowheads="1"/>
            </p:cNvSpPr>
            <p:nvPr/>
          </p:nvSpPr>
          <p:spPr bwMode="auto">
            <a:xfrm>
              <a:off x="288" y="2543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TDM</a:t>
              </a:r>
              <a:endParaRPr lang="fr-FR"/>
            </a:p>
          </p:txBody>
        </p:sp>
        <p:sp>
          <p:nvSpPr>
            <p:cNvPr id="79966" name="Line 17"/>
            <p:cNvSpPr>
              <a:spLocks noChangeShapeType="1"/>
            </p:cNvSpPr>
            <p:nvPr/>
          </p:nvSpPr>
          <p:spPr bwMode="auto">
            <a:xfrm flipV="1">
              <a:off x="1728" y="2977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67" name="Text Box 18"/>
            <p:cNvSpPr txBox="1">
              <a:spLocks noChangeArrowheads="1"/>
            </p:cNvSpPr>
            <p:nvPr/>
          </p:nvSpPr>
          <p:spPr bwMode="auto">
            <a:xfrm>
              <a:off x="720" y="3265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frequency</a:t>
              </a:r>
              <a:endParaRPr lang="fr-FR"/>
            </a:p>
          </p:txBody>
        </p:sp>
        <p:sp>
          <p:nvSpPr>
            <p:cNvPr id="79968" name="Line 19"/>
            <p:cNvSpPr>
              <a:spLocks noChangeShapeType="1"/>
            </p:cNvSpPr>
            <p:nvPr/>
          </p:nvSpPr>
          <p:spPr bwMode="auto">
            <a:xfrm>
              <a:off x="1728" y="3793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69" name="Text Box 20"/>
            <p:cNvSpPr txBox="1">
              <a:spLocks noChangeArrowheads="1"/>
            </p:cNvSpPr>
            <p:nvPr/>
          </p:nvSpPr>
          <p:spPr bwMode="auto">
            <a:xfrm>
              <a:off x="3048" y="3840"/>
              <a:ext cx="4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time</a:t>
              </a:r>
              <a:endParaRPr lang="fr-FR"/>
            </a:p>
          </p:txBody>
        </p:sp>
        <p:sp>
          <p:nvSpPr>
            <p:cNvPr id="79970" name="Rectangle 21"/>
            <p:cNvSpPr>
              <a:spLocks noChangeArrowheads="1"/>
            </p:cNvSpPr>
            <p:nvPr/>
          </p:nvSpPr>
          <p:spPr bwMode="auto">
            <a:xfrm>
              <a:off x="1776" y="3168"/>
              <a:ext cx="288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743200" y="4740275"/>
            <a:ext cx="3886200" cy="914400"/>
            <a:chOff x="1776" y="3168"/>
            <a:chExt cx="2448" cy="576"/>
          </a:xfrm>
        </p:grpSpPr>
        <p:sp>
          <p:nvSpPr>
            <p:cNvPr id="79960" name="Rectangle 23"/>
            <p:cNvSpPr>
              <a:spLocks noChangeArrowheads="1"/>
            </p:cNvSpPr>
            <p:nvPr/>
          </p:nvSpPr>
          <p:spPr bwMode="auto">
            <a:xfrm>
              <a:off x="1776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61" name="Rectangle 24"/>
            <p:cNvSpPr>
              <a:spLocks noChangeArrowheads="1"/>
            </p:cNvSpPr>
            <p:nvPr/>
          </p:nvSpPr>
          <p:spPr bwMode="auto">
            <a:xfrm>
              <a:off x="2352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62" name="Rectangle 25"/>
            <p:cNvSpPr>
              <a:spLocks noChangeArrowheads="1"/>
            </p:cNvSpPr>
            <p:nvPr/>
          </p:nvSpPr>
          <p:spPr bwMode="auto">
            <a:xfrm>
              <a:off x="2928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63" name="Rectangle 26"/>
            <p:cNvSpPr>
              <a:spLocks noChangeArrowheads="1"/>
            </p:cNvSpPr>
            <p:nvPr/>
          </p:nvSpPr>
          <p:spPr bwMode="auto">
            <a:xfrm>
              <a:off x="3504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64" name="Rectangle 27"/>
            <p:cNvSpPr>
              <a:spLocks noChangeArrowheads="1"/>
            </p:cNvSpPr>
            <p:nvPr/>
          </p:nvSpPr>
          <p:spPr bwMode="auto">
            <a:xfrm>
              <a:off x="4080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971800" y="4740275"/>
            <a:ext cx="3886200" cy="914400"/>
            <a:chOff x="1920" y="3168"/>
            <a:chExt cx="2448" cy="576"/>
          </a:xfrm>
        </p:grpSpPr>
        <p:sp>
          <p:nvSpPr>
            <p:cNvPr id="79955" name="Rectangle 29"/>
            <p:cNvSpPr>
              <a:spLocks noChangeArrowheads="1"/>
            </p:cNvSpPr>
            <p:nvPr/>
          </p:nvSpPr>
          <p:spPr bwMode="auto">
            <a:xfrm>
              <a:off x="1920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56" name="Rectangle 30"/>
            <p:cNvSpPr>
              <a:spLocks noChangeArrowheads="1"/>
            </p:cNvSpPr>
            <p:nvPr/>
          </p:nvSpPr>
          <p:spPr bwMode="auto">
            <a:xfrm>
              <a:off x="2496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57" name="Rectangle 31"/>
            <p:cNvSpPr>
              <a:spLocks noChangeArrowheads="1"/>
            </p:cNvSpPr>
            <p:nvPr/>
          </p:nvSpPr>
          <p:spPr bwMode="auto">
            <a:xfrm>
              <a:off x="3072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58" name="Rectangle 32"/>
            <p:cNvSpPr>
              <a:spLocks noChangeArrowheads="1"/>
            </p:cNvSpPr>
            <p:nvPr/>
          </p:nvSpPr>
          <p:spPr bwMode="auto">
            <a:xfrm>
              <a:off x="3648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59" name="Rectangle 33"/>
            <p:cNvSpPr>
              <a:spLocks noChangeArrowheads="1"/>
            </p:cNvSpPr>
            <p:nvPr/>
          </p:nvSpPr>
          <p:spPr bwMode="auto">
            <a:xfrm>
              <a:off x="4224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00400" y="4740275"/>
            <a:ext cx="3886200" cy="914400"/>
            <a:chOff x="2064" y="3168"/>
            <a:chExt cx="2448" cy="576"/>
          </a:xfrm>
        </p:grpSpPr>
        <p:sp>
          <p:nvSpPr>
            <p:cNvPr id="79950" name="Rectangle 35"/>
            <p:cNvSpPr>
              <a:spLocks noChangeArrowheads="1"/>
            </p:cNvSpPr>
            <p:nvPr/>
          </p:nvSpPr>
          <p:spPr bwMode="auto">
            <a:xfrm>
              <a:off x="2064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51" name="Rectangle 36"/>
            <p:cNvSpPr>
              <a:spLocks noChangeArrowheads="1"/>
            </p:cNvSpPr>
            <p:nvPr/>
          </p:nvSpPr>
          <p:spPr bwMode="auto">
            <a:xfrm>
              <a:off x="2640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52" name="Rectangle 37"/>
            <p:cNvSpPr>
              <a:spLocks noChangeArrowheads="1"/>
            </p:cNvSpPr>
            <p:nvPr/>
          </p:nvSpPr>
          <p:spPr bwMode="auto">
            <a:xfrm>
              <a:off x="3216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53" name="Rectangle 38"/>
            <p:cNvSpPr>
              <a:spLocks noChangeArrowheads="1"/>
            </p:cNvSpPr>
            <p:nvPr/>
          </p:nvSpPr>
          <p:spPr bwMode="auto">
            <a:xfrm>
              <a:off x="3792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54" name="Rectangle 39"/>
            <p:cNvSpPr>
              <a:spLocks noChangeArrowheads="1"/>
            </p:cNvSpPr>
            <p:nvPr/>
          </p:nvSpPr>
          <p:spPr bwMode="auto">
            <a:xfrm>
              <a:off x="4368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3429000" y="4740275"/>
            <a:ext cx="3886200" cy="914400"/>
            <a:chOff x="2208" y="3168"/>
            <a:chExt cx="2448" cy="576"/>
          </a:xfrm>
        </p:grpSpPr>
        <p:sp>
          <p:nvSpPr>
            <p:cNvPr id="79945" name="Rectangle 41"/>
            <p:cNvSpPr>
              <a:spLocks noChangeArrowheads="1"/>
            </p:cNvSpPr>
            <p:nvPr/>
          </p:nvSpPr>
          <p:spPr bwMode="auto">
            <a:xfrm>
              <a:off x="2208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46" name="Rectangle 42"/>
            <p:cNvSpPr>
              <a:spLocks noChangeArrowheads="1"/>
            </p:cNvSpPr>
            <p:nvPr/>
          </p:nvSpPr>
          <p:spPr bwMode="auto">
            <a:xfrm>
              <a:off x="2784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47" name="Rectangle 43"/>
            <p:cNvSpPr>
              <a:spLocks noChangeArrowheads="1"/>
            </p:cNvSpPr>
            <p:nvPr/>
          </p:nvSpPr>
          <p:spPr bwMode="auto">
            <a:xfrm>
              <a:off x="3360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48" name="Rectangle 44"/>
            <p:cNvSpPr>
              <a:spLocks noChangeArrowheads="1"/>
            </p:cNvSpPr>
            <p:nvPr/>
          </p:nvSpPr>
          <p:spPr bwMode="auto">
            <a:xfrm>
              <a:off x="3936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9949" name="Rectangle 45"/>
            <p:cNvSpPr>
              <a:spLocks noChangeArrowheads="1"/>
            </p:cNvSpPr>
            <p:nvPr/>
          </p:nvSpPr>
          <p:spPr bwMode="auto">
            <a:xfrm>
              <a:off x="4512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2743200" y="2743200"/>
            <a:ext cx="4572000" cy="457200"/>
            <a:chOff x="1776" y="1728"/>
            <a:chExt cx="2880" cy="288"/>
          </a:xfrm>
        </p:grpSpPr>
        <p:sp>
          <p:nvSpPr>
            <p:cNvPr id="79942" name="Line 47"/>
            <p:cNvSpPr>
              <a:spLocks noChangeShapeType="1"/>
            </p:cNvSpPr>
            <p:nvPr/>
          </p:nvSpPr>
          <p:spPr bwMode="auto">
            <a:xfrm flipV="1">
              <a:off x="1776" y="172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43" name="Line 48"/>
            <p:cNvSpPr>
              <a:spLocks noChangeShapeType="1"/>
            </p:cNvSpPr>
            <p:nvPr/>
          </p:nvSpPr>
          <p:spPr bwMode="auto">
            <a:xfrm flipV="1">
              <a:off x="1776" y="187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44" name="Line 49"/>
            <p:cNvSpPr>
              <a:spLocks noChangeShapeType="1"/>
            </p:cNvSpPr>
            <p:nvPr/>
          </p:nvSpPr>
          <p:spPr bwMode="auto">
            <a:xfrm flipV="1">
              <a:off x="1776" y="201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2971800" y="4740275"/>
            <a:ext cx="4114800" cy="914400"/>
            <a:chOff x="1920" y="3168"/>
            <a:chExt cx="2592" cy="576"/>
          </a:xfrm>
        </p:grpSpPr>
        <p:sp>
          <p:nvSpPr>
            <p:cNvPr id="79923" name="Line 51"/>
            <p:cNvSpPr>
              <a:spLocks noChangeShapeType="1"/>
            </p:cNvSpPr>
            <p:nvPr/>
          </p:nvSpPr>
          <p:spPr bwMode="auto">
            <a:xfrm>
              <a:off x="19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4" name="Line 52"/>
            <p:cNvSpPr>
              <a:spLocks noChangeShapeType="1"/>
            </p:cNvSpPr>
            <p:nvPr/>
          </p:nvSpPr>
          <p:spPr bwMode="auto">
            <a:xfrm>
              <a:off x="20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5" name="Line 53"/>
            <p:cNvSpPr>
              <a:spLocks noChangeShapeType="1"/>
            </p:cNvSpPr>
            <p:nvPr/>
          </p:nvSpPr>
          <p:spPr bwMode="auto">
            <a:xfrm>
              <a:off x="22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6" name="Line 54"/>
            <p:cNvSpPr>
              <a:spLocks noChangeShapeType="1"/>
            </p:cNvSpPr>
            <p:nvPr/>
          </p:nvSpPr>
          <p:spPr bwMode="auto">
            <a:xfrm>
              <a:off x="23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7" name="Line 55"/>
            <p:cNvSpPr>
              <a:spLocks noChangeShapeType="1"/>
            </p:cNvSpPr>
            <p:nvPr/>
          </p:nvSpPr>
          <p:spPr bwMode="auto">
            <a:xfrm>
              <a:off x="24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8" name="Line 56"/>
            <p:cNvSpPr>
              <a:spLocks noChangeShapeType="1"/>
            </p:cNvSpPr>
            <p:nvPr/>
          </p:nvSpPr>
          <p:spPr bwMode="auto">
            <a:xfrm>
              <a:off x="26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9" name="Line 57"/>
            <p:cNvSpPr>
              <a:spLocks noChangeShapeType="1"/>
            </p:cNvSpPr>
            <p:nvPr/>
          </p:nvSpPr>
          <p:spPr bwMode="auto">
            <a:xfrm>
              <a:off x="27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0" name="Line 58"/>
            <p:cNvSpPr>
              <a:spLocks noChangeShapeType="1"/>
            </p:cNvSpPr>
            <p:nvPr/>
          </p:nvSpPr>
          <p:spPr bwMode="auto">
            <a:xfrm>
              <a:off x="292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1" name="Line 59"/>
            <p:cNvSpPr>
              <a:spLocks noChangeShapeType="1"/>
            </p:cNvSpPr>
            <p:nvPr/>
          </p:nvSpPr>
          <p:spPr bwMode="auto">
            <a:xfrm>
              <a:off x="307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2" name="Line 60"/>
            <p:cNvSpPr>
              <a:spLocks noChangeShapeType="1"/>
            </p:cNvSpPr>
            <p:nvPr/>
          </p:nvSpPr>
          <p:spPr bwMode="auto">
            <a:xfrm>
              <a:off x="321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3" name="Line 61"/>
            <p:cNvSpPr>
              <a:spLocks noChangeShapeType="1"/>
            </p:cNvSpPr>
            <p:nvPr/>
          </p:nvSpPr>
          <p:spPr bwMode="auto">
            <a:xfrm>
              <a:off x="336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4" name="Line 62"/>
            <p:cNvSpPr>
              <a:spLocks noChangeShapeType="1"/>
            </p:cNvSpPr>
            <p:nvPr/>
          </p:nvSpPr>
          <p:spPr bwMode="auto">
            <a:xfrm>
              <a:off x="350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5" name="Line 63"/>
            <p:cNvSpPr>
              <a:spLocks noChangeShapeType="1"/>
            </p:cNvSpPr>
            <p:nvPr/>
          </p:nvSpPr>
          <p:spPr bwMode="auto">
            <a:xfrm>
              <a:off x="36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6" name="Line 64"/>
            <p:cNvSpPr>
              <a:spLocks noChangeShapeType="1"/>
            </p:cNvSpPr>
            <p:nvPr/>
          </p:nvSpPr>
          <p:spPr bwMode="auto">
            <a:xfrm>
              <a:off x="37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7" name="Line 65"/>
            <p:cNvSpPr>
              <a:spLocks noChangeShapeType="1"/>
            </p:cNvSpPr>
            <p:nvPr/>
          </p:nvSpPr>
          <p:spPr bwMode="auto">
            <a:xfrm>
              <a:off x="39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8" name="Line 66"/>
            <p:cNvSpPr>
              <a:spLocks noChangeShapeType="1"/>
            </p:cNvSpPr>
            <p:nvPr/>
          </p:nvSpPr>
          <p:spPr bwMode="auto">
            <a:xfrm>
              <a:off x="40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39" name="Line 67"/>
            <p:cNvSpPr>
              <a:spLocks noChangeShapeType="1"/>
            </p:cNvSpPr>
            <p:nvPr/>
          </p:nvSpPr>
          <p:spPr bwMode="auto">
            <a:xfrm>
              <a:off x="42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40" name="Line 68"/>
            <p:cNvSpPr>
              <a:spLocks noChangeShapeType="1"/>
            </p:cNvSpPr>
            <p:nvPr/>
          </p:nvSpPr>
          <p:spPr bwMode="auto">
            <a:xfrm>
              <a:off x="43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41" name="Line 69"/>
            <p:cNvSpPr>
              <a:spLocks noChangeShapeType="1"/>
            </p:cNvSpPr>
            <p:nvPr/>
          </p:nvSpPr>
          <p:spPr bwMode="auto">
            <a:xfrm>
              <a:off x="45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2743200" y="2628900"/>
            <a:ext cx="4572000" cy="685800"/>
            <a:chOff x="1776" y="1656"/>
            <a:chExt cx="2880" cy="432"/>
          </a:xfrm>
        </p:grpSpPr>
        <p:sp>
          <p:nvSpPr>
            <p:cNvPr id="79919" name="Line 71"/>
            <p:cNvSpPr>
              <a:spLocks noChangeShapeType="1"/>
            </p:cNvSpPr>
            <p:nvPr/>
          </p:nvSpPr>
          <p:spPr bwMode="auto">
            <a:xfrm>
              <a:off x="1776" y="16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0" name="Line 72"/>
            <p:cNvSpPr>
              <a:spLocks noChangeShapeType="1"/>
            </p:cNvSpPr>
            <p:nvPr/>
          </p:nvSpPr>
          <p:spPr bwMode="auto">
            <a:xfrm>
              <a:off x="1776" y="1800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1" name="Line 73"/>
            <p:cNvSpPr>
              <a:spLocks noChangeShapeType="1"/>
            </p:cNvSpPr>
            <p:nvPr/>
          </p:nvSpPr>
          <p:spPr bwMode="auto">
            <a:xfrm>
              <a:off x="1776" y="19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2" name="Line 74"/>
            <p:cNvSpPr>
              <a:spLocks noChangeShapeType="1"/>
            </p:cNvSpPr>
            <p:nvPr/>
          </p:nvSpPr>
          <p:spPr bwMode="auto">
            <a:xfrm>
              <a:off x="1776" y="208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2857500" y="4740275"/>
            <a:ext cx="4343400" cy="914400"/>
            <a:chOff x="1848" y="3168"/>
            <a:chExt cx="2736" cy="576"/>
          </a:xfrm>
        </p:grpSpPr>
        <p:sp>
          <p:nvSpPr>
            <p:cNvPr id="79899" name="Line 76"/>
            <p:cNvSpPr>
              <a:spLocks noChangeShapeType="1"/>
            </p:cNvSpPr>
            <p:nvPr/>
          </p:nvSpPr>
          <p:spPr bwMode="auto">
            <a:xfrm>
              <a:off x="18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0" name="Line 77"/>
            <p:cNvSpPr>
              <a:spLocks noChangeShapeType="1"/>
            </p:cNvSpPr>
            <p:nvPr/>
          </p:nvSpPr>
          <p:spPr bwMode="auto">
            <a:xfrm>
              <a:off x="19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1" name="Line 78"/>
            <p:cNvSpPr>
              <a:spLocks noChangeShapeType="1"/>
            </p:cNvSpPr>
            <p:nvPr/>
          </p:nvSpPr>
          <p:spPr bwMode="auto">
            <a:xfrm>
              <a:off x="21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2" name="Line 79"/>
            <p:cNvSpPr>
              <a:spLocks noChangeShapeType="1"/>
            </p:cNvSpPr>
            <p:nvPr/>
          </p:nvSpPr>
          <p:spPr bwMode="auto">
            <a:xfrm>
              <a:off x="22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3" name="Line 80"/>
            <p:cNvSpPr>
              <a:spLocks noChangeShapeType="1"/>
            </p:cNvSpPr>
            <p:nvPr/>
          </p:nvSpPr>
          <p:spPr bwMode="auto">
            <a:xfrm>
              <a:off x="24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4" name="Line 81"/>
            <p:cNvSpPr>
              <a:spLocks noChangeShapeType="1"/>
            </p:cNvSpPr>
            <p:nvPr/>
          </p:nvSpPr>
          <p:spPr bwMode="auto">
            <a:xfrm>
              <a:off x="25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5" name="Line 82"/>
            <p:cNvSpPr>
              <a:spLocks noChangeShapeType="1"/>
            </p:cNvSpPr>
            <p:nvPr/>
          </p:nvSpPr>
          <p:spPr bwMode="auto">
            <a:xfrm>
              <a:off x="27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6" name="Line 83"/>
            <p:cNvSpPr>
              <a:spLocks noChangeShapeType="1"/>
            </p:cNvSpPr>
            <p:nvPr/>
          </p:nvSpPr>
          <p:spPr bwMode="auto">
            <a:xfrm>
              <a:off x="285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7" name="Line 84"/>
            <p:cNvSpPr>
              <a:spLocks noChangeShapeType="1"/>
            </p:cNvSpPr>
            <p:nvPr/>
          </p:nvSpPr>
          <p:spPr bwMode="auto">
            <a:xfrm>
              <a:off x="300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8" name="Line 85"/>
            <p:cNvSpPr>
              <a:spLocks noChangeShapeType="1"/>
            </p:cNvSpPr>
            <p:nvPr/>
          </p:nvSpPr>
          <p:spPr bwMode="auto">
            <a:xfrm>
              <a:off x="314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9" name="Line 86"/>
            <p:cNvSpPr>
              <a:spLocks noChangeShapeType="1"/>
            </p:cNvSpPr>
            <p:nvPr/>
          </p:nvSpPr>
          <p:spPr bwMode="auto">
            <a:xfrm>
              <a:off x="328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0" name="Line 87"/>
            <p:cNvSpPr>
              <a:spLocks noChangeShapeType="1"/>
            </p:cNvSpPr>
            <p:nvPr/>
          </p:nvSpPr>
          <p:spPr bwMode="auto">
            <a:xfrm>
              <a:off x="343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1" name="Line 88"/>
            <p:cNvSpPr>
              <a:spLocks noChangeShapeType="1"/>
            </p:cNvSpPr>
            <p:nvPr/>
          </p:nvSpPr>
          <p:spPr bwMode="auto">
            <a:xfrm>
              <a:off x="357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2" name="Line 89"/>
            <p:cNvSpPr>
              <a:spLocks noChangeShapeType="1"/>
            </p:cNvSpPr>
            <p:nvPr/>
          </p:nvSpPr>
          <p:spPr bwMode="auto">
            <a:xfrm>
              <a:off x="37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3" name="Line 90"/>
            <p:cNvSpPr>
              <a:spLocks noChangeShapeType="1"/>
            </p:cNvSpPr>
            <p:nvPr/>
          </p:nvSpPr>
          <p:spPr bwMode="auto">
            <a:xfrm>
              <a:off x="38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4" name="Line 91"/>
            <p:cNvSpPr>
              <a:spLocks noChangeShapeType="1"/>
            </p:cNvSpPr>
            <p:nvPr/>
          </p:nvSpPr>
          <p:spPr bwMode="auto">
            <a:xfrm>
              <a:off x="40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5" name="Line 92"/>
            <p:cNvSpPr>
              <a:spLocks noChangeShapeType="1"/>
            </p:cNvSpPr>
            <p:nvPr/>
          </p:nvSpPr>
          <p:spPr bwMode="auto">
            <a:xfrm>
              <a:off x="41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6" name="Line 93"/>
            <p:cNvSpPr>
              <a:spLocks noChangeShapeType="1"/>
            </p:cNvSpPr>
            <p:nvPr/>
          </p:nvSpPr>
          <p:spPr bwMode="auto">
            <a:xfrm>
              <a:off x="42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7" name="Line 94"/>
            <p:cNvSpPr>
              <a:spLocks noChangeShapeType="1"/>
            </p:cNvSpPr>
            <p:nvPr/>
          </p:nvSpPr>
          <p:spPr bwMode="auto">
            <a:xfrm>
              <a:off x="44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8" name="Line 95"/>
            <p:cNvSpPr>
              <a:spLocks noChangeShapeType="1"/>
            </p:cNvSpPr>
            <p:nvPr/>
          </p:nvSpPr>
          <p:spPr bwMode="auto">
            <a:xfrm>
              <a:off x="4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5368925" y="1257300"/>
            <a:ext cx="2709863" cy="952500"/>
            <a:chOff x="3477" y="216"/>
            <a:chExt cx="1707" cy="600"/>
          </a:xfrm>
        </p:grpSpPr>
        <p:grpSp>
          <p:nvGrpSpPr>
            <p:cNvPr id="79892" name="Group 100"/>
            <p:cNvGrpSpPr>
              <a:grpSpLocks/>
            </p:cNvGrpSpPr>
            <p:nvPr/>
          </p:nvGrpSpPr>
          <p:grpSpPr bwMode="auto">
            <a:xfrm>
              <a:off x="3477" y="528"/>
              <a:ext cx="1707" cy="288"/>
              <a:chOff x="3477" y="288"/>
              <a:chExt cx="1707" cy="288"/>
            </a:xfrm>
          </p:grpSpPr>
          <p:sp>
            <p:nvSpPr>
              <p:cNvPr id="79894" name="Text Box 101"/>
              <p:cNvSpPr txBox="1">
                <a:spLocks noChangeArrowheads="1"/>
              </p:cNvSpPr>
              <p:nvPr/>
            </p:nvSpPr>
            <p:spPr bwMode="auto">
              <a:xfrm>
                <a:off x="3477" y="288"/>
                <a:ext cx="7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4 users</a:t>
                </a:r>
                <a:endParaRPr lang="fr-FR"/>
              </a:p>
            </p:txBody>
          </p:sp>
          <p:sp>
            <p:nvSpPr>
              <p:cNvPr id="79895" name="Rectangle 102"/>
              <p:cNvSpPr>
                <a:spLocks noChangeArrowheads="1"/>
              </p:cNvSpPr>
              <p:nvPr/>
            </p:nvSpPr>
            <p:spPr bwMode="auto">
              <a:xfrm>
                <a:off x="4464" y="352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79896" name="Rectangle 103"/>
              <p:cNvSpPr>
                <a:spLocks noChangeArrowheads="1"/>
              </p:cNvSpPr>
              <p:nvPr/>
            </p:nvSpPr>
            <p:spPr bwMode="auto">
              <a:xfrm>
                <a:off x="4656" y="3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79897" name="Rectangle 104"/>
              <p:cNvSpPr>
                <a:spLocks noChangeArrowheads="1"/>
              </p:cNvSpPr>
              <p:nvPr/>
            </p:nvSpPr>
            <p:spPr bwMode="auto">
              <a:xfrm>
                <a:off x="4848" y="352"/>
                <a:ext cx="144" cy="14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79898" name="Rectangle 105"/>
              <p:cNvSpPr>
                <a:spLocks noChangeArrowheads="1"/>
              </p:cNvSpPr>
              <p:nvPr/>
            </p:nvSpPr>
            <p:spPr bwMode="auto">
              <a:xfrm>
                <a:off x="5040" y="352"/>
                <a:ext cx="144" cy="14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79893" name="Text Box 106"/>
            <p:cNvSpPr txBox="1">
              <a:spLocks noChangeArrowheads="1"/>
            </p:cNvSpPr>
            <p:nvPr/>
          </p:nvSpPr>
          <p:spPr bwMode="auto">
            <a:xfrm>
              <a:off x="3480" y="216"/>
              <a:ext cx="9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Example:</a:t>
              </a:r>
              <a:endParaRPr lang="fr-FR"/>
            </a:p>
          </p:txBody>
        </p:sp>
      </p:grpSp>
      <p:sp>
        <p:nvSpPr>
          <p:cNvPr id="79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F7F6B7D8-A86A-4819-9730-404872BF6BB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 animBg="1"/>
      <p:bldP spid="55308" grpId="0" animBg="1"/>
      <p:bldP spid="55309" grpId="0" animBg="1"/>
      <p:bldP spid="553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2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Application 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r>
              <a:rPr lang="en-US" sz="180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6656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0E8C5C93-E506-42AD-81B3-A94CF4696064}" type="slidenum">
              <a:rPr lang="en-US"/>
              <a:pPr/>
              <a:t>12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Chapter 2: outline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7662746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2.1 principles of network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	2.1.1 client-server model</a:t>
            </a:r>
          </a:p>
          <a:p>
            <a:pPr marL="457200" indent="-457200">
              <a:buNone/>
            </a:pPr>
            <a:r>
              <a:rPr lang="en-US" dirty="0" smtClean="0">
                <a:ea typeface="ＭＳ Ｐゴシック" pitchFamily="34" charset="-128"/>
              </a:rPr>
              <a:t>2.6 P2P applications</a:t>
            </a:r>
            <a:endParaRPr lang="en-US" dirty="0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2.2 Web and HTTP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2.3 FTP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2.4 electronic mail</a:t>
            </a:r>
          </a:p>
          <a:p>
            <a:pPr marL="912813" lvl="1"/>
            <a:r>
              <a:rPr lang="en-US" dirty="0" smtClean="0">
                <a:ea typeface="ＭＳ Ｐゴシック" pitchFamily="34" charset="-128"/>
              </a:rPr>
              <a:t>SMTP, POP3, IMAP</a:t>
            </a:r>
          </a:p>
          <a:p>
            <a:pPr marL="457200" indent="-457200">
              <a:buNone/>
            </a:pPr>
            <a:r>
              <a:rPr lang="en-US" dirty="0" smtClean="0">
                <a:ea typeface="ＭＳ Ｐゴシック" pitchFamily="34" charset="-128"/>
              </a:rPr>
              <a:t>2.7 socket programming with UDP and TCP</a:t>
            </a:r>
          </a:p>
          <a:p>
            <a:pPr marL="457200" indent="-457200">
              <a:buNone/>
            </a:pPr>
            <a:r>
              <a:rPr lang="en-US" dirty="0" smtClean="0">
                <a:ea typeface="ＭＳ Ｐゴシック" pitchFamily="34" charset="-128"/>
              </a:rPr>
              <a:t>2.5 DNS</a:t>
            </a:r>
          </a:p>
          <a:p>
            <a:pPr marL="457200" indent="-457200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457200" indent="-457200"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66566" name="Picture 1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7065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98502ECE-A03A-4450-87A3-7686EF470C09}" type="slidenum">
              <a:rPr lang="en-US"/>
              <a:pPr/>
              <a:t>13</a:t>
            </a:fld>
            <a:endParaRPr lang="en-US"/>
          </a:p>
        </p:txBody>
      </p:sp>
      <p:pic>
        <p:nvPicPr>
          <p:cNvPr id="70659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025525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Some network apps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e-mail</a:t>
            </a:r>
          </a:p>
          <a:p>
            <a:r>
              <a:rPr lang="en-US" sz="2400" dirty="0" smtClean="0">
                <a:ea typeface="ＭＳ Ｐゴシック" pitchFamily="34" charset="-128"/>
              </a:rPr>
              <a:t>web</a:t>
            </a:r>
          </a:p>
          <a:p>
            <a:r>
              <a:rPr lang="en-US" sz="2400" dirty="0" smtClean="0">
                <a:ea typeface="ＭＳ Ｐゴシック" pitchFamily="34" charset="-128"/>
              </a:rPr>
              <a:t>text messaging</a:t>
            </a:r>
          </a:p>
          <a:p>
            <a:r>
              <a:rPr lang="en-US" sz="2400" dirty="0" smtClean="0">
                <a:ea typeface="ＭＳ Ｐゴシック" pitchFamily="34" charset="-128"/>
              </a:rPr>
              <a:t>remote login</a:t>
            </a:r>
          </a:p>
          <a:p>
            <a:r>
              <a:rPr lang="en-US" sz="2400" dirty="0" smtClean="0">
                <a:ea typeface="ＭＳ Ｐゴシック" pitchFamily="34" charset="-128"/>
              </a:rPr>
              <a:t>P2P file sharing</a:t>
            </a:r>
          </a:p>
          <a:p>
            <a:r>
              <a:rPr lang="en-US" sz="2400" dirty="0" smtClean="0">
                <a:ea typeface="ＭＳ Ｐゴシック" pitchFamily="34" charset="-128"/>
              </a:rPr>
              <a:t>multi-user network games</a:t>
            </a:r>
          </a:p>
          <a:p>
            <a:r>
              <a:rPr lang="en-US" sz="2400" dirty="0" smtClean="0">
                <a:ea typeface="ＭＳ Ｐゴシック" pitchFamily="34" charset="-128"/>
              </a:rPr>
              <a:t>streaming stored video (YouTube, </a:t>
            </a:r>
            <a:r>
              <a:rPr lang="en-US" sz="2400" dirty="0" err="1" smtClean="0">
                <a:ea typeface="ＭＳ Ｐゴシック" pitchFamily="34" charset="-128"/>
              </a:rPr>
              <a:t>Hulu</a:t>
            </a:r>
            <a:r>
              <a:rPr lang="en-US" sz="2400" dirty="0" smtClean="0">
                <a:ea typeface="ＭＳ Ｐゴシック" pitchFamily="34" charset="-128"/>
              </a:rPr>
              <a:t>, Netflix) 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voice over IP (e.g., Skype)</a:t>
            </a:r>
          </a:p>
          <a:p>
            <a:r>
              <a:rPr lang="en-US" sz="2400" smtClean="0">
                <a:ea typeface="ＭＳ Ｐゴシック" pitchFamily="34" charset="-128"/>
              </a:rPr>
              <a:t>real-time video conferencing</a:t>
            </a:r>
          </a:p>
          <a:p>
            <a:r>
              <a:rPr lang="en-US" sz="2400" smtClean="0">
                <a:ea typeface="ＭＳ Ｐゴシック" pitchFamily="34" charset="-128"/>
              </a:rPr>
              <a:t>social networking</a:t>
            </a:r>
          </a:p>
          <a:p>
            <a:r>
              <a:rPr lang="en-US" sz="2400" smtClean="0">
                <a:ea typeface="ＭＳ Ｐゴシック" pitchFamily="34" charset="-128"/>
              </a:rPr>
              <a:t>search</a:t>
            </a:r>
          </a:p>
          <a:p>
            <a:r>
              <a:rPr lang="en-US" sz="2400" smtClean="0">
                <a:ea typeface="ＭＳ Ｐゴシック" pitchFamily="34" charset="-128"/>
              </a:rPr>
              <a:t>…</a:t>
            </a:r>
          </a:p>
          <a:p>
            <a:r>
              <a:rPr lang="en-US" sz="2400" smtClean="0">
                <a:ea typeface="ＭＳ Ｐゴシック" pitchFamily="34" charset="-128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7270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A0A5DDE4-433C-469B-80B7-D7397DF59EAB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72707" name="Group 1037"/>
          <p:cNvGrpSpPr>
            <a:grpSpLocks/>
          </p:cNvGrpSpPr>
          <p:nvPr/>
        </p:nvGrpSpPr>
        <p:grpSpPr bwMode="auto">
          <a:xfrm>
            <a:off x="5124450" y="1257300"/>
            <a:ext cx="3540125" cy="4545013"/>
            <a:chOff x="3277" y="974"/>
            <a:chExt cx="2230" cy="2863"/>
          </a:xfrm>
        </p:grpSpPr>
        <p:sp>
          <p:nvSpPr>
            <p:cNvPr id="72740" name="Freeform 1038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116 w 1036"/>
                <a:gd name="T1" fmla="*/ 11 h 675"/>
                <a:gd name="T2" fmla="*/ 673 w 1036"/>
                <a:gd name="T3" fmla="*/ 53 h 675"/>
                <a:gd name="T4" fmla="*/ 356 w 1036"/>
                <a:gd name="T5" fmla="*/ 129 h 675"/>
                <a:gd name="T6" fmla="*/ 264 w 1036"/>
                <a:gd name="T7" fmla="*/ 229 h 675"/>
                <a:gd name="T8" fmla="*/ 37 w 1036"/>
                <a:gd name="T9" fmla="*/ 297 h 675"/>
                <a:gd name="T10" fmla="*/ 29 w 1036"/>
                <a:gd name="T11" fmla="*/ 459 h 675"/>
                <a:gd name="T12" fmla="*/ 227 w 1036"/>
                <a:gd name="T13" fmla="*/ 489 h 675"/>
                <a:gd name="T14" fmla="*/ 792 w 1036"/>
                <a:gd name="T15" fmla="*/ 489 h 675"/>
                <a:gd name="T16" fmla="*/ 1030 w 1036"/>
                <a:gd name="T17" fmla="*/ 555 h 675"/>
                <a:gd name="T18" fmla="*/ 1296 w 1036"/>
                <a:gd name="T19" fmla="*/ 657 h 675"/>
                <a:gd name="T20" fmla="*/ 1499 w 1036"/>
                <a:gd name="T21" fmla="*/ 661 h 675"/>
                <a:gd name="T22" fmla="*/ 1640 w 1036"/>
                <a:gd name="T23" fmla="*/ 603 h 675"/>
                <a:gd name="T24" fmla="*/ 1711 w 1036"/>
                <a:gd name="T25" fmla="*/ 445 h 675"/>
                <a:gd name="T26" fmla="*/ 1755 w 1036"/>
                <a:gd name="T27" fmla="*/ 291 h 675"/>
                <a:gd name="T28" fmla="*/ 1760 w 1036"/>
                <a:gd name="T29" fmla="*/ 107 h 675"/>
                <a:gd name="T30" fmla="*/ 1610 w 1036"/>
                <a:gd name="T31" fmla="*/ 17 h 675"/>
                <a:gd name="T32" fmla="*/ 1337 w 1036"/>
                <a:gd name="T33" fmla="*/ 3 h 675"/>
                <a:gd name="T34" fmla="*/ 111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41" name="Group 1039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73116" name="Rectangle 1040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17" name="AutoShape 1041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72742" name="Freeform 1042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3" name="Line 1043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4" name="Line 1044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5" name="Line 1045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6" name="Line 1047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7" name="Line 1048"/>
            <p:cNvSpPr>
              <a:spLocks noChangeShapeType="1"/>
            </p:cNvSpPr>
            <p:nvPr/>
          </p:nvSpPr>
          <p:spPr bwMode="auto">
            <a:xfrm flipV="1">
              <a:off x="3680" y="3155"/>
              <a:ext cx="248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8" name="Line 1051"/>
            <p:cNvSpPr>
              <a:spLocks noChangeShapeType="1"/>
            </p:cNvSpPr>
            <p:nvPr/>
          </p:nvSpPr>
          <p:spPr bwMode="auto">
            <a:xfrm flipH="1">
              <a:off x="3948" y="3208"/>
              <a:ext cx="96" cy="1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9" name="Line 1052"/>
            <p:cNvSpPr>
              <a:spLocks noChangeShapeType="1"/>
            </p:cNvSpPr>
            <p:nvPr/>
          </p:nvSpPr>
          <p:spPr bwMode="auto">
            <a:xfrm flipH="1" flipV="1">
              <a:off x="4144" y="3212"/>
              <a:ext cx="53" cy="11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0" name="Line 1053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1" name="Line 1054"/>
            <p:cNvSpPr>
              <a:spLocks noChangeShapeType="1"/>
            </p:cNvSpPr>
            <p:nvPr/>
          </p:nvSpPr>
          <p:spPr bwMode="auto">
            <a:xfrm>
              <a:off x="3898" y="3025"/>
              <a:ext cx="56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2" name="Line 1055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3" name="Line 1056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54" name="Group 1057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73114" name="Picture 1058" descr="access_point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115" name="Picture 1059" descr="antenna_radiation_stylize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2755" name="Freeform 1060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6" name="Freeform 1061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4627 w 765"/>
                <a:gd name="T1" fmla="*/ 763 h 459"/>
                <a:gd name="T2" fmla="*/ 9913 w 765"/>
                <a:gd name="T3" fmla="*/ 5420 h 459"/>
                <a:gd name="T4" fmla="*/ 3316 w 765"/>
                <a:gd name="T5" fmla="*/ 7714 h 459"/>
                <a:gd name="T6" fmla="*/ 474 w 765"/>
                <a:gd name="T7" fmla="*/ 25995 h 459"/>
                <a:gd name="T8" fmla="*/ 6202 w 765"/>
                <a:gd name="T9" fmla="*/ 34346 h 459"/>
                <a:gd name="T10" fmla="*/ 11922 w 765"/>
                <a:gd name="T11" fmla="*/ 32921 h 459"/>
                <a:gd name="T12" fmla="*/ 20124 w 765"/>
                <a:gd name="T13" fmla="*/ 34346 h 459"/>
                <a:gd name="T14" fmla="*/ 24081 w 765"/>
                <a:gd name="T15" fmla="*/ 33549 h 459"/>
                <a:gd name="T16" fmla="*/ 25921 w 765"/>
                <a:gd name="T17" fmla="*/ 28785 h 459"/>
                <a:gd name="T18" fmla="*/ 25875 w 765"/>
                <a:gd name="T19" fmla="*/ 12218 h 459"/>
                <a:gd name="T20" fmla="*/ 22836 w 765"/>
                <a:gd name="T21" fmla="*/ 2665 h 459"/>
                <a:gd name="T22" fmla="*/ 14627 w 765"/>
                <a:gd name="T23" fmla="*/ 763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7" name="Line 1062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8" name="Line 1063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9" name="Line 1064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0" name="Line 1065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1" name="Line 1066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2" name="Line 1067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3" name="Line 1068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4" name="Line 1069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5" name="Line 1070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6" name="Line 1071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7" name="Line 1072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8" name="Line 1073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9" name="Line 1074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0" name="Line 1075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1" name="Line 1076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2" name="Line 1077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3" name="Line 1078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74" name="Group 1079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73097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098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099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0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1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2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3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4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5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6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7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8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9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10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11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12" name="Oval 1095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73113" name="Picture 1096" descr="cell_tower_radiation_gray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2775" name="Group 1097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73088" name="Line 1098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9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90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91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92" name="Group 1102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73095" name="Freeform 11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96" name="Freeform 11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93" name="Line 1105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94" name="Line 1106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76" name="Group 1107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7308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8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8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83" name="Group 111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86" name="Freeform 111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87" name="Freeform 111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84" name="Line 111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5" name="Line 111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77" name="Group 1116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7307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7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7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75" name="Group 112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78" name="Freeform 112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79" name="Freeform 112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76" name="Line 112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77" name="Line 112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78" name="Group 1125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7306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6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6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67" name="Group 112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70" name="Freeform 113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71" name="Freeform 113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68" name="Line 113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9" name="Line 113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79" name="Group 1134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7305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5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5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59" name="Group 113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62" name="Freeform 113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63" name="Freeform 114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60" name="Line 114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1" name="Line 114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0" name="Group 1143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7304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4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5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51" name="Group 114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54" name="Freeform 11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55" name="Freeform 11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52" name="Line 115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53" name="Line 115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81" name="Line 1152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82" name="Group 1153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7304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4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4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43" name="Group 115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46" name="Freeform 115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47" name="Freeform 115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44" name="Line 116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5" name="Line 116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3" name="Group 1162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7303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3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3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35" name="Group 116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38" name="Freeform 116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39" name="Freeform 116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36" name="Line 116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37" name="Line 117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4" name="Group 1171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7302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2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2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27" name="Group 117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30" name="Freeform 117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31" name="Freeform 117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28" name="Line 117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9" name="Line 117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5" name="Group 1180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7301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1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1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19" name="Group 118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22" name="Freeform 118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23" name="Freeform 118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20" name="Line 118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1" name="Line 118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6" name="Group 1189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7300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0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1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11" name="Group 119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14" name="Freeform 119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15" name="Freeform 119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12" name="Line 119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3" name="Line 119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7" name="Group 1198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7300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0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300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3003" name="Group 120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06" name="Freeform 12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07" name="Freeform 12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04" name="Line 120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5" name="Line 120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8" name="Group 1207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72986" name="Group 1208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2988" name="Freeform 1209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9" name="Freeform 1210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0" name="Freeform 1211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1" name="Freeform 1212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2" name="Freeform 1213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3" name="Freeform 1214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4" name="Freeform 1215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5" name="Freeform 1216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6" name="Freeform 1217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7" name="Freeform 1218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8" name="Freeform 1219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9" name="Freeform 1220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2987" name="Picture 1221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2789" name="Group 1222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72972" name="Group 1223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2974" name="Freeform 1224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5" name="Freeform 1225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6" name="Freeform 1226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7" name="Freeform 1227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8" name="Freeform 1228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9" name="Freeform 1229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0" name="Freeform 1230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1" name="Freeform 1231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2" name="Freeform 1232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3" name="Freeform 1233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4" name="Freeform 1234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5" name="Freeform 1235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2973" name="Picture 1236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2790" name="Line 1237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791" name="Group 1238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72970" name="Picture 123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971" name="Freeform 1240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92" name="Group 1241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72968" name="Picture 12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969" name="Freeform 124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93" name="Group 1244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72966" name="Picture 12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967" name="Freeform 124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94" name="Group 1247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72964" name="Picture 12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965" name="Freeform 124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72795" name="Picture 1250" descr="car_icon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2796" name="Group 1251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72962" name="Picture 1252" descr="iphone_stylized_small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963" name="Picture 1253" descr="antenna_radiation_stylized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2797" name="Group 1254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72930" name="Freeform 1255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1" name="Rectangle 1256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32" name="Freeform 1257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3" name="Freeform 1258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4" name="Rectangle 1259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935" name="Group 1260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2960" name="AutoShape 126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61" name="AutoShape 1262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36" name="Rectangle 1263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937" name="Group 1264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2958" name="AutoShape 1265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59" name="AutoShape 1266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38" name="Rectangle 1267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39" name="Rectangle 1268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940" name="Group 1269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2956" name="AutoShape 1270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57" name="AutoShape 1271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41" name="Freeform 1272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942" name="Group 1273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2954" name="AutoShape 1274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55" name="AutoShape 1275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43" name="Rectangle 1276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44" name="Freeform 1277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5" name="Freeform 1278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6" name="Oval 1279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47" name="Freeform 1280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8" name="AutoShape 1281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49" name="AutoShape 1282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50" name="Oval 1283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51" name="Oval 1284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72952" name="Oval 1285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53" name="Rectangle 1286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798" name="Group 1287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72898" name="Freeform 1288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9" name="Rectangle 1289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00" name="Freeform 1290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1" name="Freeform 1291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2" name="Rectangle 1292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903" name="Group 1293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2928" name="AutoShape 1294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9" name="AutoShape 1295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04" name="Rectangle 1296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905" name="Group 1297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2926" name="AutoShape 1298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7" name="AutoShape 1299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06" name="Rectangle 1300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07" name="Rectangle 1301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908" name="Group 1302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2924" name="AutoShape 1303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5" name="AutoShape 1304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09" name="Freeform 1305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910" name="Group 1306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2922" name="AutoShape 1307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3" name="AutoShape 1308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11" name="Rectangle 1309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12" name="Freeform 1310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3" name="Freeform 1311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4" name="Oval 1312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15" name="Freeform 1313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6" name="AutoShape 1314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17" name="AutoShape 1315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18" name="Oval 1316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19" name="Oval 1317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72920" name="Oval 1318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21" name="Rectangle 1319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799" name="Group 1320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72875" name="Picture 1321" descr="antenna_stylized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876" name="Picture 1322" descr="laptop_keyboard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77" name="Freeform 1323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878" name="Picture 1324" descr="screen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79" name="Freeform 1325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0" name="Freeform 1326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1" name="Freeform 1327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2" name="Freeform 1328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3" name="Freeform 1329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4" name="Freeform 1330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85" name="Group 1331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892" name="Freeform 1332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3" name="Freeform 1333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4" name="Freeform 1334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5" name="Freeform 1335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6" name="Freeform 1336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7" name="Freeform 1337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86" name="Freeform 1338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7" name="Freeform 1339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8" name="Freeform 1340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9" name="Freeform 1341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0" name="Freeform 1342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1" name="Freeform 1343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800" name="Group 1344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72852" name="Picture 1345" descr="antenna_stylize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853" name="Picture 1346" descr="laptop_keyboard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54" name="Freeform 134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855" name="Picture 1348" descr="screen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56" name="Freeform 134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7" name="Freeform 135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8" name="Freeform 135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9" name="Freeform 135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0" name="Freeform 135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1" name="Freeform 135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62" name="Group 135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869" name="Freeform 135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0" name="Freeform 135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1" name="Freeform 135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2" name="Freeform 135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3" name="Freeform 136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4" name="Freeform 136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63" name="Freeform 136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4" name="Freeform 136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5" name="Freeform 136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6" name="Freeform 136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7" name="Freeform 136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8" name="Freeform 136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801" name="Group 1368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72829" name="Picture 1369" descr="antenna_stylized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830" name="Picture 1370" descr="laptop_keyboard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31" name="Freeform 1371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832" name="Picture 1372" descr="screen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33" name="Freeform 1373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4" name="Freeform 1374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5" name="Freeform 1375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6" name="Freeform 1376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7" name="Freeform 1377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8" name="Freeform 1378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39" name="Group 1379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846" name="Freeform 1380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47" name="Freeform 1381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48" name="Freeform 1382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49" name="Freeform 1383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50" name="Freeform 1384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51" name="Freeform 1385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40" name="Freeform 1386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1" name="Freeform 1387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2" name="Freeform 1388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3" name="Freeform 1389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4" name="Freeform 1390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5" name="Freeform 1391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802" name="Group 1392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72827" name="Picture 139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28" name="Freeform 1394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803" name="Group 1395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72804" name="Picture 1396" descr="antenna_stylize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805" name="Picture 1397" descr="laptop_keyboard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06" name="Freeform 139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807" name="Picture 1399" descr="screen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08" name="Freeform 140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9" name="Freeform 140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0" name="Freeform 140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1" name="Freeform 140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2" name="Freeform 140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3" name="Freeform 140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14" name="Group 140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821" name="Freeform 140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2" name="Freeform 140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3" name="Freeform 140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4" name="Freeform 141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5" name="Freeform 141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6" name="Freeform 141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15" name="Freeform 141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6" name="Freeform 141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7" name="Freeform 141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8" name="Freeform 141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9" name="Freeform 141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0" name="Freeform 141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729" name="Line 913"/>
          <p:cNvSpPr>
            <a:spLocks noChangeShapeType="1"/>
          </p:cNvSpPr>
          <p:nvPr/>
        </p:nvSpPr>
        <p:spPr bwMode="auto">
          <a:xfrm>
            <a:off x="6850063" y="3786188"/>
            <a:ext cx="1290637" cy="54133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72709" name="Picture 616" descr="underline_base"/>
          <p:cNvPicPr>
            <a:picLocks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17513" y="850900"/>
            <a:ext cx="5027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727" name="Line 911"/>
          <p:cNvSpPr>
            <a:spLocks noChangeShapeType="1"/>
          </p:cNvSpPr>
          <p:nvPr/>
        </p:nvSpPr>
        <p:spPr bwMode="auto">
          <a:xfrm>
            <a:off x="6945313" y="660400"/>
            <a:ext cx="1700212" cy="3386138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5275" y="0"/>
            <a:ext cx="8382000" cy="10414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Creating a network app</a:t>
            </a:r>
          </a:p>
        </p:txBody>
      </p:sp>
      <p:sp>
        <p:nvSpPr>
          <p:cNvPr id="7271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3875" y="1116013"/>
            <a:ext cx="4191000" cy="5114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CC0000"/>
                </a:solidFill>
                <a:ea typeface="ＭＳ Ｐゴシック" pitchFamily="34" charset="-128"/>
              </a:rPr>
              <a:t>write programs that:</a:t>
            </a:r>
          </a:p>
          <a:p>
            <a:r>
              <a:rPr lang="en-US" sz="2400" dirty="0" smtClean="0">
                <a:ea typeface="ＭＳ Ｐゴシック" pitchFamily="34" charset="-128"/>
              </a:rPr>
              <a:t>run on (different) </a:t>
            </a:r>
            <a:r>
              <a:rPr lang="en-US" sz="2400" i="1" dirty="0" smtClean="0">
                <a:ea typeface="ＭＳ Ｐゴシック" pitchFamily="34" charset="-128"/>
              </a:rPr>
              <a:t>end systems</a:t>
            </a:r>
          </a:p>
          <a:p>
            <a:r>
              <a:rPr lang="en-US" sz="2400" dirty="0" smtClean="0">
                <a:ea typeface="ＭＳ Ｐゴシック" pitchFamily="34" charset="-128"/>
              </a:rPr>
              <a:t>communicate over network</a:t>
            </a:r>
          </a:p>
          <a:p>
            <a:r>
              <a:rPr lang="en-US" sz="2400" dirty="0" smtClean="0">
                <a:ea typeface="ＭＳ Ｐゴシック" pitchFamily="34" charset="-128"/>
              </a:rPr>
              <a:t>e.g., web server software communicates with browser software</a:t>
            </a:r>
          </a:p>
          <a:p>
            <a:pPr>
              <a:spcBef>
                <a:spcPct val="8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CC0000"/>
                </a:solidFill>
                <a:ea typeface="ＭＳ Ｐゴシック" pitchFamily="34" charset="-128"/>
              </a:rPr>
              <a:t>no need to write software for network-core devices</a:t>
            </a:r>
          </a:p>
          <a:p>
            <a:r>
              <a:rPr lang="en-US" sz="2400" dirty="0" smtClean="0">
                <a:ea typeface="ＭＳ Ｐゴシック" pitchFamily="34" charset="-128"/>
              </a:rPr>
              <a:t>network-core devices do not run user applications </a:t>
            </a:r>
          </a:p>
          <a:p>
            <a:r>
              <a:rPr lang="en-US" sz="2400" dirty="0" smtClean="0">
                <a:ea typeface="ＭＳ Ｐゴシック" pitchFamily="34" charset="-128"/>
              </a:rPr>
              <a:t>applications on end systems  allows for rapid app development, propagation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grpSp>
        <p:nvGrpSpPr>
          <p:cNvPr id="35725" name="Group 618"/>
          <p:cNvGrpSpPr>
            <a:grpSpLocks/>
          </p:cNvGrpSpPr>
          <p:nvPr/>
        </p:nvGrpSpPr>
        <p:grpSpPr bwMode="auto">
          <a:xfrm>
            <a:off x="5857875" y="503238"/>
            <a:ext cx="1044575" cy="965200"/>
            <a:chOff x="4047" y="420"/>
            <a:chExt cx="658" cy="608"/>
          </a:xfrm>
        </p:grpSpPr>
        <p:sp>
          <p:nvSpPr>
            <p:cNvPr id="72732" name="Rectangle 227"/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2733" name="Rectangle 228"/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2734" name="Rectangle 229"/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2735" name="Text Box 230"/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>
                  <a:solidFill>
                    <a:schemeClr val="bg1"/>
                  </a:solidFill>
                </a:rPr>
                <a:t>application</a:t>
              </a:r>
              <a:endParaRPr lang="en-US" sz="10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transport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network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data link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72736" name="Line 231"/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7" name="Line 232"/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8" name="Line 233"/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9" name="Freeform 917"/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726" name="Group 619"/>
          <p:cNvGrpSpPr>
            <a:grpSpLocks/>
          </p:cNvGrpSpPr>
          <p:nvPr/>
        </p:nvGrpSpPr>
        <p:grpSpPr bwMode="auto">
          <a:xfrm>
            <a:off x="7956550" y="4087813"/>
            <a:ext cx="1044575" cy="965200"/>
            <a:chOff x="4047" y="420"/>
            <a:chExt cx="658" cy="608"/>
          </a:xfrm>
        </p:grpSpPr>
        <p:sp>
          <p:nvSpPr>
            <p:cNvPr id="72724" name="Rectangle 227"/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2725" name="Rectangle 228"/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2726" name="Rectangle 229"/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2727" name="Text Box 230"/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>
                  <a:solidFill>
                    <a:schemeClr val="bg1"/>
                  </a:solidFill>
                </a:rPr>
                <a:t>application</a:t>
              </a:r>
              <a:endParaRPr lang="en-US" sz="10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transport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network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data link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72728" name="Line 231"/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9" name="Line 232"/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0" name="Line 233"/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1" name="Freeform 917"/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728" name="Group 628"/>
          <p:cNvGrpSpPr>
            <a:grpSpLocks/>
          </p:cNvGrpSpPr>
          <p:nvPr/>
        </p:nvGrpSpPr>
        <p:grpSpPr bwMode="auto">
          <a:xfrm>
            <a:off x="5815013" y="3651250"/>
            <a:ext cx="1044575" cy="965200"/>
            <a:chOff x="4047" y="420"/>
            <a:chExt cx="658" cy="608"/>
          </a:xfrm>
        </p:grpSpPr>
        <p:sp>
          <p:nvSpPr>
            <p:cNvPr id="72716" name="Rectangle 227"/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2717" name="Rectangle 228"/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2718" name="Rectangle 229"/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2719" name="Text Box 230"/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>
                  <a:solidFill>
                    <a:schemeClr val="bg1"/>
                  </a:solidFill>
                </a:rPr>
                <a:t>application</a:t>
              </a:r>
              <a:endParaRPr lang="en-US" sz="10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transport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network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data link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72720" name="Line 231"/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1" name="Line 232"/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2" name="Line 233"/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3" name="Freeform 917"/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29" grpId="0" animBg="1"/>
      <p:bldP spid="357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7475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BF5F2EC9-A6C5-4605-BD4D-FC8743348F17}" type="slidenum">
              <a:rPr lang="en-US"/>
              <a:pPr/>
              <a:t>15</a:t>
            </a:fld>
            <a:endParaRPr lang="en-US"/>
          </a:p>
        </p:txBody>
      </p:sp>
      <p:pic>
        <p:nvPicPr>
          <p:cNvPr id="74755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" y="960438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07963"/>
            <a:ext cx="7772400" cy="1030287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architectures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  <a:ea typeface="ＭＳ Ｐゴシック" pitchFamily="34" charset="-128"/>
              </a:rPr>
              <a:t>possible structure of applications:</a:t>
            </a:r>
          </a:p>
          <a:p>
            <a:r>
              <a:rPr lang="en-US" smtClean="0">
                <a:ea typeface="ＭＳ Ｐゴシック" pitchFamily="34" charset="-128"/>
              </a:rPr>
              <a:t>client-server</a:t>
            </a:r>
          </a:p>
          <a:p>
            <a:r>
              <a:rPr lang="en-US" smtClean="0">
                <a:ea typeface="ＭＳ Ｐゴシック" pitchFamily="34" charset="-128"/>
              </a:rPr>
              <a:t>peer-to-peer (P2P)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7680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6A6E94B-69D4-41D7-B73F-BB77AFA5E7D1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76803" name="Group 582"/>
          <p:cNvGrpSpPr>
            <a:grpSpLocks/>
          </p:cNvGrpSpPr>
          <p:nvPr/>
        </p:nvGrpSpPr>
        <p:grpSpPr bwMode="auto">
          <a:xfrm>
            <a:off x="542925" y="1492250"/>
            <a:ext cx="3540125" cy="4545013"/>
            <a:chOff x="3277" y="974"/>
            <a:chExt cx="2230" cy="2863"/>
          </a:xfrm>
        </p:grpSpPr>
        <p:sp>
          <p:nvSpPr>
            <p:cNvPr id="76810" name="Freeform 583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116 w 1036"/>
                <a:gd name="T1" fmla="*/ 11 h 675"/>
                <a:gd name="T2" fmla="*/ 673 w 1036"/>
                <a:gd name="T3" fmla="*/ 53 h 675"/>
                <a:gd name="T4" fmla="*/ 356 w 1036"/>
                <a:gd name="T5" fmla="*/ 129 h 675"/>
                <a:gd name="T6" fmla="*/ 264 w 1036"/>
                <a:gd name="T7" fmla="*/ 229 h 675"/>
                <a:gd name="T8" fmla="*/ 37 w 1036"/>
                <a:gd name="T9" fmla="*/ 297 h 675"/>
                <a:gd name="T10" fmla="*/ 29 w 1036"/>
                <a:gd name="T11" fmla="*/ 459 h 675"/>
                <a:gd name="T12" fmla="*/ 227 w 1036"/>
                <a:gd name="T13" fmla="*/ 489 h 675"/>
                <a:gd name="T14" fmla="*/ 792 w 1036"/>
                <a:gd name="T15" fmla="*/ 489 h 675"/>
                <a:gd name="T16" fmla="*/ 1030 w 1036"/>
                <a:gd name="T17" fmla="*/ 555 h 675"/>
                <a:gd name="T18" fmla="*/ 1296 w 1036"/>
                <a:gd name="T19" fmla="*/ 657 h 675"/>
                <a:gd name="T20" fmla="*/ 1499 w 1036"/>
                <a:gd name="T21" fmla="*/ 661 h 675"/>
                <a:gd name="T22" fmla="*/ 1640 w 1036"/>
                <a:gd name="T23" fmla="*/ 603 h 675"/>
                <a:gd name="T24" fmla="*/ 1711 w 1036"/>
                <a:gd name="T25" fmla="*/ 445 h 675"/>
                <a:gd name="T26" fmla="*/ 1755 w 1036"/>
                <a:gd name="T27" fmla="*/ 291 h 675"/>
                <a:gd name="T28" fmla="*/ 1760 w 1036"/>
                <a:gd name="T29" fmla="*/ 107 h 675"/>
                <a:gd name="T30" fmla="*/ 1610 w 1036"/>
                <a:gd name="T31" fmla="*/ 17 h 675"/>
                <a:gd name="T32" fmla="*/ 1337 w 1036"/>
                <a:gd name="T33" fmla="*/ 3 h 675"/>
                <a:gd name="T34" fmla="*/ 111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11" name="Group 584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77185" name="Rectangle 585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86" name="AutoShape 586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76812" name="Freeform 587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3" name="Line 588"/>
            <p:cNvSpPr>
              <a:spLocks noChangeShapeType="1"/>
            </p:cNvSpPr>
            <p:nvPr/>
          </p:nvSpPr>
          <p:spPr bwMode="auto">
            <a:xfrm rot="16200000" flipV="1">
              <a:off x="4915" y="3313"/>
              <a:ext cx="285" cy="1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4" name="Line 589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5" name="Line 590"/>
            <p:cNvSpPr>
              <a:spLocks noChangeShapeType="1"/>
            </p:cNvSpPr>
            <p:nvPr/>
          </p:nvSpPr>
          <p:spPr bwMode="auto">
            <a:xfrm rot="16200000" flipH="1">
              <a:off x="5116" y="3190"/>
              <a:ext cx="96" cy="4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6" name="Line 592"/>
            <p:cNvSpPr>
              <a:spLocks noChangeShapeType="1"/>
            </p:cNvSpPr>
            <p:nvPr/>
          </p:nvSpPr>
          <p:spPr bwMode="auto">
            <a:xfrm>
              <a:off x="3843" y="3009"/>
              <a:ext cx="94" cy="1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7" name="Line 593"/>
            <p:cNvSpPr>
              <a:spLocks noChangeShapeType="1"/>
            </p:cNvSpPr>
            <p:nvPr/>
          </p:nvSpPr>
          <p:spPr bwMode="auto">
            <a:xfrm flipV="1">
              <a:off x="3680" y="3150"/>
              <a:ext cx="261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Line 596"/>
            <p:cNvSpPr>
              <a:spLocks noChangeShapeType="1"/>
            </p:cNvSpPr>
            <p:nvPr/>
          </p:nvSpPr>
          <p:spPr bwMode="auto">
            <a:xfrm flipH="1">
              <a:off x="3948" y="3209"/>
              <a:ext cx="98" cy="1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9" name="Line 597"/>
            <p:cNvSpPr>
              <a:spLocks noChangeShapeType="1"/>
            </p:cNvSpPr>
            <p:nvPr/>
          </p:nvSpPr>
          <p:spPr bwMode="auto">
            <a:xfrm flipH="1" flipV="1">
              <a:off x="4132" y="3213"/>
              <a:ext cx="65" cy="1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Line 598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1" name="Line 600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2" name="Line 601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23" name="Group 602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77183" name="Picture 603" descr="access_point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7184" name="Picture 604" descr="antenna_radiation_stylize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6824" name="Freeform 605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5" name="Freeform 606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4627 w 765"/>
                <a:gd name="T1" fmla="*/ 763 h 459"/>
                <a:gd name="T2" fmla="*/ 9913 w 765"/>
                <a:gd name="T3" fmla="*/ 5420 h 459"/>
                <a:gd name="T4" fmla="*/ 3316 w 765"/>
                <a:gd name="T5" fmla="*/ 7714 h 459"/>
                <a:gd name="T6" fmla="*/ 474 w 765"/>
                <a:gd name="T7" fmla="*/ 25995 h 459"/>
                <a:gd name="T8" fmla="*/ 6202 w 765"/>
                <a:gd name="T9" fmla="*/ 34346 h 459"/>
                <a:gd name="T10" fmla="*/ 11922 w 765"/>
                <a:gd name="T11" fmla="*/ 32921 h 459"/>
                <a:gd name="T12" fmla="*/ 20124 w 765"/>
                <a:gd name="T13" fmla="*/ 34346 h 459"/>
                <a:gd name="T14" fmla="*/ 24081 w 765"/>
                <a:gd name="T15" fmla="*/ 33549 h 459"/>
                <a:gd name="T16" fmla="*/ 25921 w 765"/>
                <a:gd name="T17" fmla="*/ 28785 h 459"/>
                <a:gd name="T18" fmla="*/ 25875 w 765"/>
                <a:gd name="T19" fmla="*/ 12218 h 459"/>
                <a:gd name="T20" fmla="*/ 22836 w 765"/>
                <a:gd name="T21" fmla="*/ 2665 h 459"/>
                <a:gd name="T22" fmla="*/ 14627 w 765"/>
                <a:gd name="T23" fmla="*/ 763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6" name="Line 607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7" name="Line 608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8" name="Line 609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9" name="Line 610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0" name="Line 611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1" name="Line 612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2" name="Line 613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3" name="Line 614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Line 615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5" name="Line 616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6" name="Line 617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7" name="Line 618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8" name="Line 619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9" name="Line 620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0" name="Line 621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1" name="Line 622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2" name="Line 623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43" name="Group 624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77166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67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68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69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0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1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2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3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4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5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6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7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8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9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80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81" name="Oval 640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77182" name="Picture 641" descr="cell_tower_radiation_gray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6844" name="Group 642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77157" name="Line 643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58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59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60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161" name="Group 647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77164" name="Freeform 6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65" name="Freeform 6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62" name="Line 650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63" name="Line 651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5" name="Group 652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7714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5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5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152" name="Group 65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55" name="Freeform 65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56" name="Freeform 65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53" name="Line 65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54" name="Line 66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6" name="Group 661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7714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4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4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144" name="Group 66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47" name="Freeform 66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48" name="Freeform 66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45" name="Line 66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46" name="Line 66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7" name="Group 670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7713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3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3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136" name="Group 67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39" name="Freeform 67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40" name="Freeform 67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37" name="Line 67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38" name="Line 67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8" name="Group 679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7712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2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2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128" name="Group 68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31" name="Freeform 68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32" name="Freeform 68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29" name="Line 68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30" name="Line 68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9" name="Group 688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7711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1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1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120" name="Group 69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23" name="Freeform 69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24" name="Freeform 69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21" name="Line 69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22" name="Line 69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50" name="Line 697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51" name="Group 698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7710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1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1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112" name="Group 70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15" name="Freeform 7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16" name="Freeform 7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13" name="Line 70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14" name="Line 70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2" name="Group 707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7710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0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10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104" name="Group 71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07" name="Freeform 71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08" name="Freeform 71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05" name="Line 71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06" name="Line 71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3" name="Group 716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7709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09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09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096" name="Group 72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099" name="Freeform 72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00" name="Freeform 72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097" name="Line 72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98" name="Line 72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4" name="Group 725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7708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08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08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088" name="Group 72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091" name="Freeform 73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92" name="Freeform 73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089" name="Line 73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90" name="Line 73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5" name="Group 734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7707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07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07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080" name="Group 73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083" name="Freeform 73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84" name="Freeform 74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081" name="Line 74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82" name="Line 74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6" name="Group 743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7706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07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707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7072" name="Group 74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075" name="Freeform 7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76" name="Freeform 7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073" name="Line 75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74" name="Line 75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7" name="Group 752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77055" name="Group 753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7057" name="Freeform 754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8" name="Freeform 755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9" name="Freeform 756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0" name="Freeform 757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1" name="Freeform 758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2" name="Freeform 759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3" name="Freeform 760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4" name="Freeform 761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5" name="Freeform 762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6" name="Freeform 763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7" name="Freeform 764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8" name="Freeform 765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7056" name="Picture 766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6858" name="Group 767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77041" name="Group 768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7043" name="Freeform 769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4" name="Freeform 770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5" name="Freeform 771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6" name="Freeform 772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7" name="Freeform 773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8" name="Freeform 774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9" name="Freeform 775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0" name="Freeform 776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1" name="Freeform 777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2" name="Freeform 778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3" name="Freeform 779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4" name="Freeform 780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7042" name="Picture 781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6859" name="Line 782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60" name="Group 783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77039" name="Picture 78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7040" name="Freeform 78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6861" name="Group 786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77037" name="Picture 78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7038" name="Freeform 78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6862" name="Group 789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77035" name="Picture 79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7036" name="Freeform 79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6863" name="Group 792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77033" name="Picture 79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7034" name="Freeform 794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76864" name="Picture 795" descr="car_icon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6865" name="Group 796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77031" name="Picture 797" descr="iphone_stylized_small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7032" name="Picture 798" descr="antenna_radiation_stylized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6866" name="Group 799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76999" name="Freeform 80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0" name="Rectangle 801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01" name="Freeform 80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2" name="Freeform 80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3" name="Rectangle 804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7004" name="Group 80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7029" name="AutoShape 806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030" name="AutoShape 807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7005" name="Rectangle 808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7006" name="Group 80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7027" name="AutoShape 810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028" name="AutoShape 811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7007" name="Rectangle 812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08" name="Rectangle 813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7009" name="Group 81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7025" name="AutoShape 815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026" name="AutoShape 816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7010" name="Freeform 81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7011" name="Group 81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7023" name="AutoShape 819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024" name="AutoShape 820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7012" name="Rectangle 821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13" name="Freeform 82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14" name="Freeform 82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15" name="Oval 824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16" name="Freeform 82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17" name="AutoShape 826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18" name="AutoShape 827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19" name="Oval 828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20" name="Oval 829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77021" name="Oval 830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22" name="Rectangle 831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867" name="Group 832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76967" name="Freeform 833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8" name="Rectangle 834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69" name="Freeform 835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0" name="Freeform 836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1" name="Rectangle 837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6972" name="Group 838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6997" name="AutoShape 839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98" name="AutoShape 840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6973" name="Rectangle 841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6974" name="Group 842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6995" name="AutoShape 843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96" name="AutoShape 844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6975" name="Rectangle 845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76" name="Rectangle 846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6977" name="Group 847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6993" name="AutoShape 848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94" name="AutoShape 849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6978" name="Freeform 850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979" name="Group 851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6991" name="AutoShape 852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92" name="AutoShape 853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6980" name="Rectangle 854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81" name="Freeform 855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2" name="Freeform 856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3" name="Oval 857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84" name="Freeform 858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5" name="AutoShape 859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86" name="AutoShape 860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87" name="Oval 861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88" name="Oval 862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76989" name="Oval 863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90" name="Rectangle 864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868" name="Group 865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76944" name="Picture 866" descr="antenna_stylized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945" name="Picture 867" descr="laptop_keyboard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946" name="Freeform 86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6947" name="Picture 869" descr="screen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948" name="Freeform 87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9" name="Freeform 87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0" name="Freeform 87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1" name="Freeform 87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2" name="Freeform 87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3" name="Freeform 87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954" name="Group 87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6961" name="Freeform 87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2" name="Freeform 87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3" name="Freeform 87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4" name="Freeform 88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5" name="Freeform 88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6" name="Freeform 88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955" name="Freeform 88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6" name="Freeform 88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7" name="Freeform 88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8" name="Freeform 88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9" name="Freeform 88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0" name="Freeform 88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69" name="Group 889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76921" name="Picture 890" descr="antenna_stylize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922" name="Picture 891" descr="laptop_keyboard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923" name="Freeform 892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6924" name="Picture 893" descr="screen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925" name="Freeform 894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6" name="Freeform 895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7" name="Freeform 896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8" name="Freeform 897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9" name="Freeform 898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0" name="Freeform 899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931" name="Group 900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6938" name="Freeform 901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39" name="Freeform 902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40" name="Freeform 903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41" name="Freeform 904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42" name="Freeform 905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43" name="Freeform 906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932" name="Freeform 907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3" name="Freeform 908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4" name="Freeform 909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5" name="Freeform 910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6" name="Freeform 911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7" name="Freeform 912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70" name="Group 913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76898" name="Picture 914" descr="antenna_stylized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899" name="Picture 915" descr="laptop_keyboard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900" name="Freeform 916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6901" name="Picture 917" descr="screen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902" name="Freeform 918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3" name="Freeform 919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4" name="Freeform 920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5" name="Freeform 921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6" name="Freeform 922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7" name="Freeform 923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908" name="Group 924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6915" name="Freeform 925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16" name="Freeform 926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17" name="Freeform 927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18" name="Freeform 928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19" name="Freeform 929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20" name="Freeform 930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909" name="Freeform 931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0" name="Freeform 932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1" name="Freeform 933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2" name="Freeform 934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3" name="Freeform 935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4" name="Freeform 936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71" name="Group 937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76896" name="Picture 9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897" name="Freeform 93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6872" name="Group 940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76873" name="Picture 941" descr="antenna_stylize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874" name="Picture 942" descr="laptop_keyboard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875" name="Freeform 943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6876" name="Picture 944" descr="screen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877" name="Freeform 945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8" name="Freeform 946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9" name="Freeform 947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0" name="Freeform 948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1" name="Freeform 949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2" name="Freeform 950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883" name="Group 951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6890" name="Freeform 952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1" name="Freeform 953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2" name="Freeform 954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3" name="Freeform 955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4" name="Freeform 956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5" name="Freeform 957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884" name="Freeform 958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5" name="Freeform 959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6" name="Freeform 960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7" name="Freeform 961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8" name="Freeform 962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9" name="Freeform 963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366713" y="184150"/>
            <a:ext cx="7772400" cy="85248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Client-server architecture</a:t>
            </a:r>
          </a:p>
        </p:txBody>
      </p:sp>
      <p:sp>
        <p:nvSpPr>
          <p:cNvPr id="76805" name="Rectangle 460"/>
          <p:cNvSpPr>
            <a:spLocks noGrp="1" noChangeArrowheads="1"/>
          </p:cNvSpPr>
          <p:nvPr>
            <p:ph type="body" sz="half" idx="2"/>
          </p:nvPr>
        </p:nvSpPr>
        <p:spPr>
          <a:xfrm>
            <a:off x="4348977" y="1103822"/>
            <a:ext cx="4547374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server: </a:t>
            </a:r>
          </a:p>
          <a:p>
            <a:r>
              <a:rPr lang="en-US" sz="2400" dirty="0" smtClean="0">
                <a:ea typeface="ＭＳ Ｐゴシック" pitchFamily="34" charset="-128"/>
              </a:rPr>
              <a:t>always-on host</a:t>
            </a:r>
          </a:p>
          <a:p>
            <a:r>
              <a:rPr lang="en-US" sz="2400" dirty="0" smtClean="0">
                <a:ea typeface="ＭＳ Ｐゴシック" pitchFamily="34" charset="-128"/>
              </a:rPr>
              <a:t>wait for requests from clients</a:t>
            </a:r>
          </a:p>
          <a:p>
            <a:r>
              <a:rPr lang="en-US" sz="2400" dirty="0" smtClean="0">
                <a:ea typeface="ＭＳ Ｐゴシック" pitchFamily="34" charset="-128"/>
              </a:rPr>
              <a:t>permanent IP address</a:t>
            </a:r>
          </a:p>
          <a:p>
            <a:r>
              <a:rPr lang="en-US" sz="2400" dirty="0" smtClean="0">
                <a:ea typeface="ＭＳ Ｐゴシック" pitchFamily="34" charset="-128"/>
              </a:rPr>
              <a:t>server examples: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 smtClean="0">
                <a:ea typeface="ＭＳ Ｐゴシック" pitchFamily="34" charset="-128"/>
                <a:hlinkClick r:id="rId22"/>
              </a:rPr>
              <a:t>www.bucknell.edu</a:t>
            </a:r>
            <a:r>
              <a:rPr lang="en-US" sz="2000" dirty="0" smtClean="0">
                <a:ea typeface="ＭＳ Ｐゴシック" pitchFamily="34" charset="-128"/>
              </a:rPr>
              <a:t>, </a:t>
            </a:r>
            <a:r>
              <a:rPr lang="en-US" sz="2000" dirty="0" smtClean="0">
                <a:ea typeface="ＭＳ Ｐゴシック" pitchFamily="34" charset="-128"/>
                <a:hlinkClick r:id="rId23"/>
              </a:rPr>
              <a:t>www.google.com</a:t>
            </a:r>
            <a:endParaRPr lang="en-US" sz="2000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clients:</a:t>
            </a:r>
          </a:p>
          <a:p>
            <a:r>
              <a:rPr lang="en-US" sz="2400" dirty="0" smtClean="0">
                <a:ea typeface="ＭＳ Ｐゴシック" pitchFamily="34" charset="-128"/>
              </a:rPr>
              <a:t>client initiates the communication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may be intermittently connected, dynamic (or static) IP</a:t>
            </a:r>
          </a:p>
          <a:p>
            <a:r>
              <a:rPr lang="en-US" sz="2400" dirty="0" smtClean="0">
                <a:ea typeface="ＭＳ Ｐゴシック" pitchFamily="34" charset="-128"/>
              </a:rPr>
              <a:t>do not communicate directly with each other</a:t>
            </a:r>
          </a:p>
        </p:txBody>
      </p:sp>
      <p:pic>
        <p:nvPicPr>
          <p:cNvPr id="76806" name="Picture 351" descr="underline_base"/>
          <p:cNvPicPr>
            <a:picLocks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368300" y="842963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Line 913"/>
          <p:cNvSpPr>
            <a:spLocks noChangeShapeType="1"/>
          </p:cNvSpPr>
          <p:nvPr/>
        </p:nvSpPr>
        <p:spPr bwMode="auto">
          <a:xfrm>
            <a:off x="1249363" y="3235325"/>
            <a:ext cx="2006600" cy="19780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Line 800"/>
          <p:cNvSpPr>
            <a:spLocks noChangeShapeType="1"/>
          </p:cNvSpPr>
          <p:nvPr/>
        </p:nvSpPr>
        <p:spPr bwMode="auto">
          <a:xfrm>
            <a:off x="2211388" y="1844675"/>
            <a:ext cx="1481137" cy="3109913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Text Box 803"/>
          <p:cNvSpPr txBox="1">
            <a:spLocks noChangeArrowheads="1"/>
          </p:cNvSpPr>
          <p:nvPr/>
        </p:nvSpPr>
        <p:spPr bwMode="auto">
          <a:xfrm>
            <a:off x="254000" y="4067175"/>
            <a:ext cx="155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client/server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6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6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6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6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6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6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6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6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6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6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7885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0B6DFB4B-577C-45E2-8A85-84585774ED16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78851" name="Group 566"/>
          <p:cNvGrpSpPr>
            <a:grpSpLocks/>
          </p:cNvGrpSpPr>
          <p:nvPr/>
        </p:nvGrpSpPr>
        <p:grpSpPr bwMode="auto">
          <a:xfrm>
            <a:off x="5202238" y="1546225"/>
            <a:ext cx="3540125" cy="4545013"/>
            <a:chOff x="3277" y="974"/>
            <a:chExt cx="2230" cy="2863"/>
          </a:xfrm>
        </p:grpSpPr>
        <p:sp>
          <p:nvSpPr>
            <p:cNvPr id="78859" name="Freeform 567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116 w 1036"/>
                <a:gd name="T1" fmla="*/ 11 h 675"/>
                <a:gd name="T2" fmla="*/ 673 w 1036"/>
                <a:gd name="T3" fmla="*/ 53 h 675"/>
                <a:gd name="T4" fmla="*/ 356 w 1036"/>
                <a:gd name="T5" fmla="*/ 129 h 675"/>
                <a:gd name="T6" fmla="*/ 264 w 1036"/>
                <a:gd name="T7" fmla="*/ 229 h 675"/>
                <a:gd name="T8" fmla="*/ 37 w 1036"/>
                <a:gd name="T9" fmla="*/ 297 h 675"/>
                <a:gd name="T10" fmla="*/ 29 w 1036"/>
                <a:gd name="T11" fmla="*/ 459 h 675"/>
                <a:gd name="T12" fmla="*/ 227 w 1036"/>
                <a:gd name="T13" fmla="*/ 489 h 675"/>
                <a:gd name="T14" fmla="*/ 792 w 1036"/>
                <a:gd name="T15" fmla="*/ 489 h 675"/>
                <a:gd name="T16" fmla="*/ 1030 w 1036"/>
                <a:gd name="T17" fmla="*/ 555 h 675"/>
                <a:gd name="T18" fmla="*/ 1296 w 1036"/>
                <a:gd name="T19" fmla="*/ 657 h 675"/>
                <a:gd name="T20" fmla="*/ 1499 w 1036"/>
                <a:gd name="T21" fmla="*/ 661 h 675"/>
                <a:gd name="T22" fmla="*/ 1640 w 1036"/>
                <a:gd name="T23" fmla="*/ 603 h 675"/>
                <a:gd name="T24" fmla="*/ 1711 w 1036"/>
                <a:gd name="T25" fmla="*/ 445 h 675"/>
                <a:gd name="T26" fmla="*/ 1755 w 1036"/>
                <a:gd name="T27" fmla="*/ 291 h 675"/>
                <a:gd name="T28" fmla="*/ 1760 w 1036"/>
                <a:gd name="T29" fmla="*/ 107 h 675"/>
                <a:gd name="T30" fmla="*/ 1610 w 1036"/>
                <a:gd name="T31" fmla="*/ 17 h 675"/>
                <a:gd name="T32" fmla="*/ 1337 w 1036"/>
                <a:gd name="T33" fmla="*/ 3 h 675"/>
                <a:gd name="T34" fmla="*/ 111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860" name="Group 568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79234" name="Rectangle 569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35" name="AutoShape 570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78861" name="Freeform 571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Line 572"/>
            <p:cNvSpPr>
              <a:spLocks noChangeShapeType="1"/>
            </p:cNvSpPr>
            <p:nvPr/>
          </p:nvSpPr>
          <p:spPr bwMode="auto">
            <a:xfrm rot="-5400000">
              <a:off x="4924" y="3316"/>
              <a:ext cx="284" cy="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3" name="Line 573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4" name="Line 574"/>
            <p:cNvSpPr>
              <a:spLocks noChangeShapeType="1"/>
            </p:cNvSpPr>
            <p:nvPr/>
          </p:nvSpPr>
          <p:spPr bwMode="auto">
            <a:xfrm rot="16200000" flipH="1">
              <a:off x="5113" y="3192"/>
              <a:ext cx="90" cy="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5" name="Line 576"/>
            <p:cNvSpPr>
              <a:spLocks noChangeShapeType="1"/>
            </p:cNvSpPr>
            <p:nvPr/>
          </p:nvSpPr>
          <p:spPr bwMode="auto">
            <a:xfrm>
              <a:off x="3843" y="3009"/>
              <a:ext cx="99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6" name="Line 577"/>
            <p:cNvSpPr>
              <a:spLocks noChangeShapeType="1"/>
            </p:cNvSpPr>
            <p:nvPr/>
          </p:nvSpPr>
          <p:spPr bwMode="auto">
            <a:xfrm flipV="1">
              <a:off x="3680" y="3159"/>
              <a:ext cx="256" cy="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7" name="Line 580"/>
            <p:cNvSpPr>
              <a:spLocks noChangeShapeType="1"/>
            </p:cNvSpPr>
            <p:nvPr/>
          </p:nvSpPr>
          <p:spPr bwMode="auto">
            <a:xfrm flipH="1">
              <a:off x="3948" y="3204"/>
              <a:ext cx="90" cy="11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Line 581"/>
            <p:cNvSpPr>
              <a:spLocks noChangeShapeType="1"/>
            </p:cNvSpPr>
            <p:nvPr/>
          </p:nvSpPr>
          <p:spPr bwMode="auto">
            <a:xfrm flipH="1" flipV="1">
              <a:off x="4146" y="3213"/>
              <a:ext cx="51" cy="1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9" name="Line 582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70" name="Line 584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71" name="Line 585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872" name="Group 586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79232" name="Picture 587" descr="access_point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9233" name="Picture 588" descr="antenna_radiation_stylize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8873" name="Freeform 589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74" name="Freeform 590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4627 w 765"/>
                <a:gd name="T1" fmla="*/ 763 h 459"/>
                <a:gd name="T2" fmla="*/ 9913 w 765"/>
                <a:gd name="T3" fmla="*/ 5420 h 459"/>
                <a:gd name="T4" fmla="*/ 3316 w 765"/>
                <a:gd name="T5" fmla="*/ 7714 h 459"/>
                <a:gd name="T6" fmla="*/ 474 w 765"/>
                <a:gd name="T7" fmla="*/ 25995 h 459"/>
                <a:gd name="T8" fmla="*/ 6202 w 765"/>
                <a:gd name="T9" fmla="*/ 34346 h 459"/>
                <a:gd name="T10" fmla="*/ 11922 w 765"/>
                <a:gd name="T11" fmla="*/ 32921 h 459"/>
                <a:gd name="T12" fmla="*/ 20124 w 765"/>
                <a:gd name="T13" fmla="*/ 34346 h 459"/>
                <a:gd name="T14" fmla="*/ 24081 w 765"/>
                <a:gd name="T15" fmla="*/ 33549 h 459"/>
                <a:gd name="T16" fmla="*/ 25921 w 765"/>
                <a:gd name="T17" fmla="*/ 28785 h 459"/>
                <a:gd name="T18" fmla="*/ 25875 w 765"/>
                <a:gd name="T19" fmla="*/ 12218 h 459"/>
                <a:gd name="T20" fmla="*/ 22836 w 765"/>
                <a:gd name="T21" fmla="*/ 2665 h 459"/>
                <a:gd name="T22" fmla="*/ 14627 w 765"/>
                <a:gd name="T23" fmla="*/ 763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75" name="Line 591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76" name="Line 592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77" name="Line 593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78" name="Line 594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79" name="Line 595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0" name="Line 596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1" name="Line 597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2" name="Line 598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3" name="Line 599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4" name="Line 600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5" name="Line 601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6" name="Line 602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7" name="Line 603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8" name="Line 604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9" name="Line 605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90" name="Line 606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91" name="Line 607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892" name="Group 608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79215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16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17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18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19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0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1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2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3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4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5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6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7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8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29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230" name="Oval 624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79231" name="Picture 625" descr="cell_tower_radiation_gray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8893" name="Group 626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79206" name="Line 627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207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208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209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210" name="Group 631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79213" name="Freeform 63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214" name="Freeform 63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211" name="Line 634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212" name="Line 635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894" name="Group 636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7919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9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20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201" name="Group 64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204" name="Freeform 64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205" name="Freeform 64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202" name="Line 64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203" name="Line 64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895" name="Group 645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7919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9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9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93" name="Group 64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96" name="Freeform 65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97" name="Freeform 65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94" name="Line 65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95" name="Line 65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896" name="Group 654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7918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8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8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85" name="Group 65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88" name="Freeform 65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89" name="Freeform 66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86" name="Line 66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87" name="Line 66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897" name="Group 663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7917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7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7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77" name="Group 66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80" name="Freeform 66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81" name="Freeform 66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78" name="Line 67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79" name="Line 67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898" name="Group 672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7916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6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6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69" name="Group 67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72" name="Freeform 67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73" name="Freeform 67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70" name="Line 67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71" name="Line 68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899" name="Line 681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900" name="Group 682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7915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5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6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61" name="Group 68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64" name="Freeform 68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65" name="Freeform 68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62" name="Line 68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63" name="Line 69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901" name="Group 691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7915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5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5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53" name="Group 69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56" name="Freeform 69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57" name="Freeform 69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54" name="Line 69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55" name="Line 69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902" name="Group 700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7914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4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4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45" name="Group 70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48" name="Freeform 70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49" name="Freeform 70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46" name="Line 70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47" name="Line 70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903" name="Group 709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7913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3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3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37" name="Group 71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40" name="Freeform 71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41" name="Freeform 71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38" name="Line 71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39" name="Line 71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904" name="Group 718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7912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2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2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29" name="Group 72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32" name="Freeform 72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33" name="Freeform 72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30" name="Line 72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31" name="Line 72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905" name="Group 727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7911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1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912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79121" name="Group 73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9124" name="Freeform 73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25" name="Freeform 73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122" name="Line 73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23" name="Line 73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906" name="Group 736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79104" name="Group 737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9106" name="Freeform 738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07" name="Freeform 739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08" name="Freeform 740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09" name="Freeform 741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10" name="Freeform 742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11" name="Freeform 743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12" name="Freeform 744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13" name="Freeform 745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14" name="Freeform 746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15" name="Freeform 747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16" name="Freeform 748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17" name="Freeform 749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9105" name="Picture 750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8907" name="Group 751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79090" name="Group 752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9092" name="Freeform 753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93" name="Freeform 754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94" name="Freeform 755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95" name="Freeform 756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96" name="Freeform 757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97" name="Freeform 758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98" name="Freeform 759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99" name="Freeform 760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00" name="Freeform 761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01" name="Freeform 762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02" name="Freeform 763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103" name="Freeform 764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9091" name="Picture 765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8908" name="Line 766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8909" name="Group 767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79088" name="Picture 76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9089" name="Freeform 76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8910" name="Group 770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79086" name="Picture 77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9087" name="Freeform 77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8911" name="Group 773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79084" name="Picture 77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9085" name="Freeform 77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8912" name="Group 776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79082" name="Picture 77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9083" name="Freeform 77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78913" name="Picture 779" descr="car_icon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8914" name="Group 780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79080" name="Picture 781" descr="iphone_stylized_small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9081" name="Picture 782" descr="antenna_radiation_stylized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8915" name="Group 783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79048" name="Freeform 784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49" name="Rectangle 785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50" name="Freeform 786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51" name="Freeform 787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52" name="Rectangle 788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053" name="Group 789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9078" name="AutoShape 790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079" name="AutoShape 791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054" name="Rectangle 792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055" name="Group 793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9076" name="AutoShape 794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077" name="AutoShape 795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056" name="Rectangle 796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57" name="Rectangle 797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058" name="Group 798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9074" name="AutoShape 799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075" name="AutoShape 800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059" name="Freeform 801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060" name="Group 802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9072" name="AutoShape 803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073" name="AutoShape 804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061" name="Rectangle 805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62" name="Freeform 806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63" name="Freeform 807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64" name="Oval 808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65" name="Freeform 809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66" name="AutoShape 810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67" name="AutoShape 811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68" name="Oval 812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69" name="Oval 813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79070" name="Oval 814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71" name="Rectangle 815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916" name="Group 816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79016" name="Freeform 81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17" name="Rectangle 818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18" name="Freeform 81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19" name="Freeform 82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20" name="Rectangle 821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021" name="Group 82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9046" name="AutoShape 823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047" name="AutoShape 824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022" name="Rectangle 825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023" name="Group 82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9044" name="AutoShape 827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045" name="AutoShape 828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024" name="Rectangle 829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25" name="Rectangle 830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026" name="Group 83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9042" name="AutoShape 832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043" name="AutoShape 833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027" name="Freeform 83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028" name="Group 83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9040" name="AutoShape 836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041" name="AutoShape 837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029" name="Rectangle 838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30" name="Freeform 83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31" name="Freeform 84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32" name="Oval 841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33" name="Freeform 84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34" name="AutoShape 843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35" name="AutoShape 844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36" name="Oval 845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37" name="Oval 846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79038" name="Oval 847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39" name="Rectangle 848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917" name="Group 849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78993" name="Picture 850" descr="antenna_stylized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994" name="Picture 851" descr="laptop_keyboard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8995" name="Freeform 852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8996" name="Picture 853" descr="screen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8997" name="Freeform 854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8" name="Freeform 855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9" name="Freeform 856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00" name="Freeform 857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01" name="Freeform 858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02" name="Freeform 859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003" name="Group 860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9010" name="Freeform 861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11" name="Freeform 862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12" name="Freeform 863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13" name="Freeform 864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14" name="Freeform 865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015" name="Freeform 866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004" name="Freeform 867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05" name="Freeform 868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06" name="Freeform 869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07" name="Freeform 870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08" name="Freeform 871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09" name="Freeform 872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918" name="Group 873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78970" name="Picture 874" descr="antenna_stylize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971" name="Picture 875" descr="laptop_keyboard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8972" name="Freeform 876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8973" name="Picture 877" descr="screen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8974" name="Freeform 878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75" name="Freeform 879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76" name="Freeform 880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77" name="Freeform 881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78" name="Freeform 882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79" name="Freeform 883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8980" name="Group 884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8987" name="Freeform 885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88" name="Freeform 886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89" name="Freeform 887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90" name="Freeform 888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91" name="Freeform 889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92" name="Freeform 890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981" name="Freeform 891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82" name="Freeform 892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83" name="Freeform 893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84" name="Freeform 894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85" name="Freeform 895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86" name="Freeform 896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919" name="Group 897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78947" name="Picture 898" descr="antenna_stylized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948" name="Picture 899" descr="laptop_keyboard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8949" name="Freeform 90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8950" name="Picture 901" descr="screen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8951" name="Freeform 90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2" name="Freeform 90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3" name="Freeform 90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4" name="Freeform 90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5" name="Freeform 90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6" name="Freeform 90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8957" name="Group 90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8964" name="Freeform 90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65" name="Freeform 91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66" name="Freeform 91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67" name="Freeform 91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68" name="Freeform 91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69" name="Freeform 91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958" name="Freeform 91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9" name="Freeform 91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60" name="Freeform 91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61" name="Freeform 91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62" name="Freeform 91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63" name="Freeform 92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920" name="Group 921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78945" name="Picture 92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8946" name="Freeform 92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8921" name="Group 924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78922" name="Picture 925" descr="antenna_stylize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923" name="Picture 926" descr="laptop_keyboard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8924" name="Freeform 92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8925" name="Picture 928" descr="screen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8926" name="Freeform 92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7" name="Freeform 93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8" name="Freeform 93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9" name="Freeform 93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30" name="Freeform 93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31" name="Freeform 93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8932" name="Group 93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8939" name="Freeform 93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40" name="Freeform 93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41" name="Freeform 93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42" name="Freeform 93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43" name="Freeform 94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944" name="Freeform 94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933" name="Freeform 94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34" name="Freeform 94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35" name="Freeform 94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36" name="Freeform 94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37" name="Freeform 94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38" name="Freeform 94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9563" y="228600"/>
            <a:ext cx="7772400" cy="81915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P2P architecture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300163"/>
            <a:ext cx="4049713" cy="5241925"/>
          </a:xfrm>
        </p:spPr>
        <p:txBody>
          <a:bodyPr/>
          <a:lstStyle/>
          <a:p>
            <a:r>
              <a:rPr lang="en-US" sz="2400" i="1" dirty="0" smtClean="0">
                <a:ea typeface="ＭＳ Ｐゴシック" pitchFamily="34" charset="-128"/>
              </a:rPr>
              <a:t>no</a:t>
            </a:r>
            <a:r>
              <a:rPr lang="en-US" sz="2400" dirty="0" smtClean="0">
                <a:ea typeface="ＭＳ Ｐゴシック" pitchFamily="34" charset="-128"/>
              </a:rPr>
              <a:t> always-on server</a:t>
            </a:r>
          </a:p>
          <a:p>
            <a:r>
              <a:rPr lang="en-US" sz="2400" dirty="0" smtClean="0">
                <a:ea typeface="ＭＳ Ｐゴシック" pitchFamily="34" charset="-128"/>
              </a:rPr>
              <a:t>arbitrary end systems directly communicate with each other</a:t>
            </a:r>
          </a:p>
          <a:p>
            <a:r>
              <a:rPr lang="en-US" sz="2400" dirty="0" smtClean="0">
                <a:ea typeface="ＭＳ Ｐゴシック" pitchFamily="34" charset="-128"/>
              </a:rPr>
              <a:t>peers request service from other peers, provide service in return to other peers</a:t>
            </a:r>
          </a:p>
          <a:p>
            <a:pPr lvl="1"/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self scalability</a:t>
            </a: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 – new peers bring new service capacity, as well as new service demands</a:t>
            </a:r>
          </a:p>
          <a:p>
            <a:r>
              <a:rPr lang="en-US" sz="2400" dirty="0" smtClean="0">
                <a:ea typeface="ＭＳ Ｐゴシック" pitchFamily="34" charset="-128"/>
              </a:rPr>
              <a:t>example: 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Skype, text message</a:t>
            </a:r>
          </a:p>
          <a:p>
            <a:r>
              <a:rPr lang="en-US" sz="2400" dirty="0" smtClean="0">
                <a:ea typeface="ＭＳ Ｐゴシック" pitchFamily="34" charset="-128"/>
              </a:rPr>
              <a:t>no server(s) at all?</a:t>
            </a:r>
          </a:p>
          <a:p>
            <a:endParaRPr lang="en-US" dirty="0" smtClean="0">
              <a:solidFill>
                <a:srgbClr val="CC0000"/>
              </a:solidFill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78854" name="Picture 351" descr="underline_base"/>
          <p:cNvPicPr>
            <a:picLocks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61950" y="852488"/>
            <a:ext cx="40116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Line 1034"/>
          <p:cNvSpPr>
            <a:spLocks noChangeShapeType="1"/>
          </p:cNvSpPr>
          <p:nvPr/>
        </p:nvSpPr>
        <p:spPr bwMode="auto">
          <a:xfrm flipH="1">
            <a:off x="6221413" y="1852613"/>
            <a:ext cx="503237" cy="1389062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56" name="Line 1035"/>
          <p:cNvSpPr>
            <a:spLocks noChangeShapeType="1"/>
          </p:cNvSpPr>
          <p:nvPr/>
        </p:nvSpPr>
        <p:spPr bwMode="auto">
          <a:xfrm>
            <a:off x="5565775" y="2438400"/>
            <a:ext cx="238125" cy="256857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Line 1036"/>
          <p:cNvSpPr>
            <a:spLocks noChangeShapeType="1"/>
          </p:cNvSpPr>
          <p:nvPr/>
        </p:nvSpPr>
        <p:spPr bwMode="auto">
          <a:xfrm>
            <a:off x="6275388" y="3581400"/>
            <a:ext cx="1198562" cy="199707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58" name="Text Box 1037"/>
          <p:cNvSpPr txBox="1">
            <a:spLocks noChangeArrowheads="1"/>
          </p:cNvSpPr>
          <p:nvPr/>
        </p:nvSpPr>
        <p:spPr bwMode="auto">
          <a:xfrm>
            <a:off x="7239000" y="1373188"/>
            <a:ext cx="1284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peer-peer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8089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D1EFDF7F-93A8-4F78-91D7-E3F3FA05DD47}" type="slidenum">
              <a:rPr lang="en-US"/>
              <a:pPr/>
              <a:t>18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85738"/>
            <a:ext cx="7772400" cy="863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Processes communicating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44638"/>
            <a:ext cx="398938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process:</a:t>
            </a:r>
            <a:r>
              <a:rPr lang="en-US" dirty="0" smtClean="0">
                <a:ea typeface="ＭＳ Ｐゴシック" pitchFamily="34" charset="-128"/>
              </a:rPr>
              <a:t> program running within a host</a:t>
            </a:r>
          </a:p>
          <a:p>
            <a:r>
              <a:rPr lang="en-US" sz="2400" dirty="0" smtClean="0">
                <a:ea typeface="ＭＳ Ｐゴシック" pitchFamily="34" charset="-128"/>
              </a:rPr>
              <a:t>within same host, two processes communicate using  </a:t>
            </a:r>
            <a:r>
              <a:rPr lang="en-US" sz="2400" dirty="0" smtClean="0">
                <a:solidFill>
                  <a:srgbClr val="CC0000"/>
                </a:solidFill>
                <a:ea typeface="ＭＳ Ｐゴシック" pitchFamily="34" charset="-128"/>
              </a:rPr>
              <a:t>inter-process communication</a:t>
            </a:r>
            <a:r>
              <a:rPr lang="en-US" sz="2400" dirty="0" smtClean="0">
                <a:ea typeface="ＭＳ Ｐゴシック" pitchFamily="34" charset="-128"/>
              </a:rPr>
              <a:t> (defined by OS), e.g., </a:t>
            </a:r>
            <a:r>
              <a:rPr lang="en-US" sz="2400" i="1" dirty="0" smtClean="0">
                <a:ea typeface="ＭＳ Ｐゴシック" pitchFamily="34" charset="-128"/>
              </a:rPr>
              <a:t>pipe()</a:t>
            </a:r>
          </a:p>
          <a:p>
            <a:r>
              <a:rPr lang="en-US" sz="2400" dirty="0" smtClean="0">
                <a:ea typeface="ＭＳ Ｐゴシック" pitchFamily="34" charset="-128"/>
              </a:rPr>
              <a:t>processes in different hosts communicate by exchanging </a:t>
            </a:r>
            <a:r>
              <a:rPr lang="en-US" sz="2400" dirty="0" smtClean="0">
                <a:solidFill>
                  <a:srgbClr val="CC0000"/>
                </a:solidFill>
                <a:ea typeface="ＭＳ Ｐゴシック" pitchFamily="34" charset="-128"/>
              </a:rPr>
              <a:t>messages</a:t>
            </a:r>
          </a:p>
        </p:txBody>
      </p:sp>
      <p:sp>
        <p:nvSpPr>
          <p:cNvPr id="809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1979613"/>
            <a:ext cx="3810000" cy="2033587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client process: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process that initiates communication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server process: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process that waits to be contacted</a:t>
            </a:r>
            <a:endParaRPr lang="en-US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80902" name="Rectangle 7"/>
          <p:cNvSpPr>
            <a:spLocks noChangeArrowheads="1"/>
          </p:cNvSpPr>
          <p:nvPr/>
        </p:nvSpPr>
        <p:spPr bwMode="auto">
          <a:xfrm>
            <a:off x="4691063" y="4238625"/>
            <a:ext cx="398938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aside: applications with P2P architectures have client processes &amp; server processes</a:t>
            </a:r>
          </a:p>
        </p:txBody>
      </p:sp>
      <p:pic>
        <p:nvPicPr>
          <p:cNvPr id="80903" name="Picture 1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975" y="866775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4" name="Rectangle 13"/>
          <p:cNvSpPr>
            <a:spLocks noChangeArrowheads="1"/>
          </p:cNvSpPr>
          <p:nvPr/>
        </p:nvSpPr>
        <p:spPr bwMode="auto">
          <a:xfrm>
            <a:off x="4749800" y="1762125"/>
            <a:ext cx="4092575" cy="2062163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Text Box 14"/>
          <p:cNvSpPr txBox="1">
            <a:spLocks noChangeArrowheads="1"/>
          </p:cNvSpPr>
          <p:nvPr/>
        </p:nvSpPr>
        <p:spPr bwMode="auto">
          <a:xfrm>
            <a:off x="4870450" y="1463675"/>
            <a:ext cx="2325688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800">
                <a:latin typeface="Gill Sans MT" pitchFamily="34" charset="0"/>
              </a:rPr>
              <a:t>clients,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8294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4D108C9-4BA7-4FB3-A778-39079B2907F0}" type="slidenum">
              <a:rPr lang="en-US"/>
              <a:pPr/>
              <a:t>19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23825"/>
            <a:ext cx="8077200" cy="89693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Sockets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208088"/>
            <a:ext cx="8232775" cy="2328862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process sends/receives messages to/from its </a:t>
            </a:r>
            <a:r>
              <a:rPr lang="en-US" sz="2400" dirty="0" smtClean="0">
                <a:solidFill>
                  <a:srgbClr val="CC0000"/>
                </a:solidFill>
                <a:ea typeface="ＭＳ Ｐゴシック" pitchFamily="34" charset="-128"/>
              </a:rPr>
              <a:t>socket</a:t>
            </a:r>
          </a:p>
          <a:p>
            <a:r>
              <a:rPr lang="en-US" sz="2400" dirty="0" smtClean="0">
                <a:ea typeface="ＭＳ Ｐゴシック" pitchFamily="34" charset="-128"/>
              </a:rPr>
              <a:t>socket analogous to mailbox at your house or LC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sending </a:t>
            </a:r>
            <a:r>
              <a:rPr lang="en-US" smtClean="0">
                <a:ea typeface="ＭＳ Ｐゴシック" pitchFamily="34" charset="-128"/>
              </a:rPr>
              <a:t>process puts </a:t>
            </a:r>
            <a:r>
              <a:rPr lang="en-US" dirty="0" smtClean="0">
                <a:ea typeface="ＭＳ Ｐゴシック" pitchFamily="34" charset="-128"/>
              </a:rPr>
              <a:t>the message in the mailbox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sending process relies on transport infrastructure between the sending mailbox and receiving mailbox to deliver message to socket at receiving process</a:t>
            </a:r>
          </a:p>
        </p:txBody>
      </p:sp>
      <p:pic>
        <p:nvPicPr>
          <p:cNvPr id="82949" name="Picture 4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800100"/>
            <a:ext cx="19161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0" name="Freeform 66"/>
          <p:cNvSpPr>
            <a:spLocks/>
          </p:cNvSpPr>
          <p:nvPr/>
        </p:nvSpPr>
        <p:spPr bwMode="auto">
          <a:xfrm>
            <a:off x="6948488" y="3751263"/>
            <a:ext cx="736600" cy="1998662"/>
          </a:xfrm>
          <a:custGeom>
            <a:avLst/>
            <a:gdLst>
              <a:gd name="T0" fmla="*/ 2147483647 w 464"/>
              <a:gd name="T1" fmla="*/ 2147483647 h 1259"/>
              <a:gd name="T2" fmla="*/ 0 w 464"/>
              <a:gd name="T3" fmla="*/ 0 h 1259"/>
              <a:gd name="T4" fmla="*/ 2147483647 w 464"/>
              <a:gd name="T5" fmla="*/ 2147483647 h 1259"/>
              <a:gd name="T6" fmla="*/ 2147483647 w 464"/>
              <a:gd name="T7" fmla="*/ 2147483647 h 1259"/>
              <a:gd name="T8" fmla="*/ 2147483647 w 464"/>
              <a:gd name="T9" fmla="*/ 2147483647 h 1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1259"/>
              <a:gd name="T17" fmla="*/ 464 w 464"/>
              <a:gd name="T18" fmla="*/ 1259 h 12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1259">
                <a:moveTo>
                  <a:pt x="464" y="1060"/>
                </a:moveTo>
                <a:lnTo>
                  <a:pt x="0" y="0"/>
                </a:lnTo>
                <a:lnTo>
                  <a:pt x="6" y="1258"/>
                </a:lnTo>
                <a:lnTo>
                  <a:pt x="382" y="1259"/>
                </a:lnTo>
                <a:lnTo>
                  <a:pt x="464" y="106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Freeform 7"/>
          <p:cNvSpPr>
            <a:spLocks/>
          </p:cNvSpPr>
          <p:nvPr/>
        </p:nvSpPr>
        <p:spPr bwMode="auto">
          <a:xfrm>
            <a:off x="3633788" y="5048250"/>
            <a:ext cx="1808162" cy="103187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51"/>
          <p:cNvSpPr txBox="1">
            <a:spLocks noChangeArrowheads="1"/>
          </p:cNvSpPr>
          <p:nvPr/>
        </p:nvSpPr>
        <p:spPr bwMode="auto">
          <a:xfrm>
            <a:off x="4071938" y="5180013"/>
            <a:ext cx="874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Internet</a:t>
            </a:r>
          </a:p>
        </p:txBody>
      </p:sp>
      <p:sp>
        <p:nvSpPr>
          <p:cNvPr id="82953" name="Line 52"/>
          <p:cNvSpPr>
            <a:spLocks noChangeShapeType="1"/>
          </p:cNvSpPr>
          <p:nvPr/>
        </p:nvSpPr>
        <p:spPr bwMode="auto">
          <a:xfrm>
            <a:off x="3392488" y="5591175"/>
            <a:ext cx="221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Text Box 53"/>
          <p:cNvSpPr txBox="1">
            <a:spLocks noChangeArrowheads="1"/>
          </p:cNvSpPr>
          <p:nvPr/>
        </p:nvSpPr>
        <p:spPr bwMode="auto">
          <a:xfrm>
            <a:off x="7413625" y="4816475"/>
            <a:ext cx="10636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controlled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by 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82955" name="Text Box 56"/>
          <p:cNvSpPr txBox="1">
            <a:spLocks noChangeArrowheads="1"/>
          </p:cNvSpPr>
          <p:nvPr/>
        </p:nvSpPr>
        <p:spPr bwMode="auto">
          <a:xfrm>
            <a:off x="7391400" y="3916363"/>
            <a:ext cx="14700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controlled by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app developer</a:t>
            </a:r>
          </a:p>
        </p:txBody>
      </p:sp>
      <p:sp>
        <p:nvSpPr>
          <p:cNvPr id="82956" name="Freeform 45"/>
          <p:cNvSpPr>
            <a:spLocks/>
          </p:cNvSpPr>
          <p:nvPr/>
        </p:nvSpPr>
        <p:spPr bwMode="auto">
          <a:xfrm>
            <a:off x="1208088" y="3814763"/>
            <a:ext cx="758825" cy="1997075"/>
          </a:xfrm>
          <a:custGeom>
            <a:avLst/>
            <a:gdLst>
              <a:gd name="T0" fmla="*/ 0 w 478"/>
              <a:gd name="T1" fmla="*/ 2147483647 h 1258"/>
              <a:gd name="T2" fmla="*/ 2147483647 w 478"/>
              <a:gd name="T3" fmla="*/ 0 h 1258"/>
              <a:gd name="T4" fmla="*/ 2147483647 w 478"/>
              <a:gd name="T5" fmla="*/ 2147483647 h 1258"/>
              <a:gd name="T6" fmla="*/ 2147483647 w 478"/>
              <a:gd name="T7" fmla="*/ 2147483647 h 1258"/>
              <a:gd name="T8" fmla="*/ 0 w 478"/>
              <a:gd name="T9" fmla="*/ 2147483647 h 1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8"/>
              <a:gd name="T16" fmla="*/ 0 h 1258"/>
              <a:gd name="T17" fmla="*/ 478 w 478"/>
              <a:gd name="T18" fmla="*/ 1258 h 1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8" h="1258">
                <a:moveTo>
                  <a:pt x="0" y="1040"/>
                </a:moveTo>
                <a:lnTo>
                  <a:pt x="478" y="0"/>
                </a:lnTo>
                <a:lnTo>
                  <a:pt x="472" y="1258"/>
                </a:lnTo>
                <a:lnTo>
                  <a:pt x="41" y="1246"/>
                </a:lnTo>
                <a:lnTo>
                  <a:pt x="0" y="104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7" name="Rectangle 23"/>
          <p:cNvSpPr>
            <a:spLocks noChangeArrowheads="1"/>
          </p:cNvSpPr>
          <p:nvPr/>
        </p:nvSpPr>
        <p:spPr bwMode="auto">
          <a:xfrm>
            <a:off x="2011363" y="3770313"/>
            <a:ext cx="1296987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2958" name="Rectangle 24"/>
          <p:cNvSpPr>
            <a:spLocks noChangeArrowheads="1"/>
          </p:cNvSpPr>
          <p:nvPr/>
        </p:nvSpPr>
        <p:spPr bwMode="auto">
          <a:xfrm>
            <a:off x="1973263" y="3824288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2959" name="Line 25"/>
          <p:cNvSpPr>
            <a:spLocks noChangeShapeType="1"/>
          </p:cNvSpPr>
          <p:nvPr/>
        </p:nvSpPr>
        <p:spPr bwMode="auto">
          <a:xfrm>
            <a:off x="1982788" y="45847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Text Box 26"/>
          <p:cNvSpPr txBox="1">
            <a:spLocks noChangeArrowheads="1"/>
          </p:cNvSpPr>
          <p:nvPr/>
        </p:nvSpPr>
        <p:spPr bwMode="auto">
          <a:xfrm>
            <a:off x="1939925" y="456723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pitchFamily="34" charset="0"/>
              </a:rPr>
              <a:t>transport</a:t>
            </a:r>
          </a:p>
        </p:txBody>
      </p:sp>
      <p:sp>
        <p:nvSpPr>
          <p:cNvPr id="82961" name="Line 27"/>
          <p:cNvSpPr>
            <a:spLocks noChangeShapeType="1"/>
          </p:cNvSpPr>
          <p:nvPr/>
        </p:nvSpPr>
        <p:spPr bwMode="auto">
          <a:xfrm>
            <a:off x="1990725" y="49053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Line 28"/>
          <p:cNvSpPr>
            <a:spLocks noChangeShapeType="1"/>
          </p:cNvSpPr>
          <p:nvPr/>
        </p:nvSpPr>
        <p:spPr bwMode="auto">
          <a:xfrm>
            <a:off x="1976438" y="5214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Line 29"/>
          <p:cNvSpPr>
            <a:spLocks noChangeShapeType="1"/>
          </p:cNvSpPr>
          <p:nvPr/>
        </p:nvSpPr>
        <p:spPr bwMode="auto">
          <a:xfrm>
            <a:off x="1976438" y="550068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Text Box 26"/>
          <p:cNvSpPr txBox="1">
            <a:spLocks noChangeArrowheads="1"/>
          </p:cNvSpPr>
          <p:nvPr/>
        </p:nvSpPr>
        <p:spPr bwMode="auto">
          <a:xfrm>
            <a:off x="1974850" y="38147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Tahoma" pitchFamily="34" charset="0"/>
              </a:rPr>
              <a:t>application</a:t>
            </a:r>
          </a:p>
        </p:txBody>
      </p:sp>
      <p:sp>
        <p:nvSpPr>
          <p:cNvPr id="82965" name="Text Box 26"/>
          <p:cNvSpPr txBox="1">
            <a:spLocks noChangeArrowheads="1"/>
          </p:cNvSpPr>
          <p:nvPr/>
        </p:nvSpPr>
        <p:spPr bwMode="auto">
          <a:xfrm>
            <a:off x="1930400" y="54721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pitchFamily="34" charset="0"/>
              </a:rPr>
              <a:t>physical</a:t>
            </a:r>
          </a:p>
        </p:txBody>
      </p:sp>
      <p:sp>
        <p:nvSpPr>
          <p:cNvPr id="82966" name="Text Box 26"/>
          <p:cNvSpPr txBox="1">
            <a:spLocks noChangeArrowheads="1"/>
          </p:cNvSpPr>
          <p:nvPr/>
        </p:nvSpPr>
        <p:spPr bwMode="auto">
          <a:xfrm>
            <a:off x="1949450" y="51863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pitchFamily="34" charset="0"/>
              </a:rPr>
              <a:t>link</a:t>
            </a:r>
          </a:p>
        </p:txBody>
      </p:sp>
      <p:sp>
        <p:nvSpPr>
          <p:cNvPr id="82967" name="Text Box 26"/>
          <p:cNvSpPr txBox="1">
            <a:spLocks noChangeArrowheads="1"/>
          </p:cNvSpPr>
          <p:nvPr/>
        </p:nvSpPr>
        <p:spPr bwMode="auto">
          <a:xfrm>
            <a:off x="1939925" y="48910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pitchFamily="34" charset="0"/>
              </a:rPr>
              <a:t>network</a:t>
            </a:r>
          </a:p>
        </p:txBody>
      </p:sp>
      <p:sp>
        <p:nvSpPr>
          <p:cNvPr id="82968" name="Oval 57"/>
          <p:cNvSpPr>
            <a:spLocks noChangeArrowheads="1"/>
          </p:cNvSpPr>
          <p:nvPr/>
        </p:nvSpPr>
        <p:spPr bwMode="auto">
          <a:xfrm>
            <a:off x="2108200" y="4089400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process</a:t>
            </a:r>
          </a:p>
        </p:txBody>
      </p:sp>
      <p:grpSp>
        <p:nvGrpSpPr>
          <p:cNvPr id="82969" name="Group 58"/>
          <p:cNvGrpSpPr>
            <a:grpSpLocks/>
          </p:cNvGrpSpPr>
          <p:nvPr/>
        </p:nvGrpSpPr>
        <p:grpSpPr bwMode="auto">
          <a:xfrm>
            <a:off x="2355850" y="4449763"/>
            <a:ext cx="546100" cy="225425"/>
            <a:chOff x="1287" y="2524"/>
            <a:chExt cx="260" cy="100"/>
          </a:xfrm>
        </p:grpSpPr>
        <p:sp>
          <p:nvSpPr>
            <p:cNvPr id="82999" name="Rectangle 5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0" name="Rectangle 60"/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1" name="Rectangle 61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2" name="Rectangle 62"/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70" name="Rectangle 23"/>
          <p:cNvSpPr>
            <a:spLocks noChangeArrowheads="1"/>
          </p:cNvSpPr>
          <p:nvPr/>
        </p:nvSpPr>
        <p:spPr bwMode="auto">
          <a:xfrm>
            <a:off x="5673725" y="3741738"/>
            <a:ext cx="1296988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2971" name="Rectangle 24"/>
          <p:cNvSpPr>
            <a:spLocks noChangeArrowheads="1"/>
          </p:cNvSpPr>
          <p:nvPr/>
        </p:nvSpPr>
        <p:spPr bwMode="auto">
          <a:xfrm>
            <a:off x="5635625" y="3795713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2972" name="Line 25"/>
          <p:cNvSpPr>
            <a:spLocks noChangeShapeType="1"/>
          </p:cNvSpPr>
          <p:nvPr/>
        </p:nvSpPr>
        <p:spPr bwMode="auto">
          <a:xfrm>
            <a:off x="5645150" y="45561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3" name="Text Box 26"/>
          <p:cNvSpPr txBox="1">
            <a:spLocks noChangeArrowheads="1"/>
          </p:cNvSpPr>
          <p:nvPr/>
        </p:nvSpPr>
        <p:spPr bwMode="auto">
          <a:xfrm>
            <a:off x="5602288" y="45386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pitchFamily="34" charset="0"/>
              </a:rPr>
              <a:t>transport</a:t>
            </a:r>
          </a:p>
        </p:txBody>
      </p:sp>
      <p:sp>
        <p:nvSpPr>
          <p:cNvPr id="82974" name="Line 27"/>
          <p:cNvSpPr>
            <a:spLocks noChangeShapeType="1"/>
          </p:cNvSpPr>
          <p:nvPr/>
        </p:nvSpPr>
        <p:spPr bwMode="auto">
          <a:xfrm>
            <a:off x="5653088" y="48768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5" name="Line 28"/>
          <p:cNvSpPr>
            <a:spLocks noChangeShapeType="1"/>
          </p:cNvSpPr>
          <p:nvPr/>
        </p:nvSpPr>
        <p:spPr bwMode="auto">
          <a:xfrm>
            <a:off x="5638800" y="51863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6" name="Line 29"/>
          <p:cNvSpPr>
            <a:spLocks noChangeShapeType="1"/>
          </p:cNvSpPr>
          <p:nvPr/>
        </p:nvSpPr>
        <p:spPr bwMode="auto">
          <a:xfrm>
            <a:off x="5638800" y="54721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7" name="Text Box 26"/>
          <p:cNvSpPr txBox="1">
            <a:spLocks noChangeArrowheads="1"/>
          </p:cNvSpPr>
          <p:nvPr/>
        </p:nvSpPr>
        <p:spPr bwMode="auto">
          <a:xfrm>
            <a:off x="5637213" y="37861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Tahoma" pitchFamily="34" charset="0"/>
              </a:rPr>
              <a:t>application</a:t>
            </a:r>
          </a:p>
        </p:txBody>
      </p:sp>
      <p:sp>
        <p:nvSpPr>
          <p:cNvPr id="82978" name="Text Box 26"/>
          <p:cNvSpPr txBox="1">
            <a:spLocks noChangeArrowheads="1"/>
          </p:cNvSpPr>
          <p:nvPr/>
        </p:nvSpPr>
        <p:spPr bwMode="auto">
          <a:xfrm>
            <a:off x="5592763" y="544353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pitchFamily="34" charset="0"/>
              </a:rPr>
              <a:t>physical</a:t>
            </a:r>
          </a:p>
        </p:txBody>
      </p:sp>
      <p:sp>
        <p:nvSpPr>
          <p:cNvPr id="82979" name="Text Box 26"/>
          <p:cNvSpPr txBox="1">
            <a:spLocks noChangeArrowheads="1"/>
          </p:cNvSpPr>
          <p:nvPr/>
        </p:nvSpPr>
        <p:spPr bwMode="auto">
          <a:xfrm>
            <a:off x="5611813" y="51577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pitchFamily="34" charset="0"/>
              </a:rPr>
              <a:t>link</a:t>
            </a:r>
          </a:p>
        </p:txBody>
      </p:sp>
      <p:sp>
        <p:nvSpPr>
          <p:cNvPr id="82980" name="Text Box 26"/>
          <p:cNvSpPr txBox="1">
            <a:spLocks noChangeArrowheads="1"/>
          </p:cNvSpPr>
          <p:nvPr/>
        </p:nvSpPr>
        <p:spPr bwMode="auto">
          <a:xfrm>
            <a:off x="5602288" y="48625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pitchFamily="34" charset="0"/>
              </a:rPr>
              <a:t>network</a:t>
            </a:r>
          </a:p>
        </p:txBody>
      </p:sp>
      <p:sp>
        <p:nvSpPr>
          <p:cNvPr id="82981" name="Oval 78"/>
          <p:cNvSpPr>
            <a:spLocks noChangeArrowheads="1"/>
          </p:cNvSpPr>
          <p:nvPr/>
        </p:nvSpPr>
        <p:spPr bwMode="auto">
          <a:xfrm>
            <a:off x="5770563" y="4060825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process</a:t>
            </a:r>
          </a:p>
        </p:txBody>
      </p:sp>
      <p:grpSp>
        <p:nvGrpSpPr>
          <p:cNvPr id="82982" name="Group 79"/>
          <p:cNvGrpSpPr>
            <a:grpSpLocks/>
          </p:cNvGrpSpPr>
          <p:nvPr/>
        </p:nvGrpSpPr>
        <p:grpSpPr bwMode="auto">
          <a:xfrm>
            <a:off x="6018213" y="4421188"/>
            <a:ext cx="546100" cy="225425"/>
            <a:chOff x="1287" y="2524"/>
            <a:chExt cx="260" cy="100"/>
          </a:xfrm>
        </p:grpSpPr>
        <p:sp>
          <p:nvSpPr>
            <p:cNvPr id="82995" name="Rectangle 8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6" name="Rectangle 81"/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7" name="Rectangle 82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8" name="Rectangle 83"/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83" name="Line 88"/>
          <p:cNvSpPr>
            <a:spLocks noChangeShapeType="1"/>
          </p:cNvSpPr>
          <p:nvPr/>
        </p:nvSpPr>
        <p:spPr bwMode="auto">
          <a:xfrm flipH="1">
            <a:off x="6827838" y="4192588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4" name="Line 89"/>
          <p:cNvSpPr>
            <a:spLocks noChangeShapeType="1"/>
          </p:cNvSpPr>
          <p:nvPr/>
        </p:nvSpPr>
        <p:spPr bwMode="auto">
          <a:xfrm>
            <a:off x="7053263" y="4618038"/>
            <a:ext cx="0" cy="102235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5" name="Line 90"/>
          <p:cNvSpPr>
            <a:spLocks noChangeShapeType="1"/>
          </p:cNvSpPr>
          <p:nvPr/>
        </p:nvSpPr>
        <p:spPr bwMode="auto">
          <a:xfrm flipH="1">
            <a:off x="7077075" y="5118100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6" name="Text Box 56"/>
          <p:cNvSpPr txBox="1">
            <a:spLocks noChangeArrowheads="1"/>
          </p:cNvSpPr>
          <p:nvPr/>
        </p:nvSpPr>
        <p:spPr bwMode="auto">
          <a:xfrm>
            <a:off x="3990975" y="3873500"/>
            <a:ext cx="91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rgbClr val="CC0000"/>
                </a:solidFill>
              </a:rPr>
              <a:t>socket</a:t>
            </a:r>
          </a:p>
        </p:txBody>
      </p:sp>
      <p:sp>
        <p:nvSpPr>
          <p:cNvPr id="82987" name="Line 92"/>
          <p:cNvSpPr>
            <a:spLocks noChangeShapeType="1"/>
          </p:cNvSpPr>
          <p:nvPr/>
        </p:nvSpPr>
        <p:spPr bwMode="auto">
          <a:xfrm flipV="1">
            <a:off x="2994025" y="4073525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8" name="Line 93"/>
          <p:cNvSpPr>
            <a:spLocks noChangeShapeType="1"/>
          </p:cNvSpPr>
          <p:nvPr/>
        </p:nvSpPr>
        <p:spPr bwMode="auto">
          <a:xfrm flipH="1" flipV="1">
            <a:off x="4929188" y="4062413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989" name="Group 96"/>
          <p:cNvGrpSpPr>
            <a:grpSpLocks/>
          </p:cNvGrpSpPr>
          <p:nvPr/>
        </p:nvGrpSpPr>
        <p:grpSpPr bwMode="auto">
          <a:xfrm>
            <a:off x="784225" y="5127625"/>
            <a:ext cx="719138" cy="773113"/>
            <a:chOff x="-44" y="1473"/>
            <a:chExt cx="981" cy="1105"/>
          </a:xfrm>
        </p:grpSpPr>
        <p:pic>
          <p:nvPicPr>
            <p:cNvPr id="82993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994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2990" name="Group 99"/>
          <p:cNvGrpSpPr>
            <a:grpSpLocks/>
          </p:cNvGrpSpPr>
          <p:nvPr/>
        </p:nvGrpSpPr>
        <p:grpSpPr bwMode="auto">
          <a:xfrm flipH="1">
            <a:off x="7480300" y="5322888"/>
            <a:ext cx="719138" cy="773112"/>
            <a:chOff x="-44" y="1473"/>
            <a:chExt cx="981" cy="1105"/>
          </a:xfrm>
        </p:grpSpPr>
        <p:pic>
          <p:nvPicPr>
            <p:cNvPr id="82991" name="Picture 100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992" name="Freeform 10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Introduction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 network of networks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4910" y="4533900"/>
            <a:ext cx="8440738" cy="4648200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z="2400" dirty="0" smtClean="0">
                <a:ea typeface="ＭＳ Ｐゴシック" pitchFamily="34" charset="-128"/>
              </a:rPr>
              <a:t>at center: small # of well-connected large networks</a:t>
            </a:r>
          </a:p>
          <a:p>
            <a:pPr lvl="1" eaLnBrk="1" hangingPunct="1"/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tier-1</a:t>
            </a:r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 commercial ISPs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smtClean="0">
                <a:ea typeface="ＭＳ Ｐゴシック" pitchFamily="34" charset="-128"/>
              </a:rPr>
              <a:t>(e.g., Level 3, Sprint, AT&amp;T, NTT), national &amp; international coverage</a:t>
            </a:r>
          </a:p>
          <a:p>
            <a:pPr lvl="1" eaLnBrk="1" hangingPunct="1"/>
            <a:r>
              <a:rPr lang="en-US" altLang="ja-JP" sz="2000" dirty="0" smtClean="0">
                <a:solidFill>
                  <a:srgbClr val="FF0000"/>
                </a:solidFill>
                <a:ea typeface="ＭＳ Ｐゴシック" pitchFamily="34" charset="-128"/>
              </a:rPr>
              <a:t>“internet exchange points” </a:t>
            </a:r>
            <a:r>
              <a:rPr lang="en-US" altLang="ja-JP" sz="2000" dirty="0" smtClean="0">
                <a:ea typeface="ＭＳ Ｐゴシック" pitchFamily="34" charset="-128"/>
              </a:rPr>
              <a:t>(IXPs): meeting points of multiple ISPs</a:t>
            </a:r>
          </a:p>
          <a:p>
            <a:pPr lvl="1" eaLnBrk="1" hangingPunct="1"/>
            <a:r>
              <a:rPr lang="en-US" sz="2000" dirty="0" smtClean="0">
                <a:solidFill>
                  <a:srgbClr val="CC0000"/>
                </a:solidFill>
              </a:rPr>
              <a:t>content provider network </a:t>
            </a:r>
            <a:r>
              <a:rPr lang="en-US" sz="2000" dirty="0" smtClean="0"/>
              <a:t>(</a:t>
            </a:r>
            <a:r>
              <a:rPr lang="en-US" sz="2000" dirty="0" err="1" smtClean="0"/>
              <a:t>e.g</a:t>
            </a:r>
            <a:r>
              <a:rPr lang="en-US" sz="2000" dirty="0" smtClean="0"/>
              <a:t>, Google): private network that connects it data centers to Internet, often bypassing tier-1, regional ISPs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102404" name="Picture 7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712B56C-CF8C-4308-9C71-A7B68D2E0741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102406" name="Group 67"/>
          <p:cNvGrpSpPr>
            <a:grpSpLocks/>
          </p:cNvGrpSpPr>
          <p:nvPr/>
        </p:nvGrpSpPr>
        <p:grpSpPr bwMode="auto">
          <a:xfrm>
            <a:off x="939858" y="896929"/>
            <a:ext cx="7299325" cy="3629886"/>
            <a:chOff x="1066800" y="1371600"/>
            <a:chExt cx="7194549" cy="3984625"/>
          </a:xfrm>
        </p:grpSpPr>
        <p:sp>
          <p:nvSpPr>
            <p:cNvPr id="102407" name="Oval 76"/>
            <p:cNvSpPr>
              <a:spLocks noChangeArrowheads="1"/>
            </p:cNvSpPr>
            <p:nvPr/>
          </p:nvSpPr>
          <p:spPr bwMode="auto">
            <a:xfrm>
              <a:off x="19812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08" name="Oval 76"/>
            <p:cNvSpPr>
              <a:spLocks noChangeArrowheads="1"/>
            </p:cNvSpPr>
            <p:nvPr/>
          </p:nvSpPr>
          <p:spPr bwMode="auto">
            <a:xfrm>
              <a:off x="10668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09" name="Oval 76"/>
            <p:cNvSpPr>
              <a:spLocks noChangeArrowheads="1"/>
            </p:cNvSpPr>
            <p:nvPr/>
          </p:nvSpPr>
          <p:spPr bwMode="auto">
            <a:xfrm>
              <a:off x="56388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0" name="Oval 76"/>
            <p:cNvSpPr>
              <a:spLocks noChangeArrowheads="1"/>
            </p:cNvSpPr>
            <p:nvPr/>
          </p:nvSpPr>
          <p:spPr bwMode="auto">
            <a:xfrm>
              <a:off x="47244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1" name="Oval 76"/>
            <p:cNvSpPr>
              <a:spLocks noChangeArrowheads="1"/>
            </p:cNvSpPr>
            <p:nvPr/>
          </p:nvSpPr>
          <p:spPr bwMode="auto">
            <a:xfrm>
              <a:off x="38100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2" name="Oval 76"/>
            <p:cNvSpPr>
              <a:spLocks noChangeArrowheads="1"/>
            </p:cNvSpPr>
            <p:nvPr/>
          </p:nvSpPr>
          <p:spPr bwMode="auto">
            <a:xfrm>
              <a:off x="28956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3" name="Oval 76"/>
            <p:cNvSpPr>
              <a:spLocks noChangeArrowheads="1"/>
            </p:cNvSpPr>
            <p:nvPr/>
          </p:nvSpPr>
          <p:spPr bwMode="auto">
            <a:xfrm>
              <a:off x="65532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4" name="Oval 76"/>
            <p:cNvSpPr>
              <a:spLocks noChangeArrowheads="1"/>
            </p:cNvSpPr>
            <p:nvPr/>
          </p:nvSpPr>
          <p:spPr bwMode="auto">
            <a:xfrm>
              <a:off x="74676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5" name="Oval 33"/>
            <p:cNvSpPr>
              <a:spLocks noChangeArrowheads="1"/>
            </p:cNvSpPr>
            <p:nvPr/>
          </p:nvSpPr>
          <p:spPr bwMode="auto">
            <a:xfrm>
              <a:off x="2438400" y="3429000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102416" name="Oval 33"/>
            <p:cNvSpPr>
              <a:spLocks noChangeArrowheads="1"/>
            </p:cNvSpPr>
            <p:nvPr/>
          </p:nvSpPr>
          <p:spPr bwMode="auto">
            <a:xfrm>
              <a:off x="4800600" y="3429000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33157" y="2819400"/>
              <a:ext cx="609985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01284" y="2743200"/>
              <a:ext cx="60849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102419" name="Oval 34"/>
            <p:cNvSpPr>
              <a:spLocks noChangeArrowheads="1"/>
            </p:cNvSpPr>
            <p:nvPr/>
          </p:nvSpPr>
          <p:spPr bwMode="auto">
            <a:xfrm>
              <a:off x="11430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102420" name="Oval 34"/>
            <p:cNvSpPr>
              <a:spLocks noChangeArrowheads="1"/>
            </p:cNvSpPr>
            <p:nvPr/>
          </p:nvSpPr>
          <p:spPr bwMode="auto">
            <a:xfrm>
              <a:off x="33528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102421" name="Oval 34"/>
            <p:cNvSpPr>
              <a:spLocks noChangeArrowheads="1"/>
            </p:cNvSpPr>
            <p:nvPr/>
          </p:nvSpPr>
          <p:spPr bwMode="auto">
            <a:xfrm>
              <a:off x="5638800" y="1600200"/>
              <a:ext cx="1981200" cy="8382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Google</a:t>
              </a:r>
              <a:endParaRPr lang="en-US"/>
            </a:p>
          </p:txBody>
        </p:sp>
        <p:cxnSp>
          <p:nvCxnSpPr>
            <p:cNvPr id="84" name="Straight Connector 83"/>
            <p:cNvCxnSpPr>
              <a:endCxn id="102408" idx="0"/>
            </p:cNvCxnSpPr>
            <p:nvPr/>
          </p:nvCxnSpPr>
          <p:spPr>
            <a:xfrm rot="5400000">
              <a:off x="427081" y="3398633"/>
              <a:ext cx="2362200" cy="289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02415" idx="4"/>
            </p:cNvCxnSpPr>
            <p:nvPr/>
          </p:nvCxnSpPr>
          <p:spPr>
            <a:xfrm rot="5400000">
              <a:off x="3070887" y="4425754"/>
              <a:ext cx="504825" cy="924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02415" idx="3"/>
            </p:cNvCxnSpPr>
            <p:nvPr/>
          </p:nvCxnSpPr>
          <p:spPr>
            <a:xfrm rot="5400000">
              <a:off x="2265003" y="4277579"/>
              <a:ext cx="620712" cy="272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808066" y="3459105"/>
              <a:ext cx="2438400" cy="2445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9" idx="2"/>
            </p:cNvCxnSpPr>
            <p:nvPr/>
          </p:nvCxnSpPr>
          <p:spPr>
            <a:xfrm rot="5400000">
              <a:off x="1333803" y="3771707"/>
              <a:ext cx="1600200" cy="6099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315797" y="2819400"/>
              <a:ext cx="60849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6200000" flipH="1">
              <a:off x="3747986" y="4252513"/>
              <a:ext cx="504825" cy="381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2416" idx="2"/>
              <a:endCxn id="102415" idx="6"/>
            </p:cNvCxnSpPr>
            <p:nvPr/>
          </p:nvCxnSpPr>
          <p:spPr>
            <a:xfrm rot="10800000">
              <a:off x="4301663" y="3824288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4931639" y="4288692"/>
              <a:ext cx="620713" cy="272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5633414" y="4425226"/>
              <a:ext cx="544513" cy="760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2416" idx="5"/>
            </p:cNvCxnSpPr>
            <p:nvPr/>
          </p:nvCxnSpPr>
          <p:spPr>
            <a:xfrm rot="16200000" flipH="1">
              <a:off x="6276143" y="4218669"/>
              <a:ext cx="620712" cy="390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2421" idx="4"/>
            </p:cNvCxnSpPr>
            <p:nvPr/>
          </p:nvCxnSpPr>
          <p:spPr>
            <a:xfrm rot="16200000" flipH="1">
              <a:off x="5747409" y="3320741"/>
              <a:ext cx="2297113" cy="532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2971328" y="1981200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181593" y="1981200"/>
              <a:ext cx="4981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2133157" y="1371600"/>
              <a:ext cx="4190855" cy="457200"/>
            </a:xfrm>
            <a:prstGeom prst="arc">
              <a:avLst>
                <a:gd name="adj1" fmla="val 10681875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H="1">
              <a:off x="6972290" y="2399831"/>
              <a:ext cx="533400" cy="3057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79" idx="0"/>
            </p:cNvCxnSpPr>
            <p:nvPr/>
          </p:nvCxnSpPr>
          <p:spPr>
            <a:xfrm rot="16200000" flipH="1">
              <a:off x="2095457" y="2475961"/>
              <a:ext cx="457200" cy="2296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2628635" y="3238707"/>
              <a:ext cx="457200" cy="228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 flipV="1">
              <a:off x="2743142" y="2209800"/>
              <a:ext cx="2972375" cy="7731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H="1">
              <a:off x="4662218" y="2423713"/>
              <a:ext cx="504825" cy="381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3314806" y="2856893"/>
              <a:ext cx="1143000" cy="153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5105256" y="3276738"/>
              <a:ext cx="304800" cy="1521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0800000" flipV="1">
              <a:off x="4039175" y="3124200"/>
              <a:ext cx="762109" cy="54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2419" idx="5"/>
            </p:cNvCxnSpPr>
            <p:nvPr/>
          </p:nvCxnSpPr>
          <p:spPr>
            <a:xfrm rot="16200000" flipH="1">
              <a:off x="3070757" y="1938325"/>
              <a:ext cx="1470025" cy="21431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2"/>
            </p:cNvCxnSpPr>
            <p:nvPr/>
          </p:nvCxnSpPr>
          <p:spPr>
            <a:xfrm rot="16200000" flipH="1">
              <a:off x="7004680" y="3891964"/>
              <a:ext cx="1458913" cy="228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6052348" y="3472202"/>
              <a:ext cx="1535113" cy="11439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9" idx="1"/>
            </p:cNvCxnSpPr>
            <p:nvPr/>
          </p:nvCxnSpPr>
          <p:spPr>
            <a:xfrm rot="10800000" flipV="1">
              <a:off x="6095826" y="3048000"/>
              <a:ext cx="1219971" cy="4683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endCxn id="80" idx="3"/>
            </p:cNvCxnSpPr>
            <p:nvPr/>
          </p:nvCxnSpPr>
          <p:spPr>
            <a:xfrm rot="10800000" flipV="1">
              <a:off x="5409778" y="2362200"/>
              <a:ext cx="780007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053332" y="2217738"/>
              <a:ext cx="2286327" cy="685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38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7680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6A6E94B-69D4-41D7-B73F-BB77AFA5E7D1}" type="slidenum">
              <a:rPr lang="en-US"/>
              <a:pPr/>
              <a:t>20</a:t>
            </a:fld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366713" y="184150"/>
            <a:ext cx="7772400" cy="852488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Some client-server examples</a:t>
            </a:r>
          </a:p>
        </p:txBody>
      </p:sp>
      <p:sp>
        <p:nvSpPr>
          <p:cNvPr id="76805" name="Rectangle 460"/>
          <p:cNvSpPr>
            <a:spLocks noGrp="1" noChangeArrowheads="1"/>
          </p:cNvSpPr>
          <p:nvPr>
            <p:ph type="body" sz="half" idx="2"/>
          </p:nvPr>
        </p:nvSpPr>
        <p:spPr>
          <a:xfrm>
            <a:off x="564022" y="1103822"/>
            <a:ext cx="8332329" cy="4648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Client-server in C </a:t>
            </a:r>
          </a:p>
          <a:p>
            <a:pPr lvl="1"/>
            <a:r>
              <a:rPr lang="en-US" dirty="0">
                <a:ea typeface="ＭＳ Ｐゴシック" pitchFamily="34" charset="-128"/>
                <a:hlinkClick r:id="rId3"/>
              </a:rPr>
              <a:t>http://www.eg.bucknell.edu/~cs363/2016-spring/code/client-server-c</a:t>
            </a:r>
            <a:r>
              <a:rPr lang="en-US" dirty="0" smtClean="0">
                <a:ea typeface="ＭＳ Ｐゴシック" pitchFamily="34" charset="-128"/>
                <a:hlinkClick r:id="rId3"/>
              </a:rPr>
              <a:t>/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Client-server in Python</a:t>
            </a:r>
          </a:p>
          <a:p>
            <a:pPr lvl="1"/>
            <a:r>
              <a:rPr lang="en-US" dirty="0">
                <a:ea typeface="ＭＳ Ｐゴシック" pitchFamily="34" charset="-128"/>
                <a:hlinkClick r:id="rId4"/>
              </a:rPr>
              <a:t>http://www.eg.bucknell.edu/~cs363/2016-spring/code/client-server-python</a:t>
            </a:r>
            <a:r>
              <a:rPr lang="en-US" dirty="0" smtClean="0">
                <a:ea typeface="ＭＳ Ｐゴシック" pitchFamily="34" charset="-128"/>
                <a:hlinkClick r:id="rId4"/>
              </a:rPr>
              <a:t>/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Web client-server in C</a:t>
            </a:r>
          </a:p>
          <a:p>
            <a:pPr lvl="1"/>
            <a:r>
              <a:rPr lang="en-US" dirty="0">
                <a:ea typeface="ＭＳ Ｐゴシック" pitchFamily="34" charset="-128"/>
                <a:hlinkClick r:id="rId5"/>
              </a:rPr>
              <a:t>http://www.eg.bucknell.edu/~cs363/2016-spring/code/web-client-server-c/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76806" name="Picture 351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8300" y="842963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04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8909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4DBCF21A-D7AD-44F7-B747-E7228745454D}" type="slidenum">
              <a:rPr lang="en-US"/>
              <a:pPr/>
              <a:t>21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-11113"/>
            <a:ext cx="8305800" cy="1143001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What transport service does an app need?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9413" y="1141413"/>
            <a:ext cx="4316412" cy="2797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data integrity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some apps (e.g., file transfer, web transactions) require 100% reliable data transfer</a:t>
            </a:r>
            <a:r>
              <a:rPr lang="en-US" smtClean="0">
                <a:ea typeface="ＭＳ Ｐゴシック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other apps (e.g., audio) can tolerate some loss</a:t>
            </a:r>
          </a:p>
          <a:p>
            <a:pPr>
              <a:lnSpc>
                <a:spcPct val="90000"/>
              </a:lnSpc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4813" y="3724275"/>
            <a:ext cx="3810000" cy="24431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timing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some apps (e.g., Internet telephony, interactive games) require low delay to be 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effective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4905375" y="1101725"/>
            <a:ext cx="3935413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throughput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some apps (e.g., multimedia) require minimum amount of throughput to be 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effective</a:t>
            </a:r>
            <a:r>
              <a:rPr lang="ja-JP" altLang="en-US" sz="2400">
                <a:latin typeface="Gill Sans MT" pitchFamily="34" charset="0"/>
              </a:rPr>
              <a:t>”</a:t>
            </a:r>
            <a:endParaRPr lang="en-US" altLang="ja-JP" sz="2400">
              <a:latin typeface="Gill Sans MT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other apps (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elastic apps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>
                <a:latin typeface="Gill Sans MT" pitchFamily="34" charset="0"/>
              </a:rPr>
              <a:t>) make use of whatever throughput they get </a:t>
            </a:r>
            <a:endParaRPr lang="en-US" sz="2400">
              <a:latin typeface="Gill Sans MT" pitchFamily="34" charset="0"/>
            </a:endParaRPr>
          </a:p>
        </p:txBody>
      </p:sp>
      <p:pic>
        <p:nvPicPr>
          <p:cNvPr id="89095" name="Picture 13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763588"/>
            <a:ext cx="8228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0" name="Rectangle 5"/>
          <p:cNvSpPr>
            <a:spLocks noChangeArrowheads="1"/>
          </p:cNvSpPr>
          <p:nvPr/>
        </p:nvSpPr>
        <p:spPr bwMode="auto">
          <a:xfrm>
            <a:off x="4959350" y="4554538"/>
            <a:ext cx="3935413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security</a:t>
            </a:r>
          </a:p>
          <a:p>
            <a:pPr marL="342900" indent="-34290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encryption, data integrity,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Securing TCP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TCP &amp; UDP </a:t>
            </a:r>
          </a:p>
          <a:p>
            <a:pPr>
              <a:defRPr/>
            </a:pPr>
            <a:r>
              <a:rPr lang="en-US" dirty="0" smtClean="0"/>
              <a:t>no encryption</a:t>
            </a:r>
          </a:p>
          <a:p>
            <a:pPr>
              <a:defRPr/>
            </a:pPr>
            <a:r>
              <a:rPr lang="en-US" dirty="0" err="1" smtClean="0"/>
              <a:t>cleartext</a:t>
            </a:r>
            <a:r>
              <a:rPr lang="en-US" dirty="0" smtClean="0"/>
              <a:t> </a:t>
            </a:r>
            <a:r>
              <a:rPr lang="en-US" dirty="0" err="1" smtClean="0"/>
              <a:t>passwds</a:t>
            </a:r>
            <a:r>
              <a:rPr lang="en-US" dirty="0" smtClean="0"/>
              <a:t> sent into socket traverse Internet  in </a:t>
            </a:r>
            <a:r>
              <a:rPr lang="en-US" dirty="0" err="1" smtClean="0"/>
              <a:t>cleartext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TLS and SSL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provides encrypted TCP connection</a:t>
            </a:r>
          </a:p>
          <a:p>
            <a:pPr>
              <a:defRPr/>
            </a:pPr>
            <a:r>
              <a:rPr lang="en-US" dirty="0" smtClean="0"/>
              <a:t>data integrity</a:t>
            </a:r>
          </a:p>
          <a:p>
            <a:pPr>
              <a:defRPr/>
            </a:pPr>
            <a:r>
              <a:rPr lang="en-US" dirty="0" smtClean="0"/>
              <a:t>end-point authentication</a:t>
            </a:r>
            <a:endParaRPr lang="en-US" dirty="0"/>
          </a:p>
        </p:txBody>
      </p:sp>
      <p:sp>
        <p:nvSpPr>
          <p:cNvPr id="97283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22228B"/>
                </a:solidFill>
                <a:ea typeface="ＭＳ Ｐゴシック" pitchFamily="34" charset="-128"/>
              </a:rPr>
              <a:t>SSL is at app layer</a:t>
            </a:r>
          </a:p>
          <a:p>
            <a:r>
              <a:rPr lang="en-US" dirty="0" smtClean="0">
                <a:ea typeface="ＭＳ Ｐゴシック" pitchFamily="34" charset="-128"/>
              </a:rPr>
              <a:t>Apps use SSL libraries, which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talk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to TCP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22228B"/>
                </a:solidFill>
                <a:ea typeface="ＭＳ Ｐゴシック" pitchFamily="34" charset="-128"/>
              </a:rPr>
              <a:t>SSL socket API</a:t>
            </a:r>
          </a:p>
          <a:p>
            <a:pPr marL="342900" lvl="1" indent="-342900">
              <a:buSzPct val="65000"/>
              <a:buFont typeface="Wingdings" pitchFamily="2" charset="2"/>
              <a:buChar char="v"/>
            </a:pPr>
            <a:r>
              <a:rPr lang="en-US" sz="2800" dirty="0" err="1" smtClean="0">
                <a:ea typeface="ＭＳ Ｐゴシック" pitchFamily="34" charset="-128"/>
              </a:rPr>
              <a:t>cleartext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passwds</a:t>
            </a:r>
            <a:r>
              <a:rPr lang="en-US" sz="2800" dirty="0" smtClean="0">
                <a:ea typeface="ＭＳ Ｐゴシック" pitchFamily="34" charset="-128"/>
              </a:rPr>
              <a:t> sent into socket traverse Internet  encrypted </a:t>
            </a:r>
          </a:p>
          <a:p>
            <a:pPr marL="342900" lvl="1" indent="-342900">
              <a:buSzPct val="65000"/>
              <a:buFont typeface="Wingdings" pitchFamily="2" charset="2"/>
              <a:buChar char="v"/>
            </a:pPr>
            <a:r>
              <a:rPr lang="en-US" sz="2800" dirty="0" smtClean="0">
                <a:ea typeface="ＭＳ Ｐゴシック" pitchFamily="34" charset="-128"/>
              </a:rPr>
              <a:t>See Chapter 8</a:t>
            </a:r>
          </a:p>
          <a:p>
            <a:pPr marL="342900" lvl="1" indent="-342900"/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Layer</a:t>
            </a:r>
            <a:endParaRPr lang="en-US"/>
          </a:p>
        </p:txBody>
      </p:sp>
      <p:sp>
        <p:nvSpPr>
          <p:cNvPr id="972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E3D75CA3-2BFE-4CAB-BF34-7BB7F70AD2B4}" type="slidenum">
              <a:rPr lang="en-US"/>
              <a:pPr/>
              <a:t>22</a:t>
            </a:fld>
            <a:endParaRPr lang="en-US"/>
          </a:p>
        </p:txBody>
      </p:sp>
      <p:pic>
        <p:nvPicPr>
          <p:cNvPr id="97286" name="Picture 35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75" y="1050925"/>
            <a:ext cx="28257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Introduction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01613"/>
            <a:ext cx="7772400" cy="892175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A closer look at network structure: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7513" y="1381125"/>
            <a:ext cx="4203700" cy="1047750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network edge:</a:t>
            </a:r>
          </a:p>
          <a:p>
            <a:pPr lvl="1" eaLnBrk="1" hangingPunct="1">
              <a:buSzPct val="75000"/>
            </a:pPr>
            <a:r>
              <a:rPr lang="en-US" smtClean="0">
                <a:ea typeface="ＭＳ Ｐゴシック" pitchFamily="34" charset="-128"/>
              </a:rPr>
              <a:t>hosts: clients and servers</a:t>
            </a:r>
          </a:p>
          <a:p>
            <a:pPr lvl="1" eaLnBrk="1" hangingPunct="1">
              <a:buSzPct val="75000"/>
            </a:pPr>
            <a:r>
              <a:rPr lang="en-US" smtClean="0">
                <a:ea typeface="ＭＳ Ｐゴシック" pitchFamily="34" charset="-128"/>
              </a:rPr>
              <a:t>servers often in data centers</a:t>
            </a:r>
          </a:p>
          <a:p>
            <a:pPr lvl="1" eaLnBrk="1" hangingPunct="1">
              <a:buSzPct val="75000"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0088" name="Rectangle 872"/>
          <p:cNvSpPr>
            <a:spLocks noChangeArrowheads="1"/>
          </p:cNvSpPr>
          <p:nvPr/>
        </p:nvSpPr>
        <p:spPr bwMode="auto">
          <a:xfrm>
            <a:off x="419100" y="3068638"/>
            <a:ext cx="4027488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access networks, physical media:</a:t>
            </a:r>
            <a:r>
              <a:rPr lang="en-US" sz="2800">
                <a:latin typeface="Gill Sans MT" pitchFamily="34" charset="0"/>
              </a:rPr>
              <a:t> wired, wireless communication links</a:t>
            </a:r>
            <a:r>
              <a:rPr lang="en-US" sz="2800">
                <a:solidFill>
                  <a:srgbClr val="FF0000"/>
                </a:solidFill>
                <a:latin typeface="Gill Sans MT" pitchFamily="34" charset="0"/>
              </a:rPr>
              <a:t> </a:t>
            </a:r>
            <a:endParaRPr lang="en-US">
              <a:latin typeface="Gill Sans MT" pitchFamily="34" charset="0"/>
            </a:endParaRPr>
          </a:p>
        </p:txBody>
      </p:sp>
      <p:sp>
        <p:nvSpPr>
          <p:cNvPr id="10089" name="Rectangle 873"/>
          <p:cNvSpPr>
            <a:spLocks noChangeArrowheads="1"/>
          </p:cNvSpPr>
          <p:nvPr/>
        </p:nvSpPr>
        <p:spPr bwMode="auto">
          <a:xfrm>
            <a:off x="447675" y="4784725"/>
            <a:ext cx="3810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15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network core: </a:t>
            </a:r>
          </a:p>
          <a:p>
            <a:pPr marL="628650" lvl="1" indent="-171450">
              <a:lnSpc>
                <a:spcPct val="85000"/>
              </a:lnSpc>
              <a:spcBef>
                <a:spcPct val="15000"/>
              </a:spcBef>
              <a:buClr>
                <a:srgbClr val="000099"/>
              </a:buClr>
              <a:buSzPct val="95000"/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interconnected routers</a:t>
            </a:r>
          </a:p>
          <a:p>
            <a:pPr marL="628650" lvl="1" indent="-171450">
              <a:lnSpc>
                <a:spcPct val="85000"/>
              </a:lnSpc>
              <a:spcBef>
                <a:spcPct val="15000"/>
              </a:spcBef>
              <a:buClr>
                <a:srgbClr val="000099"/>
              </a:buClr>
              <a:buSzPct val="95000"/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network of networks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>
              <a:latin typeface="Gill Sans MT" pitchFamily="34" charset="0"/>
            </a:endParaRPr>
          </a:p>
        </p:txBody>
      </p:sp>
      <p:pic>
        <p:nvPicPr>
          <p:cNvPr id="49158" name="Picture 54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8778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159" name="Group 733"/>
          <p:cNvGrpSpPr>
            <a:grpSpLocks/>
          </p:cNvGrpSpPr>
          <p:nvPr/>
        </p:nvGrpSpPr>
        <p:grpSpPr bwMode="auto">
          <a:xfrm>
            <a:off x="5202238" y="1384300"/>
            <a:ext cx="3551237" cy="4743450"/>
            <a:chOff x="5202238" y="1384300"/>
            <a:chExt cx="3551237" cy="4743450"/>
          </a:xfrm>
        </p:grpSpPr>
        <p:sp>
          <p:nvSpPr>
            <p:cNvPr id="49161" name="Freeform 415"/>
            <p:cNvSpPr>
              <a:spLocks/>
            </p:cNvSpPr>
            <p:nvPr/>
          </p:nvSpPr>
          <p:spPr bwMode="auto">
            <a:xfrm>
              <a:off x="7004050" y="3527425"/>
              <a:ext cx="1314450" cy="674688"/>
            </a:xfrm>
            <a:custGeom>
              <a:avLst/>
              <a:gdLst>
                <a:gd name="T0" fmla="*/ 2147483647 w 828"/>
                <a:gd name="T1" fmla="*/ 2147483647 h 425"/>
                <a:gd name="T2" fmla="*/ 2147483647 w 828"/>
                <a:gd name="T3" fmla="*/ 2147483647 h 425"/>
                <a:gd name="T4" fmla="*/ 2147483647 w 828"/>
                <a:gd name="T5" fmla="*/ 2147483647 h 425"/>
                <a:gd name="T6" fmla="*/ 2147483647 w 828"/>
                <a:gd name="T7" fmla="*/ 2147483647 h 425"/>
                <a:gd name="T8" fmla="*/ 2147483647 w 828"/>
                <a:gd name="T9" fmla="*/ 2147483647 h 425"/>
                <a:gd name="T10" fmla="*/ 2147483647 w 828"/>
                <a:gd name="T11" fmla="*/ 2147483647 h 425"/>
                <a:gd name="T12" fmla="*/ 2147483647 w 828"/>
                <a:gd name="T13" fmla="*/ 2147483647 h 425"/>
                <a:gd name="T14" fmla="*/ 2147483647 w 828"/>
                <a:gd name="T15" fmla="*/ 2147483647 h 425"/>
                <a:gd name="T16" fmla="*/ 2147483647 w 828"/>
                <a:gd name="T17" fmla="*/ 2147483647 h 425"/>
                <a:gd name="T18" fmla="*/ 2147483647 w 828"/>
                <a:gd name="T19" fmla="*/ 2147483647 h 425"/>
                <a:gd name="T20" fmla="*/ 2147483647 w 828"/>
                <a:gd name="T21" fmla="*/ 2147483647 h 425"/>
                <a:gd name="T22" fmla="*/ 2147483647 w 828"/>
                <a:gd name="T23" fmla="*/ 2147483647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Freeform 416"/>
            <p:cNvSpPr>
              <a:spLocks/>
            </p:cNvSpPr>
            <p:nvPr/>
          </p:nvSpPr>
          <p:spPr bwMode="auto">
            <a:xfrm>
              <a:off x="7023100" y="2001838"/>
              <a:ext cx="1730375" cy="1125538"/>
            </a:xfrm>
            <a:custGeom>
              <a:avLst/>
              <a:gdLst>
                <a:gd name="T0" fmla="*/ 2147483647 w 765"/>
                <a:gd name="T1" fmla="*/ 2147483647 h 459"/>
                <a:gd name="T2" fmla="*/ 2147483647 w 765"/>
                <a:gd name="T3" fmla="*/ 2147483647 h 459"/>
                <a:gd name="T4" fmla="*/ 2147483647 w 765"/>
                <a:gd name="T5" fmla="*/ 2147483647 h 459"/>
                <a:gd name="T6" fmla="*/ 2147483647 w 765"/>
                <a:gd name="T7" fmla="*/ 2147483647 h 459"/>
                <a:gd name="T8" fmla="*/ 2147483647 w 765"/>
                <a:gd name="T9" fmla="*/ 2147483647 h 459"/>
                <a:gd name="T10" fmla="*/ 2147483647 w 765"/>
                <a:gd name="T11" fmla="*/ 2147483647 h 459"/>
                <a:gd name="T12" fmla="*/ 2147483647 w 765"/>
                <a:gd name="T13" fmla="*/ 2147483647 h 459"/>
                <a:gd name="T14" fmla="*/ 2147483647 w 765"/>
                <a:gd name="T15" fmla="*/ 2147483647 h 459"/>
                <a:gd name="T16" fmla="*/ 2147483647 w 765"/>
                <a:gd name="T17" fmla="*/ 2147483647 h 459"/>
                <a:gd name="T18" fmla="*/ 2147483647 w 765"/>
                <a:gd name="T19" fmla="*/ 2147483647 h 459"/>
                <a:gd name="T20" fmla="*/ 2147483647 w 765"/>
                <a:gd name="T21" fmla="*/ 2147483647 h 459"/>
                <a:gd name="T22" fmla="*/ 2147483647 w 765"/>
                <a:gd name="T23" fmla="*/ 2147483647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Freeform 417"/>
            <p:cNvSpPr>
              <a:spLocks/>
            </p:cNvSpPr>
            <p:nvPr/>
          </p:nvSpPr>
          <p:spPr bwMode="auto">
            <a:xfrm>
              <a:off x="5202238" y="1709738"/>
              <a:ext cx="1736725" cy="1071563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64" name="Group 418"/>
            <p:cNvGrpSpPr>
              <a:grpSpLocks/>
            </p:cNvGrpSpPr>
            <p:nvPr/>
          </p:nvGrpSpPr>
          <p:grpSpPr bwMode="auto">
            <a:xfrm>
              <a:off x="5278438" y="2974975"/>
              <a:ext cx="1458912" cy="933450"/>
              <a:chOff x="2889" y="1631"/>
              <a:chExt cx="980" cy="743"/>
            </a:xfrm>
          </p:grpSpPr>
          <p:sp>
            <p:nvSpPr>
              <p:cNvPr id="49514" name="Rectangle 419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15" name="AutoShape 420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49165" name="Line 421"/>
            <p:cNvSpPr>
              <a:spLocks noChangeShapeType="1"/>
            </p:cNvSpPr>
            <p:nvPr/>
          </p:nvSpPr>
          <p:spPr bwMode="auto">
            <a:xfrm>
              <a:off x="7396163" y="3813175"/>
              <a:ext cx="163512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Line 422"/>
            <p:cNvSpPr>
              <a:spLocks noChangeShapeType="1"/>
            </p:cNvSpPr>
            <p:nvPr/>
          </p:nvSpPr>
          <p:spPr bwMode="auto">
            <a:xfrm>
              <a:off x="7493000" y="3733800"/>
              <a:ext cx="27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7" name="Line 423"/>
            <p:cNvSpPr>
              <a:spLocks noChangeShapeType="1"/>
            </p:cNvSpPr>
            <p:nvPr/>
          </p:nvSpPr>
          <p:spPr bwMode="auto">
            <a:xfrm flipV="1">
              <a:off x="7729538" y="3819525"/>
              <a:ext cx="134937" cy="104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Line 424"/>
            <p:cNvSpPr>
              <a:spLocks noChangeShapeType="1"/>
            </p:cNvSpPr>
            <p:nvPr/>
          </p:nvSpPr>
          <p:spPr bwMode="auto">
            <a:xfrm>
              <a:off x="6427788" y="3740150"/>
              <a:ext cx="679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Line 425"/>
            <p:cNvSpPr>
              <a:spLocks noChangeShapeType="1"/>
            </p:cNvSpPr>
            <p:nvPr/>
          </p:nvSpPr>
          <p:spPr bwMode="auto">
            <a:xfrm>
              <a:off x="6723063" y="2587625"/>
              <a:ext cx="509587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Line 426"/>
            <p:cNvSpPr>
              <a:spLocks noChangeShapeType="1"/>
            </p:cNvSpPr>
            <p:nvPr/>
          </p:nvSpPr>
          <p:spPr bwMode="auto">
            <a:xfrm>
              <a:off x="6289675" y="2403475"/>
              <a:ext cx="152400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Freeform 427"/>
            <p:cNvSpPr>
              <a:spLocks/>
            </p:cNvSpPr>
            <p:nvPr/>
          </p:nvSpPr>
          <p:spPr bwMode="auto">
            <a:xfrm>
              <a:off x="5497513" y="4378325"/>
              <a:ext cx="3079750" cy="1665288"/>
            </a:xfrm>
            <a:custGeom>
              <a:avLst/>
              <a:gdLst>
                <a:gd name="T0" fmla="*/ 2147483647 w 1940"/>
                <a:gd name="T1" fmla="*/ 2147483647 h 1049"/>
                <a:gd name="T2" fmla="*/ 2147483647 w 1940"/>
                <a:gd name="T3" fmla="*/ 2147483647 h 1049"/>
                <a:gd name="T4" fmla="*/ 2147483647 w 1940"/>
                <a:gd name="T5" fmla="*/ 2147483647 h 1049"/>
                <a:gd name="T6" fmla="*/ 2147483647 w 1940"/>
                <a:gd name="T7" fmla="*/ 2147483647 h 1049"/>
                <a:gd name="T8" fmla="*/ 2147483647 w 1940"/>
                <a:gd name="T9" fmla="*/ 2147483647 h 1049"/>
                <a:gd name="T10" fmla="*/ 2147483647 w 1940"/>
                <a:gd name="T11" fmla="*/ 2147483647 h 1049"/>
                <a:gd name="T12" fmla="*/ 2147483647 w 1940"/>
                <a:gd name="T13" fmla="*/ 2147483647 h 1049"/>
                <a:gd name="T14" fmla="*/ 2147483647 w 1940"/>
                <a:gd name="T15" fmla="*/ 2147483647 h 1049"/>
                <a:gd name="T16" fmla="*/ 2147483647 w 1940"/>
                <a:gd name="T17" fmla="*/ 2147483647 h 1049"/>
                <a:gd name="T18" fmla="*/ 2147483647 w 1940"/>
                <a:gd name="T19" fmla="*/ 2147483647 h 1049"/>
                <a:gd name="T20" fmla="*/ 2147483647 w 1940"/>
                <a:gd name="T21" fmla="*/ 2147483647 h 1049"/>
                <a:gd name="T22" fmla="*/ 2147483647 w 1940"/>
                <a:gd name="T23" fmla="*/ 2147483647 h 1049"/>
                <a:gd name="T24" fmla="*/ 2147483647 w 1940"/>
                <a:gd name="T25" fmla="*/ 2147483647 h 1049"/>
                <a:gd name="T26" fmla="*/ 2147483647 w 1940"/>
                <a:gd name="T27" fmla="*/ 2147483647 h 1049"/>
                <a:gd name="T28" fmla="*/ 2147483647 w 1940"/>
                <a:gd name="T29" fmla="*/ 2147483647 h 1049"/>
                <a:gd name="T30" fmla="*/ 2147483647 w 1940"/>
                <a:gd name="T31" fmla="*/ 2147483647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40"/>
                <a:gd name="T49" fmla="*/ 0 h 1049"/>
                <a:gd name="T50" fmla="*/ 1940 w 1940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40" h="1049">
                  <a:moveTo>
                    <a:pt x="952" y="26"/>
                  </a:moveTo>
                  <a:cubicBezTo>
                    <a:pt x="867" y="45"/>
                    <a:pt x="832" y="118"/>
                    <a:pt x="755" y="125"/>
                  </a:cubicBezTo>
                  <a:cubicBezTo>
                    <a:pt x="678" y="132"/>
                    <a:pt x="587" y="72"/>
                    <a:pt x="488" y="68"/>
                  </a:cubicBezTo>
                  <a:cubicBezTo>
                    <a:pt x="389" y="64"/>
                    <a:pt x="237" y="48"/>
                    <a:pt x="158" y="101"/>
                  </a:cubicBezTo>
                  <a:cubicBezTo>
                    <a:pt x="79" y="154"/>
                    <a:pt x="28" y="298"/>
                    <a:pt x="14" y="389"/>
                  </a:cubicBezTo>
                  <a:cubicBezTo>
                    <a:pt x="0" y="480"/>
                    <a:pt x="25" y="595"/>
                    <a:pt x="71" y="648"/>
                  </a:cubicBezTo>
                  <a:cubicBezTo>
                    <a:pt x="117" y="701"/>
                    <a:pt x="205" y="665"/>
                    <a:pt x="288" y="706"/>
                  </a:cubicBezTo>
                  <a:cubicBezTo>
                    <a:pt x="371" y="747"/>
                    <a:pt x="450" y="842"/>
                    <a:pt x="568" y="893"/>
                  </a:cubicBezTo>
                  <a:cubicBezTo>
                    <a:pt x="686" y="944"/>
                    <a:pt x="852" y="991"/>
                    <a:pt x="996" y="1014"/>
                  </a:cubicBezTo>
                  <a:cubicBezTo>
                    <a:pt x="1140" y="1036"/>
                    <a:pt x="1309" y="1049"/>
                    <a:pt x="1433" y="1031"/>
                  </a:cubicBezTo>
                  <a:cubicBezTo>
                    <a:pt x="1557" y="1012"/>
                    <a:pt x="1657" y="960"/>
                    <a:pt x="1739" y="907"/>
                  </a:cubicBezTo>
                  <a:cubicBezTo>
                    <a:pt x="1821" y="855"/>
                    <a:pt x="1906" y="824"/>
                    <a:pt x="1923" y="714"/>
                  </a:cubicBezTo>
                  <a:cubicBezTo>
                    <a:pt x="1940" y="604"/>
                    <a:pt x="1898" y="350"/>
                    <a:pt x="1839" y="251"/>
                  </a:cubicBezTo>
                  <a:cubicBezTo>
                    <a:pt x="1780" y="151"/>
                    <a:pt x="1662" y="153"/>
                    <a:pt x="1566" y="114"/>
                  </a:cubicBezTo>
                  <a:cubicBezTo>
                    <a:pt x="1470" y="76"/>
                    <a:pt x="1365" y="30"/>
                    <a:pt x="1263" y="15"/>
                  </a:cubicBezTo>
                  <a:cubicBezTo>
                    <a:pt x="1161" y="0"/>
                    <a:pt x="1037" y="8"/>
                    <a:pt x="952" y="26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428"/>
            <p:cNvSpPr>
              <a:spLocks noChangeShapeType="1"/>
            </p:cNvSpPr>
            <p:nvPr/>
          </p:nvSpPr>
          <p:spPr bwMode="auto">
            <a:xfrm rot="-5400000">
              <a:off x="7845425" y="5159376"/>
              <a:ext cx="523875" cy="13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3" name="Line 429"/>
            <p:cNvSpPr>
              <a:spLocks noChangeShapeType="1"/>
            </p:cNvSpPr>
            <p:nvPr/>
          </p:nvSpPr>
          <p:spPr bwMode="auto">
            <a:xfrm rot="5400000" flipV="1">
              <a:off x="7991475" y="5440363"/>
              <a:ext cx="3175" cy="857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4" name="Line 430"/>
            <p:cNvSpPr>
              <a:spLocks noChangeShapeType="1"/>
            </p:cNvSpPr>
            <p:nvPr/>
          </p:nvSpPr>
          <p:spPr bwMode="auto">
            <a:xfrm rot="-5400000">
              <a:off x="8177213" y="5116513"/>
              <a:ext cx="0" cy="114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5" name="Line 431"/>
            <p:cNvSpPr>
              <a:spLocks noChangeShapeType="1"/>
            </p:cNvSpPr>
            <p:nvPr/>
          </p:nvSpPr>
          <p:spPr bwMode="auto">
            <a:xfrm>
              <a:off x="7358063" y="4697413"/>
              <a:ext cx="390525" cy="184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432"/>
            <p:cNvSpPr>
              <a:spLocks noChangeShapeType="1"/>
            </p:cNvSpPr>
            <p:nvPr/>
          </p:nvSpPr>
          <p:spPr bwMode="auto">
            <a:xfrm flipV="1">
              <a:off x="6737350" y="4684713"/>
              <a:ext cx="322263" cy="198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Line 433"/>
            <p:cNvSpPr>
              <a:spLocks noChangeShapeType="1"/>
            </p:cNvSpPr>
            <p:nvPr/>
          </p:nvSpPr>
          <p:spPr bwMode="auto">
            <a:xfrm flipV="1">
              <a:off x="6780213" y="4976813"/>
              <a:ext cx="971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Line 435"/>
            <p:cNvSpPr>
              <a:spLocks noChangeShapeType="1"/>
            </p:cNvSpPr>
            <p:nvPr/>
          </p:nvSpPr>
          <p:spPr bwMode="auto">
            <a:xfrm>
              <a:off x="6100763" y="4773613"/>
              <a:ext cx="263525" cy="85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Line 436"/>
            <p:cNvSpPr>
              <a:spLocks noChangeShapeType="1"/>
            </p:cNvSpPr>
            <p:nvPr/>
          </p:nvSpPr>
          <p:spPr bwMode="auto">
            <a:xfrm flipV="1">
              <a:off x="5842000" y="4983163"/>
              <a:ext cx="412750" cy="12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Line 439"/>
            <p:cNvSpPr>
              <a:spLocks noChangeShapeType="1"/>
            </p:cNvSpPr>
            <p:nvPr/>
          </p:nvSpPr>
          <p:spPr bwMode="auto">
            <a:xfrm flipH="1">
              <a:off x="6267450" y="5070475"/>
              <a:ext cx="142875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Line 440"/>
            <p:cNvSpPr>
              <a:spLocks noChangeShapeType="1"/>
            </p:cNvSpPr>
            <p:nvPr/>
          </p:nvSpPr>
          <p:spPr bwMode="auto">
            <a:xfrm flipH="1" flipV="1">
              <a:off x="6588125" y="5097463"/>
              <a:ext cx="74613" cy="173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Line 441"/>
            <p:cNvSpPr>
              <a:spLocks noChangeShapeType="1"/>
            </p:cNvSpPr>
            <p:nvPr/>
          </p:nvSpPr>
          <p:spPr bwMode="auto">
            <a:xfrm>
              <a:off x="6743700" y="5053013"/>
              <a:ext cx="503238" cy="269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Line 443"/>
            <p:cNvSpPr>
              <a:spLocks noChangeShapeType="1"/>
            </p:cNvSpPr>
            <p:nvPr/>
          </p:nvSpPr>
          <p:spPr bwMode="auto">
            <a:xfrm>
              <a:off x="6281738" y="3522663"/>
              <a:ext cx="0" cy="131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Line 444"/>
            <p:cNvSpPr>
              <a:spLocks noChangeShapeType="1"/>
            </p:cNvSpPr>
            <p:nvPr/>
          </p:nvSpPr>
          <p:spPr bwMode="auto">
            <a:xfrm flipV="1">
              <a:off x="7577138" y="2492375"/>
              <a:ext cx="123825" cy="87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Line 445"/>
            <p:cNvSpPr>
              <a:spLocks noChangeShapeType="1"/>
            </p:cNvSpPr>
            <p:nvPr/>
          </p:nvSpPr>
          <p:spPr bwMode="auto">
            <a:xfrm>
              <a:off x="7405688" y="2665413"/>
              <a:ext cx="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Line 446"/>
            <p:cNvSpPr>
              <a:spLocks noChangeShapeType="1"/>
            </p:cNvSpPr>
            <p:nvPr/>
          </p:nvSpPr>
          <p:spPr bwMode="auto">
            <a:xfrm flipV="1">
              <a:off x="7577138" y="2562225"/>
              <a:ext cx="263525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Line 447"/>
            <p:cNvSpPr>
              <a:spLocks noChangeShapeType="1"/>
            </p:cNvSpPr>
            <p:nvPr/>
          </p:nvSpPr>
          <p:spPr bwMode="auto">
            <a:xfrm>
              <a:off x="7942263" y="2560638"/>
              <a:ext cx="0" cy="196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Line 448"/>
            <p:cNvSpPr>
              <a:spLocks noChangeShapeType="1"/>
            </p:cNvSpPr>
            <p:nvPr/>
          </p:nvSpPr>
          <p:spPr bwMode="auto">
            <a:xfrm>
              <a:off x="7596188" y="2867025"/>
              <a:ext cx="188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Line 449"/>
            <p:cNvSpPr>
              <a:spLocks noChangeShapeType="1"/>
            </p:cNvSpPr>
            <p:nvPr/>
          </p:nvSpPr>
          <p:spPr bwMode="auto">
            <a:xfrm flipV="1">
              <a:off x="5891213" y="3733800"/>
              <a:ext cx="168275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Line 450"/>
            <p:cNvSpPr>
              <a:spLocks noChangeShapeType="1"/>
            </p:cNvSpPr>
            <p:nvPr/>
          </p:nvSpPr>
          <p:spPr bwMode="auto">
            <a:xfrm>
              <a:off x="8150225" y="2857500"/>
              <a:ext cx="17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Line 451"/>
            <p:cNvSpPr>
              <a:spLocks noChangeShapeType="1"/>
            </p:cNvSpPr>
            <p:nvPr/>
          </p:nvSpPr>
          <p:spPr bwMode="auto">
            <a:xfrm flipH="1">
              <a:off x="7296150" y="2933700"/>
              <a:ext cx="98425" cy="704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Line 452"/>
            <p:cNvSpPr>
              <a:spLocks noChangeShapeType="1"/>
            </p:cNvSpPr>
            <p:nvPr/>
          </p:nvSpPr>
          <p:spPr bwMode="auto">
            <a:xfrm flipH="1">
              <a:off x="7888288" y="2933700"/>
              <a:ext cx="111125" cy="7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Line 541"/>
            <p:cNvSpPr>
              <a:spLocks noChangeShapeType="1"/>
            </p:cNvSpPr>
            <p:nvPr/>
          </p:nvSpPr>
          <p:spPr bwMode="auto">
            <a:xfrm flipV="1">
              <a:off x="7272338" y="4075113"/>
              <a:ext cx="227012" cy="436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94" name="Group 590"/>
            <p:cNvGrpSpPr>
              <a:grpSpLocks/>
            </p:cNvGrpSpPr>
            <p:nvPr/>
          </p:nvGrpSpPr>
          <p:grpSpPr bwMode="auto">
            <a:xfrm flipH="1">
              <a:off x="5775325" y="4533900"/>
              <a:ext cx="414337" cy="373063"/>
              <a:chOff x="2839" y="3501"/>
              <a:chExt cx="755" cy="803"/>
            </a:xfrm>
          </p:grpSpPr>
          <p:pic>
            <p:nvPicPr>
              <p:cNvPr id="49512" name="Picture 59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513" name="Freeform 59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9195" name="Group 593"/>
            <p:cNvGrpSpPr>
              <a:grpSpLocks/>
            </p:cNvGrpSpPr>
            <p:nvPr/>
          </p:nvGrpSpPr>
          <p:grpSpPr bwMode="auto">
            <a:xfrm flipH="1">
              <a:off x="5457825" y="4954588"/>
              <a:ext cx="482600" cy="406400"/>
              <a:chOff x="2839" y="3501"/>
              <a:chExt cx="755" cy="803"/>
            </a:xfrm>
          </p:grpSpPr>
          <p:pic>
            <p:nvPicPr>
              <p:cNvPr id="49510" name="Picture 5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511" name="Freeform 59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9196" name="Group 596"/>
            <p:cNvGrpSpPr>
              <a:grpSpLocks/>
            </p:cNvGrpSpPr>
            <p:nvPr/>
          </p:nvGrpSpPr>
          <p:grpSpPr bwMode="auto">
            <a:xfrm flipH="1">
              <a:off x="5935663" y="5256213"/>
              <a:ext cx="427037" cy="349250"/>
              <a:chOff x="2839" y="3501"/>
              <a:chExt cx="755" cy="803"/>
            </a:xfrm>
          </p:grpSpPr>
          <p:pic>
            <p:nvPicPr>
              <p:cNvPr id="49508" name="Picture 5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509" name="Freeform 59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9197" name="Group 599"/>
            <p:cNvGrpSpPr>
              <a:grpSpLocks/>
            </p:cNvGrpSpPr>
            <p:nvPr/>
          </p:nvGrpSpPr>
          <p:grpSpPr bwMode="auto">
            <a:xfrm>
              <a:off x="6550025" y="5238750"/>
              <a:ext cx="427037" cy="350838"/>
              <a:chOff x="2839" y="3501"/>
              <a:chExt cx="755" cy="803"/>
            </a:xfrm>
          </p:grpSpPr>
          <p:pic>
            <p:nvPicPr>
              <p:cNvPr id="49506" name="Picture 60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507" name="Freeform 60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49198" name="Picture 603" descr="car_icon_small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342063" y="1720850"/>
              <a:ext cx="849312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9199" name="Group 652"/>
            <p:cNvGrpSpPr>
              <a:grpSpLocks/>
            </p:cNvGrpSpPr>
            <p:nvPr/>
          </p:nvGrpSpPr>
          <p:grpSpPr bwMode="auto">
            <a:xfrm>
              <a:off x="5613400" y="1546225"/>
              <a:ext cx="415925" cy="385763"/>
              <a:chOff x="2751" y="1851"/>
              <a:chExt cx="462" cy="478"/>
            </a:xfrm>
          </p:grpSpPr>
          <p:pic>
            <p:nvPicPr>
              <p:cNvPr id="49504" name="Picture 653" descr="iphone_stylized_small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505" name="Picture 654" descr="antenna_radiation_stylized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9200" name="Group 665"/>
            <p:cNvGrpSpPr>
              <a:grpSpLocks/>
            </p:cNvGrpSpPr>
            <p:nvPr/>
          </p:nvGrpSpPr>
          <p:grpSpPr bwMode="auto">
            <a:xfrm>
              <a:off x="7689850" y="2395538"/>
              <a:ext cx="390525" cy="169863"/>
              <a:chOff x="4650" y="1129"/>
              <a:chExt cx="246" cy="95"/>
            </a:xfrm>
          </p:grpSpPr>
          <p:sp>
            <p:nvSpPr>
              <p:cNvPr id="49496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97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98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99" name="Group 65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502" name="Freeform 6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503" name="Freeform 6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500" name="Line 66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1" name="Line 663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01" name="Group 666"/>
            <p:cNvGrpSpPr>
              <a:grpSpLocks/>
            </p:cNvGrpSpPr>
            <p:nvPr/>
          </p:nvGrpSpPr>
          <p:grpSpPr bwMode="auto">
            <a:xfrm>
              <a:off x="7762875" y="2757488"/>
              <a:ext cx="390525" cy="176213"/>
              <a:chOff x="4650" y="1129"/>
              <a:chExt cx="246" cy="95"/>
            </a:xfrm>
          </p:grpSpPr>
          <p:sp>
            <p:nvSpPr>
              <p:cNvPr id="49488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89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90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91" name="Group 670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94" name="Freeform 67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95" name="Freeform 67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92" name="Line 673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3" name="Line 674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02" name="Group 675"/>
            <p:cNvGrpSpPr>
              <a:grpSpLocks/>
            </p:cNvGrpSpPr>
            <p:nvPr/>
          </p:nvGrpSpPr>
          <p:grpSpPr bwMode="auto">
            <a:xfrm>
              <a:off x="7204075" y="2493963"/>
              <a:ext cx="390525" cy="169863"/>
              <a:chOff x="4650" y="1129"/>
              <a:chExt cx="246" cy="95"/>
            </a:xfrm>
          </p:grpSpPr>
          <p:sp>
            <p:nvSpPr>
              <p:cNvPr id="49480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81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82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83" name="Group 67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86" name="Freeform 68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87" name="Freeform 68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84" name="Line 68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5" name="Line 683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03" name="Group 684"/>
            <p:cNvGrpSpPr>
              <a:grpSpLocks/>
            </p:cNvGrpSpPr>
            <p:nvPr/>
          </p:nvGrpSpPr>
          <p:grpSpPr bwMode="auto">
            <a:xfrm>
              <a:off x="7215188" y="2757488"/>
              <a:ext cx="390525" cy="169863"/>
              <a:chOff x="4650" y="1129"/>
              <a:chExt cx="246" cy="95"/>
            </a:xfrm>
          </p:grpSpPr>
          <p:sp>
            <p:nvSpPr>
              <p:cNvPr id="49472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73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74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75" name="Group 688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78" name="Freeform 68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79" name="Freeform 69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76" name="Line 691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7" name="Line 692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204" name="Line 693"/>
            <p:cNvSpPr>
              <a:spLocks noChangeShapeType="1"/>
            </p:cNvSpPr>
            <p:nvPr/>
          </p:nvSpPr>
          <p:spPr bwMode="auto">
            <a:xfrm>
              <a:off x="8345488" y="2855913"/>
              <a:ext cx="1778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05" name="Group 694"/>
            <p:cNvGrpSpPr>
              <a:grpSpLocks/>
            </p:cNvGrpSpPr>
            <p:nvPr/>
          </p:nvGrpSpPr>
          <p:grpSpPr bwMode="auto">
            <a:xfrm>
              <a:off x="7400925" y="3911600"/>
              <a:ext cx="485775" cy="203200"/>
              <a:chOff x="4650" y="1129"/>
              <a:chExt cx="246" cy="95"/>
            </a:xfrm>
          </p:grpSpPr>
          <p:sp>
            <p:nvSpPr>
              <p:cNvPr id="49464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65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66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67" name="Group 698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70" name="Freeform 69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71" name="Freeform 70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68" name="Line 701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9" name="Line 702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06" name="Group 712"/>
            <p:cNvGrpSpPr>
              <a:grpSpLocks/>
            </p:cNvGrpSpPr>
            <p:nvPr/>
          </p:nvGrpSpPr>
          <p:grpSpPr bwMode="auto">
            <a:xfrm>
              <a:off x="7081838" y="3630613"/>
              <a:ext cx="485775" cy="203200"/>
              <a:chOff x="4650" y="1129"/>
              <a:chExt cx="246" cy="95"/>
            </a:xfrm>
          </p:grpSpPr>
          <p:sp>
            <p:nvSpPr>
              <p:cNvPr id="49456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57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58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59" name="Group 716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62" name="Freeform 71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63" name="Freeform 71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60" name="Line 719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1" name="Line 720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07" name="Group 721"/>
            <p:cNvGrpSpPr>
              <a:grpSpLocks/>
            </p:cNvGrpSpPr>
            <p:nvPr/>
          </p:nvGrpSpPr>
          <p:grpSpPr bwMode="auto">
            <a:xfrm>
              <a:off x="7743825" y="3643313"/>
              <a:ext cx="485775" cy="203200"/>
              <a:chOff x="4650" y="1129"/>
              <a:chExt cx="246" cy="95"/>
            </a:xfrm>
          </p:grpSpPr>
          <p:sp>
            <p:nvSpPr>
              <p:cNvPr id="49448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49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50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51" name="Group 725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54" name="Freeform 7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55" name="Freeform 7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52" name="Line 728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3" name="Line 729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08" name="Group 730"/>
            <p:cNvGrpSpPr>
              <a:grpSpLocks/>
            </p:cNvGrpSpPr>
            <p:nvPr/>
          </p:nvGrpSpPr>
          <p:grpSpPr bwMode="auto">
            <a:xfrm>
              <a:off x="6962775" y="4505325"/>
              <a:ext cx="619125" cy="242888"/>
              <a:chOff x="4650" y="1129"/>
              <a:chExt cx="246" cy="95"/>
            </a:xfrm>
          </p:grpSpPr>
          <p:sp>
            <p:nvSpPr>
              <p:cNvPr id="49440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41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42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43" name="Group 734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46" name="Freeform 73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47" name="Freeform 73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44" name="Line 737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5" name="Line 738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09" name="Group 739"/>
            <p:cNvGrpSpPr>
              <a:grpSpLocks/>
            </p:cNvGrpSpPr>
            <p:nvPr/>
          </p:nvGrpSpPr>
          <p:grpSpPr bwMode="auto">
            <a:xfrm>
              <a:off x="7596188" y="4803775"/>
              <a:ext cx="619125" cy="242888"/>
              <a:chOff x="4650" y="1129"/>
              <a:chExt cx="246" cy="95"/>
            </a:xfrm>
          </p:grpSpPr>
          <p:sp>
            <p:nvSpPr>
              <p:cNvPr id="49432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33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34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35" name="Group 743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38" name="Freeform 74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39" name="Freeform 74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36" name="Line 746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7" name="Line 747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10" name="Group 748"/>
            <p:cNvGrpSpPr>
              <a:grpSpLocks/>
            </p:cNvGrpSpPr>
            <p:nvPr/>
          </p:nvGrpSpPr>
          <p:grpSpPr bwMode="auto">
            <a:xfrm>
              <a:off x="6246813" y="4848225"/>
              <a:ext cx="619125" cy="242888"/>
              <a:chOff x="4650" y="1129"/>
              <a:chExt cx="246" cy="95"/>
            </a:xfrm>
          </p:grpSpPr>
          <p:sp>
            <p:nvSpPr>
              <p:cNvPr id="49424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25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26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27" name="Group 752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30" name="Freeform 75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31" name="Freeform 75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28" name="Line 755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9" name="Line 756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11" name="Group 757"/>
            <p:cNvGrpSpPr>
              <a:grpSpLocks/>
            </p:cNvGrpSpPr>
            <p:nvPr/>
          </p:nvGrpSpPr>
          <p:grpSpPr bwMode="auto">
            <a:xfrm>
              <a:off x="6053138" y="3640138"/>
              <a:ext cx="390525" cy="169863"/>
              <a:chOff x="4650" y="1129"/>
              <a:chExt cx="246" cy="95"/>
            </a:xfrm>
          </p:grpSpPr>
          <p:sp>
            <p:nvSpPr>
              <p:cNvPr id="49416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17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18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19" name="Group 761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22" name="Freeform 76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23" name="Freeform 76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20" name="Line 764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1" name="Line 765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12" name="Group 767"/>
            <p:cNvGrpSpPr>
              <a:grpSpLocks/>
            </p:cNvGrpSpPr>
            <p:nvPr/>
          </p:nvGrpSpPr>
          <p:grpSpPr bwMode="auto">
            <a:xfrm>
              <a:off x="6353175" y="2487613"/>
              <a:ext cx="390525" cy="169863"/>
              <a:chOff x="4650" y="1129"/>
              <a:chExt cx="246" cy="95"/>
            </a:xfrm>
          </p:grpSpPr>
          <p:sp>
            <p:nvSpPr>
              <p:cNvPr id="49408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09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9410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9411" name="Group 771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49414" name="Freeform 77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15" name="Freeform 77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412" name="Line 774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3" name="Line 775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13" name="Group 776"/>
            <p:cNvGrpSpPr>
              <a:grpSpLocks/>
            </p:cNvGrpSpPr>
            <p:nvPr/>
          </p:nvGrpSpPr>
          <p:grpSpPr bwMode="auto">
            <a:xfrm>
              <a:off x="5611813" y="3500438"/>
              <a:ext cx="506412" cy="352425"/>
              <a:chOff x="2967" y="478"/>
              <a:chExt cx="788" cy="625"/>
            </a:xfrm>
          </p:grpSpPr>
          <p:pic>
            <p:nvPicPr>
              <p:cNvPr id="49406" name="Picture 777" descr="access_point_stylized_small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407" name="Picture 778" descr="antenna_radiation_stylized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9214" name="Group 779"/>
            <p:cNvGrpSpPr>
              <a:grpSpLocks/>
            </p:cNvGrpSpPr>
            <p:nvPr/>
          </p:nvGrpSpPr>
          <p:grpSpPr bwMode="auto">
            <a:xfrm>
              <a:off x="7132638" y="5003800"/>
              <a:ext cx="563562" cy="420688"/>
              <a:chOff x="2967" y="478"/>
              <a:chExt cx="788" cy="625"/>
            </a:xfrm>
          </p:grpSpPr>
          <p:pic>
            <p:nvPicPr>
              <p:cNvPr id="49404" name="Picture 780" descr="access_point_stylized_small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405" name="Picture 781" descr="antenna_radiation_stylized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9215" name="Group 782"/>
            <p:cNvGrpSpPr>
              <a:grpSpLocks/>
            </p:cNvGrpSpPr>
            <p:nvPr/>
          </p:nvGrpSpPr>
          <p:grpSpPr bwMode="auto">
            <a:xfrm>
              <a:off x="6061075" y="1844675"/>
              <a:ext cx="457200" cy="631825"/>
              <a:chOff x="742" y="2409"/>
              <a:chExt cx="576" cy="881"/>
            </a:xfrm>
          </p:grpSpPr>
          <p:grpSp>
            <p:nvGrpSpPr>
              <p:cNvPr id="49386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49389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0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1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2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3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4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5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6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7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8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99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400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401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402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403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pic>
            <p:nvPicPr>
              <p:cNvPr id="49387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388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216" name="Text Box 580"/>
            <p:cNvSpPr txBox="1">
              <a:spLocks noChangeArrowheads="1"/>
            </p:cNvSpPr>
            <p:nvPr/>
          </p:nvSpPr>
          <p:spPr bwMode="auto">
            <a:xfrm>
              <a:off x="5957888" y="1384300"/>
              <a:ext cx="1549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mobile network</a:t>
              </a:r>
            </a:p>
          </p:txBody>
        </p:sp>
        <p:sp>
          <p:nvSpPr>
            <p:cNvPr id="49217" name="Text Box 580"/>
            <p:cNvSpPr txBox="1">
              <a:spLocks noChangeArrowheads="1"/>
            </p:cNvSpPr>
            <p:nvPr/>
          </p:nvSpPr>
          <p:spPr bwMode="auto">
            <a:xfrm>
              <a:off x="7561263" y="2071688"/>
              <a:ext cx="11080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global ISP</a:t>
              </a:r>
            </a:p>
          </p:txBody>
        </p:sp>
        <p:sp>
          <p:nvSpPr>
            <p:cNvPr id="49218" name="Text Box 580"/>
            <p:cNvSpPr txBox="1">
              <a:spLocks noChangeArrowheads="1"/>
            </p:cNvSpPr>
            <p:nvPr/>
          </p:nvSpPr>
          <p:spPr bwMode="auto">
            <a:xfrm>
              <a:off x="7337425" y="3298825"/>
              <a:ext cx="12890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regional ISP</a:t>
              </a:r>
            </a:p>
          </p:txBody>
        </p:sp>
        <p:sp>
          <p:nvSpPr>
            <p:cNvPr id="49219" name="Text Box 580"/>
            <p:cNvSpPr txBox="1">
              <a:spLocks noChangeArrowheads="1"/>
            </p:cNvSpPr>
            <p:nvPr/>
          </p:nvSpPr>
          <p:spPr bwMode="auto">
            <a:xfrm>
              <a:off x="6324600" y="2963863"/>
              <a:ext cx="895350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/>
                <a:t>home </a:t>
              </a:r>
            </a:p>
            <a:p>
              <a:pPr>
                <a:lnSpc>
                  <a:spcPct val="80000"/>
                </a:lnSpc>
              </a:pPr>
              <a:r>
                <a:rPr lang="en-US" sz="1600"/>
                <a:t>network</a:t>
              </a:r>
            </a:p>
          </p:txBody>
        </p:sp>
        <p:sp>
          <p:nvSpPr>
            <p:cNvPr id="49220" name="Text Box 580"/>
            <p:cNvSpPr txBox="1">
              <a:spLocks noChangeArrowheads="1"/>
            </p:cNvSpPr>
            <p:nvPr/>
          </p:nvSpPr>
          <p:spPr bwMode="auto">
            <a:xfrm>
              <a:off x="5584825" y="5645150"/>
              <a:ext cx="1295400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/>
                <a:t>institutional</a:t>
              </a:r>
            </a:p>
            <a:p>
              <a:pPr>
                <a:lnSpc>
                  <a:spcPct val="80000"/>
                </a:lnSpc>
              </a:pPr>
              <a:r>
                <a:rPr lang="en-US" sz="1600"/>
                <a:t>       network</a:t>
              </a:r>
            </a:p>
          </p:txBody>
        </p:sp>
        <p:grpSp>
          <p:nvGrpSpPr>
            <p:cNvPr id="49221" name="Group 950"/>
            <p:cNvGrpSpPr>
              <a:grpSpLocks/>
            </p:cNvGrpSpPr>
            <p:nvPr/>
          </p:nvGrpSpPr>
          <p:grpSpPr bwMode="auto">
            <a:xfrm>
              <a:off x="8240713" y="5002213"/>
              <a:ext cx="227012" cy="481013"/>
              <a:chOff x="4140" y="429"/>
              <a:chExt cx="1425" cy="2396"/>
            </a:xfrm>
          </p:grpSpPr>
          <p:sp>
            <p:nvSpPr>
              <p:cNvPr id="49354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5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6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7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8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359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9384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385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360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361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9382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383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362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63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364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9380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381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365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366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9378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379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367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68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9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0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71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2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73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74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75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49376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77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22" name="Group 983"/>
            <p:cNvGrpSpPr>
              <a:grpSpLocks/>
            </p:cNvGrpSpPr>
            <p:nvPr/>
          </p:nvGrpSpPr>
          <p:grpSpPr bwMode="auto">
            <a:xfrm>
              <a:off x="7924800" y="5303838"/>
              <a:ext cx="227012" cy="481013"/>
              <a:chOff x="4140" y="429"/>
              <a:chExt cx="1425" cy="2396"/>
            </a:xfrm>
          </p:grpSpPr>
          <p:sp>
            <p:nvSpPr>
              <p:cNvPr id="49322" name="Freeform 984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3" name="Rectangle 985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24" name="Freeform 986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5" name="Freeform 987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6" name="Rectangle 988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327" name="Group 989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9352" name="AutoShape 990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353" name="AutoShape 991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328" name="Rectangle 992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329" name="Group 993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9350" name="AutoShape 994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351" name="AutoShape 995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330" name="Rectangle 996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31" name="Rectangle 997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332" name="Group 998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9348" name="AutoShape 999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349" name="AutoShape 1000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333" name="Freeform 1001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334" name="Group 1002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9346" name="AutoShape 1003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347" name="AutoShape 1004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335" name="Rectangle 1005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36" name="Freeform 1006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7" name="Freeform 1007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8" name="Oval 1008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39" name="Freeform 1009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0" name="AutoShape 1010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41" name="AutoShape 1011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42" name="Oval 1012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43" name="Oval 1013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49344" name="Oval 1014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45" name="Rectangle 1015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23" name="Group 1016"/>
            <p:cNvGrpSpPr>
              <a:grpSpLocks/>
            </p:cNvGrpSpPr>
            <p:nvPr/>
          </p:nvGrpSpPr>
          <p:grpSpPr bwMode="auto">
            <a:xfrm>
              <a:off x="5302250" y="2043113"/>
              <a:ext cx="534987" cy="407988"/>
              <a:chOff x="877" y="1008"/>
              <a:chExt cx="2747" cy="2591"/>
            </a:xfrm>
          </p:grpSpPr>
          <p:pic>
            <p:nvPicPr>
              <p:cNvPr id="49299" name="Picture 1017" descr="antenna_stylized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300" name="Picture 1018" descr="laptop_keyboard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301" name="Freeform 1019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9302" name="Picture 1020" descr="screen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303" name="Freeform 1021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4" name="Freeform 1022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5" name="Freeform 1023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6" name="Freeform 1024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7" name="Freeform 1025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8" name="Freeform 1026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309" name="Group 1027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9316" name="Freeform 1028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317" name="Freeform 1029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318" name="Freeform 1030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319" name="Freeform 1031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320" name="Freeform 1032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321" name="Freeform 1033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310" name="Freeform 1034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1" name="Freeform 1035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2" name="Freeform 1036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3" name="Freeform 1037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4" name="Freeform 1038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5" name="Freeform 1039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24" name="Group 1064"/>
            <p:cNvGrpSpPr>
              <a:grpSpLocks/>
            </p:cNvGrpSpPr>
            <p:nvPr/>
          </p:nvGrpSpPr>
          <p:grpSpPr bwMode="auto">
            <a:xfrm>
              <a:off x="6872288" y="5486400"/>
              <a:ext cx="474662" cy="407988"/>
              <a:chOff x="877" y="1008"/>
              <a:chExt cx="2747" cy="2591"/>
            </a:xfrm>
          </p:grpSpPr>
          <p:pic>
            <p:nvPicPr>
              <p:cNvPr id="49276" name="Picture 1065" descr="antenna_stylized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277" name="Picture 1066" descr="laptop_keyboard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278" name="Freeform 106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9279" name="Picture 1068" descr="screen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280" name="Freeform 106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81" name="Freeform 107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82" name="Freeform 107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83" name="Freeform 107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84" name="Freeform 107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85" name="Freeform 107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286" name="Group 107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9293" name="Freeform 107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94" name="Freeform 107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95" name="Freeform 107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96" name="Freeform 107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97" name="Freeform 108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98" name="Freeform 108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287" name="Freeform 108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88" name="Freeform 108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89" name="Freeform 108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90" name="Freeform 108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91" name="Freeform 108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92" name="Freeform 108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25" name="Group 1114"/>
            <p:cNvGrpSpPr>
              <a:grpSpLocks/>
            </p:cNvGrpSpPr>
            <p:nvPr/>
          </p:nvGrpSpPr>
          <p:grpSpPr bwMode="auto">
            <a:xfrm>
              <a:off x="5561013" y="3041650"/>
              <a:ext cx="444500" cy="407988"/>
              <a:chOff x="877" y="1008"/>
              <a:chExt cx="2747" cy="2591"/>
            </a:xfrm>
          </p:grpSpPr>
          <p:pic>
            <p:nvPicPr>
              <p:cNvPr id="49253" name="Picture 1115" descr="antenna_stylized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254" name="Picture 1116" descr="laptop_keyboard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255" name="Freeform 111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9256" name="Picture 1118" descr="screen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257" name="Freeform 111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8" name="Freeform 112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9" name="Freeform 112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60" name="Freeform 112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61" name="Freeform 112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62" name="Freeform 112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263" name="Group 112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9270" name="Freeform 112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71" name="Freeform 112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72" name="Freeform 112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73" name="Freeform 112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74" name="Freeform 113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75" name="Freeform 113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264" name="Freeform 113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65" name="Freeform 113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66" name="Freeform 113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67" name="Freeform 113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68" name="Freeform 113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69" name="Freeform 113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26" name="Group 1139"/>
            <p:cNvGrpSpPr>
              <a:grpSpLocks/>
            </p:cNvGrpSpPr>
            <p:nvPr/>
          </p:nvGrpSpPr>
          <p:grpSpPr bwMode="auto">
            <a:xfrm flipH="1">
              <a:off x="5940425" y="3222625"/>
              <a:ext cx="414337" cy="373063"/>
              <a:chOff x="2839" y="3501"/>
              <a:chExt cx="755" cy="803"/>
            </a:xfrm>
          </p:grpSpPr>
          <p:pic>
            <p:nvPicPr>
              <p:cNvPr id="49251" name="Picture 114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252" name="Freeform 114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9227" name="Group 1142"/>
            <p:cNvGrpSpPr>
              <a:grpSpLocks/>
            </p:cNvGrpSpPr>
            <p:nvPr/>
          </p:nvGrpSpPr>
          <p:grpSpPr bwMode="auto">
            <a:xfrm>
              <a:off x="7307263" y="5422900"/>
              <a:ext cx="474662" cy="407988"/>
              <a:chOff x="877" y="1008"/>
              <a:chExt cx="2747" cy="2591"/>
            </a:xfrm>
          </p:grpSpPr>
          <p:pic>
            <p:nvPicPr>
              <p:cNvPr id="49228" name="Picture 1143" descr="antenna_stylized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229" name="Picture 1144" descr="laptop_keyboard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230" name="Freeform 1145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9231" name="Picture 1146" descr="screen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232" name="Freeform 1147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3" name="Freeform 1148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4" name="Freeform 1149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5" name="Freeform 1150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6" name="Freeform 1151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7" name="Freeform 1152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238" name="Group 1153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9245" name="Freeform 1154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46" name="Freeform 1155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47" name="Freeform 1156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48" name="Freeform 1157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49" name="Freeform 1158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50" name="Freeform 1159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239" name="Freeform 1160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0" name="Freeform 1161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1" name="Freeform 1162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2" name="Freeform 1163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3" name="Freeform 1164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4" name="Freeform 1165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1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569FBD95-1D71-4FCD-97DB-2758E09F25B2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1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Network Layer</a:t>
            </a:r>
          </a:p>
        </p:txBody>
      </p:sp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4-</a:t>
            </a:r>
            <a:fld id="{CA8B4FA9-D8E2-4F37-AC70-BC717202B916}" type="slidenum">
              <a:rPr lang="en-US"/>
              <a:pPr/>
              <a:t>4</a:t>
            </a:fld>
            <a:endParaRPr lang="en-US"/>
          </a:p>
        </p:txBody>
      </p:sp>
      <p:pic>
        <p:nvPicPr>
          <p:cNvPr id="76803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" y="1035050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Two key </a:t>
            </a:r>
            <a:r>
              <a:rPr lang="en-US" dirty="0" smtClean="0">
                <a:cs typeface="+mj-cs"/>
              </a:rPr>
              <a:t>network-core </a:t>
            </a:r>
            <a:r>
              <a:rPr lang="en-US" dirty="0">
                <a:cs typeface="+mj-cs"/>
              </a:rPr>
              <a:t>functions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0" y="1404938"/>
            <a:ext cx="4192588" cy="4648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forwarding</a:t>
            </a:r>
            <a:r>
              <a:rPr lang="en-US" sz="2400" i="1" smtClean="0">
                <a:solidFill>
                  <a:srgbClr val="C00000"/>
                </a:solidFill>
                <a:ea typeface="ＭＳ Ｐゴシック" pitchFamily="34" charset="-128"/>
              </a:rPr>
              <a:t>:</a:t>
            </a:r>
            <a:r>
              <a:rPr lang="en-US" sz="2400" smtClean="0">
                <a:solidFill>
                  <a:srgbClr val="C00000"/>
                </a:solidFill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move packets from router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input to appropriate router output</a:t>
            </a:r>
          </a:p>
          <a:p>
            <a:pPr marL="0" indent="0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76806" name="Rectangle 3"/>
          <p:cNvSpPr txBox="1">
            <a:spLocks noChangeArrowheads="1"/>
          </p:cNvSpPr>
          <p:nvPr/>
        </p:nvSpPr>
        <p:spPr bwMode="auto">
          <a:xfrm>
            <a:off x="384175" y="1385888"/>
            <a:ext cx="4192588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7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routing:</a:t>
            </a:r>
            <a:r>
              <a:rPr lang="en-US" sz="280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US">
                <a:latin typeface="Gill Sans MT" pitchFamily="34" charset="0"/>
              </a:rPr>
              <a:t>determines source-destination route taken by packets</a:t>
            </a:r>
          </a:p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en-US" i="1">
                <a:latin typeface="Gill Sans MT" pitchFamily="34" charset="0"/>
              </a:rPr>
              <a:t>routing algorithms</a:t>
            </a:r>
            <a:endParaRPr lang="en-US">
              <a:latin typeface="Gill Sans MT" pitchFamily="34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endParaRPr lang="en-US" sz="2800">
              <a:latin typeface="Gill Sans MT" pitchFamily="34" charset="0"/>
            </a:endParaRPr>
          </a:p>
        </p:txBody>
      </p:sp>
      <p:sp>
        <p:nvSpPr>
          <p:cNvPr id="11" name="Freeform 3"/>
          <p:cNvSpPr>
            <a:spLocks/>
          </p:cNvSpPr>
          <p:nvPr/>
        </p:nvSpPr>
        <p:spPr bwMode="auto">
          <a:xfrm rot="16200000">
            <a:off x="3289300" y="3600451"/>
            <a:ext cx="2198687" cy="1497012"/>
          </a:xfrm>
          <a:custGeom>
            <a:avLst/>
            <a:gdLst>
              <a:gd name="T0" fmla="*/ 0 w 1443"/>
              <a:gd name="T1" fmla="*/ 0 h 816"/>
              <a:gd name="T2" fmla="*/ 1076 w 1443"/>
              <a:gd name="T3" fmla="*/ 782 h 816"/>
              <a:gd name="T4" fmla="*/ 1320 w 1443"/>
              <a:gd name="T5" fmla="*/ 788 h 816"/>
              <a:gd name="T6" fmla="*/ 1443 w 1443"/>
              <a:gd name="T7" fmla="*/ 5 h 816"/>
              <a:gd name="T8" fmla="*/ 0 w 1443"/>
              <a:gd name="T9" fmla="*/ 0 h 816"/>
              <a:gd name="connsiteX0" fmla="*/ 0 w 10000"/>
              <a:gd name="connsiteY0" fmla="*/ 0 h 9714"/>
              <a:gd name="connsiteX1" fmla="*/ 3718 w 10000"/>
              <a:gd name="connsiteY1" fmla="*/ 8779 h 9714"/>
              <a:gd name="connsiteX2" fmla="*/ 9148 w 10000"/>
              <a:gd name="connsiteY2" fmla="*/ 9657 h 9714"/>
              <a:gd name="connsiteX3" fmla="*/ 10000 w 10000"/>
              <a:gd name="connsiteY3" fmla="*/ 61 h 9714"/>
              <a:gd name="connsiteX4" fmla="*/ 0 w 10000"/>
              <a:gd name="connsiteY4" fmla="*/ 0 h 9714"/>
              <a:gd name="connsiteX0" fmla="*/ 0 w 10000"/>
              <a:gd name="connsiteY0" fmla="*/ 0 h 9095"/>
              <a:gd name="connsiteX1" fmla="*/ 3718 w 10000"/>
              <a:gd name="connsiteY1" fmla="*/ 9037 h 9095"/>
              <a:gd name="connsiteX2" fmla="*/ 5712 w 10000"/>
              <a:gd name="connsiteY2" fmla="*/ 8929 h 9095"/>
              <a:gd name="connsiteX3" fmla="*/ 10000 w 10000"/>
              <a:gd name="connsiteY3" fmla="*/ 63 h 9095"/>
              <a:gd name="connsiteX4" fmla="*/ 0 w 10000"/>
              <a:gd name="connsiteY4" fmla="*/ 0 h 9095"/>
              <a:gd name="connsiteX0" fmla="*/ 0 w 10000"/>
              <a:gd name="connsiteY0" fmla="*/ 0 h 10000"/>
              <a:gd name="connsiteX1" fmla="*/ 3718 w 10000"/>
              <a:gd name="connsiteY1" fmla="*/ 9936 h 10000"/>
              <a:gd name="connsiteX2" fmla="*/ 5712 w 10000"/>
              <a:gd name="connsiteY2" fmla="*/ 9817 h 10000"/>
              <a:gd name="connsiteX3" fmla="*/ 10000 w 10000"/>
              <a:gd name="connsiteY3" fmla="*/ 69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3718 w 10000"/>
              <a:gd name="connsiteY1" fmla="*/ 9936 h 10000"/>
              <a:gd name="connsiteX2" fmla="*/ 5712 w 10000"/>
              <a:gd name="connsiteY2" fmla="*/ 9817 h 10000"/>
              <a:gd name="connsiteX3" fmla="*/ 10000 w 10000"/>
              <a:gd name="connsiteY3" fmla="*/ 69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3718 w 10000"/>
              <a:gd name="connsiteY1" fmla="*/ 9936 h 10000"/>
              <a:gd name="connsiteX2" fmla="*/ 5712 w 10000"/>
              <a:gd name="connsiteY2" fmla="*/ 9817 h 10000"/>
              <a:gd name="connsiteX3" fmla="*/ 10000 w 10000"/>
              <a:gd name="connsiteY3" fmla="*/ 69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3718 w 10000"/>
              <a:gd name="connsiteY1" fmla="*/ 9936 h 10000"/>
              <a:gd name="connsiteX2" fmla="*/ 5712 w 10000"/>
              <a:gd name="connsiteY2" fmla="*/ 9817 h 10000"/>
              <a:gd name="connsiteX3" fmla="*/ 10000 w 10000"/>
              <a:gd name="connsiteY3" fmla="*/ 69 h 10000"/>
              <a:gd name="connsiteX4" fmla="*/ 0 w 10000"/>
              <a:gd name="connsiteY4" fmla="*/ 0 h 10000"/>
              <a:gd name="connsiteX0" fmla="*/ 0 w 8989"/>
              <a:gd name="connsiteY0" fmla="*/ 0 h 11618"/>
              <a:gd name="connsiteX1" fmla="*/ 2707 w 8989"/>
              <a:gd name="connsiteY1" fmla="*/ 11554 h 11618"/>
              <a:gd name="connsiteX2" fmla="*/ 4701 w 8989"/>
              <a:gd name="connsiteY2" fmla="*/ 11435 h 11618"/>
              <a:gd name="connsiteX3" fmla="*/ 8989 w 8989"/>
              <a:gd name="connsiteY3" fmla="*/ 1687 h 11618"/>
              <a:gd name="connsiteX4" fmla="*/ 0 w 8989"/>
              <a:gd name="connsiteY4" fmla="*/ 0 h 11618"/>
              <a:gd name="connsiteX0" fmla="*/ 0 w 9888"/>
              <a:gd name="connsiteY0" fmla="*/ 115 h 10115"/>
              <a:gd name="connsiteX1" fmla="*/ 3011 w 9888"/>
              <a:gd name="connsiteY1" fmla="*/ 10060 h 10115"/>
              <a:gd name="connsiteX2" fmla="*/ 5230 w 9888"/>
              <a:gd name="connsiteY2" fmla="*/ 9957 h 10115"/>
              <a:gd name="connsiteX3" fmla="*/ 9888 w 9888"/>
              <a:gd name="connsiteY3" fmla="*/ 0 h 10115"/>
              <a:gd name="connsiteX4" fmla="*/ 0 w 9888"/>
              <a:gd name="connsiteY4" fmla="*/ 115 h 10115"/>
              <a:gd name="connsiteX0" fmla="*/ 0 w 9829"/>
              <a:gd name="connsiteY0" fmla="*/ 0 h 10833"/>
              <a:gd name="connsiteX1" fmla="*/ 2874 w 9829"/>
              <a:gd name="connsiteY1" fmla="*/ 10779 h 10833"/>
              <a:gd name="connsiteX2" fmla="*/ 5118 w 9829"/>
              <a:gd name="connsiteY2" fmla="*/ 10677 h 10833"/>
              <a:gd name="connsiteX3" fmla="*/ 9829 w 9829"/>
              <a:gd name="connsiteY3" fmla="*/ 833 h 10833"/>
              <a:gd name="connsiteX4" fmla="*/ 0 w 9829"/>
              <a:gd name="connsiteY4" fmla="*/ 0 h 10833"/>
              <a:gd name="connsiteX0" fmla="*/ 0 w 10289"/>
              <a:gd name="connsiteY0" fmla="*/ 0 h 10000"/>
              <a:gd name="connsiteX1" fmla="*/ 2924 w 10289"/>
              <a:gd name="connsiteY1" fmla="*/ 9950 h 10000"/>
              <a:gd name="connsiteX2" fmla="*/ 5207 w 10289"/>
              <a:gd name="connsiteY2" fmla="*/ 9856 h 10000"/>
              <a:gd name="connsiteX3" fmla="*/ 10289 w 10289"/>
              <a:gd name="connsiteY3" fmla="*/ 54 h 10000"/>
              <a:gd name="connsiteX4" fmla="*/ 0 w 10289"/>
              <a:gd name="connsiteY4" fmla="*/ 0 h 10000"/>
              <a:gd name="connsiteX0" fmla="*/ 0 w 10289"/>
              <a:gd name="connsiteY0" fmla="*/ 0 h 10953"/>
              <a:gd name="connsiteX1" fmla="*/ 2924 w 10289"/>
              <a:gd name="connsiteY1" fmla="*/ 9950 h 10953"/>
              <a:gd name="connsiteX2" fmla="*/ 3723 w 10289"/>
              <a:gd name="connsiteY2" fmla="*/ 10695 h 10953"/>
              <a:gd name="connsiteX3" fmla="*/ 5207 w 10289"/>
              <a:gd name="connsiteY3" fmla="*/ 9856 h 10953"/>
              <a:gd name="connsiteX4" fmla="*/ 10289 w 10289"/>
              <a:gd name="connsiteY4" fmla="*/ 54 h 10953"/>
              <a:gd name="connsiteX5" fmla="*/ 0 w 10289"/>
              <a:gd name="connsiteY5" fmla="*/ 0 h 10953"/>
              <a:gd name="connsiteX0" fmla="*/ 0 w 10289"/>
              <a:gd name="connsiteY0" fmla="*/ 0 h 11138"/>
              <a:gd name="connsiteX1" fmla="*/ 2924 w 10289"/>
              <a:gd name="connsiteY1" fmla="*/ 9950 h 11138"/>
              <a:gd name="connsiteX2" fmla="*/ 5207 w 10289"/>
              <a:gd name="connsiteY2" fmla="*/ 9856 h 11138"/>
              <a:gd name="connsiteX3" fmla="*/ 10289 w 10289"/>
              <a:gd name="connsiteY3" fmla="*/ 54 h 11138"/>
              <a:gd name="connsiteX4" fmla="*/ 0 w 10289"/>
              <a:gd name="connsiteY4" fmla="*/ 0 h 11138"/>
              <a:gd name="connsiteX0" fmla="*/ 0 w 10289"/>
              <a:gd name="connsiteY0" fmla="*/ 0 h 10669"/>
              <a:gd name="connsiteX1" fmla="*/ 2924 w 10289"/>
              <a:gd name="connsiteY1" fmla="*/ 9950 h 10669"/>
              <a:gd name="connsiteX2" fmla="*/ 5207 w 10289"/>
              <a:gd name="connsiteY2" fmla="*/ 9856 h 10669"/>
              <a:gd name="connsiteX3" fmla="*/ 10289 w 10289"/>
              <a:gd name="connsiteY3" fmla="*/ 54 h 10669"/>
              <a:gd name="connsiteX4" fmla="*/ 0 w 10289"/>
              <a:gd name="connsiteY4" fmla="*/ 0 h 10669"/>
              <a:gd name="connsiteX0" fmla="*/ 0 w 10289"/>
              <a:gd name="connsiteY0" fmla="*/ 0 h 10734"/>
              <a:gd name="connsiteX1" fmla="*/ 2924 w 10289"/>
              <a:gd name="connsiteY1" fmla="*/ 9950 h 10734"/>
              <a:gd name="connsiteX2" fmla="*/ 4455 w 10289"/>
              <a:gd name="connsiteY2" fmla="*/ 10094 h 10734"/>
              <a:gd name="connsiteX3" fmla="*/ 10289 w 10289"/>
              <a:gd name="connsiteY3" fmla="*/ 54 h 10734"/>
              <a:gd name="connsiteX4" fmla="*/ 0 w 10289"/>
              <a:gd name="connsiteY4" fmla="*/ 0 h 10734"/>
              <a:gd name="connsiteX0" fmla="*/ 0 w 10289"/>
              <a:gd name="connsiteY0" fmla="*/ 0 h 10107"/>
              <a:gd name="connsiteX1" fmla="*/ 2924 w 10289"/>
              <a:gd name="connsiteY1" fmla="*/ 9950 h 10107"/>
              <a:gd name="connsiteX2" fmla="*/ 4455 w 10289"/>
              <a:gd name="connsiteY2" fmla="*/ 10094 h 10107"/>
              <a:gd name="connsiteX3" fmla="*/ 10289 w 10289"/>
              <a:gd name="connsiteY3" fmla="*/ 54 h 10107"/>
              <a:gd name="connsiteX4" fmla="*/ 0 w 10289"/>
              <a:gd name="connsiteY4" fmla="*/ 0 h 10107"/>
              <a:gd name="connsiteX0" fmla="*/ 0 w 10289"/>
              <a:gd name="connsiteY0" fmla="*/ 0 h 10107"/>
              <a:gd name="connsiteX1" fmla="*/ 2924 w 10289"/>
              <a:gd name="connsiteY1" fmla="*/ 9950 h 10107"/>
              <a:gd name="connsiteX2" fmla="*/ 4455 w 10289"/>
              <a:gd name="connsiteY2" fmla="*/ 10094 h 10107"/>
              <a:gd name="connsiteX3" fmla="*/ 10289 w 10289"/>
              <a:gd name="connsiteY3" fmla="*/ 54 h 10107"/>
              <a:gd name="connsiteX4" fmla="*/ 0 w 10289"/>
              <a:gd name="connsiteY4" fmla="*/ 0 h 10107"/>
              <a:gd name="connsiteX0" fmla="*/ 0 w 10289"/>
              <a:gd name="connsiteY0" fmla="*/ 0 h 10107"/>
              <a:gd name="connsiteX1" fmla="*/ 2924 w 10289"/>
              <a:gd name="connsiteY1" fmla="*/ 9950 h 10107"/>
              <a:gd name="connsiteX2" fmla="*/ 4455 w 10289"/>
              <a:gd name="connsiteY2" fmla="*/ 10094 h 10107"/>
              <a:gd name="connsiteX3" fmla="*/ 10289 w 10289"/>
              <a:gd name="connsiteY3" fmla="*/ 54 h 10107"/>
              <a:gd name="connsiteX4" fmla="*/ 0 w 10289"/>
              <a:gd name="connsiteY4" fmla="*/ 0 h 10107"/>
              <a:gd name="connsiteX0" fmla="*/ 0 w 10289"/>
              <a:gd name="connsiteY0" fmla="*/ 0 h 9960"/>
              <a:gd name="connsiteX1" fmla="*/ 2924 w 10289"/>
              <a:gd name="connsiteY1" fmla="*/ 9950 h 9960"/>
              <a:gd name="connsiteX2" fmla="*/ 4166 w 10289"/>
              <a:gd name="connsiteY2" fmla="*/ 9776 h 9960"/>
              <a:gd name="connsiteX3" fmla="*/ 10289 w 10289"/>
              <a:gd name="connsiteY3" fmla="*/ 54 h 9960"/>
              <a:gd name="connsiteX4" fmla="*/ 0 w 10289"/>
              <a:gd name="connsiteY4" fmla="*/ 0 h 9960"/>
              <a:gd name="connsiteX0" fmla="*/ 0 w 10000"/>
              <a:gd name="connsiteY0" fmla="*/ 0 h 10000"/>
              <a:gd name="connsiteX1" fmla="*/ 2842 w 10000"/>
              <a:gd name="connsiteY1" fmla="*/ 9990 h 10000"/>
              <a:gd name="connsiteX2" fmla="*/ 4049 w 10000"/>
              <a:gd name="connsiteY2" fmla="*/ 9815 h 10000"/>
              <a:gd name="connsiteX3" fmla="*/ 10000 w 10000"/>
              <a:gd name="connsiteY3" fmla="*/ 54 h 10000"/>
              <a:gd name="connsiteX4" fmla="*/ 0 w 10000"/>
              <a:gd name="connsiteY4" fmla="*/ 0 h 10000"/>
              <a:gd name="connsiteX0" fmla="*/ 0 w 10000"/>
              <a:gd name="connsiteY0" fmla="*/ 0 h 10400"/>
              <a:gd name="connsiteX1" fmla="*/ 2740 w 10000"/>
              <a:gd name="connsiteY1" fmla="*/ 10397 h 10400"/>
              <a:gd name="connsiteX2" fmla="*/ 4049 w 10000"/>
              <a:gd name="connsiteY2" fmla="*/ 9815 h 10400"/>
              <a:gd name="connsiteX3" fmla="*/ 10000 w 10000"/>
              <a:gd name="connsiteY3" fmla="*/ 54 h 10400"/>
              <a:gd name="connsiteX4" fmla="*/ 0 w 10000"/>
              <a:gd name="connsiteY4" fmla="*/ 0 h 10400"/>
              <a:gd name="connsiteX0" fmla="*/ 0 w 10000"/>
              <a:gd name="connsiteY0" fmla="*/ 0 h 10419"/>
              <a:gd name="connsiteX1" fmla="*/ 2740 w 10000"/>
              <a:gd name="connsiteY1" fmla="*/ 10397 h 10419"/>
              <a:gd name="connsiteX2" fmla="*/ 3599 w 10000"/>
              <a:gd name="connsiteY2" fmla="*/ 10338 h 10419"/>
              <a:gd name="connsiteX3" fmla="*/ 10000 w 10000"/>
              <a:gd name="connsiteY3" fmla="*/ 54 h 10419"/>
              <a:gd name="connsiteX4" fmla="*/ 0 w 10000"/>
              <a:gd name="connsiteY4" fmla="*/ 0 h 10419"/>
              <a:gd name="connsiteX0" fmla="*/ 0 w 10000"/>
              <a:gd name="connsiteY0" fmla="*/ 0 h 10397"/>
              <a:gd name="connsiteX1" fmla="*/ 2740 w 10000"/>
              <a:gd name="connsiteY1" fmla="*/ 10397 h 10397"/>
              <a:gd name="connsiteX2" fmla="*/ 3599 w 10000"/>
              <a:gd name="connsiteY2" fmla="*/ 10338 h 10397"/>
              <a:gd name="connsiteX3" fmla="*/ 10000 w 10000"/>
              <a:gd name="connsiteY3" fmla="*/ 54 h 10397"/>
              <a:gd name="connsiteX4" fmla="*/ 0 w 10000"/>
              <a:gd name="connsiteY4" fmla="*/ 0 h 10397"/>
              <a:gd name="connsiteX0" fmla="*/ 0 w 10614"/>
              <a:gd name="connsiteY0" fmla="*/ 0 h 10397"/>
              <a:gd name="connsiteX1" fmla="*/ 2740 w 10614"/>
              <a:gd name="connsiteY1" fmla="*/ 10397 h 10397"/>
              <a:gd name="connsiteX2" fmla="*/ 3599 w 10614"/>
              <a:gd name="connsiteY2" fmla="*/ 10338 h 10397"/>
              <a:gd name="connsiteX3" fmla="*/ 10614 w 10614"/>
              <a:gd name="connsiteY3" fmla="*/ 112 h 10397"/>
              <a:gd name="connsiteX4" fmla="*/ 0 w 10614"/>
              <a:gd name="connsiteY4" fmla="*/ 0 h 10397"/>
              <a:gd name="connsiteX0" fmla="*/ 0 w 10614"/>
              <a:gd name="connsiteY0" fmla="*/ 0 h 10397"/>
              <a:gd name="connsiteX1" fmla="*/ 2740 w 10614"/>
              <a:gd name="connsiteY1" fmla="*/ 10397 h 10397"/>
              <a:gd name="connsiteX2" fmla="*/ 3599 w 10614"/>
              <a:gd name="connsiteY2" fmla="*/ 10338 h 10397"/>
              <a:gd name="connsiteX3" fmla="*/ 10614 w 10614"/>
              <a:gd name="connsiteY3" fmla="*/ 112 h 10397"/>
              <a:gd name="connsiteX4" fmla="*/ 0 w 10614"/>
              <a:gd name="connsiteY4" fmla="*/ 0 h 10397"/>
              <a:gd name="connsiteX0" fmla="*/ 0 w 10675"/>
              <a:gd name="connsiteY0" fmla="*/ 0 h 10310"/>
              <a:gd name="connsiteX1" fmla="*/ 2801 w 10675"/>
              <a:gd name="connsiteY1" fmla="*/ 10310 h 10310"/>
              <a:gd name="connsiteX2" fmla="*/ 3660 w 10675"/>
              <a:gd name="connsiteY2" fmla="*/ 10251 h 10310"/>
              <a:gd name="connsiteX3" fmla="*/ 10675 w 10675"/>
              <a:gd name="connsiteY3" fmla="*/ 25 h 10310"/>
              <a:gd name="connsiteX4" fmla="*/ 0 w 10675"/>
              <a:gd name="connsiteY4" fmla="*/ 0 h 1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5" h="10310">
                <a:moveTo>
                  <a:pt x="0" y="0"/>
                </a:moveTo>
                <a:cubicBezTo>
                  <a:pt x="3109" y="3835"/>
                  <a:pt x="2511" y="6378"/>
                  <a:pt x="2801" y="10310"/>
                </a:cubicBezTo>
                <a:cubicBezTo>
                  <a:pt x="3337" y="10277"/>
                  <a:pt x="2862" y="10312"/>
                  <a:pt x="3660" y="10251"/>
                </a:cubicBezTo>
                <a:cubicBezTo>
                  <a:pt x="5139" y="5189"/>
                  <a:pt x="6996" y="3438"/>
                  <a:pt x="10675" y="25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75000">
                <a:srgbClr val="7BE5CA"/>
              </a:gs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0000"/>
              </a:solidFill>
              <a:ea typeface="+mn-ea"/>
            </a:endParaRPr>
          </a:p>
        </p:txBody>
      </p:sp>
      <p:grpSp>
        <p:nvGrpSpPr>
          <p:cNvPr id="76808" name="Group 4"/>
          <p:cNvGrpSpPr>
            <a:grpSpLocks/>
          </p:cNvGrpSpPr>
          <p:nvPr/>
        </p:nvGrpSpPr>
        <p:grpSpPr bwMode="auto">
          <a:xfrm>
            <a:off x="1328738" y="3152775"/>
            <a:ext cx="2317750" cy="2333625"/>
            <a:chOff x="272609" y="3015788"/>
            <a:chExt cx="2317750" cy="2333625"/>
          </a:xfrm>
        </p:grpSpPr>
        <p:sp>
          <p:nvSpPr>
            <p:cNvPr id="76962" name="Rectangle 4"/>
            <p:cNvSpPr>
              <a:spLocks noChangeArrowheads="1"/>
            </p:cNvSpPr>
            <p:nvPr/>
          </p:nvSpPr>
          <p:spPr bwMode="auto">
            <a:xfrm>
              <a:off x="272609" y="3015788"/>
              <a:ext cx="2317750" cy="233362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6963" name="Oval 5"/>
            <p:cNvSpPr>
              <a:spLocks noChangeArrowheads="1"/>
            </p:cNvSpPr>
            <p:nvPr/>
          </p:nvSpPr>
          <p:spPr bwMode="auto">
            <a:xfrm>
              <a:off x="398021" y="3068176"/>
              <a:ext cx="2095500" cy="6048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6964" name="Text Box 108"/>
            <p:cNvSpPr txBox="1">
              <a:spLocks noChangeArrowheads="1"/>
            </p:cNvSpPr>
            <p:nvPr/>
          </p:nvSpPr>
          <p:spPr bwMode="auto">
            <a:xfrm>
              <a:off x="526609" y="3225338"/>
              <a:ext cx="1863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solidFill>
                    <a:srgbClr val="000000"/>
                  </a:solidFill>
                </a:rPr>
                <a:t>routing algorithm</a:t>
              </a:r>
            </a:p>
          </p:txBody>
        </p:sp>
        <p:sp>
          <p:nvSpPr>
            <p:cNvPr id="76965" name="Rectangle 109"/>
            <p:cNvSpPr>
              <a:spLocks noChangeArrowheads="1"/>
            </p:cNvSpPr>
            <p:nvPr/>
          </p:nvSpPr>
          <p:spPr bwMode="auto">
            <a:xfrm>
              <a:off x="451996" y="3973051"/>
              <a:ext cx="2005013" cy="12795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6966" name="Text Box 110"/>
            <p:cNvSpPr txBox="1">
              <a:spLocks noChangeArrowheads="1"/>
            </p:cNvSpPr>
            <p:nvPr/>
          </p:nvSpPr>
          <p:spPr bwMode="auto">
            <a:xfrm>
              <a:off x="532959" y="3925426"/>
              <a:ext cx="18589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000000"/>
                  </a:solidFill>
                </a:rPr>
                <a:t>local forwarding table</a:t>
              </a:r>
            </a:p>
          </p:txBody>
        </p:sp>
        <p:sp>
          <p:nvSpPr>
            <p:cNvPr id="76967" name="Text Box 111"/>
            <p:cNvSpPr txBox="1">
              <a:spLocks noChangeArrowheads="1"/>
            </p:cNvSpPr>
            <p:nvPr/>
          </p:nvSpPr>
          <p:spPr bwMode="auto">
            <a:xfrm>
              <a:off x="415484" y="4173076"/>
              <a:ext cx="12128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solidFill>
                    <a:srgbClr val="000000"/>
                  </a:solidFill>
                </a:rPr>
                <a:t>header value</a:t>
              </a:r>
            </a:p>
          </p:txBody>
        </p:sp>
        <p:sp>
          <p:nvSpPr>
            <p:cNvPr id="76968" name="Text Box 112"/>
            <p:cNvSpPr txBox="1">
              <a:spLocks noChangeArrowheads="1"/>
            </p:cNvSpPr>
            <p:nvPr/>
          </p:nvSpPr>
          <p:spPr bwMode="auto">
            <a:xfrm>
              <a:off x="1482284" y="4174663"/>
              <a:ext cx="1041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solidFill>
                    <a:srgbClr val="000000"/>
                  </a:solidFill>
                </a:rPr>
                <a:t>output link</a:t>
              </a:r>
            </a:p>
          </p:txBody>
        </p:sp>
        <p:sp>
          <p:nvSpPr>
            <p:cNvPr id="76969" name="Line 113"/>
            <p:cNvSpPr>
              <a:spLocks noChangeShapeType="1"/>
            </p:cNvSpPr>
            <p:nvPr/>
          </p:nvSpPr>
          <p:spPr bwMode="auto">
            <a:xfrm>
              <a:off x="1580709" y="4185776"/>
              <a:ext cx="7937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70" name="Text Box 114"/>
            <p:cNvSpPr txBox="1">
              <a:spLocks noChangeArrowheads="1"/>
            </p:cNvSpPr>
            <p:nvPr/>
          </p:nvSpPr>
          <p:spPr bwMode="auto">
            <a:xfrm>
              <a:off x="1071121" y="4457238"/>
              <a:ext cx="5207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solidFill>
                    <a:srgbClr val="000000"/>
                  </a:solidFill>
                </a:rPr>
                <a:t>0100</a:t>
              </a:r>
            </a:p>
            <a:p>
              <a:pPr algn="r" eaLnBrk="1" hangingPunct="1"/>
              <a:r>
                <a:rPr lang="en-US" sz="1200">
                  <a:solidFill>
                    <a:srgbClr val="000000"/>
                  </a:solidFill>
                </a:rPr>
                <a:t>0101</a:t>
              </a:r>
            </a:p>
            <a:p>
              <a:pPr algn="r" eaLnBrk="1" hangingPunct="1"/>
              <a:r>
                <a:rPr lang="en-US" sz="1200">
                  <a:solidFill>
                    <a:srgbClr val="000000"/>
                  </a:solidFill>
                </a:rPr>
                <a:t>0111</a:t>
              </a:r>
            </a:p>
            <a:p>
              <a:pPr algn="r" eaLnBrk="1" hangingPunct="1"/>
              <a:r>
                <a:rPr lang="en-US" sz="1200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76971" name="Text Box 115"/>
            <p:cNvSpPr txBox="1">
              <a:spLocks noChangeArrowheads="1"/>
            </p:cNvSpPr>
            <p:nvPr/>
          </p:nvSpPr>
          <p:spPr bwMode="auto">
            <a:xfrm>
              <a:off x="1596584" y="4457238"/>
              <a:ext cx="268287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</a:rPr>
                <a:t>3</a:t>
              </a:r>
            </a:p>
            <a:p>
              <a:pPr algn="ctr" eaLnBrk="1" hangingPunct="1"/>
              <a:r>
                <a:rPr lang="en-US" sz="1200">
                  <a:solidFill>
                    <a:srgbClr val="000000"/>
                  </a:solidFill>
                </a:rPr>
                <a:t>2</a:t>
              </a:r>
            </a:p>
            <a:p>
              <a:pPr algn="ctr" eaLnBrk="1" hangingPunct="1"/>
              <a:r>
                <a:rPr lang="en-US" sz="1200">
                  <a:solidFill>
                    <a:srgbClr val="000000"/>
                  </a:solidFill>
                </a:rPr>
                <a:t>2</a:t>
              </a:r>
            </a:p>
            <a:p>
              <a:pPr algn="ctr" eaLnBrk="1" hangingPunct="1"/>
              <a:r>
                <a:rPr lang="en-US" sz="12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6972" name="Line 116"/>
            <p:cNvSpPr>
              <a:spLocks noChangeShapeType="1"/>
            </p:cNvSpPr>
            <p:nvPr/>
          </p:nvSpPr>
          <p:spPr bwMode="auto">
            <a:xfrm>
              <a:off x="451996" y="4442951"/>
              <a:ext cx="2006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73" name="Line 117"/>
            <p:cNvSpPr>
              <a:spLocks noChangeShapeType="1"/>
            </p:cNvSpPr>
            <p:nvPr/>
          </p:nvSpPr>
          <p:spPr bwMode="auto">
            <a:xfrm>
              <a:off x="444059" y="4195301"/>
              <a:ext cx="2006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74" name="AutoShape 118"/>
            <p:cNvSpPr>
              <a:spLocks noChangeArrowheads="1"/>
            </p:cNvSpPr>
            <p:nvPr/>
          </p:nvSpPr>
          <p:spPr bwMode="auto">
            <a:xfrm rot="5400000">
              <a:off x="1350521" y="3680951"/>
              <a:ext cx="241300" cy="273050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76809" name="Group 3"/>
          <p:cNvGrpSpPr>
            <a:grpSpLocks/>
          </p:cNvGrpSpPr>
          <p:nvPr/>
        </p:nvGrpSpPr>
        <p:grpSpPr bwMode="auto">
          <a:xfrm>
            <a:off x="3200400" y="3632200"/>
            <a:ext cx="4745038" cy="2989263"/>
            <a:chOff x="2088829" y="3641726"/>
            <a:chExt cx="4743771" cy="2989155"/>
          </a:xfrm>
        </p:grpSpPr>
        <p:sp>
          <p:nvSpPr>
            <p:cNvPr id="76812" name="Freeform 2"/>
            <p:cNvSpPr>
              <a:spLocks/>
            </p:cNvSpPr>
            <p:nvPr/>
          </p:nvSpPr>
          <p:spPr bwMode="auto">
            <a:xfrm>
              <a:off x="3894138" y="4260851"/>
              <a:ext cx="2847975" cy="1481138"/>
            </a:xfrm>
            <a:custGeom>
              <a:avLst/>
              <a:gdLst>
                <a:gd name="T0" fmla="*/ 2147483647 w 1794"/>
                <a:gd name="T1" fmla="*/ 2147483647 h 933"/>
                <a:gd name="T2" fmla="*/ 2147483647 w 1794"/>
                <a:gd name="T3" fmla="*/ 2147483647 h 933"/>
                <a:gd name="T4" fmla="*/ 2147483647 w 1794"/>
                <a:gd name="T5" fmla="*/ 2147483647 h 933"/>
                <a:gd name="T6" fmla="*/ 2147483647 w 1794"/>
                <a:gd name="T7" fmla="*/ 2147483647 h 933"/>
                <a:gd name="T8" fmla="*/ 2147483647 w 1794"/>
                <a:gd name="T9" fmla="*/ 2147483647 h 933"/>
                <a:gd name="T10" fmla="*/ 2147483647 w 1794"/>
                <a:gd name="T11" fmla="*/ 2147483647 h 933"/>
                <a:gd name="T12" fmla="*/ 2147483647 w 1794"/>
                <a:gd name="T13" fmla="*/ 2147483647 h 933"/>
                <a:gd name="T14" fmla="*/ 2147483647 w 1794"/>
                <a:gd name="T15" fmla="*/ 2147483647 h 933"/>
                <a:gd name="T16" fmla="*/ 2147483647 w 1794"/>
                <a:gd name="T17" fmla="*/ 2147483647 h 933"/>
                <a:gd name="T18" fmla="*/ 2147483647 w 1794"/>
                <a:gd name="T19" fmla="*/ 2147483647 h 933"/>
                <a:gd name="T20" fmla="*/ 2147483647 w 1794"/>
                <a:gd name="T21" fmla="*/ 2147483647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3" name="Freeform 6"/>
            <p:cNvSpPr>
              <a:spLocks/>
            </p:cNvSpPr>
            <p:nvPr/>
          </p:nvSpPr>
          <p:spPr bwMode="auto">
            <a:xfrm>
              <a:off x="4532313" y="4564063"/>
              <a:ext cx="542925" cy="295275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14" name="Group 7"/>
            <p:cNvGrpSpPr>
              <a:grpSpLocks/>
            </p:cNvGrpSpPr>
            <p:nvPr/>
          </p:nvGrpSpPr>
          <p:grpSpPr bwMode="auto">
            <a:xfrm>
              <a:off x="4038600" y="4738688"/>
              <a:ext cx="501650" cy="233363"/>
              <a:chOff x="3600" y="219"/>
              <a:chExt cx="360" cy="175"/>
            </a:xfrm>
          </p:grpSpPr>
          <p:sp>
            <p:nvSpPr>
              <p:cNvPr id="76949" name="Oval 8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950" name="Line 9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51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52" name="Rectangle 11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3" name="Oval 12"/>
              <p:cNvSpPr>
                <a:spLocks noChangeArrowheads="1"/>
              </p:cNvSpPr>
              <p:nvPr/>
            </p:nvSpPr>
            <p:spPr bwMode="auto">
              <a:xfrm>
                <a:off x="3603" y="219"/>
                <a:ext cx="354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6954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6959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60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61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955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695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57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58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815" name="Group 21"/>
            <p:cNvGrpSpPr>
              <a:grpSpLocks/>
            </p:cNvGrpSpPr>
            <p:nvPr/>
          </p:nvGrpSpPr>
          <p:grpSpPr bwMode="auto">
            <a:xfrm>
              <a:off x="4391025" y="5376863"/>
              <a:ext cx="501650" cy="233363"/>
              <a:chOff x="3600" y="219"/>
              <a:chExt cx="360" cy="175"/>
            </a:xfrm>
          </p:grpSpPr>
          <p:sp>
            <p:nvSpPr>
              <p:cNvPr id="76936" name="Oval 22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937" name="Line 23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38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39" name="Rectangle 25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0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5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6941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694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47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48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942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694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44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45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816" name="Group 35"/>
            <p:cNvGrpSpPr>
              <a:grpSpLocks/>
            </p:cNvGrpSpPr>
            <p:nvPr/>
          </p:nvGrpSpPr>
          <p:grpSpPr bwMode="auto">
            <a:xfrm>
              <a:off x="5065713" y="4433888"/>
              <a:ext cx="501650" cy="233363"/>
              <a:chOff x="3600" y="219"/>
              <a:chExt cx="360" cy="175"/>
            </a:xfrm>
          </p:grpSpPr>
          <p:sp>
            <p:nvSpPr>
              <p:cNvPr id="76923" name="Oval 36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924" name="Line 37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25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26" name="Rectangle 39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7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5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6928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6933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34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35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929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693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31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32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817" name="Group 49"/>
            <p:cNvGrpSpPr>
              <a:grpSpLocks/>
            </p:cNvGrpSpPr>
            <p:nvPr/>
          </p:nvGrpSpPr>
          <p:grpSpPr bwMode="auto">
            <a:xfrm>
              <a:off x="4987925" y="5099051"/>
              <a:ext cx="500063" cy="233363"/>
              <a:chOff x="3600" y="219"/>
              <a:chExt cx="360" cy="175"/>
            </a:xfrm>
          </p:grpSpPr>
          <p:sp>
            <p:nvSpPr>
              <p:cNvPr id="76910" name="Oval 50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911" name="Line 51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12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13" name="Rectangle 53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4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6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6915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692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21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22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916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6917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18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19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818" name="Group 63"/>
            <p:cNvGrpSpPr>
              <a:grpSpLocks/>
            </p:cNvGrpSpPr>
            <p:nvPr/>
          </p:nvGrpSpPr>
          <p:grpSpPr bwMode="auto">
            <a:xfrm>
              <a:off x="5622925" y="5395913"/>
              <a:ext cx="501650" cy="233363"/>
              <a:chOff x="3600" y="219"/>
              <a:chExt cx="360" cy="175"/>
            </a:xfrm>
          </p:grpSpPr>
          <p:sp>
            <p:nvSpPr>
              <p:cNvPr id="76897" name="Oval 64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98" name="Line 65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99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00" name="Rectangle 67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1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5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6902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6907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08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09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903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6904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05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06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819" name="Group 77"/>
            <p:cNvGrpSpPr>
              <a:grpSpLocks/>
            </p:cNvGrpSpPr>
            <p:nvPr/>
          </p:nvGrpSpPr>
          <p:grpSpPr bwMode="auto">
            <a:xfrm>
              <a:off x="6067425" y="4740276"/>
              <a:ext cx="501650" cy="233363"/>
              <a:chOff x="3600" y="219"/>
              <a:chExt cx="360" cy="175"/>
            </a:xfrm>
          </p:grpSpPr>
          <p:sp>
            <p:nvSpPr>
              <p:cNvPr id="76884" name="Oval 78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85" name="Line 79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86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87" name="Rectangle 81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8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5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6889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6894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95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96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890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6891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92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93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6820" name="Freeform 91"/>
            <p:cNvSpPr>
              <a:spLocks/>
            </p:cNvSpPr>
            <p:nvPr/>
          </p:nvSpPr>
          <p:spPr bwMode="auto">
            <a:xfrm>
              <a:off x="5573713" y="4557713"/>
              <a:ext cx="504825" cy="307975"/>
            </a:xfrm>
            <a:custGeom>
              <a:avLst/>
              <a:gdLst>
                <a:gd name="T0" fmla="*/ 0 w 318"/>
                <a:gd name="T1" fmla="*/ 0 h 194"/>
                <a:gd name="T2" fmla="*/ 2147483647 w 318"/>
                <a:gd name="T3" fmla="*/ 2147483647 h 194"/>
                <a:gd name="T4" fmla="*/ 0 60000 65536"/>
                <a:gd name="T5" fmla="*/ 0 60000 65536"/>
                <a:gd name="T6" fmla="*/ 0 w 318"/>
                <a:gd name="T7" fmla="*/ 0 h 194"/>
                <a:gd name="T8" fmla="*/ 318 w 318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1" name="Freeform 92"/>
            <p:cNvSpPr>
              <a:spLocks/>
            </p:cNvSpPr>
            <p:nvPr/>
          </p:nvSpPr>
          <p:spPr bwMode="auto">
            <a:xfrm>
              <a:off x="4508500" y="4949826"/>
              <a:ext cx="481013" cy="238125"/>
            </a:xfrm>
            <a:custGeom>
              <a:avLst/>
              <a:gdLst>
                <a:gd name="T0" fmla="*/ 0 w 294"/>
                <a:gd name="T1" fmla="*/ 0 h 174"/>
                <a:gd name="T2" fmla="*/ 2147483647 w 294"/>
                <a:gd name="T3" fmla="*/ 2147483647 h 174"/>
                <a:gd name="T4" fmla="*/ 0 60000 65536"/>
                <a:gd name="T5" fmla="*/ 0 60000 65536"/>
                <a:gd name="T6" fmla="*/ 0 w 294"/>
                <a:gd name="T7" fmla="*/ 0 h 174"/>
                <a:gd name="T8" fmla="*/ 294 w 294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Freeform 93"/>
            <p:cNvSpPr>
              <a:spLocks/>
            </p:cNvSpPr>
            <p:nvPr/>
          </p:nvSpPr>
          <p:spPr bwMode="auto">
            <a:xfrm>
              <a:off x="5456238" y="4926013"/>
              <a:ext cx="628650" cy="247650"/>
            </a:xfrm>
            <a:custGeom>
              <a:avLst/>
              <a:gdLst>
                <a:gd name="T0" fmla="*/ 0 w 378"/>
                <a:gd name="T1" fmla="*/ 2147483647 h 174"/>
                <a:gd name="T2" fmla="*/ 2147483647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Freeform 94"/>
            <p:cNvSpPr>
              <a:spLocks/>
            </p:cNvSpPr>
            <p:nvPr/>
          </p:nvSpPr>
          <p:spPr bwMode="auto">
            <a:xfrm>
              <a:off x="6122988" y="4979988"/>
              <a:ext cx="206375" cy="508000"/>
            </a:xfrm>
            <a:custGeom>
              <a:avLst/>
              <a:gdLst>
                <a:gd name="T0" fmla="*/ 0 w 118"/>
                <a:gd name="T1" fmla="*/ 2147483647 h 500"/>
                <a:gd name="T2" fmla="*/ 2147483647 w 118"/>
                <a:gd name="T3" fmla="*/ 0 h 500"/>
                <a:gd name="T4" fmla="*/ 0 60000 65536"/>
                <a:gd name="T5" fmla="*/ 0 60000 65536"/>
                <a:gd name="T6" fmla="*/ 0 w 118"/>
                <a:gd name="T7" fmla="*/ 0 h 500"/>
                <a:gd name="T8" fmla="*/ 118 w 118"/>
                <a:gd name="T9" fmla="*/ 500 h 5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Freeform 95"/>
            <p:cNvSpPr>
              <a:spLocks/>
            </p:cNvSpPr>
            <p:nvPr/>
          </p:nvSpPr>
          <p:spPr bwMode="auto">
            <a:xfrm>
              <a:off x="4887913" y="5513388"/>
              <a:ext cx="736600" cy="74613"/>
            </a:xfrm>
            <a:custGeom>
              <a:avLst/>
              <a:gdLst>
                <a:gd name="T0" fmla="*/ 2147483647 w 370"/>
                <a:gd name="T1" fmla="*/ 2147483647 h 32"/>
                <a:gd name="T2" fmla="*/ 0 w 370"/>
                <a:gd name="T3" fmla="*/ 0 h 32"/>
                <a:gd name="T4" fmla="*/ 0 60000 65536"/>
                <a:gd name="T5" fmla="*/ 0 60000 65536"/>
                <a:gd name="T6" fmla="*/ 0 w 370"/>
                <a:gd name="T7" fmla="*/ 0 h 32"/>
                <a:gd name="T8" fmla="*/ 370 w 370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5" name="Freeform 96"/>
            <p:cNvSpPr>
              <a:spLocks/>
            </p:cNvSpPr>
            <p:nvPr/>
          </p:nvSpPr>
          <p:spPr bwMode="auto">
            <a:xfrm>
              <a:off x="4351338" y="4973638"/>
              <a:ext cx="193675" cy="425450"/>
            </a:xfrm>
            <a:custGeom>
              <a:avLst/>
              <a:gdLst>
                <a:gd name="T0" fmla="*/ 2147483647 w 176"/>
                <a:gd name="T1" fmla="*/ 2147483647 h 412"/>
                <a:gd name="T2" fmla="*/ 2147483647 w 176"/>
                <a:gd name="T3" fmla="*/ 2147483647 h 412"/>
                <a:gd name="T4" fmla="*/ 0 w 176"/>
                <a:gd name="T5" fmla="*/ 0 h 412"/>
                <a:gd name="T6" fmla="*/ 0 60000 65536"/>
                <a:gd name="T7" fmla="*/ 0 60000 65536"/>
                <a:gd name="T8" fmla="*/ 0 60000 65536"/>
                <a:gd name="T9" fmla="*/ 0 w 176"/>
                <a:gd name="T10" fmla="*/ 0 h 412"/>
                <a:gd name="T11" fmla="*/ 176 w 176"/>
                <a:gd name="T12" fmla="*/ 412 h 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6" name="Text Box 100"/>
            <p:cNvSpPr txBox="1">
              <a:spLocks noChangeArrowheads="1"/>
            </p:cNvSpPr>
            <p:nvPr/>
          </p:nvSpPr>
          <p:spPr bwMode="auto">
            <a:xfrm>
              <a:off x="4440876" y="4483071"/>
              <a:ext cx="311067" cy="3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6827" name="Text Box 101"/>
            <p:cNvSpPr txBox="1">
              <a:spLocks noChangeArrowheads="1"/>
            </p:cNvSpPr>
            <p:nvPr/>
          </p:nvSpPr>
          <p:spPr bwMode="auto">
            <a:xfrm>
              <a:off x="4378980" y="4897394"/>
              <a:ext cx="296783" cy="33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6828" name="Text Box 102"/>
            <p:cNvSpPr txBox="1">
              <a:spLocks noChangeArrowheads="1"/>
            </p:cNvSpPr>
            <p:nvPr/>
          </p:nvSpPr>
          <p:spPr bwMode="auto">
            <a:xfrm>
              <a:off x="4128222" y="4970416"/>
              <a:ext cx="296783" cy="33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000000"/>
                  </a:solidFill>
                </a:rPr>
                <a:t>3</a:t>
              </a:r>
            </a:p>
          </p:txBody>
        </p:sp>
        <p:grpSp>
          <p:nvGrpSpPr>
            <p:cNvPr id="76829" name="Group 1"/>
            <p:cNvGrpSpPr>
              <a:grpSpLocks/>
            </p:cNvGrpSpPr>
            <p:nvPr/>
          </p:nvGrpSpPr>
          <p:grpSpPr bwMode="auto">
            <a:xfrm rot="-2012368">
              <a:off x="2645158" y="5398104"/>
              <a:ext cx="1447800" cy="274638"/>
              <a:chOff x="2436813" y="4587876"/>
              <a:chExt cx="1447800" cy="274638"/>
            </a:xfrm>
          </p:grpSpPr>
          <p:sp>
            <p:nvSpPr>
              <p:cNvPr id="76879" name="Rectangle 97"/>
              <p:cNvSpPr>
                <a:spLocks noChangeArrowheads="1"/>
              </p:cNvSpPr>
              <p:nvPr/>
            </p:nvSpPr>
            <p:spPr bwMode="auto">
              <a:xfrm>
                <a:off x="2461850" y="4583083"/>
                <a:ext cx="1155391" cy="23811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80" name="Rectangle 98"/>
              <p:cNvSpPr>
                <a:spLocks noChangeArrowheads="1"/>
              </p:cNvSpPr>
              <p:nvPr/>
            </p:nvSpPr>
            <p:spPr bwMode="auto">
              <a:xfrm>
                <a:off x="2437928" y="4606491"/>
                <a:ext cx="1147455" cy="23811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81" name="Line 99"/>
              <p:cNvSpPr>
                <a:spLocks noChangeShapeType="1"/>
              </p:cNvSpPr>
              <p:nvPr/>
            </p:nvSpPr>
            <p:spPr bwMode="auto">
              <a:xfrm>
                <a:off x="3462418" y="4739659"/>
                <a:ext cx="422162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82" name="Rectangle 104"/>
              <p:cNvSpPr>
                <a:spLocks noChangeArrowheads="1"/>
              </p:cNvSpPr>
              <p:nvPr/>
            </p:nvSpPr>
            <p:spPr bwMode="auto">
              <a:xfrm>
                <a:off x="3067594" y="4610052"/>
                <a:ext cx="426923" cy="2397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83" name="Text Box 105"/>
              <p:cNvSpPr txBox="1">
                <a:spLocks noChangeArrowheads="1"/>
              </p:cNvSpPr>
              <p:nvPr/>
            </p:nvSpPr>
            <p:spPr bwMode="auto">
              <a:xfrm rot="289934">
                <a:off x="3019653" y="4584228"/>
                <a:ext cx="520561" cy="274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rgbClr val="000000"/>
                    </a:solidFill>
                  </a:rPr>
                  <a:t>0111</a:t>
                </a:r>
              </a:p>
            </p:txBody>
          </p:sp>
        </p:grpSp>
        <p:sp>
          <p:nvSpPr>
            <p:cNvPr id="76830" name="Text Box 106"/>
            <p:cNvSpPr txBox="1">
              <a:spLocks noChangeArrowheads="1"/>
            </p:cNvSpPr>
            <p:nvPr/>
          </p:nvSpPr>
          <p:spPr bwMode="auto">
            <a:xfrm>
              <a:off x="2088829" y="6046702"/>
              <a:ext cx="2339350" cy="584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000000"/>
                  </a:solidFill>
                </a:rPr>
                <a:t>dest address in arriving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</a:rPr>
                <a:t>packet</a:t>
              </a:r>
              <a:r>
                <a:rPr lang="ja-JP" altLang="en-US" sz="1600">
                  <a:solidFill>
                    <a:srgbClr val="000000"/>
                  </a:solidFill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</a:rPr>
                <a:t>s header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6831" name="Line 107"/>
            <p:cNvSpPr>
              <a:spLocks noChangeShapeType="1"/>
            </p:cNvSpPr>
            <p:nvPr/>
          </p:nvSpPr>
          <p:spPr bwMode="auto">
            <a:xfrm flipH="1">
              <a:off x="2626848" y="4873581"/>
              <a:ext cx="1407736" cy="9143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2" name="Line 119"/>
            <p:cNvSpPr>
              <a:spLocks noChangeShapeType="1"/>
            </p:cNvSpPr>
            <p:nvPr/>
          </p:nvSpPr>
          <p:spPr bwMode="auto">
            <a:xfrm flipH="1" flipV="1">
              <a:off x="3588616" y="5648254"/>
              <a:ext cx="22219" cy="4508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3" name="Freeform 120"/>
            <p:cNvSpPr>
              <a:spLocks/>
            </p:cNvSpPr>
            <p:nvPr/>
          </p:nvSpPr>
          <p:spPr bwMode="auto">
            <a:xfrm>
              <a:off x="3757473" y="4834039"/>
              <a:ext cx="1041539" cy="336504"/>
            </a:xfrm>
            <a:custGeom>
              <a:avLst/>
              <a:gdLst>
                <a:gd name="T0" fmla="*/ 0 w 10844"/>
                <a:gd name="T1" fmla="*/ 2147483647 h 14797"/>
                <a:gd name="T2" fmla="*/ 2147483647 w 10844"/>
                <a:gd name="T3" fmla="*/ 2147483647 h 14797"/>
                <a:gd name="T4" fmla="*/ 2147483647 w 10844"/>
                <a:gd name="T5" fmla="*/ 2147483647 h 14797"/>
                <a:gd name="T6" fmla="*/ 0 60000 65536"/>
                <a:gd name="T7" fmla="*/ 0 60000 65536"/>
                <a:gd name="T8" fmla="*/ 0 60000 65536"/>
                <a:gd name="T9" fmla="*/ 0 w 10844"/>
                <a:gd name="T10" fmla="*/ 0 h 14797"/>
                <a:gd name="T11" fmla="*/ 10844 w 10844"/>
                <a:gd name="T12" fmla="*/ 14797 h 14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4" h="14797">
                  <a:moveTo>
                    <a:pt x="0" y="14797"/>
                  </a:moveTo>
                  <a:cubicBezTo>
                    <a:pt x="2168" y="9517"/>
                    <a:pt x="5654" y="-1331"/>
                    <a:pt x="7042" y="135"/>
                  </a:cubicBezTo>
                  <a:cubicBezTo>
                    <a:pt x="8563" y="1950"/>
                    <a:pt x="9984" y="6698"/>
                    <a:pt x="10844" y="9978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Freeform 121"/>
            <p:cNvSpPr>
              <a:spLocks/>
            </p:cNvSpPr>
            <p:nvPr/>
          </p:nvSpPr>
          <p:spPr bwMode="auto">
            <a:xfrm flipH="1">
              <a:off x="6254750" y="4370388"/>
              <a:ext cx="577850" cy="371475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5" name="Freeform 122"/>
            <p:cNvSpPr>
              <a:spLocks/>
            </p:cNvSpPr>
            <p:nvPr/>
          </p:nvSpPr>
          <p:spPr bwMode="auto">
            <a:xfrm flipH="1">
              <a:off x="5243513" y="4086226"/>
              <a:ext cx="577850" cy="371475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6" name="Freeform 123"/>
            <p:cNvSpPr>
              <a:spLocks/>
            </p:cNvSpPr>
            <p:nvPr/>
          </p:nvSpPr>
          <p:spPr bwMode="auto">
            <a:xfrm flipH="1" flipV="1">
              <a:off x="5911850" y="5632451"/>
              <a:ext cx="542925" cy="371475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7" name="Freeform 124"/>
            <p:cNvSpPr>
              <a:spLocks/>
            </p:cNvSpPr>
            <p:nvPr/>
          </p:nvSpPr>
          <p:spPr bwMode="auto">
            <a:xfrm flipH="1" flipV="1">
              <a:off x="4562475" y="5616576"/>
              <a:ext cx="542925" cy="371475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8" name="Freeform 125"/>
            <p:cNvSpPr>
              <a:spLocks/>
            </p:cNvSpPr>
            <p:nvPr/>
          </p:nvSpPr>
          <p:spPr bwMode="auto">
            <a:xfrm flipH="1" flipV="1">
              <a:off x="5202238" y="5324476"/>
              <a:ext cx="542925" cy="452438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39" name="Group 126"/>
            <p:cNvGrpSpPr>
              <a:grpSpLocks/>
            </p:cNvGrpSpPr>
            <p:nvPr/>
          </p:nvGrpSpPr>
          <p:grpSpPr bwMode="auto">
            <a:xfrm>
              <a:off x="5251450" y="3641726"/>
              <a:ext cx="550863" cy="452438"/>
              <a:chOff x="2886" y="1668"/>
              <a:chExt cx="347" cy="285"/>
            </a:xfrm>
          </p:grpSpPr>
          <p:sp>
            <p:nvSpPr>
              <p:cNvPr id="76872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73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74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75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6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7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8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6840" name="Group 134"/>
            <p:cNvGrpSpPr>
              <a:grpSpLocks/>
            </p:cNvGrpSpPr>
            <p:nvPr/>
          </p:nvGrpSpPr>
          <p:grpSpPr bwMode="auto">
            <a:xfrm>
              <a:off x="6264275" y="3914776"/>
              <a:ext cx="550863" cy="452438"/>
              <a:chOff x="2886" y="1668"/>
              <a:chExt cx="347" cy="285"/>
            </a:xfrm>
          </p:grpSpPr>
          <p:sp>
            <p:nvSpPr>
              <p:cNvPr id="76865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66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67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68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9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0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1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6841" name="Group 142"/>
            <p:cNvGrpSpPr>
              <a:grpSpLocks/>
            </p:cNvGrpSpPr>
            <p:nvPr/>
          </p:nvGrpSpPr>
          <p:grpSpPr bwMode="auto">
            <a:xfrm>
              <a:off x="5894388" y="5991226"/>
              <a:ext cx="550863" cy="452438"/>
              <a:chOff x="2886" y="1668"/>
              <a:chExt cx="347" cy="285"/>
            </a:xfrm>
          </p:grpSpPr>
          <p:sp>
            <p:nvSpPr>
              <p:cNvPr id="76858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59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60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61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2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3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4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6842" name="Group 150"/>
            <p:cNvGrpSpPr>
              <a:grpSpLocks/>
            </p:cNvGrpSpPr>
            <p:nvPr/>
          </p:nvGrpSpPr>
          <p:grpSpPr bwMode="auto">
            <a:xfrm>
              <a:off x="5199063" y="5772151"/>
              <a:ext cx="550863" cy="452438"/>
              <a:chOff x="2886" y="1668"/>
              <a:chExt cx="347" cy="285"/>
            </a:xfrm>
          </p:grpSpPr>
          <p:sp>
            <p:nvSpPr>
              <p:cNvPr id="76851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52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53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54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5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6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7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6843" name="Group 158"/>
            <p:cNvGrpSpPr>
              <a:grpSpLocks/>
            </p:cNvGrpSpPr>
            <p:nvPr/>
          </p:nvGrpSpPr>
          <p:grpSpPr bwMode="auto">
            <a:xfrm>
              <a:off x="4543425" y="5964238"/>
              <a:ext cx="550863" cy="452438"/>
              <a:chOff x="2886" y="1668"/>
              <a:chExt cx="347" cy="285"/>
            </a:xfrm>
          </p:grpSpPr>
          <p:sp>
            <p:nvSpPr>
              <p:cNvPr id="76844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45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46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847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8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9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0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rgbClr val="000000"/>
                  </a:solidFill>
                </a:endParaRPr>
              </a:p>
            </p:txBody>
          </p:sp>
        </p:grpSp>
      </p:grpSp>
      <p:cxnSp>
        <p:nvCxnSpPr>
          <p:cNvPr id="76810" name="Straight Connector 421888"/>
          <p:cNvCxnSpPr>
            <a:cxnSpLocks noChangeShapeType="1"/>
          </p:cNvCxnSpPr>
          <p:nvPr/>
        </p:nvCxnSpPr>
        <p:spPr bwMode="auto">
          <a:xfrm>
            <a:off x="2197100" y="2743200"/>
            <a:ext cx="20955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11" name="Straight Connector 421894"/>
          <p:cNvCxnSpPr>
            <a:cxnSpLocks noChangeShapeType="1"/>
          </p:cNvCxnSpPr>
          <p:nvPr/>
        </p:nvCxnSpPr>
        <p:spPr bwMode="auto">
          <a:xfrm flipH="1">
            <a:off x="3503613" y="2444750"/>
            <a:ext cx="1943100" cy="171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429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Introduction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1313" y="166688"/>
            <a:ext cx="7772400" cy="892175"/>
          </a:xfrm>
        </p:spPr>
        <p:txBody>
          <a:bodyPr/>
          <a:lstStyle/>
          <a:p>
            <a:pPr eaLnBrk="1" hangingPunct="1"/>
            <a:r>
              <a:rPr lang="ja-JP" altLang="en-US" sz="4000" smtClean="0">
                <a:ea typeface="ＭＳ Ｐゴシック" pitchFamily="34" charset="-128"/>
              </a:rPr>
              <a:t>“</a:t>
            </a:r>
            <a:r>
              <a:rPr lang="en-US" altLang="ja-JP" sz="4000" smtClean="0">
                <a:ea typeface="ＭＳ Ｐゴシック" pitchFamily="34" charset="-128"/>
              </a:rPr>
              <a:t>Real</a:t>
            </a:r>
            <a:r>
              <a:rPr lang="ja-JP" altLang="en-US" sz="4000" smtClean="0">
                <a:ea typeface="ＭＳ Ｐゴシック" pitchFamily="34" charset="-128"/>
              </a:rPr>
              <a:t>”</a:t>
            </a:r>
            <a:r>
              <a:rPr lang="en-US" altLang="ja-JP" sz="4000" smtClean="0">
                <a:ea typeface="ＭＳ Ｐゴシック" pitchFamily="34" charset="-128"/>
              </a:rPr>
              <a:t> Internet delays, routes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122883" name="Text Box 4"/>
          <p:cNvSpPr txBox="1">
            <a:spLocks noChangeArrowheads="1"/>
          </p:cNvSpPr>
          <p:nvPr/>
        </p:nvSpPr>
        <p:spPr bwMode="auto">
          <a:xfrm>
            <a:off x="704850" y="2044755"/>
            <a:ext cx="82296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1600" dirty="0"/>
              <a:t>1  </a:t>
            </a:r>
            <a:r>
              <a:rPr lang="en-US" sz="1600" dirty="0" err="1"/>
              <a:t>cs-gw</a:t>
            </a:r>
            <a:r>
              <a:rPr lang="en-US" sz="1600" dirty="0"/>
              <a:t> (128.119.240.254)  1 </a:t>
            </a:r>
            <a:r>
              <a:rPr lang="en-US" sz="1600" dirty="0" err="1"/>
              <a:t>ms</a:t>
            </a:r>
            <a:r>
              <a:rPr lang="en-US" sz="1600" dirty="0"/>
              <a:t>  1 </a:t>
            </a:r>
            <a:r>
              <a:rPr lang="en-US" sz="1600" dirty="0" err="1"/>
              <a:t>ms</a:t>
            </a:r>
            <a:r>
              <a:rPr lang="en-US" sz="1600" dirty="0"/>
              <a:t>  2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2  border1-rt-fa5-1-0.gw.umass.edu (128.119.3.145)  1 </a:t>
            </a:r>
            <a:r>
              <a:rPr lang="en-US" sz="1600" dirty="0" err="1"/>
              <a:t>ms</a:t>
            </a:r>
            <a:r>
              <a:rPr lang="en-US" sz="1600" dirty="0"/>
              <a:t>  1 </a:t>
            </a:r>
            <a:r>
              <a:rPr lang="en-US" sz="1600" dirty="0" err="1"/>
              <a:t>ms</a:t>
            </a:r>
            <a:r>
              <a:rPr lang="en-US" sz="1600" dirty="0"/>
              <a:t>  2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3  cht-vbns.gw.umass.edu (128.119.3.130)  6 </a:t>
            </a:r>
            <a:r>
              <a:rPr lang="en-US" sz="1600" dirty="0" err="1"/>
              <a:t>ms</a:t>
            </a:r>
            <a:r>
              <a:rPr lang="en-US" sz="1600" dirty="0"/>
              <a:t> 5 </a:t>
            </a:r>
            <a:r>
              <a:rPr lang="en-US" sz="1600" dirty="0" err="1"/>
              <a:t>ms</a:t>
            </a:r>
            <a:r>
              <a:rPr lang="en-US" sz="1600" dirty="0"/>
              <a:t> 5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4  jn1-at1-0-0-19.wor.vbns.net (204.147.132.129)  16 </a:t>
            </a:r>
            <a:r>
              <a:rPr lang="en-US" sz="1600" dirty="0" err="1"/>
              <a:t>ms</a:t>
            </a:r>
            <a:r>
              <a:rPr lang="en-US" sz="1600" dirty="0"/>
              <a:t> 11 </a:t>
            </a:r>
            <a:r>
              <a:rPr lang="en-US" sz="1600" dirty="0" err="1"/>
              <a:t>ms</a:t>
            </a:r>
            <a:r>
              <a:rPr lang="en-US" sz="1600" dirty="0"/>
              <a:t> 13 </a:t>
            </a:r>
            <a:r>
              <a:rPr lang="en-US" sz="1600" dirty="0" err="1"/>
              <a:t>ms</a:t>
            </a:r>
            <a:r>
              <a:rPr lang="en-US" sz="1600" dirty="0"/>
              <a:t> 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5  jn1-so7-0-0-0.wae.vbns.net (204.147.136.136)  21 </a:t>
            </a:r>
            <a:r>
              <a:rPr lang="en-US" sz="1600" dirty="0" err="1"/>
              <a:t>ms</a:t>
            </a:r>
            <a:r>
              <a:rPr lang="en-US" sz="1600" dirty="0"/>
              <a:t> 18 </a:t>
            </a:r>
            <a:r>
              <a:rPr lang="en-US" sz="1600" dirty="0" err="1"/>
              <a:t>ms</a:t>
            </a:r>
            <a:r>
              <a:rPr lang="en-US" sz="1600" dirty="0"/>
              <a:t> 18 </a:t>
            </a:r>
            <a:r>
              <a:rPr lang="en-US" sz="1600" dirty="0" err="1"/>
              <a:t>ms</a:t>
            </a:r>
            <a:r>
              <a:rPr lang="en-US" sz="1600" dirty="0"/>
              <a:t> 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6  abilene-vbns.abilene.ucaid.edu (198.32.11.9)  22 </a:t>
            </a:r>
            <a:r>
              <a:rPr lang="en-US" sz="1600" dirty="0" err="1"/>
              <a:t>ms</a:t>
            </a:r>
            <a:r>
              <a:rPr lang="en-US" sz="1600" dirty="0"/>
              <a:t>  18 </a:t>
            </a:r>
            <a:r>
              <a:rPr lang="en-US" sz="1600" dirty="0" err="1"/>
              <a:t>ms</a:t>
            </a:r>
            <a:r>
              <a:rPr lang="en-US" sz="1600" dirty="0"/>
              <a:t>  22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7  nycm-wash.abilene.ucaid.edu (198.32.8.46)  22 </a:t>
            </a:r>
            <a:r>
              <a:rPr lang="en-US" sz="1600" dirty="0" err="1"/>
              <a:t>ms</a:t>
            </a:r>
            <a:r>
              <a:rPr lang="en-US" sz="1600" dirty="0"/>
              <a:t>  22 </a:t>
            </a:r>
            <a:r>
              <a:rPr lang="en-US" sz="1600" dirty="0" err="1"/>
              <a:t>ms</a:t>
            </a:r>
            <a:r>
              <a:rPr lang="en-US" sz="1600" dirty="0"/>
              <a:t>  22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8  62.40.103.253 (62.40.103.253)  104 </a:t>
            </a:r>
            <a:r>
              <a:rPr lang="en-US" sz="1600" dirty="0" err="1"/>
              <a:t>ms</a:t>
            </a:r>
            <a:r>
              <a:rPr lang="en-US" sz="1600" dirty="0"/>
              <a:t> 109 </a:t>
            </a:r>
            <a:r>
              <a:rPr lang="en-US" sz="1600" dirty="0" err="1"/>
              <a:t>ms</a:t>
            </a:r>
            <a:r>
              <a:rPr lang="en-US" sz="1600" dirty="0"/>
              <a:t> 106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9  de2-1.de1.de.geant.net (62.40.96.129)  109 </a:t>
            </a:r>
            <a:r>
              <a:rPr lang="en-US" sz="1600" dirty="0" err="1"/>
              <a:t>ms</a:t>
            </a:r>
            <a:r>
              <a:rPr lang="en-US" sz="1600" dirty="0"/>
              <a:t> 102 </a:t>
            </a:r>
            <a:r>
              <a:rPr lang="en-US" sz="1600" dirty="0" err="1"/>
              <a:t>ms</a:t>
            </a:r>
            <a:r>
              <a:rPr lang="en-US" sz="1600" dirty="0"/>
              <a:t> 104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10  de.fr1.fr.geant.net (62.40.96.50)  113 </a:t>
            </a:r>
            <a:r>
              <a:rPr lang="en-US" sz="1600" dirty="0" err="1"/>
              <a:t>ms</a:t>
            </a:r>
            <a:r>
              <a:rPr lang="en-US" sz="1600" dirty="0"/>
              <a:t> 121 </a:t>
            </a:r>
            <a:r>
              <a:rPr lang="en-US" sz="1600" dirty="0" err="1"/>
              <a:t>ms</a:t>
            </a:r>
            <a:r>
              <a:rPr lang="en-US" sz="1600" dirty="0"/>
              <a:t> 114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11  renater-gw.fr1.fr.geant.net (62.40.103.54)  112 </a:t>
            </a:r>
            <a:r>
              <a:rPr lang="en-US" sz="1600" dirty="0" err="1"/>
              <a:t>ms</a:t>
            </a:r>
            <a:r>
              <a:rPr lang="en-US" sz="1600" dirty="0"/>
              <a:t>  114 </a:t>
            </a:r>
            <a:r>
              <a:rPr lang="en-US" sz="1600" dirty="0" err="1"/>
              <a:t>ms</a:t>
            </a:r>
            <a:r>
              <a:rPr lang="en-US" sz="1600" dirty="0"/>
              <a:t>  112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12  nio-n2.cssi.renater.fr (193.51.206.13)  111 </a:t>
            </a:r>
            <a:r>
              <a:rPr lang="en-US" sz="1600" dirty="0" err="1"/>
              <a:t>ms</a:t>
            </a:r>
            <a:r>
              <a:rPr lang="en-US" sz="1600" dirty="0"/>
              <a:t>  114 </a:t>
            </a:r>
            <a:r>
              <a:rPr lang="en-US" sz="1600" dirty="0" err="1"/>
              <a:t>ms</a:t>
            </a:r>
            <a:r>
              <a:rPr lang="en-US" sz="1600" dirty="0"/>
              <a:t>  116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13  nice.cssi.renater.fr (195.220.98.102)  123 </a:t>
            </a:r>
            <a:r>
              <a:rPr lang="en-US" sz="1600" dirty="0" err="1"/>
              <a:t>ms</a:t>
            </a:r>
            <a:r>
              <a:rPr lang="en-US" sz="1600" dirty="0"/>
              <a:t>  125 </a:t>
            </a:r>
            <a:r>
              <a:rPr lang="en-US" sz="1600" dirty="0" err="1"/>
              <a:t>ms</a:t>
            </a:r>
            <a:r>
              <a:rPr lang="en-US" sz="1600" dirty="0"/>
              <a:t>  124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14  r3t2-nice.cssi.renater.fr (195.220.98.110)  126 </a:t>
            </a:r>
            <a:r>
              <a:rPr lang="en-US" sz="1600" dirty="0" err="1"/>
              <a:t>ms</a:t>
            </a:r>
            <a:r>
              <a:rPr lang="en-US" sz="1600" dirty="0"/>
              <a:t>  126 </a:t>
            </a:r>
            <a:r>
              <a:rPr lang="en-US" sz="1600" dirty="0" err="1"/>
              <a:t>ms</a:t>
            </a:r>
            <a:r>
              <a:rPr lang="en-US" sz="1600" dirty="0"/>
              <a:t>  124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15  eurecom-valbonne.r3t2.ft.net (193.48.50.54)  135 </a:t>
            </a:r>
            <a:r>
              <a:rPr lang="en-US" sz="1600" dirty="0" err="1"/>
              <a:t>ms</a:t>
            </a:r>
            <a:r>
              <a:rPr lang="en-US" sz="1600" dirty="0"/>
              <a:t>  128 </a:t>
            </a:r>
            <a:r>
              <a:rPr lang="en-US" sz="1600" dirty="0" err="1"/>
              <a:t>ms</a:t>
            </a:r>
            <a:r>
              <a:rPr lang="en-US" sz="1600" dirty="0"/>
              <a:t>  133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16  194.214.211.25 (194.214.211.25)  126 </a:t>
            </a:r>
            <a:r>
              <a:rPr lang="en-US" sz="1600" dirty="0" err="1"/>
              <a:t>ms</a:t>
            </a:r>
            <a:r>
              <a:rPr lang="en-US" sz="1600" dirty="0"/>
              <a:t>  128 </a:t>
            </a:r>
            <a:r>
              <a:rPr lang="en-US" sz="1600" dirty="0" err="1"/>
              <a:t>ms</a:t>
            </a:r>
            <a:r>
              <a:rPr lang="en-US" sz="1600" dirty="0"/>
              <a:t>  126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17  * * *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18  * * *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 dirty="0"/>
              <a:t>19  fantasia.eurecom.fr (193.55.113.142)  132 </a:t>
            </a:r>
            <a:r>
              <a:rPr lang="en-US" sz="1600" dirty="0" err="1"/>
              <a:t>ms</a:t>
            </a:r>
            <a:r>
              <a:rPr lang="en-US" sz="1600" dirty="0"/>
              <a:t>  128 </a:t>
            </a:r>
            <a:r>
              <a:rPr lang="en-US" sz="1600" dirty="0" err="1"/>
              <a:t>ms</a:t>
            </a:r>
            <a:r>
              <a:rPr lang="en-US" sz="1600" dirty="0"/>
              <a:t>  136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ms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122884" name="Text Box 5"/>
          <p:cNvSpPr txBox="1">
            <a:spLocks noChangeArrowheads="1"/>
          </p:cNvSpPr>
          <p:nvPr/>
        </p:nvSpPr>
        <p:spPr bwMode="auto">
          <a:xfrm>
            <a:off x="704850" y="989013"/>
            <a:ext cx="819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CC0000"/>
                </a:solidFill>
              </a:rPr>
              <a:t>traceroute</a:t>
            </a:r>
            <a:r>
              <a:rPr lang="en-US" dirty="0">
                <a:solidFill>
                  <a:srgbClr val="CC0000"/>
                </a:solidFill>
              </a:rPr>
              <a:t>:</a:t>
            </a:r>
            <a:r>
              <a:rPr lang="en-US" dirty="0"/>
              <a:t> gaia.cs.umass.edu to www.eurecom.fr</a:t>
            </a:r>
          </a:p>
        </p:txBody>
      </p:sp>
      <p:sp>
        <p:nvSpPr>
          <p:cNvPr id="122885" name="Line 6"/>
          <p:cNvSpPr>
            <a:spLocks noChangeShapeType="1"/>
          </p:cNvSpPr>
          <p:nvPr/>
        </p:nvSpPr>
        <p:spPr bwMode="auto">
          <a:xfrm>
            <a:off x="1679575" y="6097579"/>
            <a:ext cx="968375" cy="2698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6" name="Text Box 7"/>
          <p:cNvSpPr txBox="1">
            <a:spLocks noChangeArrowheads="1"/>
          </p:cNvSpPr>
          <p:nvPr/>
        </p:nvSpPr>
        <p:spPr bwMode="auto">
          <a:xfrm>
            <a:off x="4578350" y="1343976"/>
            <a:ext cx="456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CC0000"/>
                </a:solidFill>
              </a:rPr>
              <a:t>3 delay measurements from </a:t>
            </a:r>
          </a:p>
          <a:p>
            <a:r>
              <a:rPr lang="en-US" sz="1800" dirty="0">
                <a:solidFill>
                  <a:srgbClr val="CC0000"/>
                </a:solidFill>
              </a:rPr>
              <a:t>gaia.cs.umass.edu to cs-gw.cs.umass.edu </a:t>
            </a:r>
          </a:p>
        </p:txBody>
      </p:sp>
      <p:sp>
        <p:nvSpPr>
          <p:cNvPr id="122887" name="Line 8"/>
          <p:cNvSpPr>
            <a:spLocks noChangeShapeType="1"/>
          </p:cNvSpPr>
          <p:nvPr/>
        </p:nvSpPr>
        <p:spPr bwMode="auto">
          <a:xfrm flipV="1">
            <a:off x="3529013" y="1632005"/>
            <a:ext cx="671512" cy="41275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8" name="Line 9"/>
          <p:cNvSpPr>
            <a:spLocks noChangeShapeType="1"/>
          </p:cNvSpPr>
          <p:nvPr/>
        </p:nvSpPr>
        <p:spPr bwMode="auto">
          <a:xfrm flipV="1">
            <a:off x="4081463" y="1635974"/>
            <a:ext cx="139700" cy="4048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9" name="Line 10"/>
          <p:cNvSpPr>
            <a:spLocks noChangeShapeType="1"/>
          </p:cNvSpPr>
          <p:nvPr/>
        </p:nvSpPr>
        <p:spPr bwMode="auto">
          <a:xfrm flipH="1" flipV="1">
            <a:off x="4200525" y="1650261"/>
            <a:ext cx="366713" cy="3905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90" name="Line 11"/>
          <p:cNvSpPr>
            <a:spLocks noChangeShapeType="1"/>
          </p:cNvSpPr>
          <p:nvPr/>
        </p:nvSpPr>
        <p:spPr bwMode="auto">
          <a:xfrm flipV="1">
            <a:off x="4200525" y="1585527"/>
            <a:ext cx="377825" cy="3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91" name="Text Box 12"/>
          <p:cNvSpPr txBox="1">
            <a:spLocks noChangeArrowheads="1"/>
          </p:cNvSpPr>
          <p:nvPr/>
        </p:nvSpPr>
        <p:spPr bwMode="auto">
          <a:xfrm>
            <a:off x="2647950" y="5930900"/>
            <a:ext cx="628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CC0000"/>
                </a:solidFill>
              </a:rPr>
              <a:t>* means no response (probe lost, router not replying)</a:t>
            </a:r>
          </a:p>
        </p:txBody>
      </p:sp>
      <p:sp>
        <p:nvSpPr>
          <p:cNvPr id="122892" name="Freeform 14"/>
          <p:cNvSpPr>
            <a:spLocks/>
          </p:cNvSpPr>
          <p:nvPr/>
        </p:nvSpPr>
        <p:spPr bwMode="auto">
          <a:xfrm>
            <a:off x="6092825" y="3651250"/>
            <a:ext cx="1012825" cy="246063"/>
          </a:xfrm>
          <a:custGeom>
            <a:avLst/>
            <a:gdLst>
              <a:gd name="T0" fmla="*/ 2147483647 w 638"/>
              <a:gd name="T1" fmla="*/ 0 h 155"/>
              <a:gd name="T2" fmla="*/ 2147483647 w 638"/>
              <a:gd name="T3" fmla="*/ 2147483647 h 155"/>
              <a:gd name="T4" fmla="*/ 2147483647 w 638"/>
              <a:gd name="T5" fmla="*/ 2147483647 h 155"/>
              <a:gd name="T6" fmla="*/ 2147483647 w 638"/>
              <a:gd name="T7" fmla="*/ 2147483647 h 155"/>
              <a:gd name="T8" fmla="*/ 0 w 638"/>
              <a:gd name="T9" fmla="*/ 2147483647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3" name="Text Box 15"/>
          <p:cNvSpPr txBox="1">
            <a:spLocks noChangeArrowheads="1"/>
          </p:cNvSpPr>
          <p:nvPr/>
        </p:nvSpPr>
        <p:spPr bwMode="auto">
          <a:xfrm>
            <a:off x="7137400" y="3436938"/>
            <a:ext cx="170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trans-oceanic</a:t>
            </a:r>
          </a:p>
          <a:p>
            <a:r>
              <a:rPr lang="en-US" sz="2000">
                <a:solidFill>
                  <a:srgbClr val="CC0000"/>
                </a:solidFill>
              </a:rPr>
              <a:t>link</a:t>
            </a:r>
          </a:p>
        </p:txBody>
      </p:sp>
      <p:pic>
        <p:nvPicPr>
          <p:cNvPr id="122894" name="Picture 1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913" y="815975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69F8879-502C-4490-8E0D-11A24E72181E}" type="slidenum">
              <a:rPr lang="en-US"/>
              <a:pPr/>
              <a:t>5</a:t>
            </a:fld>
            <a:endParaRPr lang="en-US"/>
          </a:p>
        </p:txBody>
      </p:sp>
      <p:sp>
        <p:nvSpPr>
          <p:cNvPr id="122896" name="TextBox 1"/>
          <p:cNvSpPr txBox="1">
            <a:spLocks noChangeArrowheads="1"/>
          </p:cNvSpPr>
          <p:nvPr/>
        </p:nvSpPr>
        <p:spPr bwMode="auto">
          <a:xfrm>
            <a:off x="170516" y="1358989"/>
            <a:ext cx="2872902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Do </a:t>
            </a:r>
            <a:r>
              <a:rPr lang="en-US" sz="1400" dirty="0"/>
              <a:t>some </a:t>
            </a:r>
            <a:r>
              <a:rPr lang="en-US" sz="1400" dirty="0" err="1"/>
              <a:t>traceroutes</a:t>
            </a:r>
            <a:r>
              <a:rPr lang="en-US" sz="1400" dirty="0"/>
              <a:t> from exotic </a:t>
            </a:r>
            <a:endParaRPr lang="en-US" sz="1400" dirty="0" smtClean="0"/>
          </a:p>
          <a:p>
            <a:r>
              <a:rPr lang="en-US" sz="1400" dirty="0" smtClean="0"/>
              <a:t>countries </a:t>
            </a:r>
            <a:r>
              <a:rPr lang="en-US" sz="1400" dirty="0"/>
              <a:t>at www.traceroute.org</a:t>
            </a:r>
          </a:p>
        </p:txBody>
      </p:sp>
    </p:spTree>
    <p:extLst>
      <p:ext uri="{BB962C8B-B14F-4D97-AF65-F5344CB8AC3E}">
        <p14:creationId xmlns:p14="http://schemas.microsoft.com/office/powerpoint/2010/main" val="11746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Packet switching and circuit switching</a:t>
            </a:r>
            <a:endParaRPr lang="en-US" dirty="0">
              <a:cs typeface="+mj-cs"/>
            </a:endParaRPr>
          </a:p>
        </p:txBody>
      </p:sp>
      <p:sp>
        <p:nvSpPr>
          <p:cNvPr id="768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Network Layer</a:t>
            </a:r>
          </a:p>
        </p:txBody>
      </p:sp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4-</a:t>
            </a:r>
            <a:fld id="{CA8B4FA9-D8E2-4F37-AC70-BC717202B916}" type="slidenum">
              <a:rPr lang="en-US"/>
              <a:pPr/>
              <a:t>6</a:t>
            </a:fld>
            <a:endParaRPr lang="en-US"/>
          </a:p>
        </p:txBody>
      </p:sp>
      <p:pic>
        <p:nvPicPr>
          <p:cNvPr id="76803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" y="1035050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" name="Rectangle 3"/>
          <p:cNvSpPr txBox="1">
            <a:spLocks noChangeArrowheads="1"/>
          </p:cNvSpPr>
          <p:nvPr/>
        </p:nvSpPr>
        <p:spPr bwMode="auto">
          <a:xfrm>
            <a:off x="285572" y="1607471"/>
            <a:ext cx="389332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rgbClr val="CC0000"/>
                </a:solidFill>
                <a:ea typeface="ＭＳ Ｐゴシック" pitchFamily="34" charset="-128"/>
              </a:rPr>
              <a:t>packet-switching: hosts break application-layer messages into </a:t>
            </a:r>
            <a:r>
              <a:rPr lang="en-US" i="1" kern="0" dirty="0" smtClean="0">
                <a:solidFill>
                  <a:srgbClr val="CC0000"/>
                </a:solidFill>
                <a:ea typeface="ＭＳ Ｐゴシック" pitchFamily="34" charset="-128"/>
              </a:rPr>
              <a:t>packets</a:t>
            </a:r>
          </a:p>
          <a:p>
            <a:pPr lvl="1" eaLnBrk="1" hangingPunct="1">
              <a:buSzTx/>
            </a:pPr>
            <a:r>
              <a:rPr lang="en-US" kern="0" dirty="0" smtClean="0"/>
              <a:t>forward packets</a:t>
            </a:r>
            <a:r>
              <a:rPr lang="en-US" i="1" kern="0" dirty="0" smtClean="0"/>
              <a:t> </a:t>
            </a:r>
            <a:r>
              <a:rPr lang="en-US" kern="0" dirty="0" smtClean="0"/>
              <a:t>from one router to the next, across links on path from source to destination</a:t>
            </a:r>
          </a:p>
          <a:p>
            <a:pPr lvl="1" eaLnBrk="1" hangingPunct="1">
              <a:buSzTx/>
            </a:pPr>
            <a:r>
              <a:rPr lang="en-US" kern="0" dirty="0" smtClean="0"/>
              <a:t>each packet transmitted at full link capacity</a:t>
            </a:r>
          </a:p>
        </p:txBody>
      </p:sp>
      <p:sp>
        <p:nvSpPr>
          <p:cNvPr id="180" name="Rectangle 1027"/>
          <p:cNvSpPr txBox="1">
            <a:spLocks noChangeArrowheads="1"/>
          </p:cNvSpPr>
          <p:nvPr/>
        </p:nvSpPr>
        <p:spPr bwMode="auto">
          <a:xfrm>
            <a:off x="4757188" y="1613540"/>
            <a:ext cx="412189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eaLnBrk="1" hangingPunct="1"/>
            <a:r>
              <a:rPr lang="en-US" kern="0" dirty="0">
                <a:solidFill>
                  <a:srgbClr val="CC0000"/>
                </a:solidFill>
                <a:ea typeface="ＭＳ Ｐゴシック" pitchFamily="34" charset="-128"/>
              </a:rPr>
              <a:t>c</a:t>
            </a:r>
            <a:r>
              <a:rPr lang="en-US" kern="0" dirty="0" smtClean="0">
                <a:solidFill>
                  <a:srgbClr val="CC0000"/>
                </a:solidFill>
                <a:ea typeface="ＭＳ Ｐゴシック" pitchFamily="34" charset="-128"/>
              </a:rPr>
              <a:t>ircuit-switching: end-end resources allocated to, reserved for </a:t>
            </a:r>
            <a:r>
              <a:rPr lang="ja-JP" altLang="en-US" kern="0" dirty="0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kern="0" dirty="0" smtClean="0">
                <a:solidFill>
                  <a:srgbClr val="CC0000"/>
                </a:solidFill>
                <a:ea typeface="ＭＳ Ｐゴシック" pitchFamily="34" charset="-128"/>
              </a:rPr>
              <a:t>call</a:t>
            </a:r>
            <a:r>
              <a:rPr lang="ja-JP" altLang="en-US" kern="0" dirty="0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kern="0" dirty="0" smtClean="0">
                <a:solidFill>
                  <a:srgbClr val="CC0000"/>
                </a:solidFill>
                <a:ea typeface="ＭＳ Ｐゴシック" pitchFamily="34" charset="-128"/>
              </a:rPr>
              <a:t> between source &amp; destination:</a:t>
            </a:r>
          </a:p>
          <a:p>
            <a:pPr lvl="1" eaLnBrk="1" hangingPunct="1">
              <a:buSzPct val="75000"/>
            </a:pPr>
            <a:r>
              <a:rPr lang="en-US" sz="2000" kern="0" dirty="0" smtClean="0">
                <a:ea typeface="ＭＳ Ｐゴシック" pitchFamily="34" charset="-128"/>
              </a:rPr>
              <a:t>Dedicated resources: no sharing</a:t>
            </a:r>
          </a:p>
          <a:p>
            <a:pPr lvl="1" eaLnBrk="1" hangingPunct="1">
              <a:buSzPct val="75000"/>
            </a:pPr>
            <a:r>
              <a:rPr lang="en-US" sz="2000" kern="0" dirty="0" smtClean="0"/>
              <a:t>circuit-like (guaranteed) performance</a:t>
            </a:r>
          </a:p>
          <a:p>
            <a:pPr lvl="1" eaLnBrk="1" hangingPunct="1">
              <a:buSzPct val="75000"/>
            </a:pPr>
            <a:r>
              <a:rPr lang="en-US" sz="2000" kern="0" dirty="0" smtClean="0">
                <a:ea typeface="ＭＳ Ｐゴシック" pitchFamily="34" charset="-128"/>
              </a:rPr>
              <a:t>Circuit segment idle if not used by call </a:t>
            </a:r>
            <a:r>
              <a:rPr lang="en-US" sz="2000" i="1" kern="0" dirty="0" smtClean="0">
                <a:solidFill>
                  <a:srgbClr val="000099"/>
                </a:solidFill>
                <a:ea typeface="ＭＳ Ｐゴシック" pitchFamily="34" charset="-128"/>
              </a:rPr>
              <a:t>(no sharing)</a:t>
            </a:r>
          </a:p>
          <a:p>
            <a:pPr lvl="1" eaLnBrk="1" hangingPunct="1"/>
            <a:r>
              <a:rPr lang="en-US" sz="2000" kern="0" dirty="0" smtClean="0">
                <a:ea typeface="ＭＳ Ｐゴシック" pitchFamily="34" charset="-128"/>
              </a:rPr>
              <a:t>Commonly used in traditional telephone networks</a:t>
            </a:r>
          </a:p>
          <a:p>
            <a:pPr lvl="1" eaLnBrk="1" hangingPunct="1"/>
            <a:r>
              <a:rPr lang="en-US" sz="2000" kern="0" dirty="0" smtClean="0">
                <a:ea typeface="ＭＳ Ｐゴシック" pitchFamily="34" charset="-128"/>
              </a:rPr>
              <a:t>Virtual circuits may be used in modern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3663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Introduction</a:t>
            </a:r>
          </a:p>
        </p:txBody>
      </p:sp>
      <p:pic>
        <p:nvPicPr>
          <p:cNvPr id="132098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9366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3375" y="12858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Network protocols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399" y="1371600"/>
            <a:ext cx="7080903" cy="46482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en-US" sz="2800" dirty="0" smtClean="0"/>
              <a:t>A network protocol is a set of rules governing the operations of the network.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en-US" sz="2800" dirty="0" smtClean="0"/>
              <a:t>Internet is in layered architecture, each layer has a set of protocols.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en-US" sz="2800" dirty="0" smtClean="0"/>
              <a:t>For example: at transport layer, TCP or UDP, at networking layer, IP, at data link layer, Ethernet or </a:t>
            </a:r>
            <a:r>
              <a:rPr lang="en-US" sz="2800" dirty="0" err="1" smtClean="0"/>
              <a:t>WiFi</a:t>
            </a:r>
            <a:r>
              <a:rPr lang="en-US" sz="2800" dirty="0" smtClean="0"/>
              <a:t>.</a:t>
            </a:r>
          </a:p>
        </p:txBody>
      </p:sp>
      <p:sp>
        <p:nvSpPr>
          <p:cNvPr id="132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3CE0DD76-7CCE-40D5-9AE8-0581A65DCA2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Introduction</a:t>
            </a:r>
          </a:p>
        </p:txBody>
      </p:sp>
      <p:pic>
        <p:nvPicPr>
          <p:cNvPr id="140290" name="Picture 1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" y="873125"/>
            <a:ext cx="54848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291" name="Rectangle 2"/>
          <p:cNvSpPr>
            <a:spLocks noChangeArrowheads="1"/>
          </p:cNvSpPr>
          <p:nvPr/>
        </p:nvSpPr>
        <p:spPr bwMode="auto">
          <a:xfrm>
            <a:off x="6575425" y="1727200"/>
            <a:ext cx="1892300" cy="3530600"/>
          </a:xfrm>
          <a:prstGeom prst="rect">
            <a:avLst/>
          </a:prstGeom>
          <a:solidFill>
            <a:srgbClr val="000099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114300"/>
            <a:ext cx="7772400" cy="10287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Internet protocol stack</a:t>
            </a:r>
          </a:p>
        </p:txBody>
      </p:sp>
      <p:sp>
        <p:nvSpPr>
          <p:cNvPr id="14029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7050" y="1264050"/>
            <a:ext cx="5554663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application:</a:t>
            </a:r>
            <a:r>
              <a:rPr lang="en-US" dirty="0" smtClean="0">
                <a:ea typeface="ＭＳ Ｐゴシック" pitchFamily="34" charset="-128"/>
              </a:rPr>
              <a:t> supporting network 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FTP, SMTP, HTTP</a:t>
            </a:r>
          </a:p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transport:</a:t>
            </a:r>
            <a:r>
              <a:rPr lang="en-US" dirty="0" smtClean="0">
                <a:ea typeface="ＭＳ Ｐゴシック" pitchFamily="34" charset="-128"/>
              </a:rPr>
              <a:t> process-process data transfer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TCP, UDP</a:t>
            </a:r>
          </a:p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network:</a:t>
            </a:r>
            <a:r>
              <a:rPr lang="en-US" dirty="0" smtClean="0">
                <a:ea typeface="ＭＳ Ｐゴシック" pitchFamily="34" charset="-128"/>
              </a:rPr>
              <a:t> routing of </a:t>
            </a:r>
            <a:r>
              <a:rPr lang="en-US" dirty="0" err="1" smtClean="0">
                <a:ea typeface="ＭＳ Ｐゴシック" pitchFamily="34" charset="-128"/>
              </a:rPr>
              <a:t>datagrams</a:t>
            </a:r>
            <a:r>
              <a:rPr lang="en-US" dirty="0" smtClean="0">
                <a:ea typeface="ＭＳ Ｐゴシック" pitchFamily="34" charset="-128"/>
              </a:rPr>
              <a:t> from source to destination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IP, routing protocols</a:t>
            </a:r>
          </a:p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link:</a:t>
            </a:r>
            <a:r>
              <a:rPr lang="en-US" dirty="0" smtClean="0">
                <a:ea typeface="ＭＳ Ｐゴシック" pitchFamily="34" charset="-128"/>
              </a:rPr>
              <a:t> data transfer between neighboring  network elements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Ethernet, 802.11 (</a:t>
            </a:r>
            <a:r>
              <a:rPr lang="en-US" dirty="0" err="1" smtClean="0"/>
              <a:t>WiFi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physical:</a:t>
            </a:r>
            <a:r>
              <a:rPr lang="en-US" dirty="0" smtClean="0">
                <a:ea typeface="ＭＳ Ｐゴシック" pitchFamily="34" charset="-128"/>
              </a:rPr>
              <a:t> bits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on the wire</a:t>
            </a:r>
            <a:r>
              <a:rPr lang="ja-JP" altLang="en-US" dirty="0" smtClean="0">
                <a:ea typeface="ＭＳ Ｐゴシック" pitchFamily="34" charset="-128"/>
              </a:rPr>
              <a:t>” </a:t>
            </a:r>
            <a:r>
              <a:rPr lang="en-US" altLang="ja-JP" dirty="0" smtClean="0">
                <a:ea typeface="ＭＳ Ｐゴシック" pitchFamily="34" charset="-128"/>
              </a:rPr>
              <a:t>or “in the air”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6457950" y="1824038"/>
            <a:ext cx="1892300" cy="3530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6562725" y="1920875"/>
            <a:ext cx="16446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application</a:t>
            </a:r>
          </a:p>
          <a:p>
            <a:pPr algn="ctr"/>
            <a:endParaRPr lang="en-US"/>
          </a:p>
          <a:p>
            <a:pPr algn="ctr"/>
            <a:r>
              <a:rPr lang="en-US"/>
              <a:t>transport</a:t>
            </a:r>
          </a:p>
          <a:p>
            <a:pPr algn="ctr"/>
            <a:endParaRPr lang="en-US"/>
          </a:p>
          <a:p>
            <a:pPr algn="ctr"/>
            <a:r>
              <a:rPr lang="en-US"/>
              <a:t>network</a:t>
            </a:r>
          </a:p>
          <a:p>
            <a:pPr algn="ctr"/>
            <a:endParaRPr lang="en-US"/>
          </a:p>
          <a:p>
            <a:pPr algn="ctr"/>
            <a:r>
              <a:rPr lang="en-US"/>
              <a:t>link</a:t>
            </a:r>
          </a:p>
          <a:p>
            <a:pPr algn="ctr"/>
            <a:endParaRPr lang="en-US"/>
          </a:p>
          <a:p>
            <a:pPr algn="ctr"/>
            <a:r>
              <a:rPr lang="en-US"/>
              <a:t>physical</a:t>
            </a:r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6451600" y="251618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6451600" y="32210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>
            <a:off x="6451600" y="39322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>
            <a:off x="6451600" y="46434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8B98724-3ADE-4D36-A509-857DD7F14BF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Introduction</a:t>
            </a:r>
          </a:p>
        </p:txBody>
      </p:sp>
      <p:pic>
        <p:nvPicPr>
          <p:cNvPr id="144386" name="Picture 19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3175" y="795338"/>
            <a:ext cx="3370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7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88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0"/>
          <p:cNvGrpSpPr>
            <a:grpSpLocks/>
          </p:cNvGrpSpPr>
          <p:nvPr/>
        </p:nvGrpSpPr>
        <p:grpSpPr bwMode="auto">
          <a:xfrm>
            <a:off x="7329488" y="2754313"/>
            <a:ext cx="1052512" cy="355600"/>
            <a:chOff x="4410" y="1365"/>
            <a:chExt cx="663" cy="224"/>
          </a:xfrm>
        </p:grpSpPr>
        <p:sp>
          <p:nvSpPr>
            <p:cNvPr id="144523" name="Rectangle 181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4" name="AutoShape 182"/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5" name="Freeform 183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26" name="Freeform 184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693 h 63"/>
                <a:gd name="T2" fmla="*/ 13798 w 280"/>
                <a:gd name="T3" fmla="*/ 674 h 63"/>
                <a:gd name="T4" fmla="*/ 81432 w 280"/>
                <a:gd name="T5" fmla="*/ 0 h 63"/>
                <a:gd name="T6" fmla="*/ 103965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4527" name="Freeform 185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7392988" y="5013325"/>
            <a:ext cx="881062" cy="422275"/>
            <a:chOff x="2356" y="1300"/>
            <a:chExt cx="555" cy="194"/>
          </a:xfrm>
        </p:grpSpPr>
        <p:sp>
          <p:nvSpPr>
            <p:cNvPr id="14451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4451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14451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4" name="Group 17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4521" name="Freeform 17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22" name="Freeform 17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519" name="Line 17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20" name="Line 178"/>
            <p:cNvSpPr>
              <a:spLocks noChangeShapeType="1"/>
            </p:cNvSpPr>
            <p:nvPr/>
          </p:nvSpPr>
          <p:spPr bwMode="auto">
            <a:xfrm>
              <a:off x="2907" y="1363"/>
              <a:ext cx="0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391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100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99"/>
                </a:solidFill>
              </a:rPr>
              <a:t>source</a:t>
            </a:r>
          </a:p>
        </p:txBody>
      </p:sp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0875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4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5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6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7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8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800" dirty="0"/>
              <a:t>application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transport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network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link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physical</a:t>
            </a:r>
          </a:p>
        </p:txBody>
      </p:sp>
      <p:sp>
        <p:nvSpPr>
          <p:cNvPr id="144398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9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00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09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0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511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512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513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14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segment</a:t>
            </a: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07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8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datagram</a:t>
            </a:r>
          </a:p>
        </p:txBody>
      </p:sp>
      <p:sp>
        <p:nvSpPr>
          <p:cNvPr id="144405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000099"/>
                </a:solidFill>
              </a:rPr>
              <a:t>destination</a:t>
            </a:r>
          </a:p>
        </p:txBody>
      </p:sp>
      <p:sp>
        <p:nvSpPr>
          <p:cNvPr id="144406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7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08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09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10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800" dirty="0"/>
              <a:t>application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transport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network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link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physical</a:t>
            </a:r>
          </a:p>
        </p:txBody>
      </p:sp>
      <p:sp>
        <p:nvSpPr>
          <p:cNvPr id="144411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12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13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499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0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501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502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l</a:t>
              </a:r>
            </a:p>
          </p:txBody>
        </p:sp>
        <p:sp>
          <p:nvSpPr>
            <p:cNvPr id="144503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M</a:t>
              </a:r>
            </a:p>
          </p:txBody>
        </p:sp>
        <p:sp>
          <p:nvSpPr>
            <p:cNvPr id="144504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05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06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493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94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H</a:t>
              </a:r>
              <a:r>
                <a:rPr lang="en-US" sz="1800" baseline="-25000" dirty="0"/>
                <a:t>t</a:t>
              </a:r>
            </a:p>
          </p:txBody>
        </p:sp>
        <p:sp>
          <p:nvSpPr>
            <p:cNvPr id="144495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496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97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98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89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90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91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M</a:t>
              </a:r>
            </a:p>
          </p:txBody>
        </p:sp>
        <p:sp>
          <p:nvSpPr>
            <p:cNvPr id="144492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8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M</a:t>
              </a:r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82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3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4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5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300"/>
                </a:spcBef>
              </a:pPr>
              <a:r>
                <a:rPr lang="en-US" sz="1800" dirty="0"/>
                <a:t>network</a:t>
              </a:r>
            </a:p>
            <a:p>
              <a:pPr algn="ctr">
                <a:spcBef>
                  <a:spcPts val="300"/>
                </a:spcBef>
              </a:pPr>
              <a:r>
                <a:rPr lang="en-US" sz="1800" dirty="0"/>
                <a:t>link</a:t>
              </a:r>
            </a:p>
            <a:p>
              <a:pPr algn="ctr">
                <a:spcBef>
                  <a:spcPts val="300"/>
                </a:spcBef>
              </a:pPr>
              <a:r>
                <a:rPr lang="en-US" sz="1800" dirty="0"/>
                <a:t>physical</a:t>
              </a:r>
            </a:p>
          </p:txBody>
        </p:sp>
        <p:sp>
          <p:nvSpPr>
            <p:cNvPr id="144486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78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0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1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/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/>
                <a:t>physical</a:t>
              </a:r>
            </a:p>
          </p:txBody>
        </p:sp>
      </p:grpSp>
      <p:sp>
        <p:nvSpPr>
          <p:cNvPr id="144420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7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7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err="1"/>
                <a:t>H</a:t>
              </a:r>
              <a:r>
                <a:rPr lang="en-US" sz="1800" baseline="-25000" dirty="0" err="1"/>
                <a:t>n</a:t>
              </a:r>
              <a:endParaRPr lang="en-US" sz="1800" baseline="-25000" dirty="0"/>
            </a:p>
          </p:txBody>
        </p:sp>
        <p:sp>
          <p:nvSpPr>
            <p:cNvPr id="14447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l</a:t>
              </a:r>
            </a:p>
          </p:txBody>
        </p:sp>
        <p:sp>
          <p:nvSpPr>
            <p:cNvPr id="14447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7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H</a:t>
              </a:r>
              <a:r>
                <a:rPr lang="en-US" sz="1800" baseline="-25000" dirty="0"/>
                <a:t>t</a:t>
              </a:r>
            </a:p>
          </p:txBody>
        </p:sp>
        <p:sp>
          <p:nvSpPr>
            <p:cNvPr id="14446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err="1"/>
                <a:t>H</a:t>
              </a:r>
              <a:r>
                <a:rPr lang="en-US" sz="1800" baseline="-25000" dirty="0" err="1"/>
                <a:t>n</a:t>
              </a:r>
              <a:endParaRPr lang="en-US" sz="1800" baseline="-25000" dirty="0"/>
            </a:p>
          </p:txBody>
        </p:sp>
        <p:sp>
          <p:nvSpPr>
            <p:cNvPr id="14446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6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H</a:t>
              </a:r>
              <a:r>
                <a:rPr lang="en-US" sz="1800" baseline="-25000" dirty="0"/>
                <a:t>t</a:t>
              </a:r>
            </a:p>
          </p:txBody>
        </p:sp>
        <p:sp>
          <p:nvSpPr>
            <p:cNvPr id="14446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err="1"/>
                <a:t>H</a:t>
              </a:r>
              <a:r>
                <a:rPr lang="en-US" sz="1800" baseline="-25000" dirty="0" err="1"/>
                <a:t>n</a:t>
              </a:r>
              <a:endParaRPr lang="en-US" sz="1800" baseline="-25000" dirty="0"/>
            </a:p>
          </p:txBody>
        </p:sp>
        <p:sp>
          <p:nvSpPr>
            <p:cNvPr id="14446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6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5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5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45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l</a:t>
              </a:r>
            </a:p>
          </p:txBody>
        </p:sp>
        <p:sp>
          <p:nvSpPr>
            <p:cNvPr id="14445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5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25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/>
              <a:t>router</a:t>
            </a:r>
          </a:p>
        </p:txBody>
      </p:sp>
      <p:sp>
        <p:nvSpPr>
          <p:cNvPr id="144426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/>
              <a:t>switch</a:t>
            </a:r>
          </a:p>
        </p:txBody>
      </p:sp>
      <p:sp>
        <p:nvSpPr>
          <p:cNvPr id="144427" name="Rectangle 168"/>
          <p:cNvSpPr>
            <a:spLocks noGrp="1" noChangeArrowheads="1"/>
          </p:cNvSpPr>
          <p:nvPr>
            <p:ph type="title" idx="4294967295"/>
          </p:nvPr>
        </p:nvSpPr>
        <p:spPr>
          <a:xfrm>
            <a:off x="4995863" y="0"/>
            <a:ext cx="3805237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Encapsulation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message</a:t>
            </a:r>
          </a:p>
        </p:txBody>
      </p:sp>
      <p:grpSp>
        <p:nvGrpSpPr>
          <p:cNvPr id="17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4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</p:grpSp>
      <p:grpSp>
        <p:nvGrpSpPr>
          <p:cNvPr id="18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9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4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H</a:t>
                </a:r>
                <a:r>
                  <a:rPr lang="en-US" sz="1800" baseline="-25000"/>
                  <a:t>t</a:t>
                </a:r>
              </a:p>
            </p:txBody>
          </p:sp>
        </p:grpSp>
        <p:grpSp>
          <p:nvGrpSpPr>
            <p:cNvPr id="20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4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M</a:t>
                </a:r>
              </a:p>
            </p:txBody>
          </p:sp>
        </p:grpSp>
      </p:grpSp>
      <p:grpSp>
        <p:nvGrpSpPr>
          <p:cNvPr id="21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4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4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frame</a:t>
            </a:r>
          </a:p>
        </p:txBody>
      </p:sp>
      <p:grpSp>
        <p:nvGrpSpPr>
          <p:cNvPr id="22" name="Group 187"/>
          <p:cNvGrpSpPr>
            <a:grpSpLocks/>
          </p:cNvGrpSpPr>
          <p:nvPr/>
        </p:nvGrpSpPr>
        <p:grpSpPr bwMode="auto">
          <a:xfrm flipH="1">
            <a:off x="3178175" y="4970463"/>
            <a:ext cx="803275" cy="771525"/>
            <a:chOff x="-44" y="1473"/>
            <a:chExt cx="981" cy="1105"/>
          </a:xfrm>
        </p:grpSpPr>
        <p:pic>
          <p:nvPicPr>
            <p:cNvPr id="144438" name="Picture 188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439" name="Freeform 1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" name="Group 190"/>
          <p:cNvGrpSpPr>
            <a:grpSpLocks/>
          </p:cNvGrpSpPr>
          <p:nvPr/>
        </p:nvGrpSpPr>
        <p:grpSpPr bwMode="auto">
          <a:xfrm flipH="1">
            <a:off x="4140200" y="1087438"/>
            <a:ext cx="803275" cy="771525"/>
            <a:chOff x="-44" y="1473"/>
            <a:chExt cx="981" cy="1105"/>
          </a:xfrm>
        </p:grpSpPr>
        <p:pic>
          <p:nvPicPr>
            <p:cNvPr id="144436" name="Picture 191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437" name="Freeform 1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4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7DDCCF66-BA9C-4CDD-A73A-4E753594DF2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Default Design">
  <a:themeElements>
    <a:clrScheme name="1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9887</TotalTime>
  <Words>1601</Words>
  <Application>Microsoft Office PowerPoint</Application>
  <PresentationFormat>On-screen Show (4:3)</PresentationFormat>
  <Paragraphs>411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12_Default Design</vt:lpstr>
      <vt:lpstr>Some highlights from chapter one</vt:lpstr>
      <vt:lpstr>Internet structure: network of networks</vt:lpstr>
      <vt:lpstr>A closer look at network structure:</vt:lpstr>
      <vt:lpstr>Two key network-core functions</vt:lpstr>
      <vt:lpstr>“Real” Internet delays, routes</vt:lpstr>
      <vt:lpstr>Packet switching and circuit switching</vt:lpstr>
      <vt:lpstr>Network protocols</vt:lpstr>
      <vt:lpstr>Internet protocol stack</vt:lpstr>
      <vt:lpstr>Encapsulation</vt:lpstr>
      <vt:lpstr>FDM versus TDM</vt:lpstr>
      <vt:lpstr>PowerPoint Presentation</vt:lpstr>
      <vt:lpstr>Chapter 2: outline</vt:lpstr>
      <vt:lpstr>Some network apps</vt:lpstr>
      <vt:lpstr>Creating a network app</vt:lpstr>
      <vt:lpstr>Application architectures</vt:lpstr>
      <vt:lpstr>Client-server architecture</vt:lpstr>
      <vt:lpstr>P2P architecture</vt:lpstr>
      <vt:lpstr>Processes communicating</vt:lpstr>
      <vt:lpstr>Sockets</vt:lpstr>
      <vt:lpstr>Some client-server examples</vt:lpstr>
      <vt:lpstr>What transport service does an app need?</vt:lpstr>
      <vt:lpstr>Securing TCP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2</dc:title>
  <dc:creator>Jim Kurose and Keith Ross</dc:creator>
  <cp:lastModifiedBy>Xiannong Meng</cp:lastModifiedBy>
  <cp:revision>348</cp:revision>
  <cp:lastPrinted>2011-09-19T12:20:55Z</cp:lastPrinted>
  <dcterms:created xsi:type="dcterms:W3CDTF">1999-10-08T19:08:27Z</dcterms:created>
  <dcterms:modified xsi:type="dcterms:W3CDTF">2016-01-25T19:15:36Z</dcterms:modified>
</cp:coreProperties>
</file>