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26" r:id="rId2"/>
  </p:sldMasterIdLst>
  <p:notesMasterIdLst>
    <p:notesMasterId r:id="rId30"/>
  </p:notesMasterIdLst>
  <p:handoutMasterIdLst>
    <p:handoutMasterId r:id="rId31"/>
  </p:handoutMasterIdLst>
  <p:sldIdLst>
    <p:sldId id="500" r:id="rId3"/>
    <p:sldId id="452" r:id="rId4"/>
    <p:sldId id="329" r:id="rId5"/>
    <p:sldId id="263" r:id="rId6"/>
    <p:sldId id="264" r:id="rId7"/>
    <p:sldId id="331" r:id="rId8"/>
    <p:sldId id="265" r:id="rId9"/>
    <p:sldId id="266" r:id="rId10"/>
    <p:sldId id="330" r:id="rId11"/>
    <p:sldId id="293" r:id="rId12"/>
    <p:sldId id="267" r:id="rId13"/>
    <p:sldId id="269" r:id="rId14"/>
    <p:sldId id="332" r:id="rId15"/>
    <p:sldId id="333" r:id="rId16"/>
    <p:sldId id="268" r:id="rId17"/>
    <p:sldId id="270" r:id="rId18"/>
    <p:sldId id="271" r:id="rId19"/>
    <p:sldId id="334" r:id="rId20"/>
    <p:sldId id="273" r:id="rId21"/>
    <p:sldId id="335" r:id="rId22"/>
    <p:sldId id="374" r:id="rId23"/>
    <p:sldId id="375" r:id="rId24"/>
    <p:sldId id="376" r:id="rId25"/>
    <p:sldId id="453" r:id="rId26"/>
    <p:sldId id="454" r:id="rId27"/>
    <p:sldId id="455" r:id="rId28"/>
    <p:sldId id="274" r:id="rId2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ZapfDingbats" pitchFamily="82" charset="2"/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FFFF00"/>
    <a:srgbClr val="DDDDDD"/>
    <a:srgbClr val="FFCCFF"/>
    <a:srgbClr val="FF99CC"/>
    <a:srgbClr val="CC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225007C2-213C-4473-A48F-95C988233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97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8"/>
            <a:ext cx="5365750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6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1776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8B948E34-5F65-4769-835B-B505230F4C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9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737CC-71D9-467C-9465-B787E02AC558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177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75A07A-E42C-4B0E-BD7B-23804BC63D7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198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983B51-6D02-4A2C-8209-380C404ED66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218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36809C-75BA-42DC-8CE0-D9FA16E5EA88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239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D292C2-D1E5-44CE-8A5B-7157201BA9FD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259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CB253-C548-4099-8E58-EABD0702A65B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16DD5-1C39-4DA7-9526-C3C926371212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300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0A2976-2295-4257-9C83-2EFBB84C9BE9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320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D71887-885A-46D4-97C9-5956F9ECFC70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341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16E716-B5BF-4787-85E0-756E7A3AC114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361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71A93E-FBA8-4CAE-A71F-D0DAA16A5E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84E3F3-C652-4E87-BE9B-C34F2DD1D31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382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8E44F-CDE7-4283-917C-54D6BF509C21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40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C43D4-4D18-4004-B96C-B40A3C1A31B7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42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6CE31F-4720-48E3-9656-2B1495D26B58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44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F4905-FCB9-4954-8128-DFA308997D38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46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154B10-74F4-4968-ABB0-C5531E7DF1B1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48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E07BC6-8248-4E40-A217-0287B2E6DEB1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50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14EC0-4371-45A8-AD71-140BED1202D0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05A315-6D22-4EA3-88D1-E826A88FFFF8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054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310F21-54CF-4ED7-B103-5469F4BAECE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7C3E5-66F7-4F5D-A736-EC29B5879B74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095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1E4D18-E37C-417C-A5FF-4F8E0933B353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116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F77F6-594D-494F-95D8-EB755A913DBC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136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4A2FA6-DE41-4CC7-BA79-873E61A30414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157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6E1C5D-F45F-4949-B14C-7970B48B4E7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F2730-B082-43C2-9E1F-14B0ABECACD7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DA92AFEC-FDAE-4591-8075-3BBB80434A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4FCA6-A671-4AD8-A97F-3F76AB533F85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AF5DB57D-B4E8-4EB2-828F-8980F0CE98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3A390-A204-4AAC-8003-1883EDC5D262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A4D73BFA-2ABE-49A7-8DD4-3A3033462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F8DC3-7E5C-4BCC-9FCC-4342BC558DA7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786ED2CD-739E-4775-BD0D-BF1D245F76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4D458B-3C17-4394-A2FD-6AD1AD3F67C6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D7F60A20-2CBA-4C1E-84A6-4A41A7776E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55A1FE-E9ED-427E-83E5-B20134B62B79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80038E5F-5031-4F41-AB3F-61DDC6C375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52DF9-6C49-4F17-BBF3-12C7278C190B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76B20FD0-B375-4EC5-A767-64DC915F6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81B26885-8713-48F3-AEDE-FC4C853D281F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FBEE756C-FC4E-49BB-BD2C-1912793339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41CE0CBE-A46B-4BE8-8194-525CBF4EDFC9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9B37EF84-2E73-4696-9AE3-48820BAA04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06ADCCD1-579F-4601-8FC1-4C68BDC0126A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8F113287-1118-45DC-94CE-B167F8A1C7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03C52BD1-BEC9-4758-9575-D0C01B57BD59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1AE14DE8-45D1-4CB4-B98D-7659B00E8B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860579-D920-40C4-BF88-D2C30A7249E8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F6BB5E10-9CC3-40B3-AC20-00C0122369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86AFE1C1-A292-4E4F-B195-F9C46B38825A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E377D30A-27B9-40A0-BF1D-CFF22768DB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33BFF034-51F9-425D-940E-E38A619FFA29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1435E03B-A8A4-4A30-BE75-5B9FB651A4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54BDB694-0048-427B-9BF1-BABFA78D08DE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659E6572-C21C-422F-B635-A42C967A02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4B0A1FDE-4B31-49D1-BC59-1EFCE488642B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9A20FE46-6F00-4530-B1D0-0DF482654C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1D4FB8E7-39D2-406C-95B9-7F3DC9ED8B36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2-</a:t>
            </a:r>
            <a:fld id="{246DED30-6685-45E2-9722-19F2C98B29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9067440B-0D09-4351-AF8A-76C149D695F0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69909119-12A5-456E-AB11-DC145C75DA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30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30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60C835D1-034F-44DF-BACC-5BAAFE13F978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1-</a:t>
            </a:r>
            <a:fld id="{2CB9BEFE-52EC-43BF-93EC-7745E4ADA5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11313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11613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fld id="{078F7ACD-3F01-454D-9033-55FFC3A6D098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lvl1pPr>
          </a:lstStyle>
          <a:p>
            <a:r>
              <a:rPr lang="en-US"/>
              <a:t>1</a:t>
            </a:r>
            <a:fld id="{2221A0FD-BAD4-48C9-96F3-A026F76587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97B88F-4215-4AD1-826A-AC562EF4855F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F4723B7D-92A7-43E5-B3AE-90AD55EAAF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579D8-2571-46FA-823A-9A4C79B7315C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607E6D1F-870B-45F0-BE0C-70F576EED5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BA7C9-CE1B-411C-AF44-CCEA3524231F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538E8A49-82A3-4AFF-ABA0-B3ABD5592E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899A5-E1E5-46A6-A67E-8B998AB07F52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1E3DFE80-A446-43E5-9069-DC7E2560A3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9D6D5-1614-42CA-9FB9-1C79CB06AC15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873C3B5B-0CE3-4F16-88EA-7FE6E34A7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BE118A-1E68-465B-BCAA-40CC77383A23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C2D3E06C-51E8-40C4-9201-F5C814DF53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5731A-E7CA-4E50-B400-E79243544CD3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6141B58D-998B-4A99-A070-14FD7E73E5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fld id="{643A887D-7161-4B0E-9E91-87E019D7FAB2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</a:defRPr>
            </a:lvl1pPr>
          </a:lstStyle>
          <a:p>
            <a:r>
              <a:rPr lang="en-US"/>
              <a:t>2-</a:t>
            </a:r>
            <a:fld id="{3E85688B-5AE0-491F-8630-A48DCC9ADD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  <p:sldLayoutId id="2147484107" r:id="rId12"/>
    <p:sldLayoutId id="2147484108" r:id="rId13"/>
    <p:sldLayoutId id="2147484109" r:id="rId14"/>
    <p:sldLayoutId id="2147484110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C6BFB0FE-89B0-4911-8FF1-B4E99EE67517}" type="datetime1">
              <a:rPr lang="en-US"/>
              <a:pPr/>
              <a:t>1/25/2016</a:t>
            </a:fld>
            <a:endParaRPr lang="en-US"/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itchFamily="34" charset="0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Tahoma" pitchFamily="34" charset="0"/>
              </a:defRPr>
            </a:lvl1pPr>
          </a:lstStyle>
          <a:p>
            <a:r>
              <a:rPr lang="en-US"/>
              <a:t>2-</a:t>
            </a:r>
            <a:fld id="{9873CB55-76D0-41EF-976B-9C00C1C25A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ea typeface="ＭＳ Ｐゴシック" pitchFamily="34" charset="-128"/>
                <a:cs typeface="Arial" pitchFamily="34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EB39503-BD8F-4CC6-B5CA-BBDEB272C9D9}" type="slidenum">
              <a:rPr lang="en-US"/>
              <a:pPr/>
              <a:t>1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2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Application 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1034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r>
              <a:rPr lang="en-US" sz="1800" dirty="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1469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127B00C6-B7CE-4F9E-B988-EC8067EE6EC7}" type="slidenum">
              <a:rPr lang="en-US"/>
              <a:pPr/>
              <a:t>10</a:t>
            </a:fld>
            <a:endParaRPr lang="en-US"/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38" y="173038"/>
            <a:ext cx="7772400" cy="838200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Persistent HTTP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146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9900" y="1115360"/>
            <a:ext cx="39338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non-persistent HTTP issues:</a:t>
            </a:r>
          </a:p>
          <a:p>
            <a:r>
              <a:rPr lang="en-US" sz="2400" dirty="0" smtClean="0">
                <a:ea typeface="ＭＳ Ｐゴシック" pitchFamily="34" charset="-128"/>
              </a:rPr>
              <a:t>requires 2 RTTs per object</a:t>
            </a:r>
          </a:p>
          <a:p>
            <a:r>
              <a:rPr lang="en-US" sz="2400" dirty="0" smtClean="0">
                <a:ea typeface="ＭＳ Ｐゴシック" pitchFamily="34" charset="-128"/>
              </a:rPr>
              <a:t>OS overhead for </a:t>
            </a:r>
            <a:r>
              <a:rPr lang="en-US" sz="2400" i="1" dirty="0" smtClean="0">
                <a:ea typeface="ＭＳ Ｐゴシック" pitchFamily="34" charset="-128"/>
              </a:rPr>
              <a:t>each</a:t>
            </a:r>
            <a:r>
              <a:rPr lang="en-US" sz="2400" dirty="0" smtClean="0">
                <a:ea typeface="ＭＳ Ｐゴシック" pitchFamily="34" charset="-128"/>
              </a:rPr>
              <a:t> TCP connection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browsers often open parallel TCP connections to fetch referenced objects</a:t>
            </a:r>
          </a:p>
          <a:p>
            <a:r>
              <a:rPr lang="en-US" sz="2400" dirty="0" smtClean="0">
                <a:ea typeface="ＭＳ Ｐゴシック" pitchFamily="34" charset="-128"/>
              </a:rPr>
              <a:t>HTTP 1.0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endParaRPr lang="en-US" sz="2000" dirty="0" smtClean="0">
              <a:ea typeface="ＭＳ Ｐゴシック" pitchFamily="34" charset="-128"/>
            </a:endParaRPr>
          </a:p>
          <a:p>
            <a:endParaRPr lang="en-US" sz="2000" dirty="0" smtClean="0">
              <a:ea typeface="ＭＳ Ｐゴシック" pitchFamily="34" charset="-128"/>
            </a:endParaRPr>
          </a:p>
        </p:txBody>
      </p:sp>
      <p:sp>
        <p:nvSpPr>
          <p:cNvPr id="114693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695217" y="1062260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persistent  HTTP:</a:t>
            </a:r>
          </a:p>
          <a:p>
            <a:r>
              <a:rPr lang="en-US" sz="2400" dirty="0" smtClean="0">
                <a:ea typeface="ＭＳ Ｐゴシック" pitchFamily="34" charset="-128"/>
              </a:rPr>
              <a:t>server leaves connection open after sending response</a:t>
            </a:r>
          </a:p>
          <a:p>
            <a:r>
              <a:rPr lang="en-US" sz="2400" dirty="0" smtClean="0">
                <a:ea typeface="ＭＳ Ｐゴシック" pitchFamily="34" charset="-128"/>
              </a:rPr>
              <a:t>subsequent HTTP messages  between same client/server sent over open connection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client sends requests as soon as it encounters a referenced object</a:t>
            </a:r>
          </a:p>
          <a:p>
            <a:r>
              <a:rPr lang="en-US" sz="2400" dirty="0" smtClean="0">
                <a:ea typeface="ＭＳ Ｐゴシック" pitchFamily="34" charset="-128"/>
              </a:rPr>
              <a:t>as little as one RTT for all the referenced objects</a:t>
            </a:r>
          </a:p>
          <a:p>
            <a:r>
              <a:rPr lang="en-US" sz="2400" dirty="0" smtClean="0">
                <a:ea typeface="ＭＳ Ｐゴシック" pitchFamily="34" charset="-128"/>
              </a:rPr>
              <a:t>HTTP 1.1</a:t>
            </a:r>
          </a:p>
        </p:txBody>
      </p:sp>
      <p:pic>
        <p:nvPicPr>
          <p:cNvPr id="114694" name="Picture 1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900" y="796925"/>
            <a:ext cx="3303588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1673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D0000C18-5735-4B19-95C6-96EF27B940C9}" type="slidenum">
              <a:rPr lang="en-US"/>
              <a:pPr/>
              <a:t>11</a:t>
            </a:fld>
            <a:endParaRPr lang="en-US"/>
          </a:p>
        </p:txBody>
      </p:sp>
      <p:pic>
        <p:nvPicPr>
          <p:cNvPr id="116739" name="Picture 21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" y="908050"/>
            <a:ext cx="5027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40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144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HTTP request message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167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two types of HTTP messages: </a:t>
            </a:r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request</a:t>
            </a: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, </a:t>
            </a:r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response</a:t>
            </a:r>
          </a:p>
          <a:p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HTTP request message: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ASCII (human-readable format)</a:t>
            </a:r>
            <a:endParaRPr lang="en-US" smtClean="0">
              <a:solidFill>
                <a:schemeClr val="accent2"/>
              </a:solidFill>
              <a:ea typeface="ＭＳ Ｐゴシック" pitchFamily="34" charset="-128"/>
            </a:endParaRPr>
          </a:p>
        </p:txBody>
      </p:sp>
      <p:sp>
        <p:nvSpPr>
          <p:cNvPr id="116742" name="Text Box 5"/>
          <p:cNvSpPr txBox="1">
            <a:spLocks noChangeArrowheads="1"/>
          </p:cNvSpPr>
          <p:nvPr/>
        </p:nvSpPr>
        <p:spPr bwMode="auto">
          <a:xfrm>
            <a:off x="222250" y="3036888"/>
            <a:ext cx="2286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request line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(GET, POST,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HEAD commands</a:t>
            </a:r>
            <a:r>
              <a:rPr lang="en-US">
                <a:solidFill>
                  <a:srgbClr val="000099"/>
                </a:solidFill>
                <a:latin typeface="Gill Sans MT" pitchFamily="34" charset="0"/>
              </a:rPr>
              <a:t>)</a:t>
            </a:r>
            <a:endParaRPr lang="en-US" sz="2400">
              <a:solidFill>
                <a:srgbClr val="000099"/>
              </a:solidFill>
              <a:latin typeface="Gill Sans MT" pitchFamily="34" charset="0"/>
            </a:endParaRPr>
          </a:p>
        </p:txBody>
      </p:sp>
      <p:sp>
        <p:nvSpPr>
          <p:cNvPr id="116743" name="Line 6"/>
          <p:cNvSpPr>
            <a:spLocks noChangeShapeType="1"/>
          </p:cNvSpPr>
          <p:nvPr/>
        </p:nvSpPr>
        <p:spPr bwMode="auto">
          <a:xfrm>
            <a:off x="1925638" y="3368675"/>
            <a:ext cx="868362" cy="1460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6744" name="Freeform 7"/>
          <p:cNvSpPr>
            <a:spLocks/>
          </p:cNvSpPr>
          <p:nvPr/>
        </p:nvSpPr>
        <p:spPr bwMode="auto">
          <a:xfrm>
            <a:off x="2776538" y="3705225"/>
            <a:ext cx="149225" cy="1957388"/>
          </a:xfrm>
          <a:custGeom>
            <a:avLst/>
            <a:gdLst>
              <a:gd name="T0" fmla="*/ 2147483647 w 150"/>
              <a:gd name="T1" fmla="*/ 2147483647 h 924"/>
              <a:gd name="T2" fmla="*/ 0 w 150"/>
              <a:gd name="T3" fmla="*/ 0 h 924"/>
              <a:gd name="T4" fmla="*/ 0 w 150"/>
              <a:gd name="T5" fmla="*/ 2147483647 h 924"/>
              <a:gd name="T6" fmla="*/ 2147483647 w 150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Text Box 8"/>
          <p:cNvSpPr txBox="1">
            <a:spLocks noChangeArrowheads="1"/>
          </p:cNvSpPr>
          <p:nvPr/>
        </p:nvSpPr>
        <p:spPr bwMode="auto">
          <a:xfrm>
            <a:off x="1739900" y="4222750"/>
            <a:ext cx="974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header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 lines</a:t>
            </a: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>
            <a:off x="2309813" y="5789613"/>
            <a:ext cx="51117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188913" y="5121275"/>
            <a:ext cx="2343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carriage return,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line feed at start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of line indicates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99"/>
                </a:solidFill>
              </a:rPr>
              <a:t>end of header lines</a:t>
            </a: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116748" name="Text Box 16"/>
          <p:cNvSpPr txBox="1">
            <a:spLocks noChangeArrowheads="1"/>
          </p:cNvSpPr>
          <p:nvPr/>
        </p:nvSpPr>
        <p:spPr bwMode="auto">
          <a:xfrm>
            <a:off x="2809875" y="3403600"/>
            <a:ext cx="6054725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GET /index.html HTTP/1.1\r\n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Host: www-net.cs.umass.edu\r\n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User-Agent: Firefox/3.6.10\r\n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Accept: text/html,application/xhtml+xml\r\n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Accept-Language: en-us,en;q=0.5\r\n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Accept-Encoding: gzip,deflate\r\n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Accept-Charset: ISO-8859-1,utf-8;q=0.7\r\n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Keep-Alive: 115\r\n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Connection: keep-alive\r\n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\r\n</a:t>
            </a:r>
          </a:p>
        </p:txBody>
      </p:sp>
      <p:sp>
        <p:nvSpPr>
          <p:cNvPr id="116749" name="Line 17"/>
          <p:cNvSpPr>
            <a:spLocks noChangeShapeType="1"/>
          </p:cNvSpPr>
          <p:nvPr/>
        </p:nvSpPr>
        <p:spPr bwMode="auto">
          <a:xfrm flipH="1">
            <a:off x="6334125" y="2921000"/>
            <a:ext cx="166688" cy="51435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6750" name="Text Box 18"/>
          <p:cNvSpPr txBox="1">
            <a:spLocks noChangeArrowheads="1"/>
          </p:cNvSpPr>
          <p:nvPr/>
        </p:nvSpPr>
        <p:spPr bwMode="auto">
          <a:xfrm>
            <a:off x="6384925" y="2633663"/>
            <a:ext cx="2411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1600"/>
              <a:t>carriage return character</a:t>
            </a:r>
          </a:p>
        </p:txBody>
      </p:sp>
      <p:sp>
        <p:nvSpPr>
          <p:cNvPr id="116751" name="Text Box 19"/>
          <p:cNvSpPr txBox="1">
            <a:spLocks noChangeArrowheads="1"/>
          </p:cNvSpPr>
          <p:nvPr/>
        </p:nvSpPr>
        <p:spPr bwMode="auto">
          <a:xfrm>
            <a:off x="6537325" y="2930525"/>
            <a:ext cx="1866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1600"/>
              <a:t>line-feed character</a:t>
            </a:r>
          </a:p>
        </p:txBody>
      </p:sp>
      <p:sp>
        <p:nvSpPr>
          <p:cNvPr id="116752" name="Line 20"/>
          <p:cNvSpPr>
            <a:spLocks noChangeShapeType="1"/>
          </p:cNvSpPr>
          <p:nvPr/>
        </p:nvSpPr>
        <p:spPr bwMode="auto">
          <a:xfrm flipH="1">
            <a:off x="6615113" y="3230563"/>
            <a:ext cx="80962" cy="252412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1878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B809D3BD-058B-4ED5-A1AC-6036AC92C43B}" type="slidenum">
              <a:rPr lang="en-US"/>
              <a:pPr/>
              <a:t>12</a:t>
            </a:fld>
            <a:endParaRPr lang="en-US"/>
          </a:p>
        </p:txBody>
      </p:sp>
      <p:pic>
        <p:nvPicPr>
          <p:cNvPr id="118787" name="Picture 1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375" y="1001713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7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HTTP request message: general format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18789" name="Text Box 9"/>
          <p:cNvSpPr txBox="1">
            <a:spLocks noChangeArrowheads="1"/>
          </p:cNvSpPr>
          <p:nvPr/>
        </p:nvSpPr>
        <p:spPr bwMode="auto">
          <a:xfrm>
            <a:off x="6967538" y="1662113"/>
            <a:ext cx="1030287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request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line</a:t>
            </a:r>
          </a:p>
        </p:txBody>
      </p:sp>
      <p:sp>
        <p:nvSpPr>
          <p:cNvPr id="118790" name="Text Box 11"/>
          <p:cNvSpPr txBox="1">
            <a:spLocks noChangeArrowheads="1"/>
          </p:cNvSpPr>
          <p:nvPr/>
        </p:nvSpPr>
        <p:spPr bwMode="auto">
          <a:xfrm>
            <a:off x="6962775" y="2678113"/>
            <a:ext cx="97472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header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lines</a:t>
            </a:r>
          </a:p>
        </p:txBody>
      </p:sp>
      <p:sp>
        <p:nvSpPr>
          <p:cNvPr id="118791" name="Rectangle 12"/>
          <p:cNvSpPr>
            <a:spLocks noChangeArrowheads="1"/>
          </p:cNvSpPr>
          <p:nvPr/>
        </p:nvSpPr>
        <p:spPr bwMode="auto">
          <a:xfrm>
            <a:off x="6578600" y="2247900"/>
            <a:ext cx="346075" cy="181927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Rectangle 13"/>
          <p:cNvSpPr>
            <a:spLocks noChangeArrowheads="1"/>
          </p:cNvSpPr>
          <p:nvPr/>
        </p:nvSpPr>
        <p:spPr bwMode="auto">
          <a:xfrm>
            <a:off x="6445250" y="2197100"/>
            <a:ext cx="290513" cy="2017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Rectangle 15"/>
          <p:cNvSpPr>
            <a:spLocks noChangeArrowheads="1"/>
          </p:cNvSpPr>
          <p:nvPr/>
        </p:nvSpPr>
        <p:spPr bwMode="auto">
          <a:xfrm>
            <a:off x="6813550" y="4303713"/>
            <a:ext cx="712788" cy="1216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Text Box 16"/>
          <p:cNvSpPr txBox="1">
            <a:spLocks noChangeArrowheads="1"/>
          </p:cNvSpPr>
          <p:nvPr/>
        </p:nvSpPr>
        <p:spPr bwMode="auto">
          <a:xfrm>
            <a:off x="6964363" y="4868863"/>
            <a:ext cx="735012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CC0000"/>
                </a:solidFill>
              </a:rPr>
              <a:t>body</a:t>
            </a:r>
          </a:p>
        </p:txBody>
      </p:sp>
      <p:sp>
        <p:nvSpPr>
          <p:cNvPr id="118795" name="Rectangle 20"/>
          <p:cNvSpPr>
            <a:spLocks noChangeArrowheads="1"/>
          </p:cNvSpPr>
          <p:nvPr/>
        </p:nvSpPr>
        <p:spPr bwMode="auto">
          <a:xfrm>
            <a:off x="1143000" y="1698625"/>
            <a:ext cx="5638800" cy="446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6" name="Line 22"/>
          <p:cNvSpPr>
            <a:spLocks noChangeShapeType="1"/>
          </p:cNvSpPr>
          <p:nvPr/>
        </p:nvSpPr>
        <p:spPr bwMode="auto">
          <a:xfrm>
            <a:off x="24511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7" name="Line 23"/>
          <p:cNvSpPr>
            <a:spLocks noChangeShapeType="1"/>
          </p:cNvSpPr>
          <p:nvPr/>
        </p:nvSpPr>
        <p:spPr bwMode="auto">
          <a:xfrm>
            <a:off x="28956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8" name="Line 24"/>
          <p:cNvSpPr>
            <a:spLocks noChangeShapeType="1"/>
          </p:cNvSpPr>
          <p:nvPr/>
        </p:nvSpPr>
        <p:spPr bwMode="auto">
          <a:xfrm>
            <a:off x="42037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9" name="Line 25"/>
          <p:cNvSpPr>
            <a:spLocks noChangeShapeType="1"/>
          </p:cNvSpPr>
          <p:nvPr/>
        </p:nvSpPr>
        <p:spPr bwMode="auto">
          <a:xfrm>
            <a:off x="4629150" y="169545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0" name="Line 26"/>
          <p:cNvSpPr>
            <a:spLocks noChangeShapeType="1"/>
          </p:cNvSpPr>
          <p:nvPr/>
        </p:nvSpPr>
        <p:spPr bwMode="auto">
          <a:xfrm>
            <a:off x="59309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1" name="Line 27"/>
          <p:cNvSpPr>
            <a:spLocks noChangeShapeType="1"/>
          </p:cNvSpPr>
          <p:nvPr/>
        </p:nvSpPr>
        <p:spPr bwMode="auto">
          <a:xfrm>
            <a:off x="636905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2" name="Text Box 28"/>
          <p:cNvSpPr txBox="1">
            <a:spLocks noChangeArrowheads="1"/>
          </p:cNvSpPr>
          <p:nvPr/>
        </p:nvSpPr>
        <p:spPr bwMode="auto">
          <a:xfrm>
            <a:off x="1266825" y="1725613"/>
            <a:ext cx="1030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>
                <a:solidFill>
                  <a:srgbClr val="000099"/>
                </a:solidFill>
              </a:rPr>
              <a:t>method</a:t>
            </a:r>
          </a:p>
        </p:txBody>
      </p:sp>
      <p:sp>
        <p:nvSpPr>
          <p:cNvPr id="118803" name="Text Box 29"/>
          <p:cNvSpPr txBox="1">
            <a:spLocks noChangeArrowheads="1"/>
          </p:cNvSpPr>
          <p:nvPr/>
        </p:nvSpPr>
        <p:spPr bwMode="auto">
          <a:xfrm>
            <a:off x="2428875" y="1706563"/>
            <a:ext cx="45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/>
              <a:t>sp</a:t>
            </a:r>
          </a:p>
        </p:txBody>
      </p:sp>
      <p:sp>
        <p:nvSpPr>
          <p:cNvPr id="118804" name="Text Box 30"/>
          <p:cNvSpPr txBox="1">
            <a:spLocks noChangeArrowheads="1"/>
          </p:cNvSpPr>
          <p:nvPr/>
        </p:nvSpPr>
        <p:spPr bwMode="auto">
          <a:xfrm>
            <a:off x="4194175" y="1712913"/>
            <a:ext cx="45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/>
              <a:t>sp</a:t>
            </a:r>
          </a:p>
        </p:txBody>
      </p:sp>
      <p:sp>
        <p:nvSpPr>
          <p:cNvPr id="118805" name="Text Box 31"/>
          <p:cNvSpPr txBox="1">
            <a:spLocks noChangeArrowheads="1"/>
          </p:cNvSpPr>
          <p:nvPr/>
        </p:nvSpPr>
        <p:spPr bwMode="auto">
          <a:xfrm>
            <a:off x="5946775" y="1719263"/>
            <a:ext cx="39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/>
              <a:t>cr</a:t>
            </a:r>
          </a:p>
        </p:txBody>
      </p:sp>
      <p:sp>
        <p:nvSpPr>
          <p:cNvPr id="118806" name="Text Box 32"/>
          <p:cNvSpPr txBox="1">
            <a:spLocks noChangeArrowheads="1"/>
          </p:cNvSpPr>
          <p:nvPr/>
        </p:nvSpPr>
        <p:spPr bwMode="auto">
          <a:xfrm>
            <a:off x="6416675" y="173037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/>
              <a:t>lf</a:t>
            </a:r>
          </a:p>
        </p:txBody>
      </p:sp>
      <p:sp>
        <p:nvSpPr>
          <p:cNvPr id="118807" name="Text Box 33"/>
          <p:cNvSpPr txBox="1">
            <a:spLocks noChangeArrowheads="1"/>
          </p:cNvSpPr>
          <p:nvPr/>
        </p:nvSpPr>
        <p:spPr bwMode="auto">
          <a:xfrm>
            <a:off x="4784725" y="1712913"/>
            <a:ext cx="1003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>
                <a:solidFill>
                  <a:srgbClr val="000099"/>
                </a:solidFill>
              </a:rPr>
              <a:t>version</a:t>
            </a:r>
          </a:p>
        </p:txBody>
      </p:sp>
      <p:sp>
        <p:nvSpPr>
          <p:cNvPr id="118808" name="Text Box 34"/>
          <p:cNvSpPr txBox="1">
            <a:spLocks noChangeArrowheads="1"/>
          </p:cNvSpPr>
          <p:nvPr/>
        </p:nvSpPr>
        <p:spPr bwMode="auto">
          <a:xfrm>
            <a:off x="3159125" y="1725613"/>
            <a:ext cx="693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>
                <a:solidFill>
                  <a:srgbClr val="000099"/>
                </a:solidFill>
              </a:rPr>
              <a:t>URL</a:t>
            </a:r>
          </a:p>
        </p:txBody>
      </p:sp>
      <p:grpSp>
        <p:nvGrpSpPr>
          <p:cNvPr id="118809" name="Group 45"/>
          <p:cNvGrpSpPr>
            <a:grpSpLocks/>
          </p:cNvGrpSpPr>
          <p:nvPr/>
        </p:nvGrpSpPr>
        <p:grpSpPr bwMode="auto">
          <a:xfrm>
            <a:off x="1143000" y="2143125"/>
            <a:ext cx="4565650" cy="446088"/>
            <a:chOff x="192" y="1894"/>
            <a:chExt cx="2876" cy="281"/>
          </a:xfrm>
        </p:grpSpPr>
        <p:sp>
          <p:nvSpPr>
            <p:cNvPr id="118845" name="Rectangle 35"/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46" name="Line 36"/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47" name="Line 37"/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48" name="Line 39"/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49" name="Line 40"/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50" name="Text Box 41"/>
            <p:cNvSpPr txBox="1">
              <a:spLocks noChangeArrowheads="1"/>
            </p:cNvSpPr>
            <p:nvPr/>
          </p:nvSpPr>
          <p:spPr bwMode="auto">
            <a:xfrm>
              <a:off x="2538" y="1907"/>
              <a:ext cx="24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cr</a:t>
              </a:r>
            </a:p>
          </p:txBody>
        </p:sp>
        <p:sp>
          <p:nvSpPr>
            <p:cNvPr id="118851" name="Text Box 42"/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lf</a:t>
              </a:r>
            </a:p>
          </p:txBody>
        </p:sp>
        <p:sp>
          <p:nvSpPr>
            <p:cNvPr id="118852" name="Text Box 43"/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>
                  <a:solidFill>
                    <a:srgbClr val="000099"/>
                  </a:solidFill>
                </a:rPr>
                <a:t>value</a:t>
              </a:r>
            </a:p>
          </p:txBody>
        </p:sp>
        <p:sp>
          <p:nvSpPr>
            <p:cNvPr id="118853" name="Text Box 44"/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>
                  <a:solidFill>
                    <a:srgbClr val="000099"/>
                  </a:solidFill>
                </a:rPr>
                <a:t>header field name</a:t>
              </a:r>
            </a:p>
          </p:txBody>
        </p:sp>
      </p:grpSp>
      <p:grpSp>
        <p:nvGrpSpPr>
          <p:cNvPr id="118810" name="Group 46"/>
          <p:cNvGrpSpPr>
            <a:grpSpLocks/>
          </p:cNvGrpSpPr>
          <p:nvPr/>
        </p:nvGrpSpPr>
        <p:grpSpPr bwMode="auto">
          <a:xfrm>
            <a:off x="1139825" y="3619500"/>
            <a:ext cx="4565650" cy="446088"/>
            <a:chOff x="192" y="1894"/>
            <a:chExt cx="2876" cy="281"/>
          </a:xfrm>
        </p:grpSpPr>
        <p:sp>
          <p:nvSpPr>
            <p:cNvPr id="118836" name="Rectangle 47"/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37" name="Line 48"/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38" name="Line 49"/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39" name="Line 50"/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40" name="Line 51"/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41" name="Text Box 52"/>
            <p:cNvSpPr txBox="1">
              <a:spLocks noChangeArrowheads="1"/>
            </p:cNvSpPr>
            <p:nvPr/>
          </p:nvSpPr>
          <p:spPr bwMode="auto">
            <a:xfrm>
              <a:off x="2538" y="1907"/>
              <a:ext cx="24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cr</a:t>
              </a:r>
            </a:p>
          </p:txBody>
        </p:sp>
        <p:sp>
          <p:nvSpPr>
            <p:cNvPr id="118842" name="Text Box 53"/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lf</a:t>
              </a:r>
            </a:p>
          </p:txBody>
        </p:sp>
        <p:sp>
          <p:nvSpPr>
            <p:cNvPr id="118843" name="Text Box 54"/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>
                  <a:solidFill>
                    <a:srgbClr val="000099"/>
                  </a:solidFill>
                </a:rPr>
                <a:t>value</a:t>
              </a:r>
            </a:p>
          </p:txBody>
        </p:sp>
        <p:sp>
          <p:nvSpPr>
            <p:cNvPr id="118844" name="Text Box 55"/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>
                  <a:solidFill>
                    <a:srgbClr val="000099"/>
                  </a:solidFill>
                </a:rPr>
                <a:t>header field name</a:t>
              </a:r>
            </a:p>
          </p:txBody>
        </p:sp>
      </p:grpSp>
      <p:sp>
        <p:nvSpPr>
          <p:cNvPr id="118811" name="Line 56"/>
          <p:cNvSpPr>
            <a:spLocks noChangeShapeType="1"/>
          </p:cNvSpPr>
          <p:nvPr/>
        </p:nvSpPr>
        <p:spPr bwMode="auto">
          <a:xfrm>
            <a:off x="1143000" y="25908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8812" name="Group 61"/>
          <p:cNvGrpSpPr>
            <a:grpSpLocks/>
          </p:cNvGrpSpPr>
          <p:nvPr/>
        </p:nvGrpSpPr>
        <p:grpSpPr bwMode="auto">
          <a:xfrm>
            <a:off x="974725" y="2814638"/>
            <a:ext cx="331788" cy="461962"/>
            <a:chOff x="462" y="1727"/>
            <a:chExt cx="209" cy="291"/>
          </a:xfrm>
        </p:grpSpPr>
        <p:sp>
          <p:nvSpPr>
            <p:cNvPr id="118833" name="Rectangle 59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34" name="Text Box 57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~</a:t>
              </a:r>
            </a:p>
          </p:txBody>
        </p:sp>
        <p:sp>
          <p:nvSpPr>
            <p:cNvPr id="118835" name="Text Box 58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~</a:t>
              </a:r>
            </a:p>
          </p:txBody>
        </p:sp>
      </p:grpSp>
      <p:sp>
        <p:nvSpPr>
          <p:cNvPr id="118813" name="Line 62"/>
          <p:cNvSpPr>
            <a:spLocks noChangeShapeType="1"/>
          </p:cNvSpPr>
          <p:nvPr/>
        </p:nvSpPr>
        <p:spPr bwMode="auto">
          <a:xfrm>
            <a:off x="5707063" y="25781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8814" name="Group 63"/>
          <p:cNvGrpSpPr>
            <a:grpSpLocks/>
          </p:cNvGrpSpPr>
          <p:nvPr/>
        </p:nvGrpSpPr>
        <p:grpSpPr bwMode="auto">
          <a:xfrm>
            <a:off x="5538788" y="2801938"/>
            <a:ext cx="331787" cy="461962"/>
            <a:chOff x="462" y="1727"/>
            <a:chExt cx="209" cy="291"/>
          </a:xfrm>
        </p:grpSpPr>
        <p:sp>
          <p:nvSpPr>
            <p:cNvPr id="118830" name="Rectangle 64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31" name="Text Box 65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~</a:t>
              </a:r>
            </a:p>
          </p:txBody>
        </p:sp>
        <p:sp>
          <p:nvSpPr>
            <p:cNvPr id="118832" name="Text Box 66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~</a:t>
              </a:r>
            </a:p>
          </p:txBody>
        </p:sp>
      </p:grpSp>
      <p:grpSp>
        <p:nvGrpSpPr>
          <p:cNvPr id="118815" name="Group 77"/>
          <p:cNvGrpSpPr>
            <a:grpSpLocks/>
          </p:cNvGrpSpPr>
          <p:nvPr/>
        </p:nvGrpSpPr>
        <p:grpSpPr bwMode="auto">
          <a:xfrm>
            <a:off x="1138238" y="4065588"/>
            <a:ext cx="963612" cy="446087"/>
            <a:chOff x="3105" y="2650"/>
            <a:chExt cx="607" cy="281"/>
          </a:xfrm>
        </p:grpSpPr>
        <p:sp>
          <p:nvSpPr>
            <p:cNvPr id="118826" name="Rectangle 68"/>
            <p:cNvSpPr>
              <a:spLocks noChangeArrowheads="1"/>
            </p:cNvSpPr>
            <p:nvPr/>
          </p:nvSpPr>
          <p:spPr bwMode="auto">
            <a:xfrm>
              <a:off x="3105" y="2650"/>
              <a:ext cx="607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27" name="Line 72"/>
            <p:cNvSpPr>
              <a:spLocks noChangeShapeType="1"/>
            </p:cNvSpPr>
            <p:nvPr/>
          </p:nvSpPr>
          <p:spPr bwMode="auto">
            <a:xfrm>
              <a:off x="3406" y="2652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28" name="Text Box 73"/>
            <p:cNvSpPr txBox="1">
              <a:spLocks noChangeArrowheads="1"/>
            </p:cNvSpPr>
            <p:nvPr/>
          </p:nvSpPr>
          <p:spPr bwMode="auto">
            <a:xfrm>
              <a:off x="3140" y="2663"/>
              <a:ext cx="24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cr</a:t>
              </a:r>
            </a:p>
          </p:txBody>
        </p:sp>
        <p:sp>
          <p:nvSpPr>
            <p:cNvPr id="118829" name="Text Box 74"/>
            <p:cNvSpPr txBox="1">
              <a:spLocks noChangeArrowheads="1"/>
            </p:cNvSpPr>
            <p:nvPr/>
          </p:nvSpPr>
          <p:spPr bwMode="auto">
            <a:xfrm>
              <a:off x="3436" y="2670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lf</a:t>
              </a:r>
            </a:p>
          </p:txBody>
        </p:sp>
      </p:grpSp>
      <p:sp>
        <p:nvSpPr>
          <p:cNvPr id="118816" name="Rectangle 78"/>
          <p:cNvSpPr>
            <a:spLocks noChangeArrowheads="1"/>
          </p:cNvSpPr>
          <p:nvPr/>
        </p:nvSpPr>
        <p:spPr bwMode="auto">
          <a:xfrm>
            <a:off x="1138238" y="4513263"/>
            <a:ext cx="5170487" cy="1120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817" name="Text Box 80"/>
          <p:cNvSpPr txBox="1">
            <a:spLocks noChangeArrowheads="1"/>
          </p:cNvSpPr>
          <p:nvPr/>
        </p:nvSpPr>
        <p:spPr bwMode="auto">
          <a:xfrm>
            <a:off x="3074988" y="4837113"/>
            <a:ext cx="1411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>
                <a:solidFill>
                  <a:srgbClr val="000099"/>
                </a:solidFill>
              </a:rPr>
              <a:t>entity body</a:t>
            </a:r>
          </a:p>
        </p:txBody>
      </p:sp>
      <p:grpSp>
        <p:nvGrpSpPr>
          <p:cNvPr id="118818" name="Group 81"/>
          <p:cNvGrpSpPr>
            <a:grpSpLocks/>
          </p:cNvGrpSpPr>
          <p:nvPr/>
        </p:nvGrpSpPr>
        <p:grpSpPr bwMode="auto">
          <a:xfrm>
            <a:off x="974725" y="4851400"/>
            <a:ext cx="331788" cy="461963"/>
            <a:chOff x="462" y="1727"/>
            <a:chExt cx="209" cy="291"/>
          </a:xfrm>
        </p:grpSpPr>
        <p:sp>
          <p:nvSpPr>
            <p:cNvPr id="118823" name="Rectangle 82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24" name="Text Box 83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~</a:t>
              </a:r>
            </a:p>
          </p:txBody>
        </p:sp>
        <p:sp>
          <p:nvSpPr>
            <p:cNvPr id="118825" name="Text Box 84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~</a:t>
              </a:r>
            </a:p>
          </p:txBody>
        </p:sp>
      </p:grpSp>
      <p:grpSp>
        <p:nvGrpSpPr>
          <p:cNvPr id="118819" name="Group 85"/>
          <p:cNvGrpSpPr>
            <a:grpSpLocks/>
          </p:cNvGrpSpPr>
          <p:nvPr/>
        </p:nvGrpSpPr>
        <p:grpSpPr bwMode="auto">
          <a:xfrm>
            <a:off x="6134100" y="4841875"/>
            <a:ext cx="331788" cy="461963"/>
            <a:chOff x="462" y="1727"/>
            <a:chExt cx="209" cy="291"/>
          </a:xfrm>
        </p:grpSpPr>
        <p:sp>
          <p:nvSpPr>
            <p:cNvPr id="118820" name="Rectangle 86"/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21" name="Text Box 87"/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~</a:t>
              </a:r>
            </a:p>
          </p:txBody>
        </p:sp>
        <p:sp>
          <p:nvSpPr>
            <p:cNvPr id="118822" name="Text Box 88"/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en-US"/>
                <a:t>~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2083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B38567D2-7D99-4CF7-8D2D-FD3C975EBBD6}" type="slidenum">
              <a:rPr lang="en-US"/>
              <a:pPr/>
              <a:t>13</a:t>
            </a:fld>
            <a:endParaRPr lang="en-US"/>
          </a:p>
        </p:txBody>
      </p:sp>
      <p:pic>
        <p:nvPicPr>
          <p:cNvPr id="120835" name="Picture 1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475" y="904875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223838"/>
            <a:ext cx="8186737" cy="903287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Uploading form input</a:t>
            </a:r>
          </a:p>
        </p:txBody>
      </p:sp>
      <p:sp>
        <p:nvSpPr>
          <p:cNvPr id="1208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0088" y="1343025"/>
            <a:ext cx="3810000" cy="26622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>
                <a:solidFill>
                  <a:srgbClr val="CC0000"/>
                </a:solidFill>
                <a:ea typeface="ＭＳ Ｐゴシック" pitchFamily="34" charset="-128"/>
              </a:rPr>
              <a:t>POST method:</a:t>
            </a: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r>
              <a:rPr lang="en-US" sz="2400" smtClean="0">
                <a:ea typeface="ＭＳ Ｐゴシック" pitchFamily="34" charset="-128"/>
              </a:rPr>
              <a:t>web page often includes form input</a:t>
            </a:r>
          </a:p>
          <a:p>
            <a:r>
              <a:rPr lang="en-US" sz="2400" smtClean="0">
                <a:ea typeface="ＭＳ Ｐゴシック" pitchFamily="34" charset="-128"/>
              </a:rPr>
              <a:t>input is uploaded to server in entity body</a:t>
            </a:r>
          </a:p>
        </p:txBody>
      </p:sp>
      <p:sp>
        <p:nvSpPr>
          <p:cNvPr id="1208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03263" y="3409950"/>
            <a:ext cx="3810000" cy="2206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dirty="0" smtClean="0">
                <a:solidFill>
                  <a:srgbClr val="CC0000"/>
                </a:solidFill>
                <a:ea typeface="ＭＳ Ｐゴシック" pitchFamily="34" charset="-128"/>
              </a:rPr>
              <a:t>URL method:</a:t>
            </a:r>
          </a:p>
          <a:p>
            <a:r>
              <a:rPr lang="en-US" sz="2400" dirty="0" smtClean="0">
                <a:ea typeface="ＭＳ Ｐゴシック" pitchFamily="34" charset="-128"/>
              </a:rPr>
              <a:t>uses GET method</a:t>
            </a:r>
          </a:p>
          <a:p>
            <a:r>
              <a:rPr lang="en-US" sz="2400" dirty="0" smtClean="0">
                <a:ea typeface="ＭＳ Ｐゴシック" pitchFamily="34" charset="-128"/>
              </a:rPr>
              <a:t>input is uploaded in URL field of request line: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120839" name="Text Box 5"/>
          <p:cNvSpPr txBox="1">
            <a:spLocks noChangeArrowheads="1"/>
          </p:cNvSpPr>
          <p:nvPr/>
        </p:nvSpPr>
        <p:spPr bwMode="auto">
          <a:xfrm>
            <a:off x="1798638" y="4896643"/>
            <a:ext cx="619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latin typeface="Courier New" pitchFamily="49" charset="0"/>
              </a:rPr>
              <a:t>www.somesite.com/animalsearch?monkeys&amp;banana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8638" y="5397440"/>
            <a:ext cx="4075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it out with our own web server!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2288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1720BB0D-7561-4749-BE02-6BEAC5F04474}" type="slidenum">
              <a:rPr lang="en-US"/>
              <a:pPr/>
              <a:t>14</a:t>
            </a:fld>
            <a:endParaRPr lang="en-US"/>
          </a:p>
        </p:txBody>
      </p:sp>
      <p:pic>
        <p:nvPicPr>
          <p:cNvPr id="122883" name="Picture 1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288" y="1023938"/>
            <a:ext cx="3240087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3479800" cy="11430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Method types</a:t>
            </a:r>
          </a:p>
        </p:txBody>
      </p:sp>
      <p:sp>
        <p:nvSpPr>
          <p:cNvPr id="1228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HTTP/1.0:</a:t>
            </a:r>
          </a:p>
          <a:p>
            <a:r>
              <a:rPr lang="en-US" sz="2400" smtClean="0">
                <a:ea typeface="ＭＳ Ｐゴシック" pitchFamily="34" charset="-128"/>
              </a:rPr>
              <a:t>GET</a:t>
            </a:r>
          </a:p>
          <a:p>
            <a:r>
              <a:rPr lang="en-US" sz="2400" smtClean="0">
                <a:ea typeface="ＭＳ Ｐゴシック" pitchFamily="34" charset="-128"/>
              </a:rPr>
              <a:t>POST</a:t>
            </a:r>
          </a:p>
          <a:p>
            <a:r>
              <a:rPr lang="en-US" sz="2400" smtClean="0">
                <a:ea typeface="ＭＳ Ｐゴシック" pitchFamily="34" charset="-128"/>
              </a:rPr>
              <a:t>HEAD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asks server to leave requested object out of response</a:t>
            </a:r>
          </a:p>
        </p:txBody>
      </p:sp>
      <p:sp>
        <p:nvSpPr>
          <p:cNvPr id="12288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HTTP/1.1:</a:t>
            </a:r>
          </a:p>
          <a:p>
            <a:r>
              <a:rPr lang="en-US" sz="2400" smtClean="0">
                <a:ea typeface="ＭＳ Ｐゴシック" pitchFamily="34" charset="-128"/>
              </a:rPr>
              <a:t>GET, POST, HEAD</a:t>
            </a:r>
          </a:p>
          <a:p>
            <a:r>
              <a:rPr lang="en-US" sz="2400" smtClean="0">
                <a:ea typeface="ＭＳ Ｐゴシック" pitchFamily="34" charset="-128"/>
              </a:rPr>
              <a:t>PUT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uploads file in entity body to path specified in URL field</a:t>
            </a:r>
          </a:p>
          <a:p>
            <a:r>
              <a:rPr lang="en-US" sz="2400" smtClean="0">
                <a:ea typeface="ＭＳ Ｐゴシック" pitchFamily="34" charset="-128"/>
              </a:rPr>
              <a:t>DELETE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deletes file specified in the URL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2493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D6A370C9-EF32-4C0F-B1DF-09B898E10760}" type="slidenum">
              <a:rPr lang="en-US"/>
              <a:pPr/>
              <a:t>15</a:t>
            </a:fld>
            <a:endParaRPr lang="en-US"/>
          </a:p>
        </p:txBody>
      </p:sp>
      <p:pic>
        <p:nvPicPr>
          <p:cNvPr id="124931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388" y="895350"/>
            <a:ext cx="54848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8750"/>
            <a:ext cx="7772400" cy="979488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HTTP response message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139700" y="1397000"/>
            <a:ext cx="17907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status line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(protocol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status code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status phrase)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24934" name="Line 6"/>
          <p:cNvSpPr>
            <a:spLocks noChangeShapeType="1"/>
          </p:cNvSpPr>
          <p:nvPr/>
        </p:nvSpPr>
        <p:spPr bwMode="auto">
          <a:xfrm>
            <a:off x="1358900" y="1914525"/>
            <a:ext cx="923925" cy="2571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Freeform 7"/>
          <p:cNvSpPr>
            <a:spLocks/>
          </p:cNvSpPr>
          <p:nvPr/>
        </p:nvSpPr>
        <p:spPr bwMode="auto">
          <a:xfrm>
            <a:off x="2057400" y="2305050"/>
            <a:ext cx="257175" cy="2941638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893763" y="3286125"/>
            <a:ext cx="974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header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 lines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24937" name="Line 9"/>
          <p:cNvSpPr>
            <a:spLocks noChangeShapeType="1"/>
          </p:cNvSpPr>
          <p:nvPr/>
        </p:nvSpPr>
        <p:spPr bwMode="auto">
          <a:xfrm flipV="1">
            <a:off x="1543050" y="5418138"/>
            <a:ext cx="757238" cy="2127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293688" y="5297488"/>
            <a:ext cx="13795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data, e.g.,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requested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HTML file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24939" name="Rectangle 15"/>
          <p:cNvSpPr>
            <a:spLocks noChangeArrowheads="1"/>
          </p:cNvSpPr>
          <p:nvPr/>
        </p:nvSpPr>
        <p:spPr bwMode="auto">
          <a:xfrm>
            <a:off x="2243138" y="2044700"/>
            <a:ext cx="6311900" cy="355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HTTP/1.1 200 OK\r\n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Date: Sun, 26 Sep 2010 20:09:20 GMT\r\n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Server: Apache/2.0.52 (CentOS)\r\n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Last-Modified: Tue, 30 Oct 2007 17:00:02 GMT\r\n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ETag: "17dc6-a5c-bf716880"\r\n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Accept-Ranges: bytes\r\n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Content-Length: 2652\r\n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Keep-Alive: timeout=10, max=100\r\n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Connection: Keep-Alive\r\n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Content-Type: text/html; charset=ISO-8859-1\r\n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en-US" sz="1800" b="1">
                <a:latin typeface="Courier New" pitchFamily="49" charset="0"/>
              </a:rPr>
              <a:t>\r\n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</a:pPr>
            <a:r>
              <a:rPr lang="it-IT" sz="1800" b="1">
                <a:latin typeface="Courier New" pitchFamily="49" charset="0"/>
              </a:rPr>
              <a:t>data data data data data ... </a:t>
            </a:r>
            <a:endParaRPr lang="en-US" sz="18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2697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0B69AA1-8F48-41FD-AEB7-4708BFF0EF32}" type="slidenum">
              <a:rPr lang="en-US"/>
              <a:pPr/>
              <a:t>16</a:t>
            </a:fld>
            <a:endParaRPr lang="en-US"/>
          </a:p>
        </p:txBody>
      </p:sp>
      <p:pic>
        <p:nvPicPr>
          <p:cNvPr id="126979" name="Picture 1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688" y="835025"/>
            <a:ext cx="60563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80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147638"/>
            <a:ext cx="7772400" cy="979487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HTTP response status codes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269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9000" y="2554288"/>
            <a:ext cx="8075613" cy="4168775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sz="2400" b="1" smtClean="0">
                <a:solidFill>
                  <a:srgbClr val="CC0000"/>
                </a:solidFill>
                <a:latin typeface="Courier New" pitchFamily="49" charset="0"/>
                <a:ea typeface="ＭＳ Ｐゴシック" pitchFamily="34" charset="-128"/>
              </a:rPr>
              <a:t>200 OK</a:t>
            </a:r>
            <a:endParaRPr lang="en-US" sz="2400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 smtClean="0">
                <a:ea typeface="ＭＳ Ｐゴシック" pitchFamily="34" charset="-128"/>
              </a:rPr>
              <a:t>request succeeded, requested object later in this msg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sz="2400" b="1" smtClean="0">
                <a:solidFill>
                  <a:srgbClr val="CC0000"/>
                </a:solidFill>
                <a:latin typeface="Courier New" pitchFamily="49" charset="0"/>
                <a:ea typeface="ＭＳ Ｐゴシック" pitchFamily="34" charset="-128"/>
              </a:rPr>
              <a:t>301 Moved Permanently</a:t>
            </a:r>
            <a:endParaRPr lang="en-US" sz="2400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 smtClean="0">
                <a:ea typeface="ＭＳ Ｐゴシック" pitchFamily="34" charset="-128"/>
              </a:rPr>
              <a:t>requested object moved, new location specified later in this msg (Location:)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sz="2400" b="1" smtClean="0">
                <a:solidFill>
                  <a:srgbClr val="CC0000"/>
                </a:solidFill>
                <a:latin typeface="Courier New" pitchFamily="49" charset="0"/>
                <a:ea typeface="ＭＳ Ｐゴシック" pitchFamily="34" charset="-128"/>
              </a:rPr>
              <a:t>400 Bad Request</a:t>
            </a:r>
            <a:endParaRPr lang="en-US" sz="2400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 smtClean="0">
                <a:ea typeface="ＭＳ Ｐゴシック" pitchFamily="34" charset="-128"/>
              </a:rPr>
              <a:t>request msg not understood by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sz="2400" b="1" smtClean="0">
                <a:solidFill>
                  <a:srgbClr val="CC0000"/>
                </a:solidFill>
                <a:latin typeface="Courier New" pitchFamily="49" charset="0"/>
                <a:ea typeface="ＭＳ Ｐゴシック" pitchFamily="34" charset="-128"/>
              </a:rPr>
              <a:t>404 Not Found</a:t>
            </a:r>
            <a:endParaRPr lang="en-US" sz="2400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sz="2000" smtClean="0">
                <a:ea typeface="ＭＳ Ｐゴシック" pitchFamily="34" charset="-128"/>
              </a:rPr>
              <a:t>requested document not found on this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en-US" sz="2400" b="1" smtClean="0">
                <a:solidFill>
                  <a:srgbClr val="CC0000"/>
                </a:solidFill>
                <a:latin typeface="Courier New" pitchFamily="49" charset="0"/>
                <a:ea typeface="ＭＳ Ｐゴシック" pitchFamily="34" charset="-128"/>
              </a:rPr>
              <a:t>505 HTTP Version Not Supported</a:t>
            </a:r>
            <a:endParaRPr lang="en-US" sz="2400" smtClean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26982" name="Rectangle 5"/>
          <p:cNvSpPr>
            <a:spLocks noChangeArrowheads="1"/>
          </p:cNvSpPr>
          <p:nvPr/>
        </p:nvSpPr>
        <p:spPr bwMode="auto">
          <a:xfrm>
            <a:off x="488950" y="1190625"/>
            <a:ext cx="81121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800"/>
              <a:t>status code appears in 1st line in server-to-client response message.</a:t>
            </a:r>
          </a:p>
          <a:p>
            <a:pPr marL="342900" indent="-34290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800"/>
              <a:t>some sample codes</a:t>
            </a:r>
            <a:r>
              <a:rPr lang="en-US" sz="2400">
                <a:latin typeface="Comic Sans MS" pitchFamily="66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2902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E448576C-7ED3-4332-9421-B41317426C90}" type="slidenum">
              <a:rPr lang="en-US"/>
              <a:pPr/>
              <a:t>17</a:t>
            </a:fld>
            <a:endParaRPr lang="en-US"/>
          </a:p>
        </p:txBody>
      </p:sp>
      <p:pic>
        <p:nvPicPr>
          <p:cNvPr id="129027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8" y="879475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192088"/>
            <a:ext cx="8455025" cy="979487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Trying out HTTP (client side) for yourself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29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0525" y="1390650"/>
            <a:ext cx="8096250" cy="466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1. Telnet to your favorite Web server:</a:t>
            </a:r>
          </a:p>
          <a:p>
            <a:pPr lvl="2">
              <a:buFontTx/>
              <a:buNone/>
            </a:pPr>
            <a:endParaRPr lang="en-US" sz="1800" smtClean="0">
              <a:ea typeface="ＭＳ Ｐゴシック" pitchFamily="34" charset="-128"/>
            </a:endParaRPr>
          </a:p>
        </p:txBody>
      </p:sp>
      <p:sp>
        <p:nvSpPr>
          <p:cNvPr id="129030" name="Text Box 5"/>
          <p:cNvSpPr txBox="1">
            <a:spLocks noChangeArrowheads="1"/>
          </p:cNvSpPr>
          <p:nvPr/>
        </p:nvSpPr>
        <p:spPr bwMode="auto">
          <a:xfrm>
            <a:off x="3981450" y="2155825"/>
            <a:ext cx="4425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opens TCP connection to port 80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(default HTTP server port) at cis.poly.edu.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anything typed in sent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to port 80 at cis.poly.edu</a:t>
            </a:r>
            <a:endParaRPr lang="en-US" sz="2400"/>
          </a:p>
        </p:txBody>
      </p:sp>
      <p:sp>
        <p:nvSpPr>
          <p:cNvPr id="129031" name="Text Box 6"/>
          <p:cNvSpPr txBox="1">
            <a:spLocks noChangeArrowheads="1"/>
          </p:cNvSpPr>
          <p:nvPr/>
        </p:nvSpPr>
        <p:spPr bwMode="auto">
          <a:xfrm>
            <a:off x="692150" y="2190750"/>
            <a:ext cx="318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CC0000"/>
                </a:solidFill>
                <a:latin typeface="Courier New" pitchFamily="49" charset="0"/>
              </a:rPr>
              <a:t>telnet cis.poly.edu 80</a:t>
            </a:r>
            <a:endParaRPr lang="en-US" sz="2800">
              <a:solidFill>
                <a:srgbClr val="CC0000"/>
              </a:solidFill>
            </a:endParaRPr>
          </a:p>
        </p:txBody>
      </p:sp>
      <p:sp>
        <p:nvSpPr>
          <p:cNvPr id="129032" name="Rectangle 7"/>
          <p:cNvSpPr>
            <a:spLocks noChangeArrowheads="1"/>
          </p:cNvSpPr>
          <p:nvPr/>
        </p:nvSpPr>
        <p:spPr bwMode="auto">
          <a:xfrm>
            <a:off x="361950" y="3600450"/>
            <a:ext cx="80962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400"/>
              <a:t>2. type in a GET HTTP request:</a:t>
            </a:r>
          </a:p>
          <a:p>
            <a:pPr marL="1143000" lvl="2" indent="-228600">
              <a:buClrTx/>
              <a:buSzTx/>
              <a:buFontTx/>
              <a:buNone/>
            </a:pPr>
            <a:endParaRPr lang="en-US" sz="1800">
              <a:latin typeface="Comic Sans MS" pitchFamily="66" charset="0"/>
            </a:endParaRPr>
          </a:p>
        </p:txBody>
      </p:sp>
      <p:sp>
        <p:nvSpPr>
          <p:cNvPr id="129033" name="Text Box 8"/>
          <p:cNvSpPr txBox="1">
            <a:spLocks noChangeArrowheads="1"/>
          </p:cNvSpPr>
          <p:nvPr/>
        </p:nvSpPr>
        <p:spPr bwMode="auto">
          <a:xfrm>
            <a:off x="1382713" y="4184650"/>
            <a:ext cx="2914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CC0000"/>
                </a:solidFill>
                <a:latin typeface="Courier New" pitchFamily="49" charset="0"/>
              </a:rPr>
              <a:t>GET /~ross/ HTTP/1.1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CC0000"/>
                </a:solidFill>
                <a:latin typeface="Courier New" pitchFamily="49" charset="0"/>
              </a:rPr>
              <a:t>Host: cis.poly.edu</a:t>
            </a: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29034" name="Text Box 11"/>
          <p:cNvSpPr txBox="1">
            <a:spLocks noChangeArrowheads="1"/>
          </p:cNvSpPr>
          <p:nvPr/>
        </p:nvSpPr>
        <p:spPr bwMode="auto">
          <a:xfrm>
            <a:off x="4848225" y="4098925"/>
            <a:ext cx="3092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by typing this in (hit carriage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return twice), you send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this minimal (but complete)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GET request to HTTP server</a:t>
            </a:r>
            <a:endParaRPr lang="en-US" sz="2400"/>
          </a:p>
        </p:txBody>
      </p:sp>
      <p:sp>
        <p:nvSpPr>
          <p:cNvPr id="129035" name="Freeform 12"/>
          <p:cNvSpPr>
            <a:spLocks/>
          </p:cNvSpPr>
          <p:nvPr/>
        </p:nvSpPr>
        <p:spPr bwMode="auto">
          <a:xfrm>
            <a:off x="4029075" y="2162175"/>
            <a:ext cx="247650" cy="1181100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36" name="Freeform 13"/>
          <p:cNvSpPr>
            <a:spLocks/>
          </p:cNvSpPr>
          <p:nvPr/>
        </p:nvSpPr>
        <p:spPr bwMode="auto">
          <a:xfrm>
            <a:off x="4829175" y="4067175"/>
            <a:ext cx="257175" cy="1190625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37" name="Rectangle 14"/>
          <p:cNvSpPr>
            <a:spLocks noChangeArrowheads="1"/>
          </p:cNvSpPr>
          <p:nvPr/>
        </p:nvSpPr>
        <p:spPr bwMode="auto">
          <a:xfrm>
            <a:off x="361950" y="5429250"/>
            <a:ext cx="80962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400"/>
              <a:t>3. look at response message sent by HTTP server!</a:t>
            </a:r>
          </a:p>
        </p:txBody>
      </p:sp>
      <p:sp>
        <p:nvSpPr>
          <p:cNvPr id="129038" name="Text Box 17"/>
          <p:cNvSpPr txBox="1">
            <a:spLocks noChangeArrowheads="1"/>
          </p:cNvSpPr>
          <p:nvPr/>
        </p:nvSpPr>
        <p:spPr bwMode="auto">
          <a:xfrm>
            <a:off x="409575" y="6029325"/>
            <a:ext cx="810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400">
                <a:latin typeface="Gill Sans MT" pitchFamily="34" charset="0"/>
              </a:rPr>
              <a:t>(or use Wireshark to look at captured HTTP request/response)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3107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FE8C40C4-46A1-4536-B8B0-15FE1F6172A9}" type="slidenum">
              <a:rPr lang="en-US"/>
              <a:pPr/>
              <a:t>18</a:t>
            </a:fld>
            <a:endParaRPr lang="en-US"/>
          </a:p>
        </p:txBody>
      </p:sp>
      <p:sp>
        <p:nvSpPr>
          <p:cNvPr id="131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User-server state: cookies</a:t>
            </a:r>
          </a:p>
        </p:txBody>
      </p:sp>
      <p:sp>
        <p:nvSpPr>
          <p:cNvPr id="131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8879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many Web sites use cookies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four components: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ea typeface="ＭＳ Ｐゴシック" pitchFamily="34" charset="-128"/>
              </a:rPr>
              <a:t>1) </a:t>
            </a:r>
            <a:r>
              <a:rPr lang="en-US" smtClean="0">
                <a:ea typeface="ＭＳ Ｐゴシック" pitchFamily="34" charset="-128"/>
              </a:rPr>
              <a:t>cookie header line of HTTP </a:t>
            </a:r>
            <a:r>
              <a:rPr lang="en-US" i="1" smtClean="0">
                <a:ea typeface="ＭＳ Ｐゴシック" pitchFamily="34" charset="-128"/>
              </a:rPr>
              <a:t>response</a:t>
            </a:r>
            <a:r>
              <a:rPr lang="en-US" smtClean="0">
                <a:ea typeface="ＭＳ Ｐゴシック" pitchFamily="34" charset="-128"/>
              </a:rPr>
              <a:t> message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2) cookie header line in next HTTP </a:t>
            </a:r>
            <a:r>
              <a:rPr lang="en-US" i="1" smtClean="0">
                <a:ea typeface="ＭＳ Ｐゴシック" pitchFamily="34" charset="-128"/>
              </a:rPr>
              <a:t>request</a:t>
            </a:r>
            <a:r>
              <a:rPr lang="en-US" smtClean="0">
                <a:ea typeface="ＭＳ Ｐゴシック" pitchFamily="34" charset="-128"/>
              </a:rPr>
              <a:t> message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3) cookie file kept on user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s host, managed by user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s browser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4) back-end database at Web site</a:t>
            </a:r>
          </a:p>
        </p:txBody>
      </p:sp>
      <p:sp>
        <p:nvSpPr>
          <p:cNvPr id="13107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25950" y="1392238"/>
            <a:ext cx="4059238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example:</a:t>
            </a:r>
          </a:p>
          <a:p>
            <a:r>
              <a:rPr lang="en-US" sz="2400" smtClean="0">
                <a:ea typeface="ＭＳ Ｐゴシック" pitchFamily="34" charset="-128"/>
              </a:rPr>
              <a:t>Susan always access Internet from PC</a:t>
            </a:r>
          </a:p>
          <a:p>
            <a:r>
              <a:rPr lang="en-US" sz="2400" smtClean="0">
                <a:ea typeface="ＭＳ Ｐゴシック" pitchFamily="34" charset="-128"/>
              </a:rPr>
              <a:t>visits specific e-commerce site for first time</a:t>
            </a:r>
          </a:p>
          <a:p>
            <a:r>
              <a:rPr lang="en-US" sz="2400" smtClean="0">
                <a:ea typeface="ＭＳ Ｐゴシック" pitchFamily="34" charset="-128"/>
              </a:rPr>
              <a:t>when initial HTTP requests arrives at site, site creates: 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unique ID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entry in backend database for ID</a:t>
            </a:r>
          </a:p>
        </p:txBody>
      </p:sp>
      <p:pic>
        <p:nvPicPr>
          <p:cNvPr id="131078" name="Picture 1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" y="1046163"/>
            <a:ext cx="61261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3312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77B6812C-C010-489E-800A-463946942EB2}" type="slidenum">
              <a:rPr lang="en-US"/>
              <a:pPr/>
              <a:t>19</a:t>
            </a:fld>
            <a:endParaRPr lang="en-US"/>
          </a:p>
        </p:txBody>
      </p:sp>
      <p:pic>
        <p:nvPicPr>
          <p:cNvPr id="133123" name="Picture 5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238" y="788988"/>
            <a:ext cx="6399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53988"/>
            <a:ext cx="7772400" cy="773112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Cookies: keeping </a:t>
            </a:r>
            <a:r>
              <a:rPr lang="ja-JP" altLang="en-US" sz="3600" smtClean="0">
                <a:ea typeface="ＭＳ Ｐゴシック" pitchFamily="34" charset="-128"/>
              </a:rPr>
              <a:t>“</a:t>
            </a:r>
            <a:r>
              <a:rPr lang="en-US" altLang="ja-JP" sz="3600" smtClean="0">
                <a:ea typeface="ＭＳ Ｐゴシック" pitchFamily="34" charset="-128"/>
              </a:rPr>
              <a:t>state</a:t>
            </a:r>
            <a:r>
              <a:rPr lang="ja-JP" altLang="en-US" sz="3600" smtClean="0">
                <a:ea typeface="ＭＳ Ｐゴシック" pitchFamily="34" charset="-128"/>
              </a:rPr>
              <a:t>”</a:t>
            </a:r>
            <a:r>
              <a:rPr lang="en-US" altLang="ja-JP" sz="3600" smtClean="0">
                <a:ea typeface="ＭＳ Ｐゴシック" pitchFamily="34" charset="-128"/>
              </a:rPr>
              <a:t> (cont.)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1052513" y="1227138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client</a:t>
            </a: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5973763" y="1273175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server</a:t>
            </a: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2200275" y="4227513"/>
            <a:ext cx="3305175" cy="425450"/>
            <a:chOff x="1386" y="2663"/>
            <a:chExt cx="2082" cy="268"/>
          </a:xfrm>
        </p:grpSpPr>
        <p:sp>
          <p:nvSpPr>
            <p:cNvPr id="133207" name="Line 16"/>
            <p:cNvSpPr>
              <a:spLocks noChangeShapeType="1"/>
            </p:cNvSpPr>
            <p:nvPr/>
          </p:nvSpPr>
          <p:spPr bwMode="auto">
            <a:xfrm flipH="1">
              <a:off x="1386" y="2663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08" name="Group 17"/>
            <p:cNvGrpSpPr>
              <a:grpSpLocks/>
            </p:cNvGrpSpPr>
            <p:nvPr/>
          </p:nvGrpSpPr>
          <p:grpSpPr bwMode="auto">
            <a:xfrm>
              <a:off x="1553" y="2694"/>
              <a:ext cx="1743" cy="237"/>
              <a:chOff x="3268" y="2846"/>
              <a:chExt cx="1743" cy="237"/>
            </a:xfrm>
          </p:grpSpPr>
          <p:sp>
            <p:nvSpPr>
              <p:cNvPr id="133209" name="Rectangle 18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33210" name="Text Box 19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usual http response msg</a:t>
                </a:r>
                <a:endParaRPr lang="en-US" sz="2400"/>
              </a:p>
            </p:txBody>
          </p:sp>
        </p:grpSp>
      </p:grpSp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2209800" y="6145213"/>
            <a:ext cx="3305175" cy="407987"/>
            <a:chOff x="1392" y="3605"/>
            <a:chExt cx="2082" cy="257"/>
          </a:xfrm>
        </p:grpSpPr>
        <p:sp>
          <p:nvSpPr>
            <p:cNvPr id="133203" name="Line 24"/>
            <p:cNvSpPr>
              <a:spLocks noChangeShapeType="1"/>
            </p:cNvSpPr>
            <p:nvPr/>
          </p:nvSpPr>
          <p:spPr bwMode="auto">
            <a:xfrm flipH="1">
              <a:off x="1392" y="3605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04" name="Group 25"/>
            <p:cNvGrpSpPr>
              <a:grpSpLocks/>
            </p:cNvGrpSpPr>
            <p:nvPr/>
          </p:nvGrpSpPr>
          <p:grpSpPr bwMode="auto">
            <a:xfrm>
              <a:off x="1552" y="3625"/>
              <a:ext cx="1743" cy="237"/>
              <a:chOff x="3268" y="2846"/>
              <a:chExt cx="1743" cy="237"/>
            </a:xfrm>
          </p:grpSpPr>
          <p:sp>
            <p:nvSpPr>
              <p:cNvPr id="133205" name="Rectangle 26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33206" name="Text Box 27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usual http response msg</a:t>
                </a:r>
                <a:endParaRPr lang="en-US" sz="2400"/>
              </a:p>
            </p:txBody>
          </p:sp>
        </p:grpSp>
      </p:grpSp>
      <p:sp>
        <p:nvSpPr>
          <p:cNvPr id="50235" name="Text Box 59"/>
          <p:cNvSpPr txBox="1">
            <a:spLocks noChangeArrowheads="1"/>
          </p:cNvSpPr>
          <p:nvPr/>
        </p:nvSpPr>
        <p:spPr bwMode="auto">
          <a:xfrm>
            <a:off x="981075" y="2454275"/>
            <a:ext cx="1787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cookie file</a:t>
            </a:r>
          </a:p>
        </p:txBody>
      </p:sp>
      <p:sp>
        <p:nvSpPr>
          <p:cNvPr id="50242" name="Text Box 66"/>
          <p:cNvSpPr txBox="1">
            <a:spLocks noChangeArrowheads="1"/>
          </p:cNvSpPr>
          <p:nvPr/>
        </p:nvSpPr>
        <p:spPr bwMode="auto">
          <a:xfrm>
            <a:off x="0" y="4878388"/>
            <a:ext cx="173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one week later:</a:t>
            </a:r>
          </a:p>
        </p:txBody>
      </p: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2209800" y="3589338"/>
            <a:ext cx="5638800" cy="1028700"/>
            <a:chOff x="1392" y="2261"/>
            <a:chExt cx="3552" cy="648"/>
          </a:xfrm>
        </p:grpSpPr>
        <p:sp>
          <p:nvSpPr>
            <p:cNvPr id="133196" name="Line 12"/>
            <p:cNvSpPr>
              <a:spLocks noChangeShapeType="1"/>
            </p:cNvSpPr>
            <p:nvPr/>
          </p:nvSpPr>
          <p:spPr bwMode="auto">
            <a:xfrm>
              <a:off x="1392" y="2357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7" name="Text Box 15"/>
            <p:cNvSpPr txBox="1">
              <a:spLocks noChangeArrowheads="1"/>
            </p:cNvSpPr>
            <p:nvPr/>
          </p:nvSpPr>
          <p:spPr bwMode="auto">
            <a:xfrm>
              <a:off x="1548" y="2261"/>
              <a:ext cx="1689" cy="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/>
                <a:t>cookie: 1678</a:t>
              </a:r>
            </a:p>
          </p:txBody>
        </p:sp>
        <p:sp>
          <p:nvSpPr>
            <p:cNvPr id="133198" name="Text Box 28"/>
            <p:cNvSpPr txBox="1">
              <a:spLocks noChangeArrowheads="1"/>
            </p:cNvSpPr>
            <p:nvPr/>
          </p:nvSpPr>
          <p:spPr bwMode="auto">
            <a:xfrm>
              <a:off x="3554" y="2332"/>
              <a:ext cx="59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specific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action</a:t>
              </a:r>
            </a:p>
          </p:txBody>
        </p:sp>
        <p:sp>
          <p:nvSpPr>
            <p:cNvPr id="133199" name="Line 42"/>
            <p:cNvSpPr>
              <a:spLocks noChangeShapeType="1"/>
            </p:cNvSpPr>
            <p:nvPr/>
          </p:nvSpPr>
          <p:spPr bwMode="auto">
            <a:xfrm flipV="1">
              <a:off x="4252" y="2367"/>
              <a:ext cx="692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00" name="Group 83"/>
            <p:cNvGrpSpPr>
              <a:grpSpLocks/>
            </p:cNvGrpSpPr>
            <p:nvPr/>
          </p:nvGrpSpPr>
          <p:grpSpPr bwMode="auto">
            <a:xfrm>
              <a:off x="4306" y="2363"/>
              <a:ext cx="564" cy="231"/>
              <a:chOff x="4306" y="2273"/>
              <a:chExt cx="564" cy="231"/>
            </a:xfrm>
          </p:grpSpPr>
          <p:sp>
            <p:nvSpPr>
              <p:cNvPr id="133201" name="Rectangle 72"/>
              <p:cNvSpPr>
                <a:spLocks noChangeArrowheads="1"/>
              </p:cNvSpPr>
              <p:nvPr/>
            </p:nvSpPr>
            <p:spPr bwMode="auto">
              <a:xfrm>
                <a:off x="4409" y="2365"/>
                <a:ext cx="384" cy="9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33202" name="Text Box 43"/>
              <p:cNvSpPr txBox="1">
                <a:spLocks noChangeArrowheads="1"/>
              </p:cNvSpPr>
              <p:nvPr/>
            </p:nvSpPr>
            <p:spPr bwMode="auto">
              <a:xfrm>
                <a:off x="4306" y="2273"/>
                <a:ext cx="5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access</a:t>
                </a:r>
              </a:p>
            </p:txBody>
          </p:sp>
        </p:grpSp>
      </p:grpSp>
      <p:grpSp>
        <p:nvGrpSpPr>
          <p:cNvPr id="133132" name="Group 81"/>
          <p:cNvGrpSpPr>
            <a:grpSpLocks/>
          </p:cNvGrpSpPr>
          <p:nvPr/>
        </p:nvGrpSpPr>
        <p:grpSpPr bwMode="auto">
          <a:xfrm>
            <a:off x="936625" y="1922463"/>
            <a:ext cx="1068388" cy="565150"/>
            <a:chOff x="476" y="1047"/>
            <a:chExt cx="906" cy="486"/>
          </a:xfrm>
        </p:grpSpPr>
        <p:sp>
          <p:nvSpPr>
            <p:cNvPr id="133194" name="AutoShape 67"/>
            <p:cNvSpPr>
              <a:spLocks noChangeArrowheads="1"/>
            </p:cNvSpPr>
            <p:nvPr/>
          </p:nvSpPr>
          <p:spPr bwMode="auto">
            <a:xfrm>
              <a:off x="527" y="1047"/>
              <a:ext cx="855" cy="486"/>
            </a:xfrm>
            <a:prstGeom prst="can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33195" name="Text Box 60"/>
            <p:cNvSpPr txBox="1">
              <a:spLocks noChangeArrowheads="1"/>
            </p:cNvSpPr>
            <p:nvPr/>
          </p:nvSpPr>
          <p:spPr bwMode="auto">
            <a:xfrm>
              <a:off x="476" y="1134"/>
              <a:ext cx="874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>
                  <a:solidFill>
                    <a:schemeClr val="bg1"/>
                  </a:solidFill>
                </a:rPr>
                <a:t>ebay 8734</a:t>
              </a:r>
            </a:p>
          </p:txBody>
        </p:sp>
      </p:grpSp>
      <p:grpSp>
        <p:nvGrpSpPr>
          <p:cNvPr id="9" name="Group 95"/>
          <p:cNvGrpSpPr>
            <a:grpSpLocks/>
          </p:cNvGrpSpPr>
          <p:nvPr/>
        </p:nvGrpSpPr>
        <p:grpSpPr bwMode="auto">
          <a:xfrm>
            <a:off x="2200275" y="2106613"/>
            <a:ext cx="5921375" cy="1296987"/>
            <a:chOff x="1386" y="1327"/>
            <a:chExt cx="3730" cy="817"/>
          </a:xfrm>
        </p:grpSpPr>
        <p:sp>
          <p:nvSpPr>
            <p:cNvPr id="133187" name="Line 4"/>
            <p:cNvSpPr>
              <a:spLocks noChangeShapeType="1"/>
            </p:cNvSpPr>
            <p:nvPr/>
          </p:nvSpPr>
          <p:spPr bwMode="auto">
            <a:xfrm>
              <a:off x="1386" y="1355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88" name="Text Box 8"/>
            <p:cNvSpPr txBox="1">
              <a:spLocks noChangeArrowheads="1"/>
            </p:cNvSpPr>
            <p:nvPr/>
          </p:nvSpPr>
          <p:spPr bwMode="auto">
            <a:xfrm>
              <a:off x="1554" y="1327"/>
              <a:ext cx="1689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</a:p>
          </p:txBody>
        </p:sp>
        <p:sp>
          <p:nvSpPr>
            <p:cNvPr id="133189" name="Text Box 31"/>
            <p:cNvSpPr txBox="1">
              <a:spLocks noChangeArrowheads="1"/>
            </p:cNvSpPr>
            <p:nvPr/>
          </p:nvSpPr>
          <p:spPr bwMode="auto">
            <a:xfrm>
              <a:off x="3341" y="1390"/>
              <a:ext cx="108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Amazon server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creates ID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1678 for user</a:t>
              </a:r>
            </a:p>
          </p:txBody>
        </p:sp>
        <p:grpSp>
          <p:nvGrpSpPr>
            <p:cNvPr id="133190" name="Group 82"/>
            <p:cNvGrpSpPr>
              <a:grpSpLocks/>
            </p:cNvGrpSpPr>
            <p:nvPr/>
          </p:nvGrpSpPr>
          <p:grpSpPr bwMode="auto">
            <a:xfrm>
              <a:off x="4377" y="1730"/>
              <a:ext cx="739" cy="414"/>
              <a:chOff x="4377" y="1640"/>
              <a:chExt cx="739" cy="414"/>
            </a:xfrm>
          </p:grpSpPr>
          <p:sp>
            <p:nvSpPr>
              <p:cNvPr id="133191" name="Line 40"/>
              <p:cNvSpPr>
                <a:spLocks noChangeShapeType="1"/>
              </p:cNvSpPr>
              <p:nvPr/>
            </p:nvSpPr>
            <p:spPr bwMode="auto">
              <a:xfrm>
                <a:off x="4377" y="1640"/>
                <a:ext cx="659" cy="4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2" name="Rectangle 73"/>
              <p:cNvSpPr>
                <a:spLocks noChangeArrowheads="1"/>
              </p:cNvSpPr>
              <p:nvPr/>
            </p:nvSpPr>
            <p:spPr bwMode="auto">
              <a:xfrm>
                <a:off x="4470" y="1729"/>
                <a:ext cx="602" cy="24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33193" name="Text Box 41"/>
              <p:cNvSpPr txBox="1">
                <a:spLocks noChangeArrowheads="1"/>
              </p:cNvSpPr>
              <p:nvPr/>
            </p:nvSpPr>
            <p:spPr bwMode="auto">
              <a:xfrm>
                <a:off x="4381" y="1702"/>
                <a:ext cx="735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75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create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    entry</a:t>
                </a:r>
              </a:p>
            </p:txBody>
          </p:sp>
        </p:grp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919163" y="2676525"/>
            <a:ext cx="4392612" cy="871538"/>
            <a:chOff x="459" y="1637"/>
            <a:chExt cx="3027" cy="704"/>
          </a:xfrm>
        </p:grpSpPr>
        <p:sp>
          <p:nvSpPr>
            <p:cNvPr id="133182" name="Line 9"/>
            <p:cNvSpPr>
              <a:spLocks noChangeShapeType="1"/>
            </p:cNvSpPr>
            <p:nvPr/>
          </p:nvSpPr>
          <p:spPr bwMode="auto">
            <a:xfrm flipH="1">
              <a:off x="1404" y="1637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83" name="Text Box 11"/>
            <p:cNvSpPr txBox="1">
              <a:spLocks noChangeArrowheads="1"/>
            </p:cNvSpPr>
            <p:nvPr/>
          </p:nvSpPr>
          <p:spPr bwMode="auto">
            <a:xfrm>
              <a:off x="1552" y="1650"/>
              <a:ext cx="1665" cy="4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response 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/>
                <a:t>set-cookie: 1678</a:t>
              </a:r>
              <a:r>
                <a:rPr lang="en-US" b="1">
                  <a:latin typeface="Courier New" pitchFamily="49" charset="0"/>
                </a:rPr>
                <a:t> </a:t>
              </a:r>
            </a:p>
          </p:txBody>
        </p:sp>
        <p:grpSp>
          <p:nvGrpSpPr>
            <p:cNvPr id="133184" name="Group 76"/>
            <p:cNvGrpSpPr>
              <a:grpSpLocks/>
            </p:cNvGrpSpPr>
            <p:nvPr/>
          </p:nvGrpSpPr>
          <p:grpSpPr bwMode="auto">
            <a:xfrm>
              <a:off x="459" y="1836"/>
              <a:ext cx="1004" cy="505"/>
              <a:chOff x="684" y="1746"/>
              <a:chExt cx="1004" cy="505"/>
            </a:xfrm>
          </p:grpSpPr>
          <p:sp>
            <p:nvSpPr>
              <p:cNvPr id="133185" name="AutoShape 74"/>
              <p:cNvSpPr>
                <a:spLocks noChangeArrowheads="1"/>
              </p:cNvSpPr>
              <p:nvPr/>
            </p:nvSpPr>
            <p:spPr bwMode="auto">
              <a:xfrm>
                <a:off x="735" y="1746"/>
                <a:ext cx="829" cy="486"/>
              </a:xfrm>
              <a:prstGeom prst="can">
                <a:avLst>
                  <a:gd name="adj" fmla="val 25000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33186" name="Text Box 75"/>
              <p:cNvSpPr txBox="1">
                <a:spLocks noChangeArrowheads="1"/>
              </p:cNvSpPr>
              <p:nvPr/>
            </p:nvSpPr>
            <p:spPr bwMode="auto">
              <a:xfrm>
                <a:off x="684" y="1833"/>
                <a:ext cx="1004" cy="4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 b="1">
                    <a:solidFill>
                      <a:schemeClr val="bg1"/>
                    </a:solidFill>
                  </a:rPr>
                  <a:t>ebay 8734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 b="1">
                    <a:solidFill>
                      <a:schemeClr val="bg1"/>
                    </a:solidFill>
                  </a:rPr>
                  <a:t>amazon 1678</a:t>
                </a:r>
              </a:p>
            </p:txBody>
          </p:sp>
        </p:grpSp>
      </p:grpSp>
      <p:grpSp>
        <p:nvGrpSpPr>
          <p:cNvPr id="13" name="Group 93"/>
          <p:cNvGrpSpPr>
            <a:grpSpLocks/>
          </p:cNvGrpSpPr>
          <p:nvPr/>
        </p:nvGrpSpPr>
        <p:grpSpPr bwMode="auto">
          <a:xfrm>
            <a:off x="2181225" y="4603750"/>
            <a:ext cx="5705475" cy="1901825"/>
            <a:chOff x="1374" y="2641"/>
            <a:chExt cx="3594" cy="1198"/>
          </a:xfrm>
        </p:grpSpPr>
        <p:sp>
          <p:nvSpPr>
            <p:cNvPr id="133177" name="Line 20"/>
            <p:cNvSpPr>
              <a:spLocks noChangeShapeType="1"/>
            </p:cNvSpPr>
            <p:nvPr/>
          </p:nvSpPr>
          <p:spPr bwMode="auto">
            <a:xfrm>
              <a:off x="1374" y="3293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78" name="Text Box 23"/>
            <p:cNvSpPr txBox="1">
              <a:spLocks noChangeArrowheads="1"/>
            </p:cNvSpPr>
            <p:nvPr/>
          </p:nvSpPr>
          <p:spPr bwMode="auto">
            <a:xfrm>
              <a:off x="1561" y="3171"/>
              <a:ext cx="1689" cy="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usual http request msg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/>
                <a:t>cookie: 1678</a:t>
              </a:r>
            </a:p>
          </p:txBody>
        </p:sp>
        <p:sp>
          <p:nvSpPr>
            <p:cNvPr id="133179" name="Text Box 29"/>
            <p:cNvSpPr txBox="1">
              <a:spLocks noChangeArrowheads="1"/>
            </p:cNvSpPr>
            <p:nvPr/>
          </p:nvSpPr>
          <p:spPr bwMode="auto">
            <a:xfrm>
              <a:off x="3584" y="3262"/>
              <a:ext cx="59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specific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000099"/>
                  </a:solidFill>
                </a:rPr>
                <a:t>action</a:t>
              </a:r>
            </a:p>
          </p:txBody>
        </p:sp>
        <p:sp>
          <p:nvSpPr>
            <p:cNvPr id="133180" name="Line 44"/>
            <p:cNvSpPr>
              <a:spLocks noChangeShapeType="1"/>
            </p:cNvSpPr>
            <p:nvPr/>
          </p:nvSpPr>
          <p:spPr bwMode="auto">
            <a:xfrm flipV="1">
              <a:off x="4181" y="2641"/>
              <a:ext cx="787" cy="8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81" name="Text Box 71"/>
            <p:cNvSpPr txBox="1">
              <a:spLocks noChangeArrowheads="1"/>
            </p:cNvSpPr>
            <p:nvPr/>
          </p:nvSpPr>
          <p:spPr bwMode="auto">
            <a:xfrm>
              <a:off x="4287" y="2939"/>
              <a:ext cx="564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access</a:t>
              </a:r>
            </a:p>
          </p:txBody>
        </p:sp>
      </p:grp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865188" y="5351463"/>
            <a:ext cx="1389062" cy="633412"/>
            <a:chOff x="684" y="1746"/>
            <a:chExt cx="1004" cy="486"/>
          </a:xfrm>
        </p:grpSpPr>
        <p:sp>
          <p:nvSpPr>
            <p:cNvPr id="133175" name="AutoShape 78"/>
            <p:cNvSpPr>
              <a:spLocks noChangeArrowheads="1"/>
            </p:cNvSpPr>
            <p:nvPr/>
          </p:nvSpPr>
          <p:spPr bwMode="auto">
            <a:xfrm>
              <a:off x="735" y="1746"/>
              <a:ext cx="829" cy="486"/>
            </a:xfrm>
            <a:prstGeom prst="can">
              <a:avLst>
                <a:gd name="adj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33176" name="Text Box 79"/>
            <p:cNvSpPr txBox="1">
              <a:spLocks noChangeArrowheads="1"/>
            </p:cNvSpPr>
            <p:nvPr/>
          </p:nvSpPr>
          <p:spPr bwMode="auto">
            <a:xfrm>
              <a:off x="684" y="1833"/>
              <a:ext cx="1004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>
                  <a:solidFill>
                    <a:schemeClr val="bg1"/>
                  </a:solidFill>
                </a:rPr>
                <a:t>ebay 8734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>
                  <a:solidFill>
                    <a:schemeClr val="bg1"/>
                  </a:solidFill>
                </a:rPr>
                <a:t>amazon 1678</a:t>
              </a:r>
            </a:p>
          </p:txBody>
        </p:sp>
      </p:grpSp>
      <p:sp>
        <p:nvSpPr>
          <p:cNvPr id="133137" name="Text Box 80"/>
          <p:cNvSpPr txBox="1">
            <a:spLocks noChangeArrowheads="1"/>
          </p:cNvSpPr>
          <p:nvPr/>
        </p:nvSpPr>
        <p:spPr bwMode="auto">
          <a:xfrm>
            <a:off x="7842250" y="2692400"/>
            <a:ext cx="112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backend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database</a:t>
            </a:r>
          </a:p>
        </p:txBody>
      </p:sp>
      <p:sp>
        <p:nvSpPr>
          <p:cNvPr id="133138" name="AutoShape 327"/>
          <p:cNvSpPr>
            <a:spLocks noChangeArrowheads="1"/>
          </p:cNvSpPr>
          <p:nvPr/>
        </p:nvSpPr>
        <p:spPr bwMode="auto">
          <a:xfrm>
            <a:off x="8112125" y="3313113"/>
            <a:ext cx="592138" cy="908050"/>
          </a:xfrm>
          <a:prstGeom prst="can">
            <a:avLst>
              <a:gd name="adj" fmla="val 31004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pitchFamily="18" charset="0"/>
              <a:cs typeface="Arial" pitchFamily="34" charset="0"/>
            </a:endParaRPr>
          </a:p>
        </p:txBody>
      </p:sp>
      <p:grpSp>
        <p:nvGrpSpPr>
          <p:cNvPr id="133139" name="Group 63"/>
          <p:cNvGrpSpPr>
            <a:grpSpLocks/>
          </p:cNvGrpSpPr>
          <p:nvPr/>
        </p:nvGrpSpPr>
        <p:grpSpPr bwMode="auto">
          <a:xfrm>
            <a:off x="5475288" y="1119188"/>
            <a:ext cx="411162" cy="771525"/>
            <a:chOff x="4140" y="429"/>
            <a:chExt cx="1425" cy="2396"/>
          </a:xfrm>
        </p:grpSpPr>
        <p:sp>
          <p:nvSpPr>
            <p:cNvPr id="133143" name="Freeform 6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44" name="Rectangle 65"/>
            <p:cNvSpPr>
              <a:spLocks noChangeArrowheads="1"/>
            </p:cNvSpPr>
            <p:nvPr/>
          </p:nvSpPr>
          <p:spPr bwMode="auto">
            <a:xfrm>
              <a:off x="4206" y="429"/>
              <a:ext cx="1045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5" name="Freeform 6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46" name="Freeform 6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47" name="Rectangle 68"/>
            <p:cNvSpPr>
              <a:spLocks noChangeArrowheads="1"/>
            </p:cNvSpPr>
            <p:nvPr/>
          </p:nvSpPr>
          <p:spPr bwMode="auto">
            <a:xfrm>
              <a:off x="4212" y="695"/>
              <a:ext cx="594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148" name="Group 6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3173" name="AutoShape 70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74" name="AutoShape 71"/>
              <p:cNvSpPr>
                <a:spLocks noChangeArrowheads="1"/>
              </p:cNvSpPr>
              <p:nvPr/>
            </p:nvSpPr>
            <p:spPr bwMode="auto">
              <a:xfrm>
                <a:off x="630" y="2580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49" name="Rectangle 72"/>
            <p:cNvSpPr>
              <a:spLocks noChangeArrowheads="1"/>
            </p:cNvSpPr>
            <p:nvPr/>
          </p:nvSpPr>
          <p:spPr bwMode="auto">
            <a:xfrm>
              <a:off x="4223" y="1021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150" name="Group 7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3171" name="AutoShape 74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72" name="AutoShape 75"/>
              <p:cNvSpPr>
                <a:spLocks noChangeArrowheads="1"/>
              </p:cNvSpPr>
              <p:nvPr/>
            </p:nvSpPr>
            <p:spPr bwMode="auto">
              <a:xfrm>
                <a:off x="625" y="2585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51" name="Rectangle 76"/>
            <p:cNvSpPr>
              <a:spLocks noChangeArrowheads="1"/>
            </p:cNvSpPr>
            <p:nvPr/>
          </p:nvSpPr>
          <p:spPr bwMode="auto">
            <a:xfrm>
              <a:off x="4217" y="1356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2" name="Rectangle 77"/>
            <p:cNvSpPr>
              <a:spLocks noChangeArrowheads="1"/>
            </p:cNvSpPr>
            <p:nvPr/>
          </p:nvSpPr>
          <p:spPr bwMode="auto">
            <a:xfrm>
              <a:off x="4228" y="1657"/>
              <a:ext cx="594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153" name="Group 7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3169" name="AutoShape 79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7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70" name="AutoShape 80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54" name="Freeform 8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155" name="Group 8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3167" name="AutoShape 83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68" name="AutoShape 84"/>
              <p:cNvSpPr>
                <a:spLocks noChangeArrowheads="1"/>
              </p:cNvSpPr>
              <p:nvPr/>
            </p:nvSpPr>
            <p:spPr bwMode="auto">
              <a:xfrm>
                <a:off x="629" y="2582"/>
                <a:ext cx="69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56" name="Rectangle 85"/>
            <p:cNvSpPr>
              <a:spLocks noChangeArrowheads="1"/>
            </p:cNvSpPr>
            <p:nvPr/>
          </p:nvSpPr>
          <p:spPr bwMode="auto">
            <a:xfrm>
              <a:off x="5251" y="429"/>
              <a:ext cx="66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7" name="Freeform 8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58" name="Freeform 8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59" name="Oval 88"/>
            <p:cNvSpPr>
              <a:spLocks noChangeArrowheads="1"/>
            </p:cNvSpPr>
            <p:nvPr/>
          </p:nvSpPr>
          <p:spPr bwMode="auto">
            <a:xfrm>
              <a:off x="5515" y="2613"/>
              <a:ext cx="50" cy="9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0" name="Freeform 8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61" name="AutoShape 90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2" name="AutoShape 91"/>
            <p:cNvSpPr>
              <a:spLocks noChangeArrowheads="1"/>
            </p:cNvSpPr>
            <p:nvPr/>
          </p:nvSpPr>
          <p:spPr bwMode="auto">
            <a:xfrm>
              <a:off x="4206" y="2712"/>
              <a:ext cx="1067" cy="8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3" name="Oval 92"/>
            <p:cNvSpPr>
              <a:spLocks noChangeArrowheads="1"/>
            </p:cNvSpPr>
            <p:nvPr/>
          </p:nvSpPr>
          <p:spPr bwMode="auto">
            <a:xfrm>
              <a:off x="4311" y="2381"/>
              <a:ext cx="154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4" name="Oval 93"/>
            <p:cNvSpPr>
              <a:spLocks noChangeArrowheads="1"/>
            </p:cNvSpPr>
            <p:nvPr/>
          </p:nvSpPr>
          <p:spPr bwMode="auto">
            <a:xfrm>
              <a:off x="4487" y="2386"/>
              <a:ext cx="160" cy="143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3165" name="Oval 94"/>
            <p:cNvSpPr>
              <a:spLocks noChangeArrowheads="1"/>
            </p:cNvSpPr>
            <p:nvPr/>
          </p:nvSpPr>
          <p:spPr bwMode="auto">
            <a:xfrm>
              <a:off x="4663" y="2381"/>
              <a:ext cx="160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6" name="Rectangle 95"/>
            <p:cNvSpPr>
              <a:spLocks noChangeArrowheads="1"/>
            </p:cNvSpPr>
            <p:nvPr/>
          </p:nvSpPr>
          <p:spPr bwMode="auto">
            <a:xfrm>
              <a:off x="5064" y="1834"/>
              <a:ext cx="83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140" name="Group 96"/>
          <p:cNvGrpSpPr>
            <a:grpSpLocks/>
          </p:cNvGrpSpPr>
          <p:nvPr/>
        </p:nvGrpSpPr>
        <p:grpSpPr bwMode="auto">
          <a:xfrm>
            <a:off x="1806575" y="1117600"/>
            <a:ext cx="687388" cy="731838"/>
            <a:chOff x="-44" y="1473"/>
            <a:chExt cx="981" cy="1105"/>
          </a:xfrm>
        </p:grpSpPr>
        <p:pic>
          <p:nvPicPr>
            <p:cNvPr id="133141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142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5" grpId="0"/>
      <p:bldP spid="502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9830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8D88A584-52FA-4682-BCC8-FE3D0457FB5A}" type="slidenum">
              <a:rPr lang="en-US"/>
              <a:pPr/>
              <a:t>2</a:t>
            </a:fld>
            <a:endParaRPr lang="en-US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Chapter 2: outline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2.1 principles of network applications</a:t>
            </a:r>
          </a:p>
          <a:p>
            <a:pPr marL="912813" lvl="1"/>
            <a:r>
              <a:rPr lang="en-US" dirty="0" smtClean="0">
                <a:ea typeface="ＭＳ Ｐゴシック" pitchFamily="34" charset="-128"/>
              </a:rPr>
              <a:t>app architectures</a:t>
            </a:r>
          </a:p>
          <a:p>
            <a:pPr marL="912813" lvl="1"/>
            <a:r>
              <a:rPr lang="en-US" dirty="0" smtClean="0">
                <a:ea typeface="ＭＳ Ｐゴシック" pitchFamily="34" charset="-128"/>
              </a:rPr>
              <a:t>app requirement</a:t>
            </a:r>
          </a:p>
          <a:p>
            <a:pPr marL="457200" indent="-457200">
              <a:buNone/>
            </a:pPr>
            <a:r>
              <a:rPr lang="en-US" dirty="0">
                <a:ea typeface="ＭＳ Ｐゴシック" pitchFamily="34" charset="-128"/>
              </a:rPr>
              <a:t>2.6 P2P applications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2.2 Web and HTTP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2.3 FTP </a:t>
            </a:r>
          </a:p>
          <a:p>
            <a:pPr marL="457200" indent="-457200"/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98309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73600" y="1600200"/>
            <a:ext cx="3876675" cy="4648200"/>
          </a:xfrm>
        </p:spPr>
        <p:txBody>
          <a:bodyPr/>
          <a:lstStyle/>
          <a:p>
            <a:pPr marL="457200" indent="-457200">
              <a:buNone/>
            </a:pPr>
            <a:r>
              <a:rPr lang="en-US" dirty="0">
                <a:ea typeface="ＭＳ Ｐゴシック" pitchFamily="34" charset="-128"/>
              </a:rPr>
              <a:t>2.4 electronic mail</a:t>
            </a:r>
          </a:p>
          <a:p>
            <a:pPr marL="912813" lvl="1"/>
            <a:r>
              <a:rPr lang="en-US" dirty="0">
                <a:ea typeface="ＭＳ Ｐゴシック" pitchFamily="34" charset="-128"/>
              </a:rPr>
              <a:t>SMTP, POP3, IMAP</a:t>
            </a:r>
          </a:p>
          <a:p>
            <a:pPr marL="457200" indent="-457200">
              <a:buNone/>
            </a:pPr>
            <a:r>
              <a:rPr lang="en-US" dirty="0">
                <a:ea typeface="ＭＳ Ｐゴシック" pitchFamily="34" charset="-128"/>
              </a:rPr>
              <a:t>2.5 DNS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2.7 socket programming with UDP and TCP</a:t>
            </a:r>
          </a:p>
        </p:txBody>
      </p:sp>
      <p:pic>
        <p:nvPicPr>
          <p:cNvPr id="98310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3517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B3A4D7D2-99CB-4560-8024-3E257A58C95C}" type="slidenum">
              <a:rPr lang="en-US"/>
              <a:pPr/>
              <a:t>20</a:t>
            </a:fld>
            <a:endParaRPr lang="en-US"/>
          </a:p>
        </p:txBody>
      </p:sp>
      <p:pic>
        <p:nvPicPr>
          <p:cNvPr id="135171" name="Picture 1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825" y="898525"/>
            <a:ext cx="5027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207963"/>
            <a:ext cx="7772400" cy="925512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Cookies (continued)</a:t>
            </a:r>
          </a:p>
        </p:txBody>
      </p:sp>
      <p:sp>
        <p:nvSpPr>
          <p:cNvPr id="1351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89063"/>
            <a:ext cx="3810000" cy="26416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what cookies can be used for:</a:t>
            </a:r>
          </a:p>
          <a:p>
            <a:pPr>
              <a:lnSpc>
                <a:spcPct val="75000"/>
              </a:lnSpc>
            </a:pPr>
            <a:r>
              <a:rPr lang="en-US" sz="2400" smtClean="0">
                <a:ea typeface="ＭＳ Ｐゴシック" pitchFamily="34" charset="-128"/>
              </a:rPr>
              <a:t>authorization</a:t>
            </a:r>
          </a:p>
          <a:p>
            <a:pPr>
              <a:lnSpc>
                <a:spcPct val="75000"/>
              </a:lnSpc>
            </a:pPr>
            <a:r>
              <a:rPr lang="en-US" sz="2400" smtClean="0">
                <a:ea typeface="ＭＳ Ｐゴシック" pitchFamily="34" charset="-128"/>
              </a:rPr>
              <a:t>shopping carts</a:t>
            </a:r>
          </a:p>
          <a:p>
            <a:pPr>
              <a:lnSpc>
                <a:spcPct val="75000"/>
              </a:lnSpc>
            </a:pPr>
            <a:r>
              <a:rPr lang="en-US" sz="2400" smtClean="0">
                <a:ea typeface="ＭＳ Ｐゴシック" pitchFamily="34" charset="-128"/>
              </a:rPr>
              <a:t>recommendations</a:t>
            </a:r>
          </a:p>
          <a:p>
            <a:pPr>
              <a:lnSpc>
                <a:spcPct val="75000"/>
              </a:lnSpc>
            </a:pPr>
            <a:r>
              <a:rPr lang="en-US" sz="2400" smtClean="0">
                <a:ea typeface="ＭＳ Ｐゴシック" pitchFamily="34" charset="-128"/>
              </a:rPr>
              <a:t>user session state (Web e-mail)</a:t>
            </a:r>
          </a:p>
        </p:txBody>
      </p:sp>
      <p:sp>
        <p:nvSpPr>
          <p:cNvPr id="135174" name="Rectangle 13"/>
          <p:cNvSpPr>
            <a:spLocks noChangeArrowheads="1"/>
          </p:cNvSpPr>
          <p:nvPr/>
        </p:nvSpPr>
        <p:spPr bwMode="auto">
          <a:xfrm>
            <a:off x="4911725" y="1411288"/>
            <a:ext cx="3810000" cy="2233612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400" i="1">
                <a:solidFill>
                  <a:srgbClr val="CC0000"/>
                </a:solidFill>
                <a:latin typeface="Gill Sans MT" pitchFamily="34" charset="0"/>
              </a:rPr>
              <a:t>cookies and privacy: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cookies permit sites to learn a lot about you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you may supply name and e-mail to sites</a:t>
            </a:r>
          </a:p>
        </p:txBody>
      </p:sp>
      <p:sp>
        <p:nvSpPr>
          <p:cNvPr id="135175" name="Text Box 14"/>
          <p:cNvSpPr txBox="1">
            <a:spLocks noChangeArrowheads="1"/>
          </p:cNvSpPr>
          <p:nvPr/>
        </p:nvSpPr>
        <p:spPr bwMode="auto">
          <a:xfrm>
            <a:off x="7321550" y="1177925"/>
            <a:ext cx="8001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99"/>
                </a:solidFill>
                <a:latin typeface="Gill Sans MT" pitchFamily="34" charset="0"/>
              </a:rPr>
              <a:t>aside</a:t>
            </a:r>
          </a:p>
        </p:txBody>
      </p:sp>
      <p:sp>
        <p:nvSpPr>
          <p:cNvPr id="135176" name="Rectangle 15"/>
          <p:cNvSpPr>
            <a:spLocks noChangeArrowheads="1"/>
          </p:cNvSpPr>
          <p:nvPr/>
        </p:nvSpPr>
        <p:spPr bwMode="auto">
          <a:xfrm>
            <a:off x="411163" y="3946525"/>
            <a:ext cx="5702300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800" i="1">
                <a:solidFill>
                  <a:srgbClr val="CC0000"/>
                </a:solidFill>
                <a:latin typeface="Gill Sans MT" pitchFamily="34" charset="0"/>
              </a:rPr>
              <a:t>how to keep </a:t>
            </a:r>
            <a:r>
              <a:rPr lang="ja-JP" altLang="en-US" sz="2800" i="1">
                <a:solidFill>
                  <a:srgbClr val="CC0000"/>
                </a:solidFill>
                <a:latin typeface="Gill Sans MT" pitchFamily="34" charset="0"/>
              </a:rPr>
              <a:t>“</a:t>
            </a:r>
            <a:r>
              <a:rPr lang="en-US" altLang="ja-JP" sz="2800" i="1">
                <a:solidFill>
                  <a:srgbClr val="CC0000"/>
                </a:solidFill>
                <a:latin typeface="Gill Sans MT" pitchFamily="34" charset="0"/>
              </a:rPr>
              <a:t>state</a:t>
            </a:r>
            <a:r>
              <a:rPr lang="ja-JP" altLang="en-US" sz="2800" i="1">
                <a:solidFill>
                  <a:srgbClr val="CC0000"/>
                </a:solidFill>
                <a:latin typeface="Gill Sans MT" pitchFamily="34" charset="0"/>
              </a:rPr>
              <a:t>”</a:t>
            </a:r>
            <a:r>
              <a:rPr lang="en-US" altLang="ja-JP" sz="2800" i="1">
                <a:solidFill>
                  <a:srgbClr val="CC0000"/>
                </a:solidFill>
                <a:latin typeface="Gill Sans MT" pitchFamily="34" charset="0"/>
              </a:rPr>
              <a:t>: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protocol endpoints: maintain state at sender/receiver over multiple transactions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cookies: http messages carry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3721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65B7BE93-7434-44CC-8F88-4CF6CF2E4627}" type="slidenum">
              <a:rPr lang="en-US"/>
              <a:pPr/>
              <a:t>21</a:t>
            </a:fld>
            <a:endParaRPr lang="en-US"/>
          </a:p>
        </p:txBody>
      </p:sp>
      <p:grpSp>
        <p:nvGrpSpPr>
          <p:cNvPr id="137219" name="Group 171"/>
          <p:cNvGrpSpPr>
            <a:grpSpLocks/>
          </p:cNvGrpSpPr>
          <p:nvPr/>
        </p:nvGrpSpPr>
        <p:grpSpPr bwMode="auto">
          <a:xfrm>
            <a:off x="4027488" y="2695575"/>
            <a:ext cx="687387" cy="763588"/>
            <a:chOff x="-44" y="1473"/>
            <a:chExt cx="981" cy="1105"/>
          </a:xfrm>
        </p:grpSpPr>
        <p:pic>
          <p:nvPicPr>
            <p:cNvPr id="137350" name="Picture 172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7351" name="Freeform 17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7220" name="Group 102"/>
          <p:cNvGrpSpPr>
            <a:grpSpLocks/>
          </p:cNvGrpSpPr>
          <p:nvPr/>
        </p:nvGrpSpPr>
        <p:grpSpPr bwMode="auto">
          <a:xfrm>
            <a:off x="4092575" y="4568825"/>
            <a:ext cx="687388" cy="763588"/>
            <a:chOff x="-44" y="1473"/>
            <a:chExt cx="981" cy="1105"/>
          </a:xfrm>
        </p:grpSpPr>
        <p:pic>
          <p:nvPicPr>
            <p:cNvPr id="137348" name="Picture 103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7349" name="Freeform 10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7221" name="Group 138"/>
          <p:cNvGrpSpPr>
            <a:grpSpLocks/>
          </p:cNvGrpSpPr>
          <p:nvPr/>
        </p:nvGrpSpPr>
        <p:grpSpPr bwMode="auto">
          <a:xfrm>
            <a:off x="6230938" y="3457575"/>
            <a:ext cx="400050" cy="715963"/>
            <a:chOff x="4140" y="429"/>
            <a:chExt cx="1425" cy="2396"/>
          </a:xfrm>
        </p:grpSpPr>
        <p:sp>
          <p:nvSpPr>
            <p:cNvPr id="137316" name="Freeform 13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317" name="Rectangle 140"/>
            <p:cNvSpPr>
              <a:spLocks noChangeArrowheads="1"/>
            </p:cNvSpPr>
            <p:nvPr/>
          </p:nvSpPr>
          <p:spPr bwMode="auto">
            <a:xfrm>
              <a:off x="4208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18" name="Freeform 14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319" name="Freeform 14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320" name="Rectangle 143"/>
            <p:cNvSpPr>
              <a:spLocks noChangeArrowheads="1"/>
            </p:cNvSpPr>
            <p:nvPr/>
          </p:nvSpPr>
          <p:spPr bwMode="auto">
            <a:xfrm>
              <a:off x="4214" y="695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321" name="Group 14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7346" name="AutoShape 145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47" name="AutoShape 146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7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22" name="Rectangle 147"/>
            <p:cNvSpPr>
              <a:spLocks noChangeArrowheads="1"/>
            </p:cNvSpPr>
            <p:nvPr/>
          </p:nvSpPr>
          <p:spPr bwMode="auto">
            <a:xfrm>
              <a:off x="4225" y="101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323" name="Group 14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7344" name="AutoShape 14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45" name="AutoShape 150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2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24" name="Rectangle 151"/>
            <p:cNvSpPr>
              <a:spLocks noChangeArrowheads="1"/>
            </p:cNvSpPr>
            <p:nvPr/>
          </p:nvSpPr>
          <p:spPr bwMode="auto">
            <a:xfrm>
              <a:off x="4219" y="135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25" name="Rectangle 152"/>
            <p:cNvSpPr>
              <a:spLocks noChangeArrowheads="1"/>
            </p:cNvSpPr>
            <p:nvPr/>
          </p:nvSpPr>
          <p:spPr bwMode="auto">
            <a:xfrm>
              <a:off x="4230" y="1656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326" name="Group 15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342" name="AutoShape 154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6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43" name="AutoShape 155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27" name="Freeform 15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7328" name="Group 15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340" name="AutoShape 158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41" name="AutoShape 159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0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29" name="Rectangle 160"/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0" name="Freeform 16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331" name="Freeform 16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332" name="Oval 163"/>
            <p:cNvSpPr>
              <a:spLocks noChangeArrowheads="1"/>
            </p:cNvSpPr>
            <p:nvPr/>
          </p:nvSpPr>
          <p:spPr bwMode="auto">
            <a:xfrm>
              <a:off x="5520" y="2612"/>
              <a:ext cx="45" cy="96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3" name="Freeform 16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334" name="AutoShape 165"/>
            <p:cNvSpPr>
              <a:spLocks noChangeArrowheads="1"/>
            </p:cNvSpPr>
            <p:nvPr/>
          </p:nvSpPr>
          <p:spPr bwMode="auto">
            <a:xfrm>
              <a:off x="4140" y="2676"/>
              <a:ext cx="1199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5" name="AutoShape 166"/>
            <p:cNvSpPr>
              <a:spLocks noChangeArrowheads="1"/>
            </p:cNvSpPr>
            <p:nvPr/>
          </p:nvSpPr>
          <p:spPr bwMode="auto">
            <a:xfrm>
              <a:off x="4208" y="2713"/>
              <a:ext cx="1069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6" name="Oval 167"/>
            <p:cNvSpPr>
              <a:spLocks noChangeArrowheads="1"/>
            </p:cNvSpPr>
            <p:nvPr/>
          </p:nvSpPr>
          <p:spPr bwMode="auto">
            <a:xfrm>
              <a:off x="4310" y="2384"/>
              <a:ext cx="158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7" name="Oval 168"/>
            <p:cNvSpPr>
              <a:spLocks noChangeArrowheads="1"/>
            </p:cNvSpPr>
            <p:nvPr/>
          </p:nvSpPr>
          <p:spPr bwMode="auto">
            <a:xfrm>
              <a:off x="4485" y="2384"/>
              <a:ext cx="158" cy="143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7338" name="Oval 169"/>
            <p:cNvSpPr>
              <a:spLocks noChangeArrowheads="1"/>
            </p:cNvSpPr>
            <p:nvPr/>
          </p:nvSpPr>
          <p:spPr bwMode="auto">
            <a:xfrm>
              <a:off x="4660" y="2379"/>
              <a:ext cx="158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9" name="Rectangle 170"/>
            <p:cNvSpPr>
              <a:spLocks noChangeArrowheads="1"/>
            </p:cNvSpPr>
            <p:nvPr/>
          </p:nvSpPr>
          <p:spPr bwMode="auto">
            <a:xfrm>
              <a:off x="5062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7222" name="Group 105"/>
          <p:cNvGrpSpPr>
            <a:grpSpLocks/>
          </p:cNvGrpSpPr>
          <p:nvPr/>
        </p:nvGrpSpPr>
        <p:grpSpPr bwMode="auto">
          <a:xfrm>
            <a:off x="8178800" y="2836863"/>
            <a:ext cx="433388" cy="715962"/>
            <a:chOff x="4140" y="429"/>
            <a:chExt cx="1425" cy="2396"/>
          </a:xfrm>
        </p:grpSpPr>
        <p:sp>
          <p:nvSpPr>
            <p:cNvPr id="137284" name="Freeform 10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85" name="Rectangle 107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86" name="Freeform 10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87" name="Freeform 10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88" name="Rectangle 110"/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89" name="Group 11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7314" name="AutoShape 112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15" name="AutoShape 113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90" name="Rectangle 114"/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91" name="Group 11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7312" name="AutoShape 116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13" name="AutoShape 117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92" name="Rectangle 118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93" name="Rectangle 119"/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94" name="Group 12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310" name="AutoShape 121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11" name="AutoShape 122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95" name="Freeform 12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7296" name="Group 12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308" name="AutoShape 125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9" name="AutoShape 126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97" name="Rectangle 127"/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98" name="Freeform 12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99" name="Freeform 12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300" name="Oval 130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1" name="Freeform 13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302" name="AutoShape 132"/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3" name="AutoShape 133"/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4" name="Oval 134"/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5" name="Oval 135"/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7306" name="Oval 136"/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7" name="Rectangle 137"/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7223" name="Picture 63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893763"/>
            <a:ext cx="5942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24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234950"/>
            <a:ext cx="7772400" cy="892175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Web caches (proxy server)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372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9400" y="1957388"/>
            <a:ext cx="3767138" cy="3762375"/>
          </a:xfrm>
        </p:spPr>
        <p:txBody>
          <a:bodyPr/>
          <a:lstStyle/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  <a:p>
            <a:r>
              <a:rPr lang="en-US" sz="2400" dirty="0" smtClean="0">
                <a:ea typeface="ＭＳ Ｐゴシック" pitchFamily="34" charset="-128"/>
              </a:rPr>
              <a:t>user sets browser: Web accesses via  cache</a:t>
            </a:r>
          </a:p>
          <a:p>
            <a:r>
              <a:rPr lang="en-US" sz="2400" dirty="0" smtClean="0">
                <a:ea typeface="ＭＳ Ｐゴシック" pitchFamily="34" charset="-128"/>
              </a:rPr>
              <a:t>browser sends all HTTP requests to cache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object in cache: cache returns object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else cache requests object from origin server, then returns object to client</a:t>
            </a:r>
          </a:p>
        </p:txBody>
      </p:sp>
      <p:sp>
        <p:nvSpPr>
          <p:cNvPr id="137226" name="Rectangle 4"/>
          <p:cNvSpPr>
            <a:spLocks noChangeArrowheads="1"/>
          </p:cNvSpPr>
          <p:nvPr/>
        </p:nvSpPr>
        <p:spPr bwMode="auto">
          <a:xfrm>
            <a:off x="393700" y="1265238"/>
            <a:ext cx="87503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800" i="1" dirty="0">
                <a:solidFill>
                  <a:srgbClr val="CC0000"/>
                </a:solidFill>
                <a:latin typeface="Gill Sans MT" pitchFamily="34" charset="0"/>
              </a:rPr>
              <a:t>goal:</a:t>
            </a:r>
            <a:r>
              <a:rPr lang="en-US" sz="2800" dirty="0">
                <a:latin typeface="Gill Sans MT" pitchFamily="34" charset="0"/>
              </a:rPr>
              <a:t> satisfy client request without involving origin </a:t>
            </a:r>
            <a:r>
              <a:rPr lang="en-US" sz="2800" dirty="0" smtClean="0">
                <a:latin typeface="Gill Sans MT" pitchFamily="34" charset="0"/>
              </a:rPr>
              <a:t>server</a:t>
            </a:r>
          </a:p>
          <a:p>
            <a:pPr marL="342900" indent="-342900"/>
            <a:r>
              <a:rPr lang="en-US" sz="2400" i="1" dirty="0" smtClean="0">
                <a:latin typeface="Gill Sans MT" pitchFamily="34" charset="0"/>
              </a:rPr>
              <a:t>(proxy server can also by-pass censorship or any content control).</a:t>
            </a:r>
            <a:endParaRPr lang="en-US" sz="2400" i="1" dirty="0">
              <a:latin typeface="Gill Sans MT" pitchFamily="34" charset="0"/>
            </a:endParaRPr>
          </a:p>
        </p:txBody>
      </p:sp>
      <p:sp>
        <p:nvSpPr>
          <p:cNvPr id="137227" name="Text Box 6"/>
          <p:cNvSpPr txBox="1">
            <a:spLocks noChangeArrowheads="1"/>
          </p:cNvSpPr>
          <p:nvPr/>
        </p:nvSpPr>
        <p:spPr bwMode="auto">
          <a:xfrm>
            <a:off x="4171950" y="3368675"/>
            <a:ext cx="657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client</a:t>
            </a:r>
            <a:endParaRPr lang="en-US" sz="2400"/>
          </a:p>
        </p:txBody>
      </p:sp>
      <p:sp>
        <p:nvSpPr>
          <p:cNvPr id="137228" name="Text Box 8"/>
          <p:cNvSpPr txBox="1">
            <a:spLocks noChangeArrowheads="1"/>
          </p:cNvSpPr>
          <p:nvPr/>
        </p:nvSpPr>
        <p:spPr bwMode="auto">
          <a:xfrm>
            <a:off x="5957888" y="2774950"/>
            <a:ext cx="88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proxy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server</a:t>
            </a:r>
            <a:endParaRPr lang="en-US" sz="2400"/>
          </a:p>
        </p:txBody>
      </p:sp>
      <p:sp>
        <p:nvSpPr>
          <p:cNvPr id="137229" name="Text Box 21"/>
          <p:cNvSpPr txBox="1">
            <a:spLocks noChangeArrowheads="1"/>
          </p:cNvSpPr>
          <p:nvPr/>
        </p:nvSpPr>
        <p:spPr bwMode="auto">
          <a:xfrm>
            <a:off x="4294188" y="5340350"/>
            <a:ext cx="657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client</a:t>
            </a:r>
            <a:endParaRPr lang="en-US" sz="2400"/>
          </a:p>
        </p:txBody>
      </p:sp>
      <p:grpSp>
        <p:nvGrpSpPr>
          <p:cNvPr id="14" name="Group 53"/>
          <p:cNvGrpSpPr>
            <a:grpSpLocks/>
          </p:cNvGrpSpPr>
          <p:nvPr/>
        </p:nvGrpSpPr>
        <p:grpSpPr bwMode="auto">
          <a:xfrm>
            <a:off x="4597400" y="4095750"/>
            <a:ext cx="1563688" cy="760413"/>
            <a:chOff x="2896" y="2580"/>
            <a:chExt cx="985" cy="479"/>
          </a:xfrm>
        </p:grpSpPr>
        <p:sp>
          <p:nvSpPr>
            <p:cNvPr id="137282" name="Line 19"/>
            <p:cNvSpPr>
              <a:spLocks noChangeShapeType="1"/>
            </p:cNvSpPr>
            <p:nvPr/>
          </p:nvSpPr>
          <p:spPr bwMode="auto">
            <a:xfrm flipV="1">
              <a:off x="2998" y="2580"/>
              <a:ext cx="883" cy="47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83" name="Text Box 23"/>
            <p:cNvSpPr txBox="1">
              <a:spLocks noChangeArrowheads="1"/>
            </p:cNvSpPr>
            <p:nvPr/>
          </p:nvSpPr>
          <p:spPr bwMode="auto">
            <a:xfrm rot="-1692639">
              <a:off x="2896" y="2646"/>
              <a:ext cx="9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5" name="Group 54"/>
          <p:cNvGrpSpPr>
            <a:grpSpLocks/>
          </p:cNvGrpSpPr>
          <p:nvPr/>
        </p:nvGrpSpPr>
        <p:grpSpPr bwMode="auto">
          <a:xfrm>
            <a:off x="4781550" y="4183063"/>
            <a:ext cx="1604963" cy="785812"/>
            <a:chOff x="3012" y="2635"/>
            <a:chExt cx="1011" cy="495"/>
          </a:xfrm>
        </p:grpSpPr>
        <p:sp>
          <p:nvSpPr>
            <p:cNvPr id="137280" name="Line 20"/>
            <p:cNvSpPr>
              <a:spLocks noChangeShapeType="1"/>
            </p:cNvSpPr>
            <p:nvPr/>
          </p:nvSpPr>
          <p:spPr bwMode="auto">
            <a:xfrm flipH="1">
              <a:off x="3030" y="2635"/>
              <a:ext cx="884" cy="49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81" name="Text Box 25"/>
            <p:cNvSpPr txBox="1">
              <a:spLocks noChangeArrowheads="1"/>
            </p:cNvSpPr>
            <p:nvPr/>
          </p:nvSpPr>
          <p:spPr bwMode="auto">
            <a:xfrm rot="-1737783">
              <a:off x="3012" y="2847"/>
              <a:ext cx="101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6" name="Group 49"/>
          <p:cNvGrpSpPr>
            <a:grpSpLocks/>
          </p:cNvGrpSpPr>
          <p:nvPr/>
        </p:nvGrpSpPr>
        <p:grpSpPr bwMode="auto">
          <a:xfrm>
            <a:off x="4765675" y="3124200"/>
            <a:ext cx="3251200" cy="730250"/>
            <a:chOff x="3002" y="1979"/>
            <a:chExt cx="2048" cy="460"/>
          </a:xfrm>
        </p:grpSpPr>
        <p:sp>
          <p:nvSpPr>
            <p:cNvPr id="137277" name="Freeform 18"/>
            <p:cNvSpPr>
              <a:spLocks/>
            </p:cNvSpPr>
            <p:nvPr/>
          </p:nvSpPr>
          <p:spPr bwMode="auto">
            <a:xfrm>
              <a:off x="3002" y="1979"/>
              <a:ext cx="2048" cy="460"/>
            </a:xfrm>
            <a:custGeom>
              <a:avLst/>
              <a:gdLst>
                <a:gd name="T0" fmla="*/ 0 w 2048"/>
                <a:gd name="T1" fmla="*/ 2 h 460"/>
                <a:gd name="T2" fmla="*/ 1011 w 2048"/>
                <a:gd name="T3" fmla="*/ 460 h 460"/>
                <a:gd name="T4" fmla="*/ 2048 w 2048"/>
                <a:gd name="T5" fmla="*/ 0 h 460"/>
                <a:gd name="T6" fmla="*/ 0 60000 65536"/>
                <a:gd name="T7" fmla="*/ 0 60000 65536"/>
                <a:gd name="T8" fmla="*/ 0 60000 65536"/>
                <a:gd name="T9" fmla="*/ 0 w 2048"/>
                <a:gd name="T10" fmla="*/ 0 h 460"/>
                <a:gd name="T11" fmla="*/ 2048 w 2048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" h="460">
                  <a:moveTo>
                    <a:pt x="0" y="2"/>
                  </a:moveTo>
                  <a:lnTo>
                    <a:pt x="1011" y="460"/>
                  </a:lnTo>
                  <a:lnTo>
                    <a:pt x="2048" y="0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78" name="Text Box 22"/>
            <p:cNvSpPr txBox="1">
              <a:spLocks noChangeArrowheads="1"/>
            </p:cNvSpPr>
            <p:nvPr/>
          </p:nvSpPr>
          <p:spPr bwMode="auto">
            <a:xfrm rot="1422049">
              <a:off x="3083" y="2006"/>
              <a:ext cx="9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sp>
          <p:nvSpPr>
            <p:cNvPr id="137279" name="Text Box 45"/>
            <p:cNvSpPr txBox="1">
              <a:spLocks noChangeArrowheads="1"/>
            </p:cNvSpPr>
            <p:nvPr/>
          </p:nvSpPr>
          <p:spPr bwMode="auto">
            <a:xfrm rot="-1419968">
              <a:off x="4114" y="2016"/>
              <a:ext cx="9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sp>
        <p:nvSpPr>
          <p:cNvPr id="137233" name="Text Box 47"/>
          <p:cNvSpPr txBox="1">
            <a:spLocks noChangeArrowheads="1"/>
          </p:cNvSpPr>
          <p:nvPr/>
        </p:nvSpPr>
        <p:spPr bwMode="auto">
          <a:xfrm>
            <a:off x="7999413" y="5421313"/>
            <a:ext cx="749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sp>
        <p:nvSpPr>
          <p:cNvPr id="137234" name="Text Box 48"/>
          <p:cNvSpPr txBox="1">
            <a:spLocks noChangeArrowheads="1"/>
          </p:cNvSpPr>
          <p:nvPr/>
        </p:nvSpPr>
        <p:spPr bwMode="auto">
          <a:xfrm>
            <a:off x="8016875" y="3484563"/>
            <a:ext cx="749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sp>
        <p:nvSpPr>
          <p:cNvPr id="137235" name="Rectangle 55"/>
          <p:cNvSpPr>
            <a:spLocks noChangeArrowheads="1"/>
          </p:cNvSpPr>
          <p:nvPr/>
        </p:nvSpPr>
        <p:spPr bwMode="auto">
          <a:xfrm>
            <a:off x="6946900" y="4349750"/>
            <a:ext cx="4064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Comic Sans MS" pitchFamily="66" charset="0"/>
            </a:endParaRPr>
          </a:p>
        </p:txBody>
      </p:sp>
      <p:pic>
        <p:nvPicPr>
          <p:cNvPr id="137236" name="Picture 5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97863" y="2632075"/>
            <a:ext cx="5270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60"/>
          <p:cNvGrpSpPr>
            <a:grpSpLocks/>
          </p:cNvGrpSpPr>
          <p:nvPr/>
        </p:nvGrpSpPr>
        <p:grpSpPr bwMode="auto">
          <a:xfrm>
            <a:off x="3992563" y="2671763"/>
            <a:ext cx="4178300" cy="1814512"/>
            <a:chOff x="2515" y="1687"/>
            <a:chExt cx="2632" cy="1143"/>
          </a:xfrm>
        </p:grpSpPr>
        <p:sp>
          <p:nvSpPr>
            <p:cNvPr id="137272" name="Freeform 44"/>
            <p:cNvSpPr>
              <a:spLocks/>
            </p:cNvSpPr>
            <p:nvPr/>
          </p:nvSpPr>
          <p:spPr bwMode="auto">
            <a:xfrm>
              <a:off x="2985" y="2026"/>
              <a:ext cx="2119" cy="476"/>
            </a:xfrm>
            <a:custGeom>
              <a:avLst/>
              <a:gdLst>
                <a:gd name="T0" fmla="*/ 2119 w 2119"/>
                <a:gd name="T1" fmla="*/ 0 h 476"/>
                <a:gd name="T2" fmla="*/ 1020 w 2119"/>
                <a:gd name="T3" fmla="*/ 476 h 476"/>
                <a:gd name="T4" fmla="*/ 0 w 2119"/>
                <a:gd name="T5" fmla="*/ 8 h 476"/>
                <a:gd name="T6" fmla="*/ 0 60000 65536"/>
                <a:gd name="T7" fmla="*/ 0 60000 65536"/>
                <a:gd name="T8" fmla="*/ 0 60000 65536"/>
                <a:gd name="T9" fmla="*/ 0 w 2119"/>
                <a:gd name="T10" fmla="*/ 0 h 476"/>
                <a:gd name="T11" fmla="*/ 2119 w 2119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" h="476">
                  <a:moveTo>
                    <a:pt x="2119" y="0"/>
                  </a:moveTo>
                  <a:lnTo>
                    <a:pt x="1020" y="476"/>
                  </a:lnTo>
                  <a:lnTo>
                    <a:pt x="0" y="8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73" name="Text Box 24"/>
            <p:cNvSpPr txBox="1">
              <a:spLocks noChangeArrowheads="1"/>
            </p:cNvSpPr>
            <p:nvPr/>
          </p:nvSpPr>
          <p:spPr bwMode="auto">
            <a:xfrm rot="1411598">
              <a:off x="2906" y="2244"/>
              <a:ext cx="101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sp>
          <p:nvSpPr>
            <p:cNvPr id="137274" name="Text Box 46"/>
            <p:cNvSpPr txBox="1">
              <a:spLocks noChangeArrowheads="1"/>
            </p:cNvSpPr>
            <p:nvPr/>
          </p:nvSpPr>
          <p:spPr bwMode="auto">
            <a:xfrm rot="-1415789">
              <a:off x="4136" y="2232"/>
              <a:ext cx="101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  <p:pic>
          <p:nvPicPr>
            <p:cNvPr id="137275" name="Picture 5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79" y="2557"/>
              <a:ext cx="33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7276" name="Picture 5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15" y="1687"/>
              <a:ext cx="33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1069" name="Picture 6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0188" y="4613275"/>
            <a:ext cx="5270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7239" name="Group 69"/>
          <p:cNvGrpSpPr>
            <a:grpSpLocks/>
          </p:cNvGrpSpPr>
          <p:nvPr/>
        </p:nvGrpSpPr>
        <p:grpSpPr bwMode="auto">
          <a:xfrm>
            <a:off x="8112125" y="4764088"/>
            <a:ext cx="433388" cy="715962"/>
            <a:chOff x="4140" y="429"/>
            <a:chExt cx="1425" cy="2396"/>
          </a:xfrm>
        </p:grpSpPr>
        <p:sp>
          <p:nvSpPr>
            <p:cNvPr id="137240" name="Freeform 7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41" name="Rectangle 71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42" name="Freeform 7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43" name="Freeform 7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44" name="Rectangle 74"/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45" name="Group 7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7270" name="AutoShape 76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71" name="AutoShape 77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46" name="Rectangle 78"/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47" name="Group 7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7268" name="AutoShape 80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69" name="AutoShape 81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48" name="Rectangle 82"/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49" name="Rectangle 83"/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50" name="Group 8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266" name="AutoShape 85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67" name="AutoShape 86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51" name="Freeform 8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7252" name="Group 8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264" name="AutoShape 89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65" name="AutoShape 90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53" name="Rectangle 91"/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4" name="Freeform 9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55" name="Freeform 9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56" name="Oval 94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7" name="Freeform 9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58" name="AutoShape 96"/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9" name="AutoShape 97"/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60" name="Oval 98"/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61" name="Oval 99"/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7262" name="Oval 100"/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63" name="Rectangle 101"/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3926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D98ED95F-9C13-49A6-BEC8-96D9B28F6FD5}" type="slidenum">
              <a:rPr lang="en-US"/>
              <a:pPr/>
              <a:t>22</a:t>
            </a:fld>
            <a:endParaRPr lang="en-US"/>
          </a:p>
        </p:txBody>
      </p:sp>
      <p:pic>
        <p:nvPicPr>
          <p:cNvPr id="139267" name="Picture 1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913" y="936625"/>
            <a:ext cx="5942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47738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More about Web caching</a:t>
            </a:r>
          </a:p>
        </p:txBody>
      </p:sp>
      <p:sp>
        <p:nvSpPr>
          <p:cNvPr id="139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cache acts as both client and server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server for original requesting client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client to origin server</a:t>
            </a:r>
          </a:p>
          <a:p>
            <a:r>
              <a:rPr lang="en-US" smtClean="0">
                <a:ea typeface="ＭＳ Ｐゴシック" pitchFamily="34" charset="-128"/>
              </a:rPr>
              <a:t>typically cache is installed by ISP (university, company, residential ISP)</a:t>
            </a:r>
          </a:p>
        </p:txBody>
      </p:sp>
      <p:sp>
        <p:nvSpPr>
          <p:cNvPr id="13927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415925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why Web caching?</a:t>
            </a:r>
          </a:p>
          <a:p>
            <a:r>
              <a:rPr lang="en-US" smtClean="0">
                <a:ea typeface="ＭＳ Ｐゴシック" pitchFamily="34" charset="-128"/>
              </a:rPr>
              <a:t>reduce response time for client request</a:t>
            </a:r>
          </a:p>
          <a:p>
            <a:r>
              <a:rPr lang="en-US" smtClean="0">
                <a:ea typeface="ＭＳ Ｐゴシック" pitchFamily="34" charset="-128"/>
              </a:rPr>
              <a:t>reduce traffic on an institution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s access link</a:t>
            </a:r>
          </a:p>
          <a:p>
            <a:r>
              <a:rPr lang="en-US" smtClean="0">
                <a:ea typeface="ＭＳ Ｐゴシック" pitchFamily="34" charset="-128"/>
              </a:rPr>
              <a:t>Internet dense with caches: enables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poor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content providers to effectively deliver content (so too does P2P file sharing)</a:t>
            </a: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4131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64458619-A245-444C-9815-4B3B291CAF8C}" type="slidenum">
              <a:rPr lang="en-US"/>
              <a:pPr/>
              <a:t>23</a:t>
            </a:fld>
            <a:endParaRPr lang="en-US"/>
          </a:p>
        </p:txBody>
      </p:sp>
      <p:pic>
        <p:nvPicPr>
          <p:cNvPr id="141315" name="Picture 13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16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17" name="Rectangle 3"/>
          <p:cNvSpPr>
            <a:spLocks noGrp="1" noChangeArrowheads="1"/>
          </p:cNvSpPr>
          <p:nvPr>
            <p:ph type="title"/>
          </p:nvPr>
        </p:nvSpPr>
        <p:spPr>
          <a:xfrm>
            <a:off x="403225" y="269875"/>
            <a:ext cx="7772400" cy="663575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Caching example: 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41318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servers</a:t>
            </a:r>
          </a:p>
        </p:txBody>
      </p:sp>
      <p:sp>
        <p:nvSpPr>
          <p:cNvPr id="141319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20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21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22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23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24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 Internet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41325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26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27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28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29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30" name="Line 95"/>
          <p:cNvSpPr>
            <a:spLocks noChangeShapeType="1"/>
          </p:cNvSpPr>
          <p:nvPr/>
        </p:nvSpPr>
        <p:spPr bwMode="auto">
          <a:xfrm>
            <a:off x="6591300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331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network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41332" name="Text Box 98"/>
          <p:cNvSpPr txBox="1">
            <a:spLocks noChangeArrowheads="1"/>
          </p:cNvSpPr>
          <p:nvPr/>
        </p:nvSpPr>
        <p:spPr bwMode="auto">
          <a:xfrm>
            <a:off x="6967538" y="4660900"/>
            <a:ext cx="1290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 Gbps LAN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41333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1.54 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access link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141334" name="Group 111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141554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1555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1556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41557" name="Group 11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1560" name="Freeform 11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561" name="Freeform 11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1558" name="Line 118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559" name="Line 119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1335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141546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1547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1548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41549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1552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553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1550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551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1336" name="Rectangle 4"/>
          <p:cNvSpPr>
            <a:spLocks noChangeArrowheads="1"/>
          </p:cNvSpPr>
          <p:nvPr/>
        </p:nvSpPr>
        <p:spPr bwMode="auto">
          <a:xfrm>
            <a:off x="398463" y="1335088"/>
            <a:ext cx="4370387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1" dirty="0">
                <a:solidFill>
                  <a:srgbClr val="CC0000"/>
                </a:solidFill>
                <a:latin typeface="Gill Sans MT" pitchFamily="34" charset="0"/>
              </a:rPr>
              <a:t>assumptions: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 err="1">
                <a:latin typeface="Gill Sans MT" pitchFamily="34" charset="0"/>
              </a:rPr>
              <a:t>avg</a:t>
            </a:r>
            <a:r>
              <a:rPr lang="en-US" dirty="0">
                <a:latin typeface="Gill Sans MT" pitchFamily="34" charset="0"/>
              </a:rPr>
              <a:t> object size: 100K bits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 err="1">
                <a:latin typeface="Gill Sans MT" pitchFamily="34" charset="0"/>
              </a:rPr>
              <a:t>avg</a:t>
            </a:r>
            <a:r>
              <a:rPr lang="en-US" dirty="0">
                <a:latin typeface="Gill Sans MT" pitchFamily="34" charset="0"/>
              </a:rPr>
              <a:t> request rate from browsers to origin servers:15/sec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 err="1">
                <a:latin typeface="Gill Sans MT" pitchFamily="34" charset="0"/>
              </a:rPr>
              <a:t>avg</a:t>
            </a:r>
            <a:r>
              <a:rPr lang="en-US" dirty="0">
                <a:latin typeface="Gill Sans MT" pitchFamily="34" charset="0"/>
              </a:rPr>
              <a:t> data rate to browsers: 1.50 Mbps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>
                <a:latin typeface="Gill Sans MT" pitchFamily="34" charset="0"/>
              </a:rPr>
              <a:t>RTT from institutional router to any origin server: 2 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>
                <a:latin typeface="Gill Sans MT" pitchFamily="34" charset="0"/>
              </a:rPr>
              <a:t>access link rate: 1.54 Mbps</a:t>
            </a:r>
          </a:p>
          <a:p>
            <a:pPr marL="342900" indent="-342900"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400" i="1" dirty="0">
                <a:solidFill>
                  <a:srgbClr val="CC0000"/>
                </a:solidFill>
                <a:latin typeface="Gill Sans MT" pitchFamily="34" charset="0"/>
              </a:rPr>
              <a:t>consequences: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>
                <a:latin typeface="Gill Sans MT" pitchFamily="34" charset="0"/>
              </a:rPr>
              <a:t>LAN utilization: 15%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>
                <a:latin typeface="Gill Sans MT" pitchFamily="34" charset="0"/>
              </a:rPr>
              <a:t>access link utilization = </a:t>
            </a:r>
            <a:r>
              <a:rPr lang="en-US" dirty="0" smtClean="0">
                <a:solidFill>
                  <a:srgbClr val="CC0000"/>
                </a:solidFill>
                <a:latin typeface="Gill Sans MT" pitchFamily="34" charset="0"/>
              </a:rPr>
              <a:t>97%</a:t>
            </a:r>
            <a:endParaRPr lang="en-US" dirty="0">
              <a:solidFill>
                <a:srgbClr val="CC0000"/>
              </a:solidFill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>
                <a:latin typeface="Gill Sans MT" pitchFamily="34" charset="0"/>
              </a:rPr>
              <a:t>total delay   = Internet delay + access delay + LAN delay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dirty="0">
                <a:latin typeface="Gill Sans MT" pitchFamily="34" charset="0"/>
              </a:rPr>
              <a:t>     =  2 sec + minutes + </a:t>
            </a:r>
            <a:r>
              <a:rPr lang="en-US" dirty="0" err="1">
                <a:latin typeface="Gill Sans MT" pitchFamily="34" charset="0"/>
              </a:rPr>
              <a:t>usecs</a:t>
            </a:r>
            <a:endParaRPr lang="en-US" dirty="0"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dirty="0"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dirty="0">
              <a:latin typeface="Gill Sans MT" pitchFamily="34" charset="0"/>
            </a:endParaRPr>
          </a:p>
        </p:txBody>
      </p:sp>
      <p:sp>
        <p:nvSpPr>
          <p:cNvPr id="8329" name="Oval 137"/>
          <p:cNvSpPr>
            <a:spLocks noChangeArrowheads="1"/>
          </p:cNvSpPr>
          <p:nvPr/>
        </p:nvSpPr>
        <p:spPr bwMode="auto">
          <a:xfrm>
            <a:off x="3025775" y="4630738"/>
            <a:ext cx="838200" cy="392112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30" name="Text Box 138"/>
          <p:cNvSpPr txBox="1">
            <a:spLocks noChangeArrowheads="1"/>
          </p:cNvSpPr>
          <p:nvPr/>
        </p:nvSpPr>
        <p:spPr bwMode="auto">
          <a:xfrm>
            <a:off x="3379788" y="4276725"/>
            <a:ext cx="1171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i="1">
                <a:solidFill>
                  <a:srgbClr val="CC0000"/>
                </a:solidFill>
              </a:rPr>
              <a:t>problem!</a:t>
            </a:r>
          </a:p>
        </p:txBody>
      </p:sp>
      <p:grpSp>
        <p:nvGrpSpPr>
          <p:cNvPr id="141339" name="Group 139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141514" name="Freeform 14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515" name="Rectangle 14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16" name="Freeform 14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517" name="Freeform 14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518" name="Rectangle 14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519" name="Group 14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544" name="AutoShape 14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45" name="AutoShape 14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520" name="Rectangle 14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521" name="Group 14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542" name="AutoShape 15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43" name="AutoShape 15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522" name="Rectangle 15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23" name="Rectangle 15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524" name="Group 15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540" name="AutoShape 15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41" name="AutoShape 15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525" name="Freeform 15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526" name="Group 15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538" name="AutoShape 15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39" name="AutoShape 16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527" name="Rectangle 16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28" name="Freeform 16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529" name="Freeform 16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530" name="Oval 16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31" name="Freeform 16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532" name="AutoShape 16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33" name="AutoShape 16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34" name="Oval 16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35" name="Oval 16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1536" name="Oval 17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37" name="Rectangle 17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0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141512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1513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1341" name="Group 175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141480" name="Freeform 17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81" name="Rectangle 177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82" name="Freeform 17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83" name="Freeform 17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84" name="Rectangle 180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85" name="Group 18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510" name="AutoShape 182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11" name="AutoShape 183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86" name="Rectangle 184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87" name="Group 18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508" name="AutoShape 18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09" name="AutoShape 187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88" name="Rectangle 188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89" name="Rectangle 189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90" name="Group 19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506" name="AutoShape 19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07" name="AutoShape 192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91" name="Freeform 19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492" name="Group 19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504" name="AutoShape 19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505" name="AutoShape 196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93" name="Rectangle 197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94" name="Freeform 19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95" name="Freeform 19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96" name="Oval 200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97" name="Freeform 20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98" name="AutoShape 202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99" name="AutoShape 203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00" name="Oval 204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01" name="Oval 205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1502" name="Oval 206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503" name="Rectangle 207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2" name="Group 208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141448" name="Freeform 20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49" name="Rectangle 210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50" name="Freeform 21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51" name="Freeform 21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52" name="Rectangle 213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53" name="Group 21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478" name="AutoShape 215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79" name="AutoShape 216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54" name="Rectangle 217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55" name="Group 21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476" name="AutoShape 21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77" name="AutoShape 220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56" name="Rectangle 221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57" name="Rectangle 222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58" name="Group 22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474" name="AutoShape 22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75" name="AutoShape 225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59" name="Freeform 22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460" name="Group 22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472" name="AutoShape 228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73" name="AutoShape 229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61" name="Rectangle 230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2" name="Freeform 23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63" name="Freeform 23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64" name="Oval 233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5" name="Freeform 23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66" name="AutoShape 235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7" name="AutoShape 236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8" name="Oval 237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9" name="Oval 238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1470" name="Oval 239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1" name="Rectangle 240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3" name="Group 241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141416" name="Freeform 24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17" name="Rectangle 243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8" name="Freeform 24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19" name="Freeform 24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20" name="Rectangle 246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21" name="Group 24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446" name="AutoShape 248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47" name="AutoShape 249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22" name="Rectangle 250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23" name="Group 25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444" name="AutoShape 25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45" name="AutoShape 253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24" name="Rectangle 254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5" name="Rectangle 255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426" name="Group 25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442" name="AutoShape 25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43" name="AutoShape 258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27" name="Freeform 25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428" name="Group 26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440" name="AutoShape 261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41" name="AutoShape 262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429" name="Rectangle 263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0" name="Freeform 26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31" name="Freeform 26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32" name="Oval 266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3" name="Freeform 26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34" name="AutoShape 268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5" name="AutoShape 269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6" name="Oval 270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7" name="Oval 271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1438" name="Oval 272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9" name="Rectangle 273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4" name="Group 274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141384" name="Freeform 27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85" name="Rectangle 276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86" name="Freeform 27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87" name="Freeform 27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88" name="Rectangle 279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89" name="Group 28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414" name="AutoShape 281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15" name="AutoShape 282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90" name="Rectangle 283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91" name="Group 28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412" name="AutoShape 28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13" name="AutoShape 286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92" name="Rectangle 287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93" name="Rectangle 288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94" name="Group 28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410" name="AutoShape 29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11" name="AutoShape 291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95" name="Freeform 29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396" name="Group 29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408" name="AutoShape 294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409" name="AutoShape 295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97" name="Rectangle 296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98" name="Freeform 29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99" name="Freeform 29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00" name="Oval 299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01" name="Freeform 30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402" name="AutoShape 301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03" name="AutoShape 302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04" name="Oval 303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05" name="Oval 304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1406" name="Oval 305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07" name="Rectangle 306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5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141352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3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54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5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56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57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1382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383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58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59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1380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381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60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61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362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1378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379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63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364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1376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377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1365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66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67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68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69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370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71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72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73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1374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75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346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141350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1351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1347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141348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1349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9" grpId="0" animBg="1"/>
      <p:bldP spid="833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4336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DD428895-2D1C-43A5-95D6-994F44D2A8ED}" type="slidenum">
              <a:rPr lang="en-US"/>
              <a:pPr/>
              <a:t>24</a:t>
            </a:fld>
            <a:endParaRPr lang="en-US"/>
          </a:p>
        </p:txBody>
      </p:sp>
      <p:sp>
        <p:nvSpPr>
          <p:cNvPr id="143363" name="Rectangle 4"/>
          <p:cNvSpPr>
            <a:spLocks noChangeArrowheads="1"/>
          </p:cNvSpPr>
          <p:nvPr/>
        </p:nvSpPr>
        <p:spPr bwMode="auto">
          <a:xfrm>
            <a:off x="398463" y="1335088"/>
            <a:ext cx="437038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1" dirty="0">
                <a:solidFill>
                  <a:srgbClr val="CC0000"/>
                </a:solidFill>
                <a:latin typeface="Gill Sans MT" pitchFamily="34" charset="0"/>
              </a:rPr>
              <a:t>assumptions: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 err="1">
                <a:latin typeface="Gill Sans MT" pitchFamily="34" charset="0"/>
              </a:rPr>
              <a:t>avg</a:t>
            </a:r>
            <a:r>
              <a:rPr lang="en-US" dirty="0">
                <a:latin typeface="Gill Sans MT" pitchFamily="34" charset="0"/>
              </a:rPr>
              <a:t> object size: 100K bits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 err="1">
                <a:latin typeface="Gill Sans MT" pitchFamily="34" charset="0"/>
              </a:rPr>
              <a:t>avg</a:t>
            </a:r>
            <a:r>
              <a:rPr lang="en-US" dirty="0">
                <a:latin typeface="Gill Sans MT" pitchFamily="34" charset="0"/>
              </a:rPr>
              <a:t> request rate from browsers to origin servers:15/sec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 err="1">
                <a:latin typeface="Gill Sans MT" pitchFamily="34" charset="0"/>
              </a:rPr>
              <a:t>avg</a:t>
            </a:r>
            <a:r>
              <a:rPr lang="en-US" dirty="0">
                <a:latin typeface="Gill Sans MT" pitchFamily="34" charset="0"/>
              </a:rPr>
              <a:t> data rate to browsers: 1.50 Mbps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>
                <a:latin typeface="Gill Sans MT" pitchFamily="34" charset="0"/>
              </a:rPr>
              <a:t>RTT from institutional router to any origin server: 2 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dirty="0">
                <a:latin typeface="Gill Sans MT" pitchFamily="34" charset="0"/>
              </a:rPr>
              <a:t>access link rate: 1.54 Mbps</a:t>
            </a:r>
          </a:p>
          <a:p>
            <a:pPr marL="342900" indent="-342900"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400" i="1" dirty="0">
                <a:solidFill>
                  <a:srgbClr val="CC0000"/>
                </a:solidFill>
                <a:latin typeface="Gill Sans MT" pitchFamily="34" charset="0"/>
              </a:rPr>
              <a:t>consequences: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1800" dirty="0">
                <a:latin typeface="Gill Sans MT" pitchFamily="34" charset="0"/>
              </a:rPr>
              <a:t>LAN utilization: 15%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1800" dirty="0">
                <a:latin typeface="Gill Sans MT" pitchFamily="34" charset="0"/>
              </a:rPr>
              <a:t>access link utilization = </a:t>
            </a:r>
            <a:r>
              <a:rPr lang="en-US" sz="1800" dirty="0" smtClean="0">
                <a:solidFill>
                  <a:srgbClr val="CC0000"/>
                </a:solidFill>
                <a:latin typeface="Gill Sans MT" pitchFamily="34" charset="0"/>
              </a:rPr>
              <a:t>97%</a:t>
            </a:r>
            <a:endParaRPr lang="en-US" sz="1800" dirty="0">
              <a:solidFill>
                <a:srgbClr val="CC0000"/>
              </a:solidFill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1800" dirty="0">
                <a:latin typeface="Gill Sans MT" pitchFamily="34" charset="0"/>
              </a:rPr>
              <a:t>total delay   = Internet delay + access delay + LAN delay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1800" dirty="0">
                <a:latin typeface="Gill Sans MT" pitchFamily="34" charset="0"/>
              </a:rPr>
              <a:t>     =  2 sec + minutes + </a:t>
            </a:r>
            <a:r>
              <a:rPr lang="en-US" sz="1800" dirty="0" err="1">
                <a:latin typeface="Gill Sans MT" pitchFamily="34" charset="0"/>
              </a:rPr>
              <a:t>usecs</a:t>
            </a:r>
            <a:endParaRPr lang="en-US" sz="1800" dirty="0"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dirty="0"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dirty="0">
              <a:latin typeface="Gill Sans MT" pitchFamily="34" charset="0"/>
            </a:endParaRPr>
          </a:p>
        </p:txBody>
      </p:sp>
      <p:pic>
        <p:nvPicPr>
          <p:cNvPr id="143364" name="Picture 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6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Caching example: </a:t>
            </a:r>
            <a:r>
              <a:rPr lang="en-US" sz="3600" smtClean="0">
                <a:ea typeface="ＭＳ Ｐゴシック" pitchFamily="34" charset="-128"/>
              </a:rPr>
              <a:t>fatter access link</a:t>
            </a:r>
            <a:r>
              <a:rPr lang="en-US" sz="4000" smtClean="0">
                <a:ea typeface="ＭＳ Ｐゴシック" pitchFamily="34" charset="-128"/>
              </a:rPr>
              <a:t> 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43366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servers</a:t>
            </a:r>
          </a:p>
        </p:txBody>
      </p:sp>
      <p:sp>
        <p:nvSpPr>
          <p:cNvPr id="143367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1.54 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access link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47507" name="Line 51"/>
          <p:cNvSpPr>
            <a:spLocks noChangeShapeType="1"/>
          </p:cNvSpPr>
          <p:nvPr/>
        </p:nvSpPr>
        <p:spPr bwMode="auto">
          <a:xfrm>
            <a:off x="2581275" y="3670300"/>
            <a:ext cx="990600" cy="1508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7508" name="Text Box 52"/>
          <p:cNvSpPr txBox="1">
            <a:spLocks noChangeArrowheads="1"/>
          </p:cNvSpPr>
          <p:nvPr/>
        </p:nvSpPr>
        <p:spPr bwMode="auto">
          <a:xfrm>
            <a:off x="3509963" y="3659188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>
                <a:latin typeface="Gill Sans MT" pitchFamily="34" charset="0"/>
              </a:rPr>
              <a:t>154 Mbps</a:t>
            </a:r>
          </a:p>
        </p:txBody>
      </p:sp>
      <p:sp>
        <p:nvSpPr>
          <p:cNvPr id="147509" name="Line 53"/>
          <p:cNvSpPr>
            <a:spLocks noChangeShapeType="1"/>
          </p:cNvSpPr>
          <p:nvPr/>
        </p:nvSpPr>
        <p:spPr bwMode="auto">
          <a:xfrm>
            <a:off x="6705600" y="3789363"/>
            <a:ext cx="1154113" cy="1746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7510" name="Text Box 54"/>
          <p:cNvSpPr txBox="1">
            <a:spLocks noChangeArrowheads="1"/>
          </p:cNvSpPr>
          <p:nvPr/>
        </p:nvSpPr>
        <p:spPr bwMode="auto">
          <a:xfrm>
            <a:off x="7788275" y="3779838"/>
            <a:ext cx="1076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1600"/>
              <a:t>154 Mbps</a:t>
            </a:r>
          </a:p>
        </p:txBody>
      </p:sp>
      <p:sp>
        <p:nvSpPr>
          <p:cNvPr id="147511" name="Line 55"/>
          <p:cNvSpPr>
            <a:spLocks noChangeShapeType="1"/>
          </p:cNvSpPr>
          <p:nvPr/>
        </p:nvSpPr>
        <p:spPr bwMode="auto">
          <a:xfrm>
            <a:off x="1762125" y="5541963"/>
            <a:ext cx="969963" cy="2397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7512" name="Text Box 56"/>
          <p:cNvSpPr txBox="1">
            <a:spLocks noChangeArrowheads="1"/>
          </p:cNvSpPr>
          <p:nvPr/>
        </p:nvSpPr>
        <p:spPr bwMode="auto">
          <a:xfrm>
            <a:off x="2616200" y="5645150"/>
            <a:ext cx="809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>
                <a:latin typeface="Gill Sans MT" pitchFamily="34" charset="0"/>
              </a:rPr>
              <a:t>msecs</a:t>
            </a:r>
          </a:p>
        </p:txBody>
      </p:sp>
      <p:sp>
        <p:nvSpPr>
          <p:cNvPr id="147513" name="Text Box 57"/>
          <p:cNvSpPr txBox="1">
            <a:spLocks noChangeArrowheads="1"/>
          </p:cNvSpPr>
          <p:nvPr/>
        </p:nvSpPr>
        <p:spPr bwMode="auto">
          <a:xfrm>
            <a:off x="598488" y="6051550"/>
            <a:ext cx="650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400" i="1">
                <a:solidFill>
                  <a:srgbClr val="CC0000"/>
                </a:solidFill>
              </a:rPr>
              <a:t>Cost:</a:t>
            </a:r>
            <a:r>
              <a:rPr lang="en-US" sz="2400"/>
              <a:t> increased access link speed (not cheap!)</a:t>
            </a:r>
          </a:p>
        </p:txBody>
      </p:sp>
      <p:sp>
        <p:nvSpPr>
          <p:cNvPr id="147515" name="Line 59"/>
          <p:cNvSpPr>
            <a:spLocks noChangeShapeType="1"/>
          </p:cNvSpPr>
          <p:nvPr/>
        </p:nvSpPr>
        <p:spPr bwMode="auto">
          <a:xfrm>
            <a:off x="2928938" y="4683125"/>
            <a:ext cx="706437" cy="117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7516" name="Text Box 60"/>
          <p:cNvSpPr txBox="1">
            <a:spLocks noChangeArrowheads="1"/>
          </p:cNvSpPr>
          <p:nvPr/>
        </p:nvSpPr>
        <p:spPr bwMode="auto">
          <a:xfrm>
            <a:off x="3529013" y="4600575"/>
            <a:ext cx="670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dirty="0" smtClean="0">
                <a:latin typeface="Gill Sans MT" pitchFamily="34" charset="0"/>
              </a:rPr>
              <a:t>9.7%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143377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78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79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80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81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82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83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 Internet</a:t>
            </a:r>
            <a:endParaRPr lang="en-US" sz="2400">
              <a:solidFill>
                <a:srgbClr val="CC0000"/>
              </a:solidFill>
            </a:endParaRPr>
          </a:p>
        </p:txBody>
      </p:sp>
      <p:grpSp>
        <p:nvGrpSpPr>
          <p:cNvPr id="143384" name="Group 68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143609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3610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3611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43612" name="Group 72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3615" name="Freeform 7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16" name="Freeform 7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13" name="Line 75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4" name="Line 76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385" name="Group 77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143577" name="Freeform 7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8" name="Rectangle 7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9" name="Freeform 8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0" name="Freeform 8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1" name="Rectangle 8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82" name="Group 8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607" name="AutoShape 8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08" name="AutoShape 8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83" name="Rectangle 8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84" name="Group 8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605" name="AutoShape 8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06" name="AutoShape 8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85" name="Rectangle 9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6" name="Rectangle 9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87" name="Group 9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603" name="AutoShape 9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04" name="AutoShape 9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88" name="Freeform 9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89" name="Group 9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601" name="AutoShape 9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02" name="AutoShape 9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90" name="Rectangle 9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1" name="Freeform 10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2" name="Freeform 10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3" name="Oval 10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4" name="Freeform 10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5" name="AutoShape 10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6" name="AutoShape 10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7" name="Oval 10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8" name="Oval 10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3599" name="Oval 10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00" name="Rectangle 10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386" name="Group 110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143545" name="Freeform 11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6" name="Rectangle 112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47" name="Freeform 11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8" name="Freeform 11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9" name="Rectangle 115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50" name="Group 11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575" name="AutoShape 11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76" name="AutoShape 118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51" name="Rectangle 119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52" name="Group 12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573" name="AutoShape 12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74" name="AutoShape 122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53" name="Rectangle 123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54" name="Rectangle 124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55" name="Group 12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571" name="AutoShape 12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72" name="AutoShape 127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56" name="Freeform 12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57" name="Group 12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569" name="AutoShape 13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70" name="AutoShape 131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58" name="Rectangle 132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59" name="Freeform 13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0" name="Freeform 13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1" name="Oval 135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2" name="Freeform 13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3" name="AutoShape 137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4" name="AutoShape 138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5" name="Oval 139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6" name="Oval 140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3567" name="Oval 141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8" name="Rectangle 142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387" name="Group 143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143513" name="Freeform 14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4" name="Rectangle 145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15" name="Freeform 14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6" name="Freeform 14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7" name="Rectangle 148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18" name="Group 14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543" name="AutoShape 150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44" name="AutoShape 151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19" name="Rectangle 152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20" name="Group 15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541" name="AutoShape 15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42" name="AutoShape 155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21" name="Rectangle 156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22" name="Rectangle 157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523" name="Group 15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539" name="AutoShape 15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40" name="AutoShape 160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24" name="Freeform 16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25" name="Group 16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537" name="AutoShape 1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38" name="AutoShape 16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26" name="Rectangle 165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27" name="Freeform 16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8" name="Freeform 16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9" name="Oval 168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0" name="Freeform 16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1" name="AutoShape 170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2" name="AutoShape 171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3" name="Oval 172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4" name="Oval 173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3535" name="Oval 174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6" name="Rectangle 175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388" name="Group 176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143481" name="Freeform 17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2" name="Rectangle 178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3" name="Freeform 17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4" name="Freeform 18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5" name="Rectangle 181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86" name="Group 18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511" name="AutoShape 183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12" name="AutoShape 184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87" name="Rectangle 185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88" name="Group 18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509" name="AutoShape 18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10" name="AutoShape 188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89" name="Rectangle 189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0" name="Rectangle 190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91" name="Group 19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507" name="AutoShape 19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08" name="AutoShape 19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92" name="Freeform 19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93" name="Group 19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505" name="AutoShape 19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06" name="AutoShape 197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94" name="Rectangle 198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5" name="Freeform 19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6" name="Freeform 20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7" name="Oval 201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8" name="Freeform 20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9" name="AutoShape 203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0" name="AutoShape 204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1" name="Oval 205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2" name="Oval 206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3503" name="Oval 207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4" name="Rectangle 208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389" name="Group 209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143449" name="Freeform 21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0" name="Rectangle 21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1" name="Freeform 21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2" name="Freeform 21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3" name="Rectangle 21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54" name="Group 21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479" name="AutoShape 21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80" name="AutoShape 21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55" name="Rectangle 21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56" name="Group 21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477" name="AutoShape 22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78" name="AutoShape 22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57" name="Rectangle 22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8" name="Rectangle 22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59" name="Group 22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475" name="AutoShape 22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76" name="AutoShape 22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60" name="Freeform 22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61" name="Group 22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473" name="AutoShape 22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74" name="AutoShape 23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62" name="Rectangle 23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3" name="Freeform 23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4" name="Freeform 23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5" name="Oval 23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6" name="Freeform 23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7" name="AutoShape 23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8" name="AutoShape 23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9" name="Oval 23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70" name="Oval 23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3471" name="Oval 24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72" name="Rectangle 24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390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1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2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3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4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5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network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43396" name="Text Box 98"/>
          <p:cNvSpPr txBox="1">
            <a:spLocks noChangeArrowheads="1"/>
          </p:cNvSpPr>
          <p:nvPr/>
        </p:nvSpPr>
        <p:spPr bwMode="auto">
          <a:xfrm>
            <a:off x="6967538" y="4660900"/>
            <a:ext cx="1290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 Gbps LAN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143397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143441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3442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3443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43444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3447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48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45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6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398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143439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40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3399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143407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8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9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10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11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12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3437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38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13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14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3435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36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15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16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17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3433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34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18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19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3431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32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20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1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22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23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4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25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6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7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8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3429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0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00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143405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06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3401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143403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04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3402" name="Line 95"/>
          <p:cNvSpPr>
            <a:spLocks noChangeShapeType="1"/>
          </p:cNvSpPr>
          <p:nvPr/>
        </p:nvSpPr>
        <p:spPr bwMode="auto">
          <a:xfrm>
            <a:off x="6591300" y="3467100"/>
            <a:ext cx="19050" cy="989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4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14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7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4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4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47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47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507" grpId="0" animBg="1"/>
      <p:bldP spid="147509" grpId="0" animBg="1"/>
      <p:bldP spid="147510" grpId="0"/>
      <p:bldP spid="147511" grpId="0" animBg="1"/>
      <p:bldP spid="147512" grpId="0"/>
      <p:bldP spid="147513" grpId="0"/>
      <p:bldP spid="147515" grpId="0" animBg="1"/>
      <p:bldP spid="1475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10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11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12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14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network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45415" name="Text Box 98"/>
          <p:cNvSpPr txBox="1">
            <a:spLocks noChangeArrowheads="1"/>
          </p:cNvSpPr>
          <p:nvPr/>
        </p:nvSpPr>
        <p:spPr bwMode="auto">
          <a:xfrm>
            <a:off x="6967538" y="4660900"/>
            <a:ext cx="1290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 Gbps LAN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145416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145656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5657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5658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45659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5662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663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5660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661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5417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145654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5655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5418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145652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5653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5419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145650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5651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5420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45421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FE66D827-ACD0-49F6-BF5C-8694455B9536}" type="slidenum">
              <a:rPr lang="en-US"/>
              <a:pPr/>
              <a:t>25</a:t>
            </a:fld>
            <a:endParaRPr lang="en-US"/>
          </a:p>
        </p:txBody>
      </p:sp>
      <p:pic>
        <p:nvPicPr>
          <p:cNvPr id="145422" name="Picture 2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4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Caching example: </a:t>
            </a:r>
            <a:r>
              <a:rPr lang="en-US" sz="3600" smtClean="0">
                <a:ea typeface="ＭＳ Ｐゴシック" pitchFamily="34" charset="-128"/>
              </a:rPr>
              <a:t>install local cache</a:t>
            </a:r>
            <a:r>
              <a:rPr lang="en-US" sz="4000" smtClean="0">
                <a:ea typeface="ＭＳ Ｐゴシック" pitchFamily="34" charset="-128"/>
              </a:rPr>
              <a:t> 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45424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servers</a:t>
            </a:r>
          </a:p>
        </p:txBody>
      </p:sp>
      <p:sp>
        <p:nvSpPr>
          <p:cNvPr id="145425" name="Line 95"/>
          <p:cNvSpPr>
            <a:spLocks noChangeShapeType="1"/>
          </p:cNvSpPr>
          <p:nvPr/>
        </p:nvSpPr>
        <p:spPr bwMode="auto">
          <a:xfrm>
            <a:off x="6591300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26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1.54 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access link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7" name="Group 308"/>
          <p:cNvGrpSpPr>
            <a:grpSpLocks/>
          </p:cNvGrpSpPr>
          <p:nvPr/>
        </p:nvGrpSpPr>
        <p:grpSpPr bwMode="auto">
          <a:xfrm>
            <a:off x="6719888" y="4941888"/>
            <a:ext cx="1860550" cy="809625"/>
            <a:chOff x="4217" y="3611"/>
            <a:chExt cx="1172" cy="510"/>
          </a:xfrm>
        </p:grpSpPr>
        <p:sp>
          <p:nvSpPr>
            <p:cNvPr id="145648" name="Rectangle 307"/>
            <p:cNvSpPr>
              <a:spLocks noChangeArrowheads="1"/>
            </p:cNvSpPr>
            <p:nvPr/>
          </p:nvSpPr>
          <p:spPr bwMode="auto">
            <a:xfrm>
              <a:off x="4217" y="3611"/>
              <a:ext cx="329" cy="473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49" name="Text Box 97"/>
            <p:cNvSpPr txBox="1">
              <a:spLocks noChangeArrowheads="1"/>
            </p:cNvSpPr>
            <p:nvPr/>
          </p:nvSpPr>
          <p:spPr bwMode="auto">
            <a:xfrm>
              <a:off x="4561" y="3717"/>
              <a:ext cx="8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CC0000"/>
                  </a:solidFill>
                </a:rPr>
                <a:t>local web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CC0000"/>
                  </a:solidFill>
                </a:rPr>
                <a:t>cache</a:t>
              </a:r>
            </a:p>
          </p:txBody>
        </p:sp>
      </p:grpSp>
      <p:sp>
        <p:nvSpPr>
          <p:cNvPr id="145428" name="Rectangle 4"/>
          <p:cNvSpPr>
            <a:spLocks noChangeArrowheads="1"/>
          </p:cNvSpPr>
          <p:nvPr/>
        </p:nvSpPr>
        <p:spPr bwMode="auto">
          <a:xfrm>
            <a:off x="398463" y="1335088"/>
            <a:ext cx="437038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1">
                <a:solidFill>
                  <a:srgbClr val="CC0000"/>
                </a:solidFill>
                <a:latin typeface="Gill Sans MT" pitchFamily="34" charset="0"/>
              </a:rPr>
              <a:t>assumptions: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>
                <a:latin typeface="Gill Sans MT" pitchFamily="34" charset="0"/>
              </a:rPr>
              <a:t>avg object size: 100K bits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>
                <a:latin typeface="Gill Sans MT" pitchFamily="34" charset="0"/>
              </a:rPr>
              <a:t>avg request rate from browsers to origin servers:15/sec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>
                <a:latin typeface="Gill Sans MT" pitchFamily="34" charset="0"/>
              </a:rPr>
              <a:t>avg data rate to browsers: 1.50 Mbps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>
                <a:latin typeface="Gill Sans MT" pitchFamily="34" charset="0"/>
              </a:rPr>
              <a:t>RTT from institutional router to any origin server: 2 sec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>
                <a:latin typeface="Gill Sans MT" pitchFamily="34" charset="0"/>
              </a:rPr>
              <a:t>access link rate: 1.54 Mbps</a:t>
            </a:r>
          </a:p>
          <a:p>
            <a:pPr marL="342900" indent="-342900"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400" i="1">
                <a:solidFill>
                  <a:srgbClr val="CC0000"/>
                </a:solidFill>
                <a:latin typeface="Gill Sans MT" pitchFamily="34" charset="0"/>
              </a:rPr>
              <a:t>consequences: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1800">
                <a:latin typeface="Gill Sans MT" pitchFamily="34" charset="0"/>
              </a:rPr>
              <a:t>LAN utilization: 15%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1800">
                <a:latin typeface="Gill Sans MT" pitchFamily="34" charset="0"/>
              </a:rPr>
              <a:t>access link utilization = </a:t>
            </a:r>
            <a:r>
              <a:rPr lang="en-US" sz="1800">
                <a:solidFill>
                  <a:srgbClr val="FF0000"/>
                </a:solidFill>
                <a:latin typeface="Gill Sans MT" pitchFamily="34" charset="0"/>
              </a:rPr>
              <a:t>100%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1800">
                <a:latin typeface="Gill Sans MT" pitchFamily="34" charset="0"/>
              </a:rPr>
              <a:t>total delay   = Internet delay + access delay + LAN delay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1800">
                <a:latin typeface="Gill Sans MT" pitchFamily="34" charset="0"/>
              </a:rPr>
              <a:t>     =  2 sec + minutes + usecs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>
              <a:latin typeface="Gill Sans MT" pitchFamily="34" charset="0"/>
            </a:endParaRPr>
          </a:p>
        </p:txBody>
      </p:sp>
      <p:sp>
        <p:nvSpPr>
          <p:cNvPr id="145429" name="Freeform 82"/>
          <p:cNvSpPr>
            <a:spLocks/>
          </p:cNvSpPr>
          <p:nvPr/>
        </p:nvSpPr>
        <p:spPr bwMode="auto">
          <a:xfrm>
            <a:off x="663575" y="4605338"/>
            <a:ext cx="3973513" cy="1163637"/>
          </a:xfrm>
          <a:custGeom>
            <a:avLst/>
            <a:gdLst>
              <a:gd name="T0" fmla="*/ 2147483647 w 2503"/>
              <a:gd name="T1" fmla="*/ 0 h 733"/>
              <a:gd name="T2" fmla="*/ 2147483647 w 2503"/>
              <a:gd name="T3" fmla="*/ 2147483647 h 733"/>
              <a:gd name="T4" fmla="*/ 2147483647 w 2503"/>
              <a:gd name="T5" fmla="*/ 2147483647 h 733"/>
              <a:gd name="T6" fmla="*/ 2147483647 w 2503"/>
              <a:gd name="T7" fmla="*/ 2147483647 h 733"/>
              <a:gd name="T8" fmla="*/ 0 w 2503"/>
              <a:gd name="T9" fmla="*/ 2147483647 h 733"/>
              <a:gd name="T10" fmla="*/ 2147483647 w 2503"/>
              <a:gd name="T11" fmla="*/ 2147483647 h 733"/>
              <a:gd name="T12" fmla="*/ 2147483647 w 2503"/>
              <a:gd name="T13" fmla="*/ 2147483647 h 733"/>
              <a:gd name="T14" fmla="*/ 2147483647 w 2503"/>
              <a:gd name="T15" fmla="*/ 2147483647 h 733"/>
              <a:gd name="T16" fmla="*/ 2147483647 w 2503"/>
              <a:gd name="T17" fmla="*/ 0 h 73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503"/>
              <a:gd name="T28" fmla="*/ 0 h 733"/>
              <a:gd name="T29" fmla="*/ 2503 w 2503"/>
              <a:gd name="T30" fmla="*/ 733 h 73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503" h="733">
                <a:moveTo>
                  <a:pt x="1481" y="0"/>
                </a:moveTo>
                <a:lnTo>
                  <a:pt x="1481" y="198"/>
                </a:lnTo>
                <a:lnTo>
                  <a:pt x="953" y="198"/>
                </a:lnTo>
                <a:lnTo>
                  <a:pt x="953" y="370"/>
                </a:lnTo>
                <a:lnTo>
                  <a:pt x="0" y="370"/>
                </a:lnTo>
                <a:lnTo>
                  <a:pt x="14" y="733"/>
                </a:lnTo>
                <a:lnTo>
                  <a:pt x="2503" y="713"/>
                </a:lnTo>
                <a:lnTo>
                  <a:pt x="2455" y="6"/>
                </a:lnTo>
                <a:lnTo>
                  <a:pt x="1481" y="0"/>
                </a:lnTo>
                <a:close/>
              </a:path>
            </a:pathLst>
          </a:custGeom>
          <a:solidFill>
            <a:schemeClr val="bg1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559" name="Text Box 79"/>
          <p:cNvSpPr txBox="1">
            <a:spLocks noChangeArrowheads="1"/>
          </p:cNvSpPr>
          <p:nvPr/>
        </p:nvSpPr>
        <p:spPr bwMode="auto">
          <a:xfrm>
            <a:off x="2986088" y="458946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>
                <a:solidFill>
                  <a:srgbClr val="CC0000"/>
                </a:solidFill>
              </a:rPr>
              <a:t>?</a:t>
            </a:r>
          </a:p>
        </p:txBody>
      </p:sp>
      <p:sp>
        <p:nvSpPr>
          <p:cNvPr id="148557" name="Text Box 77"/>
          <p:cNvSpPr txBox="1">
            <a:spLocks noChangeArrowheads="1"/>
          </p:cNvSpPr>
          <p:nvPr/>
        </p:nvSpPr>
        <p:spPr bwMode="auto">
          <a:xfrm>
            <a:off x="2149475" y="486251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>
                <a:solidFill>
                  <a:srgbClr val="CC0000"/>
                </a:solidFill>
              </a:rPr>
              <a:t>?</a:t>
            </a:r>
          </a:p>
        </p:txBody>
      </p:sp>
      <p:sp>
        <p:nvSpPr>
          <p:cNvPr id="148556" name="Text Box 76"/>
          <p:cNvSpPr txBox="1">
            <a:spLocks noChangeArrowheads="1"/>
          </p:cNvSpPr>
          <p:nvPr/>
        </p:nvSpPr>
        <p:spPr bwMode="auto">
          <a:xfrm>
            <a:off x="1123950" y="5262563"/>
            <a:ext cx="26670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0"/>
              </a:spcBef>
            </a:pPr>
            <a:r>
              <a:rPr lang="en-US" sz="2400" i="1">
                <a:solidFill>
                  <a:srgbClr val="CC0000"/>
                </a:solidFill>
                <a:latin typeface="Gill Sans MT" pitchFamily="34" charset="0"/>
              </a:rPr>
              <a:t>How to compute link </a:t>
            </a:r>
          </a:p>
          <a:p>
            <a:pPr marL="342900" indent="-342900" algn="ctr">
              <a:lnSpc>
                <a:spcPct val="80000"/>
              </a:lnSpc>
              <a:spcBef>
                <a:spcPct val="0"/>
              </a:spcBef>
            </a:pPr>
            <a:r>
              <a:rPr lang="en-US" sz="2400" i="1">
                <a:solidFill>
                  <a:srgbClr val="CC0000"/>
                </a:solidFill>
                <a:latin typeface="Gill Sans MT" pitchFamily="34" charset="0"/>
              </a:rPr>
              <a:t>utilization, delay?</a:t>
            </a:r>
          </a:p>
        </p:txBody>
      </p:sp>
      <p:sp>
        <p:nvSpPr>
          <p:cNvPr id="148563" name="Text Box 83"/>
          <p:cNvSpPr txBox="1">
            <a:spLocks noChangeArrowheads="1"/>
          </p:cNvSpPr>
          <p:nvPr/>
        </p:nvSpPr>
        <p:spPr bwMode="auto">
          <a:xfrm>
            <a:off x="598488" y="6051550"/>
            <a:ext cx="3641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400" i="1">
                <a:solidFill>
                  <a:srgbClr val="CC0000"/>
                </a:solidFill>
              </a:rPr>
              <a:t>Cost:</a:t>
            </a:r>
            <a:r>
              <a:rPr lang="en-US" sz="2400"/>
              <a:t> web cache (cheap!)</a:t>
            </a:r>
          </a:p>
        </p:txBody>
      </p:sp>
      <p:sp>
        <p:nvSpPr>
          <p:cNvPr id="145434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35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36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37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38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39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440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 Internet</a:t>
            </a:r>
            <a:endParaRPr lang="en-US" sz="2400">
              <a:solidFill>
                <a:srgbClr val="CC0000"/>
              </a:solidFill>
            </a:endParaRPr>
          </a:p>
        </p:txBody>
      </p:sp>
      <p:grpSp>
        <p:nvGrpSpPr>
          <p:cNvPr id="145441" name="Group 91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14564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564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564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45643" name="Group 9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5646" name="Freeform 9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647" name="Freeform 9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5644" name="Line 98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645" name="Line 99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5442" name="Group 100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145608" name="Freeform 10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609" name="Rectangle 102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10" name="Freeform 10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611" name="Freeform 10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612" name="Rectangle 105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613" name="Group 10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638" name="AutoShape 10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39" name="AutoShape 108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614" name="Rectangle 109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615" name="Group 11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636" name="AutoShape 11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37" name="AutoShape 112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616" name="Rectangle 113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17" name="Rectangle 114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618" name="Group 11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634" name="AutoShape 11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35" name="AutoShape 117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619" name="Freeform 11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620" name="Group 11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632" name="AutoShape 12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33" name="AutoShape 121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621" name="Rectangle 122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22" name="Freeform 12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623" name="Freeform 12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624" name="Oval 125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25" name="Freeform 12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626" name="AutoShape 127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27" name="AutoShape 128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28" name="Oval 129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29" name="Oval 130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5630" name="Oval 131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631" name="Rectangle 132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43" name="Group 133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145576" name="Freeform 13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77" name="Rectangle 135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78" name="Freeform 13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79" name="Freeform 13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80" name="Rectangle 138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81" name="Group 13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606" name="AutoShape 140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07" name="AutoShape 141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82" name="Rectangle 142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83" name="Group 14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604" name="AutoShape 14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05" name="AutoShape 145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84" name="Rectangle 146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85" name="Rectangle 147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86" name="Group 14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602" name="AutoShape 14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03" name="AutoShape 150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87" name="Freeform 15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588" name="Group 15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600" name="AutoShape 15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601" name="AutoShape 15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89" name="Rectangle 155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0" name="Freeform 15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91" name="Freeform 15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92" name="Oval 158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3" name="Freeform 15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94" name="AutoShape 160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5" name="AutoShape 161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6" name="Oval 162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7" name="Oval 163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5598" name="Oval 164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99" name="Rectangle 165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44" name="Group 166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145544" name="Freeform 16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45" name="Rectangle 168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46" name="Freeform 16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47" name="Freeform 17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48" name="Rectangle 171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49" name="Group 17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574" name="AutoShape 173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75" name="AutoShape 174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50" name="Rectangle 175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51" name="Group 17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572" name="AutoShape 17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73" name="AutoShape 178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52" name="Rectangle 179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3" name="Rectangle 180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54" name="Group 18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570" name="AutoShape 18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71" name="AutoShape 18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55" name="Freeform 18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556" name="Group 18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568" name="AutoShape 18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69" name="AutoShape 187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57" name="Rectangle 188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8" name="Freeform 18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59" name="Freeform 19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60" name="Oval 191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1" name="Freeform 19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62" name="AutoShape 193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3" name="AutoShape 194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4" name="Oval 195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5" name="Oval 196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5566" name="Oval 197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7" name="Rectangle 198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45" name="Group 199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145512" name="Freeform 20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13" name="Rectangle 20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4" name="Freeform 20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15" name="Freeform 20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16" name="Rectangle 20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17" name="Group 20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542" name="AutoShape 20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43" name="AutoShape 20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18" name="Rectangle 20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19" name="Group 20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540" name="AutoShape 21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41" name="AutoShape 21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20" name="Rectangle 21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21" name="Rectangle 21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522" name="Group 21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538" name="AutoShape 21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39" name="AutoShape 21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23" name="Freeform 21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524" name="Group 21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536" name="AutoShape 21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37" name="AutoShape 22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525" name="Rectangle 22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26" name="Freeform 22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27" name="Freeform 22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28" name="Oval 22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29" name="Freeform 22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530" name="AutoShape 22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31" name="AutoShape 22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32" name="Oval 22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33" name="Oval 22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5534" name="Oval 23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35" name="Rectangle 23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46" name="Group 232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145480" name="Freeform 23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81" name="Rectangle 234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2" name="Freeform 23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83" name="Freeform 23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84" name="Rectangle 237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85" name="Group 23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510" name="AutoShape 239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11" name="AutoShape 240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86" name="Rectangle 241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87" name="Group 24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508" name="AutoShape 24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09" name="AutoShape 244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88" name="Rectangle 245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9" name="Rectangle 246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90" name="Group 24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506" name="AutoShape 24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07" name="AutoShape 249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91" name="Freeform 25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492" name="Group 25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504" name="AutoShape 252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505" name="AutoShape 253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93" name="Rectangle 254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4" name="Freeform 25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5" name="Freeform 25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6" name="Oval 257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7" name="Freeform 25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98" name="AutoShape 259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9" name="AutoShape 260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0" name="Oval 261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1" name="Oval 262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5502" name="Oval 263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3" name="Rectangle 264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47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145448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49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0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51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52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53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5478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79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54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55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5476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77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56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7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458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5474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75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59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460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5472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73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461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2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63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64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5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466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7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8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9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5470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1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8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8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8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8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56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4745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4220B661-F71C-402A-9F0D-534D25AF255B}" type="slidenum">
              <a:rPr lang="en-US"/>
              <a:pPr/>
              <a:t>26</a:t>
            </a:fld>
            <a:endParaRPr lang="en-US"/>
          </a:p>
        </p:txBody>
      </p:sp>
      <p:pic>
        <p:nvPicPr>
          <p:cNvPr id="147459" name="Picture 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746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Caching example: </a:t>
            </a:r>
            <a:r>
              <a:rPr lang="en-US" sz="3600" smtClean="0">
                <a:ea typeface="ＭＳ Ｐゴシック" pitchFamily="34" charset="-128"/>
              </a:rPr>
              <a:t>install local cache</a:t>
            </a:r>
            <a:r>
              <a:rPr lang="en-US" sz="4000" smtClean="0">
                <a:ea typeface="ＭＳ Ｐゴシック" pitchFamily="34" charset="-128"/>
              </a:rPr>
              <a:t> 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47461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9588" y="1290638"/>
            <a:ext cx="4459287" cy="1882775"/>
          </a:xfrm>
        </p:spPr>
        <p:txBody>
          <a:bodyPr/>
          <a:lstStyle/>
          <a:p>
            <a:pPr marL="228600" indent="-228600">
              <a:buFont typeface="Wingdings" pitchFamily="2" charset="2"/>
              <a:buNone/>
              <a:tabLst>
                <a:tab pos="576263" algn="l"/>
              </a:tabLst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Calculating access link utilization, delay with cache:</a:t>
            </a:r>
          </a:p>
          <a:p>
            <a:pPr marL="228600" indent="-228600">
              <a:lnSpc>
                <a:spcPct val="80000"/>
              </a:lnSpc>
              <a:tabLst>
                <a:tab pos="576263" algn="l"/>
              </a:tabLst>
            </a:pPr>
            <a:r>
              <a:rPr lang="en-US" sz="2400" smtClean="0">
                <a:ea typeface="ＭＳ Ｐゴシック" pitchFamily="34" charset="-128"/>
              </a:rPr>
              <a:t>suppose cache hit rate is 0.4</a:t>
            </a:r>
          </a:p>
          <a:p>
            <a:pPr marL="576263" lvl="1" indent="-233363">
              <a:tabLst>
                <a:tab pos="576263" algn="l"/>
              </a:tabLst>
            </a:pPr>
            <a:r>
              <a:rPr lang="en-US" sz="2000" smtClean="0">
                <a:ea typeface="ＭＳ Ｐゴシック" pitchFamily="34" charset="-128"/>
              </a:rPr>
              <a:t>40% requests satisfied at cache, 60% requests satisfied at origin </a:t>
            </a:r>
          </a:p>
          <a:p>
            <a:pPr marL="228600" indent="-228600">
              <a:lnSpc>
                <a:spcPct val="80000"/>
              </a:lnSpc>
              <a:buFont typeface="Wingdings" pitchFamily="2" charset="2"/>
              <a:buNone/>
              <a:tabLst>
                <a:tab pos="576263" algn="l"/>
              </a:tabLst>
            </a:pPr>
            <a:r>
              <a:rPr lang="en-US" sz="2400" smtClean="0">
                <a:ea typeface="ＭＳ Ｐゴシック" pitchFamily="34" charset="-128"/>
              </a:rPr>
              <a:t>  </a:t>
            </a:r>
          </a:p>
        </p:txBody>
      </p:sp>
      <p:sp>
        <p:nvSpPr>
          <p:cNvPr id="147462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servers</a:t>
            </a:r>
          </a:p>
        </p:txBody>
      </p:sp>
      <p:sp>
        <p:nvSpPr>
          <p:cNvPr id="147463" name="Line 95"/>
          <p:cNvSpPr>
            <a:spLocks noChangeShapeType="1"/>
          </p:cNvSpPr>
          <p:nvPr/>
        </p:nvSpPr>
        <p:spPr bwMode="auto">
          <a:xfrm>
            <a:off x="6591300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64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1.54 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access link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149566" name="Rectangle 4"/>
          <p:cNvSpPr>
            <a:spLocks noChangeArrowheads="1"/>
          </p:cNvSpPr>
          <p:nvPr/>
        </p:nvSpPr>
        <p:spPr bwMode="auto">
          <a:xfrm>
            <a:off x="506413" y="3057525"/>
            <a:ext cx="44592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  <a:tabLst>
                <a:tab pos="576263" algn="l"/>
              </a:tabLst>
            </a:pPr>
            <a:r>
              <a:rPr lang="en-US" sz="2400">
                <a:latin typeface="Gill Sans MT" pitchFamily="34" charset="0"/>
              </a:rPr>
              <a:t>access link utilization: 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pitchFamily="2" charset="2"/>
              <a:buChar char="§"/>
              <a:tabLst>
                <a:tab pos="576263" algn="l"/>
              </a:tabLst>
            </a:pPr>
            <a:r>
              <a:rPr lang="en-US" sz="1800">
                <a:latin typeface="Gill Sans MT" pitchFamily="34" charset="0"/>
              </a:rPr>
              <a:t>60% of requests use access link </a:t>
            </a:r>
          </a:p>
          <a:p>
            <a:pPr marL="228600" indent="-228600">
              <a:lnSpc>
                <a:spcPct val="80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  <a:tabLst>
                <a:tab pos="576263" algn="l"/>
              </a:tabLst>
            </a:pPr>
            <a:r>
              <a:rPr lang="en-US">
                <a:latin typeface="Gill Sans MT" pitchFamily="34" charset="0"/>
              </a:rPr>
              <a:t>data rate to browsers over access link = 0.6*1.50 Mbps = .9 Mbps 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pitchFamily="2" charset="2"/>
              <a:buChar char="§"/>
              <a:tabLst>
                <a:tab pos="576263" algn="l"/>
              </a:tabLst>
            </a:pPr>
            <a:r>
              <a:rPr lang="en-US" sz="1800">
                <a:latin typeface="Gill Sans MT" pitchFamily="34" charset="0"/>
              </a:rPr>
              <a:t>utilization = 0.9/1.54 = .58</a:t>
            </a:r>
          </a:p>
        </p:txBody>
      </p:sp>
      <p:sp>
        <p:nvSpPr>
          <p:cNvPr id="149567" name="Rectangle 4"/>
          <p:cNvSpPr>
            <a:spLocks noChangeArrowheads="1"/>
          </p:cNvSpPr>
          <p:nvPr/>
        </p:nvSpPr>
        <p:spPr bwMode="auto">
          <a:xfrm>
            <a:off x="538163" y="4557713"/>
            <a:ext cx="4459287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Char char="v"/>
              <a:tabLst>
                <a:tab pos="576263" algn="l"/>
              </a:tabLst>
            </a:pPr>
            <a:r>
              <a:rPr lang="en-US" sz="2400" dirty="0">
                <a:latin typeface="Gill Sans MT" pitchFamily="34" charset="0"/>
              </a:rPr>
              <a:t>total delay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pitchFamily="2" charset="2"/>
              <a:buChar char="§"/>
              <a:tabLst>
                <a:tab pos="576263" algn="l"/>
              </a:tabLst>
            </a:pPr>
            <a:r>
              <a:rPr lang="en-US" sz="1800" dirty="0">
                <a:latin typeface="Gill Sans MT" pitchFamily="34" charset="0"/>
              </a:rPr>
              <a:t>= 0.6 * (delay from origin servers) +0.4 * (delay when satisfied at cache)</a:t>
            </a: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pitchFamily="2" charset="2"/>
              <a:buChar char="§"/>
              <a:tabLst>
                <a:tab pos="576263" algn="l"/>
              </a:tabLst>
            </a:pPr>
            <a:r>
              <a:rPr lang="en-US" sz="1800" dirty="0">
                <a:latin typeface="Gill Sans MT" pitchFamily="34" charset="0"/>
              </a:rPr>
              <a:t>= 0.6 (2.01) + 0.4 </a:t>
            </a:r>
            <a:r>
              <a:rPr lang="en-US" sz="1800" dirty="0" smtClean="0">
                <a:latin typeface="Gill Sans MT" pitchFamily="34" charset="0"/>
              </a:rPr>
              <a:t>(0.01) </a:t>
            </a:r>
            <a:endParaRPr lang="en-US" sz="1800" dirty="0">
              <a:latin typeface="Gill Sans MT" pitchFamily="34" charset="0"/>
            </a:endParaRP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pitchFamily="2" charset="2"/>
              <a:buChar char="§"/>
              <a:tabLst>
                <a:tab pos="576263" algn="l"/>
              </a:tabLst>
            </a:pPr>
            <a:r>
              <a:rPr lang="en-US" sz="1800" dirty="0">
                <a:latin typeface="Gill Sans MT" pitchFamily="34" charset="0"/>
              </a:rPr>
              <a:t>= ~ 1.2 </a:t>
            </a:r>
            <a:r>
              <a:rPr lang="en-US" sz="1800" dirty="0" err="1">
                <a:latin typeface="Gill Sans MT" pitchFamily="34" charset="0"/>
              </a:rPr>
              <a:t>secs</a:t>
            </a:r>
            <a:endParaRPr lang="en-US" sz="1800" dirty="0">
              <a:latin typeface="Gill Sans MT" pitchFamily="34" charset="0"/>
            </a:endParaRPr>
          </a:p>
          <a:p>
            <a:pPr marL="576263" lvl="1" indent="-233363">
              <a:lnSpc>
                <a:spcPct val="80000"/>
              </a:lnSpc>
              <a:buClr>
                <a:srgbClr val="000099"/>
              </a:buClr>
              <a:buSzTx/>
              <a:buFont typeface="Wingdings" pitchFamily="2" charset="2"/>
              <a:buChar char="§"/>
              <a:tabLst>
                <a:tab pos="576263" algn="l"/>
              </a:tabLst>
            </a:pPr>
            <a:r>
              <a:rPr lang="en-US" sz="1800" dirty="0">
                <a:latin typeface="Gill Sans MT" pitchFamily="34" charset="0"/>
              </a:rPr>
              <a:t>less than with 154 Mbps link (and cheaper too!)</a:t>
            </a:r>
          </a:p>
          <a:p>
            <a:pPr marL="228600" indent="-228600">
              <a:lnSpc>
                <a:spcPct val="80000"/>
              </a:lnSpc>
              <a:buClr>
                <a:srgbClr val="000099"/>
              </a:buClr>
              <a:buSzPct val="65000"/>
              <a:buFont typeface="Wingdings" pitchFamily="2" charset="2"/>
              <a:buNone/>
              <a:tabLst>
                <a:tab pos="576263" algn="l"/>
              </a:tabLst>
            </a:pPr>
            <a:r>
              <a:rPr lang="en-US" sz="2400" dirty="0">
                <a:latin typeface="Gill Sans MT" pitchFamily="34" charset="0"/>
              </a:rPr>
              <a:t>  </a:t>
            </a:r>
          </a:p>
        </p:txBody>
      </p:sp>
      <p:sp>
        <p:nvSpPr>
          <p:cNvPr id="147467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68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69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70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71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72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73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 Internet</a:t>
            </a:r>
            <a:endParaRPr lang="en-US" sz="2400">
              <a:solidFill>
                <a:srgbClr val="CC0000"/>
              </a:solidFill>
            </a:endParaRPr>
          </a:p>
        </p:txBody>
      </p:sp>
      <p:grpSp>
        <p:nvGrpSpPr>
          <p:cNvPr id="147474" name="Group 71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147701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7702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7703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47704" name="Group 7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7707" name="Freeform 7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708" name="Freeform 7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7705" name="Line 78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706" name="Line 79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7475" name="Group 80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147669" name="Freeform 8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70" name="Rectangle 82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71" name="Freeform 8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72" name="Freeform 8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73" name="Rectangle 85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74" name="Group 8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699" name="AutoShape 8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700" name="AutoShape 88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75" name="Rectangle 89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76" name="Group 9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697" name="AutoShape 9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98" name="AutoShape 92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77" name="Rectangle 93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78" name="Rectangle 94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79" name="Group 9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695" name="AutoShape 9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96" name="AutoShape 97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80" name="Freeform 9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681" name="Group 9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693" name="AutoShape 10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94" name="AutoShape 101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82" name="Rectangle 102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83" name="Freeform 10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84" name="Freeform 10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85" name="Oval 105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86" name="Freeform 10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87" name="AutoShape 107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88" name="AutoShape 108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89" name="Oval 109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90" name="Oval 110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7691" name="Oval 111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92" name="Rectangle 112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7476" name="Group 113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147637" name="Freeform 11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38" name="Rectangle 115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39" name="Freeform 11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40" name="Freeform 11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41" name="Rectangle 118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42" name="Group 11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667" name="AutoShape 120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68" name="AutoShape 121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43" name="Rectangle 122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44" name="Group 12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665" name="AutoShape 12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66" name="AutoShape 125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45" name="Rectangle 126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46" name="Rectangle 127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47" name="Group 12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663" name="AutoShape 12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64" name="AutoShape 130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48" name="Freeform 13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649" name="Group 13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661" name="AutoShape 13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62" name="AutoShape 13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50" name="Rectangle 135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51" name="Freeform 13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52" name="Freeform 13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53" name="Oval 138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54" name="Freeform 13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55" name="AutoShape 140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56" name="AutoShape 141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57" name="Oval 142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58" name="Oval 143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7659" name="Oval 144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60" name="Rectangle 145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7477" name="Group 146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147605" name="Freeform 14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06" name="Rectangle 148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07" name="Freeform 14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08" name="Freeform 15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09" name="Rectangle 151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10" name="Group 15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635" name="AutoShape 153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36" name="AutoShape 154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11" name="Rectangle 155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12" name="Group 15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633" name="AutoShape 15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34" name="AutoShape 158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13" name="Rectangle 159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14" name="Rectangle 160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615" name="Group 16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631" name="AutoShape 16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32" name="AutoShape 16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16" name="Freeform 16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617" name="Group 16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629" name="AutoShape 16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30" name="AutoShape 167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618" name="Rectangle 168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19" name="Freeform 16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20" name="Freeform 17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21" name="Oval 171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22" name="Freeform 17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23" name="AutoShape 173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24" name="AutoShape 174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25" name="Oval 175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26" name="Oval 176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7627" name="Oval 177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28" name="Rectangle 178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7478" name="Group 179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147573" name="Freeform 18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74" name="Rectangle 18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75" name="Freeform 18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76" name="Freeform 18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77" name="Rectangle 18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78" name="Group 18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603" name="AutoShape 18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04" name="AutoShape 18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79" name="Rectangle 18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80" name="Group 18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601" name="AutoShape 19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02" name="AutoShape 19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81" name="Rectangle 19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82" name="Rectangle 19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83" name="Group 19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599" name="AutoShape 19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600" name="AutoShape 19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84" name="Freeform 19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585" name="Group 19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597" name="AutoShape 19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98" name="AutoShape 20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86" name="Rectangle 20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87" name="Freeform 20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88" name="Freeform 20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89" name="Oval 20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90" name="Freeform 20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91" name="AutoShape 20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92" name="AutoShape 20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93" name="Oval 20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94" name="Oval 20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7595" name="Oval 21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96" name="Rectangle 21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7479" name="Group 212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147541" name="Freeform 21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42" name="Rectangle 214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43" name="Freeform 21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44" name="Freeform 21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45" name="Rectangle 217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46" name="Group 21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571" name="AutoShape 219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72" name="AutoShape 220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47" name="Rectangle 221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48" name="Group 22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569" name="AutoShape 2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70" name="AutoShape 224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49" name="Rectangle 225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50" name="Rectangle 226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51" name="Group 22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567" name="AutoShape 22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68" name="AutoShape 229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52" name="Freeform 23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553" name="Group 23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565" name="AutoShape 232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66" name="AutoShape 233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54" name="Rectangle 234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55" name="Freeform 23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56" name="Freeform 23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57" name="Oval 237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58" name="Freeform 23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59" name="AutoShape 239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60" name="AutoShape 240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61" name="Oval 241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62" name="Oval 242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7563" name="Oval 243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64" name="Rectangle 244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7480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81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82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83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84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485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network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47486" name="Text Box 98"/>
          <p:cNvSpPr txBox="1">
            <a:spLocks noChangeArrowheads="1"/>
          </p:cNvSpPr>
          <p:nvPr/>
        </p:nvSpPr>
        <p:spPr bwMode="auto">
          <a:xfrm>
            <a:off x="6967538" y="4660900"/>
            <a:ext cx="1290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1 Gbps LAN</a:t>
            </a:r>
            <a:endParaRPr lang="en-US" sz="2400">
              <a:solidFill>
                <a:schemeClr val="accent2"/>
              </a:solidFill>
            </a:endParaRPr>
          </a:p>
        </p:txBody>
      </p:sp>
      <p:grpSp>
        <p:nvGrpSpPr>
          <p:cNvPr id="147487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14753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753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4753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47536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7539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540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7537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38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7488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147531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7532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7489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147529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7530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7490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147527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7528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0509" name="Group 308"/>
          <p:cNvGrpSpPr>
            <a:grpSpLocks/>
          </p:cNvGrpSpPr>
          <p:nvPr/>
        </p:nvGrpSpPr>
        <p:grpSpPr bwMode="auto">
          <a:xfrm>
            <a:off x="6719888" y="4941888"/>
            <a:ext cx="1860550" cy="809625"/>
            <a:chOff x="4217" y="3611"/>
            <a:chExt cx="1172" cy="510"/>
          </a:xfrm>
        </p:grpSpPr>
        <p:sp>
          <p:nvSpPr>
            <p:cNvPr id="147525" name="Rectangle 307"/>
            <p:cNvSpPr>
              <a:spLocks noChangeArrowheads="1"/>
            </p:cNvSpPr>
            <p:nvPr/>
          </p:nvSpPr>
          <p:spPr bwMode="auto">
            <a:xfrm>
              <a:off x="4217" y="3611"/>
              <a:ext cx="329" cy="473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26" name="Text Box 97"/>
            <p:cNvSpPr txBox="1">
              <a:spLocks noChangeArrowheads="1"/>
            </p:cNvSpPr>
            <p:nvPr/>
          </p:nvSpPr>
          <p:spPr bwMode="auto">
            <a:xfrm>
              <a:off x="4561" y="3717"/>
              <a:ext cx="8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CC0000"/>
                  </a:solidFill>
                </a:rPr>
                <a:t>local web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CC0000"/>
                  </a:solidFill>
                </a:rPr>
                <a:t>cache</a:t>
              </a:r>
            </a:p>
          </p:txBody>
        </p:sp>
      </p:grpSp>
      <p:grpSp>
        <p:nvGrpSpPr>
          <p:cNvPr id="147492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147493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494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495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496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497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498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7523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24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499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00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7521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22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01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02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503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7519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20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04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7505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7517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518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7506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07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08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09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10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511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12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13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14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7515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516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66" grpId="0"/>
      <p:bldP spid="14956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4950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71F71924-D315-46B5-B47F-8B155D37F7CB}" type="slidenum">
              <a:rPr lang="en-US"/>
              <a:pPr/>
              <a:t>27</a:t>
            </a:fld>
            <a:endParaRPr lang="en-US"/>
          </a:p>
        </p:txBody>
      </p:sp>
      <p:sp>
        <p:nvSpPr>
          <p:cNvPr id="149507" name="Rectangle 2"/>
          <p:cNvSpPr>
            <a:spLocks noGrp="1" noChangeArrowheads="1"/>
          </p:cNvSpPr>
          <p:nvPr>
            <p:ph type="title"/>
          </p:nvPr>
        </p:nvSpPr>
        <p:spPr>
          <a:xfrm>
            <a:off x="287338" y="193675"/>
            <a:ext cx="7962900" cy="739775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Conditional GET 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495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8288" y="1403350"/>
            <a:ext cx="3743325" cy="5132388"/>
          </a:xfrm>
        </p:spPr>
        <p:txBody>
          <a:bodyPr/>
          <a:lstStyle/>
          <a:p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Goal:</a:t>
            </a:r>
            <a:r>
              <a:rPr lang="en-US" sz="2400" smtClean="0">
                <a:ea typeface="ＭＳ Ｐゴシック" pitchFamily="34" charset="-128"/>
              </a:rPr>
              <a:t> don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t send object if cache has up-to-date cached version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no object transmission delay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lower link utilization</a:t>
            </a:r>
          </a:p>
          <a:p>
            <a:r>
              <a:rPr lang="en-US" sz="2400" i="1" smtClean="0">
                <a:ea typeface="ＭＳ Ｐゴシック" pitchFamily="34" charset="-128"/>
              </a:rPr>
              <a:t>cache:</a:t>
            </a:r>
            <a:r>
              <a:rPr lang="en-US" sz="2400" smtClean="0">
                <a:ea typeface="ＭＳ Ｐゴシック" pitchFamily="34" charset="-128"/>
              </a:rPr>
              <a:t> specify date of cached copy in HTTP request</a:t>
            </a:r>
          </a:p>
          <a:p>
            <a:pPr lvl="1"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ea typeface="ＭＳ Ｐゴシック" pitchFamily="34" charset="-128"/>
              </a:rPr>
              <a:t>If-modified-since: &lt;date&gt;</a:t>
            </a:r>
          </a:p>
          <a:p>
            <a:r>
              <a:rPr lang="en-US" sz="2400" i="1" smtClean="0">
                <a:ea typeface="ＭＳ Ｐゴシック" pitchFamily="34" charset="-128"/>
              </a:rPr>
              <a:t>server:</a:t>
            </a:r>
            <a:r>
              <a:rPr lang="en-US" sz="2400" smtClean="0">
                <a:ea typeface="ＭＳ Ｐゴシック" pitchFamily="34" charset="-128"/>
              </a:rPr>
              <a:t> response contains no object if cached copy is up-to-date: </a:t>
            </a:r>
          </a:p>
          <a:p>
            <a:pPr lvl="1"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  <a:ea typeface="ＭＳ Ｐゴシック" pitchFamily="34" charset="-128"/>
              </a:rPr>
              <a:t>HTTP/1.0 304 Not Modified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67590" name="Line 4"/>
          <p:cNvSpPr>
            <a:spLocks noChangeShapeType="1"/>
          </p:cNvSpPr>
          <p:nvPr/>
        </p:nvSpPr>
        <p:spPr bwMode="auto">
          <a:xfrm>
            <a:off x="4521200" y="21145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Text Box 8"/>
          <p:cNvSpPr txBox="1">
            <a:spLocks noChangeArrowheads="1"/>
          </p:cNvSpPr>
          <p:nvPr/>
        </p:nvSpPr>
        <p:spPr bwMode="auto">
          <a:xfrm>
            <a:off x="4827588" y="1998663"/>
            <a:ext cx="2681287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If-modified-since: &lt;date&gt;</a:t>
            </a:r>
            <a:endParaRPr lang="en-US" b="1"/>
          </a:p>
        </p:txBody>
      </p:sp>
      <p:sp>
        <p:nvSpPr>
          <p:cNvPr id="67594" name="Line 9"/>
          <p:cNvSpPr>
            <a:spLocks noChangeShapeType="1"/>
          </p:cNvSpPr>
          <p:nvPr/>
        </p:nvSpPr>
        <p:spPr bwMode="auto">
          <a:xfrm flipH="1">
            <a:off x="4540250" y="28606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808538" y="2854325"/>
            <a:ext cx="2643187" cy="865188"/>
            <a:chOff x="2698" y="2036"/>
            <a:chExt cx="1665" cy="545"/>
          </a:xfrm>
        </p:grpSpPr>
        <p:sp>
          <p:nvSpPr>
            <p:cNvPr id="149559" name="Rectangle 10"/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49560" name="Text Box 11"/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HTTP response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/>
                <a:t>HTTP/1.0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/>
                <a:t>304 Not Modified</a:t>
              </a:r>
              <a:endParaRPr lang="en-US" b="1"/>
            </a:p>
          </p:txBody>
        </p:sp>
      </p:grpSp>
      <p:sp>
        <p:nvSpPr>
          <p:cNvPr id="67596" name="Text Box 28"/>
          <p:cNvSpPr txBox="1">
            <a:spLocks noChangeArrowheads="1"/>
          </p:cNvSpPr>
          <p:nvPr/>
        </p:nvSpPr>
        <p:spPr bwMode="auto">
          <a:xfrm>
            <a:off x="7905750" y="2149475"/>
            <a:ext cx="10477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not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modified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before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67597" name="Line 31"/>
          <p:cNvSpPr>
            <a:spLocks noChangeShapeType="1"/>
          </p:cNvSpPr>
          <p:nvPr/>
        </p:nvSpPr>
        <p:spPr bwMode="auto">
          <a:xfrm>
            <a:off x="4278313" y="4079875"/>
            <a:ext cx="3905250" cy="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32"/>
          <p:cNvSpPr>
            <a:spLocks noChangeShapeType="1"/>
          </p:cNvSpPr>
          <p:nvPr/>
        </p:nvSpPr>
        <p:spPr bwMode="auto">
          <a:xfrm>
            <a:off x="4587875" y="46783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Text Box 34"/>
          <p:cNvSpPr txBox="1">
            <a:spLocks noChangeArrowheads="1"/>
          </p:cNvSpPr>
          <p:nvPr/>
        </p:nvSpPr>
        <p:spPr bwMode="auto">
          <a:xfrm>
            <a:off x="4832350" y="4562475"/>
            <a:ext cx="2681288" cy="620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If-modified-since: &lt;date&gt;</a:t>
            </a:r>
            <a:endParaRPr lang="en-US" b="1"/>
          </a:p>
        </p:txBody>
      </p:sp>
      <p:sp>
        <p:nvSpPr>
          <p:cNvPr id="67600" name="Line 35"/>
          <p:cNvSpPr>
            <a:spLocks noChangeShapeType="1"/>
          </p:cNvSpPr>
          <p:nvPr/>
        </p:nvSpPr>
        <p:spPr bwMode="auto">
          <a:xfrm flipH="1">
            <a:off x="4606925" y="54578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Text Box 38"/>
          <p:cNvSpPr txBox="1">
            <a:spLocks noChangeArrowheads="1"/>
          </p:cNvSpPr>
          <p:nvPr/>
        </p:nvSpPr>
        <p:spPr bwMode="auto">
          <a:xfrm>
            <a:off x="4851400" y="5402263"/>
            <a:ext cx="2643188" cy="925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HTTP response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HTTP/1.0 200 OK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b="1"/>
              <a:t>&lt;data&gt;</a:t>
            </a:r>
          </a:p>
        </p:txBody>
      </p:sp>
      <p:sp>
        <p:nvSpPr>
          <p:cNvPr id="67602" name="Text Box 39"/>
          <p:cNvSpPr txBox="1">
            <a:spLocks noChangeArrowheads="1"/>
          </p:cNvSpPr>
          <p:nvPr/>
        </p:nvSpPr>
        <p:spPr bwMode="auto">
          <a:xfrm>
            <a:off x="7985125" y="4808538"/>
            <a:ext cx="1047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modified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after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149520" name="Text Box 5"/>
          <p:cNvSpPr txBox="1">
            <a:spLocks noChangeArrowheads="1"/>
          </p:cNvSpPr>
          <p:nvPr/>
        </p:nvSpPr>
        <p:spPr bwMode="auto">
          <a:xfrm>
            <a:off x="3797300" y="1062038"/>
            <a:ext cx="77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client</a:t>
            </a:r>
          </a:p>
        </p:txBody>
      </p:sp>
      <p:sp>
        <p:nvSpPr>
          <p:cNvPr id="149521" name="Text Box 6"/>
          <p:cNvSpPr txBox="1">
            <a:spLocks noChangeArrowheads="1"/>
          </p:cNvSpPr>
          <p:nvPr/>
        </p:nvSpPr>
        <p:spPr bwMode="auto">
          <a:xfrm>
            <a:off x="7483475" y="1057275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server</a:t>
            </a:r>
          </a:p>
        </p:txBody>
      </p:sp>
      <p:pic>
        <p:nvPicPr>
          <p:cNvPr id="149522" name="Picture 3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663" y="762000"/>
            <a:ext cx="3656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9523" name="Group 34"/>
          <p:cNvGrpSpPr>
            <a:grpSpLocks/>
          </p:cNvGrpSpPr>
          <p:nvPr/>
        </p:nvGrpSpPr>
        <p:grpSpPr bwMode="auto">
          <a:xfrm>
            <a:off x="7073900" y="977900"/>
            <a:ext cx="422275" cy="685800"/>
            <a:chOff x="4140" y="429"/>
            <a:chExt cx="1425" cy="2396"/>
          </a:xfrm>
        </p:grpSpPr>
        <p:sp>
          <p:nvSpPr>
            <p:cNvPr id="149527" name="Freeform 3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528" name="Rectangle 36"/>
            <p:cNvSpPr>
              <a:spLocks noChangeArrowheads="1"/>
            </p:cNvSpPr>
            <p:nvPr/>
          </p:nvSpPr>
          <p:spPr bwMode="auto">
            <a:xfrm>
              <a:off x="4204" y="429"/>
              <a:ext cx="1050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29" name="Freeform 3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530" name="Freeform 3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531" name="Rectangle 39"/>
            <p:cNvSpPr>
              <a:spLocks noChangeArrowheads="1"/>
            </p:cNvSpPr>
            <p:nvPr/>
          </p:nvSpPr>
          <p:spPr bwMode="auto">
            <a:xfrm>
              <a:off x="4210" y="695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32" name="Group 4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9557" name="AutoShape 4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8" name="AutoShape 42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533" name="Rectangle 43"/>
            <p:cNvSpPr>
              <a:spLocks noChangeArrowheads="1"/>
            </p:cNvSpPr>
            <p:nvPr/>
          </p:nvSpPr>
          <p:spPr bwMode="auto">
            <a:xfrm>
              <a:off x="4226" y="1017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34" name="Group 4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9555" name="AutoShape 45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6" name="AutoShape 46"/>
              <p:cNvSpPr>
                <a:spLocks noChangeArrowheads="1"/>
              </p:cNvSpPr>
              <p:nvPr/>
            </p:nvSpPr>
            <p:spPr bwMode="auto">
              <a:xfrm>
                <a:off x="625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535" name="Rectangle 47"/>
            <p:cNvSpPr>
              <a:spLocks noChangeArrowheads="1"/>
            </p:cNvSpPr>
            <p:nvPr/>
          </p:nvSpPr>
          <p:spPr bwMode="auto">
            <a:xfrm>
              <a:off x="4215" y="13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36" name="Rectangle 48"/>
            <p:cNvSpPr>
              <a:spLocks noChangeArrowheads="1"/>
            </p:cNvSpPr>
            <p:nvPr/>
          </p:nvSpPr>
          <p:spPr bwMode="auto">
            <a:xfrm>
              <a:off x="4226" y="16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37" name="Group 4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9553" name="AutoShape 5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4" name="AutoShape 51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538" name="Freeform 5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9539" name="Group 5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9551" name="AutoShape 54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2" name="AutoShape 55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540" name="Rectangle 56"/>
            <p:cNvSpPr>
              <a:spLocks noChangeArrowheads="1"/>
            </p:cNvSpPr>
            <p:nvPr/>
          </p:nvSpPr>
          <p:spPr bwMode="auto">
            <a:xfrm>
              <a:off x="5249" y="429"/>
              <a:ext cx="70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1" name="Freeform 5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542" name="Freeform 5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543" name="Oval 59"/>
            <p:cNvSpPr>
              <a:spLocks noChangeArrowheads="1"/>
            </p:cNvSpPr>
            <p:nvPr/>
          </p:nvSpPr>
          <p:spPr bwMode="auto">
            <a:xfrm>
              <a:off x="5517" y="2609"/>
              <a:ext cx="48" cy="100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4" name="Freeform 6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545" name="AutoShape 61"/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6" name="AutoShape 62"/>
            <p:cNvSpPr>
              <a:spLocks noChangeArrowheads="1"/>
            </p:cNvSpPr>
            <p:nvPr/>
          </p:nvSpPr>
          <p:spPr bwMode="auto">
            <a:xfrm>
              <a:off x="4204" y="2709"/>
              <a:ext cx="107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7" name="Oval 63"/>
            <p:cNvSpPr>
              <a:spLocks noChangeArrowheads="1"/>
            </p:cNvSpPr>
            <p:nvPr/>
          </p:nvSpPr>
          <p:spPr bwMode="auto">
            <a:xfrm>
              <a:off x="4306" y="2381"/>
              <a:ext cx="161" cy="144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8" name="Oval 64"/>
            <p:cNvSpPr>
              <a:spLocks noChangeArrowheads="1"/>
            </p:cNvSpPr>
            <p:nvPr/>
          </p:nvSpPr>
          <p:spPr bwMode="auto">
            <a:xfrm>
              <a:off x="4488" y="2381"/>
              <a:ext cx="155" cy="144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9549" name="Oval 65"/>
            <p:cNvSpPr>
              <a:spLocks noChangeArrowheads="1"/>
            </p:cNvSpPr>
            <p:nvPr/>
          </p:nvSpPr>
          <p:spPr bwMode="auto">
            <a:xfrm>
              <a:off x="4660" y="2381"/>
              <a:ext cx="161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50" name="Rectangle 66"/>
            <p:cNvSpPr>
              <a:spLocks noChangeArrowheads="1"/>
            </p:cNvSpPr>
            <p:nvPr/>
          </p:nvSpPr>
          <p:spPr bwMode="auto">
            <a:xfrm>
              <a:off x="5061" y="1838"/>
              <a:ext cx="86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9524" name="Group 67"/>
          <p:cNvGrpSpPr>
            <a:grpSpLocks/>
          </p:cNvGrpSpPr>
          <p:nvPr/>
        </p:nvGrpSpPr>
        <p:grpSpPr bwMode="auto">
          <a:xfrm>
            <a:off x="4373563" y="1022350"/>
            <a:ext cx="742950" cy="742950"/>
            <a:chOff x="-44" y="1473"/>
            <a:chExt cx="981" cy="1105"/>
          </a:xfrm>
        </p:grpSpPr>
        <p:pic>
          <p:nvPicPr>
            <p:cNvPr id="149525" name="Picture 68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9526" name="Freeform 6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 animBg="1"/>
      <p:bldP spid="67593" grpId="0" animBg="1"/>
      <p:bldP spid="67594" grpId="0" animBg="1"/>
      <p:bldP spid="67596" grpId="0"/>
      <p:bldP spid="67597" grpId="0" animBg="1"/>
      <p:bldP spid="67598" grpId="0" animBg="1"/>
      <p:bldP spid="67599" grpId="0" animBg="1"/>
      <p:bldP spid="67600" grpId="0" animBg="1"/>
      <p:bldP spid="67601" grpId="0" animBg="1"/>
      <p:bldP spid="676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0035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7C548824-B9F7-40B6-9504-6C2942ACBA40}" type="slidenum">
              <a:rPr lang="en-US"/>
              <a:pPr/>
              <a:t>3</a:t>
            </a:fld>
            <a:endParaRPr lang="en-US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01613"/>
            <a:ext cx="7772400" cy="89217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Web and HTTP</a:t>
            </a:r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60488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i="1" dirty="0" smtClean="0">
                <a:ea typeface="ＭＳ Ｐゴシック" pitchFamily="34" charset="-128"/>
              </a:rPr>
              <a:t>First, a review…</a:t>
            </a:r>
          </a:p>
          <a:p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web page</a:t>
            </a:r>
            <a:r>
              <a:rPr lang="en-US" dirty="0" smtClean="0">
                <a:ea typeface="ＭＳ Ｐゴシック" pitchFamily="34" charset="-128"/>
              </a:rPr>
              <a:t> consists of </a:t>
            </a: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objects</a:t>
            </a:r>
          </a:p>
          <a:p>
            <a:r>
              <a:rPr lang="en-US" dirty="0" smtClean="0">
                <a:ea typeface="ＭＳ Ｐゴシック" pitchFamily="34" charset="-128"/>
              </a:rPr>
              <a:t>object can be HTML file, JPEG image, Java script, audio file,…</a:t>
            </a:r>
          </a:p>
          <a:p>
            <a:r>
              <a:rPr lang="en-US" dirty="0" smtClean="0">
                <a:ea typeface="ＭＳ Ｐゴシック" pitchFamily="34" charset="-128"/>
              </a:rPr>
              <a:t>web page consists of </a:t>
            </a: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base HTML-file</a:t>
            </a:r>
            <a:r>
              <a:rPr lang="en-US" dirty="0" smtClean="0">
                <a:ea typeface="ＭＳ Ｐゴシック" pitchFamily="34" charset="-128"/>
              </a:rPr>
              <a:t> which includes </a:t>
            </a: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several referenced objects</a:t>
            </a:r>
          </a:p>
          <a:p>
            <a:r>
              <a:rPr lang="en-US" dirty="0" smtClean="0">
                <a:ea typeface="ＭＳ Ｐゴシック" pitchFamily="34" charset="-128"/>
              </a:rPr>
              <a:t>each object is addressable by a </a:t>
            </a: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URL, </a:t>
            </a:r>
            <a:r>
              <a:rPr lang="en-US" dirty="0" smtClean="0">
                <a:ea typeface="ＭＳ Ｐゴシック" pitchFamily="34" charset="-128"/>
              </a:rPr>
              <a:t>e.g.,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grpSp>
        <p:nvGrpSpPr>
          <p:cNvPr id="100357" name="Group 10"/>
          <p:cNvGrpSpPr>
            <a:grpSpLocks/>
          </p:cNvGrpSpPr>
          <p:nvPr/>
        </p:nvGrpSpPr>
        <p:grpSpPr bwMode="auto">
          <a:xfrm>
            <a:off x="655614" y="4486275"/>
            <a:ext cx="8129597" cy="1144588"/>
            <a:chOff x="444" y="2955"/>
            <a:chExt cx="5121" cy="721"/>
          </a:xfrm>
        </p:grpSpPr>
        <p:sp>
          <p:nvSpPr>
            <p:cNvPr id="100359" name="Text Box 5"/>
            <p:cNvSpPr txBox="1">
              <a:spLocks noChangeArrowheads="1"/>
            </p:cNvSpPr>
            <p:nvPr/>
          </p:nvSpPr>
          <p:spPr bwMode="auto">
            <a:xfrm>
              <a:off x="444" y="2955"/>
              <a:ext cx="499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 smtClean="0">
                  <a:latin typeface="Courier New" pitchFamily="49" charset="0"/>
                </a:rPr>
                <a:t>http://www.someschool.edu/someDept/pic.gif</a:t>
              </a:r>
              <a:endParaRPr lang="en-US" sz="2400" dirty="0">
                <a:latin typeface="Courier New" pitchFamily="49" charset="0"/>
              </a:endParaRPr>
            </a:p>
          </p:txBody>
        </p:sp>
        <p:sp>
          <p:nvSpPr>
            <p:cNvPr id="100360" name="AutoShape 6"/>
            <p:cNvSpPr>
              <a:spLocks/>
            </p:cNvSpPr>
            <p:nvPr/>
          </p:nvSpPr>
          <p:spPr bwMode="auto">
            <a:xfrm rot="16200000">
              <a:off x="2299" y="2281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00361" name="AutoShape 7"/>
            <p:cNvSpPr>
              <a:spLocks/>
            </p:cNvSpPr>
            <p:nvPr/>
          </p:nvSpPr>
          <p:spPr bwMode="auto">
            <a:xfrm rot="16200000">
              <a:off x="4495" y="2277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00362" name="Text Box 8"/>
            <p:cNvSpPr txBox="1">
              <a:spLocks noChangeArrowheads="1"/>
            </p:cNvSpPr>
            <p:nvPr/>
          </p:nvSpPr>
          <p:spPr bwMode="auto">
            <a:xfrm>
              <a:off x="1747" y="3388"/>
              <a:ext cx="10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/>
                <a:t>host name</a:t>
              </a:r>
            </a:p>
          </p:txBody>
        </p:sp>
        <p:sp>
          <p:nvSpPr>
            <p:cNvPr id="100363" name="Text Box 9"/>
            <p:cNvSpPr txBox="1">
              <a:spLocks noChangeArrowheads="1"/>
            </p:cNvSpPr>
            <p:nvPr/>
          </p:nvSpPr>
          <p:spPr bwMode="auto">
            <a:xfrm>
              <a:off x="3808" y="3338"/>
              <a:ext cx="10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/>
                <a:t>path</a:t>
              </a:r>
              <a:r>
                <a:rPr lang="en-US" sz="2400">
                  <a:latin typeface="Comic Sans MS" pitchFamily="66" charset="0"/>
                </a:rPr>
                <a:t> </a:t>
              </a:r>
              <a:r>
                <a:rPr lang="en-US" sz="2400"/>
                <a:t>name</a:t>
              </a:r>
            </a:p>
          </p:txBody>
        </p:sp>
      </p:grpSp>
      <p:pic>
        <p:nvPicPr>
          <p:cNvPr id="100358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895350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utoShape 6"/>
          <p:cNvSpPr>
            <a:spLocks/>
          </p:cNvSpPr>
          <p:nvPr/>
        </p:nvSpPr>
        <p:spPr bwMode="auto">
          <a:xfrm rot="16200000">
            <a:off x="1176455" y="4510666"/>
            <a:ext cx="78060" cy="1115121"/>
          </a:xfrm>
          <a:prstGeom prst="leftBrace">
            <a:avLst>
              <a:gd name="adj1" fmla="val 30453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 sz="2400">
              <a:latin typeface="Comic Sans MS" pitchFamily="66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79423" y="5192251"/>
            <a:ext cx="1281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/>
              <a:t>protocol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0240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3B956BD4-4A1C-4354-A751-3B4165EA2F0F}" type="slidenum">
              <a:rPr lang="en-US"/>
              <a:pPr/>
              <a:t>4</a:t>
            </a:fld>
            <a:endParaRPr lang="en-US"/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9563"/>
            <a:ext cx="7772400" cy="795337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HTTP overview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89075"/>
            <a:ext cx="3810000" cy="46482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HTTP: hypertext transfer protocol</a:t>
            </a:r>
          </a:p>
          <a:p>
            <a:pPr>
              <a:lnSpc>
                <a:spcPct val="75000"/>
              </a:lnSpc>
            </a:pPr>
            <a:r>
              <a:rPr lang="en-US" sz="2400" smtClean="0">
                <a:ea typeface="ＭＳ Ｐゴシック" pitchFamily="34" charset="-128"/>
              </a:rPr>
              <a:t>Web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application layer protocol</a:t>
            </a:r>
          </a:p>
          <a:p>
            <a:pPr>
              <a:lnSpc>
                <a:spcPct val="75000"/>
              </a:lnSpc>
            </a:pPr>
            <a:r>
              <a:rPr lang="en-US" sz="2400" smtClean="0">
                <a:ea typeface="ＭＳ Ｐゴシック" pitchFamily="34" charset="-128"/>
              </a:rPr>
              <a:t>client/server model</a:t>
            </a:r>
          </a:p>
          <a:p>
            <a:pPr lvl="1">
              <a:lnSpc>
                <a:spcPct val="75000"/>
              </a:lnSpc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client</a:t>
            </a:r>
            <a:r>
              <a:rPr lang="en-US" i="1" smtClean="0">
                <a:solidFill>
                  <a:srgbClr val="FF0000"/>
                </a:solidFill>
                <a:ea typeface="ＭＳ Ｐゴシック" pitchFamily="34" charset="-128"/>
              </a:rPr>
              <a:t>:</a:t>
            </a:r>
            <a:r>
              <a:rPr lang="en-US" smtClean="0">
                <a:ea typeface="ＭＳ Ｐゴシック" pitchFamily="34" charset="-128"/>
              </a:rPr>
              <a:t> browser that requests, receives, (using HTTP protocol) and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displays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Web objects </a:t>
            </a:r>
          </a:p>
          <a:p>
            <a:pPr lvl="1">
              <a:lnSpc>
                <a:spcPct val="75000"/>
              </a:lnSpc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server:</a:t>
            </a:r>
            <a:r>
              <a:rPr lang="en-US" smtClean="0">
                <a:ea typeface="ＭＳ Ｐゴシック" pitchFamily="34" charset="-128"/>
              </a:rPr>
              <a:t> Web server sends (using HTTP protocol) objects in response to requests</a:t>
            </a:r>
          </a:p>
          <a:p>
            <a:pPr>
              <a:lnSpc>
                <a:spcPct val="75000"/>
              </a:lnSpc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02405" name="Text Box 7"/>
          <p:cNvSpPr txBox="1">
            <a:spLocks noChangeArrowheads="1"/>
          </p:cNvSpPr>
          <p:nvPr/>
        </p:nvSpPr>
        <p:spPr bwMode="auto">
          <a:xfrm>
            <a:off x="4565650" y="2455863"/>
            <a:ext cx="1584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PC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Firefox browser</a:t>
            </a:r>
            <a:endParaRPr lang="en-US" sz="2400"/>
          </a:p>
        </p:txBody>
      </p:sp>
      <p:sp>
        <p:nvSpPr>
          <p:cNvPr id="102406" name="Text Box 9"/>
          <p:cNvSpPr txBox="1">
            <a:spLocks noChangeArrowheads="1"/>
          </p:cNvSpPr>
          <p:nvPr/>
        </p:nvSpPr>
        <p:spPr bwMode="auto">
          <a:xfrm>
            <a:off x="7442284" y="3836988"/>
            <a:ext cx="14793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/>
              <a:t>server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/>
              <a:t>Running  </a:t>
            </a:r>
            <a:r>
              <a:rPr lang="en-US" sz="1600" dirty="0"/>
              <a:t>Web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/>
              <a:t>server</a:t>
            </a:r>
            <a:endParaRPr lang="en-US" sz="2400" dirty="0"/>
          </a:p>
        </p:txBody>
      </p:sp>
      <p:sp>
        <p:nvSpPr>
          <p:cNvPr id="102407" name="Text Box 23"/>
          <p:cNvSpPr txBox="1">
            <a:spLocks noChangeArrowheads="1"/>
          </p:cNvSpPr>
          <p:nvPr/>
        </p:nvSpPr>
        <p:spPr bwMode="auto">
          <a:xfrm>
            <a:off x="4819650" y="5218113"/>
            <a:ext cx="15255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iphone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Safari browser</a:t>
            </a:r>
            <a:endParaRPr lang="en-US" sz="2400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778500" y="2136775"/>
            <a:ext cx="2101850" cy="946150"/>
            <a:chOff x="3640" y="1346"/>
            <a:chExt cx="1324" cy="596"/>
          </a:xfrm>
        </p:grpSpPr>
        <p:sp>
          <p:nvSpPr>
            <p:cNvPr id="102456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7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889625" y="2344738"/>
            <a:ext cx="1971675" cy="904875"/>
            <a:chOff x="4141" y="394"/>
            <a:chExt cx="1242" cy="570"/>
          </a:xfrm>
        </p:grpSpPr>
        <p:sp>
          <p:nvSpPr>
            <p:cNvPr id="102454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5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pic>
        <p:nvPicPr>
          <p:cNvPr id="102410" name="Picture 31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713" y="919163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7"/>
          <p:cNvGrpSpPr>
            <a:grpSpLocks/>
          </p:cNvGrpSpPr>
          <p:nvPr/>
        </p:nvGrpSpPr>
        <p:grpSpPr bwMode="auto">
          <a:xfrm rot="-3183056">
            <a:off x="5754688" y="3630613"/>
            <a:ext cx="2101850" cy="946150"/>
            <a:chOff x="3640" y="1346"/>
            <a:chExt cx="1324" cy="596"/>
          </a:xfrm>
        </p:grpSpPr>
        <p:sp>
          <p:nvSpPr>
            <p:cNvPr id="102452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3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request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 rot="-3264937">
            <a:off x="5800725" y="3870325"/>
            <a:ext cx="1971675" cy="904875"/>
            <a:chOff x="4141" y="394"/>
            <a:chExt cx="1242" cy="570"/>
          </a:xfrm>
        </p:grpSpPr>
        <p:sp>
          <p:nvSpPr>
            <p:cNvPr id="102450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1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HTTP response</a:t>
              </a:r>
              <a:endParaRPr lang="en-US" sz="2400">
                <a:solidFill>
                  <a:srgbClr val="CC0000"/>
                </a:solidFill>
              </a:endParaRPr>
            </a:p>
          </p:txBody>
        </p:sp>
      </p:grpSp>
      <p:pic>
        <p:nvPicPr>
          <p:cNvPr id="102413" name="Picture 43" descr="iphone_stylized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4286250"/>
            <a:ext cx="382588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414" name="Group 44"/>
          <p:cNvGrpSpPr>
            <a:grpSpLocks/>
          </p:cNvGrpSpPr>
          <p:nvPr/>
        </p:nvGrpSpPr>
        <p:grpSpPr bwMode="auto">
          <a:xfrm>
            <a:off x="4757738" y="1468438"/>
            <a:ext cx="1066800" cy="1079500"/>
            <a:chOff x="-44" y="1473"/>
            <a:chExt cx="981" cy="1105"/>
          </a:xfrm>
        </p:grpSpPr>
        <p:pic>
          <p:nvPicPr>
            <p:cNvPr id="102448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49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2415" name="Group 47"/>
          <p:cNvGrpSpPr>
            <a:grpSpLocks/>
          </p:cNvGrpSpPr>
          <p:nvPr/>
        </p:nvGrpSpPr>
        <p:grpSpPr bwMode="auto">
          <a:xfrm>
            <a:off x="7878763" y="2633663"/>
            <a:ext cx="695325" cy="1282700"/>
            <a:chOff x="4140" y="429"/>
            <a:chExt cx="1425" cy="2396"/>
          </a:xfrm>
        </p:grpSpPr>
        <p:sp>
          <p:nvSpPr>
            <p:cNvPr id="102416" name="Freeform 4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17" name="Rectangle 49"/>
            <p:cNvSpPr>
              <a:spLocks noChangeArrowheads="1"/>
            </p:cNvSpPr>
            <p:nvPr/>
          </p:nvSpPr>
          <p:spPr bwMode="auto">
            <a:xfrm>
              <a:off x="4205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8" name="Freeform 5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19" name="Freeform 5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20" name="Rectangle 52"/>
            <p:cNvSpPr>
              <a:spLocks noChangeArrowheads="1"/>
            </p:cNvSpPr>
            <p:nvPr/>
          </p:nvSpPr>
          <p:spPr bwMode="auto">
            <a:xfrm>
              <a:off x="4212" y="693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21" name="Group 5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2446" name="AutoShape 54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7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7" name="AutoShape 55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4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22" name="Rectangle 56"/>
            <p:cNvSpPr>
              <a:spLocks noChangeArrowheads="1"/>
            </p:cNvSpPr>
            <p:nvPr/>
          </p:nvSpPr>
          <p:spPr bwMode="auto">
            <a:xfrm>
              <a:off x="4225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23" name="Group 5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2444" name="AutoShape 58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5" name="AutoShape 59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24" name="Rectangle 60"/>
            <p:cNvSpPr>
              <a:spLocks noChangeArrowheads="1"/>
            </p:cNvSpPr>
            <p:nvPr/>
          </p:nvSpPr>
          <p:spPr bwMode="auto">
            <a:xfrm>
              <a:off x="4218" y="1357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5" name="Rectangle 61"/>
            <p:cNvSpPr>
              <a:spLocks noChangeArrowheads="1"/>
            </p:cNvSpPr>
            <p:nvPr/>
          </p:nvSpPr>
          <p:spPr bwMode="auto">
            <a:xfrm>
              <a:off x="4228" y="1654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26" name="Group 6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2442" name="AutoShape 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3" name="AutoShape 64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27" name="Freeform 6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428" name="Group 6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2440" name="AutoShape 6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1" name="AutoShape 68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29" name="Rectangle 69"/>
            <p:cNvSpPr>
              <a:spLocks noChangeArrowheads="1"/>
            </p:cNvSpPr>
            <p:nvPr/>
          </p:nvSpPr>
          <p:spPr bwMode="auto">
            <a:xfrm>
              <a:off x="5249" y="432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0" name="Freeform 7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31" name="Freeform 7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32" name="Oval 72"/>
            <p:cNvSpPr>
              <a:spLocks noChangeArrowheads="1"/>
            </p:cNvSpPr>
            <p:nvPr/>
          </p:nvSpPr>
          <p:spPr bwMode="auto">
            <a:xfrm>
              <a:off x="5516" y="2611"/>
              <a:ext cx="49" cy="95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3" name="Freeform 7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34" name="AutoShape 74"/>
            <p:cNvSpPr>
              <a:spLocks noChangeArrowheads="1"/>
            </p:cNvSpPr>
            <p:nvPr/>
          </p:nvSpPr>
          <p:spPr bwMode="auto">
            <a:xfrm>
              <a:off x="4140" y="2677"/>
              <a:ext cx="1201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5" name="AutoShape 75"/>
            <p:cNvSpPr>
              <a:spLocks noChangeArrowheads="1"/>
            </p:cNvSpPr>
            <p:nvPr/>
          </p:nvSpPr>
          <p:spPr bwMode="auto">
            <a:xfrm>
              <a:off x="4205" y="2712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6" name="Oval 76"/>
            <p:cNvSpPr>
              <a:spLocks noChangeArrowheads="1"/>
            </p:cNvSpPr>
            <p:nvPr/>
          </p:nvSpPr>
          <p:spPr bwMode="auto">
            <a:xfrm>
              <a:off x="4309" y="2383"/>
              <a:ext cx="156" cy="142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7" name="Oval 77"/>
            <p:cNvSpPr>
              <a:spLocks noChangeArrowheads="1"/>
            </p:cNvSpPr>
            <p:nvPr/>
          </p:nvSpPr>
          <p:spPr bwMode="auto">
            <a:xfrm>
              <a:off x="4485" y="2383"/>
              <a:ext cx="163" cy="14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2438" name="Oval 78"/>
            <p:cNvSpPr>
              <a:spLocks noChangeArrowheads="1"/>
            </p:cNvSpPr>
            <p:nvPr/>
          </p:nvSpPr>
          <p:spPr bwMode="auto">
            <a:xfrm>
              <a:off x="4661" y="2380"/>
              <a:ext cx="159" cy="142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9" name="Rectangle 79"/>
            <p:cNvSpPr>
              <a:spLocks noChangeArrowheads="1"/>
            </p:cNvSpPr>
            <p:nvPr/>
          </p:nvSpPr>
          <p:spPr bwMode="auto">
            <a:xfrm>
              <a:off x="5061" y="1835"/>
              <a:ext cx="88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0445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3FF10EC0-86FB-49DE-8832-CB944A608827}" type="slidenum">
              <a:rPr lang="en-US"/>
              <a:pPr/>
              <a:t>5</a:t>
            </a:fld>
            <a:endParaRPr lang="en-US"/>
          </a:p>
        </p:txBody>
      </p:sp>
      <p:sp>
        <p:nvSpPr>
          <p:cNvPr id="104451" name="Rectangle 7"/>
          <p:cNvSpPr>
            <a:spLocks noChangeArrowheads="1"/>
          </p:cNvSpPr>
          <p:nvPr/>
        </p:nvSpPr>
        <p:spPr bwMode="auto">
          <a:xfrm>
            <a:off x="4781550" y="3400425"/>
            <a:ext cx="3838575" cy="2711450"/>
          </a:xfrm>
          <a:prstGeom prst="rect">
            <a:avLst/>
          </a:prstGeom>
          <a:solidFill>
            <a:srgbClr val="FFFFFF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Comic Sans MS" pitchFamily="66" charset="0"/>
            </a:endParaRPr>
          </a:p>
        </p:txBody>
      </p:sp>
      <p:sp>
        <p:nvSpPr>
          <p:cNvPr id="104452" name="Rectangle 9"/>
          <p:cNvSpPr>
            <a:spLocks noChangeArrowheads="1"/>
          </p:cNvSpPr>
          <p:nvPr/>
        </p:nvSpPr>
        <p:spPr bwMode="auto">
          <a:xfrm>
            <a:off x="7667625" y="3238500"/>
            <a:ext cx="828675" cy="295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Comic Sans MS" pitchFamily="66" charset="0"/>
            </a:endParaRPr>
          </a:p>
        </p:txBody>
      </p:sp>
      <p:sp>
        <p:nvSpPr>
          <p:cNvPr id="104453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347663"/>
            <a:ext cx="7772400" cy="795337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HTTP overview (continued)</a:t>
            </a:r>
          </a:p>
        </p:txBody>
      </p:sp>
      <p:sp>
        <p:nvSpPr>
          <p:cNvPr id="1044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511300"/>
            <a:ext cx="39719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uses TCP:</a:t>
            </a:r>
          </a:p>
          <a:p>
            <a:r>
              <a:rPr lang="en-US" sz="2400" smtClean="0">
                <a:ea typeface="ＭＳ Ｐゴシック" pitchFamily="34" charset="-128"/>
              </a:rPr>
              <a:t>client initiates TCP connection (creates socket) to server,  port 80</a:t>
            </a:r>
          </a:p>
          <a:p>
            <a:r>
              <a:rPr lang="en-US" sz="2400" smtClean="0">
                <a:ea typeface="ＭＳ Ｐゴシック" pitchFamily="34" charset="-128"/>
              </a:rPr>
              <a:t>server accepts TCP connection from client</a:t>
            </a:r>
          </a:p>
          <a:p>
            <a:r>
              <a:rPr lang="en-US" sz="2400" smtClean="0">
                <a:ea typeface="ＭＳ Ｐゴシック" pitchFamily="34" charset="-128"/>
              </a:rPr>
              <a:t>HTTP messages (application-layer protocol messages) exchanged between browser (HTTP client) and Web server (HTTP server)</a:t>
            </a:r>
          </a:p>
          <a:p>
            <a:r>
              <a:rPr lang="en-US" sz="2400" smtClean="0">
                <a:ea typeface="ＭＳ Ｐゴシック" pitchFamily="34" charset="-128"/>
              </a:rPr>
              <a:t>TCP connection closed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0445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566863"/>
            <a:ext cx="3200400" cy="14478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HTTP is </a:t>
            </a:r>
            <a:r>
              <a:rPr lang="ja-JP" altLang="en-US" i="1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i="1" smtClean="0">
                <a:solidFill>
                  <a:srgbClr val="CC0000"/>
                </a:solidFill>
                <a:ea typeface="ＭＳ Ｐゴシック" pitchFamily="34" charset="-128"/>
              </a:rPr>
              <a:t>stateless</a:t>
            </a:r>
            <a:r>
              <a:rPr lang="ja-JP" altLang="en-US" i="1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endParaRPr lang="en-US" altLang="ja-JP" i="1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lnSpc>
                <a:spcPct val="75000"/>
              </a:lnSpc>
            </a:pPr>
            <a:r>
              <a:rPr lang="en-US" sz="2400" smtClean="0">
                <a:ea typeface="ＭＳ Ｐゴシック" pitchFamily="34" charset="-128"/>
              </a:rPr>
              <a:t>server maintains no information about past client requests</a:t>
            </a:r>
          </a:p>
        </p:txBody>
      </p:sp>
      <p:sp>
        <p:nvSpPr>
          <p:cNvPr id="104456" name="Rectangle 6"/>
          <p:cNvSpPr>
            <a:spLocks noChangeArrowheads="1"/>
          </p:cNvSpPr>
          <p:nvPr/>
        </p:nvSpPr>
        <p:spPr bwMode="auto">
          <a:xfrm>
            <a:off x="4919663" y="3463925"/>
            <a:ext cx="375285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</a:pPr>
            <a:r>
              <a:rPr lang="en-US" sz="2400">
                <a:solidFill>
                  <a:srgbClr val="000099"/>
                </a:solidFill>
                <a:latin typeface="Gill Sans MT" pitchFamily="34" charset="0"/>
              </a:rPr>
              <a:t>protocols that maintain </a:t>
            </a:r>
            <a:r>
              <a:rPr lang="ja-JP" altLang="en-US" sz="2400">
                <a:solidFill>
                  <a:srgbClr val="000099"/>
                </a:solidFill>
                <a:latin typeface="Gill Sans MT" pitchFamily="34" charset="0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pitchFamily="34" charset="0"/>
              </a:rPr>
              <a:t>state</a:t>
            </a:r>
            <a:r>
              <a:rPr lang="ja-JP" altLang="en-US" sz="2400">
                <a:solidFill>
                  <a:srgbClr val="000099"/>
                </a:solidFill>
                <a:latin typeface="Gill Sans MT" pitchFamily="34" charset="0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pitchFamily="34" charset="0"/>
              </a:rPr>
              <a:t> are complex!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>
                <a:latin typeface="Gill Sans MT" pitchFamily="34" charset="0"/>
              </a:rPr>
              <a:t>past history (state) must be maintained</a:t>
            </a:r>
          </a:p>
          <a:p>
            <a:pPr marL="342900" indent="-342900">
              <a:lnSpc>
                <a:spcPct val="90000"/>
              </a:lnSpc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>
                <a:latin typeface="Gill Sans MT" pitchFamily="34" charset="0"/>
              </a:rPr>
              <a:t>if server/client crashes, their views of </a:t>
            </a:r>
            <a:r>
              <a:rPr lang="ja-JP" altLang="en-US">
                <a:latin typeface="Gill Sans MT" pitchFamily="34" charset="0"/>
              </a:rPr>
              <a:t>“</a:t>
            </a:r>
            <a:r>
              <a:rPr lang="en-US" altLang="ja-JP">
                <a:latin typeface="Gill Sans MT" pitchFamily="34" charset="0"/>
              </a:rPr>
              <a:t>state</a:t>
            </a:r>
            <a:r>
              <a:rPr lang="ja-JP" altLang="en-US">
                <a:latin typeface="Gill Sans MT" pitchFamily="34" charset="0"/>
              </a:rPr>
              <a:t>”</a:t>
            </a:r>
            <a:r>
              <a:rPr lang="en-US" altLang="ja-JP">
                <a:latin typeface="Gill Sans MT" pitchFamily="34" charset="0"/>
              </a:rPr>
              <a:t> may be inconsistent, must be reconciled</a:t>
            </a:r>
          </a:p>
          <a:p>
            <a:pPr marL="342900" indent="-342900">
              <a:buFont typeface="ZapfDingbats" pitchFamily="82" charset="2"/>
              <a:buChar char="r"/>
            </a:pPr>
            <a:endParaRPr lang="en-US">
              <a:latin typeface="Gill Sans MT" pitchFamily="34" charset="0"/>
            </a:endParaRPr>
          </a:p>
        </p:txBody>
      </p:sp>
      <p:sp>
        <p:nvSpPr>
          <p:cNvPr id="104457" name="Text Box 8"/>
          <p:cNvSpPr txBox="1">
            <a:spLocks noChangeArrowheads="1"/>
          </p:cNvSpPr>
          <p:nvPr/>
        </p:nvSpPr>
        <p:spPr bwMode="auto">
          <a:xfrm>
            <a:off x="7677150" y="3160713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CC0000"/>
                </a:solidFill>
                <a:latin typeface="Gill Sans MT" pitchFamily="34" charset="0"/>
              </a:rPr>
              <a:t>aside</a:t>
            </a:r>
          </a:p>
        </p:txBody>
      </p:sp>
      <p:pic>
        <p:nvPicPr>
          <p:cNvPr id="104458" name="Picture 1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" y="1020763"/>
            <a:ext cx="6399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0649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A6018391-CFF6-4697-9CE8-2E10249F43CB}" type="slidenum">
              <a:rPr lang="en-US"/>
              <a:pPr/>
              <a:t>6</a:t>
            </a:fld>
            <a:endParaRPr lang="en-US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HTTP connections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non-persistent HTTP</a:t>
            </a:r>
          </a:p>
          <a:p>
            <a:r>
              <a:rPr lang="en-US" smtClean="0">
                <a:ea typeface="ＭＳ Ｐゴシック" pitchFamily="34" charset="-128"/>
              </a:rPr>
              <a:t>at most one object sent over TCP connection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connection then closed</a:t>
            </a:r>
          </a:p>
          <a:p>
            <a:r>
              <a:rPr lang="en-US" smtClean="0">
                <a:ea typeface="ＭＳ Ｐゴシック" pitchFamily="34" charset="-128"/>
              </a:rPr>
              <a:t>downloading multiple objects required multiple connections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0650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persistent HTTP</a:t>
            </a:r>
          </a:p>
          <a:p>
            <a:r>
              <a:rPr lang="en-US" smtClean="0">
                <a:ea typeface="ＭＳ Ｐゴシック" pitchFamily="34" charset="-128"/>
              </a:rPr>
              <a:t>multiple objects can be sent over single TCP connection between client, server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pic>
        <p:nvPicPr>
          <p:cNvPr id="106502" name="Picture 1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675" y="1031875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0854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11D5AB95-0C44-44E8-9196-44C09E9049DB}" type="slidenum">
              <a:rPr lang="en-US"/>
              <a:pPr/>
              <a:t>7</a:t>
            </a:fld>
            <a:endParaRPr lang="en-US"/>
          </a:p>
        </p:txBody>
      </p:sp>
      <p:pic>
        <p:nvPicPr>
          <p:cNvPr id="108547" name="Picture 2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" y="842963"/>
            <a:ext cx="5027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8" name="Line 11"/>
          <p:cNvSpPr>
            <a:spLocks noChangeShapeType="1"/>
          </p:cNvSpPr>
          <p:nvPr/>
        </p:nvSpPr>
        <p:spPr bwMode="auto">
          <a:xfrm>
            <a:off x="476250" y="2095500"/>
            <a:ext cx="0" cy="449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49" name="Rectangle 13"/>
          <p:cNvSpPr>
            <a:spLocks noChangeArrowheads="1"/>
          </p:cNvSpPr>
          <p:nvPr/>
        </p:nvSpPr>
        <p:spPr bwMode="auto">
          <a:xfrm>
            <a:off x="238125" y="6019800"/>
            <a:ext cx="657225" cy="295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Comic Sans MS" pitchFamily="66" charset="0"/>
            </a:endParaRPr>
          </a:p>
        </p:txBody>
      </p:sp>
      <p:sp>
        <p:nvSpPr>
          <p:cNvPr id="1085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190500"/>
            <a:ext cx="7772400" cy="866775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Non-persistent HTTP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085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1638" y="1114425"/>
            <a:ext cx="7942262" cy="466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suppose user enters URL:</a:t>
            </a:r>
          </a:p>
        </p:txBody>
      </p:sp>
      <p:sp>
        <p:nvSpPr>
          <p:cNvPr id="532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57225" y="2106613"/>
            <a:ext cx="3943350" cy="1905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smtClean="0">
                <a:solidFill>
                  <a:srgbClr val="CC0000"/>
                </a:solidFill>
                <a:ea typeface="ＭＳ Ｐゴシック" pitchFamily="34" charset="-128"/>
              </a:rPr>
              <a:t>1a</a:t>
            </a: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.</a:t>
            </a:r>
            <a:r>
              <a:rPr lang="en-US" sz="2000" smtClean="0">
                <a:ea typeface="ＭＳ Ｐゴシック" pitchFamily="34" charset="-128"/>
              </a:rPr>
              <a:t> HTTP client initiates TCP connection to HTTP server (process) at www.someSchool.edu on port 80</a:t>
            </a:r>
          </a:p>
        </p:txBody>
      </p:sp>
      <p:sp>
        <p:nvSpPr>
          <p:cNvPr id="53257" name="Rectangle 5"/>
          <p:cNvSpPr>
            <a:spLocks noChangeArrowheads="1"/>
          </p:cNvSpPr>
          <p:nvPr/>
        </p:nvSpPr>
        <p:spPr bwMode="auto">
          <a:xfrm>
            <a:off x="704850" y="3829050"/>
            <a:ext cx="3810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rgbClr val="CC0000"/>
                </a:solidFill>
                <a:latin typeface="Gill Sans MT" pitchFamily="34" charset="0"/>
              </a:rPr>
              <a:t>2</a:t>
            </a:r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.</a:t>
            </a:r>
            <a:r>
              <a:rPr lang="en-US">
                <a:latin typeface="Gill Sans MT" pitchFamily="34" charset="0"/>
              </a:rPr>
              <a:t> HTTP client sends HTTP </a:t>
            </a:r>
            <a:r>
              <a:rPr lang="en-US" i="1">
                <a:solidFill>
                  <a:srgbClr val="000099"/>
                </a:solidFill>
                <a:latin typeface="Gill Sans MT" pitchFamily="34" charset="0"/>
              </a:rPr>
              <a:t>request message</a:t>
            </a:r>
            <a:r>
              <a:rPr lang="en-US">
                <a:latin typeface="Gill Sans MT" pitchFamily="34" charset="0"/>
              </a:rPr>
              <a:t> (containing URL) into TCP connection socket. Message indicates that client wants object someDepartment/home.index</a:t>
            </a:r>
          </a:p>
        </p:txBody>
      </p:sp>
      <p:sp>
        <p:nvSpPr>
          <p:cNvPr id="53258" name="Rectangle 6"/>
          <p:cNvSpPr>
            <a:spLocks noChangeArrowheads="1"/>
          </p:cNvSpPr>
          <p:nvPr/>
        </p:nvSpPr>
        <p:spPr bwMode="auto">
          <a:xfrm>
            <a:off x="4781550" y="2524125"/>
            <a:ext cx="38100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rgbClr val="CC0000"/>
                </a:solidFill>
                <a:latin typeface="Gill Sans MT" pitchFamily="34" charset="0"/>
              </a:rPr>
              <a:t>1b</a:t>
            </a:r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.</a:t>
            </a:r>
            <a:r>
              <a:rPr lang="en-US">
                <a:latin typeface="Gill Sans MT" pitchFamily="34" charset="0"/>
              </a:rPr>
              <a:t> HTTP server at host www.someSchool.edu waiting for TCP connection at port 80.  </a:t>
            </a:r>
            <a:r>
              <a:rPr lang="ja-JP" altLang="en-US">
                <a:latin typeface="Gill Sans MT" pitchFamily="34" charset="0"/>
              </a:rPr>
              <a:t>“</a:t>
            </a:r>
            <a:r>
              <a:rPr lang="en-US" altLang="ja-JP">
                <a:latin typeface="Gill Sans MT" pitchFamily="34" charset="0"/>
              </a:rPr>
              <a:t>accepts</a:t>
            </a:r>
            <a:r>
              <a:rPr lang="ja-JP" altLang="en-US">
                <a:latin typeface="Gill Sans MT" pitchFamily="34" charset="0"/>
              </a:rPr>
              <a:t>”</a:t>
            </a:r>
            <a:r>
              <a:rPr lang="en-US" altLang="ja-JP">
                <a:latin typeface="Gill Sans MT" pitchFamily="34" charset="0"/>
              </a:rPr>
              <a:t> connection, notifying client</a:t>
            </a:r>
            <a:endParaRPr lang="en-US">
              <a:latin typeface="Gill Sans MT" pitchFamily="34" charset="0"/>
            </a:endParaRPr>
          </a:p>
        </p:txBody>
      </p:sp>
      <p:sp>
        <p:nvSpPr>
          <p:cNvPr id="53259" name="Rectangle 7"/>
          <p:cNvSpPr>
            <a:spLocks noChangeArrowheads="1"/>
          </p:cNvSpPr>
          <p:nvPr/>
        </p:nvSpPr>
        <p:spPr bwMode="auto">
          <a:xfrm>
            <a:off x="4724400" y="4381500"/>
            <a:ext cx="3810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rgbClr val="CC0000"/>
                </a:solidFill>
                <a:latin typeface="Gill Sans MT" pitchFamily="34" charset="0"/>
              </a:rPr>
              <a:t>3</a:t>
            </a:r>
            <a:r>
              <a:rPr lang="en-US">
                <a:solidFill>
                  <a:srgbClr val="FF0000"/>
                </a:solidFill>
                <a:latin typeface="Gill Sans MT" pitchFamily="34" charset="0"/>
              </a:rPr>
              <a:t>.</a:t>
            </a:r>
            <a:r>
              <a:rPr lang="en-US">
                <a:latin typeface="Gill Sans MT" pitchFamily="34" charset="0"/>
              </a:rPr>
              <a:t> HTTP server receives request message, forms </a:t>
            </a:r>
            <a:r>
              <a:rPr lang="en-US" i="1">
                <a:solidFill>
                  <a:srgbClr val="000099"/>
                </a:solidFill>
                <a:latin typeface="Gill Sans MT" pitchFamily="34" charset="0"/>
              </a:rPr>
              <a:t>response message</a:t>
            </a:r>
            <a:r>
              <a:rPr lang="en-US">
                <a:latin typeface="Gill Sans MT" pitchFamily="34" charset="0"/>
              </a:rPr>
              <a:t> containing requested object, and sends message into its socket</a:t>
            </a:r>
          </a:p>
        </p:txBody>
      </p:sp>
      <p:sp>
        <p:nvSpPr>
          <p:cNvPr id="53261" name="Line 9"/>
          <p:cNvSpPr>
            <a:spLocks noChangeShapeType="1"/>
          </p:cNvSpPr>
          <p:nvPr/>
        </p:nvSpPr>
        <p:spPr bwMode="auto">
          <a:xfrm>
            <a:off x="3895725" y="4591050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0"/>
          <p:cNvSpPr>
            <a:spLocks noChangeShapeType="1"/>
          </p:cNvSpPr>
          <p:nvPr/>
        </p:nvSpPr>
        <p:spPr bwMode="auto">
          <a:xfrm flipH="1">
            <a:off x="3943350" y="5200650"/>
            <a:ext cx="1008063" cy="10255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8" name="Text Box 12"/>
          <p:cNvSpPr txBox="1">
            <a:spLocks noChangeArrowheads="1"/>
          </p:cNvSpPr>
          <p:nvPr/>
        </p:nvSpPr>
        <p:spPr bwMode="auto">
          <a:xfrm>
            <a:off x="247650" y="5942013"/>
            <a:ext cx="673100" cy="406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2"/>
                </a:solidFill>
              </a:rPr>
              <a:t>time</a:t>
            </a:r>
          </a:p>
        </p:txBody>
      </p:sp>
      <p:sp>
        <p:nvSpPr>
          <p:cNvPr id="53260" name="Line 8"/>
          <p:cNvSpPr>
            <a:spLocks noChangeShapeType="1"/>
          </p:cNvSpPr>
          <p:nvPr/>
        </p:nvSpPr>
        <p:spPr bwMode="auto">
          <a:xfrm>
            <a:off x="4048125" y="2647950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4"/>
          <p:cNvSpPr>
            <a:spLocks noChangeShapeType="1"/>
          </p:cNvSpPr>
          <p:nvPr/>
        </p:nvSpPr>
        <p:spPr bwMode="auto">
          <a:xfrm flipH="1">
            <a:off x="3954463" y="3259138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61" name="Text Box 15"/>
          <p:cNvSpPr txBox="1">
            <a:spLocks noChangeArrowheads="1"/>
          </p:cNvSpPr>
          <p:nvPr/>
        </p:nvSpPr>
        <p:spPr bwMode="auto">
          <a:xfrm>
            <a:off x="6680200" y="1123950"/>
            <a:ext cx="1898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(contains text,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references to 10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jpeg images)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8562" name="Rectangle 3"/>
          <p:cNvSpPr>
            <a:spLocks noChangeArrowheads="1"/>
          </p:cNvSpPr>
          <p:nvPr/>
        </p:nvSpPr>
        <p:spPr bwMode="auto">
          <a:xfrm>
            <a:off x="409575" y="1450975"/>
            <a:ext cx="79422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www.someSchool.edu/someDepartment/home.index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build="p"/>
      <p:bldP spid="53257" grpId="0"/>
      <p:bldP spid="53258" grpId="0"/>
      <p:bldP spid="53259" grpId="0"/>
      <p:bldP spid="53261" grpId="0" animBg="1"/>
      <p:bldP spid="53262" grpId="0" animBg="1"/>
      <p:bldP spid="53260" grpId="0" animBg="1"/>
      <p:bldP spid="532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1059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61CE5D03-3D44-43C9-8CD6-2052068E8706}" type="slidenum">
              <a:rPr lang="en-US"/>
              <a:pPr/>
              <a:t>8</a:t>
            </a:fld>
            <a:endParaRPr lang="en-US"/>
          </a:p>
        </p:txBody>
      </p:sp>
      <p:pic>
        <p:nvPicPr>
          <p:cNvPr id="110595" name="Picture 1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550" y="889000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>
          <a:xfrm>
            <a:off x="542925" y="257175"/>
            <a:ext cx="7772400" cy="866775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Non-persistent HTTP (cont.)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5427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095375" y="2058988"/>
            <a:ext cx="3810000" cy="15335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smtClean="0">
                <a:solidFill>
                  <a:srgbClr val="CC0000"/>
                </a:solidFill>
                <a:ea typeface="ＭＳ Ｐゴシック" pitchFamily="34" charset="-128"/>
              </a:rPr>
              <a:t>5</a:t>
            </a:r>
            <a:r>
              <a:rPr lang="en-US" sz="1800" smtClean="0">
                <a:solidFill>
                  <a:srgbClr val="CC0000"/>
                </a:solidFill>
                <a:ea typeface="ＭＳ Ｐゴシック" pitchFamily="34" charset="-128"/>
              </a:rPr>
              <a:t>.</a:t>
            </a:r>
            <a:r>
              <a:rPr lang="en-US" sz="1800" smtClean="0">
                <a:ea typeface="ＭＳ Ｐゴシック" pitchFamily="34" charset="-128"/>
              </a:rPr>
              <a:t> HTTP client receives response message containing html file, displays html.  Parsing html file, finds 10 referenced jpeg  objects</a:t>
            </a: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54278" name="Rectangle 7"/>
          <p:cNvSpPr>
            <a:spLocks noChangeArrowheads="1"/>
          </p:cNvSpPr>
          <p:nvPr/>
        </p:nvSpPr>
        <p:spPr bwMode="auto">
          <a:xfrm>
            <a:off x="1085850" y="3568700"/>
            <a:ext cx="38100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rgbClr val="CC0000"/>
                </a:solidFill>
                <a:latin typeface="Gill Sans MT" pitchFamily="34" charset="0"/>
              </a:rPr>
              <a:t>6.</a:t>
            </a:r>
            <a:r>
              <a:rPr lang="en-US">
                <a:latin typeface="Gill Sans MT" pitchFamily="34" charset="0"/>
              </a:rPr>
              <a:t> Steps 1-5 repeated for each of 10 jpeg objects</a:t>
            </a:r>
          </a:p>
        </p:txBody>
      </p:sp>
      <p:sp>
        <p:nvSpPr>
          <p:cNvPr id="54279" name="Rectangle 8"/>
          <p:cNvSpPr>
            <a:spLocks noChangeArrowheads="1"/>
          </p:cNvSpPr>
          <p:nvPr/>
        </p:nvSpPr>
        <p:spPr bwMode="auto">
          <a:xfrm>
            <a:off x="5032375" y="1492250"/>
            <a:ext cx="3810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rgbClr val="CC0000"/>
                </a:solidFill>
                <a:latin typeface="Gill Sans MT" pitchFamily="34" charset="0"/>
              </a:rPr>
              <a:t>4.</a:t>
            </a:r>
            <a:r>
              <a:rPr lang="en-US">
                <a:latin typeface="Gill Sans MT" pitchFamily="34" charset="0"/>
              </a:rPr>
              <a:t> HTTP server closes TCP connection. </a:t>
            </a:r>
          </a:p>
        </p:txBody>
      </p:sp>
      <p:sp>
        <p:nvSpPr>
          <p:cNvPr id="110600" name="Line 2"/>
          <p:cNvSpPr>
            <a:spLocks noChangeShapeType="1"/>
          </p:cNvSpPr>
          <p:nvPr/>
        </p:nvSpPr>
        <p:spPr bwMode="auto">
          <a:xfrm>
            <a:off x="542925" y="1519238"/>
            <a:ext cx="0" cy="2571750"/>
          </a:xfrm>
          <a:prstGeom prst="line">
            <a:avLst/>
          </a:prstGeom>
          <a:noFill/>
          <a:ln w="19050">
            <a:solidFill>
              <a:srgbClr val="969696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01" name="Rectangle 3"/>
          <p:cNvSpPr>
            <a:spLocks noChangeArrowheads="1"/>
          </p:cNvSpPr>
          <p:nvPr/>
        </p:nvSpPr>
        <p:spPr bwMode="auto">
          <a:xfrm>
            <a:off x="304800" y="3519488"/>
            <a:ext cx="342900" cy="295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Comic Sans MS" pitchFamily="66" charset="0"/>
            </a:endParaRPr>
          </a:p>
        </p:txBody>
      </p:sp>
      <p:sp>
        <p:nvSpPr>
          <p:cNvPr id="110602" name="Text Box 13"/>
          <p:cNvSpPr txBox="1">
            <a:spLocks noChangeArrowheads="1"/>
          </p:cNvSpPr>
          <p:nvPr/>
        </p:nvSpPr>
        <p:spPr bwMode="auto">
          <a:xfrm>
            <a:off x="236538" y="3382963"/>
            <a:ext cx="64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2"/>
                </a:solidFill>
                <a:latin typeface="Gill Sans MT" pitchFamily="34" charset="0"/>
              </a:rPr>
              <a:t>time</a:t>
            </a:r>
          </a:p>
        </p:txBody>
      </p:sp>
      <p:sp>
        <p:nvSpPr>
          <p:cNvPr id="54283" name="Line 17"/>
          <p:cNvSpPr>
            <a:spLocks noChangeShapeType="1"/>
          </p:cNvSpPr>
          <p:nvPr/>
        </p:nvSpPr>
        <p:spPr bwMode="auto">
          <a:xfrm flipH="1">
            <a:off x="3762375" y="1449388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4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build="p"/>
      <p:bldP spid="54279" grpId="0"/>
      <p:bldP spid="5428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11264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4C3D44E4-4572-4821-9F47-5451E85E3D7B}" type="slidenum">
              <a:rPr lang="en-US"/>
              <a:pPr/>
              <a:t>9</a:t>
            </a:fld>
            <a:endParaRPr lang="en-US"/>
          </a:p>
        </p:txBody>
      </p:sp>
      <p:pic>
        <p:nvPicPr>
          <p:cNvPr id="112643" name="Picture 4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575" y="668338"/>
            <a:ext cx="7007225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4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8" y="0"/>
            <a:ext cx="8223250" cy="925513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Non-persistent HTTP: response time</a:t>
            </a:r>
          </a:p>
        </p:txBody>
      </p:sp>
      <p:sp>
        <p:nvSpPr>
          <p:cNvPr id="1126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58888"/>
            <a:ext cx="4090988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rgbClr val="CC0000"/>
                </a:solidFill>
                <a:ea typeface="ＭＳ Ｐゴシック" pitchFamily="34" charset="-128"/>
              </a:rPr>
              <a:t>RTT (</a:t>
            </a: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round-trip time):</a:t>
            </a:r>
            <a:r>
              <a:rPr lang="en-US" sz="2400" smtClean="0">
                <a:ea typeface="ＭＳ Ｐゴシック" pitchFamily="34" charset="-128"/>
              </a:rPr>
              <a:t> time for a small packet to travel from client to server and back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rgbClr val="CC0000"/>
                </a:solidFill>
                <a:ea typeface="ＭＳ Ｐゴシック" pitchFamily="34" charset="-128"/>
              </a:rPr>
              <a:t>HTTP response time:</a:t>
            </a:r>
          </a:p>
          <a:p>
            <a:r>
              <a:rPr lang="en-US" sz="2400" dirty="0" smtClean="0">
                <a:ea typeface="ＭＳ Ｐゴシック" pitchFamily="34" charset="-128"/>
              </a:rPr>
              <a:t>one RTT to initiate TCP connection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one RTT for HTTP request and first few bytes of HTTP response to return</a:t>
            </a:r>
          </a:p>
          <a:p>
            <a:r>
              <a:rPr lang="en-US" sz="2400" dirty="0" smtClean="0">
                <a:ea typeface="ＭＳ Ｐゴシック" pitchFamily="34" charset="-128"/>
              </a:rPr>
              <a:t>file transmission time</a:t>
            </a:r>
          </a:p>
          <a:p>
            <a:r>
              <a:rPr lang="en-US" sz="2400" dirty="0" smtClean="0">
                <a:ea typeface="ＭＳ Ｐゴシック" pitchFamily="34" charset="-128"/>
              </a:rPr>
              <a:t>non-persistent HTTP response time =   	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   2RTT+ file transmission  time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112646" name="Line 15"/>
          <p:cNvSpPr>
            <a:spLocks noChangeShapeType="1"/>
          </p:cNvSpPr>
          <p:nvPr/>
        </p:nvSpPr>
        <p:spPr bwMode="auto">
          <a:xfrm>
            <a:off x="6116638" y="2490788"/>
            <a:ext cx="0" cy="28321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47" name="Line 16"/>
          <p:cNvSpPr>
            <a:spLocks noChangeShapeType="1"/>
          </p:cNvSpPr>
          <p:nvPr/>
        </p:nvSpPr>
        <p:spPr bwMode="auto">
          <a:xfrm>
            <a:off x="7807325" y="2484438"/>
            <a:ext cx="0" cy="2881312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Line 17"/>
          <p:cNvSpPr>
            <a:spLocks noChangeShapeType="1"/>
          </p:cNvSpPr>
          <p:nvPr/>
        </p:nvSpPr>
        <p:spPr bwMode="auto">
          <a:xfrm>
            <a:off x="6130925" y="272256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49" name="Line 18"/>
          <p:cNvSpPr>
            <a:spLocks noChangeShapeType="1"/>
          </p:cNvSpPr>
          <p:nvPr/>
        </p:nvSpPr>
        <p:spPr bwMode="auto">
          <a:xfrm flipH="1">
            <a:off x="6116638" y="3160713"/>
            <a:ext cx="1673225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0" name="Line 19"/>
          <p:cNvSpPr>
            <a:spLocks noChangeShapeType="1"/>
          </p:cNvSpPr>
          <p:nvPr/>
        </p:nvSpPr>
        <p:spPr bwMode="auto">
          <a:xfrm>
            <a:off x="6124575" y="366871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1" name="Line 20"/>
          <p:cNvSpPr>
            <a:spLocks noChangeShapeType="1"/>
          </p:cNvSpPr>
          <p:nvPr/>
        </p:nvSpPr>
        <p:spPr bwMode="auto">
          <a:xfrm flipH="1">
            <a:off x="6140450" y="4151313"/>
            <a:ext cx="1673225" cy="379412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2" name="AutoShape 21"/>
          <p:cNvSpPr>
            <a:spLocks/>
          </p:cNvSpPr>
          <p:nvPr/>
        </p:nvSpPr>
        <p:spPr bwMode="auto">
          <a:xfrm>
            <a:off x="7886700" y="4067175"/>
            <a:ext cx="74613" cy="182563"/>
          </a:xfrm>
          <a:prstGeom prst="rightBrace">
            <a:avLst>
              <a:gd name="adj1" fmla="val 203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12653" name="Text Box 22"/>
          <p:cNvSpPr txBox="1">
            <a:spLocks noChangeArrowheads="1"/>
          </p:cNvSpPr>
          <p:nvPr/>
        </p:nvSpPr>
        <p:spPr bwMode="auto">
          <a:xfrm>
            <a:off x="7916863" y="3763963"/>
            <a:ext cx="96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time to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transmit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file</a:t>
            </a:r>
          </a:p>
        </p:txBody>
      </p:sp>
      <p:sp>
        <p:nvSpPr>
          <p:cNvPr id="112654" name="Line 23"/>
          <p:cNvSpPr>
            <a:spLocks noChangeShapeType="1"/>
          </p:cNvSpPr>
          <p:nvPr/>
        </p:nvSpPr>
        <p:spPr bwMode="auto">
          <a:xfrm>
            <a:off x="5726113" y="2697163"/>
            <a:ext cx="390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5" name="Text Box 24"/>
          <p:cNvSpPr txBox="1">
            <a:spLocks noChangeArrowheads="1"/>
          </p:cNvSpPr>
          <p:nvPr/>
        </p:nvSpPr>
        <p:spPr bwMode="auto">
          <a:xfrm>
            <a:off x="4595813" y="2409825"/>
            <a:ext cx="12319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initiate TCP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connection</a:t>
            </a:r>
          </a:p>
        </p:txBody>
      </p:sp>
      <p:sp>
        <p:nvSpPr>
          <p:cNvPr id="112656" name="AutoShape 25"/>
          <p:cNvSpPr>
            <a:spLocks/>
          </p:cNvSpPr>
          <p:nvPr/>
        </p:nvSpPr>
        <p:spPr bwMode="auto">
          <a:xfrm>
            <a:off x="5861050" y="2747963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5000"/>
              </a:lnSpc>
            </a:pPr>
            <a:endParaRPr lang="en-US" sz="2400"/>
          </a:p>
        </p:txBody>
      </p:sp>
      <p:sp>
        <p:nvSpPr>
          <p:cNvPr id="112657" name="Text Box 26"/>
          <p:cNvSpPr txBox="1">
            <a:spLocks noChangeArrowheads="1"/>
          </p:cNvSpPr>
          <p:nvPr/>
        </p:nvSpPr>
        <p:spPr bwMode="auto">
          <a:xfrm>
            <a:off x="5378450" y="2959100"/>
            <a:ext cx="5778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RTT</a:t>
            </a:r>
          </a:p>
        </p:txBody>
      </p:sp>
      <p:sp>
        <p:nvSpPr>
          <p:cNvPr id="112658" name="Line 27"/>
          <p:cNvSpPr>
            <a:spLocks noChangeShapeType="1"/>
          </p:cNvSpPr>
          <p:nvPr/>
        </p:nvSpPr>
        <p:spPr bwMode="auto">
          <a:xfrm>
            <a:off x="5775325" y="3602038"/>
            <a:ext cx="354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9" name="Text Box 28"/>
          <p:cNvSpPr txBox="1">
            <a:spLocks noChangeArrowheads="1"/>
          </p:cNvSpPr>
          <p:nvPr/>
        </p:nvSpPr>
        <p:spPr bwMode="auto">
          <a:xfrm>
            <a:off x="5024438" y="3302000"/>
            <a:ext cx="8620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request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file</a:t>
            </a:r>
          </a:p>
        </p:txBody>
      </p:sp>
      <p:sp>
        <p:nvSpPr>
          <p:cNvPr id="112660" name="AutoShape 29"/>
          <p:cNvSpPr>
            <a:spLocks/>
          </p:cNvSpPr>
          <p:nvPr/>
        </p:nvSpPr>
        <p:spPr bwMode="auto">
          <a:xfrm>
            <a:off x="5867400" y="3657600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5000"/>
              </a:lnSpc>
            </a:pPr>
            <a:endParaRPr lang="en-US" sz="2400"/>
          </a:p>
        </p:txBody>
      </p:sp>
      <p:sp>
        <p:nvSpPr>
          <p:cNvPr id="112661" name="Text Box 30"/>
          <p:cNvSpPr txBox="1">
            <a:spLocks noChangeArrowheads="1"/>
          </p:cNvSpPr>
          <p:nvPr/>
        </p:nvSpPr>
        <p:spPr bwMode="auto">
          <a:xfrm>
            <a:off x="5397500" y="3881438"/>
            <a:ext cx="577850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RTT</a:t>
            </a:r>
          </a:p>
        </p:txBody>
      </p:sp>
      <p:sp>
        <p:nvSpPr>
          <p:cNvPr id="112662" name="Line 35"/>
          <p:cNvSpPr>
            <a:spLocks noChangeShapeType="1"/>
          </p:cNvSpPr>
          <p:nvPr/>
        </p:nvSpPr>
        <p:spPr bwMode="auto">
          <a:xfrm flipH="1">
            <a:off x="5786438" y="4591050"/>
            <a:ext cx="342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63" name="Text Box 36"/>
          <p:cNvSpPr txBox="1">
            <a:spLocks noChangeArrowheads="1"/>
          </p:cNvSpPr>
          <p:nvPr/>
        </p:nvSpPr>
        <p:spPr bwMode="auto">
          <a:xfrm>
            <a:off x="5243513" y="4438650"/>
            <a:ext cx="9509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file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CC0000"/>
                </a:solidFill>
              </a:rPr>
              <a:t>received</a:t>
            </a:r>
          </a:p>
        </p:txBody>
      </p:sp>
      <p:sp>
        <p:nvSpPr>
          <p:cNvPr id="112664" name="Text Box 37"/>
          <p:cNvSpPr txBox="1">
            <a:spLocks noChangeArrowheads="1"/>
          </p:cNvSpPr>
          <p:nvPr/>
        </p:nvSpPr>
        <p:spPr bwMode="auto">
          <a:xfrm>
            <a:off x="5891213" y="5337175"/>
            <a:ext cx="568325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time</a:t>
            </a:r>
          </a:p>
        </p:txBody>
      </p:sp>
      <p:sp>
        <p:nvSpPr>
          <p:cNvPr id="112665" name="Text Box 38"/>
          <p:cNvSpPr txBox="1">
            <a:spLocks noChangeArrowheads="1"/>
          </p:cNvSpPr>
          <p:nvPr/>
        </p:nvSpPr>
        <p:spPr bwMode="auto">
          <a:xfrm>
            <a:off x="7569200" y="5319713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time</a:t>
            </a:r>
          </a:p>
        </p:txBody>
      </p:sp>
      <p:grpSp>
        <p:nvGrpSpPr>
          <p:cNvPr id="112666" name="Group 43"/>
          <p:cNvGrpSpPr>
            <a:grpSpLocks/>
          </p:cNvGrpSpPr>
          <p:nvPr/>
        </p:nvGrpSpPr>
        <p:grpSpPr bwMode="auto">
          <a:xfrm>
            <a:off x="7607300" y="1717675"/>
            <a:ext cx="423863" cy="684213"/>
            <a:chOff x="4140" y="429"/>
            <a:chExt cx="1425" cy="2396"/>
          </a:xfrm>
        </p:grpSpPr>
        <p:sp>
          <p:nvSpPr>
            <p:cNvPr id="112670" name="Freeform 4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71" name="Rectangle 45"/>
            <p:cNvSpPr>
              <a:spLocks noChangeArrowheads="1"/>
            </p:cNvSpPr>
            <p:nvPr/>
          </p:nvSpPr>
          <p:spPr bwMode="auto">
            <a:xfrm>
              <a:off x="4204" y="429"/>
              <a:ext cx="1051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2" name="Freeform 4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73" name="Freeform 4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74" name="Rectangle 48"/>
            <p:cNvSpPr>
              <a:spLocks noChangeArrowheads="1"/>
            </p:cNvSpPr>
            <p:nvPr/>
          </p:nvSpPr>
          <p:spPr bwMode="auto">
            <a:xfrm>
              <a:off x="4209" y="690"/>
              <a:ext cx="598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675" name="Group 4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2700" name="AutoShape 50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1" name="AutoShape 51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676" name="Rectangle 52"/>
            <p:cNvSpPr>
              <a:spLocks noChangeArrowheads="1"/>
            </p:cNvSpPr>
            <p:nvPr/>
          </p:nvSpPr>
          <p:spPr bwMode="auto">
            <a:xfrm>
              <a:off x="4225" y="1018"/>
              <a:ext cx="59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677" name="Group 5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2698" name="AutoShape 54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9" name="AutoShape 55"/>
              <p:cNvSpPr>
                <a:spLocks noChangeArrowheads="1"/>
              </p:cNvSpPr>
              <p:nvPr/>
            </p:nvSpPr>
            <p:spPr bwMode="auto">
              <a:xfrm>
                <a:off x="629" y="2587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678" name="Rectangle 56"/>
            <p:cNvSpPr>
              <a:spLocks noChangeArrowheads="1"/>
            </p:cNvSpPr>
            <p:nvPr/>
          </p:nvSpPr>
          <p:spPr bwMode="auto">
            <a:xfrm>
              <a:off x="4215" y="1357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9" name="Rectangle 57"/>
            <p:cNvSpPr>
              <a:spLocks noChangeArrowheads="1"/>
            </p:cNvSpPr>
            <p:nvPr/>
          </p:nvSpPr>
          <p:spPr bwMode="auto">
            <a:xfrm>
              <a:off x="4225" y="1658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680" name="Group 5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2696" name="AutoShape 59"/>
              <p:cNvSpPr>
                <a:spLocks noChangeArrowheads="1"/>
              </p:cNvSpPr>
              <p:nvPr/>
            </p:nvSpPr>
            <p:spPr bwMode="auto">
              <a:xfrm>
                <a:off x="611" y="2581"/>
                <a:ext cx="731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7" name="AutoShape 60"/>
              <p:cNvSpPr>
                <a:spLocks noChangeArrowheads="1"/>
              </p:cNvSpPr>
              <p:nvPr/>
            </p:nvSpPr>
            <p:spPr bwMode="auto">
              <a:xfrm>
                <a:off x="624" y="2586"/>
                <a:ext cx="698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681" name="Freeform 6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682" name="Group 6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2694" name="AutoShape 63"/>
              <p:cNvSpPr>
                <a:spLocks noChangeArrowheads="1"/>
              </p:cNvSpPr>
              <p:nvPr/>
            </p:nvSpPr>
            <p:spPr bwMode="auto">
              <a:xfrm>
                <a:off x="612" y="257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5" name="AutoShape 64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683" name="Rectangle 65"/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4" name="Freeform 6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85" name="Freeform 6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86" name="Oval 68"/>
            <p:cNvSpPr>
              <a:spLocks noChangeArrowheads="1"/>
            </p:cNvSpPr>
            <p:nvPr/>
          </p:nvSpPr>
          <p:spPr bwMode="auto">
            <a:xfrm>
              <a:off x="5517" y="2614"/>
              <a:ext cx="48" cy="95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7" name="Freeform 6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88" name="AutoShape 70"/>
            <p:cNvSpPr>
              <a:spLocks noChangeArrowheads="1"/>
            </p:cNvSpPr>
            <p:nvPr/>
          </p:nvSpPr>
          <p:spPr bwMode="auto">
            <a:xfrm>
              <a:off x="4140" y="2680"/>
              <a:ext cx="1201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9" name="AutoShape 71"/>
            <p:cNvSpPr>
              <a:spLocks noChangeArrowheads="1"/>
            </p:cNvSpPr>
            <p:nvPr/>
          </p:nvSpPr>
          <p:spPr bwMode="auto">
            <a:xfrm>
              <a:off x="4204" y="2708"/>
              <a:ext cx="1073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0" name="Oval 72"/>
            <p:cNvSpPr>
              <a:spLocks noChangeArrowheads="1"/>
            </p:cNvSpPr>
            <p:nvPr/>
          </p:nvSpPr>
          <p:spPr bwMode="auto">
            <a:xfrm>
              <a:off x="4305" y="2380"/>
              <a:ext cx="160" cy="145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1" name="Oval 73"/>
            <p:cNvSpPr>
              <a:spLocks noChangeArrowheads="1"/>
            </p:cNvSpPr>
            <p:nvPr/>
          </p:nvSpPr>
          <p:spPr bwMode="auto">
            <a:xfrm>
              <a:off x="4487" y="2386"/>
              <a:ext cx="160" cy="139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2692" name="Oval 74"/>
            <p:cNvSpPr>
              <a:spLocks noChangeArrowheads="1"/>
            </p:cNvSpPr>
            <p:nvPr/>
          </p:nvSpPr>
          <p:spPr bwMode="auto">
            <a:xfrm>
              <a:off x="4663" y="2380"/>
              <a:ext cx="155" cy="139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3" name="Rectangle 75"/>
            <p:cNvSpPr>
              <a:spLocks noChangeArrowheads="1"/>
            </p:cNvSpPr>
            <p:nvPr/>
          </p:nvSpPr>
          <p:spPr bwMode="auto">
            <a:xfrm>
              <a:off x="5063" y="1835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67" name="Group 76"/>
          <p:cNvGrpSpPr>
            <a:grpSpLocks/>
          </p:cNvGrpSpPr>
          <p:nvPr/>
        </p:nvGrpSpPr>
        <p:grpSpPr bwMode="auto">
          <a:xfrm>
            <a:off x="5605463" y="1739900"/>
            <a:ext cx="698500" cy="709613"/>
            <a:chOff x="-44" y="1473"/>
            <a:chExt cx="981" cy="1105"/>
          </a:xfrm>
        </p:grpSpPr>
        <p:pic>
          <p:nvPicPr>
            <p:cNvPr id="112668" name="Picture 77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669" name="Freeform 7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2_Default Design">
  <a:themeElements>
    <a:clrScheme name="1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_Default Design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10020</TotalTime>
  <Words>2304</Words>
  <Application>Microsoft Office PowerPoint</Application>
  <PresentationFormat>On-screen Show (4:3)</PresentationFormat>
  <Paragraphs>553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Default Design</vt:lpstr>
      <vt:lpstr>12_Default Design</vt:lpstr>
      <vt:lpstr>PowerPoint Presentation</vt:lpstr>
      <vt:lpstr>Chapter 2: outline</vt:lpstr>
      <vt:lpstr>Web and HTTP</vt:lpstr>
      <vt:lpstr>HTTP overview</vt:lpstr>
      <vt:lpstr>HTTP overview (continued)</vt:lpstr>
      <vt:lpstr>HTTP connections</vt:lpstr>
      <vt:lpstr>Non-persistent HTTP</vt:lpstr>
      <vt:lpstr>Non-persistent HTTP (cont.)</vt:lpstr>
      <vt:lpstr>Non-persistent HTTP: response time</vt:lpstr>
      <vt:lpstr>Persistent HTTP</vt:lpstr>
      <vt:lpstr>HTTP request message</vt:lpstr>
      <vt:lpstr>HTTP request message: general format</vt:lpstr>
      <vt:lpstr>Uploading form input</vt:lpstr>
      <vt:lpstr>Method types</vt:lpstr>
      <vt:lpstr>HTTP response message</vt:lpstr>
      <vt:lpstr>HTTP response status codes</vt:lpstr>
      <vt:lpstr>Trying out HTTP (client side) for yourself</vt:lpstr>
      <vt:lpstr>User-server state: cookies</vt:lpstr>
      <vt:lpstr>Cookies: keeping “state” (cont.)</vt:lpstr>
      <vt:lpstr>Cookies (continued)</vt:lpstr>
      <vt:lpstr>Web caches (proxy server)</vt:lpstr>
      <vt:lpstr>More about Web caching</vt:lpstr>
      <vt:lpstr>Caching example: </vt:lpstr>
      <vt:lpstr>Caching example: fatter access link </vt:lpstr>
      <vt:lpstr>Caching example: install local cache </vt:lpstr>
      <vt:lpstr>Caching example: install local cache </vt:lpstr>
      <vt:lpstr>Conditional GET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2</dc:title>
  <dc:creator>Jim Kurose and Keith Ross</dc:creator>
  <cp:lastModifiedBy>Xiannong Meng</cp:lastModifiedBy>
  <cp:revision>341</cp:revision>
  <cp:lastPrinted>2011-09-19T12:20:55Z</cp:lastPrinted>
  <dcterms:created xsi:type="dcterms:W3CDTF">1999-10-08T19:08:27Z</dcterms:created>
  <dcterms:modified xsi:type="dcterms:W3CDTF">2016-01-25T19:16:36Z</dcterms:modified>
</cp:coreProperties>
</file>