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58" r:id="rId2"/>
    <p:sldId id="456" r:id="rId3"/>
    <p:sldId id="399" r:id="rId4"/>
    <p:sldId id="400" r:id="rId5"/>
    <p:sldId id="401" r:id="rId6"/>
    <p:sldId id="457" r:id="rId7"/>
    <p:sldId id="281" r:id="rId8"/>
    <p:sldId id="282" r:id="rId9"/>
    <p:sldId id="459" r:id="rId10"/>
    <p:sldId id="283" r:id="rId11"/>
    <p:sldId id="338" r:id="rId12"/>
    <p:sldId id="284" r:id="rId13"/>
    <p:sldId id="294" r:id="rId14"/>
    <p:sldId id="285" r:id="rId15"/>
    <p:sldId id="286" r:id="rId16"/>
    <p:sldId id="289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FF00"/>
    <a:srgbClr val="DDDDDD"/>
    <a:srgbClr val="FFCCFF"/>
    <a:srgbClr val="FF99CC"/>
    <a:srgbClr val="CC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6CED6DF-5B54-4B87-B8ED-34A1735FBF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2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E22D750-94D2-40D3-964F-1CE4CF1EA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93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52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A6720-3717-45A0-BA83-EE29C67082BB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62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71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3281F-A6CE-4BE6-8F6C-0D80000E8EA6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50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73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A693CF-8B43-421C-A2B6-E4B066A7BE64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48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75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6AC63-758B-4C2A-AFC8-6365B5BCAE5F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25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77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59A01C-C6B6-498F-AD0D-C880B6B3F313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68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79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16D19C-CA82-402F-AE9F-65CCBBA150BA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16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54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A3C94-2D60-44ED-8396-E60040B2B473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6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56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725129-DCEF-4B0A-95F2-2157E2FE5C9E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08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58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88B4A-F41C-4A4B-884C-1EA151D77113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80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60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D81BD-C3E6-4B3B-BEA0-DF3C18D9BD45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48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3E5B8-8C79-4623-82BC-B87721D14C97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97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64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F4C98-4BBD-42AA-BD83-B9204F7DADB7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92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66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43CD9-CA04-4789-93A5-40D8F9BFD19F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79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68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6E15F-7F12-4FDB-8FFF-387AF2521426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5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1BAE2-DE75-497A-83DF-54DF7DDB2CB0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76076700-2E35-4469-8EC8-ECCCA7FEA5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B5AD3-3FDD-48F7-9692-6E5B17BBFFB6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4291D298-1208-4500-86BE-31C638B4C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29727-6DFF-42E9-971F-C6FB539F41BD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82BA0C37-5FBB-4507-9283-D70E9A97D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3EE4F-53D9-45A6-83F8-BA106AC3370F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349DC31B-05DC-4883-99C4-A55CC77B5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890CA-44EE-4DB0-A4EB-BD9D0310038E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08171774-2366-4070-923E-41E9D48C5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57776-328D-483E-820E-9F6A792021D3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71B9F9BE-DD00-4A01-ACDC-1FE2DCCC9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448DC9-5351-43A5-8DF3-56348657362B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0D54CDC4-7BD2-4520-A7B2-C6E1EF7C34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CF73A5-77B3-4411-A91E-64A9BC5D9613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3AF2462E-68A1-4A9F-80F0-3332503412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3CEF0-3943-4DD8-9DE6-9B08C4295C17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96ECE99B-C465-4F0C-8FD3-D2FC73FA0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489BF-215F-4F26-A7DD-6E82318EED13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BA6A5657-7C0E-4507-885D-27AC9D6D7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16CC6-2400-4970-9D77-B13289F31DC6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3AB0315B-D911-43C6-A7B4-D6FE00EC1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D87C2-5F49-434D-8343-4CB479292C48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13B46C36-4626-45DC-BA29-89B774F12F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4D2E0-3332-4834-950C-DE402FDA312C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969387CE-BAF0-48E5-AA9A-FD4AEA4969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A4508-3FF5-4859-B0CB-7EAB85BCAC33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8D349CD4-72E1-498D-A422-001FC417F2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3F2F0-0133-4749-A399-29316C3F145B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890A8AC7-EA91-4126-9FFE-86881B355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fld id="{E17BF474-EAB8-4164-B9AA-A13D2AC431C6}" type="datetime1">
              <a:rPr lang="en-US"/>
              <a:pPr/>
              <a:t>2/23/2016</a:t>
            </a:fld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r>
              <a:rPr lang="en-US"/>
              <a:t>2-</a:t>
            </a:r>
            <a:fld id="{3BE85E94-5908-4D2C-8272-3F44E97484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  <p:sldLayoutId id="2147484108" r:id="rId13"/>
    <p:sldLayoutId id="2147484109" r:id="rId14"/>
    <p:sldLayoutId id="2147484110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ietf.org/rfc/rfc2616.txt" TargetMode="External"/><Relationship Id="rId5" Type="http://schemas.openxmlformats.org/officeDocument/2006/relationships/hyperlink" Target="https://www.ietf.org/rfc/rfc1730.txt" TargetMode="External"/><Relationship Id="rId4" Type="http://schemas.openxmlformats.org/officeDocument/2006/relationships/hyperlink" Target="https://www.ietf.org/rfc/rfc1939.txt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hyperlink" Target="https://www.ietf.org/rfc/rfc959.txt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Application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EB39503-BD8F-4CC6-B5CA-BBDEB272C9D9}" type="slidenum">
              <a:rPr lang="en-US"/>
              <a:pPr/>
              <a:t>1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2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Application 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r>
              <a:rPr lang="en-US" sz="1800" dirty="0" smtClean="0"/>
              <a:t>Spring 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6589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078772A9-9DCB-4B4B-AB7E-EE2758D74BFC}" type="slidenum">
              <a:rPr lang="en-US"/>
              <a:pPr/>
              <a:t>10</a:t>
            </a:fld>
            <a:endParaRPr lang="en-US"/>
          </a:p>
        </p:txBody>
      </p:sp>
      <p:pic>
        <p:nvPicPr>
          <p:cNvPr id="165891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175" y="94297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34950"/>
            <a:ext cx="7772400" cy="95885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Electronic Mail: SMTP </a:t>
            </a:r>
            <a:r>
              <a:rPr lang="en-US" sz="3600" smtClean="0">
                <a:ea typeface="ＭＳ Ｐゴシック" pitchFamily="34" charset="-128"/>
              </a:rPr>
              <a:t>[RFC 2821]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658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8963" y="1422400"/>
            <a:ext cx="7629525" cy="46482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uses TCP to reliably transfer email message from client to server, port 25</a:t>
            </a:r>
          </a:p>
          <a:p>
            <a:r>
              <a:rPr lang="en-US" dirty="0" smtClean="0">
                <a:ea typeface="ＭＳ Ｐゴシック" pitchFamily="34" charset="-128"/>
              </a:rPr>
              <a:t>direct transfer: sending server to receiving server</a:t>
            </a:r>
          </a:p>
          <a:p>
            <a:r>
              <a:rPr lang="en-US" dirty="0" smtClean="0">
                <a:ea typeface="ＭＳ Ｐゴシック" pitchFamily="34" charset="-128"/>
              </a:rPr>
              <a:t>three phases of transfer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handshaking (greeting)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transfer of messages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closure</a:t>
            </a:r>
          </a:p>
          <a:p>
            <a:r>
              <a:rPr lang="en-US" dirty="0" smtClean="0">
                <a:ea typeface="ＭＳ Ｐゴシック" pitchFamily="34" charset="-128"/>
              </a:rPr>
              <a:t>command/response interaction (like </a:t>
            </a:r>
            <a:r>
              <a:rPr lang="en-US" sz="2400" dirty="0" smtClean="0">
                <a:ea typeface="ＭＳ Ｐゴシック" pitchFamily="34" charset="-128"/>
              </a:rPr>
              <a:t>HTTP, FTP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 smtClean="0">
              <a:solidFill>
                <a:schemeClr val="accent2"/>
              </a:solidFill>
              <a:ea typeface="ＭＳ Ｐゴシック" pitchFamily="34" charset="-128"/>
            </a:endParaRPr>
          </a:p>
          <a:p>
            <a:pPr lvl="1"/>
            <a:r>
              <a:rPr lang="en-US" dirty="0" smtClean="0">
                <a:solidFill>
                  <a:srgbClr val="000099"/>
                </a:solidFill>
                <a:ea typeface="ＭＳ Ｐゴシック" pitchFamily="34" charset="-128"/>
              </a:rPr>
              <a:t>commands:</a:t>
            </a:r>
            <a:r>
              <a:rPr lang="en-US" dirty="0" smtClean="0">
                <a:ea typeface="ＭＳ Ｐゴシック" pitchFamily="34" charset="-128"/>
              </a:rPr>
              <a:t> ASCII text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  <a:ea typeface="ＭＳ Ｐゴシック" pitchFamily="34" charset="-128"/>
              </a:rPr>
              <a:t>response:</a:t>
            </a:r>
            <a:r>
              <a:rPr lang="en-US" dirty="0" smtClean="0">
                <a:ea typeface="ＭＳ Ｐゴシック" pitchFamily="34" charset="-128"/>
              </a:rPr>
              <a:t> status code and phrase</a:t>
            </a:r>
          </a:p>
          <a:p>
            <a:r>
              <a:rPr lang="en-US" dirty="0" smtClean="0">
                <a:ea typeface="ＭＳ Ｐゴシック" pitchFamily="34" charset="-128"/>
              </a:rPr>
              <a:t>messages must be in 7-bit ASCI</a:t>
            </a:r>
            <a:endParaRPr lang="en-US" sz="3200" dirty="0" smtClean="0">
              <a:ea typeface="ＭＳ Ｐゴシック" pitchFamily="34" charset="-128"/>
            </a:endParaRPr>
          </a:p>
          <a:p>
            <a:pPr lvl="1"/>
            <a:endParaRPr lang="en-US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6793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6863B2B1-1102-4859-A77B-7EF7B05ACAC2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167939" name="Group 163"/>
          <p:cNvGrpSpPr>
            <a:grpSpLocks/>
          </p:cNvGrpSpPr>
          <p:nvPr/>
        </p:nvGrpSpPr>
        <p:grpSpPr bwMode="auto">
          <a:xfrm>
            <a:off x="1143000" y="4881563"/>
            <a:ext cx="912813" cy="1054100"/>
            <a:chOff x="3574" y="550"/>
            <a:chExt cx="575" cy="664"/>
          </a:xfrm>
        </p:grpSpPr>
        <p:grpSp>
          <p:nvGrpSpPr>
            <p:cNvPr id="168061" name="Group 164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68064" name="Picture 16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8065" name="Freeform 16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595 w 356"/>
                  <a:gd name="T3" fmla="*/ 341 h 368"/>
                  <a:gd name="T4" fmla="*/ 6638 w 356"/>
                  <a:gd name="T5" fmla="*/ 7113 h 368"/>
                  <a:gd name="T6" fmla="*/ 1463 w 356"/>
                  <a:gd name="T7" fmla="*/ 889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68062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8063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grpSp>
        <p:nvGrpSpPr>
          <p:cNvPr id="167940" name="Group 130"/>
          <p:cNvGrpSpPr>
            <a:grpSpLocks/>
          </p:cNvGrpSpPr>
          <p:nvPr/>
        </p:nvGrpSpPr>
        <p:grpSpPr bwMode="auto">
          <a:xfrm>
            <a:off x="4852988" y="4613275"/>
            <a:ext cx="511175" cy="693738"/>
            <a:chOff x="4140" y="429"/>
            <a:chExt cx="1425" cy="2396"/>
          </a:xfrm>
        </p:grpSpPr>
        <p:sp>
          <p:nvSpPr>
            <p:cNvPr id="168029" name="Freeform 13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030" name="Rectangle 132"/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31" name="Freeform 13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032" name="Freeform 13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033" name="Rectangle 135"/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8034" name="Group 13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68059" name="AutoShape 137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060" name="AutoShape 138"/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8035" name="Rectangle 139"/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8036" name="Group 14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68057" name="AutoShape 141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058" name="AutoShape 142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8037" name="Rectangle 143"/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38" name="Rectangle 144"/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8039" name="Group 14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68055" name="AutoShape 146"/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056" name="AutoShape 147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8040" name="Freeform 14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8041" name="Group 14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68053" name="AutoShape 150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054" name="AutoShape 151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8042" name="Rectangle 152"/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43" name="Freeform 15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044" name="Freeform 15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045" name="Oval 155"/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46" name="Freeform 15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047" name="AutoShape 157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48" name="AutoShape 158"/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49" name="Oval 159"/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50" name="Oval 160"/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68051" name="Oval 161"/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52" name="Rectangle 162"/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941" name="Group 97"/>
          <p:cNvGrpSpPr>
            <a:grpSpLocks/>
          </p:cNvGrpSpPr>
          <p:nvPr/>
        </p:nvGrpSpPr>
        <p:grpSpPr bwMode="auto">
          <a:xfrm>
            <a:off x="2674938" y="4668838"/>
            <a:ext cx="511175" cy="693737"/>
            <a:chOff x="4140" y="429"/>
            <a:chExt cx="1425" cy="2396"/>
          </a:xfrm>
        </p:grpSpPr>
        <p:sp>
          <p:nvSpPr>
            <p:cNvPr id="167997" name="Freeform 9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998" name="Rectangle 99"/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99" name="Freeform 10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000" name="Freeform 10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001" name="Rectangle 102"/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8002" name="Group 10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68027" name="AutoShape 104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028" name="AutoShape 105"/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8003" name="Rectangle 106"/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8004" name="Group 10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68025" name="AutoShape 108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026" name="AutoShape 109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8005" name="Rectangle 110"/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06" name="Rectangle 111"/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8007" name="Group 11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68023" name="AutoShape 113"/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024" name="AutoShape 114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8008" name="Freeform 11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8009" name="Group 11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68021" name="AutoShape 117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022" name="AutoShape 118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8010" name="Rectangle 119"/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11" name="Freeform 12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012" name="Freeform 12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013" name="Oval 122"/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14" name="Freeform 12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015" name="AutoShape 124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16" name="AutoShape 125"/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17" name="Oval 126"/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18" name="Oval 127"/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68019" name="Oval 128"/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020" name="Rectangle 129"/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67942" name="Picture 83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200" y="80168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43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2225"/>
            <a:ext cx="8235950" cy="11430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Scenario: Alice sends message to Bob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679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810000" cy="3219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smtClean="0">
                <a:ea typeface="ＭＳ Ｐゴシック" pitchFamily="34" charset="-128"/>
              </a:rPr>
              <a:t>1) Alice uses UA to compose message </a:t>
            </a:r>
            <a:r>
              <a:rPr lang="ja-JP" altLang="en-US" sz="2200" smtClean="0">
                <a:ea typeface="ＭＳ Ｐゴシック" pitchFamily="34" charset="-128"/>
              </a:rPr>
              <a:t>“</a:t>
            </a:r>
            <a:r>
              <a:rPr lang="en-US" altLang="ja-JP" sz="2200" smtClean="0">
                <a:ea typeface="ＭＳ Ｐゴシック" pitchFamily="34" charset="-128"/>
              </a:rPr>
              <a:t>to</a:t>
            </a:r>
            <a:r>
              <a:rPr lang="ja-JP" altLang="en-US" sz="2200" smtClean="0">
                <a:ea typeface="ＭＳ Ｐゴシック" pitchFamily="34" charset="-128"/>
              </a:rPr>
              <a:t>”</a:t>
            </a:r>
            <a:r>
              <a:rPr lang="en-US" altLang="ja-JP" sz="2200" smtClean="0">
                <a:ea typeface="ＭＳ Ｐゴシック" pitchFamily="34" charset="-128"/>
              </a:rPr>
              <a:t> </a:t>
            </a:r>
            <a:r>
              <a:rPr lang="en-US" altLang="ja-JP" sz="2200" smtClean="0">
                <a:latin typeface="Courier New" pitchFamily="49" charset="0"/>
                <a:ea typeface="ＭＳ Ｐゴシック" pitchFamily="34" charset="-128"/>
              </a:rPr>
              <a:t>bob@someschool.edu</a:t>
            </a:r>
          </a:p>
          <a:p>
            <a:pPr>
              <a:buFont typeface="Wingdings" pitchFamily="2" charset="2"/>
              <a:buNone/>
            </a:pPr>
            <a:r>
              <a:rPr lang="en-US" sz="2200" smtClean="0">
                <a:ea typeface="ＭＳ Ｐゴシック" pitchFamily="34" charset="-128"/>
              </a:rPr>
              <a:t>2) Alice</a:t>
            </a:r>
            <a:r>
              <a:rPr lang="ja-JP" altLang="en-US" sz="2200" smtClean="0">
                <a:ea typeface="ＭＳ Ｐゴシック" pitchFamily="34" charset="-128"/>
              </a:rPr>
              <a:t>’</a:t>
            </a:r>
            <a:r>
              <a:rPr lang="en-US" altLang="ja-JP" sz="2200" smtClean="0">
                <a:ea typeface="ＭＳ Ｐゴシック" pitchFamily="34" charset="-128"/>
              </a:rPr>
              <a:t>s UA sends message to her mail server; message placed in message queue</a:t>
            </a:r>
          </a:p>
          <a:p>
            <a:pPr>
              <a:buFont typeface="Wingdings" pitchFamily="2" charset="2"/>
              <a:buNone/>
            </a:pPr>
            <a:r>
              <a:rPr lang="en-US" sz="2200" smtClean="0">
                <a:ea typeface="ＭＳ Ｐゴシック" pitchFamily="34" charset="-128"/>
              </a:rPr>
              <a:t>3) client side of SMTP opens TCP connection with Bob</a:t>
            </a:r>
            <a:r>
              <a:rPr lang="ja-JP" altLang="en-US" sz="2200" smtClean="0">
                <a:ea typeface="ＭＳ Ｐゴシック" pitchFamily="34" charset="-128"/>
              </a:rPr>
              <a:t>’</a:t>
            </a:r>
            <a:r>
              <a:rPr lang="en-US" altLang="ja-JP" sz="2200" smtClean="0">
                <a:ea typeface="ＭＳ Ｐゴシック" pitchFamily="34" charset="-128"/>
              </a:rPr>
              <a:t>s mail server</a:t>
            </a:r>
            <a:endParaRPr lang="en-US" sz="2200" smtClean="0">
              <a:ea typeface="ＭＳ Ｐゴシック" pitchFamily="34" charset="-128"/>
            </a:endParaRPr>
          </a:p>
        </p:txBody>
      </p:sp>
      <p:sp>
        <p:nvSpPr>
          <p:cNvPr id="16794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8500" y="1335088"/>
            <a:ext cx="3810000" cy="3268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smtClean="0">
                <a:ea typeface="ＭＳ Ｐゴシック" pitchFamily="34" charset="-128"/>
              </a:rPr>
              <a:t>4) SMTP client sends Alice</a:t>
            </a:r>
            <a:r>
              <a:rPr lang="ja-JP" altLang="en-US" sz="2200" smtClean="0">
                <a:ea typeface="ＭＳ Ｐゴシック" pitchFamily="34" charset="-128"/>
              </a:rPr>
              <a:t>’</a:t>
            </a:r>
            <a:r>
              <a:rPr lang="en-US" altLang="ja-JP" sz="2200" smtClean="0">
                <a:ea typeface="ＭＳ Ｐゴシック" pitchFamily="34" charset="-128"/>
              </a:rPr>
              <a:t>s message over the TCP connection</a:t>
            </a:r>
          </a:p>
          <a:p>
            <a:pPr>
              <a:buFont typeface="Wingdings" pitchFamily="2" charset="2"/>
              <a:buNone/>
            </a:pPr>
            <a:r>
              <a:rPr lang="en-US" sz="2200" smtClean="0">
                <a:ea typeface="ＭＳ Ｐゴシック" pitchFamily="34" charset="-128"/>
              </a:rPr>
              <a:t>5) Bob</a:t>
            </a:r>
            <a:r>
              <a:rPr lang="ja-JP" altLang="en-US" sz="2200" smtClean="0">
                <a:ea typeface="ＭＳ Ｐゴシック" pitchFamily="34" charset="-128"/>
              </a:rPr>
              <a:t>’</a:t>
            </a:r>
            <a:r>
              <a:rPr lang="en-US" altLang="ja-JP" sz="2200" smtClean="0">
                <a:ea typeface="ＭＳ Ｐゴシック" pitchFamily="34" charset="-128"/>
              </a:rPr>
              <a:t>s mail server places the message in Bob</a:t>
            </a:r>
            <a:r>
              <a:rPr lang="ja-JP" altLang="en-US" sz="2200" smtClean="0">
                <a:ea typeface="ＭＳ Ｐゴシック" pitchFamily="34" charset="-128"/>
              </a:rPr>
              <a:t>’</a:t>
            </a:r>
            <a:r>
              <a:rPr lang="en-US" altLang="ja-JP" sz="2200" smtClean="0">
                <a:ea typeface="ＭＳ Ｐゴシック" pitchFamily="34" charset="-128"/>
              </a:rPr>
              <a:t>s mailbox</a:t>
            </a:r>
          </a:p>
          <a:p>
            <a:pPr>
              <a:buFont typeface="Wingdings" pitchFamily="2" charset="2"/>
              <a:buNone/>
            </a:pPr>
            <a:r>
              <a:rPr lang="en-US" sz="2200" smtClean="0">
                <a:ea typeface="ＭＳ Ｐゴシック" pitchFamily="34" charset="-128"/>
              </a:rPr>
              <a:t>6) Bob invokes his user agent to read message</a:t>
            </a:r>
          </a:p>
          <a:p>
            <a:pPr>
              <a:buFont typeface="Wingdings" pitchFamily="2" charset="2"/>
              <a:buNone/>
            </a:pPr>
            <a:endParaRPr lang="en-US" sz="2200" smtClean="0">
              <a:ea typeface="ＭＳ Ｐゴシック" pitchFamily="34" charset="-128"/>
            </a:endParaRPr>
          </a:p>
        </p:txBody>
      </p:sp>
      <p:grpSp>
        <p:nvGrpSpPr>
          <p:cNvPr id="167946" name="Group 20"/>
          <p:cNvGrpSpPr>
            <a:grpSpLocks/>
          </p:cNvGrpSpPr>
          <p:nvPr/>
        </p:nvGrpSpPr>
        <p:grpSpPr bwMode="auto">
          <a:xfrm>
            <a:off x="2808288" y="4956175"/>
            <a:ext cx="809625" cy="1049338"/>
            <a:chOff x="4296" y="2627"/>
            <a:chExt cx="510" cy="661"/>
          </a:xfrm>
        </p:grpSpPr>
        <p:sp>
          <p:nvSpPr>
            <p:cNvPr id="167982" name="Rectangle 21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7983" name="Text Box 22"/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mail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 sz="2400"/>
            </a:p>
          </p:txBody>
        </p:sp>
        <p:sp>
          <p:nvSpPr>
            <p:cNvPr id="167984" name="Rectangle 23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7985" name="Line 24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86" name="Line 25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87" name="Line 26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88" name="Line 27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89" name="Line 28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90" name="Line 29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91" name="Line 30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92" name="Rectangle 31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7993" name="Rectangle 32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7994" name="Rectangle 33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7995" name="Rectangle 34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7996" name="Rectangle 35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pic>
        <p:nvPicPr>
          <p:cNvPr id="167947" name="Picture 36" descr="Ali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225" y="5121275"/>
            <a:ext cx="5619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948" name="Picture 37" descr="Bo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93038" y="5026025"/>
            <a:ext cx="6762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7949" name="Group 48"/>
          <p:cNvGrpSpPr>
            <a:grpSpLocks/>
          </p:cNvGrpSpPr>
          <p:nvPr/>
        </p:nvGrpSpPr>
        <p:grpSpPr bwMode="auto">
          <a:xfrm>
            <a:off x="4999038" y="4902200"/>
            <a:ext cx="809625" cy="1049338"/>
            <a:chOff x="4296" y="2627"/>
            <a:chExt cx="510" cy="661"/>
          </a:xfrm>
        </p:grpSpPr>
        <p:sp>
          <p:nvSpPr>
            <p:cNvPr id="167967" name="Rectangle 49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7968" name="Text Box 50"/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mail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 sz="2400"/>
            </a:p>
          </p:txBody>
        </p:sp>
        <p:sp>
          <p:nvSpPr>
            <p:cNvPr id="167969" name="Rectangle 51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7970" name="Line 52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1" name="Line 53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2" name="Line 54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3" name="Line 55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4" name="Line 56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5" name="Line 57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6" name="Line 58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7" name="Rectangle 59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7978" name="Rectangle 60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7979" name="Rectangle 61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7980" name="Rectangle 62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7981" name="Rectangle 63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167950" name="Line 69"/>
          <p:cNvSpPr>
            <a:spLocks noChangeShapeType="1"/>
          </p:cNvSpPr>
          <p:nvPr/>
        </p:nvSpPr>
        <p:spPr bwMode="auto">
          <a:xfrm>
            <a:off x="1928813" y="5494338"/>
            <a:ext cx="892175" cy="1460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951" name="Line 70"/>
          <p:cNvSpPr>
            <a:spLocks noChangeShapeType="1"/>
          </p:cNvSpPr>
          <p:nvPr/>
        </p:nvSpPr>
        <p:spPr bwMode="auto">
          <a:xfrm>
            <a:off x="3614738" y="5629275"/>
            <a:ext cx="1379537" cy="2190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952" name="Line 71"/>
          <p:cNvSpPr>
            <a:spLocks noChangeShapeType="1"/>
          </p:cNvSpPr>
          <p:nvPr/>
        </p:nvSpPr>
        <p:spPr bwMode="auto">
          <a:xfrm flipV="1">
            <a:off x="5845175" y="5408613"/>
            <a:ext cx="1027113" cy="4270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953" name="Oval 72"/>
          <p:cNvSpPr>
            <a:spLocks noChangeArrowheads="1"/>
          </p:cNvSpPr>
          <p:nvPr/>
        </p:nvSpPr>
        <p:spPr bwMode="auto">
          <a:xfrm>
            <a:off x="1058863" y="49434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1</a:t>
            </a:r>
            <a:endParaRPr lang="en-US" sz="2400"/>
          </a:p>
        </p:txBody>
      </p:sp>
      <p:sp>
        <p:nvSpPr>
          <p:cNvPr id="167954" name="Oval 74"/>
          <p:cNvSpPr>
            <a:spLocks noChangeArrowheads="1"/>
          </p:cNvSpPr>
          <p:nvPr/>
        </p:nvSpPr>
        <p:spPr bwMode="auto">
          <a:xfrm>
            <a:off x="2168525" y="54387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2</a:t>
            </a:r>
            <a:endParaRPr lang="en-US" sz="2400"/>
          </a:p>
        </p:txBody>
      </p:sp>
      <p:sp>
        <p:nvSpPr>
          <p:cNvPr id="167955" name="Oval 75"/>
          <p:cNvSpPr>
            <a:spLocks noChangeArrowheads="1"/>
          </p:cNvSpPr>
          <p:nvPr/>
        </p:nvSpPr>
        <p:spPr bwMode="auto">
          <a:xfrm>
            <a:off x="3040063" y="55181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3</a:t>
            </a:r>
            <a:endParaRPr lang="en-US" sz="2400"/>
          </a:p>
        </p:txBody>
      </p:sp>
      <p:sp>
        <p:nvSpPr>
          <p:cNvPr id="167956" name="Oval 76"/>
          <p:cNvSpPr>
            <a:spLocks noChangeArrowheads="1"/>
          </p:cNvSpPr>
          <p:nvPr/>
        </p:nvSpPr>
        <p:spPr bwMode="auto">
          <a:xfrm>
            <a:off x="4151313" y="56038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4</a:t>
            </a:r>
            <a:endParaRPr lang="en-US" sz="2400"/>
          </a:p>
        </p:txBody>
      </p:sp>
      <p:sp>
        <p:nvSpPr>
          <p:cNvPr id="167957" name="Oval 77"/>
          <p:cNvSpPr>
            <a:spLocks noChangeArrowheads="1"/>
          </p:cNvSpPr>
          <p:nvPr/>
        </p:nvSpPr>
        <p:spPr bwMode="auto">
          <a:xfrm>
            <a:off x="5256213" y="5935663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5</a:t>
            </a:r>
            <a:endParaRPr lang="en-US" sz="2400"/>
          </a:p>
        </p:txBody>
      </p:sp>
      <p:sp>
        <p:nvSpPr>
          <p:cNvPr id="167958" name="Oval 78"/>
          <p:cNvSpPr>
            <a:spLocks noChangeArrowheads="1"/>
          </p:cNvSpPr>
          <p:nvPr/>
        </p:nvSpPr>
        <p:spPr bwMode="auto">
          <a:xfrm>
            <a:off x="6178550" y="55054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6</a:t>
            </a:r>
            <a:endParaRPr lang="en-US" sz="2400"/>
          </a:p>
        </p:txBody>
      </p:sp>
      <p:sp>
        <p:nvSpPr>
          <p:cNvPr id="167959" name="Text Box 95"/>
          <p:cNvSpPr txBox="1">
            <a:spLocks noChangeArrowheads="1"/>
          </p:cNvSpPr>
          <p:nvPr/>
        </p:nvSpPr>
        <p:spPr bwMode="auto">
          <a:xfrm>
            <a:off x="2324100" y="6069013"/>
            <a:ext cx="1819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1600"/>
              <a:t>Alice</a:t>
            </a:r>
            <a:r>
              <a:rPr lang="ja-JP" altLang="en-US" sz="1600"/>
              <a:t>’</a:t>
            </a:r>
            <a:r>
              <a:rPr lang="en-US" altLang="ja-JP" sz="1600"/>
              <a:t>s mail server</a:t>
            </a:r>
            <a:endParaRPr lang="en-US" sz="1600"/>
          </a:p>
        </p:txBody>
      </p:sp>
      <p:sp>
        <p:nvSpPr>
          <p:cNvPr id="167960" name="Text Box 96"/>
          <p:cNvSpPr txBox="1">
            <a:spLocks noChangeArrowheads="1"/>
          </p:cNvSpPr>
          <p:nvPr/>
        </p:nvSpPr>
        <p:spPr bwMode="auto">
          <a:xfrm>
            <a:off x="4598988" y="6132513"/>
            <a:ext cx="1741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1600"/>
              <a:t>Bob</a:t>
            </a:r>
            <a:r>
              <a:rPr lang="ja-JP" altLang="en-US" sz="1600"/>
              <a:t>’</a:t>
            </a:r>
            <a:r>
              <a:rPr lang="en-US" altLang="ja-JP" sz="1600"/>
              <a:t>s mail server</a:t>
            </a:r>
            <a:endParaRPr lang="en-US" sz="1600"/>
          </a:p>
        </p:txBody>
      </p:sp>
      <p:grpSp>
        <p:nvGrpSpPr>
          <p:cNvPr id="167961" name="Group 169"/>
          <p:cNvGrpSpPr>
            <a:grpSpLocks/>
          </p:cNvGrpSpPr>
          <p:nvPr/>
        </p:nvGrpSpPr>
        <p:grpSpPr bwMode="auto">
          <a:xfrm>
            <a:off x="6672263" y="4808538"/>
            <a:ext cx="912812" cy="1054100"/>
            <a:chOff x="3574" y="550"/>
            <a:chExt cx="575" cy="664"/>
          </a:xfrm>
        </p:grpSpPr>
        <p:grpSp>
          <p:nvGrpSpPr>
            <p:cNvPr id="167962" name="Group 170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67965" name="Picture 17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7966" name="Freeform 17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595 w 356"/>
                  <a:gd name="T3" fmla="*/ 341 h 368"/>
                  <a:gd name="T4" fmla="*/ 6638 w 356"/>
                  <a:gd name="T5" fmla="*/ 7113 h 368"/>
                  <a:gd name="T6" fmla="*/ 1463 w 356"/>
                  <a:gd name="T7" fmla="*/ 889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67963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7964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6998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EC1DCC8F-E7B8-4F53-94CE-65BD27BDD71B}" type="slidenum">
              <a:rPr lang="en-US"/>
              <a:pPr/>
              <a:t>12</a:t>
            </a:fld>
            <a:endParaRPr lang="en-US"/>
          </a:p>
        </p:txBody>
      </p:sp>
      <p:pic>
        <p:nvPicPr>
          <p:cNvPr id="169987" name="Picture 1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" y="854075"/>
            <a:ext cx="54848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99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1613"/>
            <a:ext cx="7772400" cy="903287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Sample SMTP interaction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69989" name="Rectangle 3"/>
          <p:cNvSpPr>
            <a:spLocks noChangeArrowheads="1"/>
          </p:cNvSpPr>
          <p:nvPr/>
        </p:nvSpPr>
        <p:spPr bwMode="auto">
          <a:xfrm>
            <a:off x="0" y="1273175"/>
            <a:ext cx="88709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S: 220 hamburger.edu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C: HELO crepes.fr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S: 250  Hello crepes.fr, pleased to meet you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C: MAIL FROM: &lt;alice@crepes.fr&gt;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S: 250 alice@crepes.fr... Sender ok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C: RCPT TO: &lt;bob@hamburger.edu&gt;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S: 250 bob@hamburger.edu ... Recipient ok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C: DATA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S: 354 Enter mail, end with "." on a line by itself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C: Do you like ketchup?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C: How about pickles?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C: 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S: 250 Message accepted for delivery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C: QUIT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latin typeface="Courier New" pitchFamily="49" charset="0"/>
              </a:rPr>
              <a:t>     S: 221 hamburger.edu closing connection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7203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B019230-4C32-4F6D-9D68-68CE91EF6D3D}" type="slidenum">
              <a:rPr lang="en-US"/>
              <a:pPr/>
              <a:t>13</a:t>
            </a:fld>
            <a:endParaRPr lang="en-US"/>
          </a:p>
        </p:txBody>
      </p:sp>
      <p:pic>
        <p:nvPicPr>
          <p:cNvPr id="172035" name="Picture 11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1030288"/>
            <a:ext cx="6399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2036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414338"/>
            <a:ext cx="7772400" cy="884237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Try SMTP interaction for yourself: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72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579563"/>
            <a:ext cx="7772400" cy="4648200"/>
          </a:xfrm>
        </p:spPr>
        <p:txBody>
          <a:bodyPr/>
          <a:lstStyle/>
          <a:p>
            <a:r>
              <a:rPr lang="en-US" sz="2400" b="1" smtClean="0">
                <a:latin typeface="Courier New" pitchFamily="49" charset="0"/>
                <a:ea typeface="ＭＳ Ｐゴシック" pitchFamily="34" charset="-128"/>
              </a:rPr>
              <a:t>telnet servername 25</a:t>
            </a:r>
            <a:endParaRPr lang="en-US" sz="2400" smtClean="0">
              <a:ea typeface="ＭＳ Ｐゴシック" pitchFamily="34" charset="-128"/>
            </a:endParaRPr>
          </a:p>
          <a:p>
            <a:r>
              <a:rPr lang="en-US" sz="2400" smtClean="0">
                <a:ea typeface="ＭＳ Ｐゴシック" pitchFamily="34" charset="-128"/>
              </a:rPr>
              <a:t>see 220 reply from server</a:t>
            </a:r>
          </a:p>
          <a:p>
            <a:r>
              <a:rPr lang="en-US" sz="2400" smtClean="0">
                <a:ea typeface="ＭＳ Ｐゴシック" pitchFamily="34" charset="-128"/>
              </a:rPr>
              <a:t>enter HELO, MAIL FROM, RCPT TO, DATA, QUIT commands</a:t>
            </a:r>
            <a:r>
              <a:rPr lang="en-US" smtClean="0">
                <a:ea typeface="ＭＳ Ｐゴシック" pitchFamily="34" charset="-128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above lets you send email without using email client (reader)</a:t>
            </a: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7408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71192C88-F781-4C33-894D-15DD3BB1BBBF}" type="slidenum">
              <a:rPr lang="en-US"/>
              <a:pPr/>
              <a:t>14</a:t>
            </a:fld>
            <a:endParaRPr lang="en-US"/>
          </a:p>
        </p:txBody>
      </p:sp>
      <p:sp>
        <p:nvSpPr>
          <p:cNvPr id="1740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1925"/>
            <a:ext cx="7772400" cy="1143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SMTP: final words</a:t>
            </a:r>
          </a:p>
        </p:txBody>
      </p:sp>
      <p:sp>
        <p:nvSpPr>
          <p:cNvPr id="1740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1650" y="1555750"/>
            <a:ext cx="3810000" cy="4648200"/>
          </a:xfrm>
        </p:spPr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SMTP uses persistent connections</a:t>
            </a:r>
          </a:p>
          <a:p>
            <a:r>
              <a:rPr lang="en-US" sz="2400" smtClean="0">
                <a:ea typeface="ＭＳ Ｐゴシック" pitchFamily="34" charset="-128"/>
              </a:rPr>
              <a:t>SMTP requires message (header &amp; body) to be in 7-bit ASCII</a:t>
            </a:r>
          </a:p>
          <a:p>
            <a:r>
              <a:rPr lang="en-US" sz="2400" smtClean="0">
                <a:ea typeface="ＭＳ Ｐゴシック" pitchFamily="34" charset="-128"/>
              </a:rPr>
              <a:t>SMTP server uses </a:t>
            </a:r>
            <a:r>
              <a:rPr lang="en-US" sz="2400" smtClean="0">
                <a:latin typeface="Courier New" pitchFamily="49" charset="0"/>
                <a:ea typeface="ＭＳ Ｐゴシック" pitchFamily="34" charset="-128"/>
              </a:rPr>
              <a:t>CRLF.CRLF</a:t>
            </a:r>
            <a:r>
              <a:rPr lang="en-US" sz="2400" smtClean="0">
                <a:ea typeface="ＭＳ Ｐゴシック" pitchFamily="34" charset="-128"/>
              </a:rPr>
              <a:t> to determine end of message</a:t>
            </a:r>
          </a:p>
        </p:txBody>
      </p:sp>
      <p:sp>
        <p:nvSpPr>
          <p:cNvPr id="17408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511300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comparison with HTTP:</a:t>
            </a:r>
          </a:p>
          <a:p>
            <a:pPr>
              <a:spcBef>
                <a:spcPct val="50000"/>
              </a:spcBef>
            </a:pPr>
            <a:r>
              <a:rPr lang="en-US" sz="2400" smtClean="0">
                <a:ea typeface="ＭＳ Ｐゴシック" pitchFamily="34" charset="-128"/>
              </a:rPr>
              <a:t>HTTP: pull</a:t>
            </a:r>
          </a:p>
          <a:p>
            <a:pPr>
              <a:spcAft>
                <a:spcPct val="50000"/>
              </a:spcAft>
            </a:pPr>
            <a:r>
              <a:rPr lang="en-US" sz="2400" smtClean="0">
                <a:ea typeface="ＭＳ Ｐゴシック" pitchFamily="34" charset="-128"/>
              </a:rPr>
              <a:t>SMTP: push</a:t>
            </a:r>
          </a:p>
          <a:p>
            <a:pPr>
              <a:spcAft>
                <a:spcPct val="50000"/>
              </a:spcAft>
            </a:pPr>
            <a:r>
              <a:rPr lang="en-US" sz="2400" smtClean="0">
                <a:ea typeface="ＭＳ Ｐゴシック" pitchFamily="34" charset="-128"/>
              </a:rPr>
              <a:t>both have ASCII command/response interaction, status codes</a:t>
            </a:r>
          </a:p>
          <a:p>
            <a:r>
              <a:rPr lang="en-US" sz="2400" smtClean="0">
                <a:ea typeface="ＭＳ Ｐゴシック" pitchFamily="34" charset="-128"/>
              </a:rPr>
              <a:t>HTTP: each object encapsulated in its own response msg</a:t>
            </a:r>
          </a:p>
          <a:p>
            <a:r>
              <a:rPr lang="en-US" sz="2400" smtClean="0">
                <a:ea typeface="ＭＳ Ｐゴシック" pitchFamily="34" charset="-128"/>
              </a:rPr>
              <a:t>SMTP: multiple objects sent in multipart msg</a:t>
            </a:r>
          </a:p>
        </p:txBody>
      </p:sp>
      <p:pic>
        <p:nvPicPr>
          <p:cNvPr id="174086" name="Picture 1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968375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7613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106D3878-D491-4978-BA5B-30DE2A4579F8}" type="slidenum">
              <a:rPr lang="en-US"/>
              <a:pPr/>
              <a:t>15</a:t>
            </a:fld>
            <a:endParaRPr lang="en-US"/>
          </a:p>
        </p:txBody>
      </p:sp>
      <p:sp>
        <p:nvSpPr>
          <p:cNvPr id="176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7475"/>
            <a:ext cx="7772400" cy="11430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Mail message format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761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SMTP: protocol for exchanging email msgs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RFC 822: standard for text message format:</a:t>
            </a:r>
          </a:p>
          <a:p>
            <a:r>
              <a:rPr lang="en-US" sz="2400" smtClean="0">
                <a:ea typeface="ＭＳ Ｐゴシック" pitchFamily="34" charset="-128"/>
              </a:rPr>
              <a:t>header lines, e.g.,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To: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From: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Subject:</a:t>
            </a:r>
          </a:p>
          <a:p>
            <a:pPr lvl="1">
              <a:buFont typeface="Wingdings" pitchFamily="2" charset="2"/>
              <a:buNone/>
            </a:pPr>
            <a:r>
              <a:rPr lang="en-US" i="1" smtClean="0">
                <a:solidFill>
                  <a:srgbClr val="FF0000"/>
                </a:solidFill>
                <a:ea typeface="ＭＳ Ｐゴシック" pitchFamily="34" charset="-128"/>
              </a:rPr>
              <a:t>different</a:t>
            </a:r>
            <a:r>
              <a:rPr lang="en-US" i="1" smtClean="0">
                <a:solidFill>
                  <a:srgbClr val="66FFCC"/>
                </a:solidFill>
                <a:ea typeface="ＭＳ Ｐゴシック" pitchFamily="34" charset="-128"/>
              </a:rPr>
              <a:t> </a:t>
            </a:r>
            <a:r>
              <a:rPr lang="en-US" i="1" smtClean="0">
                <a:ea typeface="ＭＳ Ｐゴシック" pitchFamily="34" charset="-128"/>
              </a:rPr>
              <a:t>from </a:t>
            </a:r>
            <a:r>
              <a:rPr lang="en-US" sz="2200" smtClean="0">
                <a:ea typeface="ＭＳ Ｐゴシック" pitchFamily="34" charset="-128"/>
              </a:rPr>
              <a:t>SMTP MAIL FROM, RCPT TO:</a:t>
            </a:r>
            <a:r>
              <a:rPr lang="en-US" smtClean="0">
                <a:ea typeface="ＭＳ Ｐゴシック" pitchFamily="34" charset="-128"/>
              </a:rPr>
              <a:t> commands!</a:t>
            </a:r>
          </a:p>
          <a:p>
            <a:r>
              <a:rPr lang="en-US" sz="2400" smtClean="0">
                <a:ea typeface="ＭＳ Ｐゴシック" pitchFamily="34" charset="-128"/>
              </a:rPr>
              <a:t>Body: the </a:t>
            </a: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message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r>
              <a:rPr lang="en-US" altLang="ja-JP" sz="2400" smtClean="0">
                <a:ea typeface="ＭＳ Ｐゴシック" pitchFamily="34" charset="-128"/>
              </a:rPr>
              <a:t> 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ASCII characters only</a:t>
            </a: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4978400" y="1892300"/>
            <a:ext cx="28321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176134" name="Rectangle 7"/>
          <p:cNvSpPr>
            <a:spLocks noChangeArrowheads="1"/>
          </p:cNvSpPr>
          <p:nvPr/>
        </p:nvSpPr>
        <p:spPr bwMode="auto">
          <a:xfrm>
            <a:off x="4978400" y="2705100"/>
            <a:ext cx="2832100" cy="1739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body</a:t>
            </a:r>
          </a:p>
        </p:txBody>
      </p:sp>
      <p:sp>
        <p:nvSpPr>
          <p:cNvPr id="176135" name="Rectangle 9"/>
          <p:cNvSpPr>
            <a:spLocks noChangeArrowheads="1"/>
          </p:cNvSpPr>
          <p:nvPr/>
        </p:nvSpPr>
        <p:spPr bwMode="auto">
          <a:xfrm>
            <a:off x="4775200" y="1778000"/>
            <a:ext cx="3238500" cy="307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76136" name="Line 10"/>
          <p:cNvSpPr>
            <a:spLocks noChangeShapeType="1"/>
          </p:cNvSpPr>
          <p:nvPr/>
        </p:nvSpPr>
        <p:spPr bwMode="auto">
          <a:xfrm flipV="1">
            <a:off x="3162300" y="2159000"/>
            <a:ext cx="1765300" cy="1016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137" name="Line 11"/>
          <p:cNvSpPr>
            <a:spLocks noChangeShapeType="1"/>
          </p:cNvSpPr>
          <p:nvPr/>
        </p:nvSpPr>
        <p:spPr bwMode="auto">
          <a:xfrm flipV="1">
            <a:off x="3009900" y="3327400"/>
            <a:ext cx="1905000" cy="187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138" name="Text Box 13"/>
          <p:cNvSpPr txBox="1">
            <a:spLocks noChangeArrowheads="1"/>
          </p:cNvSpPr>
          <p:nvPr/>
        </p:nvSpPr>
        <p:spPr bwMode="auto">
          <a:xfrm>
            <a:off x="8139113" y="2112963"/>
            <a:ext cx="792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blank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line</a:t>
            </a:r>
          </a:p>
        </p:txBody>
      </p:sp>
      <p:sp>
        <p:nvSpPr>
          <p:cNvPr id="176139" name="Line 14"/>
          <p:cNvSpPr>
            <a:spLocks noChangeShapeType="1"/>
          </p:cNvSpPr>
          <p:nvPr/>
        </p:nvSpPr>
        <p:spPr bwMode="auto">
          <a:xfrm flipH="1">
            <a:off x="7251700" y="2552700"/>
            <a:ext cx="96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6140" name="Picture 1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912813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7817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A462AC33-FD35-4A8C-B5DD-5FA0F777A308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178179" name="Group 133"/>
          <p:cNvGrpSpPr>
            <a:grpSpLocks/>
          </p:cNvGrpSpPr>
          <p:nvPr/>
        </p:nvGrpSpPr>
        <p:grpSpPr bwMode="auto">
          <a:xfrm>
            <a:off x="2962275" y="1577975"/>
            <a:ext cx="511175" cy="693738"/>
            <a:chOff x="4140" y="429"/>
            <a:chExt cx="1425" cy="2396"/>
          </a:xfrm>
        </p:grpSpPr>
        <p:sp>
          <p:nvSpPr>
            <p:cNvPr id="178271" name="Freeform 13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272" name="Rectangle 135"/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73" name="Freeform 13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274" name="Freeform 13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275" name="Rectangle 138"/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276" name="Group 13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78301" name="AutoShape 140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302" name="AutoShape 141"/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277" name="Rectangle 142"/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278" name="Group 14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78299" name="AutoShape 144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300" name="AutoShape 145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279" name="Rectangle 146"/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80" name="Rectangle 147"/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281" name="Group 14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78297" name="AutoShape 149"/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98" name="AutoShape 150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282" name="Freeform 15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8283" name="Group 15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78295" name="AutoShape 153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96" name="AutoShape 154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284" name="Rectangle 155"/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85" name="Freeform 15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286" name="Freeform 15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287" name="Oval 158"/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88" name="Freeform 15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289" name="AutoShape 160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90" name="AutoShape 161"/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91" name="Oval 162"/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92" name="Oval 163"/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78293" name="Oval 164"/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94" name="Rectangle 165"/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180" name="Group 100"/>
          <p:cNvGrpSpPr>
            <a:grpSpLocks/>
          </p:cNvGrpSpPr>
          <p:nvPr/>
        </p:nvGrpSpPr>
        <p:grpSpPr bwMode="auto">
          <a:xfrm>
            <a:off x="4648200" y="1587500"/>
            <a:ext cx="511175" cy="693738"/>
            <a:chOff x="4140" y="429"/>
            <a:chExt cx="1425" cy="2396"/>
          </a:xfrm>
        </p:grpSpPr>
        <p:sp>
          <p:nvSpPr>
            <p:cNvPr id="178239" name="Freeform 10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240" name="Rectangle 102"/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1" name="Freeform 10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242" name="Freeform 10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243" name="Rectangle 105"/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244" name="Group 10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78269" name="AutoShape 107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70" name="AutoShape 108"/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245" name="Rectangle 109"/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246" name="Group 11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78267" name="AutoShape 111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68" name="AutoShape 112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247" name="Rectangle 113"/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8" name="Rectangle 114"/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249" name="Group 11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78265" name="AutoShape 116"/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66" name="AutoShape 117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250" name="Freeform 11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8251" name="Group 11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78263" name="AutoShape 120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64" name="AutoShape 121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252" name="Rectangle 122"/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3" name="Freeform 12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254" name="Freeform 12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255" name="Oval 125"/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6" name="Freeform 12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257" name="AutoShape 127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8" name="AutoShape 128"/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9" name="Oval 129"/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60" name="Oval 130"/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78261" name="Oval 131"/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62" name="Rectangle 132"/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78181" name="Picture 9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963613"/>
            <a:ext cx="5027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1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55588"/>
            <a:ext cx="7772400" cy="893762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Mail access protocols</a:t>
            </a:r>
          </a:p>
        </p:txBody>
      </p:sp>
      <p:sp>
        <p:nvSpPr>
          <p:cNvPr id="1781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3230563"/>
            <a:ext cx="7381875" cy="2209800"/>
          </a:xfrm>
        </p:spPr>
        <p:txBody>
          <a:bodyPr/>
          <a:lstStyle/>
          <a:p>
            <a:r>
              <a:rPr lang="en-US" sz="2400" dirty="0" smtClean="0">
                <a:solidFill>
                  <a:srgbClr val="CC0000"/>
                </a:solidFill>
                <a:ea typeface="ＭＳ Ｐゴシック" pitchFamily="34" charset="-128"/>
              </a:rPr>
              <a:t>SMTP:</a:t>
            </a:r>
            <a:r>
              <a:rPr lang="en-US" sz="2400" dirty="0" smtClean="0">
                <a:ea typeface="ＭＳ Ｐゴシック" pitchFamily="34" charset="-128"/>
              </a:rPr>
              <a:t> delivery/storage to receiver</a:t>
            </a:r>
            <a:r>
              <a:rPr lang="ja-JP" altLang="en-US" sz="2400" dirty="0" smtClean="0">
                <a:ea typeface="ＭＳ Ｐゴシック" pitchFamily="34" charset="-128"/>
              </a:rPr>
              <a:t>’</a:t>
            </a:r>
            <a:r>
              <a:rPr lang="en-US" altLang="ja-JP" sz="2400" dirty="0" smtClean="0">
                <a:ea typeface="ＭＳ Ｐゴシック" pitchFamily="34" charset="-128"/>
              </a:rPr>
              <a:t>s server</a:t>
            </a:r>
          </a:p>
          <a:p>
            <a:r>
              <a:rPr lang="en-US" sz="2400" dirty="0" smtClean="0">
                <a:ea typeface="ＭＳ Ｐゴシック" pitchFamily="34" charset="-128"/>
              </a:rPr>
              <a:t>mail access protocol: retrieval from server</a:t>
            </a:r>
          </a:p>
          <a:p>
            <a:pPr lvl="1"/>
            <a:r>
              <a:rPr lang="en-US" sz="2200" dirty="0" smtClean="0">
                <a:solidFill>
                  <a:srgbClr val="CC0000"/>
                </a:solidFill>
                <a:ea typeface="ＭＳ Ｐゴシック" pitchFamily="34" charset="-128"/>
                <a:hlinkClick r:id="rId4"/>
              </a:rPr>
              <a:t>POP</a:t>
            </a:r>
            <a:r>
              <a:rPr lang="en-US" sz="2200" dirty="0" smtClean="0">
                <a:solidFill>
                  <a:srgbClr val="CC0000"/>
                </a:solidFill>
                <a:ea typeface="ＭＳ Ｐゴシック" pitchFamily="34" charset="-128"/>
              </a:rPr>
              <a:t>:</a:t>
            </a:r>
            <a:r>
              <a:rPr lang="en-US" sz="2200" dirty="0" smtClean="0">
                <a:ea typeface="ＭＳ Ｐゴシック" pitchFamily="34" charset="-128"/>
              </a:rPr>
              <a:t> Post Office Protocol [RFC 1939]: authorization, download </a:t>
            </a:r>
          </a:p>
          <a:p>
            <a:pPr lvl="1"/>
            <a:r>
              <a:rPr lang="en-US" sz="2200" dirty="0" smtClean="0">
                <a:solidFill>
                  <a:srgbClr val="CC0000"/>
                </a:solidFill>
                <a:ea typeface="ＭＳ Ｐゴシック" pitchFamily="34" charset="-128"/>
                <a:hlinkClick r:id="rId5"/>
              </a:rPr>
              <a:t>IMAP</a:t>
            </a:r>
            <a:r>
              <a:rPr lang="en-US" sz="2200" dirty="0" smtClean="0">
                <a:solidFill>
                  <a:srgbClr val="CC0000"/>
                </a:solidFill>
                <a:ea typeface="ＭＳ Ｐゴシック" pitchFamily="34" charset="-128"/>
              </a:rPr>
              <a:t>:</a:t>
            </a:r>
            <a:r>
              <a:rPr lang="en-US" sz="2200" dirty="0" smtClean="0">
                <a:ea typeface="ＭＳ Ｐゴシック" pitchFamily="34" charset="-128"/>
              </a:rPr>
              <a:t> Internet Mail Access Protocol [RFC 1730]: more features, including manipulation of stored </a:t>
            </a:r>
            <a:r>
              <a:rPr lang="en-US" sz="2200" dirty="0" err="1" smtClean="0">
                <a:ea typeface="ＭＳ Ｐゴシック" pitchFamily="34" charset="-128"/>
              </a:rPr>
              <a:t>msgs</a:t>
            </a:r>
            <a:r>
              <a:rPr lang="en-US" sz="2200" dirty="0" smtClean="0">
                <a:ea typeface="ＭＳ Ｐゴシック" pitchFamily="34" charset="-128"/>
              </a:rPr>
              <a:t> on server</a:t>
            </a:r>
          </a:p>
          <a:p>
            <a:pPr lvl="1"/>
            <a:r>
              <a:rPr lang="en-US" sz="2200" dirty="0" smtClean="0">
                <a:solidFill>
                  <a:srgbClr val="CC0000"/>
                </a:solidFill>
                <a:ea typeface="ＭＳ Ｐゴシック" pitchFamily="34" charset="-128"/>
                <a:hlinkClick r:id="rId6"/>
              </a:rPr>
              <a:t>HTTP</a:t>
            </a:r>
            <a:r>
              <a:rPr lang="en-US" sz="2200" dirty="0" smtClean="0">
                <a:solidFill>
                  <a:srgbClr val="CC0000"/>
                </a:solidFill>
                <a:ea typeface="ＭＳ Ｐゴシック" pitchFamily="34" charset="-128"/>
              </a:rPr>
              <a:t>: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gmail</a:t>
            </a:r>
            <a:r>
              <a:rPr lang="en-US" sz="2200" dirty="0" smtClean="0">
                <a:ea typeface="ＭＳ Ｐゴシック" pitchFamily="34" charset="-128"/>
              </a:rPr>
              <a:t>, Hotmail, Yahoo! Mail, etc.</a:t>
            </a:r>
          </a:p>
          <a:p>
            <a:pPr lvl="1"/>
            <a:endParaRPr lang="en-US" sz="2200" dirty="0" smtClean="0">
              <a:ea typeface="ＭＳ Ｐゴシック" pitchFamily="34" charset="-128"/>
            </a:endParaRPr>
          </a:p>
        </p:txBody>
      </p:sp>
      <p:grpSp>
        <p:nvGrpSpPr>
          <p:cNvPr id="178184" name="Group 158"/>
          <p:cNvGrpSpPr>
            <a:grpSpLocks/>
          </p:cNvGrpSpPr>
          <p:nvPr/>
        </p:nvGrpSpPr>
        <p:grpSpPr bwMode="auto">
          <a:xfrm>
            <a:off x="2797175" y="1987550"/>
            <a:ext cx="1436688" cy="1131888"/>
            <a:chOff x="1796" y="1206"/>
            <a:chExt cx="905" cy="713"/>
          </a:xfrm>
        </p:grpSpPr>
        <p:sp>
          <p:nvSpPr>
            <p:cNvPr id="178223" name="Text Box 95"/>
            <p:cNvSpPr txBox="1">
              <a:spLocks noChangeArrowheads="1"/>
            </p:cNvSpPr>
            <p:nvPr/>
          </p:nvSpPr>
          <p:spPr bwMode="auto">
            <a:xfrm>
              <a:off x="1796" y="1583"/>
              <a:ext cx="90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sender</a:t>
              </a:r>
              <a:r>
                <a:rPr lang="ja-JP" altLang="en-US" sz="1600"/>
                <a:t>’</a:t>
              </a:r>
              <a:r>
                <a:rPr lang="en-US" altLang="ja-JP" sz="1600"/>
                <a:t>s mail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 sz="2400"/>
            </a:p>
          </p:txBody>
        </p:sp>
        <p:grpSp>
          <p:nvGrpSpPr>
            <p:cNvPr id="178224" name="Group 157"/>
            <p:cNvGrpSpPr>
              <a:grpSpLocks/>
            </p:cNvGrpSpPr>
            <p:nvPr/>
          </p:nvGrpSpPr>
          <p:grpSpPr bwMode="auto">
            <a:xfrm>
              <a:off x="1992" y="1206"/>
              <a:ext cx="510" cy="354"/>
              <a:chOff x="2070" y="2004"/>
              <a:chExt cx="510" cy="354"/>
            </a:xfrm>
          </p:grpSpPr>
          <p:sp>
            <p:nvSpPr>
              <p:cNvPr id="178225" name="Rectangle 94"/>
              <p:cNvSpPr>
                <a:spLocks noChangeArrowheads="1"/>
              </p:cNvSpPr>
              <p:nvPr/>
            </p:nvSpPr>
            <p:spPr bwMode="auto">
              <a:xfrm>
                <a:off x="2070" y="2004"/>
                <a:ext cx="510" cy="354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78226" name="Rectangle 96"/>
              <p:cNvSpPr>
                <a:spLocks noChangeArrowheads="1"/>
              </p:cNvSpPr>
              <p:nvPr/>
            </p:nvSpPr>
            <p:spPr bwMode="auto">
              <a:xfrm>
                <a:off x="2094" y="207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78227" name="Line 97"/>
              <p:cNvSpPr>
                <a:spLocks noChangeShapeType="1"/>
              </p:cNvSpPr>
              <p:nvPr/>
            </p:nvSpPr>
            <p:spPr bwMode="auto">
              <a:xfrm>
                <a:off x="2143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28" name="Line 98"/>
              <p:cNvSpPr>
                <a:spLocks noChangeShapeType="1"/>
              </p:cNvSpPr>
              <p:nvPr/>
            </p:nvSpPr>
            <p:spPr bwMode="auto">
              <a:xfrm>
                <a:off x="2252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29" name="Line 99"/>
              <p:cNvSpPr>
                <a:spLocks noChangeShapeType="1"/>
              </p:cNvSpPr>
              <p:nvPr/>
            </p:nvSpPr>
            <p:spPr bwMode="auto">
              <a:xfrm>
                <a:off x="2307" y="210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30" name="Line 100"/>
              <p:cNvSpPr>
                <a:spLocks noChangeShapeType="1"/>
              </p:cNvSpPr>
              <p:nvPr/>
            </p:nvSpPr>
            <p:spPr bwMode="auto">
              <a:xfrm>
                <a:off x="2364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31" name="Line 101"/>
              <p:cNvSpPr>
                <a:spLocks noChangeShapeType="1"/>
              </p:cNvSpPr>
              <p:nvPr/>
            </p:nvSpPr>
            <p:spPr bwMode="auto">
              <a:xfrm>
                <a:off x="2425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32" name="Line 102"/>
              <p:cNvSpPr>
                <a:spLocks noChangeShapeType="1"/>
              </p:cNvSpPr>
              <p:nvPr/>
            </p:nvSpPr>
            <p:spPr bwMode="auto">
              <a:xfrm>
                <a:off x="2481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33" name="Line 103"/>
              <p:cNvSpPr>
                <a:spLocks noChangeShapeType="1"/>
              </p:cNvSpPr>
              <p:nvPr/>
            </p:nvSpPr>
            <p:spPr bwMode="auto">
              <a:xfrm>
                <a:off x="2196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34" name="Rectangle 104"/>
              <p:cNvSpPr>
                <a:spLocks noChangeArrowheads="1"/>
              </p:cNvSpPr>
              <p:nvPr/>
            </p:nvSpPr>
            <p:spPr bwMode="auto">
              <a:xfrm>
                <a:off x="2102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78235" name="Rectangle 105"/>
              <p:cNvSpPr>
                <a:spLocks noChangeArrowheads="1"/>
              </p:cNvSpPr>
              <p:nvPr/>
            </p:nvSpPr>
            <p:spPr bwMode="auto">
              <a:xfrm>
                <a:off x="2188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78236" name="Rectangle 106"/>
              <p:cNvSpPr>
                <a:spLocks noChangeArrowheads="1"/>
              </p:cNvSpPr>
              <p:nvPr/>
            </p:nvSpPr>
            <p:spPr bwMode="auto">
              <a:xfrm>
                <a:off x="2274" y="224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78237" name="Rectangle 107"/>
              <p:cNvSpPr>
                <a:spLocks noChangeArrowheads="1"/>
              </p:cNvSpPr>
              <p:nvPr/>
            </p:nvSpPr>
            <p:spPr bwMode="auto">
              <a:xfrm>
                <a:off x="2371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78238" name="Rectangle 108"/>
              <p:cNvSpPr>
                <a:spLocks noChangeArrowheads="1"/>
              </p:cNvSpPr>
              <p:nvPr/>
            </p:nvSpPr>
            <p:spPr bwMode="auto">
              <a:xfrm>
                <a:off x="2467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pitchFamily="66" charset="0"/>
                </a:endParaRPr>
              </a:p>
            </p:txBody>
          </p:sp>
        </p:grpSp>
      </p:grpSp>
      <p:sp>
        <p:nvSpPr>
          <p:cNvPr id="178185" name="Text Box 121"/>
          <p:cNvSpPr txBox="1">
            <a:spLocks noChangeArrowheads="1"/>
          </p:cNvSpPr>
          <p:nvPr/>
        </p:nvSpPr>
        <p:spPr bwMode="auto">
          <a:xfrm>
            <a:off x="2020888" y="1466850"/>
            <a:ext cx="89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SMTP</a:t>
            </a:r>
          </a:p>
        </p:txBody>
      </p:sp>
      <p:sp>
        <p:nvSpPr>
          <p:cNvPr id="178186" name="Rectangle 153"/>
          <p:cNvSpPr>
            <a:spLocks noChangeArrowheads="1"/>
          </p:cNvSpPr>
          <p:nvPr/>
        </p:nvSpPr>
        <p:spPr bwMode="auto">
          <a:xfrm>
            <a:off x="3781425" y="1457325"/>
            <a:ext cx="85725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Comic Sans MS" pitchFamily="66" charset="0"/>
            </a:endParaRPr>
          </a:p>
        </p:txBody>
      </p:sp>
      <p:sp>
        <p:nvSpPr>
          <p:cNvPr id="178187" name="Text Box 154"/>
          <p:cNvSpPr txBox="1">
            <a:spLocks noChangeArrowheads="1"/>
          </p:cNvSpPr>
          <p:nvPr/>
        </p:nvSpPr>
        <p:spPr bwMode="auto">
          <a:xfrm>
            <a:off x="3622675" y="1477963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SMTP</a:t>
            </a:r>
          </a:p>
        </p:txBody>
      </p:sp>
      <p:sp>
        <p:nvSpPr>
          <p:cNvPr id="178188" name="Text Box 156"/>
          <p:cNvSpPr txBox="1">
            <a:spLocks noChangeArrowheads="1"/>
          </p:cNvSpPr>
          <p:nvPr/>
        </p:nvSpPr>
        <p:spPr bwMode="auto">
          <a:xfrm>
            <a:off x="5484813" y="1308100"/>
            <a:ext cx="1511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rgbClr val="CC0000"/>
                </a:solidFill>
              </a:rPr>
              <a:t>mail access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rgbClr val="CC0000"/>
                </a:solidFill>
              </a:rPr>
              <a:t>protocol</a:t>
            </a:r>
            <a:endParaRPr lang="en-US" sz="1800">
              <a:solidFill>
                <a:srgbClr val="CC0000"/>
              </a:solidFill>
            </a:endParaRPr>
          </a:p>
        </p:txBody>
      </p:sp>
      <p:sp>
        <p:nvSpPr>
          <p:cNvPr id="178189" name="Text Box 160"/>
          <p:cNvSpPr txBox="1">
            <a:spLocks noChangeArrowheads="1"/>
          </p:cNvSpPr>
          <p:nvPr/>
        </p:nvSpPr>
        <p:spPr bwMode="auto">
          <a:xfrm>
            <a:off x="4371975" y="2598738"/>
            <a:ext cx="15382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receiver</a:t>
            </a:r>
            <a:r>
              <a:rPr lang="ja-JP" altLang="en-US" sz="1600"/>
              <a:t>’</a:t>
            </a:r>
            <a:r>
              <a:rPr lang="en-US" altLang="ja-JP" sz="1600"/>
              <a:t>s mail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 sz="2400"/>
          </a:p>
        </p:txBody>
      </p:sp>
      <p:grpSp>
        <p:nvGrpSpPr>
          <p:cNvPr id="178190" name="Group 161"/>
          <p:cNvGrpSpPr>
            <a:grpSpLocks/>
          </p:cNvGrpSpPr>
          <p:nvPr/>
        </p:nvGrpSpPr>
        <p:grpSpPr bwMode="auto">
          <a:xfrm>
            <a:off x="4800600" y="2000250"/>
            <a:ext cx="809625" cy="561975"/>
            <a:chOff x="2070" y="2004"/>
            <a:chExt cx="510" cy="354"/>
          </a:xfrm>
        </p:grpSpPr>
        <p:sp>
          <p:nvSpPr>
            <p:cNvPr id="178209" name="Rectangle 162"/>
            <p:cNvSpPr>
              <a:spLocks noChangeArrowheads="1"/>
            </p:cNvSpPr>
            <p:nvPr/>
          </p:nvSpPr>
          <p:spPr bwMode="auto">
            <a:xfrm>
              <a:off x="2070" y="2004"/>
              <a:ext cx="510" cy="354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78210" name="Rectangle 163"/>
            <p:cNvSpPr>
              <a:spLocks noChangeArrowheads="1"/>
            </p:cNvSpPr>
            <p:nvPr/>
          </p:nvSpPr>
          <p:spPr bwMode="auto">
            <a:xfrm>
              <a:off x="2094" y="207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78211" name="Line 164"/>
            <p:cNvSpPr>
              <a:spLocks noChangeShapeType="1"/>
            </p:cNvSpPr>
            <p:nvPr/>
          </p:nvSpPr>
          <p:spPr bwMode="auto">
            <a:xfrm>
              <a:off x="2143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2" name="Line 165"/>
            <p:cNvSpPr>
              <a:spLocks noChangeShapeType="1"/>
            </p:cNvSpPr>
            <p:nvPr/>
          </p:nvSpPr>
          <p:spPr bwMode="auto">
            <a:xfrm>
              <a:off x="2252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3" name="Line 166"/>
            <p:cNvSpPr>
              <a:spLocks noChangeShapeType="1"/>
            </p:cNvSpPr>
            <p:nvPr/>
          </p:nvSpPr>
          <p:spPr bwMode="auto">
            <a:xfrm>
              <a:off x="2307" y="210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4" name="Line 167"/>
            <p:cNvSpPr>
              <a:spLocks noChangeShapeType="1"/>
            </p:cNvSpPr>
            <p:nvPr/>
          </p:nvSpPr>
          <p:spPr bwMode="auto">
            <a:xfrm>
              <a:off x="2364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5" name="Line 168"/>
            <p:cNvSpPr>
              <a:spLocks noChangeShapeType="1"/>
            </p:cNvSpPr>
            <p:nvPr/>
          </p:nvSpPr>
          <p:spPr bwMode="auto">
            <a:xfrm>
              <a:off x="2425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6" name="Line 169"/>
            <p:cNvSpPr>
              <a:spLocks noChangeShapeType="1"/>
            </p:cNvSpPr>
            <p:nvPr/>
          </p:nvSpPr>
          <p:spPr bwMode="auto">
            <a:xfrm>
              <a:off x="2481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7" name="Line 170"/>
            <p:cNvSpPr>
              <a:spLocks noChangeShapeType="1"/>
            </p:cNvSpPr>
            <p:nvPr/>
          </p:nvSpPr>
          <p:spPr bwMode="auto">
            <a:xfrm>
              <a:off x="2196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8" name="Rectangle 171"/>
            <p:cNvSpPr>
              <a:spLocks noChangeArrowheads="1"/>
            </p:cNvSpPr>
            <p:nvPr/>
          </p:nvSpPr>
          <p:spPr bwMode="auto">
            <a:xfrm>
              <a:off x="2102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78219" name="Rectangle 172"/>
            <p:cNvSpPr>
              <a:spLocks noChangeArrowheads="1"/>
            </p:cNvSpPr>
            <p:nvPr/>
          </p:nvSpPr>
          <p:spPr bwMode="auto">
            <a:xfrm>
              <a:off x="2188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78220" name="Rectangle 173"/>
            <p:cNvSpPr>
              <a:spLocks noChangeArrowheads="1"/>
            </p:cNvSpPr>
            <p:nvPr/>
          </p:nvSpPr>
          <p:spPr bwMode="auto">
            <a:xfrm>
              <a:off x="2274" y="224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78221" name="Rectangle 174"/>
            <p:cNvSpPr>
              <a:spLocks noChangeArrowheads="1"/>
            </p:cNvSpPr>
            <p:nvPr/>
          </p:nvSpPr>
          <p:spPr bwMode="auto">
            <a:xfrm>
              <a:off x="2371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78222" name="Rectangle 175"/>
            <p:cNvSpPr>
              <a:spLocks noChangeArrowheads="1"/>
            </p:cNvSpPr>
            <p:nvPr/>
          </p:nvSpPr>
          <p:spPr bwMode="auto">
            <a:xfrm>
              <a:off x="2467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</p:grpSp>
      <p:pic>
        <p:nvPicPr>
          <p:cNvPr id="178191" name="Picture 176" descr="Alic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4500" y="1557338"/>
            <a:ext cx="5619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92" name="Picture 179" descr="Bob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13700" y="1571625"/>
            <a:ext cx="6762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193" name="Line 94"/>
          <p:cNvSpPr>
            <a:spLocks noChangeShapeType="1"/>
          </p:cNvSpPr>
          <p:nvPr/>
        </p:nvSpPr>
        <p:spPr bwMode="auto">
          <a:xfrm>
            <a:off x="2003425" y="1905000"/>
            <a:ext cx="90328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8194" name="Line 95"/>
          <p:cNvSpPr>
            <a:spLocks noChangeShapeType="1"/>
          </p:cNvSpPr>
          <p:nvPr/>
        </p:nvSpPr>
        <p:spPr bwMode="auto">
          <a:xfrm>
            <a:off x="3633788" y="1901825"/>
            <a:ext cx="90328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8195" name="Line 96"/>
          <p:cNvSpPr>
            <a:spLocks noChangeShapeType="1"/>
          </p:cNvSpPr>
          <p:nvPr/>
        </p:nvSpPr>
        <p:spPr bwMode="auto">
          <a:xfrm>
            <a:off x="5253038" y="1898650"/>
            <a:ext cx="1697037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8196" name="Text Box 156"/>
          <p:cNvSpPr txBox="1">
            <a:spLocks noChangeArrowheads="1"/>
          </p:cNvSpPr>
          <p:nvPr/>
        </p:nvSpPr>
        <p:spPr bwMode="auto">
          <a:xfrm>
            <a:off x="5710238" y="1927225"/>
            <a:ext cx="13112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>
                <a:solidFill>
                  <a:srgbClr val="CC0000"/>
                </a:solidFill>
              </a:rPr>
              <a:t>(e.g., </a:t>
            </a:r>
            <a:r>
              <a:rPr lang="en-US" sz="1600" i="1">
                <a:solidFill>
                  <a:srgbClr val="CC0000"/>
                </a:solidFill>
              </a:rPr>
              <a:t>POP, 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>
                <a:solidFill>
                  <a:srgbClr val="CC0000"/>
                </a:solidFill>
              </a:rPr>
              <a:t>         IMAP</a:t>
            </a:r>
            <a:r>
              <a:rPr lang="en-US" sz="1800" i="1">
                <a:solidFill>
                  <a:srgbClr val="CC0000"/>
                </a:solidFill>
              </a:rPr>
              <a:t>)</a:t>
            </a:r>
          </a:p>
        </p:txBody>
      </p:sp>
      <p:grpSp>
        <p:nvGrpSpPr>
          <p:cNvPr id="178197" name="Group 166"/>
          <p:cNvGrpSpPr>
            <a:grpSpLocks/>
          </p:cNvGrpSpPr>
          <p:nvPr/>
        </p:nvGrpSpPr>
        <p:grpSpPr bwMode="auto">
          <a:xfrm>
            <a:off x="1066800" y="1419225"/>
            <a:ext cx="912813" cy="1054100"/>
            <a:chOff x="3574" y="550"/>
            <a:chExt cx="575" cy="664"/>
          </a:xfrm>
        </p:grpSpPr>
        <p:grpSp>
          <p:nvGrpSpPr>
            <p:cNvPr id="178204" name="Group 167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78207" name="Picture 16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8208" name="Freeform 16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595 w 356"/>
                  <a:gd name="T3" fmla="*/ 341 h 368"/>
                  <a:gd name="T4" fmla="*/ 6638 w 356"/>
                  <a:gd name="T5" fmla="*/ 7113 h 368"/>
                  <a:gd name="T6" fmla="*/ 1463 w 356"/>
                  <a:gd name="T7" fmla="*/ 889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78205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78206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grpSp>
        <p:nvGrpSpPr>
          <p:cNvPr id="178198" name="Group 172"/>
          <p:cNvGrpSpPr>
            <a:grpSpLocks/>
          </p:cNvGrpSpPr>
          <p:nvPr/>
        </p:nvGrpSpPr>
        <p:grpSpPr bwMode="auto">
          <a:xfrm>
            <a:off x="6967538" y="1422400"/>
            <a:ext cx="912812" cy="1054100"/>
            <a:chOff x="3574" y="550"/>
            <a:chExt cx="575" cy="664"/>
          </a:xfrm>
        </p:grpSpPr>
        <p:grpSp>
          <p:nvGrpSpPr>
            <p:cNvPr id="178199" name="Group 173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78202" name="Picture 17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8203" name="Freeform 17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595 w 356"/>
                  <a:gd name="T3" fmla="*/ 341 h 368"/>
                  <a:gd name="T4" fmla="*/ 6638 w 356"/>
                  <a:gd name="T5" fmla="*/ 7113 h 368"/>
                  <a:gd name="T6" fmla="*/ 1463 w 356"/>
                  <a:gd name="T7" fmla="*/ 889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78200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78201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5155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D954AFFA-3E75-4AF7-AFA7-41124AAABA37}" type="slidenum">
              <a:rPr lang="en-US"/>
              <a:pPr/>
              <a:t>2</a:t>
            </a:fld>
            <a:endParaRPr lang="en-US"/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Chapter 2: outline</a:t>
            </a:r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2.1 principles of network applications</a:t>
            </a:r>
          </a:p>
          <a:p>
            <a:pPr marL="912813" lvl="1"/>
            <a:r>
              <a:rPr lang="en-US" smtClean="0">
                <a:ea typeface="ＭＳ Ｐゴシック" pitchFamily="34" charset="-128"/>
              </a:rPr>
              <a:t>app architectures</a:t>
            </a:r>
          </a:p>
          <a:p>
            <a:pPr marL="912813" lvl="1"/>
            <a:r>
              <a:rPr lang="en-US" smtClean="0">
                <a:ea typeface="ＭＳ Ｐゴシック" pitchFamily="34" charset="-128"/>
              </a:rPr>
              <a:t>app requirements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2.2 Web and HTTP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2.3 FTP</a:t>
            </a:r>
            <a:r>
              <a:rPr lang="en-US" smtClean="0">
                <a:ea typeface="ＭＳ Ｐゴシック" pitchFamily="34" charset="-128"/>
              </a:rPr>
              <a:t> 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2.4 electronic mail</a:t>
            </a:r>
          </a:p>
          <a:p>
            <a:pPr marL="912813" lvl="1"/>
            <a:r>
              <a:rPr lang="en-US" smtClean="0">
                <a:ea typeface="ＭＳ Ｐゴシック" pitchFamily="34" charset="-128"/>
              </a:rPr>
              <a:t>SMTP, POP3, IMAP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2.5 DNS</a:t>
            </a:r>
          </a:p>
          <a:p>
            <a:pPr marL="457200" indent="-457200"/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5155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73600" y="1600200"/>
            <a:ext cx="3876675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2.6 P2P applications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2.7 socket programming with UDP and TCP</a:t>
            </a:r>
          </a:p>
        </p:txBody>
      </p:sp>
      <p:pic>
        <p:nvPicPr>
          <p:cNvPr id="151558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5360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F152F7B3-5FED-4550-B6D8-0C8820929BC5}" type="slidenum">
              <a:rPr lang="en-US"/>
              <a:pPr/>
              <a:t>3</a:t>
            </a:fld>
            <a:endParaRPr lang="en-US"/>
          </a:p>
        </p:txBody>
      </p:sp>
      <p:pic>
        <p:nvPicPr>
          <p:cNvPr id="153603" name="Picture 4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8" y="835025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04" name="Freeform 46"/>
          <p:cNvSpPr>
            <a:spLocks/>
          </p:cNvSpPr>
          <p:nvPr/>
        </p:nvSpPr>
        <p:spPr bwMode="auto">
          <a:xfrm>
            <a:off x="6161088" y="2220913"/>
            <a:ext cx="1100137" cy="282575"/>
          </a:xfrm>
          <a:custGeom>
            <a:avLst/>
            <a:gdLst>
              <a:gd name="T0" fmla="*/ 0 w 693"/>
              <a:gd name="T1" fmla="*/ 2147483647 h 178"/>
              <a:gd name="T2" fmla="*/ 2147483647 w 693"/>
              <a:gd name="T3" fmla="*/ 0 h 178"/>
              <a:gd name="T4" fmla="*/ 2147483647 w 693"/>
              <a:gd name="T5" fmla="*/ 0 h 178"/>
              <a:gd name="T6" fmla="*/ 2147483647 w 693"/>
              <a:gd name="T7" fmla="*/ 2147483647 h 178"/>
              <a:gd name="T8" fmla="*/ 0 w 693"/>
              <a:gd name="T9" fmla="*/ 2147483647 h 1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3"/>
              <a:gd name="T16" fmla="*/ 0 h 178"/>
              <a:gd name="T17" fmla="*/ 693 w 693"/>
              <a:gd name="T18" fmla="*/ 178 h 1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3" h="178">
                <a:moveTo>
                  <a:pt x="0" y="116"/>
                </a:moveTo>
                <a:lnTo>
                  <a:pt x="247" y="0"/>
                </a:lnTo>
                <a:lnTo>
                  <a:pt x="693" y="0"/>
                </a:lnTo>
                <a:lnTo>
                  <a:pt x="137" y="178"/>
                </a:lnTo>
                <a:lnTo>
                  <a:pt x="0" y="116"/>
                </a:lnTo>
                <a:close/>
              </a:path>
            </a:pathLst>
          </a:custGeom>
          <a:gradFill rotWithShape="1">
            <a:gsLst>
              <a:gs pos="0">
                <a:srgbClr val="808080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05" name="Freeform 43"/>
          <p:cNvSpPr>
            <a:spLocks/>
          </p:cNvSpPr>
          <p:nvPr/>
        </p:nvSpPr>
        <p:spPr bwMode="auto">
          <a:xfrm>
            <a:off x="2601913" y="2220913"/>
            <a:ext cx="1784350" cy="282575"/>
          </a:xfrm>
          <a:custGeom>
            <a:avLst/>
            <a:gdLst>
              <a:gd name="T0" fmla="*/ 0 w 1124"/>
              <a:gd name="T1" fmla="*/ 2147483647 h 178"/>
              <a:gd name="T2" fmla="*/ 2147483647 w 1124"/>
              <a:gd name="T3" fmla="*/ 2147483647 h 178"/>
              <a:gd name="T4" fmla="*/ 2147483647 w 1124"/>
              <a:gd name="T5" fmla="*/ 0 h 178"/>
              <a:gd name="T6" fmla="*/ 2147483647 w 1124"/>
              <a:gd name="T7" fmla="*/ 2147483647 h 178"/>
              <a:gd name="T8" fmla="*/ 0 w 1124"/>
              <a:gd name="T9" fmla="*/ 2147483647 h 1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4"/>
              <a:gd name="T16" fmla="*/ 0 h 178"/>
              <a:gd name="T17" fmla="*/ 1124 w 1124"/>
              <a:gd name="T18" fmla="*/ 178 h 1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4" h="178">
                <a:moveTo>
                  <a:pt x="0" y="178"/>
                </a:moveTo>
                <a:lnTo>
                  <a:pt x="41" y="7"/>
                </a:lnTo>
                <a:lnTo>
                  <a:pt x="1124" y="0"/>
                </a:lnTo>
                <a:lnTo>
                  <a:pt x="247" y="171"/>
                </a:lnTo>
                <a:lnTo>
                  <a:pt x="0" y="178"/>
                </a:lnTo>
                <a:close/>
              </a:path>
            </a:pathLst>
          </a:custGeom>
          <a:gradFill rotWithShape="1">
            <a:gsLst>
              <a:gs pos="0">
                <a:srgbClr val="808080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6375"/>
            <a:ext cx="7772400" cy="860425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FTP: the file transfer protocol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53607" name="Text Box 16"/>
          <p:cNvSpPr txBox="1">
            <a:spLocks noChangeArrowheads="1"/>
          </p:cNvSpPr>
          <p:nvPr/>
        </p:nvSpPr>
        <p:spPr bwMode="auto">
          <a:xfrm>
            <a:off x="4645025" y="1255713"/>
            <a:ext cx="1712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file transfer</a:t>
            </a:r>
          </a:p>
        </p:txBody>
      </p:sp>
      <p:grpSp>
        <p:nvGrpSpPr>
          <p:cNvPr id="153608" name="Group 17"/>
          <p:cNvGrpSpPr>
            <a:grpSpLocks/>
          </p:cNvGrpSpPr>
          <p:nvPr/>
        </p:nvGrpSpPr>
        <p:grpSpPr bwMode="auto">
          <a:xfrm>
            <a:off x="6537325" y="1411288"/>
            <a:ext cx="749300" cy="828675"/>
            <a:chOff x="3914" y="1386"/>
            <a:chExt cx="472" cy="522"/>
          </a:xfrm>
        </p:grpSpPr>
        <p:sp>
          <p:nvSpPr>
            <p:cNvPr id="153662" name="Rectangle 18"/>
            <p:cNvSpPr>
              <a:spLocks noChangeArrowheads="1"/>
            </p:cNvSpPr>
            <p:nvPr/>
          </p:nvSpPr>
          <p:spPr bwMode="auto">
            <a:xfrm>
              <a:off x="3930" y="1386"/>
              <a:ext cx="444" cy="52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53663" name="Text Box 19"/>
            <p:cNvSpPr txBox="1">
              <a:spLocks noChangeArrowheads="1"/>
            </p:cNvSpPr>
            <p:nvPr/>
          </p:nvSpPr>
          <p:spPr bwMode="auto">
            <a:xfrm>
              <a:off x="3914" y="1463"/>
              <a:ext cx="4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FTP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 sz="2400"/>
            </a:p>
          </p:txBody>
        </p:sp>
      </p:grpSp>
      <p:grpSp>
        <p:nvGrpSpPr>
          <p:cNvPr id="153609" name="Group 20"/>
          <p:cNvGrpSpPr>
            <a:grpSpLocks/>
          </p:cNvGrpSpPr>
          <p:nvPr/>
        </p:nvGrpSpPr>
        <p:grpSpPr bwMode="auto">
          <a:xfrm>
            <a:off x="2582863" y="1401763"/>
            <a:ext cx="1789112" cy="852487"/>
            <a:chOff x="1645" y="1326"/>
            <a:chExt cx="1127" cy="537"/>
          </a:xfrm>
        </p:grpSpPr>
        <p:sp>
          <p:nvSpPr>
            <p:cNvPr id="153658" name="Rectangle 21"/>
            <p:cNvSpPr>
              <a:spLocks noChangeArrowheads="1"/>
            </p:cNvSpPr>
            <p:nvPr/>
          </p:nvSpPr>
          <p:spPr bwMode="auto">
            <a:xfrm>
              <a:off x="2328" y="1326"/>
              <a:ext cx="444" cy="52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53659" name="Rectangle 22"/>
            <p:cNvSpPr>
              <a:spLocks noChangeArrowheads="1"/>
            </p:cNvSpPr>
            <p:nvPr/>
          </p:nvSpPr>
          <p:spPr bwMode="auto">
            <a:xfrm>
              <a:off x="1704" y="1332"/>
              <a:ext cx="606" cy="522"/>
            </a:xfrm>
            <a:prstGeom prst="rect">
              <a:avLst/>
            </a:prstGeom>
            <a:solidFill>
              <a:srgbClr val="33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53660" name="Text Box 23"/>
            <p:cNvSpPr txBox="1">
              <a:spLocks noChangeArrowheads="1"/>
            </p:cNvSpPr>
            <p:nvPr/>
          </p:nvSpPr>
          <p:spPr bwMode="auto">
            <a:xfrm>
              <a:off x="1645" y="1343"/>
              <a:ext cx="73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FTP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interface</a:t>
              </a:r>
              <a:endParaRPr lang="en-US" sz="2400"/>
            </a:p>
          </p:txBody>
        </p:sp>
        <p:sp>
          <p:nvSpPr>
            <p:cNvPr id="153661" name="Text Box 24"/>
            <p:cNvSpPr txBox="1">
              <a:spLocks noChangeArrowheads="1"/>
            </p:cNvSpPr>
            <p:nvPr/>
          </p:nvSpPr>
          <p:spPr bwMode="auto">
            <a:xfrm>
              <a:off x="2341" y="1403"/>
              <a:ext cx="41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FTP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client</a:t>
              </a:r>
              <a:endParaRPr lang="en-US" sz="2400"/>
            </a:p>
          </p:txBody>
        </p:sp>
      </p:grpSp>
      <p:sp>
        <p:nvSpPr>
          <p:cNvPr id="153610" name="Text Box 32"/>
          <p:cNvSpPr txBox="1">
            <a:spLocks noChangeArrowheads="1"/>
          </p:cNvSpPr>
          <p:nvPr/>
        </p:nvSpPr>
        <p:spPr bwMode="auto">
          <a:xfrm>
            <a:off x="3881438" y="2522538"/>
            <a:ext cx="1076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local file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system</a:t>
            </a:r>
            <a:endParaRPr lang="en-US" sz="2400"/>
          </a:p>
        </p:txBody>
      </p:sp>
      <p:sp>
        <p:nvSpPr>
          <p:cNvPr id="153611" name="Line 33"/>
          <p:cNvSpPr>
            <a:spLocks noChangeShapeType="1"/>
          </p:cNvSpPr>
          <p:nvPr/>
        </p:nvSpPr>
        <p:spPr bwMode="auto">
          <a:xfrm>
            <a:off x="3219450" y="2239963"/>
            <a:ext cx="32385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12" name="Line 34"/>
          <p:cNvSpPr>
            <a:spLocks noChangeShapeType="1"/>
          </p:cNvSpPr>
          <p:nvPr/>
        </p:nvSpPr>
        <p:spPr bwMode="auto">
          <a:xfrm flipH="1">
            <a:off x="3714750" y="2230438"/>
            <a:ext cx="333375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13" name="Text Box 41"/>
          <p:cNvSpPr txBox="1">
            <a:spLocks noChangeArrowheads="1"/>
          </p:cNvSpPr>
          <p:nvPr/>
        </p:nvSpPr>
        <p:spPr bwMode="auto">
          <a:xfrm>
            <a:off x="7161213" y="2333625"/>
            <a:ext cx="1457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remote file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system</a:t>
            </a:r>
            <a:endParaRPr lang="en-US" sz="2400"/>
          </a:p>
        </p:txBody>
      </p:sp>
      <p:sp>
        <p:nvSpPr>
          <p:cNvPr id="153614" name="Line 42"/>
          <p:cNvSpPr>
            <a:spLocks noChangeShapeType="1"/>
          </p:cNvSpPr>
          <p:nvPr/>
        </p:nvSpPr>
        <p:spPr bwMode="auto">
          <a:xfrm>
            <a:off x="6915150" y="2239963"/>
            <a:ext cx="0" cy="428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3615" name="Picture 43" descr="Ali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90663" y="1454150"/>
            <a:ext cx="5619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6" name="Text Box 44"/>
          <p:cNvSpPr txBox="1">
            <a:spLocks noChangeArrowheads="1"/>
          </p:cNvSpPr>
          <p:nvPr/>
        </p:nvSpPr>
        <p:spPr bwMode="auto">
          <a:xfrm>
            <a:off x="1379538" y="2162175"/>
            <a:ext cx="971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user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at host</a:t>
            </a:r>
            <a:endParaRPr lang="en-US" sz="2400"/>
          </a:p>
        </p:txBody>
      </p:sp>
      <p:sp>
        <p:nvSpPr>
          <p:cNvPr id="153617" name="Line 45"/>
          <p:cNvSpPr>
            <a:spLocks noChangeShapeType="1"/>
          </p:cNvSpPr>
          <p:nvPr/>
        </p:nvSpPr>
        <p:spPr bwMode="auto">
          <a:xfrm>
            <a:off x="2028825" y="1849438"/>
            <a:ext cx="581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18" name="AutoShape 327"/>
          <p:cNvSpPr>
            <a:spLocks noChangeArrowheads="1"/>
          </p:cNvSpPr>
          <p:nvPr/>
        </p:nvSpPr>
        <p:spPr bwMode="auto">
          <a:xfrm>
            <a:off x="3333750" y="2673350"/>
            <a:ext cx="569913" cy="428625"/>
          </a:xfrm>
          <a:prstGeom prst="can">
            <a:avLst>
              <a:gd name="adj" fmla="val 20218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53619" name="AutoShape 327"/>
          <p:cNvSpPr>
            <a:spLocks noChangeArrowheads="1"/>
          </p:cNvSpPr>
          <p:nvPr/>
        </p:nvSpPr>
        <p:spPr bwMode="auto">
          <a:xfrm>
            <a:off x="6665913" y="2628900"/>
            <a:ext cx="569912" cy="428625"/>
          </a:xfrm>
          <a:prstGeom prst="can">
            <a:avLst>
              <a:gd name="adj" fmla="val 20218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53620" name="Rectangle 3"/>
          <p:cNvSpPr>
            <a:spLocks noChangeArrowheads="1"/>
          </p:cNvSpPr>
          <p:nvPr/>
        </p:nvSpPr>
        <p:spPr bwMode="auto">
          <a:xfrm>
            <a:off x="744538" y="3751263"/>
            <a:ext cx="80137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 dirty="0">
                <a:latin typeface="Gill Sans MT" pitchFamily="34" charset="0"/>
              </a:rPr>
              <a:t>transfer file to/from remote host</a:t>
            </a:r>
          </a:p>
          <a:p>
            <a:pPr marL="342900" indent="-342900">
              <a:lnSpc>
                <a:spcPct val="7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 dirty="0">
                <a:latin typeface="Gill Sans MT" pitchFamily="34" charset="0"/>
              </a:rPr>
              <a:t>client/server model</a:t>
            </a:r>
          </a:p>
          <a:p>
            <a:pPr marL="742950" lvl="1" indent="-285750">
              <a:lnSpc>
                <a:spcPct val="90000"/>
              </a:lnSpc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sz="2400" i="1" dirty="0">
                <a:solidFill>
                  <a:srgbClr val="CC0000"/>
                </a:solidFill>
                <a:latin typeface="Gill Sans MT" pitchFamily="34" charset="0"/>
              </a:rPr>
              <a:t>client:</a:t>
            </a:r>
            <a:r>
              <a:rPr lang="en-US" sz="2400" dirty="0">
                <a:latin typeface="Gill Sans MT" pitchFamily="34" charset="0"/>
              </a:rPr>
              <a:t> side that initiates transfer (either to/from remote)</a:t>
            </a:r>
          </a:p>
          <a:p>
            <a:pPr marL="742950" lvl="1" indent="-285750">
              <a:lnSpc>
                <a:spcPct val="90000"/>
              </a:lnSpc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sz="2400" i="1" dirty="0">
                <a:solidFill>
                  <a:srgbClr val="CC0000"/>
                </a:solidFill>
                <a:latin typeface="Gill Sans MT" pitchFamily="34" charset="0"/>
              </a:rPr>
              <a:t>server:</a:t>
            </a:r>
            <a:r>
              <a:rPr lang="en-US" sz="2400" dirty="0">
                <a:latin typeface="Gill Sans MT" pitchFamily="34" charset="0"/>
              </a:rPr>
              <a:t> remote host</a:t>
            </a:r>
          </a:p>
          <a:p>
            <a:pPr marL="342900" indent="-342900">
              <a:lnSpc>
                <a:spcPct val="7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 dirty="0">
                <a:latin typeface="Gill Sans MT" pitchFamily="34" charset="0"/>
              </a:rPr>
              <a:t>ftp: </a:t>
            </a:r>
            <a:r>
              <a:rPr lang="en-US" sz="2800" dirty="0">
                <a:latin typeface="Gill Sans MT" pitchFamily="34" charset="0"/>
                <a:hlinkClick r:id="rId5"/>
              </a:rPr>
              <a:t>RFC 959</a:t>
            </a:r>
            <a:endParaRPr lang="en-US" sz="2800" dirty="0">
              <a:latin typeface="Gill Sans MT" pitchFamily="34" charset="0"/>
            </a:endParaRPr>
          </a:p>
          <a:p>
            <a:pPr marL="342900" indent="-342900">
              <a:lnSpc>
                <a:spcPct val="7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 dirty="0">
                <a:latin typeface="Gill Sans MT" pitchFamily="34" charset="0"/>
              </a:rPr>
              <a:t>ftp server: port </a:t>
            </a:r>
            <a:r>
              <a:rPr lang="en-US" sz="2800" dirty="0" smtClean="0">
                <a:latin typeface="Gill Sans MT" pitchFamily="34" charset="0"/>
              </a:rPr>
              <a:t>21, </a:t>
            </a:r>
            <a:r>
              <a:rPr lang="en-US" sz="2800" dirty="0" err="1" smtClean="0">
                <a:latin typeface="Gill Sans MT" pitchFamily="34" charset="0"/>
              </a:rPr>
              <a:t>sftp</a:t>
            </a:r>
            <a:r>
              <a:rPr lang="en-US" sz="2800" dirty="0" smtClean="0">
                <a:latin typeface="Gill Sans MT" pitchFamily="34" charset="0"/>
              </a:rPr>
              <a:t> server: port 115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153621" name="Line 49"/>
          <p:cNvSpPr>
            <a:spLocks noChangeShapeType="1"/>
          </p:cNvSpPr>
          <p:nvPr/>
        </p:nvSpPr>
        <p:spPr bwMode="auto">
          <a:xfrm>
            <a:off x="4365625" y="1714500"/>
            <a:ext cx="21875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53622" name="Group 51"/>
          <p:cNvGrpSpPr>
            <a:grpSpLocks/>
          </p:cNvGrpSpPr>
          <p:nvPr/>
        </p:nvGrpSpPr>
        <p:grpSpPr bwMode="auto">
          <a:xfrm>
            <a:off x="6008688" y="2327275"/>
            <a:ext cx="476250" cy="749300"/>
            <a:chOff x="4140" y="429"/>
            <a:chExt cx="1425" cy="2396"/>
          </a:xfrm>
        </p:grpSpPr>
        <p:sp>
          <p:nvSpPr>
            <p:cNvPr id="153626" name="Freeform 5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27" name="Rectangle 53"/>
            <p:cNvSpPr>
              <a:spLocks noChangeArrowheads="1"/>
            </p:cNvSpPr>
            <p:nvPr/>
          </p:nvSpPr>
          <p:spPr bwMode="auto">
            <a:xfrm>
              <a:off x="4207" y="429"/>
              <a:ext cx="1045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28" name="Freeform 5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29" name="Freeform 5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30" name="Rectangle 56"/>
            <p:cNvSpPr>
              <a:spLocks noChangeArrowheads="1"/>
            </p:cNvSpPr>
            <p:nvPr/>
          </p:nvSpPr>
          <p:spPr bwMode="auto">
            <a:xfrm>
              <a:off x="4211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631" name="Group 5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3656" name="AutoShape 58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41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57" name="AutoShape 59"/>
              <p:cNvSpPr>
                <a:spLocks noChangeArrowheads="1"/>
              </p:cNvSpPr>
              <p:nvPr/>
            </p:nvSpPr>
            <p:spPr bwMode="auto">
              <a:xfrm>
                <a:off x="631" y="2582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632" name="Rectangle 60"/>
            <p:cNvSpPr>
              <a:spLocks noChangeArrowheads="1"/>
            </p:cNvSpPr>
            <p:nvPr/>
          </p:nvSpPr>
          <p:spPr bwMode="auto">
            <a:xfrm>
              <a:off x="4226" y="1018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633" name="Group 6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3654" name="AutoShape 62"/>
              <p:cNvSpPr>
                <a:spLocks noChangeArrowheads="1"/>
              </p:cNvSpPr>
              <p:nvPr/>
            </p:nvSpPr>
            <p:spPr bwMode="auto">
              <a:xfrm>
                <a:off x="615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55" name="AutoShape 63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8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634" name="Rectangle 64"/>
            <p:cNvSpPr>
              <a:spLocks noChangeArrowheads="1"/>
            </p:cNvSpPr>
            <p:nvPr/>
          </p:nvSpPr>
          <p:spPr bwMode="auto">
            <a:xfrm>
              <a:off x="4216" y="1358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35" name="Rectangle 65"/>
            <p:cNvSpPr>
              <a:spLocks noChangeArrowheads="1"/>
            </p:cNvSpPr>
            <p:nvPr/>
          </p:nvSpPr>
          <p:spPr bwMode="auto">
            <a:xfrm>
              <a:off x="4230" y="1657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636" name="Group 6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3652" name="AutoShape 67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53" name="AutoShape 68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637" name="Freeform 6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638" name="Group 7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3650" name="AutoShape 71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51" name="AutoShape 72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639" name="Rectangle 73"/>
            <p:cNvSpPr>
              <a:spLocks noChangeArrowheads="1"/>
            </p:cNvSpPr>
            <p:nvPr/>
          </p:nvSpPr>
          <p:spPr bwMode="auto">
            <a:xfrm>
              <a:off x="5252" y="429"/>
              <a:ext cx="67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0" name="Freeform 7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1" name="Freeform 7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2" name="Oval 76"/>
            <p:cNvSpPr>
              <a:spLocks noChangeArrowheads="1"/>
            </p:cNvSpPr>
            <p:nvPr/>
          </p:nvSpPr>
          <p:spPr bwMode="auto">
            <a:xfrm>
              <a:off x="5518" y="2612"/>
              <a:ext cx="48" cy="96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3" name="Freeform 7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4" name="AutoShape 78"/>
            <p:cNvSpPr>
              <a:spLocks noChangeArrowheads="1"/>
            </p:cNvSpPr>
            <p:nvPr/>
          </p:nvSpPr>
          <p:spPr bwMode="auto">
            <a:xfrm>
              <a:off x="4140" y="2678"/>
              <a:ext cx="1197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5" name="AutoShape 79"/>
            <p:cNvSpPr>
              <a:spLocks noChangeArrowheads="1"/>
            </p:cNvSpPr>
            <p:nvPr/>
          </p:nvSpPr>
          <p:spPr bwMode="auto">
            <a:xfrm>
              <a:off x="4207" y="2713"/>
              <a:ext cx="1069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6" name="Oval 80"/>
            <p:cNvSpPr>
              <a:spLocks noChangeArrowheads="1"/>
            </p:cNvSpPr>
            <p:nvPr/>
          </p:nvSpPr>
          <p:spPr bwMode="auto">
            <a:xfrm>
              <a:off x="4306" y="2383"/>
              <a:ext cx="162" cy="142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7" name="Oval 81"/>
            <p:cNvSpPr>
              <a:spLocks noChangeArrowheads="1"/>
            </p:cNvSpPr>
            <p:nvPr/>
          </p:nvSpPr>
          <p:spPr bwMode="auto">
            <a:xfrm>
              <a:off x="4487" y="2383"/>
              <a:ext cx="162" cy="142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53648" name="Oval 82"/>
            <p:cNvSpPr>
              <a:spLocks noChangeArrowheads="1"/>
            </p:cNvSpPr>
            <p:nvPr/>
          </p:nvSpPr>
          <p:spPr bwMode="auto">
            <a:xfrm>
              <a:off x="4663" y="2383"/>
              <a:ext cx="157" cy="137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9" name="Rectangle 83"/>
            <p:cNvSpPr>
              <a:spLocks noChangeArrowheads="1"/>
            </p:cNvSpPr>
            <p:nvPr/>
          </p:nvSpPr>
          <p:spPr bwMode="auto">
            <a:xfrm>
              <a:off x="5062" y="1835"/>
              <a:ext cx="86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623" name="Group 84"/>
          <p:cNvGrpSpPr>
            <a:grpSpLocks/>
          </p:cNvGrpSpPr>
          <p:nvPr/>
        </p:nvGrpSpPr>
        <p:grpSpPr bwMode="auto">
          <a:xfrm>
            <a:off x="2220913" y="2352675"/>
            <a:ext cx="830262" cy="849313"/>
            <a:chOff x="-44" y="1473"/>
            <a:chExt cx="981" cy="1105"/>
          </a:xfrm>
        </p:grpSpPr>
        <p:pic>
          <p:nvPicPr>
            <p:cNvPr id="153624" name="Picture 85" descr="desktop_computer_stylized_medium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25" name="Freeform 8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5565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0DB8FBB7-3401-4F45-AE09-8087FA9CBA52}" type="slidenum">
              <a:rPr lang="en-US"/>
              <a:pPr/>
              <a:t>4</a:t>
            </a:fld>
            <a:endParaRPr lang="en-US"/>
          </a:p>
        </p:txBody>
      </p:sp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63513"/>
            <a:ext cx="7772400" cy="925512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FTP: separate control, data connections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504950"/>
            <a:ext cx="4318000" cy="4964113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FTP client contacts FTP server at port 21, using TCP </a:t>
            </a:r>
          </a:p>
          <a:p>
            <a:r>
              <a:rPr lang="en-US" sz="2400" dirty="0" smtClean="0">
                <a:ea typeface="ＭＳ Ｐゴシック" pitchFamily="34" charset="-128"/>
              </a:rPr>
              <a:t>client authorized over control connection</a:t>
            </a:r>
          </a:p>
          <a:p>
            <a:r>
              <a:rPr lang="en-US" sz="2400" dirty="0" smtClean="0">
                <a:ea typeface="ＭＳ Ｐゴシック" pitchFamily="34" charset="-128"/>
              </a:rPr>
              <a:t>client browses remote directory, sends commands over control connection</a:t>
            </a:r>
          </a:p>
          <a:p>
            <a:r>
              <a:rPr lang="en-US" sz="2400" dirty="0" smtClean="0">
                <a:ea typeface="ＭＳ Ｐゴシック" pitchFamily="34" charset="-128"/>
              </a:rPr>
              <a:t>when server receives file transfer command, </a:t>
            </a:r>
            <a:r>
              <a:rPr lang="en-US" sz="2400" i="1" dirty="0" smtClean="0">
                <a:solidFill>
                  <a:srgbClr val="CC0000"/>
                </a:solidFill>
                <a:ea typeface="ＭＳ Ｐゴシック" pitchFamily="34" charset="-128"/>
              </a:rPr>
              <a:t>server</a:t>
            </a:r>
            <a:r>
              <a:rPr lang="en-US" sz="2400" dirty="0" smtClean="0">
                <a:ea typeface="ＭＳ Ｐゴシック" pitchFamily="34" charset="-128"/>
              </a:rPr>
              <a:t> opens </a:t>
            </a:r>
            <a:r>
              <a:rPr lang="en-US" sz="2400" i="1" dirty="0" smtClean="0">
                <a:ea typeface="ＭＳ Ｐゴシック" pitchFamily="34" charset="-128"/>
              </a:rPr>
              <a:t>2</a:t>
            </a:r>
            <a:r>
              <a:rPr lang="en-US" sz="2400" i="1" baseline="30000" dirty="0" smtClean="0">
                <a:ea typeface="ＭＳ Ｐゴシック" pitchFamily="34" charset="-128"/>
              </a:rPr>
              <a:t>nd</a:t>
            </a:r>
            <a:r>
              <a:rPr lang="en-US" sz="2400" i="1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TCP data connection (for file) </a:t>
            </a:r>
            <a:r>
              <a:rPr lang="en-US" sz="2400" i="1" dirty="0" smtClean="0">
                <a:ea typeface="ＭＳ Ｐゴシック" pitchFamily="34" charset="-128"/>
              </a:rPr>
              <a:t>to </a:t>
            </a:r>
            <a:r>
              <a:rPr lang="en-US" sz="2400" dirty="0" smtClean="0">
                <a:ea typeface="ＭＳ Ｐゴシック" pitchFamily="34" charset="-128"/>
              </a:rPr>
              <a:t>client</a:t>
            </a: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155653" name="Text Box 15"/>
          <p:cNvSpPr txBox="1">
            <a:spLocks noChangeArrowheads="1"/>
          </p:cNvSpPr>
          <p:nvPr/>
        </p:nvSpPr>
        <p:spPr bwMode="auto">
          <a:xfrm>
            <a:off x="4838700" y="2533650"/>
            <a:ext cx="7175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FTP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client</a:t>
            </a:r>
          </a:p>
        </p:txBody>
      </p:sp>
      <p:sp>
        <p:nvSpPr>
          <p:cNvPr id="155654" name="Text Box 16"/>
          <p:cNvSpPr txBox="1">
            <a:spLocks noChangeArrowheads="1"/>
          </p:cNvSpPr>
          <p:nvPr/>
        </p:nvSpPr>
        <p:spPr bwMode="auto">
          <a:xfrm>
            <a:off x="7856538" y="2543175"/>
            <a:ext cx="8191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FTP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server</a:t>
            </a:r>
          </a:p>
        </p:txBody>
      </p:sp>
      <p:sp>
        <p:nvSpPr>
          <p:cNvPr id="155655" name="Line 17"/>
          <p:cNvSpPr>
            <a:spLocks noChangeShapeType="1"/>
          </p:cNvSpPr>
          <p:nvPr/>
        </p:nvSpPr>
        <p:spPr bwMode="auto">
          <a:xfrm>
            <a:off x="5508625" y="2011363"/>
            <a:ext cx="25622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5656" name="Line 18"/>
          <p:cNvSpPr>
            <a:spLocks noChangeShapeType="1"/>
          </p:cNvSpPr>
          <p:nvPr/>
        </p:nvSpPr>
        <p:spPr bwMode="auto">
          <a:xfrm flipV="1">
            <a:off x="5527675" y="2325688"/>
            <a:ext cx="256222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5657" name="Text Box 19"/>
          <p:cNvSpPr txBox="1">
            <a:spLocks noChangeArrowheads="1"/>
          </p:cNvSpPr>
          <p:nvPr/>
        </p:nvSpPr>
        <p:spPr bwMode="auto">
          <a:xfrm>
            <a:off x="5580063" y="1473200"/>
            <a:ext cx="24098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>
                <a:solidFill>
                  <a:srgbClr val="CC0000"/>
                </a:solidFill>
              </a:rPr>
              <a:t>TCP control connection,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>
                <a:solidFill>
                  <a:srgbClr val="CC0000"/>
                </a:solidFill>
              </a:rPr>
              <a:t>server port 21</a:t>
            </a:r>
            <a:endParaRPr lang="en-US" sz="2400" i="1">
              <a:solidFill>
                <a:srgbClr val="CC0000"/>
              </a:solidFill>
            </a:endParaRPr>
          </a:p>
        </p:txBody>
      </p:sp>
      <p:sp>
        <p:nvSpPr>
          <p:cNvPr id="155658" name="Text Box 20"/>
          <p:cNvSpPr txBox="1">
            <a:spLocks noChangeArrowheads="1"/>
          </p:cNvSpPr>
          <p:nvPr/>
        </p:nvSpPr>
        <p:spPr bwMode="auto">
          <a:xfrm>
            <a:off x="5554663" y="2400300"/>
            <a:ext cx="24098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>
                <a:solidFill>
                  <a:srgbClr val="CC0000"/>
                </a:solidFill>
              </a:rPr>
              <a:t>TCP data connection,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>
                <a:solidFill>
                  <a:srgbClr val="CC0000"/>
                </a:solidFill>
              </a:rPr>
              <a:t>server port 20</a:t>
            </a:r>
            <a:endParaRPr lang="en-US" sz="2400" i="1">
              <a:solidFill>
                <a:srgbClr val="CC0000"/>
              </a:solidFill>
            </a:endParaRPr>
          </a:p>
        </p:txBody>
      </p:sp>
      <p:sp>
        <p:nvSpPr>
          <p:cNvPr id="214037" name="Rectangle 21"/>
          <p:cNvSpPr>
            <a:spLocks noChangeArrowheads="1"/>
          </p:cNvSpPr>
          <p:nvPr/>
        </p:nvSpPr>
        <p:spPr bwMode="auto">
          <a:xfrm>
            <a:off x="4703763" y="3425825"/>
            <a:ext cx="4067175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after transferring the file, server closes data connection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 dirty="0" smtClean="0">
                <a:latin typeface="Gill Sans MT" pitchFamily="34" charset="0"/>
              </a:rPr>
              <a:t>control </a:t>
            </a:r>
            <a:r>
              <a:rPr lang="en-US" sz="2400" dirty="0">
                <a:latin typeface="Gill Sans MT" pitchFamily="34" charset="0"/>
              </a:rPr>
              <a:t>connection: </a:t>
            </a:r>
            <a:r>
              <a:rPr lang="ja-JP" altLang="en-US" sz="2400" i="1" dirty="0">
                <a:solidFill>
                  <a:srgbClr val="CC0000"/>
                </a:solidFill>
                <a:latin typeface="Gill Sans MT" pitchFamily="34" charset="0"/>
              </a:rPr>
              <a:t>“</a:t>
            </a:r>
            <a:r>
              <a:rPr lang="en-US" altLang="ja-JP" sz="2400" i="1" dirty="0">
                <a:solidFill>
                  <a:srgbClr val="CC0000"/>
                </a:solidFill>
                <a:latin typeface="Gill Sans MT" pitchFamily="34" charset="0"/>
              </a:rPr>
              <a:t>out of band</a:t>
            </a:r>
            <a:r>
              <a:rPr lang="ja-JP" altLang="en-US" sz="2400" i="1" dirty="0">
                <a:solidFill>
                  <a:srgbClr val="CC0000"/>
                </a:solidFill>
                <a:latin typeface="Gill Sans MT" pitchFamily="34" charset="0"/>
              </a:rPr>
              <a:t>”</a:t>
            </a:r>
            <a:endParaRPr lang="en-US" altLang="ja-JP" sz="2400" i="1" dirty="0">
              <a:solidFill>
                <a:srgbClr val="CC0000"/>
              </a:solidFill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 dirty="0">
                <a:latin typeface="Gill Sans MT" pitchFamily="34" charset="0"/>
              </a:rPr>
              <a:t>FTP server maintains </a:t>
            </a:r>
            <a:r>
              <a:rPr lang="ja-JP" altLang="en-US" sz="2400" dirty="0">
                <a:latin typeface="Gill Sans MT" pitchFamily="34" charset="0"/>
              </a:rPr>
              <a:t>“</a:t>
            </a:r>
            <a:r>
              <a:rPr lang="en-US" altLang="ja-JP" sz="2400" dirty="0">
                <a:latin typeface="Gill Sans MT" pitchFamily="34" charset="0"/>
              </a:rPr>
              <a:t>state</a:t>
            </a:r>
            <a:r>
              <a:rPr lang="ja-JP" altLang="en-US" sz="2400" dirty="0">
                <a:latin typeface="Gill Sans MT" pitchFamily="34" charset="0"/>
              </a:rPr>
              <a:t>”</a:t>
            </a:r>
            <a:r>
              <a:rPr lang="en-US" altLang="ja-JP" sz="2400" dirty="0">
                <a:latin typeface="Gill Sans MT" pitchFamily="34" charset="0"/>
              </a:rPr>
              <a:t>: current directory, earlier authentication</a:t>
            </a:r>
            <a:endParaRPr lang="en-US" altLang="ja-JP" sz="2400" dirty="0">
              <a:solidFill>
                <a:srgbClr val="FF0000"/>
              </a:solidFill>
              <a:latin typeface="Gill Sans MT" pitchFamily="34" charset="0"/>
            </a:endParaRPr>
          </a:p>
          <a:p>
            <a:pPr marL="342900" indent="-34290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 sz="2400" dirty="0">
              <a:solidFill>
                <a:srgbClr val="FF0000"/>
              </a:solidFill>
              <a:latin typeface="Gill Sans MT" pitchFamily="34" charset="0"/>
            </a:endParaRPr>
          </a:p>
        </p:txBody>
      </p:sp>
      <p:pic>
        <p:nvPicPr>
          <p:cNvPr id="155660" name="Picture 2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713" y="868363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661" name="Line 23"/>
          <p:cNvSpPr>
            <a:spLocks noChangeShapeType="1"/>
          </p:cNvSpPr>
          <p:nvPr/>
        </p:nvSpPr>
        <p:spPr bwMode="auto">
          <a:xfrm>
            <a:off x="5726113" y="2697163"/>
            <a:ext cx="3905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5662" name="Group 32"/>
          <p:cNvGrpSpPr>
            <a:grpSpLocks/>
          </p:cNvGrpSpPr>
          <p:nvPr/>
        </p:nvGrpSpPr>
        <p:grpSpPr bwMode="auto">
          <a:xfrm>
            <a:off x="8129588" y="1674813"/>
            <a:ext cx="444500" cy="728662"/>
            <a:chOff x="4140" y="429"/>
            <a:chExt cx="1425" cy="2396"/>
          </a:xfrm>
        </p:grpSpPr>
        <p:sp>
          <p:nvSpPr>
            <p:cNvPr id="155666" name="Freeform 3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7" name="Rectangle 34"/>
            <p:cNvSpPr>
              <a:spLocks noChangeArrowheads="1"/>
            </p:cNvSpPr>
            <p:nvPr/>
          </p:nvSpPr>
          <p:spPr bwMode="auto">
            <a:xfrm>
              <a:off x="4206" y="429"/>
              <a:ext cx="1048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68" name="Freeform 3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9" name="Freeform 3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0" name="Rectangle 37"/>
            <p:cNvSpPr>
              <a:spLocks noChangeArrowheads="1"/>
            </p:cNvSpPr>
            <p:nvPr/>
          </p:nvSpPr>
          <p:spPr bwMode="auto">
            <a:xfrm>
              <a:off x="4211" y="695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5671" name="Group 3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5696" name="AutoShape 39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697" name="AutoShape 40"/>
              <p:cNvSpPr>
                <a:spLocks noChangeArrowheads="1"/>
              </p:cNvSpPr>
              <p:nvPr/>
            </p:nvSpPr>
            <p:spPr bwMode="auto">
              <a:xfrm>
                <a:off x="635" y="2584"/>
                <a:ext cx="686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5672" name="Rectangle 41"/>
            <p:cNvSpPr>
              <a:spLocks noChangeArrowheads="1"/>
            </p:cNvSpPr>
            <p:nvPr/>
          </p:nvSpPr>
          <p:spPr bwMode="auto">
            <a:xfrm>
              <a:off x="4227" y="1019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5673" name="Group 4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5694" name="AutoShape 43"/>
              <p:cNvSpPr>
                <a:spLocks noChangeArrowheads="1"/>
              </p:cNvSpPr>
              <p:nvPr/>
            </p:nvSpPr>
            <p:spPr bwMode="auto">
              <a:xfrm>
                <a:off x="612" y="2567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695" name="AutoShape 44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86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5674" name="Rectangle 45"/>
            <p:cNvSpPr>
              <a:spLocks noChangeArrowheads="1"/>
            </p:cNvSpPr>
            <p:nvPr/>
          </p:nvSpPr>
          <p:spPr bwMode="auto">
            <a:xfrm>
              <a:off x="4216" y="1358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75" name="Rectangle 46"/>
            <p:cNvSpPr>
              <a:spLocks noChangeArrowheads="1"/>
            </p:cNvSpPr>
            <p:nvPr/>
          </p:nvSpPr>
          <p:spPr bwMode="auto">
            <a:xfrm>
              <a:off x="4227" y="1656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5676" name="Group 4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5692" name="AutoShape 48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3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693" name="AutoShape 49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5677" name="Freeform 5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5678" name="Group 5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5690" name="AutoShape 52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691" name="AutoShape 53"/>
              <p:cNvSpPr>
                <a:spLocks noChangeArrowheads="1"/>
              </p:cNvSpPr>
              <p:nvPr/>
            </p:nvSpPr>
            <p:spPr bwMode="auto">
              <a:xfrm>
                <a:off x="635" y="2584"/>
                <a:ext cx="68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5679" name="Rectangle 54"/>
            <p:cNvSpPr>
              <a:spLocks noChangeArrowheads="1"/>
            </p:cNvSpPr>
            <p:nvPr/>
          </p:nvSpPr>
          <p:spPr bwMode="auto">
            <a:xfrm>
              <a:off x="5249" y="429"/>
              <a:ext cx="66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80" name="Freeform 5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81" name="Freeform 5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82" name="Oval 57"/>
            <p:cNvSpPr>
              <a:spLocks noChangeArrowheads="1"/>
            </p:cNvSpPr>
            <p:nvPr/>
          </p:nvSpPr>
          <p:spPr bwMode="auto">
            <a:xfrm>
              <a:off x="5519" y="2611"/>
              <a:ext cx="46" cy="9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83" name="Freeform 5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84" name="AutoShape 59"/>
            <p:cNvSpPr>
              <a:spLocks noChangeArrowheads="1"/>
            </p:cNvSpPr>
            <p:nvPr/>
          </p:nvSpPr>
          <p:spPr bwMode="auto">
            <a:xfrm>
              <a:off x="4140" y="2679"/>
              <a:ext cx="1201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85" name="AutoShape 60"/>
            <p:cNvSpPr>
              <a:spLocks noChangeArrowheads="1"/>
            </p:cNvSpPr>
            <p:nvPr/>
          </p:nvSpPr>
          <p:spPr bwMode="auto">
            <a:xfrm>
              <a:off x="4206" y="2710"/>
              <a:ext cx="1069" cy="8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86" name="Oval 61"/>
            <p:cNvSpPr>
              <a:spLocks noChangeArrowheads="1"/>
            </p:cNvSpPr>
            <p:nvPr/>
          </p:nvSpPr>
          <p:spPr bwMode="auto">
            <a:xfrm>
              <a:off x="4308" y="2381"/>
              <a:ext cx="158" cy="146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87" name="Oval 62"/>
            <p:cNvSpPr>
              <a:spLocks noChangeArrowheads="1"/>
            </p:cNvSpPr>
            <p:nvPr/>
          </p:nvSpPr>
          <p:spPr bwMode="auto">
            <a:xfrm>
              <a:off x="4486" y="2387"/>
              <a:ext cx="158" cy="141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55688" name="Oval 63"/>
            <p:cNvSpPr>
              <a:spLocks noChangeArrowheads="1"/>
            </p:cNvSpPr>
            <p:nvPr/>
          </p:nvSpPr>
          <p:spPr bwMode="auto">
            <a:xfrm>
              <a:off x="4664" y="2381"/>
              <a:ext cx="158" cy="141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89" name="Rectangle 64"/>
            <p:cNvSpPr>
              <a:spLocks noChangeArrowheads="1"/>
            </p:cNvSpPr>
            <p:nvPr/>
          </p:nvSpPr>
          <p:spPr bwMode="auto">
            <a:xfrm>
              <a:off x="5061" y="1833"/>
              <a:ext cx="87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5663" name="Group 65"/>
          <p:cNvGrpSpPr>
            <a:grpSpLocks/>
          </p:cNvGrpSpPr>
          <p:nvPr/>
        </p:nvGrpSpPr>
        <p:grpSpPr bwMode="auto">
          <a:xfrm>
            <a:off x="4656138" y="1665288"/>
            <a:ext cx="873125" cy="893762"/>
            <a:chOff x="-44" y="1473"/>
            <a:chExt cx="981" cy="1105"/>
          </a:xfrm>
        </p:grpSpPr>
        <p:pic>
          <p:nvPicPr>
            <p:cNvPr id="155664" name="Picture 66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5665" name="Freeform 6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5769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2FB3BB68-6E68-4F5E-986D-76B6FD1654C2}" type="slidenum">
              <a:rPr lang="en-US"/>
              <a:pPr/>
              <a:t>5</a:t>
            </a:fld>
            <a:endParaRPr lang="en-US"/>
          </a:p>
        </p:txBody>
      </p:sp>
      <p:pic>
        <p:nvPicPr>
          <p:cNvPr id="157699" name="Picture 11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988" y="892175"/>
            <a:ext cx="5942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271463"/>
            <a:ext cx="7772400" cy="817562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FTP commands, responses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577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33500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sample commands:</a:t>
            </a:r>
            <a:endParaRPr lang="en-US" sz="2400" i="1" smtClean="0">
              <a:solidFill>
                <a:srgbClr val="CC0000"/>
              </a:solidFill>
              <a:ea typeface="ＭＳ Ｐゴシック" pitchFamily="34" charset="-128"/>
            </a:endParaRPr>
          </a:p>
          <a:p>
            <a:r>
              <a:rPr lang="en-US" sz="2400" smtClean="0">
                <a:ea typeface="ＭＳ Ｐゴシック" pitchFamily="34" charset="-128"/>
              </a:rPr>
              <a:t>sent as ASCII text over control channel</a:t>
            </a:r>
            <a:endParaRPr lang="en-US" smtClean="0">
              <a:ea typeface="ＭＳ Ｐゴシック" pitchFamily="34" charset="-128"/>
            </a:endParaRPr>
          </a:p>
          <a:p>
            <a:r>
              <a:rPr lang="en-US" sz="2400" b="1" smtClean="0">
                <a:latin typeface="Courier New" pitchFamily="49" charset="0"/>
                <a:ea typeface="ＭＳ Ｐゴシック" pitchFamily="34" charset="-128"/>
              </a:rPr>
              <a:t>USER </a:t>
            </a:r>
            <a:r>
              <a:rPr lang="en-US" sz="2400" b="1" i="1" smtClean="0">
                <a:latin typeface="Courier New" pitchFamily="49" charset="0"/>
                <a:ea typeface="ＭＳ Ｐゴシック" pitchFamily="34" charset="-128"/>
              </a:rPr>
              <a:t>username</a:t>
            </a:r>
            <a:endParaRPr lang="en-US" i="1" smtClean="0">
              <a:ea typeface="ＭＳ Ｐゴシック" pitchFamily="34" charset="-128"/>
            </a:endParaRPr>
          </a:p>
          <a:p>
            <a:r>
              <a:rPr lang="en-US" sz="2400" b="1" smtClean="0">
                <a:latin typeface="Courier New" pitchFamily="49" charset="0"/>
                <a:ea typeface="ＭＳ Ｐゴシック" pitchFamily="34" charset="-128"/>
              </a:rPr>
              <a:t>PASS </a:t>
            </a:r>
            <a:r>
              <a:rPr lang="en-US" sz="2400" b="1" i="1" smtClean="0">
                <a:latin typeface="Courier New" pitchFamily="49" charset="0"/>
                <a:ea typeface="ＭＳ Ｐゴシック" pitchFamily="34" charset="-128"/>
              </a:rPr>
              <a:t>password</a:t>
            </a:r>
            <a:endParaRPr lang="en-US" i="1" smtClean="0">
              <a:ea typeface="ＭＳ Ｐゴシック" pitchFamily="34" charset="-128"/>
            </a:endParaRPr>
          </a:p>
          <a:p>
            <a:r>
              <a:rPr lang="en-US" sz="2400" b="1" smtClean="0">
                <a:latin typeface="Courier New" pitchFamily="49" charset="0"/>
                <a:ea typeface="ＭＳ Ｐゴシック" pitchFamily="34" charset="-128"/>
              </a:rPr>
              <a:t>LIST</a:t>
            </a: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z="2400" smtClean="0">
                <a:ea typeface="ＭＳ Ｐゴシック" pitchFamily="34" charset="-128"/>
              </a:rPr>
              <a:t>return list of file in current directory</a:t>
            </a:r>
            <a:endParaRPr lang="en-US" smtClean="0">
              <a:ea typeface="ＭＳ Ｐゴシック" pitchFamily="34" charset="-128"/>
            </a:endParaRPr>
          </a:p>
          <a:p>
            <a:r>
              <a:rPr lang="en-US" sz="2400" b="1" smtClean="0">
                <a:latin typeface="Courier New" pitchFamily="49" charset="0"/>
                <a:ea typeface="ＭＳ Ｐゴシック" pitchFamily="34" charset="-128"/>
              </a:rPr>
              <a:t>RETR filename</a:t>
            </a: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z="2400" smtClean="0">
                <a:ea typeface="ＭＳ Ｐゴシック" pitchFamily="34" charset="-128"/>
              </a:rPr>
              <a:t>retrieves (gets) file</a:t>
            </a:r>
            <a:endParaRPr lang="en-US" smtClean="0">
              <a:ea typeface="ＭＳ Ｐゴシック" pitchFamily="34" charset="-128"/>
            </a:endParaRPr>
          </a:p>
          <a:p>
            <a:r>
              <a:rPr lang="en-US" sz="2400" b="1" smtClean="0">
                <a:latin typeface="Courier New" pitchFamily="49" charset="0"/>
                <a:ea typeface="ＭＳ Ｐゴシック" pitchFamily="34" charset="-128"/>
              </a:rPr>
              <a:t>STOR filename</a:t>
            </a: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z="2400" smtClean="0">
                <a:ea typeface="ＭＳ Ｐゴシック" pitchFamily="34" charset="-128"/>
              </a:rPr>
              <a:t>stores (puts) file onto remote host</a:t>
            </a:r>
          </a:p>
        </p:txBody>
      </p:sp>
      <p:sp>
        <p:nvSpPr>
          <p:cNvPr id="15770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1333500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sample return codes</a:t>
            </a:r>
          </a:p>
          <a:p>
            <a:r>
              <a:rPr lang="en-US" sz="2400" smtClean="0">
                <a:ea typeface="ＭＳ Ｐゴシック" pitchFamily="34" charset="-128"/>
              </a:rPr>
              <a:t>status code and phrase (as in HTTP)</a:t>
            </a:r>
            <a:endParaRPr lang="en-US" smtClean="0">
              <a:ea typeface="ＭＳ Ｐゴシック" pitchFamily="34" charset="-128"/>
            </a:endParaRPr>
          </a:p>
          <a:p>
            <a:r>
              <a:rPr lang="en-US" sz="2400" b="1" smtClean="0">
                <a:latin typeface="Courier New" pitchFamily="49" charset="0"/>
                <a:ea typeface="ＭＳ Ｐゴシック" pitchFamily="34" charset="-128"/>
              </a:rPr>
              <a:t>331 Username OK, password required</a:t>
            </a:r>
          </a:p>
          <a:p>
            <a:r>
              <a:rPr lang="en-US" sz="2400" b="1" smtClean="0">
                <a:latin typeface="Courier New" pitchFamily="49" charset="0"/>
                <a:ea typeface="ＭＳ Ｐゴシック" pitchFamily="34" charset="-128"/>
              </a:rPr>
              <a:t>125 data connection already open; transfer starting</a:t>
            </a:r>
          </a:p>
          <a:p>
            <a:r>
              <a:rPr lang="en-US" sz="2400" b="1" smtClean="0">
                <a:latin typeface="Courier New" pitchFamily="49" charset="0"/>
                <a:ea typeface="ＭＳ Ｐゴシック" pitchFamily="34" charset="-128"/>
              </a:rPr>
              <a:t>425 Can</a:t>
            </a:r>
            <a:r>
              <a:rPr lang="ja-JP" altLang="en-US" sz="2400" b="1" smtClean="0">
                <a:latin typeface="Courier New" pitchFamily="49" charset="0"/>
                <a:ea typeface="ＭＳ Ｐゴシック" pitchFamily="34" charset="-128"/>
              </a:rPr>
              <a:t>’</a:t>
            </a:r>
            <a:r>
              <a:rPr lang="en-US" altLang="ja-JP" sz="2400" b="1" smtClean="0">
                <a:latin typeface="Courier New" pitchFamily="49" charset="0"/>
                <a:ea typeface="ＭＳ Ｐゴシック" pitchFamily="34" charset="-128"/>
              </a:rPr>
              <a:t>t open data connection</a:t>
            </a:r>
          </a:p>
          <a:p>
            <a:r>
              <a:rPr lang="en-US" sz="2400" b="1" smtClean="0">
                <a:latin typeface="Courier New" pitchFamily="49" charset="0"/>
                <a:ea typeface="ＭＳ Ｐゴシック" pitchFamily="34" charset="-128"/>
              </a:rPr>
              <a:t>452 Error writing file</a:t>
            </a: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5974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EC9F83C4-69DA-4D03-97CE-12E00C193114}" type="slidenum">
              <a:rPr lang="en-US"/>
              <a:pPr/>
              <a:t>6</a:t>
            </a:fld>
            <a:endParaRPr lang="en-US"/>
          </a:p>
        </p:txBody>
      </p:sp>
      <p:sp>
        <p:nvSpPr>
          <p:cNvPr id="159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Chapter 2: outline</a:t>
            </a:r>
          </a:p>
        </p:txBody>
      </p:sp>
      <p:sp>
        <p:nvSpPr>
          <p:cNvPr id="15974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2.1 principles of network applications</a:t>
            </a:r>
          </a:p>
          <a:p>
            <a:pPr marL="912813" lvl="1"/>
            <a:r>
              <a:rPr lang="en-US" smtClean="0">
                <a:ea typeface="ＭＳ Ｐゴシック" pitchFamily="34" charset="-128"/>
              </a:rPr>
              <a:t>app architectures</a:t>
            </a:r>
          </a:p>
          <a:p>
            <a:pPr marL="912813" lvl="1"/>
            <a:r>
              <a:rPr lang="en-US" smtClean="0">
                <a:ea typeface="ＭＳ Ｐゴシック" pitchFamily="34" charset="-128"/>
              </a:rPr>
              <a:t>app requirements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2.2 Web and HTTP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2.3 FTP 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2.4 electronic mail</a:t>
            </a:r>
          </a:p>
          <a:p>
            <a:pPr marL="912813" lvl="1"/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SMTP, POP3, IMAP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2.5 DNS</a:t>
            </a:r>
          </a:p>
          <a:p>
            <a:pPr marL="457200" indent="-457200"/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59749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73600" y="1600200"/>
            <a:ext cx="3876675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2.6 P2P applications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2.7 socket programming with UDP and TCP</a:t>
            </a:r>
          </a:p>
        </p:txBody>
      </p:sp>
      <p:pic>
        <p:nvPicPr>
          <p:cNvPr id="159750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6179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EEA38A56-3065-493F-AC56-872E5079A028}" type="slidenum">
              <a:rPr lang="en-US"/>
              <a:pPr/>
              <a:t>7</a:t>
            </a:fld>
            <a:endParaRPr lang="en-US"/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01625"/>
            <a:ext cx="7772400" cy="86995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Electronic mail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617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292225"/>
            <a:ext cx="3933825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T</a:t>
            </a:r>
            <a:r>
              <a:rPr lang="en-US" sz="2400" i="1" dirty="0" smtClean="0">
                <a:solidFill>
                  <a:srgbClr val="CC0000"/>
                </a:solidFill>
                <a:ea typeface="ＭＳ Ｐゴシック" pitchFamily="34" charset="-128"/>
              </a:rPr>
              <a:t>hree major components:</a:t>
            </a:r>
            <a:r>
              <a:rPr lang="en-US" sz="2400" dirty="0" smtClean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</a:p>
          <a:p>
            <a:r>
              <a:rPr lang="en-US" sz="2000" dirty="0" smtClean="0">
                <a:ea typeface="ＭＳ Ｐゴシック" pitchFamily="34" charset="-128"/>
              </a:rPr>
              <a:t>user agents </a:t>
            </a:r>
          </a:p>
          <a:p>
            <a:r>
              <a:rPr lang="en-US" sz="2000" dirty="0" smtClean="0">
                <a:ea typeface="ＭＳ Ｐゴシック" pitchFamily="34" charset="-128"/>
              </a:rPr>
              <a:t>mail servers </a:t>
            </a:r>
          </a:p>
          <a:p>
            <a:pPr>
              <a:spcAft>
                <a:spcPct val="75000"/>
              </a:spcAft>
            </a:pPr>
            <a:r>
              <a:rPr lang="en-US" sz="2000" dirty="0" smtClean="0">
                <a:ea typeface="ＭＳ Ｐゴシック" pitchFamily="34" charset="-128"/>
              </a:rPr>
              <a:t>simple mail transfer protocol: SMTP</a:t>
            </a:r>
          </a:p>
          <a:p>
            <a:pPr>
              <a:buFont typeface="Wingdings" pitchFamily="2" charset="2"/>
              <a:buNone/>
            </a:pPr>
            <a:r>
              <a:rPr lang="en-US" sz="2400" i="1" dirty="0" smtClean="0">
                <a:solidFill>
                  <a:srgbClr val="CC0000"/>
                </a:solidFill>
                <a:ea typeface="ＭＳ Ｐゴシック" pitchFamily="34" charset="-128"/>
              </a:rPr>
              <a:t>User Agent</a:t>
            </a:r>
          </a:p>
          <a:p>
            <a:r>
              <a:rPr lang="en-US" sz="2000" dirty="0" smtClean="0">
                <a:ea typeface="ＭＳ Ｐゴシック" pitchFamily="34" charset="-128"/>
              </a:rPr>
              <a:t>a.k.a. </a:t>
            </a:r>
            <a:r>
              <a:rPr lang="ja-JP" altLang="en-US" sz="2000" dirty="0" smtClean="0">
                <a:ea typeface="ＭＳ Ｐゴシック" pitchFamily="34" charset="-128"/>
              </a:rPr>
              <a:t>“</a:t>
            </a:r>
            <a:r>
              <a:rPr lang="en-US" altLang="ja-JP" sz="2000" dirty="0" smtClean="0">
                <a:ea typeface="ＭＳ Ｐゴシック" pitchFamily="34" charset="-128"/>
              </a:rPr>
              <a:t>mail reader</a:t>
            </a:r>
            <a:r>
              <a:rPr lang="ja-JP" altLang="en-US" sz="2000" dirty="0" smtClean="0">
                <a:ea typeface="ＭＳ Ｐゴシック" pitchFamily="34" charset="-128"/>
              </a:rPr>
              <a:t>”</a:t>
            </a:r>
            <a:endParaRPr lang="en-US" altLang="ja-JP" sz="2000" dirty="0" smtClean="0">
              <a:ea typeface="ＭＳ Ｐゴシック" pitchFamily="34" charset="-128"/>
            </a:endParaRPr>
          </a:p>
          <a:p>
            <a:r>
              <a:rPr lang="en-US" sz="2000" dirty="0" smtClean="0">
                <a:ea typeface="ＭＳ Ｐゴシック" pitchFamily="34" charset="-128"/>
              </a:rPr>
              <a:t>composing, editing, reading mail messages</a:t>
            </a:r>
          </a:p>
          <a:p>
            <a:r>
              <a:rPr lang="en-US" sz="2000" dirty="0" smtClean="0">
                <a:ea typeface="ＭＳ Ｐゴシック" pitchFamily="34" charset="-128"/>
              </a:rPr>
              <a:t>e.g., Gmail, Outlook, Thunderbird, iPhone mail client (app)</a:t>
            </a:r>
          </a:p>
          <a:p>
            <a:r>
              <a:rPr lang="en-US" sz="2000" dirty="0" smtClean="0">
                <a:ea typeface="ＭＳ Ｐゴシック" pitchFamily="34" charset="-128"/>
              </a:rPr>
              <a:t>outgoing, incoming messages stored on server</a:t>
            </a:r>
          </a:p>
        </p:txBody>
      </p:sp>
      <p:sp>
        <p:nvSpPr>
          <p:cNvPr id="161797" name="Rectangle 280"/>
          <p:cNvSpPr>
            <a:spLocks noChangeArrowheads="1"/>
          </p:cNvSpPr>
          <p:nvPr/>
        </p:nvSpPr>
        <p:spPr bwMode="auto">
          <a:xfrm>
            <a:off x="6962775" y="628650"/>
            <a:ext cx="1828800" cy="98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grpSp>
        <p:nvGrpSpPr>
          <p:cNvPr id="161798" name="Group 279"/>
          <p:cNvGrpSpPr>
            <a:grpSpLocks/>
          </p:cNvGrpSpPr>
          <p:nvPr/>
        </p:nvGrpSpPr>
        <p:grpSpPr bwMode="auto">
          <a:xfrm>
            <a:off x="7059613" y="576263"/>
            <a:ext cx="1736725" cy="955675"/>
            <a:chOff x="4458" y="3335"/>
            <a:chExt cx="1094" cy="602"/>
          </a:xfrm>
        </p:grpSpPr>
        <p:sp>
          <p:nvSpPr>
            <p:cNvPr id="161996" name="Text Box 263"/>
            <p:cNvSpPr txBox="1">
              <a:spLocks noChangeArrowheads="1"/>
            </p:cNvSpPr>
            <p:nvPr/>
          </p:nvSpPr>
          <p:spPr bwMode="auto">
            <a:xfrm>
              <a:off x="4680" y="3725"/>
              <a:ext cx="84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 mailbox</a:t>
              </a:r>
              <a:endParaRPr lang="en-US" sz="2400"/>
            </a:p>
          </p:txBody>
        </p:sp>
        <p:grpSp>
          <p:nvGrpSpPr>
            <p:cNvPr id="161997" name="Group 278"/>
            <p:cNvGrpSpPr>
              <a:grpSpLocks/>
            </p:cNvGrpSpPr>
            <p:nvPr/>
          </p:nvGrpSpPr>
          <p:grpSpPr bwMode="auto">
            <a:xfrm>
              <a:off x="4458" y="3408"/>
              <a:ext cx="450" cy="120"/>
              <a:chOff x="4314" y="3444"/>
              <a:chExt cx="450" cy="120"/>
            </a:xfrm>
          </p:grpSpPr>
          <p:sp>
            <p:nvSpPr>
              <p:cNvPr id="162000" name="Rectangle 264"/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2001" name="Line 265"/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002" name="Line 266"/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003" name="Line 267"/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004" name="Line 268"/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005" name="Line 269"/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006" name="Line 270"/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007" name="Line 271"/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998" name="Rectangle 272"/>
            <p:cNvSpPr>
              <a:spLocks noChangeArrowheads="1"/>
            </p:cNvSpPr>
            <p:nvPr/>
          </p:nvSpPr>
          <p:spPr bwMode="auto">
            <a:xfrm>
              <a:off x="4472" y="377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1999" name="Text Box 277"/>
            <p:cNvSpPr txBox="1">
              <a:spLocks noChangeArrowheads="1"/>
            </p:cNvSpPr>
            <p:nvPr/>
          </p:nvSpPr>
          <p:spPr bwMode="auto">
            <a:xfrm>
              <a:off x="4526" y="3335"/>
              <a:ext cx="102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outgoing 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message queue</a:t>
              </a:r>
              <a:endParaRPr lang="en-US" sz="2400"/>
            </a:p>
          </p:txBody>
        </p:sp>
      </p:grpSp>
      <p:pic>
        <p:nvPicPr>
          <p:cNvPr id="161799" name="Picture 23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13" y="947738"/>
            <a:ext cx="31940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1800" name="Group 454"/>
          <p:cNvGrpSpPr>
            <a:grpSpLocks/>
          </p:cNvGrpSpPr>
          <p:nvPr/>
        </p:nvGrpSpPr>
        <p:grpSpPr bwMode="auto">
          <a:xfrm>
            <a:off x="4662488" y="1406525"/>
            <a:ext cx="4318000" cy="5118100"/>
            <a:chOff x="2937" y="886"/>
            <a:chExt cx="2720" cy="3224"/>
          </a:xfrm>
        </p:grpSpPr>
        <p:grpSp>
          <p:nvGrpSpPr>
            <p:cNvPr id="161801" name="Group 389"/>
            <p:cNvGrpSpPr>
              <a:grpSpLocks/>
            </p:cNvGrpSpPr>
            <p:nvPr/>
          </p:nvGrpSpPr>
          <p:grpSpPr bwMode="auto">
            <a:xfrm>
              <a:off x="4346" y="1756"/>
              <a:ext cx="301" cy="451"/>
              <a:chOff x="4140" y="429"/>
              <a:chExt cx="1425" cy="2396"/>
            </a:xfrm>
          </p:grpSpPr>
          <p:sp>
            <p:nvSpPr>
              <p:cNvPr id="161964" name="Freeform 39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65" name="Rectangle 391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66" name="Freeform 39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67" name="Freeform 39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68" name="Rectangle 394"/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1969" name="Group 39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61994" name="AutoShape 396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95" name="AutoShape 397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970" name="Rectangle 398"/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1971" name="Group 39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61992" name="AutoShape 400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93" name="AutoShape 401"/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972" name="Rectangle 402"/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73" name="Rectangle 403"/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1974" name="Group 40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61990" name="AutoShape 405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91" name="AutoShape 406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975" name="Freeform 40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1976" name="Group 40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61988" name="AutoShape 409"/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89" name="AutoShape 410"/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977" name="Rectangle 411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78" name="Freeform 41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79" name="Freeform 41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80" name="Oval 414"/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81" name="Freeform 41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82" name="AutoShape 416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83" name="AutoShape 417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84" name="Oval 418"/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85" name="Oval 419"/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  <p:sp>
            <p:nvSpPr>
              <p:cNvPr id="161986" name="Oval 420"/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87" name="Rectangle 421"/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1802" name="Group 356"/>
            <p:cNvGrpSpPr>
              <a:grpSpLocks/>
            </p:cNvGrpSpPr>
            <p:nvPr/>
          </p:nvGrpSpPr>
          <p:grpSpPr bwMode="auto">
            <a:xfrm>
              <a:off x="3091" y="2634"/>
              <a:ext cx="301" cy="451"/>
              <a:chOff x="4140" y="429"/>
              <a:chExt cx="1425" cy="2396"/>
            </a:xfrm>
          </p:grpSpPr>
          <p:sp>
            <p:nvSpPr>
              <p:cNvPr id="161932" name="Freeform 35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33" name="Rectangle 358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34" name="Freeform 35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35" name="Freeform 36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36" name="Rectangle 361"/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1937" name="Group 36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61962" name="AutoShape 363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63" name="AutoShape 364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938" name="Rectangle 365"/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1939" name="Group 36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61960" name="AutoShape 36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61" name="AutoShape 368"/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940" name="Rectangle 369"/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41" name="Rectangle 370"/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1942" name="Group 371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61958" name="AutoShape 372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59" name="AutoShape 373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943" name="Freeform 37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1944" name="Group 37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61956" name="AutoShape 376"/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57" name="AutoShape 377"/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945" name="Rectangle 378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46" name="Freeform 37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47" name="Freeform 38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48" name="Oval 381"/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49" name="Freeform 38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50" name="AutoShape 383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51" name="AutoShape 384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52" name="Oval 385"/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53" name="Oval 386"/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  <p:sp>
            <p:nvSpPr>
              <p:cNvPr id="161954" name="Oval 387"/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55" name="Rectangle 388"/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1803" name="Group 320"/>
            <p:cNvGrpSpPr>
              <a:grpSpLocks/>
            </p:cNvGrpSpPr>
            <p:nvPr/>
          </p:nvGrpSpPr>
          <p:grpSpPr bwMode="auto">
            <a:xfrm>
              <a:off x="3105" y="1159"/>
              <a:ext cx="301" cy="451"/>
              <a:chOff x="4140" y="429"/>
              <a:chExt cx="1425" cy="2396"/>
            </a:xfrm>
          </p:grpSpPr>
          <p:sp>
            <p:nvSpPr>
              <p:cNvPr id="161900" name="Freeform 32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01" name="Rectangle 322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02" name="Freeform 32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03" name="Freeform 32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04" name="Rectangle 325"/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1905" name="Group 32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61930" name="AutoShape 327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31" name="AutoShape 328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906" name="Rectangle 329"/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1907" name="Group 33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61928" name="AutoShape 331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29" name="AutoShape 332"/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908" name="Rectangle 333"/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09" name="Rectangle 334"/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1910" name="Group 33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61926" name="AutoShape 336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27" name="AutoShape 337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911" name="Freeform 33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1912" name="Group 33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61924" name="AutoShape 340"/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25" name="AutoShape 341"/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913" name="Rectangle 342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14" name="Freeform 34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15" name="Freeform 34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16" name="Oval 345"/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17" name="Freeform 34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18" name="AutoShape 347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19" name="AutoShape 348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20" name="Oval 349"/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21" name="Oval 350"/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  <p:sp>
            <p:nvSpPr>
              <p:cNvPr id="161922" name="Oval 351"/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923" name="Rectangle 352"/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804" name="Line 9"/>
            <p:cNvSpPr>
              <a:spLocks noChangeShapeType="1"/>
            </p:cNvSpPr>
            <p:nvPr/>
          </p:nvSpPr>
          <p:spPr bwMode="auto">
            <a:xfrm>
              <a:off x="3734" y="1642"/>
              <a:ext cx="708" cy="49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1805" name="Group 19"/>
            <p:cNvGrpSpPr>
              <a:grpSpLocks/>
            </p:cNvGrpSpPr>
            <p:nvPr/>
          </p:nvGrpSpPr>
          <p:grpSpPr bwMode="auto">
            <a:xfrm>
              <a:off x="4466" y="1881"/>
              <a:ext cx="510" cy="661"/>
              <a:chOff x="4296" y="2627"/>
              <a:chExt cx="510" cy="661"/>
            </a:xfrm>
          </p:grpSpPr>
          <p:sp>
            <p:nvSpPr>
              <p:cNvPr id="161885" name="Rectangle 20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86" name="Text Box 21"/>
              <p:cNvSpPr txBox="1">
                <a:spLocks noChangeArrowheads="1"/>
              </p:cNvSpPr>
              <p:nvPr/>
            </p:nvSpPr>
            <p:spPr bwMode="auto">
              <a:xfrm>
                <a:off x="4304" y="2627"/>
                <a:ext cx="472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 sz="2400"/>
              </a:p>
            </p:txBody>
          </p:sp>
          <p:sp>
            <p:nvSpPr>
              <p:cNvPr id="161887" name="Rectangle 22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88" name="Line 23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89" name="Line 24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90" name="Line 25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91" name="Line 26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92" name="Line 27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93" name="Line 28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94" name="Line 29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95" name="Rectangle 30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96" name="Rectangle 31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97" name="Rectangle 32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98" name="Rectangle 33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99" name="Rectangle 34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161806" name="Group 60"/>
            <p:cNvGrpSpPr>
              <a:grpSpLocks/>
            </p:cNvGrpSpPr>
            <p:nvPr/>
          </p:nvGrpSpPr>
          <p:grpSpPr bwMode="auto">
            <a:xfrm>
              <a:off x="3206" y="2763"/>
              <a:ext cx="510" cy="661"/>
              <a:chOff x="4296" y="2627"/>
              <a:chExt cx="510" cy="661"/>
            </a:xfrm>
          </p:grpSpPr>
          <p:sp>
            <p:nvSpPr>
              <p:cNvPr id="161870" name="Rectangle 61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71" name="Text Box 62"/>
              <p:cNvSpPr txBox="1">
                <a:spLocks noChangeArrowheads="1"/>
              </p:cNvSpPr>
              <p:nvPr/>
            </p:nvSpPr>
            <p:spPr bwMode="auto">
              <a:xfrm>
                <a:off x="4304" y="2627"/>
                <a:ext cx="472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 sz="2400"/>
              </a:p>
            </p:txBody>
          </p:sp>
          <p:sp>
            <p:nvSpPr>
              <p:cNvPr id="161872" name="Rectangle 63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73" name="Line 64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74" name="Line 65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75" name="Line 66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76" name="Line 67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77" name="Line 68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78" name="Line 69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79" name="Line 70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80" name="Rectangle 71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81" name="Rectangle 72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82" name="Rectangle 73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83" name="Rectangle 74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84" name="Rectangle 75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161807" name="Group 96"/>
            <p:cNvGrpSpPr>
              <a:grpSpLocks/>
            </p:cNvGrpSpPr>
            <p:nvPr/>
          </p:nvGrpSpPr>
          <p:grpSpPr bwMode="auto">
            <a:xfrm>
              <a:off x="3206" y="1347"/>
              <a:ext cx="510" cy="661"/>
              <a:chOff x="4296" y="2627"/>
              <a:chExt cx="510" cy="661"/>
            </a:xfrm>
          </p:grpSpPr>
          <p:sp>
            <p:nvSpPr>
              <p:cNvPr id="161855" name="Rectangle 97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56" name="Text Box 98"/>
              <p:cNvSpPr txBox="1">
                <a:spLocks noChangeArrowheads="1"/>
              </p:cNvSpPr>
              <p:nvPr/>
            </p:nvSpPr>
            <p:spPr bwMode="auto">
              <a:xfrm>
                <a:off x="4304" y="2627"/>
                <a:ext cx="472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 sz="2400"/>
              </a:p>
            </p:txBody>
          </p:sp>
          <p:sp>
            <p:nvSpPr>
              <p:cNvPr id="161857" name="Rectangle 99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58" name="Line 100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59" name="Line 101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60" name="Line 102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61" name="Line 103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62" name="Line 104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63" name="Line 105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64" name="Line 106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65" name="Rectangle 107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66" name="Rectangle 108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67" name="Rectangle 109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68" name="Rectangle 110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69" name="Rectangle 111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161808" name="Line 117"/>
            <p:cNvSpPr>
              <a:spLocks noChangeShapeType="1"/>
            </p:cNvSpPr>
            <p:nvPr/>
          </p:nvSpPr>
          <p:spPr bwMode="auto">
            <a:xfrm flipV="1">
              <a:off x="3734" y="2350"/>
              <a:ext cx="708" cy="68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9" name="Line 118"/>
            <p:cNvSpPr>
              <a:spLocks noChangeShapeType="1"/>
            </p:cNvSpPr>
            <p:nvPr/>
          </p:nvSpPr>
          <p:spPr bwMode="auto">
            <a:xfrm flipH="1" flipV="1">
              <a:off x="3266" y="2020"/>
              <a:ext cx="0" cy="78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1810" name="Group 119"/>
            <p:cNvGrpSpPr>
              <a:grpSpLocks/>
            </p:cNvGrpSpPr>
            <p:nvPr/>
          </p:nvGrpSpPr>
          <p:grpSpPr bwMode="auto">
            <a:xfrm>
              <a:off x="3795" y="2535"/>
              <a:ext cx="650" cy="288"/>
              <a:chOff x="3745" y="2537"/>
              <a:chExt cx="650" cy="288"/>
            </a:xfrm>
          </p:grpSpPr>
          <p:sp>
            <p:nvSpPr>
              <p:cNvPr id="161853" name="Rectangle 120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54" name="Text Box 121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CC0000"/>
                    </a:solidFill>
                  </a:rPr>
                  <a:t>SMTP</a:t>
                </a:r>
              </a:p>
            </p:txBody>
          </p:sp>
        </p:grpSp>
        <p:grpSp>
          <p:nvGrpSpPr>
            <p:cNvPr id="161811" name="Group 122"/>
            <p:cNvGrpSpPr>
              <a:grpSpLocks/>
            </p:cNvGrpSpPr>
            <p:nvPr/>
          </p:nvGrpSpPr>
          <p:grpSpPr bwMode="auto">
            <a:xfrm>
              <a:off x="3771" y="1743"/>
              <a:ext cx="650" cy="288"/>
              <a:chOff x="3745" y="2537"/>
              <a:chExt cx="650" cy="288"/>
            </a:xfrm>
          </p:grpSpPr>
          <p:sp>
            <p:nvSpPr>
              <p:cNvPr id="161851" name="Rectangle 123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52" name="Text Box 124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CC0000"/>
                    </a:solidFill>
                  </a:rPr>
                  <a:t>SMTP</a:t>
                </a:r>
              </a:p>
            </p:txBody>
          </p:sp>
        </p:grpSp>
        <p:grpSp>
          <p:nvGrpSpPr>
            <p:cNvPr id="161812" name="Group 125"/>
            <p:cNvGrpSpPr>
              <a:grpSpLocks/>
            </p:cNvGrpSpPr>
            <p:nvPr/>
          </p:nvGrpSpPr>
          <p:grpSpPr bwMode="auto">
            <a:xfrm>
              <a:off x="2937" y="2193"/>
              <a:ext cx="650" cy="288"/>
              <a:chOff x="3745" y="2537"/>
              <a:chExt cx="650" cy="288"/>
            </a:xfrm>
          </p:grpSpPr>
          <p:sp>
            <p:nvSpPr>
              <p:cNvPr id="161849" name="Rectangle 126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50" name="Text Box 127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CC0000"/>
                    </a:solidFill>
                  </a:rPr>
                  <a:t>SMTP</a:t>
                </a:r>
              </a:p>
            </p:txBody>
          </p:sp>
        </p:grpSp>
        <p:grpSp>
          <p:nvGrpSpPr>
            <p:cNvPr id="161813" name="Group 423"/>
            <p:cNvGrpSpPr>
              <a:grpSpLocks/>
            </p:cNvGrpSpPr>
            <p:nvPr/>
          </p:nvGrpSpPr>
          <p:grpSpPr bwMode="auto">
            <a:xfrm>
              <a:off x="3587" y="886"/>
              <a:ext cx="575" cy="664"/>
              <a:chOff x="3574" y="550"/>
              <a:chExt cx="575" cy="664"/>
            </a:xfrm>
          </p:grpSpPr>
          <p:grpSp>
            <p:nvGrpSpPr>
              <p:cNvPr id="161844" name="Group 353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61847" name="Picture 35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1848" name="Freeform 35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5595 w 356"/>
                    <a:gd name="T3" fmla="*/ 341 h 368"/>
                    <a:gd name="T4" fmla="*/ 6638 w 356"/>
                    <a:gd name="T5" fmla="*/ 7113 h 368"/>
                    <a:gd name="T6" fmla="*/ 1463 w 356"/>
                    <a:gd name="T7" fmla="*/ 8895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61845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46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 sz="2400"/>
              </a:p>
            </p:txBody>
          </p:sp>
        </p:grpSp>
        <p:grpSp>
          <p:nvGrpSpPr>
            <p:cNvPr id="161814" name="Group 424"/>
            <p:cNvGrpSpPr>
              <a:grpSpLocks/>
            </p:cNvGrpSpPr>
            <p:nvPr/>
          </p:nvGrpSpPr>
          <p:grpSpPr bwMode="auto">
            <a:xfrm>
              <a:off x="4870" y="1400"/>
              <a:ext cx="575" cy="664"/>
              <a:chOff x="3574" y="550"/>
              <a:chExt cx="575" cy="664"/>
            </a:xfrm>
          </p:grpSpPr>
          <p:grpSp>
            <p:nvGrpSpPr>
              <p:cNvPr id="161839" name="Group 425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61842" name="Picture 426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1843" name="Freeform 427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5595 w 356"/>
                    <a:gd name="T3" fmla="*/ 341 h 368"/>
                    <a:gd name="T4" fmla="*/ 6638 w 356"/>
                    <a:gd name="T5" fmla="*/ 7113 h 368"/>
                    <a:gd name="T6" fmla="*/ 1463 w 356"/>
                    <a:gd name="T7" fmla="*/ 8895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61840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41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 sz="2400"/>
              </a:p>
            </p:txBody>
          </p:sp>
        </p:grpSp>
        <p:grpSp>
          <p:nvGrpSpPr>
            <p:cNvPr id="161815" name="Group 430"/>
            <p:cNvGrpSpPr>
              <a:grpSpLocks/>
            </p:cNvGrpSpPr>
            <p:nvPr/>
          </p:nvGrpSpPr>
          <p:grpSpPr bwMode="auto">
            <a:xfrm>
              <a:off x="5082" y="1880"/>
              <a:ext cx="575" cy="664"/>
              <a:chOff x="3574" y="550"/>
              <a:chExt cx="575" cy="664"/>
            </a:xfrm>
          </p:grpSpPr>
          <p:grpSp>
            <p:nvGrpSpPr>
              <p:cNvPr id="161834" name="Group 431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61837" name="Picture 432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1838" name="Freeform 433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5595 w 356"/>
                    <a:gd name="T3" fmla="*/ 341 h 368"/>
                    <a:gd name="T4" fmla="*/ 6638 w 356"/>
                    <a:gd name="T5" fmla="*/ 7113 h 368"/>
                    <a:gd name="T6" fmla="*/ 1463 w 356"/>
                    <a:gd name="T7" fmla="*/ 8895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61835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36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 sz="2400"/>
              </a:p>
            </p:txBody>
          </p:sp>
        </p:grpSp>
        <p:grpSp>
          <p:nvGrpSpPr>
            <p:cNvPr id="161816" name="Group 436"/>
            <p:cNvGrpSpPr>
              <a:grpSpLocks/>
            </p:cNvGrpSpPr>
            <p:nvPr/>
          </p:nvGrpSpPr>
          <p:grpSpPr bwMode="auto">
            <a:xfrm>
              <a:off x="4999" y="2540"/>
              <a:ext cx="575" cy="664"/>
              <a:chOff x="3574" y="550"/>
              <a:chExt cx="575" cy="664"/>
            </a:xfrm>
          </p:grpSpPr>
          <p:grpSp>
            <p:nvGrpSpPr>
              <p:cNvPr id="161829" name="Group 437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61832" name="Picture 438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1833" name="Freeform 439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5595 w 356"/>
                    <a:gd name="T3" fmla="*/ 341 h 368"/>
                    <a:gd name="T4" fmla="*/ 6638 w 356"/>
                    <a:gd name="T5" fmla="*/ 7113 h 368"/>
                    <a:gd name="T6" fmla="*/ 1463 w 356"/>
                    <a:gd name="T7" fmla="*/ 8895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61830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31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 sz="2400"/>
              </a:p>
            </p:txBody>
          </p:sp>
        </p:grpSp>
        <p:grpSp>
          <p:nvGrpSpPr>
            <p:cNvPr id="161817" name="Group 442"/>
            <p:cNvGrpSpPr>
              <a:grpSpLocks/>
            </p:cNvGrpSpPr>
            <p:nvPr/>
          </p:nvGrpSpPr>
          <p:grpSpPr bwMode="auto">
            <a:xfrm>
              <a:off x="3354" y="3446"/>
              <a:ext cx="575" cy="664"/>
              <a:chOff x="3574" y="550"/>
              <a:chExt cx="575" cy="664"/>
            </a:xfrm>
          </p:grpSpPr>
          <p:grpSp>
            <p:nvGrpSpPr>
              <p:cNvPr id="161824" name="Group 443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61827" name="Picture 44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1828" name="Freeform 44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5595 w 356"/>
                    <a:gd name="T3" fmla="*/ 341 h 368"/>
                    <a:gd name="T4" fmla="*/ 6638 w 356"/>
                    <a:gd name="T5" fmla="*/ 7113 h 368"/>
                    <a:gd name="T6" fmla="*/ 1463 w 356"/>
                    <a:gd name="T7" fmla="*/ 8895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61825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26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 sz="2400"/>
              </a:p>
            </p:txBody>
          </p:sp>
        </p:grpSp>
        <p:grpSp>
          <p:nvGrpSpPr>
            <p:cNvPr id="161818" name="Group 448"/>
            <p:cNvGrpSpPr>
              <a:grpSpLocks/>
            </p:cNvGrpSpPr>
            <p:nvPr/>
          </p:nvGrpSpPr>
          <p:grpSpPr bwMode="auto">
            <a:xfrm>
              <a:off x="3813" y="3056"/>
              <a:ext cx="575" cy="664"/>
              <a:chOff x="3574" y="550"/>
              <a:chExt cx="575" cy="664"/>
            </a:xfrm>
          </p:grpSpPr>
          <p:grpSp>
            <p:nvGrpSpPr>
              <p:cNvPr id="161819" name="Group 449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61822" name="Picture 4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1823" name="Freeform 4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5595 w 356"/>
                    <a:gd name="T3" fmla="*/ 341 h 368"/>
                    <a:gd name="T4" fmla="*/ 6638 w 356"/>
                    <a:gd name="T5" fmla="*/ 7113 h 368"/>
                    <a:gd name="T6" fmla="*/ 1463 w 356"/>
                    <a:gd name="T7" fmla="*/ 8895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61820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61821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 sz="24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6384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EE813E01-FE66-4852-A08F-36080835A668}" type="slidenum">
              <a:rPr lang="en-US"/>
              <a:pPr/>
              <a:t>8</a:t>
            </a:fld>
            <a:endParaRPr lang="en-US"/>
          </a:p>
        </p:txBody>
      </p:sp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22250"/>
            <a:ext cx="7772400" cy="88265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Electronic mail: mail servers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98588"/>
            <a:ext cx="39338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mail servers:</a:t>
            </a:r>
          </a:p>
          <a:p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mailbox</a:t>
            </a:r>
            <a:r>
              <a:rPr lang="en-US" sz="2400" smtClean="0">
                <a:ea typeface="ＭＳ Ｐゴシック" pitchFamily="34" charset="-128"/>
              </a:rPr>
              <a:t> contains incoming messages for user</a:t>
            </a:r>
          </a:p>
          <a:p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message queue</a:t>
            </a:r>
            <a:r>
              <a:rPr lang="en-US" sz="2400" smtClean="0">
                <a:ea typeface="ＭＳ Ｐゴシック" pitchFamily="34" charset="-128"/>
              </a:rPr>
              <a:t> of outgoing (to be sent) mail messages</a:t>
            </a:r>
          </a:p>
          <a:p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SMTP protocol</a:t>
            </a:r>
            <a:r>
              <a:rPr lang="en-US" sz="2400" smtClean="0">
                <a:ea typeface="ＭＳ Ｐゴシック" pitchFamily="34" charset="-128"/>
              </a:rPr>
              <a:t> between mail servers to send email messages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client: sending mail server</a:t>
            </a:r>
          </a:p>
          <a:p>
            <a:pPr lvl="1"/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server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: receiving mail server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63845" name="Picture 15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188" y="882650"/>
            <a:ext cx="5942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846" name="Group 271"/>
          <p:cNvGrpSpPr>
            <a:grpSpLocks/>
          </p:cNvGrpSpPr>
          <p:nvPr/>
        </p:nvGrpSpPr>
        <p:grpSpPr bwMode="auto">
          <a:xfrm>
            <a:off x="6899275" y="2787650"/>
            <a:ext cx="477838" cy="715963"/>
            <a:chOff x="4140" y="429"/>
            <a:chExt cx="1425" cy="2396"/>
          </a:xfrm>
        </p:grpSpPr>
        <p:sp>
          <p:nvSpPr>
            <p:cNvPr id="164009" name="Freeform 27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0" name="Rectangle 273"/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1" name="Freeform 27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2" name="Freeform 27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3" name="Rectangle 276"/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14" name="Group 27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64039" name="AutoShape 278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0" name="AutoShape 279"/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15" name="Rectangle 280"/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16" name="Group 28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64037" name="AutoShape 282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38" name="AutoShape 283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17" name="Rectangle 284"/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8" name="Rectangle 285"/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19" name="Group 28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64035" name="AutoShape 287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36" name="AutoShape 288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20" name="Freeform 28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021" name="Group 29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64033" name="AutoShape 291"/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34" name="AutoShape 292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22" name="Rectangle 293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3" name="Freeform 29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4" name="Freeform 29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5" name="Oval 296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6" name="Freeform 29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7" name="AutoShape 298"/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8" name="AutoShape 299"/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9" name="Oval 300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0" name="Oval 301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64031" name="Oval 302"/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2" name="Rectangle 303"/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47" name="Group 304"/>
          <p:cNvGrpSpPr>
            <a:grpSpLocks/>
          </p:cNvGrpSpPr>
          <p:nvPr/>
        </p:nvGrpSpPr>
        <p:grpSpPr bwMode="auto">
          <a:xfrm>
            <a:off x="4906963" y="4181475"/>
            <a:ext cx="477837" cy="715963"/>
            <a:chOff x="4140" y="429"/>
            <a:chExt cx="1425" cy="2396"/>
          </a:xfrm>
        </p:grpSpPr>
        <p:sp>
          <p:nvSpPr>
            <p:cNvPr id="163977" name="Freeform 30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8" name="Rectangle 306"/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9" name="Freeform 30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0" name="Freeform 30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1" name="Rectangle 309"/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982" name="Group 31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64007" name="AutoShape 31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8" name="AutoShape 312"/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83" name="Rectangle 313"/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984" name="Group 31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64005" name="AutoShape 315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6" name="AutoShape 316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85" name="Rectangle 317"/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6" name="Rectangle 318"/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987" name="Group 31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64003" name="AutoShape 320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4" name="AutoShape 321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88" name="Freeform 32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89" name="Group 32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64001" name="AutoShape 324"/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2" name="AutoShape 325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90" name="Rectangle 326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1" name="Freeform 32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2" name="Freeform 32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3" name="Oval 329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4" name="Freeform 33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5" name="AutoShape 331"/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6" name="AutoShape 332"/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7" name="Oval 333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8" name="Oval 334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63999" name="Oval 335"/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0" name="Rectangle 336"/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48" name="Group 337"/>
          <p:cNvGrpSpPr>
            <a:grpSpLocks/>
          </p:cNvGrpSpPr>
          <p:nvPr/>
        </p:nvGrpSpPr>
        <p:grpSpPr bwMode="auto">
          <a:xfrm>
            <a:off x="4929188" y="1839913"/>
            <a:ext cx="477837" cy="715962"/>
            <a:chOff x="4140" y="429"/>
            <a:chExt cx="1425" cy="2396"/>
          </a:xfrm>
        </p:grpSpPr>
        <p:sp>
          <p:nvSpPr>
            <p:cNvPr id="163945" name="Freeform 33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6" name="Rectangle 339"/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7" name="Freeform 34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8" name="Freeform 34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9" name="Rectangle 342"/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950" name="Group 34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63975" name="AutoShape 344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76" name="AutoShape 345"/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51" name="Rectangle 346"/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952" name="Group 34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63973" name="AutoShape 348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74" name="AutoShape 349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53" name="Rectangle 350"/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4" name="Rectangle 351"/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955" name="Group 35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63971" name="AutoShape 353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72" name="AutoShape 354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56" name="Freeform 35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57" name="Group 35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63969" name="AutoShape 357"/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70" name="AutoShape 358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58" name="Rectangle 359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9" name="Freeform 36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0" name="Freeform 36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1" name="Oval 362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2" name="Freeform 36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3" name="AutoShape 364"/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4" name="AutoShape 365"/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5" name="Oval 366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6" name="Oval 367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63967" name="Oval 368"/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8" name="Rectangle 369"/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49" name="Line 9"/>
          <p:cNvSpPr>
            <a:spLocks noChangeShapeType="1"/>
          </p:cNvSpPr>
          <p:nvPr/>
        </p:nvSpPr>
        <p:spPr bwMode="auto">
          <a:xfrm>
            <a:off x="5927725" y="2606675"/>
            <a:ext cx="1123950" cy="7905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50" name="Group 19"/>
          <p:cNvGrpSpPr>
            <a:grpSpLocks/>
          </p:cNvGrpSpPr>
          <p:nvPr/>
        </p:nvGrpSpPr>
        <p:grpSpPr bwMode="auto">
          <a:xfrm>
            <a:off x="7089775" y="2986088"/>
            <a:ext cx="809625" cy="1049337"/>
            <a:chOff x="4296" y="2627"/>
            <a:chExt cx="510" cy="661"/>
          </a:xfrm>
        </p:grpSpPr>
        <p:sp>
          <p:nvSpPr>
            <p:cNvPr id="163930" name="Rectangle 20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31" name="Text Box 21"/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mail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 sz="2400"/>
            </a:p>
          </p:txBody>
        </p:sp>
        <p:sp>
          <p:nvSpPr>
            <p:cNvPr id="163932" name="Rectangle 22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33" name="Line 23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4" name="Line 24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5" name="Line 25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6" name="Line 26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7" name="Line 27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8" name="Line 28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9" name="Line 29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0" name="Rectangle 30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41" name="Rectangle 31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42" name="Rectangle 32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43" name="Rectangle 33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44" name="Rectangle 34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163851" name="Group 60"/>
          <p:cNvGrpSpPr>
            <a:grpSpLocks/>
          </p:cNvGrpSpPr>
          <p:nvPr/>
        </p:nvGrpSpPr>
        <p:grpSpPr bwMode="auto">
          <a:xfrm>
            <a:off x="5089525" y="4386263"/>
            <a:ext cx="809625" cy="1049337"/>
            <a:chOff x="4296" y="2627"/>
            <a:chExt cx="510" cy="661"/>
          </a:xfrm>
        </p:grpSpPr>
        <p:sp>
          <p:nvSpPr>
            <p:cNvPr id="163915" name="Rectangle 61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16" name="Text Box 62"/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mail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 sz="2400"/>
            </a:p>
          </p:txBody>
        </p:sp>
        <p:sp>
          <p:nvSpPr>
            <p:cNvPr id="163917" name="Rectangle 63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18" name="Line 64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9" name="Line 65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0" name="Line 66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1" name="Line 67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2" name="Line 68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3" name="Line 69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4" name="Line 70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5" name="Rectangle 71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26" name="Rectangle 72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27" name="Rectangle 73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28" name="Rectangle 74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29" name="Rectangle 75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163852" name="Group 96"/>
          <p:cNvGrpSpPr>
            <a:grpSpLocks/>
          </p:cNvGrpSpPr>
          <p:nvPr/>
        </p:nvGrpSpPr>
        <p:grpSpPr bwMode="auto">
          <a:xfrm>
            <a:off x="5089525" y="2138363"/>
            <a:ext cx="809625" cy="1049337"/>
            <a:chOff x="4296" y="2627"/>
            <a:chExt cx="510" cy="661"/>
          </a:xfrm>
        </p:grpSpPr>
        <p:sp>
          <p:nvSpPr>
            <p:cNvPr id="163900" name="Rectangle 97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01" name="Text Box 98"/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mail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 sz="2400"/>
            </a:p>
          </p:txBody>
        </p:sp>
        <p:sp>
          <p:nvSpPr>
            <p:cNvPr id="163902" name="Rectangle 99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03" name="Line 100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4" name="Line 101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5" name="Line 102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6" name="Line 103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7" name="Line 104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8" name="Line 105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9" name="Line 106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0" name="Rectangle 107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11" name="Rectangle 108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12" name="Rectangle 109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13" name="Rectangle 110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914" name="Rectangle 111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163853" name="Line 117"/>
          <p:cNvSpPr>
            <a:spLocks noChangeShapeType="1"/>
          </p:cNvSpPr>
          <p:nvPr/>
        </p:nvSpPr>
        <p:spPr bwMode="auto">
          <a:xfrm flipV="1">
            <a:off x="5927725" y="3730625"/>
            <a:ext cx="1123950" cy="10858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54" name="Line 118"/>
          <p:cNvSpPr>
            <a:spLocks noChangeShapeType="1"/>
          </p:cNvSpPr>
          <p:nvPr/>
        </p:nvSpPr>
        <p:spPr bwMode="auto">
          <a:xfrm flipH="1" flipV="1">
            <a:off x="5184775" y="3206750"/>
            <a:ext cx="0" cy="12477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55" name="Group 119"/>
          <p:cNvGrpSpPr>
            <a:grpSpLocks/>
          </p:cNvGrpSpPr>
          <p:nvPr/>
        </p:nvGrpSpPr>
        <p:grpSpPr bwMode="auto">
          <a:xfrm>
            <a:off x="6024563" y="4024313"/>
            <a:ext cx="1031875" cy="457200"/>
            <a:chOff x="3745" y="2537"/>
            <a:chExt cx="650" cy="288"/>
          </a:xfrm>
        </p:grpSpPr>
        <p:sp>
          <p:nvSpPr>
            <p:cNvPr id="163898" name="Rectangle 120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899" name="Text Box 121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CC0000"/>
                  </a:solidFill>
                </a:rPr>
                <a:t>SMTP</a:t>
              </a:r>
            </a:p>
          </p:txBody>
        </p:sp>
      </p:grpSp>
      <p:grpSp>
        <p:nvGrpSpPr>
          <p:cNvPr id="163856" name="Group 122"/>
          <p:cNvGrpSpPr>
            <a:grpSpLocks/>
          </p:cNvGrpSpPr>
          <p:nvPr/>
        </p:nvGrpSpPr>
        <p:grpSpPr bwMode="auto">
          <a:xfrm>
            <a:off x="5986463" y="2767013"/>
            <a:ext cx="1031875" cy="457200"/>
            <a:chOff x="3745" y="2537"/>
            <a:chExt cx="650" cy="288"/>
          </a:xfrm>
        </p:grpSpPr>
        <p:sp>
          <p:nvSpPr>
            <p:cNvPr id="163896" name="Rectangle 123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897" name="Text Box 124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CC0000"/>
                  </a:solidFill>
                </a:rPr>
                <a:t>SMTP</a:t>
              </a:r>
            </a:p>
          </p:txBody>
        </p:sp>
      </p:grpSp>
      <p:grpSp>
        <p:nvGrpSpPr>
          <p:cNvPr id="163857" name="Group 125"/>
          <p:cNvGrpSpPr>
            <a:grpSpLocks/>
          </p:cNvGrpSpPr>
          <p:nvPr/>
        </p:nvGrpSpPr>
        <p:grpSpPr bwMode="auto">
          <a:xfrm>
            <a:off x="4662488" y="3481388"/>
            <a:ext cx="1031875" cy="457200"/>
            <a:chOff x="3745" y="2537"/>
            <a:chExt cx="650" cy="288"/>
          </a:xfrm>
        </p:grpSpPr>
        <p:sp>
          <p:nvSpPr>
            <p:cNvPr id="163894" name="Rectangle 126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895" name="Text Box 127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CC0000"/>
                  </a:solidFill>
                </a:rPr>
                <a:t>SMTP</a:t>
              </a:r>
            </a:p>
          </p:txBody>
        </p:sp>
      </p:grpSp>
      <p:grpSp>
        <p:nvGrpSpPr>
          <p:cNvPr id="163858" name="Group 430"/>
          <p:cNvGrpSpPr>
            <a:grpSpLocks/>
          </p:cNvGrpSpPr>
          <p:nvPr/>
        </p:nvGrpSpPr>
        <p:grpSpPr bwMode="auto">
          <a:xfrm>
            <a:off x="5694363" y="1406525"/>
            <a:ext cx="912812" cy="1054100"/>
            <a:chOff x="3574" y="550"/>
            <a:chExt cx="575" cy="664"/>
          </a:xfrm>
        </p:grpSpPr>
        <p:grpSp>
          <p:nvGrpSpPr>
            <p:cNvPr id="163889" name="Group 431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63892" name="Picture 43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893" name="Freeform 43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595 w 356"/>
                  <a:gd name="T3" fmla="*/ 341 h 368"/>
                  <a:gd name="T4" fmla="*/ 6638 w 356"/>
                  <a:gd name="T5" fmla="*/ 7113 h 368"/>
                  <a:gd name="T6" fmla="*/ 1463 w 356"/>
                  <a:gd name="T7" fmla="*/ 889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63890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891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grpSp>
        <p:nvGrpSpPr>
          <p:cNvPr id="163859" name="Group 436"/>
          <p:cNvGrpSpPr>
            <a:grpSpLocks/>
          </p:cNvGrpSpPr>
          <p:nvPr/>
        </p:nvGrpSpPr>
        <p:grpSpPr bwMode="auto">
          <a:xfrm>
            <a:off x="7731125" y="2222500"/>
            <a:ext cx="912813" cy="1054100"/>
            <a:chOff x="3574" y="550"/>
            <a:chExt cx="575" cy="664"/>
          </a:xfrm>
        </p:grpSpPr>
        <p:grpSp>
          <p:nvGrpSpPr>
            <p:cNvPr id="163884" name="Group 437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63887" name="Picture 43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888" name="Freeform 43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595 w 356"/>
                  <a:gd name="T3" fmla="*/ 341 h 368"/>
                  <a:gd name="T4" fmla="*/ 6638 w 356"/>
                  <a:gd name="T5" fmla="*/ 7113 h 368"/>
                  <a:gd name="T6" fmla="*/ 1463 w 356"/>
                  <a:gd name="T7" fmla="*/ 889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63885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886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grpSp>
        <p:nvGrpSpPr>
          <p:cNvPr id="163860" name="Group 442"/>
          <p:cNvGrpSpPr>
            <a:grpSpLocks/>
          </p:cNvGrpSpPr>
          <p:nvPr/>
        </p:nvGrpSpPr>
        <p:grpSpPr bwMode="auto">
          <a:xfrm>
            <a:off x="8067675" y="2984500"/>
            <a:ext cx="912813" cy="1054100"/>
            <a:chOff x="3574" y="550"/>
            <a:chExt cx="575" cy="664"/>
          </a:xfrm>
        </p:grpSpPr>
        <p:grpSp>
          <p:nvGrpSpPr>
            <p:cNvPr id="163879" name="Group 443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63882" name="Picture 44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883" name="Freeform 44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595 w 356"/>
                  <a:gd name="T3" fmla="*/ 341 h 368"/>
                  <a:gd name="T4" fmla="*/ 6638 w 356"/>
                  <a:gd name="T5" fmla="*/ 7113 h 368"/>
                  <a:gd name="T6" fmla="*/ 1463 w 356"/>
                  <a:gd name="T7" fmla="*/ 889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63880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881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grpSp>
        <p:nvGrpSpPr>
          <p:cNvPr id="163861" name="Group 448"/>
          <p:cNvGrpSpPr>
            <a:grpSpLocks/>
          </p:cNvGrpSpPr>
          <p:nvPr/>
        </p:nvGrpSpPr>
        <p:grpSpPr bwMode="auto">
          <a:xfrm>
            <a:off x="7935913" y="4032250"/>
            <a:ext cx="912812" cy="1054100"/>
            <a:chOff x="3574" y="550"/>
            <a:chExt cx="575" cy="664"/>
          </a:xfrm>
        </p:grpSpPr>
        <p:grpSp>
          <p:nvGrpSpPr>
            <p:cNvPr id="163874" name="Group 449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63877" name="Picture 4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878" name="Freeform 4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595 w 356"/>
                  <a:gd name="T3" fmla="*/ 341 h 368"/>
                  <a:gd name="T4" fmla="*/ 6638 w 356"/>
                  <a:gd name="T5" fmla="*/ 7113 h 368"/>
                  <a:gd name="T6" fmla="*/ 1463 w 356"/>
                  <a:gd name="T7" fmla="*/ 889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63875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876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grpSp>
        <p:nvGrpSpPr>
          <p:cNvPr id="163862" name="Group 454"/>
          <p:cNvGrpSpPr>
            <a:grpSpLocks/>
          </p:cNvGrpSpPr>
          <p:nvPr/>
        </p:nvGrpSpPr>
        <p:grpSpPr bwMode="auto">
          <a:xfrm>
            <a:off x="5324475" y="5470525"/>
            <a:ext cx="912813" cy="1054100"/>
            <a:chOff x="3574" y="550"/>
            <a:chExt cx="575" cy="664"/>
          </a:xfrm>
        </p:grpSpPr>
        <p:grpSp>
          <p:nvGrpSpPr>
            <p:cNvPr id="163869" name="Group 455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63872" name="Picture 45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873" name="Freeform 45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595 w 356"/>
                  <a:gd name="T3" fmla="*/ 341 h 368"/>
                  <a:gd name="T4" fmla="*/ 6638 w 356"/>
                  <a:gd name="T5" fmla="*/ 7113 h 368"/>
                  <a:gd name="T6" fmla="*/ 1463 w 356"/>
                  <a:gd name="T7" fmla="*/ 889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63870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871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  <p:grpSp>
        <p:nvGrpSpPr>
          <p:cNvPr id="163863" name="Group 460"/>
          <p:cNvGrpSpPr>
            <a:grpSpLocks/>
          </p:cNvGrpSpPr>
          <p:nvPr/>
        </p:nvGrpSpPr>
        <p:grpSpPr bwMode="auto">
          <a:xfrm>
            <a:off x="6053138" y="4851400"/>
            <a:ext cx="912812" cy="1054100"/>
            <a:chOff x="3574" y="550"/>
            <a:chExt cx="575" cy="664"/>
          </a:xfrm>
        </p:grpSpPr>
        <p:grpSp>
          <p:nvGrpSpPr>
            <p:cNvPr id="163864" name="Group 461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63867" name="Picture 46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868" name="Freeform 46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595 w 356"/>
                  <a:gd name="T3" fmla="*/ 341 h 368"/>
                  <a:gd name="T4" fmla="*/ 6638 w 356"/>
                  <a:gd name="T5" fmla="*/ 7113 h 368"/>
                  <a:gd name="T6" fmla="*/ 1463 w 356"/>
                  <a:gd name="T7" fmla="*/ 889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63865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3866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agent</a:t>
              </a:r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out about mail server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Linux prompt, try</a:t>
            </a:r>
          </a:p>
          <a:p>
            <a:pPr lvl="1"/>
            <a:r>
              <a:rPr lang="en-US" dirty="0" smtClean="0"/>
              <a:t>dig mail.bucknell.edu </a:t>
            </a:r>
            <a:r>
              <a:rPr lang="en-US" dirty="0" err="1" smtClean="0"/>
              <a:t>mx</a:t>
            </a:r>
            <a:endParaRPr lang="en-US" dirty="0" smtClean="0"/>
          </a:p>
          <a:p>
            <a:pPr lvl="1"/>
            <a:r>
              <a:rPr lang="en-US" dirty="0" smtClean="0"/>
              <a:t>The returned information contains mail server exchanger record (‘</a:t>
            </a:r>
            <a:r>
              <a:rPr lang="en-US" dirty="0" err="1" smtClean="0"/>
              <a:t>mx</a:t>
            </a:r>
            <a:r>
              <a:rPr lang="en-US" dirty="0" smtClean="0"/>
              <a:t>’ option in the command)</a:t>
            </a:r>
          </a:p>
          <a:p>
            <a:r>
              <a:rPr lang="en-US" dirty="0" smtClean="0"/>
              <a:t>Try another one</a:t>
            </a:r>
          </a:p>
          <a:p>
            <a:pPr lvl="1"/>
            <a:r>
              <a:rPr lang="en-US" dirty="0" smtClean="0"/>
              <a:t>dig yahoo.com </a:t>
            </a:r>
            <a:r>
              <a:rPr lang="en-US" dirty="0" err="1" smtClean="0"/>
              <a:t>mx</a:t>
            </a:r>
            <a:r>
              <a:rPr lang="en-US" dirty="0" smtClean="0"/>
              <a:t> +</a:t>
            </a:r>
            <a:r>
              <a:rPr lang="en-US" dirty="0" err="1" smtClean="0"/>
              <a:t>noall</a:t>
            </a:r>
            <a:r>
              <a:rPr lang="en-US" dirty="0" smtClean="0"/>
              <a:t> +answer</a:t>
            </a:r>
          </a:p>
          <a:p>
            <a:r>
              <a:rPr lang="en-US" dirty="0" smtClean="0"/>
              <a:t>The output is a </a:t>
            </a:r>
            <a:r>
              <a:rPr lang="en-US" dirty="0" err="1" smtClean="0"/>
              <a:t>quinte</a:t>
            </a:r>
            <a:r>
              <a:rPr lang="en-US" dirty="0" smtClean="0"/>
              <a:t>-tuple of the form</a:t>
            </a:r>
          </a:p>
          <a:p>
            <a:pPr lvl="1"/>
            <a:r>
              <a:rPr lang="en-US" dirty="0" smtClean="0"/>
              <a:t>name  </a:t>
            </a:r>
            <a:r>
              <a:rPr lang="en-US" dirty="0" err="1" smtClean="0"/>
              <a:t>ttl</a:t>
            </a:r>
            <a:r>
              <a:rPr lang="en-US" dirty="0" smtClean="0"/>
              <a:t>  class  type  </a:t>
            </a:r>
            <a:r>
              <a:rPr lang="en-US" dirty="0" err="1" smtClean="0"/>
              <a:t>type</a:t>
            </a:r>
            <a:r>
              <a:rPr lang="en-US" dirty="0" smtClean="0"/>
              <a:t>-specific-data</a:t>
            </a:r>
          </a:p>
          <a:p>
            <a:pPr lvl="1"/>
            <a:r>
              <a:rPr lang="en-US" dirty="0" smtClean="0"/>
              <a:t>E.g., </a:t>
            </a:r>
            <a:r>
              <a:rPr lang="en-US" i="1" dirty="0" smtClean="0"/>
              <a:t>yahoo.com.	 393 IN MX 1 mta6.am0.yahoodns.net</a:t>
            </a:r>
            <a:endParaRPr lang="en-US" dirty="0" smtClean="0"/>
          </a:p>
          <a:p>
            <a:pPr lvl="1"/>
            <a:r>
              <a:rPr lang="en-US" dirty="0" smtClean="0"/>
              <a:t>name</a:t>
            </a:r>
            <a:r>
              <a:rPr lang="en-US" i="1" dirty="0" smtClean="0"/>
              <a:t>: yahoo.com, </a:t>
            </a:r>
            <a:r>
              <a:rPr lang="en-US" dirty="0" err="1" smtClean="0"/>
              <a:t>ttl</a:t>
            </a:r>
            <a:r>
              <a:rPr lang="en-US" dirty="0" smtClean="0"/>
              <a:t>: </a:t>
            </a:r>
            <a:r>
              <a:rPr lang="en-US" i="1" dirty="0" smtClean="0"/>
              <a:t>393</a:t>
            </a:r>
            <a:r>
              <a:rPr lang="en-US" dirty="0" smtClean="0"/>
              <a:t> min, class: IN, type MX, …</a:t>
            </a:r>
            <a:endParaRPr lang="en-US" i="1" dirty="0" smtClean="0"/>
          </a:p>
          <a:p>
            <a:pPr lvl="1"/>
            <a:r>
              <a:rPr lang="en-US" dirty="0" smtClean="0"/>
              <a:t>Details of DNS will come next couple lectures.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Application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2-</a:t>
            </a:r>
            <a:fld id="{BA6A5657-7C0E-4507-885D-27AC9D6D71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10024</TotalTime>
  <Words>1317</Words>
  <Application>Microsoft Office PowerPoint</Application>
  <PresentationFormat>On-screen Show (4:3)</PresentationFormat>
  <Paragraphs>307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Comic Sans MS</vt:lpstr>
      <vt:lpstr>Courier New</vt:lpstr>
      <vt:lpstr>Gill Sans MT</vt:lpstr>
      <vt:lpstr>Tahoma</vt:lpstr>
      <vt:lpstr>Times New Roman</vt:lpstr>
      <vt:lpstr>Wingdings</vt:lpstr>
      <vt:lpstr>ZapfDingbats</vt:lpstr>
      <vt:lpstr>Default Design</vt:lpstr>
      <vt:lpstr>PowerPoint Presentation</vt:lpstr>
      <vt:lpstr>Chapter 2: outline</vt:lpstr>
      <vt:lpstr>FTP: the file transfer protocol</vt:lpstr>
      <vt:lpstr>FTP: separate control, data connections</vt:lpstr>
      <vt:lpstr>FTP commands, responses</vt:lpstr>
      <vt:lpstr>Chapter 2: outline</vt:lpstr>
      <vt:lpstr>Electronic mail</vt:lpstr>
      <vt:lpstr>Electronic mail: mail servers</vt:lpstr>
      <vt:lpstr>Finding out about mail server</vt:lpstr>
      <vt:lpstr>Electronic Mail: SMTP [RFC 2821]</vt:lpstr>
      <vt:lpstr>Scenario: Alice sends message to Bob</vt:lpstr>
      <vt:lpstr>Sample SMTP interaction</vt:lpstr>
      <vt:lpstr>Try SMTP interaction for yourself:</vt:lpstr>
      <vt:lpstr>SMTP: final words</vt:lpstr>
      <vt:lpstr>Mail message format</vt:lpstr>
      <vt:lpstr>Mail access protocols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2</dc:title>
  <dc:creator>Jim Kurose and Keith Ross</dc:creator>
  <cp:lastModifiedBy>Xiannong Meng</cp:lastModifiedBy>
  <cp:revision>330</cp:revision>
  <cp:lastPrinted>2011-09-19T12:20:55Z</cp:lastPrinted>
  <dcterms:created xsi:type="dcterms:W3CDTF">1999-10-08T19:08:27Z</dcterms:created>
  <dcterms:modified xsi:type="dcterms:W3CDTF">2016-02-23T14:33:28Z</dcterms:modified>
</cp:coreProperties>
</file>