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458" r:id="rId2"/>
    <p:sldId id="456" r:id="rId3"/>
    <p:sldId id="399" r:id="rId4"/>
    <p:sldId id="400" r:id="rId5"/>
    <p:sldId id="401" r:id="rId6"/>
    <p:sldId id="457" r:id="rId7"/>
    <p:sldId id="281" r:id="rId8"/>
    <p:sldId id="282" r:id="rId9"/>
    <p:sldId id="459" r:id="rId10"/>
    <p:sldId id="283" r:id="rId11"/>
    <p:sldId id="338" r:id="rId12"/>
    <p:sldId id="284" r:id="rId13"/>
    <p:sldId id="294" r:id="rId14"/>
    <p:sldId id="285" r:id="rId15"/>
    <p:sldId id="286" r:id="rId16"/>
    <p:sldId id="289" r:id="rId17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20000"/>
      </a:spcBef>
      <a:spcAft>
        <a:spcPct val="0"/>
      </a:spcAft>
      <a:buClr>
        <a:schemeClr val="accent2"/>
      </a:buClr>
      <a:buSzPct val="85000"/>
      <a:buFont typeface="ZapfDingbats" pitchFamily="82" charset="2"/>
      <a:defRPr sz="20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20000"/>
      </a:spcBef>
      <a:spcAft>
        <a:spcPct val="0"/>
      </a:spcAft>
      <a:buClr>
        <a:schemeClr val="accent2"/>
      </a:buClr>
      <a:buSzPct val="85000"/>
      <a:buFont typeface="ZapfDingbats" pitchFamily="82" charset="2"/>
      <a:defRPr sz="20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20000"/>
      </a:spcBef>
      <a:spcAft>
        <a:spcPct val="0"/>
      </a:spcAft>
      <a:buClr>
        <a:schemeClr val="accent2"/>
      </a:buClr>
      <a:buSzPct val="85000"/>
      <a:buFont typeface="ZapfDingbats" pitchFamily="82" charset="2"/>
      <a:defRPr sz="20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20000"/>
      </a:spcBef>
      <a:spcAft>
        <a:spcPct val="0"/>
      </a:spcAft>
      <a:buClr>
        <a:schemeClr val="accent2"/>
      </a:buClr>
      <a:buSzPct val="85000"/>
      <a:buFont typeface="ZapfDingbats" pitchFamily="82" charset="2"/>
      <a:defRPr sz="20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20000"/>
      </a:spcBef>
      <a:spcAft>
        <a:spcPct val="0"/>
      </a:spcAft>
      <a:buClr>
        <a:schemeClr val="accent2"/>
      </a:buClr>
      <a:buSzPct val="85000"/>
      <a:buFont typeface="ZapfDingbats" pitchFamily="82" charset="2"/>
      <a:defRPr sz="20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99"/>
    <a:srgbClr val="FFFF00"/>
    <a:srgbClr val="DDDDDD"/>
    <a:srgbClr val="FFCCFF"/>
    <a:srgbClr val="FF99CC"/>
    <a:srgbClr val="CC00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134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fld id="{E6CED6DF-5B54-4B87-B8ED-34A1735FBFA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6256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45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fld id="{FE22D750-94D2-40D3-964F-1CE4CF1EA47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4933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257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1525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CA6720-3717-45A0-BA83-EE29C67082BB}" type="slidenum">
              <a:rPr lang="en-US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9625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0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101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17101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33281F-A6CE-4BE6-8F6C-0D80000E8EA6}" type="slidenum">
              <a:rPr lang="en-US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7506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305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17305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A693CF-8B43-421C-A2B6-E4B066A7BE64}" type="slidenum">
              <a:rPr lang="en-US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8481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510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17510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A6AC63-758B-4C2A-AFC8-6365B5BCAE5F}" type="slidenum">
              <a:rPr lang="en-US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0258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715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17715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59A01C-C6B6-498F-AD0D-C880B6B3F313}" type="slidenum">
              <a:rPr lang="en-US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9687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920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17920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B16D19C-CA82-402F-AE9F-65CCBBA150BA}" type="slidenum">
              <a:rPr lang="en-US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9160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462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15462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1A3C94-2D60-44ED-8396-E60040B2B473}" type="slidenum">
              <a:rPr lang="en-US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5600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667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15667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725129-DCEF-4B0A-95F2-2157E2FE5C9E}" type="slidenum">
              <a:rPr lang="en-US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6083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15872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E88B4A-F41C-4A4B-884C-1EA151D77113}" type="slidenum">
              <a:rPr lang="en-US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6807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6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077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16077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8D81BD-C3E6-4B3B-BEA0-DF3C18D9BD45}" type="slidenum">
              <a:rPr lang="en-US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9486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281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16281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93E5B8-8C79-4623-82BC-B87721D14C97}" type="slidenum">
              <a:rPr lang="en-US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9972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486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16486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9F4C98-4BBD-42AA-BD83-B9204F7DADB7}" type="slidenum">
              <a:rPr lang="en-US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0920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691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16691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143CD9-CA04-4789-93A5-40D8F9BFD19F}" type="slidenum">
              <a:rPr lang="en-US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2794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896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1689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E6E15F-7F12-4FDB-8FFF-387AF2521426}" type="slidenum">
              <a:rPr lang="en-US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3509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51BAE2-DE75-497A-83DF-54DF7DDB2CB0}" type="datetime1">
              <a:rPr lang="en-US"/>
              <a:pPr/>
              <a:t>2/23/2016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2-</a:t>
            </a:r>
            <a:fld id="{76076700-2E35-4469-8EC8-ECCCA7FEA51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9B5AD3-3FDD-48F7-9692-6E5B17BBFFB6}" type="datetime1">
              <a:rPr lang="en-US"/>
              <a:pPr/>
              <a:t>2/23/2016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2-</a:t>
            </a:r>
            <a:fld id="{4291D298-1208-4500-86BE-31C638B4C7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228600"/>
            <a:ext cx="19431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"/>
            <a:ext cx="56769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329727-6DFF-42E9-971F-C6FB539F41BD}" type="datetime1">
              <a:rPr lang="en-US"/>
              <a:pPr/>
              <a:t>2/23/2016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2-</a:t>
            </a:r>
            <a:fld id="{82BA0C37-5FBB-4507-9283-D70E9A97D8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43EE4F-53D9-45A6-83F8-BA106AC3370F}" type="datetime1">
              <a:rPr lang="en-US"/>
              <a:pPr/>
              <a:t>2/23/2016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2-</a:t>
            </a:r>
            <a:fld id="{349DC31B-05DC-4883-99C4-A55CC77B5C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D890CA-44EE-4DB0-A4EB-BD9D0310038E}" type="datetime1">
              <a:rPr lang="en-US"/>
              <a:pPr/>
              <a:t>2/23/2016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2-</a:t>
            </a:r>
            <a:fld id="{08171774-2366-4070-923E-41E9D48C5E1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F57776-328D-483E-820E-9F6A792021D3}" type="datetime1">
              <a:rPr lang="en-US"/>
              <a:pPr/>
              <a:t>2/23/2016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2-</a:t>
            </a:r>
            <a:fld id="{71B9F9BE-DD00-4A01-ACDC-1FE2DCCC9D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777240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0" y="4000500"/>
            <a:ext cx="777240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448DC9-5351-43A5-8DF3-56348657362B}" type="datetime1">
              <a:rPr lang="en-US"/>
              <a:pPr/>
              <a:t>2/23/2016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2-</a:t>
            </a:r>
            <a:fld id="{0D54CDC4-7BD2-4520-A7B2-C6E1EF7C34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CF73A5-77B3-4411-A91E-64A9BC5D9613}" type="datetime1">
              <a:rPr lang="en-US"/>
              <a:pPr/>
              <a:t>2/23/2016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2-</a:t>
            </a:r>
            <a:fld id="{3AF2462E-68A1-4A9F-80F0-3332503412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63CEF0-3943-4DD8-9DE6-9B08C4295C17}" type="datetime1">
              <a:rPr lang="en-US"/>
              <a:pPr/>
              <a:t>2/23/2016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2-</a:t>
            </a:r>
            <a:fld id="{96ECE99B-C465-4F0C-8FD3-D2FC73FA08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C489BF-215F-4F26-A7DD-6E82318EED13}" type="datetime1">
              <a:rPr lang="en-US"/>
              <a:pPr/>
              <a:t>2/23/2016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2-</a:t>
            </a:r>
            <a:fld id="{BA6A5657-7C0E-4507-885D-27AC9D6D716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F16CC6-2400-4970-9D77-B13289F31DC6}" type="datetime1">
              <a:rPr lang="en-US"/>
              <a:pPr/>
              <a:t>2/23/2016</a:t>
            </a:fld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2-</a:t>
            </a:r>
            <a:fld id="{3AB0315B-D911-43C6-A7B4-D6FE00EC15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8D87C2-5F49-434D-8343-4CB479292C48}" type="datetime1">
              <a:rPr lang="en-US"/>
              <a:pPr/>
              <a:t>2/23/2016</a:t>
            </a:fld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2-</a:t>
            </a:r>
            <a:fld id="{13B46C36-4626-45DC-BA29-89B774F12F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E4D2E0-3332-4834-950C-DE402FDA312C}" type="datetime1">
              <a:rPr lang="en-US"/>
              <a:pPr/>
              <a:t>2/23/2016</a:t>
            </a:fld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2-</a:t>
            </a:r>
            <a:fld id="{969387CE-BAF0-48E5-AA9A-FD4AEA49694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2A4508-3FF5-4859-B0CB-7EAB85BCAC33}" type="datetime1">
              <a:rPr lang="en-US"/>
              <a:pPr/>
              <a:t>2/23/2016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2-</a:t>
            </a:r>
            <a:fld id="{8D349CD4-72E1-498D-A422-001FC417F2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13F2F0-0133-4749-A399-29316C3F145B}" type="datetime1">
              <a:rPr lang="en-US"/>
              <a:pPr/>
              <a:t>2/23/2016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2-</a:t>
            </a:r>
            <a:fld id="{890A8AC7-EA91-4126-9FFE-86881B355C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1313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400">
                <a:latin typeface="Times New Roman" pitchFamily="18" charset="0"/>
              </a:defRPr>
            </a:lvl1pPr>
          </a:lstStyle>
          <a:p>
            <a:fld id="{E17BF474-EAB8-4164-B9AA-A13D2AC431C6}" type="datetime1">
              <a:rPr lang="en-US"/>
              <a:pPr/>
              <a:t>2/23/2016</a:t>
            </a:fld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67475"/>
            <a:ext cx="2895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3277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latin typeface="Tahoma" pitchFamily="34" charset="0"/>
              </a:defRPr>
            </a:lvl1pPr>
          </a:lstStyle>
          <a:p>
            <a:r>
              <a:rPr lang="en-US"/>
              <a:t>2-</a:t>
            </a:r>
            <a:fld id="{3BE85E94-5908-4D2C-8272-3F44E97484B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6" r:id="rId1"/>
    <p:sldLayoutId id="2147484097" r:id="rId2"/>
    <p:sldLayoutId id="2147484098" r:id="rId3"/>
    <p:sldLayoutId id="2147484099" r:id="rId4"/>
    <p:sldLayoutId id="2147484100" r:id="rId5"/>
    <p:sldLayoutId id="2147484101" r:id="rId6"/>
    <p:sldLayoutId id="2147484102" r:id="rId7"/>
    <p:sldLayoutId id="2147484103" r:id="rId8"/>
    <p:sldLayoutId id="2147484104" r:id="rId9"/>
    <p:sldLayoutId id="2147484105" r:id="rId10"/>
    <p:sldLayoutId id="2147484106" r:id="rId11"/>
    <p:sldLayoutId id="2147484107" r:id="rId12"/>
    <p:sldLayoutId id="2147484108" r:id="rId13"/>
    <p:sldLayoutId id="2147484109" r:id="rId14"/>
    <p:sldLayoutId id="2147484110" r:id="rId15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65000"/>
        <a:buFont typeface="Wingdings" pitchFamily="2" charset="2"/>
        <a:buChar char="v"/>
        <a:defRPr sz="2800">
          <a:solidFill>
            <a:schemeClr val="tx1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Wingdings" pitchFamily="2" charset="2"/>
        <a:buChar char="§"/>
        <a:defRPr sz="2400">
          <a:solidFill>
            <a:schemeClr val="tx1"/>
          </a:solidFill>
          <a:latin typeface="Gill Sans MT" pitchFamily="34" charset="0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ietf.org/rfc/rfc2616.txt" TargetMode="External"/><Relationship Id="rId5" Type="http://schemas.openxmlformats.org/officeDocument/2006/relationships/hyperlink" Target="https://www.ietf.org/rfc/rfc1730.txt" TargetMode="External"/><Relationship Id="rId4" Type="http://schemas.openxmlformats.org/officeDocument/2006/relationships/hyperlink" Target="https://www.ietf.org/rfc/rfc1939.txt" TargetMode="External"/><Relationship Id="rId9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hyperlink" Target="https://www.ietf.org/rfc/rfc959.txt" TargetMode="Externa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562600" y="6453188"/>
            <a:ext cx="2895600" cy="287337"/>
          </a:xfrm>
          <a:noFill/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mtClean="0">
                <a:ea typeface="ＭＳ Ｐゴシック" pitchFamily="34" charset="-128"/>
                <a:cs typeface="Arial" pitchFamily="34" charset="0"/>
              </a:rPr>
              <a:t>Application Layer</a:t>
            </a:r>
          </a:p>
        </p:txBody>
      </p:sp>
      <p:sp>
        <p:nvSpPr>
          <p:cNvPr id="6553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2-</a:t>
            </a:r>
            <a:fld id="{CEB39503-BD8F-4CC6-B5CA-BBDEB272C9D9}" type="slidenum">
              <a:rPr lang="en-US"/>
              <a:pPr/>
              <a:t>1</a:t>
            </a:fld>
            <a:endParaRPr lang="en-US"/>
          </a:p>
        </p:txBody>
      </p:sp>
      <p:sp>
        <p:nvSpPr>
          <p:cNvPr id="65539" name="Rectangle 3"/>
          <p:cNvSpPr>
            <a:spLocks noChangeArrowheads="1"/>
          </p:cNvSpPr>
          <p:nvPr/>
        </p:nvSpPr>
        <p:spPr bwMode="auto">
          <a:xfrm>
            <a:off x="371475" y="715963"/>
            <a:ext cx="4487863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4400">
                <a:solidFill>
                  <a:srgbClr val="000099"/>
                </a:solidFill>
                <a:latin typeface="Gill Sans MT" pitchFamily="34" charset="0"/>
              </a:rPr>
              <a:t>Chapter 2</a:t>
            </a:r>
            <a:r>
              <a:rPr lang="en-US" sz="4800">
                <a:solidFill>
                  <a:srgbClr val="000099"/>
                </a:solidFill>
                <a:latin typeface="Gill Sans MT" pitchFamily="34" charset="0"/>
              </a:rPr>
              <a:t/>
            </a:r>
            <a:br>
              <a:rPr lang="en-US" sz="4800">
                <a:solidFill>
                  <a:srgbClr val="000099"/>
                </a:solidFill>
                <a:latin typeface="Gill Sans MT" pitchFamily="34" charset="0"/>
              </a:rPr>
            </a:br>
            <a:r>
              <a:rPr lang="en-US" sz="4400">
                <a:solidFill>
                  <a:srgbClr val="000099"/>
                </a:solidFill>
                <a:latin typeface="Gill Sans MT" pitchFamily="34" charset="0"/>
              </a:rPr>
              <a:t>Application Layer</a:t>
            </a:r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6184900" y="3078163"/>
            <a:ext cx="2881313" cy="286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800" i="1">
                <a:solidFill>
                  <a:srgbClr val="008000"/>
                </a:solidFill>
                <a:latin typeface="Gill Sans MT" pitchFamily="34" charset="0"/>
              </a:rPr>
              <a:t>Computer Networking: A Top Down Approach </a:t>
            </a:r>
            <a:r>
              <a:rPr lang="en-US" sz="2800">
                <a:solidFill>
                  <a:srgbClr val="008000"/>
                </a:solidFill>
                <a:latin typeface="Gill Sans MT" pitchFamily="34" charset="0"/>
              </a:rPr>
              <a:t/>
            </a:r>
            <a:br>
              <a:rPr lang="en-US" sz="2800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>
                <a:solidFill>
                  <a:srgbClr val="008000"/>
                </a:solidFill>
                <a:latin typeface="Gill Sans MT" pitchFamily="34" charset="0"/>
              </a:rPr>
              <a:t>6</a:t>
            </a:r>
            <a:r>
              <a:rPr lang="en-US" baseline="30000">
                <a:solidFill>
                  <a:srgbClr val="008000"/>
                </a:solidFill>
                <a:latin typeface="Gill Sans MT" pitchFamily="34" charset="0"/>
              </a:rPr>
              <a:t>th</a:t>
            </a:r>
            <a:r>
              <a:rPr lang="en-US">
                <a:solidFill>
                  <a:srgbClr val="008000"/>
                </a:solidFill>
                <a:latin typeface="Gill Sans MT" pitchFamily="34" charset="0"/>
              </a:rPr>
              <a:t> edition </a:t>
            </a:r>
            <a:br>
              <a:rPr lang="en-US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>
                <a:solidFill>
                  <a:srgbClr val="008000"/>
                </a:solidFill>
                <a:latin typeface="Gill Sans MT" pitchFamily="34" charset="0"/>
              </a:rPr>
              <a:t>Jim Kurose, Keith Ross</a:t>
            </a:r>
            <a:br>
              <a:rPr lang="en-US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>
                <a:solidFill>
                  <a:srgbClr val="008000"/>
                </a:solidFill>
                <a:latin typeface="Gill Sans MT" pitchFamily="34" charset="0"/>
              </a:rPr>
              <a:t>Addison-Wesley</a:t>
            </a:r>
            <a:br>
              <a:rPr lang="en-US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>
                <a:solidFill>
                  <a:srgbClr val="008000"/>
                </a:solidFill>
                <a:latin typeface="Gill Sans MT" pitchFamily="34" charset="0"/>
              </a:rPr>
              <a:t>March 2012</a:t>
            </a:r>
          </a:p>
        </p:txBody>
      </p:sp>
      <p:sp>
        <p:nvSpPr>
          <p:cNvPr id="65541" name="Text Box 6"/>
          <p:cNvSpPr txBox="1">
            <a:spLocks noChangeArrowheads="1"/>
          </p:cNvSpPr>
          <p:nvPr/>
        </p:nvSpPr>
        <p:spPr bwMode="auto">
          <a:xfrm>
            <a:off x="369888" y="2465791"/>
            <a:ext cx="5378450" cy="146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0000"/>
                </a:solidFill>
              </a:rPr>
              <a:t>A note on the use of these </a:t>
            </a:r>
            <a:r>
              <a:rPr lang="en-US" sz="1800" dirty="0" err="1">
                <a:solidFill>
                  <a:srgbClr val="000000"/>
                </a:solidFill>
              </a:rPr>
              <a:t>ppt</a:t>
            </a:r>
            <a:r>
              <a:rPr lang="en-US" sz="1800" dirty="0">
                <a:solidFill>
                  <a:srgbClr val="000000"/>
                </a:solidFill>
              </a:rPr>
              <a:t> slides: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200" dirty="0">
                <a:solidFill>
                  <a:srgbClr val="000000"/>
                </a:solidFill>
              </a:rPr>
              <a:t>We</a:t>
            </a:r>
            <a:r>
              <a:rPr lang="ja-JP" altLang="en-US" sz="1200">
                <a:solidFill>
                  <a:srgbClr val="000000"/>
                </a:solidFill>
              </a:rPr>
              <a:t>’</a:t>
            </a:r>
            <a:r>
              <a:rPr lang="en-US" altLang="ja-JP" sz="1200" dirty="0">
                <a:solidFill>
                  <a:srgbClr val="000000"/>
                </a:solidFill>
              </a:rPr>
              <a:t>re making these slides freely available to all (faculty, students, readers). They</a:t>
            </a:r>
            <a:r>
              <a:rPr lang="ja-JP" altLang="en-US" sz="1200">
                <a:solidFill>
                  <a:srgbClr val="000000"/>
                </a:solidFill>
              </a:rPr>
              <a:t>’</a:t>
            </a:r>
            <a:r>
              <a:rPr lang="en-US" altLang="ja-JP" sz="1200" dirty="0">
                <a:solidFill>
                  <a:srgbClr val="000000"/>
                </a:solidFill>
              </a:rPr>
              <a:t>re in PowerPoint form so you see the animations; and can add, modify, and delete slides  (including this one) and slide content to suit your needs. They obviously represent a </a:t>
            </a:r>
            <a:r>
              <a:rPr lang="en-US" altLang="ja-JP" sz="1200" i="1" dirty="0">
                <a:solidFill>
                  <a:srgbClr val="000000"/>
                </a:solidFill>
              </a:rPr>
              <a:t>lot</a:t>
            </a:r>
            <a:r>
              <a:rPr lang="en-US" altLang="ja-JP" sz="1200" dirty="0">
                <a:solidFill>
                  <a:srgbClr val="000000"/>
                </a:solidFill>
              </a:rPr>
              <a:t> of work on our part. In return for use, we only ask the following:</a:t>
            </a:r>
          </a:p>
          <a:p>
            <a:pPr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65542" name="Text Box 7"/>
          <p:cNvSpPr txBox="1">
            <a:spLocks noChangeArrowheads="1"/>
          </p:cNvSpPr>
          <p:nvPr/>
        </p:nvSpPr>
        <p:spPr bwMode="auto">
          <a:xfrm>
            <a:off x="373063" y="3486630"/>
            <a:ext cx="5378450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3038" indent="-173038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400" dirty="0">
              <a:solidFill>
                <a:srgbClr val="000000"/>
              </a:solidFill>
              <a:latin typeface="Gill Sans MT" pitchFamily="34" charset="0"/>
            </a:endParaRPr>
          </a:p>
          <a:p>
            <a:pPr marL="173038" indent="-173038">
              <a:spcBef>
                <a:spcPct val="0"/>
              </a:spcBef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sz="1200" dirty="0">
                <a:solidFill>
                  <a:srgbClr val="000000"/>
                </a:solidFill>
              </a:rPr>
              <a:t>If you use these slides (e.g., in a class) that you mention their source (after all, we</a:t>
            </a:r>
            <a:r>
              <a:rPr lang="ja-JP" altLang="en-US" sz="1200">
                <a:solidFill>
                  <a:srgbClr val="000000"/>
                </a:solidFill>
              </a:rPr>
              <a:t>’</a:t>
            </a:r>
            <a:r>
              <a:rPr lang="en-US" altLang="ja-JP" sz="1200" dirty="0">
                <a:solidFill>
                  <a:srgbClr val="000000"/>
                </a:solidFill>
              </a:rPr>
              <a:t>d like people to use our book!)</a:t>
            </a:r>
          </a:p>
          <a:p>
            <a:pPr marL="173038" indent="-173038">
              <a:spcBef>
                <a:spcPct val="0"/>
              </a:spcBef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sz="1200" dirty="0">
                <a:solidFill>
                  <a:srgbClr val="000000"/>
                </a:solidFill>
              </a:rPr>
              <a:t>If you post any slides on a www site, that you note that they are adapted from (or perhaps identical to) our slides, and note our copyright of this material.</a:t>
            </a:r>
          </a:p>
          <a:p>
            <a:pPr marL="173038" indent="-173038">
              <a:spcBef>
                <a:spcPct val="0"/>
              </a:spcBef>
              <a:buClr>
                <a:srgbClr val="3333CC"/>
              </a:buClr>
              <a:buSzTx/>
              <a:buFont typeface="Wingdings" pitchFamily="2" charset="2"/>
              <a:buChar char="q"/>
            </a:pPr>
            <a:endParaRPr lang="en-US" sz="1200" dirty="0">
              <a:solidFill>
                <a:srgbClr val="000000"/>
              </a:solidFill>
            </a:endParaRPr>
          </a:p>
          <a:p>
            <a:pPr marL="173038" indent="-173038">
              <a:lnSpc>
                <a:spcPct val="85000"/>
              </a:lnSpc>
              <a:spcBef>
                <a:spcPct val="0"/>
              </a:spcBef>
              <a:buClr>
                <a:srgbClr val="3333CC"/>
              </a:buClr>
              <a:buSzTx/>
              <a:buFont typeface="Wingdings" pitchFamily="2" charset="2"/>
              <a:buNone/>
            </a:pPr>
            <a:r>
              <a:rPr lang="en-US" sz="1200" dirty="0">
                <a:solidFill>
                  <a:srgbClr val="000000"/>
                </a:solidFill>
              </a:rPr>
              <a:t>Thanks and enjoy!  JFK/KWR</a:t>
            </a:r>
          </a:p>
          <a:p>
            <a:pPr marL="173038" indent="-173038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200" dirty="0">
              <a:solidFill>
                <a:srgbClr val="000000"/>
              </a:solidFill>
            </a:endParaRPr>
          </a:p>
          <a:p>
            <a:pPr marL="173038" indent="-173038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200" dirty="0">
                <a:solidFill>
                  <a:srgbClr val="000000"/>
                </a:solidFill>
              </a:rPr>
              <a:t>     All material copyright 1996-2012</a:t>
            </a:r>
          </a:p>
          <a:p>
            <a:pPr marL="173038" indent="-173038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200" dirty="0">
                <a:solidFill>
                  <a:srgbClr val="000000"/>
                </a:solidFill>
              </a:rPr>
              <a:t>     J.F Kurose and K.W. Ross, All Rights Reserved</a:t>
            </a:r>
          </a:p>
        </p:txBody>
      </p:sp>
      <p:pic>
        <p:nvPicPr>
          <p:cNvPr id="65543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0298" y="5139141"/>
            <a:ext cx="187325" cy="18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544" name="Picture 9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2438" y="2097088"/>
            <a:ext cx="36560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545" name="Picture 1" descr="6e_cover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32525" y="511175"/>
            <a:ext cx="2306638" cy="277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479502" y="5575619"/>
            <a:ext cx="5758949" cy="10341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The course notes are adapted for </a:t>
            </a:r>
            <a:r>
              <a:rPr lang="en-US" sz="1800" dirty="0" err="1" smtClean="0"/>
              <a:t>Bucknell’s</a:t>
            </a:r>
            <a:r>
              <a:rPr lang="en-US" sz="1800" dirty="0" smtClean="0"/>
              <a:t> CSCI 363</a:t>
            </a:r>
          </a:p>
          <a:p>
            <a:r>
              <a:rPr lang="en-US" sz="1800" dirty="0" err="1" smtClean="0"/>
              <a:t>Xiannong</a:t>
            </a:r>
            <a:r>
              <a:rPr lang="en-US" sz="1800" dirty="0" smtClean="0"/>
              <a:t> </a:t>
            </a:r>
            <a:r>
              <a:rPr lang="en-US" sz="1800" dirty="0" err="1" smtClean="0"/>
              <a:t>Meng</a:t>
            </a:r>
            <a:endParaRPr lang="en-US" sz="1800" dirty="0" smtClean="0"/>
          </a:p>
          <a:p>
            <a:r>
              <a:rPr lang="en-US" sz="1800" dirty="0" smtClean="0"/>
              <a:t>Spring 2016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89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Application Layer</a:t>
            </a:r>
          </a:p>
        </p:txBody>
      </p:sp>
      <p:sp>
        <p:nvSpPr>
          <p:cNvPr id="165890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2-</a:t>
            </a:r>
            <a:fld id="{078772A9-9DCB-4B4B-AB7E-EE2758D74BFC}" type="slidenum">
              <a:rPr lang="en-US"/>
              <a:pPr/>
              <a:t>10</a:t>
            </a:fld>
            <a:endParaRPr lang="en-US"/>
          </a:p>
        </p:txBody>
      </p:sp>
      <p:pic>
        <p:nvPicPr>
          <p:cNvPr id="165891" name="Picture 9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1175" y="942975"/>
            <a:ext cx="73136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5892" name="Rectangle 2"/>
          <p:cNvSpPr>
            <a:spLocks noGrp="1" noChangeArrowheads="1"/>
          </p:cNvSpPr>
          <p:nvPr>
            <p:ph type="title"/>
          </p:nvPr>
        </p:nvSpPr>
        <p:spPr>
          <a:xfrm>
            <a:off x="466725" y="234950"/>
            <a:ext cx="7772400" cy="958850"/>
          </a:xfrm>
        </p:spPr>
        <p:txBody>
          <a:bodyPr/>
          <a:lstStyle/>
          <a:p>
            <a:r>
              <a:rPr lang="en-US" sz="4000" smtClean="0">
                <a:ea typeface="ＭＳ Ｐゴシック" pitchFamily="34" charset="-128"/>
              </a:rPr>
              <a:t>Electronic Mail: SMTP </a:t>
            </a:r>
            <a:r>
              <a:rPr lang="en-US" sz="3600" smtClean="0">
                <a:ea typeface="ＭＳ Ｐゴシック" pitchFamily="34" charset="-128"/>
              </a:rPr>
              <a:t>[RFC 2821]</a:t>
            </a:r>
            <a:endParaRPr lang="en-US" smtClean="0">
              <a:ea typeface="ＭＳ Ｐゴシック" pitchFamily="34" charset="-128"/>
            </a:endParaRPr>
          </a:p>
        </p:txBody>
      </p:sp>
      <p:sp>
        <p:nvSpPr>
          <p:cNvPr id="16589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88963" y="1422400"/>
            <a:ext cx="7629525" cy="4648200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uses TCP to reliably transfer email message from client to server, port 25</a:t>
            </a:r>
          </a:p>
          <a:p>
            <a:r>
              <a:rPr lang="en-US" dirty="0" smtClean="0">
                <a:ea typeface="ＭＳ Ｐゴシック" pitchFamily="34" charset="-128"/>
              </a:rPr>
              <a:t>direct transfer: sending server to receiving server</a:t>
            </a:r>
          </a:p>
          <a:p>
            <a:r>
              <a:rPr lang="en-US" dirty="0" smtClean="0">
                <a:ea typeface="ＭＳ Ｐゴシック" pitchFamily="34" charset="-128"/>
              </a:rPr>
              <a:t>three phases of transfer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handshaking (greeting)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transfer of messages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closure</a:t>
            </a:r>
          </a:p>
          <a:p>
            <a:r>
              <a:rPr lang="en-US" dirty="0" smtClean="0">
                <a:ea typeface="ＭＳ Ｐゴシック" pitchFamily="34" charset="-128"/>
              </a:rPr>
              <a:t>command/response interaction (like </a:t>
            </a:r>
            <a:r>
              <a:rPr lang="en-US" sz="2400" dirty="0" smtClean="0">
                <a:ea typeface="ＭＳ Ｐゴシック" pitchFamily="34" charset="-128"/>
              </a:rPr>
              <a:t>HTTP, FTP</a:t>
            </a:r>
            <a:r>
              <a:rPr lang="en-US" dirty="0" smtClean="0">
                <a:ea typeface="ＭＳ Ｐゴシック" pitchFamily="34" charset="-128"/>
              </a:rPr>
              <a:t>)</a:t>
            </a:r>
            <a:endParaRPr lang="en-US" dirty="0" smtClean="0">
              <a:solidFill>
                <a:schemeClr val="accent2"/>
              </a:solidFill>
              <a:ea typeface="ＭＳ Ｐゴシック" pitchFamily="34" charset="-128"/>
            </a:endParaRPr>
          </a:p>
          <a:p>
            <a:pPr lvl="1"/>
            <a:r>
              <a:rPr lang="en-US" dirty="0" smtClean="0">
                <a:solidFill>
                  <a:srgbClr val="000099"/>
                </a:solidFill>
                <a:ea typeface="ＭＳ Ｐゴシック" pitchFamily="34" charset="-128"/>
              </a:rPr>
              <a:t>commands:</a:t>
            </a:r>
            <a:r>
              <a:rPr lang="en-US" dirty="0" smtClean="0">
                <a:ea typeface="ＭＳ Ｐゴシック" pitchFamily="34" charset="-128"/>
              </a:rPr>
              <a:t> ASCII text</a:t>
            </a:r>
          </a:p>
          <a:p>
            <a:pPr lvl="1"/>
            <a:r>
              <a:rPr lang="en-US" dirty="0" smtClean="0">
                <a:solidFill>
                  <a:srgbClr val="000099"/>
                </a:solidFill>
                <a:ea typeface="ＭＳ Ｐゴシック" pitchFamily="34" charset="-128"/>
              </a:rPr>
              <a:t>response:</a:t>
            </a:r>
            <a:r>
              <a:rPr lang="en-US" dirty="0" smtClean="0">
                <a:ea typeface="ＭＳ Ｐゴシック" pitchFamily="34" charset="-128"/>
              </a:rPr>
              <a:t> status code and phrase</a:t>
            </a:r>
          </a:p>
          <a:p>
            <a:r>
              <a:rPr lang="en-US" dirty="0" smtClean="0">
                <a:ea typeface="ＭＳ Ｐゴシック" pitchFamily="34" charset="-128"/>
              </a:rPr>
              <a:t>messages must be in 7-bit ASCI</a:t>
            </a:r>
            <a:endParaRPr lang="en-US" sz="3200" dirty="0" smtClean="0">
              <a:ea typeface="ＭＳ Ｐゴシック" pitchFamily="34" charset="-128"/>
            </a:endParaRPr>
          </a:p>
          <a:p>
            <a:pPr lvl="1"/>
            <a:endParaRPr lang="en-US" sz="2000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7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Application Layer</a:t>
            </a:r>
          </a:p>
        </p:txBody>
      </p:sp>
      <p:sp>
        <p:nvSpPr>
          <p:cNvPr id="167938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2-</a:t>
            </a:r>
            <a:fld id="{6863B2B1-1102-4859-A77B-7EF7B05ACAC2}" type="slidenum">
              <a:rPr lang="en-US"/>
              <a:pPr/>
              <a:t>11</a:t>
            </a:fld>
            <a:endParaRPr lang="en-US"/>
          </a:p>
        </p:txBody>
      </p:sp>
      <p:grpSp>
        <p:nvGrpSpPr>
          <p:cNvPr id="167939" name="Group 163"/>
          <p:cNvGrpSpPr>
            <a:grpSpLocks/>
          </p:cNvGrpSpPr>
          <p:nvPr/>
        </p:nvGrpSpPr>
        <p:grpSpPr bwMode="auto">
          <a:xfrm>
            <a:off x="1143000" y="4881563"/>
            <a:ext cx="912813" cy="1054100"/>
            <a:chOff x="3574" y="550"/>
            <a:chExt cx="575" cy="664"/>
          </a:xfrm>
        </p:grpSpPr>
        <p:grpSp>
          <p:nvGrpSpPr>
            <p:cNvPr id="168061" name="Group 164"/>
            <p:cNvGrpSpPr>
              <a:grpSpLocks/>
            </p:cNvGrpSpPr>
            <p:nvPr/>
          </p:nvGrpSpPr>
          <p:grpSpPr bwMode="auto">
            <a:xfrm>
              <a:off x="3588" y="692"/>
              <a:ext cx="561" cy="522"/>
              <a:chOff x="-44" y="1473"/>
              <a:chExt cx="981" cy="1105"/>
            </a:xfrm>
          </p:grpSpPr>
          <p:pic>
            <p:nvPicPr>
              <p:cNvPr id="168064" name="Picture 16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68065" name="Freeform 16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5595 w 356"/>
                  <a:gd name="T3" fmla="*/ 341 h 368"/>
                  <a:gd name="T4" fmla="*/ 6638 w 356"/>
                  <a:gd name="T5" fmla="*/ 7113 h 368"/>
                  <a:gd name="T6" fmla="*/ 1463 w 356"/>
                  <a:gd name="T7" fmla="*/ 8895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168062" name="Rectangle 115"/>
            <p:cNvSpPr>
              <a:spLocks noChangeArrowheads="1"/>
            </p:cNvSpPr>
            <p:nvPr/>
          </p:nvSpPr>
          <p:spPr bwMode="auto">
            <a:xfrm>
              <a:off x="3611" y="576"/>
              <a:ext cx="381" cy="330"/>
            </a:xfrm>
            <a:prstGeom prst="rect">
              <a:avLst/>
            </a:prstGeom>
            <a:solidFill>
              <a:schemeClr val="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68063" name="Text Box 116"/>
            <p:cNvSpPr txBox="1">
              <a:spLocks noChangeArrowheads="1"/>
            </p:cNvSpPr>
            <p:nvPr/>
          </p:nvSpPr>
          <p:spPr bwMode="auto">
            <a:xfrm>
              <a:off x="3574" y="550"/>
              <a:ext cx="436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user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agent</a:t>
              </a:r>
              <a:endParaRPr lang="en-US" sz="2400"/>
            </a:p>
          </p:txBody>
        </p:sp>
      </p:grpSp>
      <p:grpSp>
        <p:nvGrpSpPr>
          <p:cNvPr id="167940" name="Group 130"/>
          <p:cNvGrpSpPr>
            <a:grpSpLocks/>
          </p:cNvGrpSpPr>
          <p:nvPr/>
        </p:nvGrpSpPr>
        <p:grpSpPr bwMode="auto">
          <a:xfrm>
            <a:off x="4852988" y="4613275"/>
            <a:ext cx="511175" cy="693738"/>
            <a:chOff x="4140" y="429"/>
            <a:chExt cx="1425" cy="2396"/>
          </a:xfrm>
        </p:grpSpPr>
        <p:sp>
          <p:nvSpPr>
            <p:cNvPr id="168029" name="Freeform 131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030" name="Rectangle 132"/>
            <p:cNvSpPr>
              <a:spLocks noChangeArrowheads="1"/>
            </p:cNvSpPr>
            <p:nvPr/>
          </p:nvSpPr>
          <p:spPr bwMode="auto">
            <a:xfrm>
              <a:off x="4206" y="429"/>
              <a:ext cx="1044" cy="2286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031" name="Freeform 133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032" name="Freeform 134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033" name="Rectangle 135"/>
            <p:cNvSpPr>
              <a:spLocks noChangeArrowheads="1"/>
            </p:cNvSpPr>
            <p:nvPr/>
          </p:nvSpPr>
          <p:spPr bwMode="auto">
            <a:xfrm>
              <a:off x="4211" y="692"/>
              <a:ext cx="597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68034" name="Group 136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68059" name="AutoShape 137"/>
              <p:cNvSpPr>
                <a:spLocks noChangeArrowheads="1"/>
              </p:cNvSpPr>
              <p:nvPr/>
            </p:nvSpPr>
            <p:spPr bwMode="auto">
              <a:xfrm>
                <a:off x="616" y="2570"/>
                <a:ext cx="723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8060" name="AutoShape 138"/>
              <p:cNvSpPr>
                <a:spLocks noChangeArrowheads="1"/>
              </p:cNvSpPr>
              <p:nvPr/>
            </p:nvSpPr>
            <p:spPr bwMode="auto">
              <a:xfrm>
                <a:off x="633" y="2586"/>
                <a:ext cx="690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68035" name="Rectangle 139"/>
            <p:cNvSpPr>
              <a:spLocks noChangeArrowheads="1"/>
            </p:cNvSpPr>
            <p:nvPr/>
          </p:nvSpPr>
          <p:spPr bwMode="auto">
            <a:xfrm>
              <a:off x="4224" y="1021"/>
              <a:ext cx="597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68036" name="Group 140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68057" name="AutoShape 141"/>
              <p:cNvSpPr>
                <a:spLocks noChangeArrowheads="1"/>
              </p:cNvSpPr>
              <p:nvPr/>
            </p:nvSpPr>
            <p:spPr bwMode="auto">
              <a:xfrm>
                <a:off x="613" y="2568"/>
                <a:ext cx="718" cy="13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8058" name="AutoShape 142"/>
              <p:cNvSpPr>
                <a:spLocks noChangeArrowheads="1"/>
              </p:cNvSpPr>
              <p:nvPr/>
            </p:nvSpPr>
            <p:spPr bwMode="auto">
              <a:xfrm>
                <a:off x="630" y="2585"/>
                <a:ext cx="690" cy="10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68037" name="Rectangle 143"/>
            <p:cNvSpPr>
              <a:spLocks noChangeArrowheads="1"/>
            </p:cNvSpPr>
            <p:nvPr/>
          </p:nvSpPr>
          <p:spPr bwMode="auto">
            <a:xfrm>
              <a:off x="4215" y="1356"/>
              <a:ext cx="597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038" name="Rectangle 144"/>
            <p:cNvSpPr>
              <a:spLocks noChangeArrowheads="1"/>
            </p:cNvSpPr>
            <p:nvPr/>
          </p:nvSpPr>
          <p:spPr bwMode="auto">
            <a:xfrm>
              <a:off x="4229" y="1657"/>
              <a:ext cx="597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68039" name="Group 145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68055" name="AutoShape 146"/>
              <p:cNvSpPr>
                <a:spLocks noChangeArrowheads="1"/>
              </p:cNvSpPr>
              <p:nvPr/>
            </p:nvSpPr>
            <p:spPr bwMode="auto">
              <a:xfrm>
                <a:off x="612" y="2581"/>
                <a:ext cx="728" cy="126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8056" name="AutoShape 147"/>
              <p:cNvSpPr>
                <a:spLocks noChangeArrowheads="1"/>
              </p:cNvSpPr>
              <p:nvPr/>
            </p:nvSpPr>
            <p:spPr bwMode="auto">
              <a:xfrm>
                <a:off x="628" y="2586"/>
                <a:ext cx="695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68040" name="Freeform 148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68041" name="Group 149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68053" name="AutoShape 150"/>
              <p:cNvSpPr>
                <a:spLocks noChangeArrowheads="1"/>
              </p:cNvSpPr>
              <p:nvPr/>
            </p:nvSpPr>
            <p:spPr bwMode="auto">
              <a:xfrm>
                <a:off x="612" y="2569"/>
                <a:ext cx="728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8054" name="AutoShape 151"/>
              <p:cNvSpPr>
                <a:spLocks noChangeArrowheads="1"/>
              </p:cNvSpPr>
              <p:nvPr/>
            </p:nvSpPr>
            <p:spPr bwMode="auto">
              <a:xfrm>
                <a:off x="629" y="2586"/>
                <a:ext cx="695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68042" name="Rectangle 152"/>
            <p:cNvSpPr>
              <a:spLocks noChangeArrowheads="1"/>
            </p:cNvSpPr>
            <p:nvPr/>
          </p:nvSpPr>
          <p:spPr bwMode="auto">
            <a:xfrm>
              <a:off x="5251" y="429"/>
              <a:ext cx="66" cy="2286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043" name="Freeform 153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044" name="Freeform 154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7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045" name="Oval 155"/>
            <p:cNvSpPr>
              <a:spLocks noChangeArrowheads="1"/>
            </p:cNvSpPr>
            <p:nvPr/>
          </p:nvSpPr>
          <p:spPr bwMode="auto">
            <a:xfrm>
              <a:off x="5516" y="2611"/>
              <a:ext cx="49" cy="93"/>
            </a:xfrm>
            <a:prstGeom prst="ellipse">
              <a:avLst/>
            </a:pr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046" name="Freeform 156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047" name="AutoShape 157"/>
            <p:cNvSpPr>
              <a:spLocks noChangeArrowheads="1"/>
            </p:cNvSpPr>
            <p:nvPr/>
          </p:nvSpPr>
          <p:spPr bwMode="auto">
            <a:xfrm>
              <a:off x="4140" y="2677"/>
              <a:ext cx="1199" cy="148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048" name="AutoShape 158"/>
            <p:cNvSpPr>
              <a:spLocks noChangeArrowheads="1"/>
            </p:cNvSpPr>
            <p:nvPr/>
          </p:nvSpPr>
          <p:spPr bwMode="auto">
            <a:xfrm>
              <a:off x="4206" y="2710"/>
              <a:ext cx="1071" cy="8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049" name="Oval 159"/>
            <p:cNvSpPr>
              <a:spLocks noChangeArrowheads="1"/>
            </p:cNvSpPr>
            <p:nvPr/>
          </p:nvSpPr>
          <p:spPr bwMode="auto">
            <a:xfrm>
              <a:off x="4308" y="2381"/>
              <a:ext cx="159" cy="143"/>
            </a:xfrm>
            <a:prstGeom prst="ellipse">
              <a:avLst/>
            </a:prstGeom>
            <a:solidFill>
              <a:srgbClr val="33CC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050" name="Oval 160"/>
            <p:cNvSpPr>
              <a:spLocks noChangeArrowheads="1"/>
            </p:cNvSpPr>
            <p:nvPr/>
          </p:nvSpPr>
          <p:spPr bwMode="auto">
            <a:xfrm>
              <a:off x="4485" y="2386"/>
              <a:ext cx="159" cy="143"/>
            </a:xfrm>
            <a:prstGeom prst="ellipse">
              <a:avLst/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68051" name="Oval 161"/>
            <p:cNvSpPr>
              <a:spLocks noChangeArrowheads="1"/>
            </p:cNvSpPr>
            <p:nvPr/>
          </p:nvSpPr>
          <p:spPr bwMode="auto">
            <a:xfrm>
              <a:off x="4662" y="2381"/>
              <a:ext cx="159" cy="143"/>
            </a:xfrm>
            <a:prstGeom prst="ellipse">
              <a:avLst/>
            </a:prstGeom>
            <a:solidFill>
              <a:srgbClr val="33CC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052" name="Rectangle 162"/>
            <p:cNvSpPr>
              <a:spLocks noChangeArrowheads="1"/>
            </p:cNvSpPr>
            <p:nvPr/>
          </p:nvSpPr>
          <p:spPr bwMode="auto">
            <a:xfrm>
              <a:off x="5060" y="1833"/>
              <a:ext cx="89" cy="762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67941" name="Group 97"/>
          <p:cNvGrpSpPr>
            <a:grpSpLocks/>
          </p:cNvGrpSpPr>
          <p:nvPr/>
        </p:nvGrpSpPr>
        <p:grpSpPr bwMode="auto">
          <a:xfrm>
            <a:off x="2674938" y="4668838"/>
            <a:ext cx="511175" cy="693737"/>
            <a:chOff x="4140" y="429"/>
            <a:chExt cx="1425" cy="2396"/>
          </a:xfrm>
        </p:grpSpPr>
        <p:sp>
          <p:nvSpPr>
            <p:cNvPr id="167997" name="Freeform 98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7998" name="Rectangle 99"/>
            <p:cNvSpPr>
              <a:spLocks noChangeArrowheads="1"/>
            </p:cNvSpPr>
            <p:nvPr/>
          </p:nvSpPr>
          <p:spPr bwMode="auto">
            <a:xfrm>
              <a:off x="4206" y="429"/>
              <a:ext cx="1044" cy="2286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7999" name="Freeform 100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000" name="Freeform 101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001" name="Rectangle 102"/>
            <p:cNvSpPr>
              <a:spLocks noChangeArrowheads="1"/>
            </p:cNvSpPr>
            <p:nvPr/>
          </p:nvSpPr>
          <p:spPr bwMode="auto">
            <a:xfrm>
              <a:off x="4211" y="692"/>
              <a:ext cx="597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68002" name="Group 103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68027" name="AutoShape 104"/>
              <p:cNvSpPr>
                <a:spLocks noChangeArrowheads="1"/>
              </p:cNvSpPr>
              <p:nvPr/>
            </p:nvSpPr>
            <p:spPr bwMode="auto">
              <a:xfrm>
                <a:off x="616" y="2570"/>
                <a:ext cx="723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8028" name="AutoShape 105"/>
              <p:cNvSpPr>
                <a:spLocks noChangeArrowheads="1"/>
              </p:cNvSpPr>
              <p:nvPr/>
            </p:nvSpPr>
            <p:spPr bwMode="auto">
              <a:xfrm>
                <a:off x="633" y="2586"/>
                <a:ext cx="690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68003" name="Rectangle 106"/>
            <p:cNvSpPr>
              <a:spLocks noChangeArrowheads="1"/>
            </p:cNvSpPr>
            <p:nvPr/>
          </p:nvSpPr>
          <p:spPr bwMode="auto">
            <a:xfrm>
              <a:off x="4224" y="1021"/>
              <a:ext cx="597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68004" name="Group 107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68025" name="AutoShape 108"/>
              <p:cNvSpPr>
                <a:spLocks noChangeArrowheads="1"/>
              </p:cNvSpPr>
              <p:nvPr/>
            </p:nvSpPr>
            <p:spPr bwMode="auto">
              <a:xfrm>
                <a:off x="613" y="2568"/>
                <a:ext cx="718" cy="13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8026" name="AutoShape 109"/>
              <p:cNvSpPr>
                <a:spLocks noChangeArrowheads="1"/>
              </p:cNvSpPr>
              <p:nvPr/>
            </p:nvSpPr>
            <p:spPr bwMode="auto">
              <a:xfrm>
                <a:off x="630" y="2585"/>
                <a:ext cx="690" cy="10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68005" name="Rectangle 110"/>
            <p:cNvSpPr>
              <a:spLocks noChangeArrowheads="1"/>
            </p:cNvSpPr>
            <p:nvPr/>
          </p:nvSpPr>
          <p:spPr bwMode="auto">
            <a:xfrm>
              <a:off x="4215" y="1356"/>
              <a:ext cx="597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006" name="Rectangle 111"/>
            <p:cNvSpPr>
              <a:spLocks noChangeArrowheads="1"/>
            </p:cNvSpPr>
            <p:nvPr/>
          </p:nvSpPr>
          <p:spPr bwMode="auto">
            <a:xfrm>
              <a:off x="4229" y="1657"/>
              <a:ext cx="597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68007" name="Group 112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68023" name="AutoShape 113"/>
              <p:cNvSpPr>
                <a:spLocks noChangeArrowheads="1"/>
              </p:cNvSpPr>
              <p:nvPr/>
            </p:nvSpPr>
            <p:spPr bwMode="auto">
              <a:xfrm>
                <a:off x="612" y="2581"/>
                <a:ext cx="728" cy="126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8024" name="AutoShape 114"/>
              <p:cNvSpPr>
                <a:spLocks noChangeArrowheads="1"/>
              </p:cNvSpPr>
              <p:nvPr/>
            </p:nvSpPr>
            <p:spPr bwMode="auto">
              <a:xfrm>
                <a:off x="628" y="2586"/>
                <a:ext cx="695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68008" name="Freeform 115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68009" name="Group 116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68021" name="AutoShape 117"/>
              <p:cNvSpPr>
                <a:spLocks noChangeArrowheads="1"/>
              </p:cNvSpPr>
              <p:nvPr/>
            </p:nvSpPr>
            <p:spPr bwMode="auto">
              <a:xfrm>
                <a:off x="612" y="2569"/>
                <a:ext cx="728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8022" name="AutoShape 118"/>
              <p:cNvSpPr>
                <a:spLocks noChangeArrowheads="1"/>
              </p:cNvSpPr>
              <p:nvPr/>
            </p:nvSpPr>
            <p:spPr bwMode="auto">
              <a:xfrm>
                <a:off x="629" y="2586"/>
                <a:ext cx="695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68010" name="Rectangle 119"/>
            <p:cNvSpPr>
              <a:spLocks noChangeArrowheads="1"/>
            </p:cNvSpPr>
            <p:nvPr/>
          </p:nvSpPr>
          <p:spPr bwMode="auto">
            <a:xfrm>
              <a:off x="5251" y="429"/>
              <a:ext cx="66" cy="2286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011" name="Freeform 120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012" name="Freeform 121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7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013" name="Oval 122"/>
            <p:cNvSpPr>
              <a:spLocks noChangeArrowheads="1"/>
            </p:cNvSpPr>
            <p:nvPr/>
          </p:nvSpPr>
          <p:spPr bwMode="auto">
            <a:xfrm>
              <a:off x="5516" y="2611"/>
              <a:ext cx="49" cy="93"/>
            </a:xfrm>
            <a:prstGeom prst="ellipse">
              <a:avLst/>
            </a:pr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014" name="Freeform 123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015" name="AutoShape 124"/>
            <p:cNvSpPr>
              <a:spLocks noChangeArrowheads="1"/>
            </p:cNvSpPr>
            <p:nvPr/>
          </p:nvSpPr>
          <p:spPr bwMode="auto">
            <a:xfrm>
              <a:off x="4140" y="2677"/>
              <a:ext cx="1199" cy="148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016" name="AutoShape 125"/>
            <p:cNvSpPr>
              <a:spLocks noChangeArrowheads="1"/>
            </p:cNvSpPr>
            <p:nvPr/>
          </p:nvSpPr>
          <p:spPr bwMode="auto">
            <a:xfrm>
              <a:off x="4206" y="2710"/>
              <a:ext cx="1071" cy="8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017" name="Oval 126"/>
            <p:cNvSpPr>
              <a:spLocks noChangeArrowheads="1"/>
            </p:cNvSpPr>
            <p:nvPr/>
          </p:nvSpPr>
          <p:spPr bwMode="auto">
            <a:xfrm>
              <a:off x="4308" y="2381"/>
              <a:ext cx="159" cy="143"/>
            </a:xfrm>
            <a:prstGeom prst="ellipse">
              <a:avLst/>
            </a:prstGeom>
            <a:solidFill>
              <a:srgbClr val="33CC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018" name="Oval 127"/>
            <p:cNvSpPr>
              <a:spLocks noChangeArrowheads="1"/>
            </p:cNvSpPr>
            <p:nvPr/>
          </p:nvSpPr>
          <p:spPr bwMode="auto">
            <a:xfrm>
              <a:off x="4485" y="2386"/>
              <a:ext cx="159" cy="143"/>
            </a:xfrm>
            <a:prstGeom prst="ellipse">
              <a:avLst/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68019" name="Oval 128"/>
            <p:cNvSpPr>
              <a:spLocks noChangeArrowheads="1"/>
            </p:cNvSpPr>
            <p:nvPr/>
          </p:nvSpPr>
          <p:spPr bwMode="auto">
            <a:xfrm>
              <a:off x="4662" y="2381"/>
              <a:ext cx="159" cy="143"/>
            </a:xfrm>
            <a:prstGeom prst="ellipse">
              <a:avLst/>
            </a:prstGeom>
            <a:solidFill>
              <a:srgbClr val="33CC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020" name="Rectangle 129"/>
            <p:cNvSpPr>
              <a:spLocks noChangeArrowheads="1"/>
            </p:cNvSpPr>
            <p:nvPr/>
          </p:nvSpPr>
          <p:spPr bwMode="auto">
            <a:xfrm>
              <a:off x="5060" y="1833"/>
              <a:ext cx="89" cy="762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167942" name="Picture 83" descr="underline_base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4200" y="801688"/>
            <a:ext cx="7769225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7943" name="Rectangle 2"/>
          <p:cNvSpPr>
            <a:spLocks noGrp="1" noChangeArrowheads="1"/>
          </p:cNvSpPr>
          <p:nvPr>
            <p:ph type="title"/>
          </p:nvPr>
        </p:nvSpPr>
        <p:spPr>
          <a:xfrm>
            <a:off x="444500" y="22225"/>
            <a:ext cx="8235950" cy="1143000"/>
          </a:xfrm>
        </p:spPr>
        <p:txBody>
          <a:bodyPr/>
          <a:lstStyle/>
          <a:p>
            <a:r>
              <a:rPr lang="en-US" sz="4000" smtClean="0">
                <a:ea typeface="ＭＳ Ｐゴシック" pitchFamily="34" charset="-128"/>
              </a:rPr>
              <a:t>Scenario: Alice sends message to Bob</a:t>
            </a:r>
            <a:endParaRPr lang="en-US" smtClean="0">
              <a:ea typeface="ＭＳ Ｐゴシック" pitchFamily="34" charset="-128"/>
            </a:endParaRPr>
          </a:p>
        </p:txBody>
      </p:sp>
      <p:sp>
        <p:nvSpPr>
          <p:cNvPr id="16794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371600"/>
            <a:ext cx="3810000" cy="32194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200" smtClean="0">
                <a:ea typeface="ＭＳ Ｐゴシック" pitchFamily="34" charset="-128"/>
              </a:rPr>
              <a:t>1) Alice uses UA to compose message </a:t>
            </a:r>
            <a:r>
              <a:rPr lang="ja-JP" altLang="en-US" sz="2200" smtClean="0">
                <a:ea typeface="ＭＳ Ｐゴシック" pitchFamily="34" charset="-128"/>
              </a:rPr>
              <a:t>“</a:t>
            </a:r>
            <a:r>
              <a:rPr lang="en-US" altLang="ja-JP" sz="2200" smtClean="0">
                <a:ea typeface="ＭＳ Ｐゴシック" pitchFamily="34" charset="-128"/>
              </a:rPr>
              <a:t>to</a:t>
            </a:r>
            <a:r>
              <a:rPr lang="ja-JP" altLang="en-US" sz="2200" smtClean="0">
                <a:ea typeface="ＭＳ Ｐゴシック" pitchFamily="34" charset="-128"/>
              </a:rPr>
              <a:t>”</a:t>
            </a:r>
            <a:r>
              <a:rPr lang="en-US" altLang="ja-JP" sz="2200" smtClean="0">
                <a:ea typeface="ＭＳ Ｐゴシック" pitchFamily="34" charset="-128"/>
              </a:rPr>
              <a:t> </a:t>
            </a:r>
            <a:r>
              <a:rPr lang="en-US" altLang="ja-JP" sz="2200" smtClean="0">
                <a:latin typeface="Courier New" pitchFamily="49" charset="0"/>
                <a:ea typeface="ＭＳ Ｐゴシック" pitchFamily="34" charset="-128"/>
              </a:rPr>
              <a:t>bob@someschool.edu</a:t>
            </a:r>
          </a:p>
          <a:p>
            <a:pPr>
              <a:buFont typeface="Wingdings" pitchFamily="2" charset="2"/>
              <a:buNone/>
            </a:pPr>
            <a:r>
              <a:rPr lang="en-US" sz="2200" smtClean="0">
                <a:ea typeface="ＭＳ Ｐゴシック" pitchFamily="34" charset="-128"/>
              </a:rPr>
              <a:t>2) Alice</a:t>
            </a:r>
            <a:r>
              <a:rPr lang="ja-JP" altLang="en-US" sz="2200" smtClean="0">
                <a:ea typeface="ＭＳ Ｐゴシック" pitchFamily="34" charset="-128"/>
              </a:rPr>
              <a:t>’</a:t>
            </a:r>
            <a:r>
              <a:rPr lang="en-US" altLang="ja-JP" sz="2200" smtClean="0">
                <a:ea typeface="ＭＳ Ｐゴシック" pitchFamily="34" charset="-128"/>
              </a:rPr>
              <a:t>s UA sends message to her mail server; message placed in message queue</a:t>
            </a:r>
          </a:p>
          <a:p>
            <a:pPr>
              <a:buFont typeface="Wingdings" pitchFamily="2" charset="2"/>
              <a:buNone/>
            </a:pPr>
            <a:r>
              <a:rPr lang="en-US" sz="2200" smtClean="0">
                <a:ea typeface="ＭＳ Ｐゴシック" pitchFamily="34" charset="-128"/>
              </a:rPr>
              <a:t>3) client side of SMTP opens TCP connection with Bob</a:t>
            </a:r>
            <a:r>
              <a:rPr lang="ja-JP" altLang="en-US" sz="2200" smtClean="0">
                <a:ea typeface="ＭＳ Ｐゴシック" pitchFamily="34" charset="-128"/>
              </a:rPr>
              <a:t>’</a:t>
            </a:r>
            <a:r>
              <a:rPr lang="en-US" altLang="ja-JP" sz="2200" smtClean="0">
                <a:ea typeface="ＭＳ Ｐゴシック" pitchFamily="34" charset="-128"/>
              </a:rPr>
              <a:t>s mail server</a:t>
            </a:r>
            <a:endParaRPr lang="en-US" sz="2200" smtClean="0">
              <a:ea typeface="ＭＳ Ｐゴシック" pitchFamily="34" charset="-128"/>
            </a:endParaRPr>
          </a:p>
        </p:txBody>
      </p:sp>
      <p:sp>
        <p:nvSpPr>
          <p:cNvPr id="167945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08500" y="1335088"/>
            <a:ext cx="3810000" cy="3268662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200" smtClean="0">
                <a:ea typeface="ＭＳ Ｐゴシック" pitchFamily="34" charset="-128"/>
              </a:rPr>
              <a:t>4) SMTP client sends Alice</a:t>
            </a:r>
            <a:r>
              <a:rPr lang="ja-JP" altLang="en-US" sz="2200" smtClean="0">
                <a:ea typeface="ＭＳ Ｐゴシック" pitchFamily="34" charset="-128"/>
              </a:rPr>
              <a:t>’</a:t>
            </a:r>
            <a:r>
              <a:rPr lang="en-US" altLang="ja-JP" sz="2200" smtClean="0">
                <a:ea typeface="ＭＳ Ｐゴシック" pitchFamily="34" charset="-128"/>
              </a:rPr>
              <a:t>s message over the TCP connection</a:t>
            </a:r>
          </a:p>
          <a:p>
            <a:pPr>
              <a:buFont typeface="Wingdings" pitchFamily="2" charset="2"/>
              <a:buNone/>
            </a:pPr>
            <a:r>
              <a:rPr lang="en-US" sz="2200" smtClean="0">
                <a:ea typeface="ＭＳ Ｐゴシック" pitchFamily="34" charset="-128"/>
              </a:rPr>
              <a:t>5) Bob</a:t>
            </a:r>
            <a:r>
              <a:rPr lang="ja-JP" altLang="en-US" sz="2200" smtClean="0">
                <a:ea typeface="ＭＳ Ｐゴシック" pitchFamily="34" charset="-128"/>
              </a:rPr>
              <a:t>’</a:t>
            </a:r>
            <a:r>
              <a:rPr lang="en-US" altLang="ja-JP" sz="2200" smtClean="0">
                <a:ea typeface="ＭＳ Ｐゴシック" pitchFamily="34" charset="-128"/>
              </a:rPr>
              <a:t>s mail server places the message in Bob</a:t>
            </a:r>
            <a:r>
              <a:rPr lang="ja-JP" altLang="en-US" sz="2200" smtClean="0">
                <a:ea typeface="ＭＳ Ｐゴシック" pitchFamily="34" charset="-128"/>
              </a:rPr>
              <a:t>’</a:t>
            </a:r>
            <a:r>
              <a:rPr lang="en-US" altLang="ja-JP" sz="2200" smtClean="0">
                <a:ea typeface="ＭＳ Ｐゴシック" pitchFamily="34" charset="-128"/>
              </a:rPr>
              <a:t>s mailbox</a:t>
            </a:r>
          </a:p>
          <a:p>
            <a:pPr>
              <a:buFont typeface="Wingdings" pitchFamily="2" charset="2"/>
              <a:buNone/>
            </a:pPr>
            <a:r>
              <a:rPr lang="en-US" sz="2200" smtClean="0">
                <a:ea typeface="ＭＳ Ｐゴシック" pitchFamily="34" charset="-128"/>
              </a:rPr>
              <a:t>6) Bob invokes his user agent to read message</a:t>
            </a:r>
          </a:p>
          <a:p>
            <a:pPr>
              <a:buFont typeface="Wingdings" pitchFamily="2" charset="2"/>
              <a:buNone/>
            </a:pPr>
            <a:endParaRPr lang="en-US" sz="2200" smtClean="0">
              <a:ea typeface="ＭＳ Ｐゴシック" pitchFamily="34" charset="-128"/>
            </a:endParaRPr>
          </a:p>
        </p:txBody>
      </p:sp>
      <p:grpSp>
        <p:nvGrpSpPr>
          <p:cNvPr id="167946" name="Group 20"/>
          <p:cNvGrpSpPr>
            <a:grpSpLocks/>
          </p:cNvGrpSpPr>
          <p:nvPr/>
        </p:nvGrpSpPr>
        <p:grpSpPr bwMode="auto">
          <a:xfrm>
            <a:off x="2808288" y="4956175"/>
            <a:ext cx="809625" cy="1049338"/>
            <a:chOff x="4296" y="2627"/>
            <a:chExt cx="510" cy="661"/>
          </a:xfrm>
        </p:grpSpPr>
        <p:sp>
          <p:nvSpPr>
            <p:cNvPr id="167982" name="Rectangle 21"/>
            <p:cNvSpPr>
              <a:spLocks noChangeArrowheads="1"/>
            </p:cNvSpPr>
            <p:nvPr/>
          </p:nvSpPr>
          <p:spPr bwMode="auto">
            <a:xfrm>
              <a:off x="4296" y="2652"/>
              <a:ext cx="510" cy="636"/>
            </a:xfrm>
            <a:prstGeom prst="rect">
              <a:avLst/>
            </a:prstGeom>
            <a:solidFill>
              <a:schemeClr val="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67983" name="Text Box 22"/>
            <p:cNvSpPr txBox="1">
              <a:spLocks noChangeArrowheads="1"/>
            </p:cNvSpPr>
            <p:nvPr/>
          </p:nvSpPr>
          <p:spPr bwMode="auto">
            <a:xfrm>
              <a:off x="4304" y="2627"/>
              <a:ext cx="472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mail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server</a:t>
              </a:r>
              <a:endParaRPr lang="en-US" sz="2400"/>
            </a:p>
          </p:txBody>
        </p:sp>
        <p:sp>
          <p:nvSpPr>
            <p:cNvPr id="167984" name="Rectangle 23"/>
            <p:cNvSpPr>
              <a:spLocks noChangeArrowheads="1"/>
            </p:cNvSpPr>
            <p:nvPr/>
          </p:nvSpPr>
          <p:spPr bwMode="auto">
            <a:xfrm>
              <a:off x="4320" y="3006"/>
              <a:ext cx="450" cy="120"/>
            </a:xfrm>
            <a:prstGeom prst="rect">
              <a:avLst/>
            </a:prstGeom>
            <a:solidFill>
              <a:srgbClr val="00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67985" name="Line 24"/>
            <p:cNvSpPr>
              <a:spLocks noChangeShapeType="1"/>
            </p:cNvSpPr>
            <p:nvPr/>
          </p:nvSpPr>
          <p:spPr bwMode="auto">
            <a:xfrm>
              <a:off x="4369" y="3034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7986" name="Line 25"/>
            <p:cNvSpPr>
              <a:spLocks noChangeShapeType="1"/>
            </p:cNvSpPr>
            <p:nvPr/>
          </p:nvSpPr>
          <p:spPr bwMode="auto">
            <a:xfrm>
              <a:off x="4478" y="303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7987" name="Line 26"/>
            <p:cNvSpPr>
              <a:spLocks noChangeShapeType="1"/>
            </p:cNvSpPr>
            <p:nvPr/>
          </p:nvSpPr>
          <p:spPr bwMode="auto">
            <a:xfrm>
              <a:off x="4533" y="3035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7988" name="Line 27"/>
            <p:cNvSpPr>
              <a:spLocks noChangeShapeType="1"/>
            </p:cNvSpPr>
            <p:nvPr/>
          </p:nvSpPr>
          <p:spPr bwMode="auto">
            <a:xfrm>
              <a:off x="4590" y="303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7989" name="Line 28"/>
            <p:cNvSpPr>
              <a:spLocks noChangeShapeType="1"/>
            </p:cNvSpPr>
            <p:nvPr/>
          </p:nvSpPr>
          <p:spPr bwMode="auto">
            <a:xfrm>
              <a:off x="4651" y="303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7990" name="Line 29"/>
            <p:cNvSpPr>
              <a:spLocks noChangeShapeType="1"/>
            </p:cNvSpPr>
            <p:nvPr/>
          </p:nvSpPr>
          <p:spPr bwMode="auto">
            <a:xfrm>
              <a:off x="4707" y="303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7991" name="Line 30"/>
            <p:cNvSpPr>
              <a:spLocks noChangeShapeType="1"/>
            </p:cNvSpPr>
            <p:nvPr/>
          </p:nvSpPr>
          <p:spPr bwMode="auto">
            <a:xfrm>
              <a:off x="4422" y="3034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7992" name="Rectangle 31"/>
            <p:cNvSpPr>
              <a:spLocks noChangeArrowheads="1"/>
            </p:cNvSpPr>
            <p:nvPr/>
          </p:nvSpPr>
          <p:spPr bwMode="auto">
            <a:xfrm>
              <a:off x="4328" y="3173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67993" name="Rectangle 32"/>
            <p:cNvSpPr>
              <a:spLocks noChangeArrowheads="1"/>
            </p:cNvSpPr>
            <p:nvPr/>
          </p:nvSpPr>
          <p:spPr bwMode="auto">
            <a:xfrm>
              <a:off x="4414" y="3173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67994" name="Rectangle 33"/>
            <p:cNvSpPr>
              <a:spLocks noChangeArrowheads="1"/>
            </p:cNvSpPr>
            <p:nvPr/>
          </p:nvSpPr>
          <p:spPr bwMode="auto">
            <a:xfrm>
              <a:off x="4500" y="3172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67995" name="Rectangle 34"/>
            <p:cNvSpPr>
              <a:spLocks noChangeArrowheads="1"/>
            </p:cNvSpPr>
            <p:nvPr/>
          </p:nvSpPr>
          <p:spPr bwMode="auto">
            <a:xfrm>
              <a:off x="4597" y="3170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67996" name="Rectangle 35"/>
            <p:cNvSpPr>
              <a:spLocks noChangeArrowheads="1"/>
            </p:cNvSpPr>
            <p:nvPr/>
          </p:nvSpPr>
          <p:spPr bwMode="auto">
            <a:xfrm>
              <a:off x="4693" y="3170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</p:grpSp>
      <p:pic>
        <p:nvPicPr>
          <p:cNvPr id="167947" name="Picture 36" descr="Alic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3225" y="5121275"/>
            <a:ext cx="561975" cy="693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7948" name="Picture 37" descr="Bob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793038" y="5026025"/>
            <a:ext cx="676275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67949" name="Group 48"/>
          <p:cNvGrpSpPr>
            <a:grpSpLocks/>
          </p:cNvGrpSpPr>
          <p:nvPr/>
        </p:nvGrpSpPr>
        <p:grpSpPr bwMode="auto">
          <a:xfrm>
            <a:off x="4999038" y="4902200"/>
            <a:ext cx="809625" cy="1049338"/>
            <a:chOff x="4296" y="2627"/>
            <a:chExt cx="510" cy="661"/>
          </a:xfrm>
        </p:grpSpPr>
        <p:sp>
          <p:nvSpPr>
            <p:cNvPr id="167967" name="Rectangle 49"/>
            <p:cNvSpPr>
              <a:spLocks noChangeArrowheads="1"/>
            </p:cNvSpPr>
            <p:nvPr/>
          </p:nvSpPr>
          <p:spPr bwMode="auto">
            <a:xfrm>
              <a:off x="4296" y="2652"/>
              <a:ext cx="510" cy="636"/>
            </a:xfrm>
            <a:prstGeom prst="rect">
              <a:avLst/>
            </a:prstGeom>
            <a:solidFill>
              <a:schemeClr val="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67968" name="Text Box 50"/>
            <p:cNvSpPr txBox="1">
              <a:spLocks noChangeArrowheads="1"/>
            </p:cNvSpPr>
            <p:nvPr/>
          </p:nvSpPr>
          <p:spPr bwMode="auto">
            <a:xfrm>
              <a:off x="4304" y="2627"/>
              <a:ext cx="472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mail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server</a:t>
              </a:r>
              <a:endParaRPr lang="en-US" sz="2400"/>
            </a:p>
          </p:txBody>
        </p:sp>
        <p:sp>
          <p:nvSpPr>
            <p:cNvPr id="167969" name="Rectangle 51"/>
            <p:cNvSpPr>
              <a:spLocks noChangeArrowheads="1"/>
            </p:cNvSpPr>
            <p:nvPr/>
          </p:nvSpPr>
          <p:spPr bwMode="auto">
            <a:xfrm>
              <a:off x="4320" y="3006"/>
              <a:ext cx="450" cy="120"/>
            </a:xfrm>
            <a:prstGeom prst="rect">
              <a:avLst/>
            </a:prstGeom>
            <a:solidFill>
              <a:srgbClr val="00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67970" name="Line 52"/>
            <p:cNvSpPr>
              <a:spLocks noChangeShapeType="1"/>
            </p:cNvSpPr>
            <p:nvPr/>
          </p:nvSpPr>
          <p:spPr bwMode="auto">
            <a:xfrm>
              <a:off x="4369" y="3034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7971" name="Line 53"/>
            <p:cNvSpPr>
              <a:spLocks noChangeShapeType="1"/>
            </p:cNvSpPr>
            <p:nvPr/>
          </p:nvSpPr>
          <p:spPr bwMode="auto">
            <a:xfrm>
              <a:off x="4478" y="303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7972" name="Line 54"/>
            <p:cNvSpPr>
              <a:spLocks noChangeShapeType="1"/>
            </p:cNvSpPr>
            <p:nvPr/>
          </p:nvSpPr>
          <p:spPr bwMode="auto">
            <a:xfrm>
              <a:off x="4533" y="3035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7973" name="Line 55"/>
            <p:cNvSpPr>
              <a:spLocks noChangeShapeType="1"/>
            </p:cNvSpPr>
            <p:nvPr/>
          </p:nvSpPr>
          <p:spPr bwMode="auto">
            <a:xfrm>
              <a:off x="4590" y="303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7974" name="Line 56"/>
            <p:cNvSpPr>
              <a:spLocks noChangeShapeType="1"/>
            </p:cNvSpPr>
            <p:nvPr/>
          </p:nvSpPr>
          <p:spPr bwMode="auto">
            <a:xfrm>
              <a:off x="4651" y="303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7975" name="Line 57"/>
            <p:cNvSpPr>
              <a:spLocks noChangeShapeType="1"/>
            </p:cNvSpPr>
            <p:nvPr/>
          </p:nvSpPr>
          <p:spPr bwMode="auto">
            <a:xfrm>
              <a:off x="4707" y="303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7976" name="Line 58"/>
            <p:cNvSpPr>
              <a:spLocks noChangeShapeType="1"/>
            </p:cNvSpPr>
            <p:nvPr/>
          </p:nvSpPr>
          <p:spPr bwMode="auto">
            <a:xfrm>
              <a:off x="4422" y="3034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7977" name="Rectangle 59"/>
            <p:cNvSpPr>
              <a:spLocks noChangeArrowheads="1"/>
            </p:cNvSpPr>
            <p:nvPr/>
          </p:nvSpPr>
          <p:spPr bwMode="auto">
            <a:xfrm>
              <a:off x="4328" y="3173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67978" name="Rectangle 60"/>
            <p:cNvSpPr>
              <a:spLocks noChangeArrowheads="1"/>
            </p:cNvSpPr>
            <p:nvPr/>
          </p:nvSpPr>
          <p:spPr bwMode="auto">
            <a:xfrm>
              <a:off x="4414" y="3173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67979" name="Rectangle 61"/>
            <p:cNvSpPr>
              <a:spLocks noChangeArrowheads="1"/>
            </p:cNvSpPr>
            <p:nvPr/>
          </p:nvSpPr>
          <p:spPr bwMode="auto">
            <a:xfrm>
              <a:off x="4500" y="3172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67980" name="Rectangle 62"/>
            <p:cNvSpPr>
              <a:spLocks noChangeArrowheads="1"/>
            </p:cNvSpPr>
            <p:nvPr/>
          </p:nvSpPr>
          <p:spPr bwMode="auto">
            <a:xfrm>
              <a:off x="4597" y="3170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67981" name="Rectangle 63"/>
            <p:cNvSpPr>
              <a:spLocks noChangeArrowheads="1"/>
            </p:cNvSpPr>
            <p:nvPr/>
          </p:nvSpPr>
          <p:spPr bwMode="auto">
            <a:xfrm>
              <a:off x="4693" y="3170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</p:grpSp>
      <p:sp>
        <p:nvSpPr>
          <p:cNvPr id="167950" name="Line 69"/>
          <p:cNvSpPr>
            <a:spLocks noChangeShapeType="1"/>
          </p:cNvSpPr>
          <p:nvPr/>
        </p:nvSpPr>
        <p:spPr bwMode="auto">
          <a:xfrm>
            <a:off x="1928813" y="5494338"/>
            <a:ext cx="892175" cy="14605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7951" name="Line 70"/>
          <p:cNvSpPr>
            <a:spLocks noChangeShapeType="1"/>
          </p:cNvSpPr>
          <p:nvPr/>
        </p:nvSpPr>
        <p:spPr bwMode="auto">
          <a:xfrm>
            <a:off x="3614738" y="5629275"/>
            <a:ext cx="1379537" cy="219075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7952" name="Line 71"/>
          <p:cNvSpPr>
            <a:spLocks noChangeShapeType="1"/>
          </p:cNvSpPr>
          <p:nvPr/>
        </p:nvSpPr>
        <p:spPr bwMode="auto">
          <a:xfrm flipV="1">
            <a:off x="5845175" y="5408613"/>
            <a:ext cx="1027113" cy="427037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7953" name="Oval 72"/>
          <p:cNvSpPr>
            <a:spLocks noChangeArrowheads="1"/>
          </p:cNvSpPr>
          <p:nvPr/>
        </p:nvSpPr>
        <p:spPr bwMode="auto">
          <a:xfrm>
            <a:off x="1058863" y="4943475"/>
            <a:ext cx="292100" cy="2444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1</a:t>
            </a:r>
            <a:endParaRPr lang="en-US" sz="2400"/>
          </a:p>
        </p:txBody>
      </p:sp>
      <p:sp>
        <p:nvSpPr>
          <p:cNvPr id="167954" name="Oval 74"/>
          <p:cNvSpPr>
            <a:spLocks noChangeArrowheads="1"/>
          </p:cNvSpPr>
          <p:nvPr/>
        </p:nvSpPr>
        <p:spPr bwMode="auto">
          <a:xfrm>
            <a:off x="2168525" y="5438775"/>
            <a:ext cx="292100" cy="2444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2</a:t>
            </a:r>
            <a:endParaRPr lang="en-US" sz="2400"/>
          </a:p>
        </p:txBody>
      </p:sp>
      <p:sp>
        <p:nvSpPr>
          <p:cNvPr id="167955" name="Oval 75"/>
          <p:cNvSpPr>
            <a:spLocks noChangeArrowheads="1"/>
          </p:cNvSpPr>
          <p:nvPr/>
        </p:nvSpPr>
        <p:spPr bwMode="auto">
          <a:xfrm>
            <a:off x="3040063" y="5518150"/>
            <a:ext cx="292100" cy="2444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3</a:t>
            </a:r>
            <a:endParaRPr lang="en-US" sz="2400"/>
          </a:p>
        </p:txBody>
      </p:sp>
      <p:sp>
        <p:nvSpPr>
          <p:cNvPr id="167956" name="Oval 76"/>
          <p:cNvSpPr>
            <a:spLocks noChangeArrowheads="1"/>
          </p:cNvSpPr>
          <p:nvPr/>
        </p:nvSpPr>
        <p:spPr bwMode="auto">
          <a:xfrm>
            <a:off x="4151313" y="5603875"/>
            <a:ext cx="292100" cy="2444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4</a:t>
            </a:r>
            <a:endParaRPr lang="en-US" sz="2400"/>
          </a:p>
        </p:txBody>
      </p:sp>
      <p:sp>
        <p:nvSpPr>
          <p:cNvPr id="167957" name="Oval 77"/>
          <p:cNvSpPr>
            <a:spLocks noChangeArrowheads="1"/>
          </p:cNvSpPr>
          <p:nvPr/>
        </p:nvSpPr>
        <p:spPr bwMode="auto">
          <a:xfrm>
            <a:off x="5256213" y="5935663"/>
            <a:ext cx="292100" cy="2444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5</a:t>
            </a:r>
            <a:endParaRPr lang="en-US" sz="2400"/>
          </a:p>
        </p:txBody>
      </p:sp>
      <p:sp>
        <p:nvSpPr>
          <p:cNvPr id="167958" name="Oval 78"/>
          <p:cNvSpPr>
            <a:spLocks noChangeArrowheads="1"/>
          </p:cNvSpPr>
          <p:nvPr/>
        </p:nvSpPr>
        <p:spPr bwMode="auto">
          <a:xfrm>
            <a:off x="6178550" y="5505450"/>
            <a:ext cx="292100" cy="2444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6</a:t>
            </a:r>
            <a:endParaRPr lang="en-US" sz="2400"/>
          </a:p>
        </p:txBody>
      </p:sp>
      <p:sp>
        <p:nvSpPr>
          <p:cNvPr id="167959" name="Text Box 95"/>
          <p:cNvSpPr txBox="1">
            <a:spLocks noChangeArrowheads="1"/>
          </p:cNvSpPr>
          <p:nvPr/>
        </p:nvSpPr>
        <p:spPr bwMode="auto">
          <a:xfrm>
            <a:off x="2324100" y="6069013"/>
            <a:ext cx="18192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/>
            <a:r>
              <a:rPr lang="en-US" sz="1600"/>
              <a:t>Alice</a:t>
            </a:r>
            <a:r>
              <a:rPr lang="ja-JP" altLang="en-US" sz="1600"/>
              <a:t>’</a:t>
            </a:r>
            <a:r>
              <a:rPr lang="en-US" altLang="ja-JP" sz="1600"/>
              <a:t>s mail server</a:t>
            </a:r>
            <a:endParaRPr lang="en-US" sz="1600"/>
          </a:p>
        </p:txBody>
      </p:sp>
      <p:sp>
        <p:nvSpPr>
          <p:cNvPr id="167960" name="Text Box 96"/>
          <p:cNvSpPr txBox="1">
            <a:spLocks noChangeArrowheads="1"/>
          </p:cNvSpPr>
          <p:nvPr/>
        </p:nvSpPr>
        <p:spPr bwMode="auto">
          <a:xfrm>
            <a:off x="4598988" y="6132513"/>
            <a:ext cx="17414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/>
            <a:r>
              <a:rPr lang="en-US" sz="1600"/>
              <a:t>Bob</a:t>
            </a:r>
            <a:r>
              <a:rPr lang="ja-JP" altLang="en-US" sz="1600"/>
              <a:t>’</a:t>
            </a:r>
            <a:r>
              <a:rPr lang="en-US" altLang="ja-JP" sz="1600"/>
              <a:t>s mail server</a:t>
            </a:r>
            <a:endParaRPr lang="en-US" sz="1600"/>
          </a:p>
        </p:txBody>
      </p:sp>
      <p:grpSp>
        <p:nvGrpSpPr>
          <p:cNvPr id="167961" name="Group 169"/>
          <p:cNvGrpSpPr>
            <a:grpSpLocks/>
          </p:cNvGrpSpPr>
          <p:nvPr/>
        </p:nvGrpSpPr>
        <p:grpSpPr bwMode="auto">
          <a:xfrm>
            <a:off x="6672263" y="4808538"/>
            <a:ext cx="912812" cy="1054100"/>
            <a:chOff x="3574" y="550"/>
            <a:chExt cx="575" cy="664"/>
          </a:xfrm>
        </p:grpSpPr>
        <p:grpSp>
          <p:nvGrpSpPr>
            <p:cNvPr id="167962" name="Group 170"/>
            <p:cNvGrpSpPr>
              <a:grpSpLocks/>
            </p:cNvGrpSpPr>
            <p:nvPr/>
          </p:nvGrpSpPr>
          <p:grpSpPr bwMode="auto">
            <a:xfrm>
              <a:off x="3588" y="692"/>
              <a:ext cx="561" cy="522"/>
              <a:chOff x="-44" y="1473"/>
              <a:chExt cx="981" cy="1105"/>
            </a:xfrm>
          </p:grpSpPr>
          <p:pic>
            <p:nvPicPr>
              <p:cNvPr id="167965" name="Picture 171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67966" name="Freeform 172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5595 w 356"/>
                  <a:gd name="T3" fmla="*/ 341 h 368"/>
                  <a:gd name="T4" fmla="*/ 6638 w 356"/>
                  <a:gd name="T5" fmla="*/ 7113 h 368"/>
                  <a:gd name="T6" fmla="*/ 1463 w 356"/>
                  <a:gd name="T7" fmla="*/ 8895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167963" name="Rectangle 115"/>
            <p:cNvSpPr>
              <a:spLocks noChangeArrowheads="1"/>
            </p:cNvSpPr>
            <p:nvPr/>
          </p:nvSpPr>
          <p:spPr bwMode="auto">
            <a:xfrm>
              <a:off x="3611" y="576"/>
              <a:ext cx="381" cy="330"/>
            </a:xfrm>
            <a:prstGeom prst="rect">
              <a:avLst/>
            </a:prstGeom>
            <a:solidFill>
              <a:schemeClr val="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67964" name="Text Box 116"/>
            <p:cNvSpPr txBox="1">
              <a:spLocks noChangeArrowheads="1"/>
            </p:cNvSpPr>
            <p:nvPr/>
          </p:nvSpPr>
          <p:spPr bwMode="auto">
            <a:xfrm>
              <a:off x="3574" y="550"/>
              <a:ext cx="436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user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agent</a:t>
              </a:r>
              <a:endParaRPr lang="en-US" sz="24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5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Application Layer</a:t>
            </a:r>
          </a:p>
        </p:txBody>
      </p:sp>
      <p:sp>
        <p:nvSpPr>
          <p:cNvPr id="169986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2-</a:t>
            </a:r>
            <a:fld id="{EC1DCC8F-E7B8-4F53-94CE-65BD27BDD71B}" type="slidenum">
              <a:rPr lang="en-US"/>
              <a:pPr/>
              <a:t>12</a:t>
            </a:fld>
            <a:endParaRPr lang="en-US"/>
          </a:p>
        </p:txBody>
      </p:sp>
      <p:pic>
        <p:nvPicPr>
          <p:cNvPr id="169987" name="Picture 10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8638" y="854075"/>
            <a:ext cx="54848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998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01613"/>
            <a:ext cx="7772400" cy="903287"/>
          </a:xfrm>
        </p:spPr>
        <p:txBody>
          <a:bodyPr/>
          <a:lstStyle/>
          <a:p>
            <a:r>
              <a:rPr lang="en-US" sz="4000" smtClean="0">
                <a:ea typeface="ＭＳ Ｐゴシック" pitchFamily="34" charset="-128"/>
              </a:rPr>
              <a:t>Sample SMTP interaction</a:t>
            </a:r>
            <a:endParaRPr lang="en-US" smtClean="0">
              <a:ea typeface="ＭＳ Ｐゴシック" pitchFamily="34" charset="-128"/>
            </a:endParaRPr>
          </a:p>
        </p:txBody>
      </p:sp>
      <p:sp>
        <p:nvSpPr>
          <p:cNvPr id="169989" name="Rectangle 3"/>
          <p:cNvSpPr>
            <a:spLocks noChangeArrowheads="1"/>
          </p:cNvSpPr>
          <p:nvPr/>
        </p:nvSpPr>
        <p:spPr bwMode="auto">
          <a:xfrm>
            <a:off x="0" y="1273175"/>
            <a:ext cx="8870950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b="1">
                <a:latin typeface="Courier New" pitchFamily="49" charset="0"/>
              </a:rPr>
              <a:t>     S: 220 hamburger.edu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b="1">
                <a:latin typeface="Courier New" pitchFamily="49" charset="0"/>
              </a:rPr>
              <a:t>     C: HELO crepes.fr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b="1">
                <a:latin typeface="Courier New" pitchFamily="49" charset="0"/>
              </a:rPr>
              <a:t>     S: 250  Hello crepes.fr, pleased to meet you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b="1">
                <a:latin typeface="Courier New" pitchFamily="49" charset="0"/>
              </a:rPr>
              <a:t>     C: MAIL FROM: &lt;alice@crepes.fr&gt;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b="1">
                <a:latin typeface="Courier New" pitchFamily="49" charset="0"/>
              </a:rPr>
              <a:t>     S: 250 alice@crepes.fr... Sender ok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b="1">
                <a:latin typeface="Courier New" pitchFamily="49" charset="0"/>
              </a:rPr>
              <a:t>     C: RCPT TO: &lt;bob@hamburger.edu&gt;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b="1">
                <a:latin typeface="Courier New" pitchFamily="49" charset="0"/>
              </a:rPr>
              <a:t>     S: 250 bob@hamburger.edu ... Recipient ok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b="1">
                <a:latin typeface="Courier New" pitchFamily="49" charset="0"/>
              </a:rPr>
              <a:t>     C: DATA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b="1">
                <a:latin typeface="Courier New" pitchFamily="49" charset="0"/>
              </a:rPr>
              <a:t>     S: 354 Enter mail, end with "." on a line by itself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b="1">
                <a:latin typeface="Courier New" pitchFamily="49" charset="0"/>
              </a:rPr>
              <a:t>     C: Do you like ketchup?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b="1">
                <a:latin typeface="Courier New" pitchFamily="49" charset="0"/>
              </a:rPr>
              <a:t>     C: How about pickles?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b="1">
                <a:latin typeface="Courier New" pitchFamily="49" charset="0"/>
              </a:rPr>
              <a:t>     C: .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b="1">
                <a:latin typeface="Courier New" pitchFamily="49" charset="0"/>
              </a:rPr>
              <a:t>     S: 250 Message accepted for delivery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b="1">
                <a:latin typeface="Courier New" pitchFamily="49" charset="0"/>
              </a:rPr>
              <a:t>     C: QUIT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b="1">
                <a:latin typeface="Courier New" pitchFamily="49" charset="0"/>
              </a:rPr>
              <a:t>     S: 221 hamburger.edu closing connection</a:t>
            </a:r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3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Application Layer</a:t>
            </a:r>
          </a:p>
        </p:txBody>
      </p:sp>
      <p:sp>
        <p:nvSpPr>
          <p:cNvPr id="172034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2-</a:t>
            </a:r>
            <a:fld id="{CB019230-4C32-4F6D-9D68-68CE91EF6D3D}" type="slidenum">
              <a:rPr lang="en-US"/>
              <a:pPr/>
              <a:t>13</a:t>
            </a:fld>
            <a:endParaRPr lang="en-US"/>
          </a:p>
        </p:txBody>
      </p:sp>
      <p:pic>
        <p:nvPicPr>
          <p:cNvPr id="172035" name="Picture 11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2600" y="1030288"/>
            <a:ext cx="639921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2036" name="Rectangle 2"/>
          <p:cNvSpPr>
            <a:spLocks noGrp="1" noChangeArrowheads="1"/>
          </p:cNvSpPr>
          <p:nvPr>
            <p:ph type="title"/>
          </p:nvPr>
        </p:nvSpPr>
        <p:spPr>
          <a:xfrm>
            <a:off x="373063" y="414338"/>
            <a:ext cx="7772400" cy="884237"/>
          </a:xfrm>
        </p:spPr>
        <p:txBody>
          <a:bodyPr/>
          <a:lstStyle/>
          <a:p>
            <a:r>
              <a:rPr lang="en-US" sz="3600" smtClean="0">
                <a:ea typeface="ＭＳ Ｐゴシック" pitchFamily="34" charset="-128"/>
              </a:rPr>
              <a:t>Try SMTP interaction for yourself:</a:t>
            </a:r>
            <a:endParaRPr lang="en-US" smtClean="0">
              <a:ea typeface="ＭＳ Ｐゴシック" pitchFamily="34" charset="-128"/>
            </a:endParaRPr>
          </a:p>
        </p:txBody>
      </p:sp>
      <p:sp>
        <p:nvSpPr>
          <p:cNvPr id="1720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8488" y="1579563"/>
            <a:ext cx="7772400" cy="4648200"/>
          </a:xfrm>
        </p:spPr>
        <p:txBody>
          <a:bodyPr/>
          <a:lstStyle/>
          <a:p>
            <a:r>
              <a:rPr lang="en-US" sz="2400" b="1" smtClean="0">
                <a:latin typeface="Courier New" pitchFamily="49" charset="0"/>
                <a:ea typeface="ＭＳ Ｐゴシック" pitchFamily="34" charset="-128"/>
              </a:rPr>
              <a:t>telnet servername 25</a:t>
            </a:r>
            <a:endParaRPr lang="en-US" sz="2400" smtClean="0">
              <a:ea typeface="ＭＳ Ｐゴシック" pitchFamily="34" charset="-128"/>
            </a:endParaRPr>
          </a:p>
          <a:p>
            <a:r>
              <a:rPr lang="en-US" sz="2400" smtClean="0">
                <a:ea typeface="ＭＳ Ｐゴシック" pitchFamily="34" charset="-128"/>
              </a:rPr>
              <a:t>see 220 reply from server</a:t>
            </a:r>
          </a:p>
          <a:p>
            <a:r>
              <a:rPr lang="en-US" sz="2400" smtClean="0">
                <a:ea typeface="ＭＳ Ｐゴシック" pitchFamily="34" charset="-128"/>
              </a:rPr>
              <a:t>enter HELO, MAIL FROM, RCPT TO, DATA, QUIT commands</a:t>
            </a:r>
            <a:r>
              <a:rPr lang="en-US" smtClean="0">
                <a:ea typeface="ＭＳ Ｐゴシック" pitchFamily="34" charset="-128"/>
              </a:rPr>
              <a:t> </a:t>
            </a:r>
          </a:p>
          <a:p>
            <a:pPr>
              <a:buFont typeface="Wingdings" pitchFamily="2" charset="2"/>
              <a:buNone/>
            </a:pPr>
            <a:endParaRPr lang="en-US" sz="2400" smtClean="0">
              <a:ea typeface="ＭＳ Ｐゴシック" pitchFamily="34" charset="-128"/>
            </a:endParaRPr>
          </a:p>
          <a:p>
            <a:pPr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</a:rPr>
              <a:t>above lets you send email without using email client (reader)</a:t>
            </a:r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1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Application Layer</a:t>
            </a:r>
          </a:p>
        </p:txBody>
      </p:sp>
      <p:sp>
        <p:nvSpPr>
          <p:cNvPr id="174082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2-</a:t>
            </a:r>
            <a:fld id="{71192C88-F781-4C33-894D-15DD3BB1BBBF}" type="slidenum">
              <a:rPr lang="en-US"/>
              <a:pPr/>
              <a:t>14</a:t>
            </a:fld>
            <a:endParaRPr lang="en-US"/>
          </a:p>
        </p:txBody>
      </p:sp>
      <p:sp>
        <p:nvSpPr>
          <p:cNvPr id="174083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61925"/>
            <a:ext cx="7772400" cy="1143000"/>
          </a:xfrm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SMTP: final words</a:t>
            </a:r>
          </a:p>
        </p:txBody>
      </p:sp>
      <p:sp>
        <p:nvSpPr>
          <p:cNvPr id="17408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01650" y="1555750"/>
            <a:ext cx="3810000" cy="4648200"/>
          </a:xfrm>
        </p:spPr>
        <p:txBody>
          <a:bodyPr/>
          <a:lstStyle/>
          <a:p>
            <a:r>
              <a:rPr lang="en-US" sz="2400" smtClean="0">
                <a:ea typeface="ＭＳ Ｐゴシック" pitchFamily="34" charset="-128"/>
              </a:rPr>
              <a:t>SMTP uses persistent connections</a:t>
            </a:r>
          </a:p>
          <a:p>
            <a:r>
              <a:rPr lang="en-US" sz="2400" smtClean="0">
                <a:ea typeface="ＭＳ Ｐゴシック" pitchFamily="34" charset="-128"/>
              </a:rPr>
              <a:t>SMTP requires message (header &amp; body) to be in 7-bit ASCII</a:t>
            </a:r>
          </a:p>
          <a:p>
            <a:r>
              <a:rPr lang="en-US" sz="2400" smtClean="0">
                <a:ea typeface="ＭＳ Ｐゴシック" pitchFamily="34" charset="-128"/>
              </a:rPr>
              <a:t>SMTP server uses </a:t>
            </a:r>
            <a:r>
              <a:rPr lang="en-US" sz="2400" smtClean="0">
                <a:latin typeface="Courier New" pitchFamily="49" charset="0"/>
                <a:ea typeface="ＭＳ Ｐゴシック" pitchFamily="34" charset="-128"/>
              </a:rPr>
              <a:t>CRLF.CRLF</a:t>
            </a:r>
            <a:r>
              <a:rPr lang="en-US" sz="2400" smtClean="0">
                <a:ea typeface="ＭＳ Ｐゴシック" pitchFamily="34" charset="-128"/>
              </a:rPr>
              <a:t> to determine end of message</a:t>
            </a:r>
          </a:p>
        </p:txBody>
      </p:sp>
      <p:sp>
        <p:nvSpPr>
          <p:cNvPr id="174085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511300"/>
            <a:ext cx="3810000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i="1" smtClean="0">
                <a:solidFill>
                  <a:srgbClr val="CC0000"/>
                </a:solidFill>
                <a:ea typeface="ＭＳ Ｐゴシック" pitchFamily="34" charset="-128"/>
              </a:rPr>
              <a:t>comparison with HTTP:</a:t>
            </a:r>
          </a:p>
          <a:p>
            <a:pPr>
              <a:spcBef>
                <a:spcPct val="50000"/>
              </a:spcBef>
            </a:pPr>
            <a:r>
              <a:rPr lang="en-US" sz="2400" smtClean="0">
                <a:ea typeface="ＭＳ Ｐゴシック" pitchFamily="34" charset="-128"/>
              </a:rPr>
              <a:t>HTTP: pull</a:t>
            </a:r>
          </a:p>
          <a:p>
            <a:pPr>
              <a:spcAft>
                <a:spcPct val="50000"/>
              </a:spcAft>
            </a:pPr>
            <a:r>
              <a:rPr lang="en-US" sz="2400" smtClean="0">
                <a:ea typeface="ＭＳ Ｐゴシック" pitchFamily="34" charset="-128"/>
              </a:rPr>
              <a:t>SMTP: push</a:t>
            </a:r>
          </a:p>
          <a:p>
            <a:pPr>
              <a:spcAft>
                <a:spcPct val="50000"/>
              </a:spcAft>
            </a:pPr>
            <a:r>
              <a:rPr lang="en-US" sz="2400" smtClean="0">
                <a:ea typeface="ＭＳ Ｐゴシック" pitchFamily="34" charset="-128"/>
              </a:rPr>
              <a:t>both have ASCII command/response interaction, status codes</a:t>
            </a:r>
          </a:p>
          <a:p>
            <a:r>
              <a:rPr lang="en-US" sz="2400" smtClean="0">
                <a:ea typeface="ＭＳ Ｐゴシック" pitchFamily="34" charset="-128"/>
              </a:rPr>
              <a:t>HTTP: each object encapsulated in its own response msg</a:t>
            </a:r>
          </a:p>
          <a:p>
            <a:r>
              <a:rPr lang="en-US" sz="2400" smtClean="0">
                <a:ea typeface="ＭＳ Ｐゴシック" pitchFamily="34" charset="-128"/>
              </a:rPr>
              <a:t>SMTP: multiple objects sent in multipart msg</a:t>
            </a:r>
          </a:p>
        </p:txBody>
      </p:sp>
      <p:pic>
        <p:nvPicPr>
          <p:cNvPr id="174086" name="Picture 10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8950" y="968375"/>
            <a:ext cx="45704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29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Application Layer</a:t>
            </a:r>
          </a:p>
        </p:txBody>
      </p:sp>
      <p:sp>
        <p:nvSpPr>
          <p:cNvPr id="176130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2-</a:t>
            </a:r>
            <a:fld id="{106D3878-D491-4978-BA5B-30DE2A4579F8}" type="slidenum">
              <a:rPr lang="en-US"/>
              <a:pPr/>
              <a:t>15</a:t>
            </a:fld>
            <a:endParaRPr lang="en-US"/>
          </a:p>
        </p:txBody>
      </p:sp>
      <p:sp>
        <p:nvSpPr>
          <p:cNvPr id="17613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17475"/>
            <a:ext cx="7772400" cy="1143000"/>
          </a:xfrm>
        </p:spPr>
        <p:txBody>
          <a:bodyPr/>
          <a:lstStyle/>
          <a:p>
            <a:r>
              <a:rPr lang="en-US" sz="4000" smtClean="0">
                <a:ea typeface="ＭＳ Ｐゴシック" pitchFamily="34" charset="-128"/>
              </a:rPr>
              <a:t>Mail message format</a:t>
            </a:r>
            <a:endParaRPr lang="en-US" smtClean="0">
              <a:ea typeface="ＭＳ Ｐゴシック" pitchFamily="34" charset="-128"/>
            </a:endParaRPr>
          </a:p>
        </p:txBody>
      </p:sp>
      <p:sp>
        <p:nvSpPr>
          <p:cNvPr id="17613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611313"/>
            <a:ext cx="3810000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</a:rPr>
              <a:t>SMTP: protocol for exchanging email msgs</a:t>
            </a:r>
          </a:p>
          <a:p>
            <a:pPr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</a:rPr>
              <a:t>RFC 822: standard for text message format:</a:t>
            </a:r>
          </a:p>
          <a:p>
            <a:r>
              <a:rPr lang="en-US" sz="2400" smtClean="0">
                <a:ea typeface="ＭＳ Ｐゴシック" pitchFamily="34" charset="-128"/>
              </a:rPr>
              <a:t>header lines, e.g.,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To: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From: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Subject:</a:t>
            </a:r>
          </a:p>
          <a:p>
            <a:pPr lvl="1">
              <a:buFont typeface="Wingdings" pitchFamily="2" charset="2"/>
              <a:buNone/>
            </a:pPr>
            <a:r>
              <a:rPr lang="en-US" i="1" smtClean="0">
                <a:solidFill>
                  <a:srgbClr val="FF0000"/>
                </a:solidFill>
                <a:ea typeface="ＭＳ Ｐゴシック" pitchFamily="34" charset="-128"/>
              </a:rPr>
              <a:t>different</a:t>
            </a:r>
            <a:r>
              <a:rPr lang="en-US" i="1" smtClean="0">
                <a:solidFill>
                  <a:srgbClr val="66FFCC"/>
                </a:solidFill>
                <a:ea typeface="ＭＳ Ｐゴシック" pitchFamily="34" charset="-128"/>
              </a:rPr>
              <a:t> </a:t>
            </a:r>
            <a:r>
              <a:rPr lang="en-US" i="1" smtClean="0">
                <a:ea typeface="ＭＳ Ｐゴシック" pitchFamily="34" charset="-128"/>
              </a:rPr>
              <a:t>from </a:t>
            </a:r>
            <a:r>
              <a:rPr lang="en-US" sz="2200" smtClean="0">
                <a:ea typeface="ＭＳ Ｐゴシック" pitchFamily="34" charset="-128"/>
              </a:rPr>
              <a:t>SMTP MAIL FROM, RCPT TO:</a:t>
            </a:r>
            <a:r>
              <a:rPr lang="en-US" smtClean="0">
                <a:ea typeface="ＭＳ Ｐゴシック" pitchFamily="34" charset="-128"/>
              </a:rPr>
              <a:t> commands!</a:t>
            </a:r>
          </a:p>
          <a:p>
            <a:r>
              <a:rPr lang="en-US" sz="2400" smtClean="0">
                <a:ea typeface="ＭＳ Ｐゴシック" pitchFamily="34" charset="-128"/>
              </a:rPr>
              <a:t>Body: the </a:t>
            </a:r>
            <a:r>
              <a:rPr lang="ja-JP" altLang="en-US" sz="2400" smtClean="0">
                <a:ea typeface="ＭＳ Ｐゴシック" pitchFamily="34" charset="-128"/>
              </a:rPr>
              <a:t>“</a:t>
            </a:r>
            <a:r>
              <a:rPr lang="en-US" altLang="ja-JP" sz="2400" smtClean="0">
                <a:ea typeface="ＭＳ Ｐゴシック" pitchFamily="34" charset="-128"/>
              </a:rPr>
              <a:t>message</a:t>
            </a:r>
            <a:r>
              <a:rPr lang="ja-JP" altLang="en-US" sz="2400" smtClean="0">
                <a:ea typeface="ＭＳ Ｐゴシック" pitchFamily="34" charset="-128"/>
              </a:rPr>
              <a:t>”</a:t>
            </a:r>
            <a:r>
              <a:rPr lang="en-US" altLang="ja-JP" sz="2400" smtClean="0">
                <a:ea typeface="ＭＳ Ｐゴシック" pitchFamily="34" charset="-128"/>
              </a:rPr>
              <a:t> 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ASCII characters only</a:t>
            </a:r>
          </a:p>
        </p:txBody>
      </p:sp>
      <p:sp>
        <p:nvSpPr>
          <p:cNvPr id="176133" name="Rectangle 5"/>
          <p:cNvSpPr>
            <a:spLocks noChangeArrowheads="1"/>
          </p:cNvSpPr>
          <p:nvPr/>
        </p:nvSpPr>
        <p:spPr bwMode="auto">
          <a:xfrm>
            <a:off x="4978400" y="1892300"/>
            <a:ext cx="28321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400">
                <a:solidFill>
                  <a:schemeClr val="bg1"/>
                </a:solidFill>
              </a:rPr>
              <a:t>header</a:t>
            </a:r>
          </a:p>
        </p:txBody>
      </p:sp>
      <p:sp>
        <p:nvSpPr>
          <p:cNvPr id="176134" name="Rectangle 7"/>
          <p:cNvSpPr>
            <a:spLocks noChangeArrowheads="1"/>
          </p:cNvSpPr>
          <p:nvPr/>
        </p:nvSpPr>
        <p:spPr bwMode="auto">
          <a:xfrm>
            <a:off x="4978400" y="2705100"/>
            <a:ext cx="2832100" cy="17399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400">
                <a:solidFill>
                  <a:schemeClr val="bg1"/>
                </a:solidFill>
              </a:rPr>
              <a:t>body</a:t>
            </a:r>
          </a:p>
        </p:txBody>
      </p:sp>
      <p:sp>
        <p:nvSpPr>
          <p:cNvPr id="176135" name="Rectangle 9"/>
          <p:cNvSpPr>
            <a:spLocks noChangeArrowheads="1"/>
          </p:cNvSpPr>
          <p:nvPr/>
        </p:nvSpPr>
        <p:spPr bwMode="auto">
          <a:xfrm>
            <a:off x="4775200" y="1778000"/>
            <a:ext cx="3238500" cy="307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176136" name="Line 10"/>
          <p:cNvSpPr>
            <a:spLocks noChangeShapeType="1"/>
          </p:cNvSpPr>
          <p:nvPr/>
        </p:nvSpPr>
        <p:spPr bwMode="auto">
          <a:xfrm flipV="1">
            <a:off x="3162300" y="2159000"/>
            <a:ext cx="1765300" cy="10160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6137" name="Line 11"/>
          <p:cNvSpPr>
            <a:spLocks noChangeShapeType="1"/>
          </p:cNvSpPr>
          <p:nvPr/>
        </p:nvSpPr>
        <p:spPr bwMode="auto">
          <a:xfrm flipV="1">
            <a:off x="3009900" y="3327400"/>
            <a:ext cx="1905000" cy="18796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6138" name="Text Box 13"/>
          <p:cNvSpPr txBox="1">
            <a:spLocks noChangeArrowheads="1"/>
          </p:cNvSpPr>
          <p:nvPr/>
        </p:nvSpPr>
        <p:spPr bwMode="auto">
          <a:xfrm>
            <a:off x="8139113" y="2112963"/>
            <a:ext cx="7921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/>
              <a:t>blank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/>
              <a:t>line</a:t>
            </a:r>
          </a:p>
        </p:txBody>
      </p:sp>
      <p:sp>
        <p:nvSpPr>
          <p:cNvPr id="176139" name="Line 14"/>
          <p:cNvSpPr>
            <a:spLocks noChangeShapeType="1"/>
          </p:cNvSpPr>
          <p:nvPr/>
        </p:nvSpPr>
        <p:spPr bwMode="auto">
          <a:xfrm flipH="1">
            <a:off x="7251700" y="2552700"/>
            <a:ext cx="9652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76140" name="Picture 16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8950" y="912813"/>
            <a:ext cx="457041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7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Application Layer</a:t>
            </a:r>
          </a:p>
        </p:txBody>
      </p:sp>
      <p:sp>
        <p:nvSpPr>
          <p:cNvPr id="178178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2-</a:t>
            </a:r>
            <a:fld id="{A462AC33-FD35-4A8C-B5DD-5FA0F777A308}" type="slidenum">
              <a:rPr lang="en-US"/>
              <a:pPr/>
              <a:t>16</a:t>
            </a:fld>
            <a:endParaRPr lang="en-US"/>
          </a:p>
        </p:txBody>
      </p:sp>
      <p:grpSp>
        <p:nvGrpSpPr>
          <p:cNvPr id="178179" name="Group 133"/>
          <p:cNvGrpSpPr>
            <a:grpSpLocks/>
          </p:cNvGrpSpPr>
          <p:nvPr/>
        </p:nvGrpSpPr>
        <p:grpSpPr bwMode="auto">
          <a:xfrm>
            <a:off x="2962275" y="1577975"/>
            <a:ext cx="511175" cy="693738"/>
            <a:chOff x="4140" y="429"/>
            <a:chExt cx="1425" cy="2396"/>
          </a:xfrm>
        </p:grpSpPr>
        <p:sp>
          <p:nvSpPr>
            <p:cNvPr id="178271" name="Freeform 134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8272" name="Rectangle 135"/>
            <p:cNvSpPr>
              <a:spLocks noChangeArrowheads="1"/>
            </p:cNvSpPr>
            <p:nvPr/>
          </p:nvSpPr>
          <p:spPr bwMode="auto">
            <a:xfrm>
              <a:off x="4206" y="429"/>
              <a:ext cx="1044" cy="2286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73" name="Freeform 136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8274" name="Freeform 137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8275" name="Rectangle 138"/>
            <p:cNvSpPr>
              <a:spLocks noChangeArrowheads="1"/>
            </p:cNvSpPr>
            <p:nvPr/>
          </p:nvSpPr>
          <p:spPr bwMode="auto">
            <a:xfrm>
              <a:off x="4211" y="692"/>
              <a:ext cx="597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78276" name="Group 139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78301" name="AutoShape 140"/>
              <p:cNvSpPr>
                <a:spLocks noChangeArrowheads="1"/>
              </p:cNvSpPr>
              <p:nvPr/>
            </p:nvSpPr>
            <p:spPr bwMode="auto">
              <a:xfrm>
                <a:off x="616" y="2570"/>
                <a:ext cx="723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8302" name="AutoShape 141"/>
              <p:cNvSpPr>
                <a:spLocks noChangeArrowheads="1"/>
              </p:cNvSpPr>
              <p:nvPr/>
            </p:nvSpPr>
            <p:spPr bwMode="auto">
              <a:xfrm>
                <a:off x="633" y="2586"/>
                <a:ext cx="690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78277" name="Rectangle 142"/>
            <p:cNvSpPr>
              <a:spLocks noChangeArrowheads="1"/>
            </p:cNvSpPr>
            <p:nvPr/>
          </p:nvSpPr>
          <p:spPr bwMode="auto">
            <a:xfrm>
              <a:off x="4224" y="1021"/>
              <a:ext cx="597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78278" name="Group 143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78299" name="AutoShape 144"/>
              <p:cNvSpPr>
                <a:spLocks noChangeArrowheads="1"/>
              </p:cNvSpPr>
              <p:nvPr/>
            </p:nvSpPr>
            <p:spPr bwMode="auto">
              <a:xfrm>
                <a:off x="613" y="2568"/>
                <a:ext cx="718" cy="13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8300" name="AutoShape 145"/>
              <p:cNvSpPr>
                <a:spLocks noChangeArrowheads="1"/>
              </p:cNvSpPr>
              <p:nvPr/>
            </p:nvSpPr>
            <p:spPr bwMode="auto">
              <a:xfrm>
                <a:off x="630" y="2585"/>
                <a:ext cx="690" cy="10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78279" name="Rectangle 146"/>
            <p:cNvSpPr>
              <a:spLocks noChangeArrowheads="1"/>
            </p:cNvSpPr>
            <p:nvPr/>
          </p:nvSpPr>
          <p:spPr bwMode="auto">
            <a:xfrm>
              <a:off x="4215" y="1356"/>
              <a:ext cx="597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80" name="Rectangle 147"/>
            <p:cNvSpPr>
              <a:spLocks noChangeArrowheads="1"/>
            </p:cNvSpPr>
            <p:nvPr/>
          </p:nvSpPr>
          <p:spPr bwMode="auto">
            <a:xfrm>
              <a:off x="4229" y="1657"/>
              <a:ext cx="597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78281" name="Group 148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78297" name="AutoShape 149"/>
              <p:cNvSpPr>
                <a:spLocks noChangeArrowheads="1"/>
              </p:cNvSpPr>
              <p:nvPr/>
            </p:nvSpPr>
            <p:spPr bwMode="auto">
              <a:xfrm>
                <a:off x="612" y="2581"/>
                <a:ext cx="728" cy="126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8298" name="AutoShape 150"/>
              <p:cNvSpPr>
                <a:spLocks noChangeArrowheads="1"/>
              </p:cNvSpPr>
              <p:nvPr/>
            </p:nvSpPr>
            <p:spPr bwMode="auto">
              <a:xfrm>
                <a:off x="628" y="2586"/>
                <a:ext cx="695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78282" name="Freeform 151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78283" name="Group 152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78295" name="AutoShape 153"/>
              <p:cNvSpPr>
                <a:spLocks noChangeArrowheads="1"/>
              </p:cNvSpPr>
              <p:nvPr/>
            </p:nvSpPr>
            <p:spPr bwMode="auto">
              <a:xfrm>
                <a:off x="612" y="2569"/>
                <a:ext cx="728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8296" name="AutoShape 154"/>
              <p:cNvSpPr>
                <a:spLocks noChangeArrowheads="1"/>
              </p:cNvSpPr>
              <p:nvPr/>
            </p:nvSpPr>
            <p:spPr bwMode="auto">
              <a:xfrm>
                <a:off x="629" y="2586"/>
                <a:ext cx="695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78284" name="Rectangle 155"/>
            <p:cNvSpPr>
              <a:spLocks noChangeArrowheads="1"/>
            </p:cNvSpPr>
            <p:nvPr/>
          </p:nvSpPr>
          <p:spPr bwMode="auto">
            <a:xfrm>
              <a:off x="5251" y="429"/>
              <a:ext cx="66" cy="2286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85" name="Freeform 156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8286" name="Freeform 157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7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8287" name="Oval 158"/>
            <p:cNvSpPr>
              <a:spLocks noChangeArrowheads="1"/>
            </p:cNvSpPr>
            <p:nvPr/>
          </p:nvSpPr>
          <p:spPr bwMode="auto">
            <a:xfrm>
              <a:off x="5516" y="2611"/>
              <a:ext cx="49" cy="93"/>
            </a:xfrm>
            <a:prstGeom prst="ellipse">
              <a:avLst/>
            </a:pr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88" name="Freeform 159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8289" name="AutoShape 160"/>
            <p:cNvSpPr>
              <a:spLocks noChangeArrowheads="1"/>
            </p:cNvSpPr>
            <p:nvPr/>
          </p:nvSpPr>
          <p:spPr bwMode="auto">
            <a:xfrm>
              <a:off x="4140" y="2677"/>
              <a:ext cx="1199" cy="148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90" name="AutoShape 161"/>
            <p:cNvSpPr>
              <a:spLocks noChangeArrowheads="1"/>
            </p:cNvSpPr>
            <p:nvPr/>
          </p:nvSpPr>
          <p:spPr bwMode="auto">
            <a:xfrm>
              <a:off x="4206" y="2710"/>
              <a:ext cx="1071" cy="8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91" name="Oval 162"/>
            <p:cNvSpPr>
              <a:spLocks noChangeArrowheads="1"/>
            </p:cNvSpPr>
            <p:nvPr/>
          </p:nvSpPr>
          <p:spPr bwMode="auto">
            <a:xfrm>
              <a:off x="4308" y="2381"/>
              <a:ext cx="159" cy="143"/>
            </a:xfrm>
            <a:prstGeom prst="ellipse">
              <a:avLst/>
            </a:prstGeom>
            <a:solidFill>
              <a:srgbClr val="33CC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92" name="Oval 163"/>
            <p:cNvSpPr>
              <a:spLocks noChangeArrowheads="1"/>
            </p:cNvSpPr>
            <p:nvPr/>
          </p:nvSpPr>
          <p:spPr bwMode="auto">
            <a:xfrm>
              <a:off x="4485" y="2386"/>
              <a:ext cx="159" cy="143"/>
            </a:xfrm>
            <a:prstGeom prst="ellipse">
              <a:avLst/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78293" name="Oval 164"/>
            <p:cNvSpPr>
              <a:spLocks noChangeArrowheads="1"/>
            </p:cNvSpPr>
            <p:nvPr/>
          </p:nvSpPr>
          <p:spPr bwMode="auto">
            <a:xfrm>
              <a:off x="4662" y="2381"/>
              <a:ext cx="159" cy="143"/>
            </a:xfrm>
            <a:prstGeom prst="ellipse">
              <a:avLst/>
            </a:prstGeom>
            <a:solidFill>
              <a:srgbClr val="33CC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94" name="Rectangle 165"/>
            <p:cNvSpPr>
              <a:spLocks noChangeArrowheads="1"/>
            </p:cNvSpPr>
            <p:nvPr/>
          </p:nvSpPr>
          <p:spPr bwMode="auto">
            <a:xfrm>
              <a:off x="5060" y="1833"/>
              <a:ext cx="89" cy="762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8180" name="Group 100"/>
          <p:cNvGrpSpPr>
            <a:grpSpLocks/>
          </p:cNvGrpSpPr>
          <p:nvPr/>
        </p:nvGrpSpPr>
        <p:grpSpPr bwMode="auto">
          <a:xfrm>
            <a:off x="4648200" y="1587500"/>
            <a:ext cx="511175" cy="693738"/>
            <a:chOff x="4140" y="429"/>
            <a:chExt cx="1425" cy="2396"/>
          </a:xfrm>
        </p:grpSpPr>
        <p:sp>
          <p:nvSpPr>
            <p:cNvPr id="178239" name="Freeform 101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8240" name="Rectangle 102"/>
            <p:cNvSpPr>
              <a:spLocks noChangeArrowheads="1"/>
            </p:cNvSpPr>
            <p:nvPr/>
          </p:nvSpPr>
          <p:spPr bwMode="auto">
            <a:xfrm>
              <a:off x="4206" y="429"/>
              <a:ext cx="1044" cy="2286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41" name="Freeform 103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8242" name="Freeform 104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8243" name="Rectangle 105"/>
            <p:cNvSpPr>
              <a:spLocks noChangeArrowheads="1"/>
            </p:cNvSpPr>
            <p:nvPr/>
          </p:nvSpPr>
          <p:spPr bwMode="auto">
            <a:xfrm>
              <a:off x="4211" y="692"/>
              <a:ext cx="597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78244" name="Group 106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78269" name="AutoShape 107"/>
              <p:cNvSpPr>
                <a:spLocks noChangeArrowheads="1"/>
              </p:cNvSpPr>
              <p:nvPr/>
            </p:nvSpPr>
            <p:spPr bwMode="auto">
              <a:xfrm>
                <a:off x="616" y="2570"/>
                <a:ext cx="723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8270" name="AutoShape 108"/>
              <p:cNvSpPr>
                <a:spLocks noChangeArrowheads="1"/>
              </p:cNvSpPr>
              <p:nvPr/>
            </p:nvSpPr>
            <p:spPr bwMode="auto">
              <a:xfrm>
                <a:off x="633" y="2586"/>
                <a:ext cx="690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78245" name="Rectangle 109"/>
            <p:cNvSpPr>
              <a:spLocks noChangeArrowheads="1"/>
            </p:cNvSpPr>
            <p:nvPr/>
          </p:nvSpPr>
          <p:spPr bwMode="auto">
            <a:xfrm>
              <a:off x="4224" y="1021"/>
              <a:ext cx="597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78246" name="Group 110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78267" name="AutoShape 111"/>
              <p:cNvSpPr>
                <a:spLocks noChangeArrowheads="1"/>
              </p:cNvSpPr>
              <p:nvPr/>
            </p:nvSpPr>
            <p:spPr bwMode="auto">
              <a:xfrm>
                <a:off x="613" y="2568"/>
                <a:ext cx="718" cy="13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8268" name="AutoShape 112"/>
              <p:cNvSpPr>
                <a:spLocks noChangeArrowheads="1"/>
              </p:cNvSpPr>
              <p:nvPr/>
            </p:nvSpPr>
            <p:spPr bwMode="auto">
              <a:xfrm>
                <a:off x="630" y="2585"/>
                <a:ext cx="690" cy="10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78247" name="Rectangle 113"/>
            <p:cNvSpPr>
              <a:spLocks noChangeArrowheads="1"/>
            </p:cNvSpPr>
            <p:nvPr/>
          </p:nvSpPr>
          <p:spPr bwMode="auto">
            <a:xfrm>
              <a:off x="4215" y="1356"/>
              <a:ext cx="597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48" name="Rectangle 114"/>
            <p:cNvSpPr>
              <a:spLocks noChangeArrowheads="1"/>
            </p:cNvSpPr>
            <p:nvPr/>
          </p:nvSpPr>
          <p:spPr bwMode="auto">
            <a:xfrm>
              <a:off x="4229" y="1657"/>
              <a:ext cx="597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78249" name="Group 115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78265" name="AutoShape 116"/>
              <p:cNvSpPr>
                <a:spLocks noChangeArrowheads="1"/>
              </p:cNvSpPr>
              <p:nvPr/>
            </p:nvSpPr>
            <p:spPr bwMode="auto">
              <a:xfrm>
                <a:off x="612" y="2581"/>
                <a:ext cx="728" cy="126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8266" name="AutoShape 117"/>
              <p:cNvSpPr>
                <a:spLocks noChangeArrowheads="1"/>
              </p:cNvSpPr>
              <p:nvPr/>
            </p:nvSpPr>
            <p:spPr bwMode="auto">
              <a:xfrm>
                <a:off x="628" y="2586"/>
                <a:ext cx="695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78250" name="Freeform 118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78251" name="Group 119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78263" name="AutoShape 120"/>
              <p:cNvSpPr>
                <a:spLocks noChangeArrowheads="1"/>
              </p:cNvSpPr>
              <p:nvPr/>
            </p:nvSpPr>
            <p:spPr bwMode="auto">
              <a:xfrm>
                <a:off x="612" y="2569"/>
                <a:ext cx="728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8264" name="AutoShape 121"/>
              <p:cNvSpPr>
                <a:spLocks noChangeArrowheads="1"/>
              </p:cNvSpPr>
              <p:nvPr/>
            </p:nvSpPr>
            <p:spPr bwMode="auto">
              <a:xfrm>
                <a:off x="629" y="2586"/>
                <a:ext cx="695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78252" name="Rectangle 122"/>
            <p:cNvSpPr>
              <a:spLocks noChangeArrowheads="1"/>
            </p:cNvSpPr>
            <p:nvPr/>
          </p:nvSpPr>
          <p:spPr bwMode="auto">
            <a:xfrm>
              <a:off x="5251" y="429"/>
              <a:ext cx="66" cy="2286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53" name="Freeform 123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8254" name="Freeform 124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7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8255" name="Oval 125"/>
            <p:cNvSpPr>
              <a:spLocks noChangeArrowheads="1"/>
            </p:cNvSpPr>
            <p:nvPr/>
          </p:nvSpPr>
          <p:spPr bwMode="auto">
            <a:xfrm>
              <a:off x="5516" y="2611"/>
              <a:ext cx="49" cy="93"/>
            </a:xfrm>
            <a:prstGeom prst="ellipse">
              <a:avLst/>
            </a:pr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56" name="Freeform 126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8257" name="AutoShape 127"/>
            <p:cNvSpPr>
              <a:spLocks noChangeArrowheads="1"/>
            </p:cNvSpPr>
            <p:nvPr/>
          </p:nvSpPr>
          <p:spPr bwMode="auto">
            <a:xfrm>
              <a:off x="4140" y="2677"/>
              <a:ext cx="1199" cy="148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58" name="AutoShape 128"/>
            <p:cNvSpPr>
              <a:spLocks noChangeArrowheads="1"/>
            </p:cNvSpPr>
            <p:nvPr/>
          </p:nvSpPr>
          <p:spPr bwMode="auto">
            <a:xfrm>
              <a:off x="4206" y="2710"/>
              <a:ext cx="1071" cy="8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59" name="Oval 129"/>
            <p:cNvSpPr>
              <a:spLocks noChangeArrowheads="1"/>
            </p:cNvSpPr>
            <p:nvPr/>
          </p:nvSpPr>
          <p:spPr bwMode="auto">
            <a:xfrm>
              <a:off x="4308" y="2381"/>
              <a:ext cx="159" cy="143"/>
            </a:xfrm>
            <a:prstGeom prst="ellipse">
              <a:avLst/>
            </a:prstGeom>
            <a:solidFill>
              <a:srgbClr val="33CC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60" name="Oval 130"/>
            <p:cNvSpPr>
              <a:spLocks noChangeArrowheads="1"/>
            </p:cNvSpPr>
            <p:nvPr/>
          </p:nvSpPr>
          <p:spPr bwMode="auto">
            <a:xfrm>
              <a:off x="4485" y="2386"/>
              <a:ext cx="159" cy="143"/>
            </a:xfrm>
            <a:prstGeom prst="ellipse">
              <a:avLst/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78261" name="Oval 131"/>
            <p:cNvSpPr>
              <a:spLocks noChangeArrowheads="1"/>
            </p:cNvSpPr>
            <p:nvPr/>
          </p:nvSpPr>
          <p:spPr bwMode="auto">
            <a:xfrm>
              <a:off x="4662" y="2381"/>
              <a:ext cx="159" cy="143"/>
            </a:xfrm>
            <a:prstGeom prst="ellipse">
              <a:avLst/>
            </a:prstGeom>
            <a:solidFill>
              <a:srgbClr val="33CC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62" name="Rectangle 132"/>
            <p:cNvSpPr>
              <a:spLocks noChangeArrowheads="1"/>
            </p:cNvSpPr>
            <p:nvPr/>
          </p:nvSpPr>
          <p:spPr bwMode="auto">
            <a:xfrm>
              <a:off x="5060" y="1833"/>
              <a:ext cx="89" cy="762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178181" name="Picture 98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7525" y="963613"/>
            <a:ext cx="502761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8182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255588"/>
            <a:ext cx="7772400" cy="893762"/>
          </a:xfrm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Mail access protocols</a:t>
            </a:r>
          </a:p>
        </p:txBody>
      </p:sp>
      <p:sp>
        <p:nvSpPr>
          <p:cNvPr id="1781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81025" y="3230563"/>
            <a:ext cx="7381875" cy="2209800"/>
          </a:xfrm>
        </p:spPr>
        <p:txBody>
          <a:bodyPr/>
          <a:lstStyle/>
          <a:p>
            <a:r>
              <a:rPr lang="en-US" sz="2400" dirty="0" smtClean="0">
                <a:solidFill>
                  <a:srgbClr val="CC0000"/>
                </a:solidFill>
                <a:ea typeface="ＭＳ Ｐゴシック" pitchFamily="34" charset="-128"/>
              </a:rPr>
              <a:t>SMTP:</a:t>
            </a:r>
            <a:r>
              <a:rPr lang="en-US" sz="2400" dirty="0" smtClean="0">
                <a:ea typeface="ＭＳ Ｐゴシック" pitchFamily="34" charset="-128"/>
              </a:rPr>
              <a:t> delivery/storage to receiver</a:t>
            </a:r>
            <a:r>
              <a:rPr lang="ja-JP" altLang="en-US" sz="2400" dirty="0" smtClean="0">
                <a:ea typeface="ＭＳ Ｐゴシック" pitchFamily="34" charset="-128"/>
              </a:rPr>
              <a:t>’</a:t>
            </a:r>
            <a:r>
              <a:rPr lang="en-US" altLang="ja-JP" sz="2400" dirty="0" smtClean="0">
                <a:ea typeface="ＭＳ Ｐゴシック" pitchFamily="34" charset="-128"/>
              </a:rPr>
              <a:t>s server</a:t>
            </a:r>
          </a:p>
          <a:p>
            <a:r>
              <a:rPr lang="en-US" sz="2400" dirty="0" smtClean="0">
                <a:ea typeface="ＭＳ Ｐゴシック" pitchFamily="34" charset="-128"/>
              </a:rPr>
              <a:t>mail access protocol: retrieval from server</a:t>
            </a:r>
          </a:p>
          <a:p>
            <a:pPr lvl="1"/>
            <a:r>
              <a:rPr lang="en-US" sz="2200" dirty="0" smtClean="0">
                <a:solidFill>
                  <a:srgbClr val="CC0000"/>
                </a:solidFill>
                <a:ea typeface="ＭＳ Ｐゴシック" pitchFamily="34" charset="-128"/>
                <a:hlinkClick r:id="rId4"/>
              </a:rPr>
              <a:t>POP</a:t>
            </a:r>
            <a:r>
              <a:rPr lang="en-US" sz="2200" dirty="0" smtClean="0">
                <a:solidFill>
                  <a:srgbClr val="CC0000"/>
                </a:solidFill>
                <a:ea typeface="ＭＳ Ｐゴシック" pitchFamily="34" charset="-128"/>
              </a:rPr>
              <a:t>:</a:t>
            </a:r>
            <a:r>
              <a:rPr lang="en-US" sz="2200" dirty="0" smtClean="0">
                <a:ea typeface="ＭＳ Ｐゴシック" pitchFamily="34" charset="-128"/>
              </a:rPr>
              <a:t> Post Office Protocol [RFC 1939]: authorization, download </a:t>
            </a:r>
          </a:p>
          <a:p>
            <a:pPr lvl="1"/>
            <a:r>
              <a:rPr lang="en-US" sz="2200" dirty="0" smtClean="0">
                <a:solidFill>
                  <a:srgbClr val="CC0000"/>
                </a:solidFill>
                <a:ea typeface="ＭＳ Ｐゴシック" pitchFamily="34" charset="-128"/>
                <a:hlinkClick r:id="rId5"/>
              </a:rPr>
              <a:t>IMAP</a:t>
            </a:r>
            <a:r>
              <a:rPr lang="en-US" sz="2200" dirty="0" smtClean="0">
                <a:solidFill>
                  <a:srgbClr val="CC0000"/>
                </a:solidFill>
                <a:ea typeface="ＭＳ Ｐゴシック" pitchFamily="34" charset="-128"/>
              </a:rPr>
              <a:t>:</a:t>
            </a:r>
            <a:r>
              <a:rPr lang="en-US" sz="2200" dirty="0" smtClean="0">
                <a:ea typeface="ＭＳ Ｐゴシック" pitchFamily="34" charset="-128"/>
              </a:rPr>
              <a:t> Internet Mail Access Protocol [RFC 1730]: more features, including manipulation of stored </a:t>
            </a:r>
            <a:r>
              <a:rPr lang="en-US" sz="2200" dirty="0" err="1" smtClean="0">
                <a:ea typeface="ＭＳ Ｐゴシック" pitchFamily="34" charset="-128"/>
              </a:rPr>
              <a:t>msgs</a:t>
            </a:r>
            <a:r>
              <a:rPr lang="en-US" sz="2200" dirty="0" smtClean="0">
                <a:ea typeface="ＭＳ Ｐゴシック" pitchFamily="34" charset="-128"/>
              </a:rPr>
              <a:t> on server</a:t>
            </a:r>
          </a:p>
          <a:p>
            <a:pPr lvl="1"/>
            <a:r>
              <a:rPr lang="en-US" sz="2200" dirty="0" smtClean="0">
                <a:solidFill>
                  <a:srgbClr val="CC0000"/>
                </a:solidFill>
                <a:ea typeface="ＭＳ Ｐゴシック" pitchFamily="34" charset="-128"/>
                <a:hlinkClick r:id="rId6"/>
              </a:rPr>
              <a:t>HTTP</a:t>
            </a:r>
            <a:r>
              <a:rPr lang="en-US" sz="2200" dirty="0" smtClean="0">
                <a:solidFill>
                  <a:srgbClr val="CC0000"/>
                </a:solidFill>
                <a:ea typeface="ＭＳ Ｐゴシック" pitchFamily="34" charset="-128"/>
              </a:rPr>
              <a:t>:</a:t>
            </a:r>
            <a:r>
              <a:rPr lang="en-US" sz="2200" dirty="0" smtClean="0">
                <a:ea typeface="ＭＳ Ｐゴシック" pitchFamily="34" charset="-128"/>
              </a:rPr>
              <a:t> </a:t>
            </a:r>
            <a:r>
              <a:rPr lang="en-US" sz="2200" dirty="0" err="1" smtClean="0">
                <a:ea typeface="ＭＳ Ｐゴシック" pitchFamily="34" charset="-128"/>
              </a:rPr>
              <a:t>gmail</a:t>
            </a:r>
            <a:r>
              <a:rPr lang="en-US" sz="2200" dirty="0" smtClean="0">
                <a:ea typeface="ＭＳ Ｐゴシック" pitchFamily="34" charset="-128"/>
              </a:rPr>
              <a:t>, Hotmail, Yahoo! Mail, etc.</a:t>
            </a:r>
          </a:p>
          <a:p>
            <a:pPr lvl="1"/>
            <a:endParaRPr lang="en-US" sz="2200" dirty="0" smtClean="0">
              <a:ea typeface="ＭＳ Ｐゴシック" pitchFamily="34" charset="-128"/>
            </a:endParaRPr>
          </a:p>
        </p:txBody>
      </p:sp>
      <p:grpSp>
        <p:nvGrpSpPr>
          <p:cNvPr id="178184" name="Group 158"/>
          <p:cNvGrpSpPr>
            <a:grpSpLocks/>
          </p:cNvGrpSpPr>
          <p:nvPr/>
        </p:nvGrpSpPr>
        <p:grpSpPr bwMode="auto">
          <a:xfrm>
            <a:off x="2797175" y="1987550"/>
            <a:ext cx="1436688" cy="1131888"/>
            <a:chOff x="1796" y="1206"/>
            <a:chExt cx="905" cy="713"/>
          </a:xfrm>
        </p:grpSpPr>
        <p:sp>
          <p:nvSpPr>
            <p:cNvPr id="178223" name="Text Box 95"/>
            <p:cNvSpPr txBox="1">
              <a:spLocks noChangeArrowheads="1"/>
            </p:cNvSpPr>
            <p:nvPr/>
          </p:nvSpPr>
          <p:spPr bwMode="auto">
            <a:xfrm>
              <a:off x="1796" y="1583"/>
              <a:ext cx="905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9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sender</a:t>
              </a:r>
              <a:r>
                <a:rPr lang="ja-JP" altLang="en-US" sz="1600"/>
                <a:t>’</a:t>
              </a:r>
              <a:r>
                <a:rPr lang="en-US" altLang="ja-JP" sz="1600"/>
                <a:t>s mail </a:t>
              </a:r>
            </a:p>
            <a:p>
              <a:pPr algn="ctr">
                <a:lnSpc>
                  <a:spcPct val="9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server</a:t>
              </a:r>
              <a:endParaRPr lang="en-US" sz="2400"/>
            </a:p>
          </p:txBody>
        </p:sp>
        <p:grpSp>
          <p:nvGrpSpPr>
            <p:cNvPr id="178224" name="Group 157"/>
            <p:cNvGrpSpPr>
              <a:grpSpLocks/>
            </p:cNvGrpSpPr>
            <p:nvPr/>
          </p:nvGrpSpPr>
          <p:grpSpPr bwMode="auto">
            <a:xfrm>
              <a:off x="1992" y="1206"/>
              <a:ext cx="510" cy="354"/>
              <a:chOff x="2070" y="2004"/>
              <a:chExt cx="510" cy="354"/>
            </a:xfrm>
          </p:grpSpPr>
          <p:sp>
            <p:nvSpPr>
              <p:cNvPr id="178225" name="Rectangle 94"/>
              <p:cNvSpPr>
                <a:spLocks noChangeArrowheads="1"/>
              </p:cNvSpPr>
              <p:nvPr/>
            </p:nvSpPr>
            <p:spPr bwMode="auto">
              <a:xfrm>
                <a:off x="2070" y="2004"/>
                <a:ext cx="510" cy="354"/>
              </a:xfrm>
              <a:prstGeom prst="rect">
                <a:avLst/>
              </a:prstGeom>
              <a:solidFill>
                <a:schemeClr val="hlink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Comic Sans MS" pitchFamily="66" charset="0"/>
                </a:endParaRPr>
              </a:p>
            </p:txBody>
          </p:sp>
          <p:sp>
            <p:nvSpPr>
              <p:cNvPr id="178226" name="Rectangle 96"/>
              <p:cNvSpPr>
                <a:spLocks noChangeArrowheads="1"/>
              </p:cNvSpPr>
              <p:nvPr/>
            </p:nvSpPr>
            <p:spPr bwMode="auto">
              <a:xfrm>
                <a:off x="2094" y="2076"/>
                <a:ext cx="450" cy="120"/>
              </a:xfrm>
              <a:prstGeom prst="rect">
                <a:avLst/>
              </a:prstGeom>
              <a:solidFill>
                <a:srgbClr val="00FF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Comic Sans MS" pitchFamily="66" charset="0"/>
                </a:endParaRPr>
              </a:p>
            </p:txBody>
          </p:sp>
          <p:sp>
            <p:nvSpPr>
              <p:cNvPr id="178227" name="Line 97"/>
              <p:cNvSpPr>
                <a:spLocks noChangeShapeType="1"/>
              </p:cNvSpPr>
              <p:nvPr/>
            </p:nvSpPr>
            <p:spPr bwMode="auto">
              <a:xfrm>
                <a:off x="2143" y="2104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8228" name="Line 98"/>
              <p:cNvSpPr>
                <a:spLocks noChangeShapeType="1"/>
              </p:cNvSpPr>
              <p:nvPr/>
            </p:nvSpPr>
            <p:spPr bwMode="auto">
              <a:xfrm>
                <a:off x="2252" y="210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8229" name="Line 99"/>
              <p:cNvSpPr>
                <a:spLocks noChangeShapeType="1"/>
              </p:cNvSpPr>
              <p:nvPr/>
            </p:nvSpPr>
            <p:spPr bwMode="auto">
              <a:xfrm>
                <a:off x="2307" y="2105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8230" name="Line 100"/>
              <p:cNvSpPr>
                <a:spLocks noChangeShapeType="1"/>
              </p:cNvSpPr>
              <p:nvPr/>
            </p:nvSpPr>
            <p:spPr bwMode="auto">
              <a:xfrm>
                <a:off x="2364" y="210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8231" name="Line 101"/>
              <p:cNvSpPr>
                <a:spLocks noChangeShapeType="1"/>
              </p:cNvSpPr>
              <p:nvPr/>
            </p:nvSpPr>
            <p:spPr bwMode="auto">
              <a:xfrm>
                <a:off x="2425" y="210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8232" name="Line 102"/>
              <p:cNvSpPr>
                <a:spLocks noChangeShapeType="1"/>
              </p:cNvSpPr>
              <p:nvPr/>
            </p:nvSpPr>
            <p:spPr bwMode="auto">
              <a:xfrm>
                <a:off x="2481" y="210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8233" name="Line 103"/>
              <p:cNvSpPr>
                <a:spLocks noChangeShapeType="1"/>
              </p:cNvSpPr>
              <p:nvPr/>
            </p:nvSpPr>
            <p:spPr bwMode="auto">
              <a:xfrm>
                <a:off x="2196" y="2104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8234" name="Rectangle 104"/>
              <p:cNvSpPr>
                <a:spLocks noChangeArrowheads="1"/>
              </p:cNvSpPr>
              <p:nvPr/>
            </p:nvSpPr>
            <p:spPr bwMode="auto">
              <a:xfrm>
                <a:off x="2102" y="2243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Comic Sans MS" pitchFamily="66" charset="0"/>
                </a:endParaRPr>
              </a:p>
            </p:txBody>
          </p:sp>
          <p:sp>
            <p:nvSpPr>
              <p:cNvPr id="178235" name="Rectangle 105"/>
              <p:cNvSpPr>
                <a:spLocks noChangeArrowheads="1"/>
              </p:cNvSpPr>
              <p:nvPr/>
            </p:nvSpPr>
            <p:spPr bwMode="auto">
              <a:xfrm>
                <a:off x="2188" y="2243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Comic Sans MS" pitchFamily="66" charset="0"/>
                </a:endParaRPr>
              </a:p>
            </p:txBody>
          </p:sp>
          <p:sp>
            <p:nvSpPr>
              <p:cNvPr id="178236" name="Rectangle 106"/>
              <p:cNvSpPr>
                <a:spLocks noChangeArrowheads="1"/>
              </p:cNvSpPr>
              <p:nvPr/>
            </p:nvSpPr>
            <p:spPr bwMode="auto">
              <a:xfrm>
                <a:off x="2274" y="2242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Comic Sans MS" pitchFamily="66" charset="0"/>
                </a:endParaRPr>
              </a:p>
            </p:txBody>
          </p:sp>
          <p:sp>
            <p:nvSpPr>
              <p:cNvPr id="178237" name="Rectangle 107"/>
              <p:cNvSpPr>
                <a:spLocks noChangeArrowheads="1"/>
              </p:cNvSpPr>
              <p:nvPr/>
            </p:nvSpPr>
            <p:spPr bwMode="auto">
              <a:xfrm>
                <a:off x="2371" y="2240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Comic Sans MS" pitchFamily="66" charset="0"/>
                </a:endParaRPr>
              </a:p>
            </p:txBody>
          </p:sp>
          <p:sp>
            <p:nvSpPr>
              <p:cNvPr id="178238" name="Rectangle 108"/>
              <p:cNvSpPr>
                <a:spLocks noChangeArrowheads="1"/>
              </p:cNvSpPr>
              <p:nvPr/>
            </p:nvSpPr>
            <p:spPr bwMode="auto">
              <a:xfrm>
                <a:off x="2467" y="2240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Comic Sans MS" pitchFamily="66" charset="0"/>
                </a:endParaRPr>
              </a:p>
            </p:txBody>
          </p:sp>
        </p:grpSp>
      </p:grpSp>
      <p:sp>
        <p:nvSpPr>
          <p:cNvPr id="178185" name="Text Box 121"/>
          <p:cNvSpPr txBox="1">
            <a:spLocks noChangeArrowheads="1"/>
          </p:cNvSpPr>
          <p:nvPr/>
        </p:nvSpPr>
        <p:spPr bwMode="auto">
          <a:xfrm>
            <a:off x="2020888" y="1466850"/>
            <a:ext cx="8905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CC0000"/>
                </a:solidFill>
              </a:rPr>
              <a:t>SMTP</a:t>
            </a:r>
          </a:p>
        </p:txBody>
      </p:sp>
      <p:sp>
        <p:nvSpPr>
          <p:cNvPr id="178186" name="Rectangle 153"/>
          <p:cNvSpPr>
            <a:spLocks noChangeArrowheads="1"/>
          </p:cNvSpPr>
          <p:nvPr/>
        </p:nvSpPr>
        <p:spPr bwMode="auto">
          <a:xfrm>
            <a:off x="3781425" y="1457325"/>
            <a:ext cx="857250" cy="3048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400">
              <a:latin typeface="Comic Sans MS" pitchFamily="66" charset="0"/>
            </a:endParaRPr>
          </a:p>
        </p:txBody>
      </p:sp>
      <p:sp>
        <p:nvSpPr>
          <p:cNvPr id="178187" name="Text Box 154"/>
          <p:cNvSpPr txBox="1">
            <a:spLocks noChangeArrowheads="1"/>
          </p:cNvSpPr>
          <p:nvPr/>
        </p:nvSpPr>
        <p:spPr bwMode="auto">
          <a:xfrm>
            <a:off x="3622675" y="1477963"/>
            <a:ext cx="890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CC0000"/>
                </a:solidFill>
              </a:rPr>
              <a:t>SMTP</a:t>
            </a:r>
          </a:p>
        </p:txBody>
      </p:sp>
      <p:sp>
        <p:nvSpPr>
          <p:cNvPr id="178188" name="Text Box 156"/>
          <p:cNvSpPr txBox="1">
            <a:spLocks noChangeArrowheads="1"/>
          </p:cNvSpPr>
          <p:nvPr/>
        </p:nvSpPr>
        <p:spPr bwMode="auto">
          <a:xfrm>
            <a:off x="5484813" y="1308100"/>
            <a:ext cx="15113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i="1">
                <a:solidFill>
                  <a:srgbClr val="CC0000"/>
                </a:solidFill>
              </a:rPr>
              <a:t>mail access</a:t>
            </a:r>
          </a:p>
          <a:p>
            <a:pPr algn="ctr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i="1">
                <a:solidFill>
                  <a:srgbClr val="CC0000"/>
                </a:solidFill>
              </a:rPr>
              <a:t>protocol</a:t>
            </a:r>
            <a:endParaRPr lang="en-US" sz="1800">
              <a:solidFill>
                <a:srgbClr val="CC0000"/>
              </a:solidFill>
            </a:endParaRPr>
          </a:p>
        </p:txBody>
      </p:sp>
      <p:sp>
        <p:nvSpPr>
          <p:cNvPr id="178189" name="Text Box 160"/>
          <p:cNvSpPr txBox="1">
            <a:spLocks noChangeArrowheads="1"/>
          </p:cNvSpPr>
          <p:nvPr/>
        </p:nvSpPr>
        <p:spPr bwMode="auto">
          <a:xfrm>
            <a:off x="4371975" y="2598738"/>
            <a:ext cx="153828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receiver</a:t>
            </a:r>
            <a:r>
              <a:rPr lang="ja-JP" altLang="en-US" sz="1600"/>
              <a:t>’</a:t>
            </a:r>
            <a:r>
              <a:rPr lang="en-US" altLang="ja-JP" sz="1600"/>
              <a:t>s mail 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server</a:t>
            </a:r>
            <a:endParaRPr lang="en-US" sz="2400"/>
          </a:p>
        </p:txBody>
      </p:sp>
      <p:grpSp>
        <p:nvGrpSpPr>
          <p:cNvPr id="178190" name="Group 161"/>
          <p:cNvGrpSpPr>
            <a:grpSpLocks/>
          </p:cNvGrpSpPr>
          <p:nvPr/>
        </p:nvGrpSpPr>
        <p:grpSpPr bwMode="auto">
          <a:xfrm>
            <a:off x="4800600" y="2000250"/>
            <a:ext cx="809625" cy="561975"/>
            <a:chOff x="2070" y="2004"/>
            <a:chExt cx="510" cy="354"/>
          </a:xfrm>
        </p:grpSpPr>
        <p:sp>
          <p:nvSpPr>
            <p:cNvPr id="178209" name="Rectangle 162"/>
            <p:cNvSpPr>
              <a:spLocks noChangeArrowheads="1"/>
            </p:cNvSpPr>
            <p:nvPr/>
          </p:nvSpPr>
          <p:spPr bwMode="auto">
            <a:xfrm>
              <a:off x="2070" y="2004"/>
              <a:ext cx="510" cy="354"/>
            </a:xfrm>
            <a:prstGeom prst="rect">
              <a:avLst/>
            </a:prstGeom>
            <a:solidFill>
              <a:schemeClr val="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Comic Sans MS" pitchFamily="66" charset="0"/>
              </a:endParaRPr>
            </a:p>
          </p:txBody>
        </p:sp>
        <p:sp>
          <p:nvSpPr>
            <p:cNvPr id="178210" name="Rectangle 163"/>
            <p:cNvSpPr>
              <a:spLocks noChangeArrowheads="1"/>
            </p:cNvSpPr>
            <p:nvPr/>
          </p:nvSpPr>
          <p:spPr bwMode="auto">
            <a:xfrm>
              <a:off x="2094" y="2076"/>
              <a:ext cx="450" cy="120"/>
            </a:xfrm>
            <a:prstGeom prst="rect">
              <a:avLst/>
            </a:prstGeom>
            <a:solidFill>
              <a:srgbClr val="00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Comic Sans MS" pitchFamily="66" charset="0"/>
              </a:endParaRPr>
            </a:p>
          </p:txBody>
        </p:sp>
        <p:sp>
          <p:nvSpPr>
            <p:cNvPr id="178211" name="Line 164"/>
            <p:cNvSpPr>
              <a:spLocks noChangeShapeType="1"/>
            </p:cNvSpPr>
            <p:nvPr/>
          </p:nvSpPr>
          <p:spPr bwMode="auto">
            <a:xfrm>
              <a:off x="2143" y="2104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12" name="Line 165"/>
            <p:cNvSpPr>
              <a:spLocks noChangeShapeType="1"/>
            </p:cNvSpPr>
            <p:nvPr/>
          </p:nvSpPr>
          <p:spPr bwMode="auto">
            <a:xfrm>
              <a:off x="2252" y="210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13" name="Line 166"/>
            <p:cNvSpPr>
              <a:spLocks noChangeShapeType="1"/>
            </p:cNvSpPr>
            <p:nvPr/>
          </p:nvSpPr>
          <p:spPr bwMode="auto">
            <a:xfrm>
              <a:off x="2307" y="2105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14" name="Line 167"/>
            <p:cNvSpPr>
              <a:spLocks noChangeShapeType="1"/>
            </p:cNvSpPr>
            <p:nvPr/>
          </p:nvSpPr>
          <p:spPr bwMode="auto">
            <a:xfrm>
              <a:off x="2364" y="210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15" name="Line 168"/>
            <p:cNvSpPr>
              <a:spLocks noChangeShapeType="1"/>
            </p:cNvSpPr>
            <p:nvPr/>
          </p:nvSpPr>
          <p:spPr bwMode="auto">
            <a:xfrm>
              <a:off x="2425" y="210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16" name="Line 169"/>
            <p:cNvSpPr>
              <a:spLocks noChangeShapeType="1"/>
            </p:cNvSpPr>
            <p:nvPr/>
          </p:nvSpPr>
          <p:spPr bwMode="auto">
            <a:xfrm>
              <a:off x="2481" y="210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17" name="Line 170"/>
            <p:cNvSpPr>
              <a:spLocks noChangeShapeType="1"/>
            </p:cNvSpPr>
            <p:nvPr/>
          </p:nvSpPr>
          <p:spPr bwMode="auto">
            <a:xfrm>
              <a:off x="2196" y="2104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18" name="Rectangle 171"/>
            <p:cNvSpPr>
              <a:spLocks noChangeArrowheads="1"/>
            </p:cNvSpPr>
            <p:nvPr/>
          </p:nvSpPr>
          <p:spPr bwMode="auto">
            <a:xfrm>
              <a:off x="2102" y="2243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Comic Sans MS" pitchFamily="66" charset="0"/>
              </a:endParaRPr>
            </a:p>
          </p:txBody>
        </p:sp>
        <p:sp>
          <p:nvSpPr>
            <p:cNvPr id="178219" name="Rectangle 172"/>
            <p:cNvSpPr>
              <a:spLocks noChangeArrowheads="1"/>
            </p:cNvSpPr>
            <p:nvPr/>
          </p:nvSpPr>
          <p:spPr bwMode="auto">
            <a:xfrm>
              <a:off x="2188" y="2243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Comic Sans MS" pitchFamily="66" charset="0"/>
              </a:endParaRPr>
            </a:p>
          </p:txBody>
        </p:sp>
        <p:sp>
          <p:nvSpPr>
            <p:cNvPr id="178220" name="Rectangle 173"/>
            <p:cNvSpPr>
              <a:spLocks noChangeArrowheads="1"/>
            </p:cNvSpPr>
            <p:nvPr/>
          </p:nvSpPr>
          <p:spPr bwMode="auto">
            <a:xfrm>
              <a:off x="2274" y="2242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Comic Sans MS" pitchFamily="66" charset="0"/>
              </a:endParaRPr>
            </a:p>
          </p:txBody>
        </p:sp>
        <p:sp>
          <p:nvSpPr>
            <p:cNvPr id="178221" name="Rectangle 174"/>
            <p:cNvSpPr>
              <a:spLocks noChangeArrowheads="1"/>
            </p:cNvSpPr>
            <p:nvPr/>
          </p:nvSpPr>
          <p:spPr bwMode="auto">
            <a:xfrm>
              <a:off x="2371" y="2240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Comic Sans MS" pitchFamily="66" charset="0"/>
              </a:endParaRPr>
            </a:p>
          </p:txBody>
        </p:sp>
        <p:sp>
          <p:nvSpPr>
            <p:cNvPr id="178222" name="Rectangle 175"/>
            <p:cNvSpPr>
              <a:spLocks noChangeArrowheads="1"/>
            </p:cNvSpPr>
            <p:nvPr/>
          </p:nvSpPr>
          <p:spPr bwMode="auto">
            <a:xfrm>
              <a:off x="2467" y="2240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Comic Sans MS" pitchFamily="66" charset="0"/>
              </a:endParaRPr>
            </a:p>
          </p:txBody>
        </p:sp>
      </p:grpSp>
      <p:pic>
        <p:nvPicPr>
          <p:cNvPr id="178191" name="Picture 176" descr="Alice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44500" y="1557338"/>
            <a:ext cx="561975" cy="693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8192" name="Picture 179" descr="Bob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013700" y="1571625"/>
            <a:ext cx="676275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8193" name="Line 94"/>
          <p:cNvSpPr>
            <a:spLocks noChangeShapeType="1"/>
          </p:cNvSpPr>
          <p:nvPr/>
        </p:nvSpPr>
        <p:spPr bwMode="auto">
          <a:xfrm>
            <a:off x="2003425" y="1905000"/>
            <a:ext cx="903288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78194" name="Line 95"/>
          <p:cNvSpPr>
            <a:spLocks noChangeShapeType="1"/>
          </p:cNvSpPr>
          <p:nvPr/>
        </p:nvSpPr>
        <p:spPr bwMode="auto">
          <a:xfrm>
            <a:off x="3633788" y="1901825"/>
            <a:ext cx="903287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78195" name="Line 96"/>
          <p:cNvSpPr>
            <a:spLocks noChangeShapeType="1"/>
          </p:cNvSpPr>
          <p:nvPr/>
        </p:nvSpPr>
        <p:spPr bwMode="auto">
          <a:xfrm>
            <a:off x="5253038" y="1898650"/>
            <a:ext cx="1697037" cy="158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78196" name="Text Box 156"/>
          <p:cNvSpPr txBox="1">
            <a:spLocks noChangeArrowheads="1"/>
          </p:cNvSpPr>
          <p:nvPr/>
        </p:nvSpPr>
        <p:spPr bwMode="auto">
          <a:xfrm>
            <a:off x="5710238" y="1927225"/>
            <a:ext cx="1311275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i="1">
                <a:solidFill>
                  <a:srgbClr val="CC0000"/>
                </a:solidFill>
              </a:rPr>
              <a:t>(e.g., </a:t>
            </a:r>
            <a:r>
              <a:rPr lang="en-US" sz="1600" i="1">
                <a:solidFill>
                  <a:srgbClr val="CC0000"/>
                </a:solidFill>
              </a:rPr>
              <a:t>POP, </a:t>
            </a:r>
          </a:p>
          <a:p>
            <a:pPr algn="ctr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i="1">
                <a:solidFill>
                  <a:srgbClr val="CC0000"/>
                </a:solidFill>
              </a:rPr>
              <a:t>         IMAP</a:t>
            </a:r>
            <a:r>
              <a:rPr lang="en-US" sz="1800" i="1">
                <a:solidFill>
                  <a:srgbClr val="CC0000"/>
                </a:solidFill>
              </a:rPr>
              <a:t>)</a:t>
            </a:r>
          </a:p>
        </p:txBody>
      </p:sp>
      <p:grpSp>
        <p:nvGrpSpPr>
          <p:cNvPr id="178197" name="Group 166"/>
          <p:cNvGrpSpPr>
            <a:grpSpLocks/>
          </p:cNvGrpSpPr>
          <p:nvPr/>
        </p:nvGrpSpPr>
        <p:grpSpPr bwMode="auto">
          <a:xfrm>
            <a:off x="1066800" y="1419225"/>
            <a:ext cx="912813" cy="1054100"/>
            <a:chOff x="3574" y="550"/>
            <a:chExt cx="575" cy="664"/>
          </a:xfrm>
        </p:grpSpPr>
        <p:grpSp>
          <p:nvGrpSpPr>
            <p:cNvPr id="178204" name="Group 167"/>
            <p:cNvGrpSpPr>
              <a:grpSpLocks/>
            </p:cNvGrpSpPr>
            <p:nvPr/>
          </p:nvGrpSpPr>
          <p:grpSpPr bwMode="auto">
            <a:xfrm>
              <a:off x="3588" y="692"/>
              <a:ext cx="561" cy="522"/>
              <a:chOff x="-44" y="1473"/>
              <a:chExt cx="981" cy="1105"/>
            </a:xfrm>
          </p:grpSpPr>
          <p:pic>
            <p:nvPicPr>
              <p:cNvPr id="178207" name="Picture 168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9" cstate="print"/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78208" name="Freeform 169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5595 w 356"/>
                  <a:gd name="T3" fmla="*/ 341 h 368"/>
                  <a:gd name="T4" fmla="*/ 6638 w 356"/>
                  <a:gd name="T5" fmla="*/ 7113 h 368"/>
                  <a:gd name="T6" fmla="*/ 1463 w 356"/>
                  <a:gd name="T7" fmla="*/ 8895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178205" name="Rectangle 115"/>
            <p:cNvSpPr>
              <a:spLocks noChangeArrowheads="1"/>
            </p:cNvSpPr>
            <p:nvPr/>
          </p:nvSpPr>
          <p:spPr bwMode="auto">
            <a:xfrm>
              <a:off x="3611" y="576"/>
              <a:ext cx="381" cy="330"/>
            </a:xfrm>
            <a:prstGeom prst="rect">
              <a:avLst/>
            </a:prstGeom>
            <a:solidFill>
              <a:schemeClr val="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78206" name="Text Box 116"/>
            <p:cNvSpPr txBox="1">
              <a:spLocks noChangeArrowheads="1"/>
            </p:cNvSpPr>
            <p:nvPr/>
          </p:nvSpPr>
          <p:spPr bwMode="auto">
            <a:xfrm>
              <a:off x="3574" y="550"/>
              <a:ext cx="436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user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agent</a:t>
              </a:r>
              <a:endParaRPr lang="en-US" sz="2400"/>
            </a:p>
          </p:txBody>
        </p:sp>
      </p:grpSp>
      <p:grpSp>
        <p:nvGrpSpPr>
          <p:cNvPr id="178198" name="Group 172"/>
          <p:cNvGrpSpPr>
            <a:grpSpLocks/>
          </p:cNvGrpSpPr>
          <p:nvPr/>
        </p:nvGrpSpPr>
        <p:grpSpPr bwMode="auto">
          <a:xfrm>
            <a:off x="6967538" y="1422400"/>
            <a:ext cx="912812" cy="1054100"/>
            <a:chOff x="3574" y="550"/>
            <a:chExt cx="575" cy="664"/>
          </a:xfrm>
        </p:grpSpPr>
        <p:grpSp>
          <p:nvGrpSpPr>
            <p:cNvPr id="178199" name="Group 173"/>
            <p:cNvGrpSpPr>
              <a:grpSpLocks/>
            </p:cNvGrpSpPr>
            <p:nvPr/>
          </p:nvGrpSpPr>
          <p:grpSpPr bwMode="auto">
            <a:xfrm>
              <a:off x="3588" y="692"/>
              <a:ext cx="561" cy="522"/>
              <a:chOff x="-44" y="1473"/>
              <a:chExt cx="981" cy="1105"/>
            </a:xfrm>
          </p:grpSpPr>
          <p:pic>
            <p:nvPicPr>
              <p:cNvPr id="178202" name="Picture 174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9" cstate="print"/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78203" name="Freeform 175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5595 w 356"/>
                  <a:gd name="T3" fmla="*/ 341 h 368"/>
                  <a:gd name="T4" fmla="*/ 6638 w 356"/>
                  <a:gd name="T5" fmla="*/ 7113 h 368"/>
                  <a:gd name="T6" fmla="*/ 1463 w 356"/>
                  <a:gd name="T7" fmla="*/ 8895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178200" name="Rectangle 115"/>
            <p:cNvSpPr>
              <a:spLocks noChangeArrowheads="1"/>
            </p:cNvSpPr>
            <p:nvPr/>
          </p:nvSpPr>
          <p:spPr bwMode="auto">
            <a:xfrm>
              <a:off x="3611" y="576"/>
              <a:ext cx="381" cy="330"/>
            </a:xfrm>
            <a:prstGeom prst="rect">
              <a:avLst/>
            </a:prstGeom>
            <a:solidFill>
              <a:schemeClr val="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78201" name="Text Box 116"/>
            <p:cNvSpPr txBox="1">
              <a:spLocks noChangeArrowheads="1"/>
            </p:cNvSpPr>
            <p:nvPr/>
          </p:nvSpPr>
          <p:spPr bwMode="auto">
            <a:xfrm>
              <a:off x="3574" y="550"/>
              <a:ext cx="436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user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agent</a:t>
              </a:r>
              <a:endParaRPr lang="en-US" sz="24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3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Application Layer</a:t>
            </a:r>
          </a:p>
        </p:txBody>
      </p:sp>
      <p:sp>
        <p:nvSpPr>
          <p:cNvPr id="151554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2-</a:t>
            </a:r>
            <a:fld id="{D954AFFA-3E75-4AF7-AFA7-41124AAABA37}" type="slidenum">
              <a:rPr lang="en-US"/>
              <a:pPr/>
              <a:t>2</a:t>
            </a:fld>
            <a:endParaRPr lang="en-US"/>
          </a:p>
        </p:txBody>
      </p:sp>
      <p:sp>
        <p:nvSpPr>
          <p:cNvPr id="15155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Chapter 2: outline</a:t>
            </a:r>
          </a:p>
        </p:txBody>
      </p:sp>
      <p:sp>
        <p:nvSpPr>
          <p:cNvPr id="151556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33400" y="1611313"/>
            <a:ext cx="3810000" cy="4648200"/>
          </a:xfrm>
        </p:spPr>
        <p:txBody>
          <a:bodyPr/>
          <a:lstStyle/>
          <a:p>
            <a:pPr marL="457200" indent="-457200">
              <a:buFont typeface="Wingdings" pitchFamily="2" charset="2"/>
              <a:buNone/>
            </a:pPr>
            <a:r>
              <a:rPr lang="en-US" smtClean="0">
                <a:ea typeface="ＭＳ Ｐゴシック" pitchFamily="34" charset="-128"/>
              </a:rPr>
              <a:t>2.1 principles of network applications</a:t>
            </a:r>
          </a:p>
          <a:p>
            <a:pPr marL="912813" lvl="1"/>
            <a:r>
              <a:rPr lang="en-US" smtClean="0">
                <a:ea typeface="ＭＳ Ｐゴシック" pitchFamily="34" charset="-128"/>
              </a:rPr>
              <a:t>app architectures</a:t>
            </a:r>
          </a:p>
          <a:p>
            <a:pPr marL="912813" lvl="1"/>
            <a:r>
              <a:rPr lang="en-US" smtClean="0">
                <a:ea typeface="ＭＳ Ｐゴシック" pitchFamily="34" charset="-128"/>
              </a:rPr>
              <a:t>app requirements</a:t>
            </a:r>
          </a:p>
          <a:p>
            <a:pPr marL="457200" indent="-457200">
              <a:buFont typeface="Wingdings" pitchFamily="2" charset="2"/>
              <a:buNone/>
            </a:pPr>
            <a:r>
              <a:rPr lang="en-US" smtClean="0">
                <a:ea typeface="ＭＳ Ｐゴシック" pitchFamily="34" charset="-128"/>
              </a:rPr>
              <a:t>2.2 Web and HTTP</a:t>
            </a:r>
          </a:p>
          <a:p>
            <a:pPr marL="457200" indent="-457200">
              <a:buFont typeface="Wingdings" pitchFamily="2" charset="2"/>
              <a:buNone/>
            </a:pPr>
            <a:r>
              <a:rPr lang="en-US" smtClean="0">
                <a:solidFill>
                  <a:srgbClr val="CC0000"/>
                </a:solidFill>
                <a:ea typeface="ＭＳ Ｐゴシック" pitchFamily="34" charset="-128"/>
              </a:rPr>
              <a:t>2.3 FTP</a:t>
            </a:r>
            <a:r>
              <a:rPr lang="en-US" smtClean="0">
                <a:ea typeface="ＭＳ Ｐゴシック" pitchFamily="34" charset="-128"/>
              </a:rPr>
              <a:t> </a:t>
            </a:r>
          </a:p>
          <a:p>
            <a:pPr marL="457200" indent="-457200">
              <a:buFont typeface="Wingdings" pitchFamily="2" charset="2"/>
              <a:buNone/>
            </a:pPr>
            <a:r>
              <a:rPr lang="en-US" smtClean="0">
                <a:ea typeface="ＭＳ Ｐゴシック" pitchFamily="34" charset="-128"/>
              </a:rPr>
              <a:t>2.4 electronic mail</a:t>
            </a:r>
          </a:p>
          <a:p>
            <a:pPr marL="912813" lvl="1"/>
            <a:r>
              <a:rPr lang="en-US" smtClean="0">
                <a:ea typeface="ＭＳ Ｐゴシック" pitchFamily="34" charset="-128"/>
              </a:rPr>
              <a:t>SMTP, POP3, IMAP</a:t>
            </a:r>
          </a:p>
          <a:p>
            <a:pPr marL="457200" indent="-457200">
              <a:buFont typeface="Wingdings" pitchFamily="2" charset="2"/>
              <a:buNone/>
            </a:pPr>
            <a:r>
              <a:rPr lang="en-US" smtClean="0">
                <a:ea typeface="ＭＳ Ｐゴシック" pitchFamily="34" charset="-128"/>
              </a:rPr>
              <a:t>2.5 DNS</a:t>
            </a:r>
          </a:p>
          <a:p>
            <a:pPr marL="457200" indent="-457200"/>
            <a:endParaRPr lang="en-US" sz="2400" smtClean="0">
              <a:ea typeface="ＭＳ Ｐゴシック" pitchFamily="34" charset="-128"/>
            </a:endParaRPr>
          </a:p>
        </p:txBody>
      </p:sp>
      <p:sp>
        <p:nvSpPr>
          <p:cNvPr id="151557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673600" y="1600200"/>
            <a:ext cx="3876675" cy="4648200"/>
          </a:xfrm>
        </p:spPr>
        <p:txBody>
          <a:bodyPr/>
          <a:lstStyle/>
          <a:p>
            <a:pPr marL="457200" indent="-457200">
              <a:buFont typeface="Wingdings" pitchFamily="2" charset="2"/>
              <a:buNone/>
            </a:pPr>
            <a:r>
              <a:rPr lang="en-US" smtClean="0">
                <a:ea typeface="ＭＳ Ｐゴシック" pitchFamily="34" charset="-128"/>
              </a:rPr>
              <a:t>2.6 P2P applications</a:t>
            </a:r>
          </a:p>
          <a:p>
            <a:pPr marL="457200" indent="-457200">
              <a:buFont typeface="Wingdings" pitchFamily="2" charset="2"/>
              <a:buNone/>
            </a:pPr>
            <a:r>
              <a:rPr lang="en-US" smtClean="0">
                <a:ea typeface="ＭＳ Ｐゴシック" pitchFamily="34" charset="-128"/>
              </a:rPr>
              <a:t>2.7 socket programming with UDP and TCP</a:t>
            </a:r>
          </a:p>
        </p:txBody>
      </p:sp>
      <p:pic>
        <p:nvPicPr>
          <p:cNvPr id="151558" name="Picture 5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663" y="1025525"/>
            <a:ext cx="41132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1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Application Layer</a:t>
            </a:r>
          </a:p>
        </p:txBody>
      </p:sp>
      <p:sp>
        <p:nvSpPr>
          <p:cNvPr id="153602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2-</a:t>
            </a:r>
            <a:fld id="{F152F7B3-5FED-4550-B6D8-0C8820929BC5}" type="slidenum">
              <a:rPr lang="en-US"/>
              <a:pPr/>
              <a:t>3</a:t>
            </a:fld>
            <a:endParaRPr lang="en-US"/>
          </a:p>
        </p:txBody>
      </p:sp>
      <p:pic>
        <p:nvPicPr>
          <p:cNvPr id="153603" name="Picture 48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4338" y="835025"/>
            <a:ext cx="63992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04" name="Freeform 46"/>
          <p:cNvSpPr>
            <a:spLocks/>
          </p:cNvSpPr>
          <p:nvPr/>
        </p:nvSpPr>
        <p:spPr bwMode="auto">
          <a:xfrm>
            <a:off x="6161088" y="2220913"/>
            <a:ext cx="1100137" cy="282575"/>
          </a:xfrm>
          <a:custGeom>
            <a:avLst/>
            <a:gdLst>
              <a:gd name="T0" fmla="*/ 0 w 693"/>
              <a:gd name="T1" fmla="*/ 2147483647 h 178"/>
              <a:gd name="T2" fmla="*/ 2147483647 w 693"/>
              <a:gd name="T3" fmla="*/ 0 h 178"/>
              <a:gd name="T4" fmla="*/ 2147483647 w 693"/>
              <a:gd name="T5" fmla="*/ 0 h 178"/>
              <a:gd name="T6" fmla="*/ 2147483647 w 693"/>
              <a:gd name="T7" fmla="*/ 2147483647 h 178"/>
              <a:gd name="T8" fmla="*/ 0 w 693"/>
              <a:gd name="T9" fmla="*/ 2147483647 h 17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93"/>
              <a:gd name="T16" fmla="*/ 0 h 178"/>
              <a:gd name="T17" fmla="*/ 693 w 693"/>
              <a:gd name="T18" fmla="*/ 178 h 17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93" h="178">
                <a:moveTo>
                  <a:pt x="0" y="116"/>
                </a:moveTo>
                <a:lnTo>
                  <a:pt x="247" y="0"/>
                </a:lnTo>
                <a:lnTo>
                  <a:pt x="693" y="0"/>
                </a:lnTo>
                <a:lnTo>
                  <a:pt x="137" y="178"/>
                </a:lnTo>
                <a:lnTo>
                  <a:pt x="0" y="116"/>
                </a:lnTo>
                <a:close/>
              </a:path>
            </a:pathLst>
          </a:custGeom>
          <a:gradFill rotWithShape="1">
            <a:gsLst>
              <a:gs pos="0">
                <a:srgbClr val="808080"/>
              </a:gs>
              <a:gs pos="100000">
                <a:schemeClr val="bg1"/>
              </a:gs>
            </a:gsLst>
            <a:lin ang="5400000" scaled="1"/>
          </a:gradFill>
          <a:ln w="9525" cap="flat" cmpd="sng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05" name="Freeform 43"/>
          <p:cNvSpPr>
            <a:spLocks/>
          </p:cNvSpPr>
          <p:nvPr/>
        </p:nvSpPr>
        <p:spPr bwMode="auto">
          <a:xfrm>
            <a:off x="2601913" y="2220913"/>
            <a:ext cx="1784350" cy="282575"/>
          </a:xfrm>
          <a:custGeom>
            <a:avLst/>
            <a:gdLst>
              <a:gd name="T0" fmla="*/ 0 w 1124"/>
              <a:gd name="T1" fmla="*/ 2147483647 h 178"/>
              <a:gd name="T2" fmla="*/ 2147483647 w 1124"/>
              <a:gd name="T3" fmla="*/ 2147483647 h 178"/>
              <a:gd name="T4" fmla="*/ 2147483647 w 1124"/>
              <a:gd name="T5" fmla="*/ 0 h 178"/>
              <a:gd name="T6" fmla="*/ 2147483647 w 1124"/>
              <a:gd name="T7" fmla="*/ 2147483647 h 178"/>
              <a:gd name="T8" fmla="*/ 0 w 1124"/>
              <a:gd name="T9" fmla="*/ 2147483647 h 17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24"/>
              <a:gd name="T16" fmla="*/ 0 h 178"/>
              <a:gd name="T17" fmla="*/ 1124 w 1124"/>
              <a:gd name="T18" fmla="*/ 178 h 17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24" h="178">
                <a:moveTo>
                  <a:pt x="0" y="178"/>
                </a:moveTo>
                <a:lnTo>
                  <a:pt x="41" y="7"/>
                </a:lnTo>
                <a:lnTo>
                  <a:pt x="1124" y="0"/>
                </a:lnTo>
                <a:lnTo>
                  <a:pt x="247" y="171"/>
                </a:lnTo>
                <a:lnTo>
                  <a:pt x="0" y="178"/>
                </a:lnTo>
                <a:close/>
              </a:path>
            </a:pathLst>
          </a:custGeom>
          <a:gradFill rotWithShape="1">
            <a:gsLst>
              <a:gs pos="0">
                <a:srgbClr val="808080"/>
              </a:gs>
              <a:gs pos="100000">
                <a:schemeClr val="bg1"/>
              </a:gs>
            </a:gsLst>
            <a:lin ang="5400000" scaled="1"/>
          </a:gradFill>
          <a:ln w="9525" cap="flat" cmpd="sng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06375"/>
            <a:ext cx="7772400" cy="860425"/>
          </a:xfrm>
        </p:spPr>
        <p:txBody>
          <a:bodyPr/>
          <a:lstStyle/>
          <a:p>
            <a:r>
              <a:rPr lang="en-US" sz="4000" smtClean="0">
                <a:ea typeface="ＭＳ Ｐゴシック" pitchFamily="34" charset="-128"/>
              </a:rPr>
              <a:t>FTP: the file transfer protocol</a:t>
            </a:r>
            <a:endParaRPr lang="en-US" smtClean="0">
              <a:ea typeface="ＭＳ Ｐゴシック" pitchFamily="34" charset="-128"/>
            </a:endParaRPr>
          </a:p>
        </p:txBody>
      </p:sp>
      <p:sp>
        <p:nvSpPr>
          <p:cNvPr id="153607" name="Text Box 16"/>
          <p:cNvSpPr txBox="1">
            <a:spLocks noChangeArrowheads="1"/>
          </p:cNvSpPr>
          <p:nvPr/>
        </p:nvSpPr>
        <p:spPr bwMode="auto">
          <a:xfrm>
            <a:off x="4645025" y="1255713"/>
            <a:ext cx="17129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CC0000"/>
                </a:solidFill>
              </a:rPr>
              <a:t>file transfer</a:t>
            </a:r>
          </a:p>
        </p:txBody>
      </p:sp>
      <p:grpSp>
        <p:nvGrpSpPr>
          <p:cNvPr id="153608" name="Group 17"/>
          <p:cNvGrpSpPr>
            <a:grpSpLocks/>
          </p:cNvGrpSpPr>
          <p:nvPr/>
        </p:nvGrpSpPr>
        <p:grpSpPr bwMode="auto">
          <a:xfrm>
            <a:off x="6537325" y="1411288"/>
            <a:ext cx="749300" cy="828675"/>
            <a:chOff x="3914" y="1386"/>
            <a:chExt cx="472" cy="522"/>
          </a:xfrm>
        </p:grpSpPr>
        <p:sp>
          <p:nvSpPr>
            <p:cNvPr id="153662" name="Rectangle 18"/>
            <p:cNvSpPr>
              <a:spLocks noChangeArrowheads="1"/>
            </p:cNvSpPr>
            <p:nvPr/>
          </p:nvSpPr>
          <p:spPr bwMode="auto">
            <a:xfrm>
              <a:off x="3930" y="1386"/>
              <a:ext cx="444" cy="522"/>
            </a:xfrm>
            <a:prstGeom prst="rect">
              <a:avLst/>
            </a:prstGeom>
            <a:solidFill>
              <a:schemeClr val="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Comic Sans MS" pitchFamily="66" charset="0"/>
              </a:endParaRPr>
            </a:p>
          </p:txBody>
        </p:sp>
        <p:sp>
          <p:nvSpPr>
            <p:cNvPr id="153663" name="Text Box 19"/>
            <p:cNvSpPr txBox="1">
              <a:spLocks noChangeArrowheads="1"/>
            </p:cNvSpPr>
            <p:nvPr/>
          </p:nvSpPr>
          <p:spPr bwMode="auto">
            <a:xfrm>
              <a:off x="3914" y="1463"/>
              <a:ext cx="472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FTP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server</a:t>
              </a:r>
              <a:endParaRPr lang="en-US" sz="2400"/>
            </a:p>
          </p:txBody>
        </p:sp>
      </p:grpSp>
      <p:grpSp>
        <p:nvGrpSpPr>
          <p:cNvPr id="153609" name="Group 20"/>
          <p:cNvGrpSpPr>
            <a:grpSpLocks/>
          </p:cNvGrpSpPr>
          <p:nvPr/>
        </p:nvGrpSpPr>
        <p:grpSpPr bwMode="auto">
          <a:xfrm>
            <a:off x="2582863" y="1401763"/>
            <a:ext cx="1789112" cy="852487"/>
            <a:chOff x="1645" y="1326"/>
            <a:chExt cx="1127" cy="537"/>
          </a:xfrm>
        </p:grpSpPr>
        <p:sp>
          <p:nvSpPr>
            <p:cNvPr id="153658" name="Rectangle 21"/>
            <p:cNvSpPr>
              <a:spLocks noChangeArrowheads="1"/>
            </p:cNvSpPr>
            <p:nvPr/>
          </p:nvSpPr>
          <p:spPr bwMode="auto">
            <a:xfrm>
              <a:off x="2328" y="1326"/>
              <a:ext cx="444" cy="522"/>
            </a:xfrm>
            <a:prstGeom prst="rect">
              <a:avLst/>
            </a:prstGeom>
            <a:solidFill>
              <a:schemeClr val="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Comic Sans MS" pitchFamily="66" charset="0"/>
              </a:endParaRPr>
            </a:p>
          </p:txBody>
        </p:sp>
        <p:sp>
          <p:nvSpPr>
            <p:cNvPr id="153659" name="Rectangle 22"/>
            <p:cNvSpPr>
              <a:spLocks noChangeArrowheads="1"/>
            </p:cNvSpPr>
            <p:nvPr/>
          </p:nvSpPr>
          <p:spPr bwMode="auto">
            <a:xfrm>
              <a:off x="1704" y="1332"/>
              <a:ext cx="606" cy="522"/>
            </a:xfrm>
            <a:prstGeom prst="rect">
              <a:avLst/>
            </a:prstGeom>
            <a:solidFill>
              <a:srgbClr val="33CCCC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Comic Sans MS" pitchFamily="66" charset="0"/>
              </a:endParaRPr>
            </a:p>
          </p:txBody>
        </p:sp>
        <p:sp>
          <p:nvSpPr>
            <p:cNvPr id="153660" name="Text Box 23"/>
            <p:cNvSpPr txBox="1">
              <a:spLocks noChangeArrowheads="1"/>
            </p:cNvSpPr>
            <p:nvPr/>
          </p:nvSpPr>
          <p:spPr bwMode="auto">
            <a:xfrm>
              <a:off x="1645" y="1343"/>
              <a:ext cx="738" cy="5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FTP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user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interface</a:t>
              </a:r>
              <a:endParaRPr lang="en-US" sz="2400"/>
            </a:p>
          </p:txBody>
        </p:sp>
        <p:sp>
          <p:nvSpPr>
            <p:cNvPr id="153661" name="Text Box 24"/>
            <p:cNvSpPr txBox="1">
              <a:spLocks noChangeArrowheads="1"/>
            </p:cNvSpPr>
            <p:nvPr/>
          </p:nvSpPr>
          <p:spPr bwMode="auto">
            <a:xfrm>
              <a:off x="2341" y="1403"/>
              <a:ext cx="414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FTP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client</a:t>
              </a:r>
              <a:endParaRPr lang="en-US" sz="2400"/>
            </a:p>
          </p:txBody>
        </p:sp>
      </p:grpSp>
      <p:sp>
        <p:nvSpPr>
          <p:cNvPr id="153610" name="Text Box 32"/>
          <p:cNvSpPr txBox="1">
            <a:spLocks noChangeArrowheads="1"/>
          </p:cNvSpPr>
          <p:nvPr/>
        </p:nvSpPr>
        <p:spPr bwMode="auto">
          <a:xfrm>
            <a:off x="3881438" y="2522538"/>
            <a:ext cx="10763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local file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system</a:t>
            </a:r>
            <a:endParaRPr lang="en-US" sz="2400"/>
          </a:p>
        </p:txBody>
      </p:sp>
      <p:sp>
        <p:nvSpPr>
          <p:cNvPr id="153611" name="Line 33"/>
          <p:cNvSpPr>
            <a:spLocks noChangeShapeType="1"/>
          </p:cNvSpPr>
          <p:nvPr/>
        </p:nvSpPr>
        <p:spPr bwMode="auto">
          <a:xfrm>
            <a:off x="3219450" y="2239963"/>
            <a:ext cx="323850" cy="4381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12" name="Line 34"/>
          <p:cNvSpPr>
            <a:spLocks noChangeShapeType="1"/>
          </p:cNvSpPr>
          <p:nvPr/>
        </p:nvSpPr>
        <p:spPr bwMode="auto">
          <a:xfrm flipH="1">
            <a:off x="3714750" y="2230438"/>
            <a:ext cx="333375" cy="4381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13" name="Text Box 41"/>
          <p:cNvSpPr txBox="1">
            <a:spLocks noChangeArrowheads="1"/>
          </p:cNvSpPr>
          <p:nvPr/>
        </p:nvSpPr>
        <p:spPr bwMode="auto">
          <a:xfrm>
            <a:off x="7161213" y="2333625"/>
            <a:ext cx="14573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remote file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system</a:t>
            </a:r>
            <a:endParaRPr lang="en-US" sz="2400"/>
          </a:p>
        </p:txBody>
      </p:sp>
      <p:sp>
        <p:nvSpPr>
          <p:cNvPr id="153614" name="Line 42"/>
          <p:cNvSpPr>
            <a:spLocks noChangeShapeType="1"/>
          </p:cNvSpPr>
          <p:nvPr/>
        </p:nvSpPr>
        <p:spPr bwMode="auto">
          <a:xfrm>
            <a:off x="6915150" y="2239963"/>
            <a:ext cx="0" cy="4286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53615" name="Picture 43" descr="Alic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90663" y="1454150"/>
            <a:ext cx="561975" cy="693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16" name="Text Box 44"/>
          <p:cNvSpPr txBox="1">
            <a:spLocks noChangeArrowheads="1"/>
          </p:cNvSpPr>
          <p:nvPr/>
        </p:nvSpPr>
        <p:spPr bwMode="auto">
          <a:xfrm>
            <a:off x="1379538" y="2162175"/>
            <a:ext cx="9715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user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at host</a:t>
            </a:r>
            <a:endParaRPr lang="en-US" sz="2400"/>
          </a:p>
        </p:txBody>
      </p:sp>
      <p:sp>
        <p:nvSpPr>
          <p:cNvPr id="153617" name="Line 45"/>
          <p:cNvSpPr>
            <a:spLocks noChangeShapeType="1"/>
          </p:cNvSpPr>
          <p:nvPr/>
        </p:nvSpPr>
        <p:spPr bwMode="auto">
          <a:xfrm>
            <a:off x="2028825" y="1849438"/>
            <a:ext cx="5810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18" name="AutoShape 327"/>
          <p:cNvSpPr>
            <a:spLocks noChangeArrowheads="1"/>
          </p:cNvSpPr>
          <p:nvPr/>
        </p:nvSpPr>
        <p:spPr bwMode="auto">
          <a:xfrm>
            <a:off x="3333750" y="2673350"/>
            <a:ext cx="569913" cy="428625"/>
          </a:xfrm>
          <a:prstGeom prst="can">
            <a:avLst>
              <a:gd name="adj" fmla="val 20218"/>
            </a:avLst>
          </a:prstGeom>
          <a:gradFill rotWithShape="1">
            <a:gsLst>
              <a:gs pos="0">
                <a:srgbClr val="000099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sz="2400"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153619" name="AutoShape 327"/>
          <p:cNvSpPr>
            <a:spLocks noChangeArrowheads="1"/>
          </p:cNvSpPr>
          <p:nvPr/>
        </p:nvSpPr>
        <p:spPr bwMode="auto">
          <a:xfrm>
            <a:off x="6665913" y="2628900"/>
            <a:ext cx="569912" cy="428625"/>
          </a:xfrm>
          <a:prstGeom prst="can">
            <a:avLst>
              <a:gd name="adj" fmla="val 20218"/>
            </a:avLst>
          </a:prstGeom>
          <a:gradFill rotWithShape="1">
            <a:gsLst>
              <a:gs pos="0">
                <a:srgbClr val="000099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sz="2400"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153620" name="Rectangle 3"/>
          <p:cNvSpPr>
            <a:spLocks noChangeArrowheads="1"/>
          </p:cNvSpPr>
          <p:nvPr/>
        </p:nvSpPr>
        <p:spPr bwMode="auto">
          <a:xfrm>
            <a:off x="744538" y="3751263"/>
            <a:ext cx="8013700" cy="254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sz="2800" dirty="0">
                <a:latin typeface="Gill Sans MT" pitchFamily="34" charset="0"/>
              </a:rPr>
              <a:t>transfer file to/from remote host</a:t>
            </a:r>
          </a:p>
          <a:p>
            <a:pPr marL="342900" indent="-342900">
              <a:lnSpc>
                <a:spcPct val="75000"/>
              </a:lnSpc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sz="2800" dirty="0">
                <a:latin typeface="Gill Sans MT" pitchFamily="34" charset="0"/>
              </a:rPr>
              <a:t>client/server model</a:t>
            </a:r>
          </a:p>
          <a:p>
            <a:pPr marL="742950" lvl="1" indent="-285750">
              <a:lnSpc>
                <a:spcPct val="90000"/>
              </a:lnSpc>
              <a:buClr>
                <a:srgbClr val="000099"/>
              </a:buClr>
              <a:buSzTx/>
              <a:buFont typeface="Wingdings" pitchFamily="2" charset="2"/>
              <a:buChar char="§"/>
            </a:pPr>
            <a:r>
              <a:rPr lang="en-US" sz="2400" i="1" dirty="0">
                <a:solidFill>
                  <a:srgbClr val="CC0000"/>
                </a:solidFill>
                <a:latin typeface="Gill Sans MT" pitchFamily="34" charset="0"/>
              </a:rPr>
              <a:t>client:</a:t>
            </a:r>
            <a:r>
              <a:rPr lang="en-US" sz="2400" dirty="0">
                <a:latin typeface="Gill Sans MT" pitchFamily="34" charset="0"/>
              </a:rPr>
              <a:t> side that initiates transfer (either to/from remote)</a:t>
            </a:r>
          </a:p>
          <a:p>
            <a:pPr marL="742950" lvl="1" indent="-285750">
              <a:lnSpc>
                <a:spcPct val="90000"/>
              </a:lnSpc>
              <a:buClr>
                <a:srgbClr val="000099"/>
              </a:buClr>
              <a:buSzTx/>
              <a:buFont typeface="Wingdings" pitchFamily="2" charset="2"/>
              <a:buChar char="§"/>
            </a:pPr>
            <a:r>
              <a:rPr lang="en-US" sz="2400" i="1" dirty="0">
                <a:solidFill>
                  <a:srgbClr val="CC0000"/>
                </a:solidFill>
                <a:latin typeface="Gill Sans MT" pitchFamily="34" charset="0"/>
              </a:rPr>
              <a:t>server:</a:t>
            </a:r>
            <a:r>
              <a:rPr lang="en-US" sz="2400" dirty="0">
                <a:latin typeface="Gill Sans MT" pitchFamily="34" charset="0"/>
              </a:rPr>
              <a:t> remote host</a:t>
            </a:r>
          </a:p>
          <a:p>
            <a:pPr marL="342900" indent="-342900">
              <a:lnSpc>
                <a:spcPct val="75000"/>
              </a:lnSpc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sz="2800" dirty="0">
                <a:latin typeface="Gill Sans MT" pitchFamily="34" charset="0"/>
              </a:rPr>
              <a:t>ftp: </a:t>
            </a:r>
            <a:r>
              <a:rPr lang="en-US" sz="2800" dirty="0">
                <a:latin typeface="Gill Sans MT" pitchFamily="34" charset="0"/>
                <a:hlinkClick r:id="rId5"/>
              </a:rPr>
              <a:t>RFC 959</a:t>
            </a:r>
            <a:endParaRPr lang="en-US" sz="2800" dirty="0">
              <a:latin typeface="Gill Sans MT" pitchFamily="34" charset="0"/>
            </a:endParaRPr>
          </a:p>
          <a:p>
            <a:pPr marL="342900" indent="-342900">
              <a:lnSpc>
                <a:spcPct val="75000"/>
              </a:lnSpc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sz="2800" dirty="0">
                <a:latin typeface="Gill Sans MT" pitchFamily="34" charset="0"/>
              </a:rPr>
              <a:t>ftp server: port </a:t>
            </a:r>
            <a:r>
              <a:rPr lang="en-US" sz="2800" dirty="0" smtClean="0">
                <a:latin typeface="Gill Sans MT" pitchFamily="34" charset="0"/>
              </a:rPr>
              <a:t>21, </a:t>
            </a:r>
            <a:r>
              <a:rPr lang="en-US" sz="2800" dirty="0" err="1" smtClean="0">
                <a:latin typeface="Gill Sans MT" pitchFamily="34" charset="0"/>
              </a:rPr>
              <a:t>sftp</a:t>
            </a:r>
            <a:r>
              <a:rPr lang="en-US" sz="2800" dirty="0" smtClean="0">
                <a:latin typeface="Gill Sans MT" pitchFamily="34" charset="0"/>
              </a:rPr>
              <a:t> server: port 115</a:t>
            </a:r>
            <a:endParaRPr lang="en-US" sz="2800" dirty="0">
              <a:latin typeface="Gill Sans MT" pitchFamily="34" charset="0"/>
            </a:endParaRPr>
          </a:p>
        </p:txBody>
      </p:sp>
      <p:sp>
        <p:nvSpPr>
          <p:cNvPr id="153621" name="Line 49"/>
          <p:cNvSpPr>
            <a:spLocks noChangeShapeType="1"/>
          </p:cNvSpPr>
          <p:nvPr/>
        </p:nvSpPr>
        <p:spPr bwMode="auto">
          <a:xfrm>
            <a:off x="4365625" y="1714500"/>
            <a:ext cx="2187575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153622" name="Group 51"/>
          <p:cNvGrpSpPr>
            <a:grpSpLocks/>
          </p:cNvGrpSpPr>
          <p:nvPr/>
        </p:nvGrpSpPr>
        <p:grpSpPr bwMode="auto">
          <a:xfrm>
            <a:off x="6008688" y="2327275"/>
            <a:ext cx="476250" cy="749300"/>
            <a:chOff x="4140" y="429"/>
            <a:chExt cx="1425" cy="2396"/>
          </a:xfrm>
        </p:grpSpPr>
        <p:sp>
          <p:nvSpPr>
            <p:cNvPr id="153626" name="Freeform 52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627" name="Rectangle 53"/>
            <p:cNvSpPr>
              <a:spLocks noChangeArrowheads="1"/>
            </p:cNvSpPr>
            <p:nvPr/>
          </p:nvSpPr>
          <p:spPr bwMode="auto">
            <a:xfrm>
              <a:off x="4207" y="429"/>
              <a:ext cx="1045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628" name="Freeform 54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629" name="Freeform 55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630" name="Rectangle 56"/>
            <p:cNvSpPr>
              <a:spLocks noChangeArrowheads="1"/>
            </p:cNvSpPr>
            <p:nvPr/>
          </p:nvSpPr>
          <p:spPr bwMode="auto">
            <a:xfrm>
              <a:off x="4211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3631" name="Group 57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53656" name="AutoShape 58"/>
              <p:cNvSpPr>
                <a:spLocks noChangeArrowheads="1"/>
              </p:cNvSpPr>
              <p:nvPr/>
            </p:nvSpPr>
            <p:spPr bwMode="auto">
              <a:xfrm>
                <a:off x="613" y="2568"/>
                <a:ext cx="741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657" name="AutoShape 59"/>
              <p:cNvSpPr>
                <a:spLocks noChangeArrowheads="1"/>
              </p:cNvSpPr>
              <p:nvPr/>
            </p:nvSpPr>
            <p:spPr bwMode="auto">
              <a:xfrm>
                <a:off x="631" y="2582"/>
                <a:ext cx="693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3632" name="Rectangle 60"/>
            <p:cNvSpPr>
              <a:spLocks noChangeArrowheads="1"/>
            </p:cNvSpPr>
            <p:nvPr/>
          </p:nvSpPr>
          <p:spPr bwMode="auto">
            <a:xfrm>
              <a:off x="4226" y="1018"/>
              <a:ext cx="594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3633" name="Group 61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53654" name="AutoShape 62"/>
              <p:cNvSpPr>
                <a:spLocks noChangeArrowheads="1"/>
              </p:cNvSpPr>
              <p:nvPr/>
            </p:nvSpPr>
            <p:spPr bwMode="auto">
              <a:xfrm>
                <a:off x="615" y="2566"/>
                <a:ext cx="723" cy="14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655" name="AutoShape 63"/>
              <p:cNvSpPr>
                <a:spLocks noChangeArrowheads="1"/>
              </p:cNvSpPr>
              <p:nvPr/>
            </p:nvSpPr>
            <p:spPr bwMode="auto">
              <a:xfrm>
                <a:off x="633" y="2582"/>
                <a:ext cx="688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3634" name="Rectangle 64"/>
            <p:cNvSpPr>
              <a:spLocks noChangeArrowheads="1"/>
            </p:cNvSpPr>
            <p:nvPr/>
          </p:nvSpPr>
          <p:spPr bwMode="auto">
            <a:xfrm>
              <a:off x="4216" y="1358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635" name="Rectangle 65"/>
            <p:cNvSpPr>
              <a:spLocks noChangeArrowheads="1"/>
            </p:cNvSpPr>
            <p:nvPr/>
          </p:nvSpPr>
          <p:spPr bwMode="auto">
            <a:xfrm>
              <a:off x="4230" y="1657"/>
              <a:ext cx="594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3636" name="Group 66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53652" name="AutoShape 67"/>
              <p:cNvSpPr>
                <a:spLocks noChangeArrowheads="1"/>
              </p:cNvSpPr>
              <p:nvPr/>
            </p:nvSpPr>
            <p:spPr bwMode="auto">
              <a:xfrm>
                <a:off x="612" y="2568"/>
                <a:ext cx="728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653" name="AutoShape 68"/>
              <p:cNvSpPr>
                <a:spLocks noChangeArrowheads="1"/>
              </p:cNvSpPr>
              <p:nvPr/>
            </p:nvSpPr>
            <p:spPr bwMode="auto">
              <a:xfrm>
                <a:off x="630" y="2582"/>
                <a:ext cx="692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3637" name="Freeform 69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53638" name="Group 70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53650" name="AutoShape 71"/>
              <p:cNvSpPr>
                <a:spLocks noChangeArrowheads="1"/>
              </p:cNvSpPr>
              <p:nvPr/>
            </p:nvSpPr>
            <p:spPr bwMode="auto">
              <a:xfrm>
                <a:off x="613" y="2569"/>
                <a:ext cx="728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651" name="AutoShape 72"/>
              <p:cNvSpPr>
                <a:spLocks noChangeArrowheads="1"/>
              </p:cNvSpPr>
              <p:nvPr/>
            </p:nvSpPr>
            <p:spPr bwMode="auto">
              <a:xfrm>
                <a:off x="631" y="2584"/>
                <a:ext cx="692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3639" name="Rectangle 73"/>
            <p:cNvSpPr>
              <a:spLocks noChangeArrowheads="1"/>
            </p:cNvSpPr>
            <p:nvPr/>
          </p:nvSpPr>
          <p:spPr bwMode="auto">
            <a:xfrm>
              <a:off x="5252" y="429"/>
              <a:ext cx="67" cy="2289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640" name="Freeform 74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641" name="Freeform 75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7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642" name="Oval 76"/>
            <p:cNvSpPr>
              <a:spLocks noChangeArrowheads="1"/>
            </p:cNvSpPr>
            <p:nvPr/>
          </p:nvSpPr>
          <p:spPr bwMode="auto">
            <a:xfrm>
              <a:off x="5518" y="2612"/>
              <a:ext cx="48" cy="96"/>
            </a:xfrm>
            <a:prstGeom prst="ellipse">
              <a:avLst/>
            </a:pr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643" name="Freeform 77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644" name="AutoShape 78"/>
            <p:cNvSpPr>
              <a:spLocks noChangeArrowheads="1"/>
            </p:cNvSpPr>
            <p:nvPr/>
          </p:nvSpPr>
          <p:spPr bwMode="auto">
            <a:xfrm>
              <a:off x="4140" y="2678"/>
              <a:ext cx="1197" cy="147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645" name="AutoShape 79"/>
            <p:cNvSpPr>
              <a:spLocks noChangeArrowheads="1"/>
            </p:cNvSpPr>
            <p:nvPr/>
          </p:nvSpPr>
          <p:spPr bwMode="auto">
            <a:xfrm>
              <a:off x="4207" y="2713"/>
              <a:ext cx="1069" cy="81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646" name="Oval 80"/>
            <p:cNvSpPr>
              <a:spLocks noChangeArrowheads="1"/>
            </p:cNvSpPr>
            <p:nvPr/>
          </p:nvSpPr>
          <p:spPr bwMode="auto">
            <a:xfrm>
              <a:off x="4306" y="2383"/>
              <a:ext cx="162" cy="142"/>
            </a:xfrm>
            <a:prstGeom prst="ellipse">
              <a:avLst/>
            </a:prstGeom>
            <a:solidFill>
              <a:srgbClr val="33CC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647" name="Oval 81"/>
            <p:cNvSpPr>
              <a:spLocks noChangeArrowheads="1"/>
            </p:cNvSpPr>
            <p:nvPr/>
          </p:nvSpPr>
          <p:spPr bwMode="auto">
            <a:xfrm>
              <a:off x="4487" y="2383"/>
              <a:ext cx="162" cy="142"/>
            </a:xfrm>
            <a:prstGeom prst="ellipse">
              <a:avLst/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53648" name="Oval 82"/>
            <p:cNvSpPr>
              <a:spLocks noChangeArrowheads="1"/>
            </p:cNvSpPr>
            <p:nvPr/>
          </p:nvSpPr>
          <p:spPr bwMode="auto">
            <a:xfrm>
              <a:off x="4663" y="2383"/>
              <a:ext cx="157" cy="137"/>
            </a:xfrm>
            <a:prstGeom prst="ellipse">
              <a:avLst/>
            </a:prstGeom>
            <a:solidFill>
              <a:srgbClr val="33CC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649" name="Rectangle 83"/>
            <p:cNvSpPr>
              <a:spLocks noChangeArrowheads="1"/>
            </p:cNvSpPr>
            <p:nvPr/>
          </p:nvSpPr>
          <p:spPr bwMode="auto">
            <a:xfrm>
              <a:off x="5062" y="1835"/>
              <a:ext cx="86" cy="761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53623" name="Group 84"/>
          <p:cNvGrpSpPr>
            <a:grpSpLocks/>
          </p:cNvGrpSpPr>
          <p:nvPr/>
        </p:nvGrpSpPr>
        <p:grpSpPr bwMode="auto">
          <a:xfrm>
            <a:off x="2220913" y="2352675"/>
            <a:ext cx="830262" cy="849313"/>
            <a:chOff x="-44" y="1473"/>
            <a:chExt cx="981" cy="1105"/>
          </a:xfrm>
        </p:grpSpPr>
        <p:pic>
          <p:nvPicPr>
            <p:cNvPr id="153624" name="Picture 85" descr="desktop_computer_stylized_medium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3625" name="Freeform 8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49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Application Layer</a:t>
            </a:r>
          </a:p>
        </p:txBody>
      </p:sp>
      <p:sp>
        <p:nvSpPr>
          <p:cNvPr id="155650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2-</a:t>
            </a:r>
            <a:fld id="{0DB8FBB7-3401-4F45-AE09-8087FA9CBA52}" type="slidenum">
              <a:rPr lang="en-US"/>
              <a:pPr/>
              <a:t>4</a:t>
            </a:fld>
            <a:endParaRPr lang="en-US"/>
          </a:p>
        </p:txBody>
      </p:sp>
      <p:sp>
        <p:nvSpPr>
          <p:cNvPr id="155651" name="Rectangle 2"/>
          <p:cNvSpPr>
            <a:spLocks noGrp="1" noChangeArrowheads="1"/>
          </p:cNvSpPr>
          <p:nvPr>
            <p:ph type="title"/>
          </p:nvPr>
        </p:nvSpPr>
        <p:spPr>
          <a:xfrm>
            <a:off x="336550" y="163513"/>
            <a:ext cx="7772400" cy="925512"/>
          </a:xfrm>
        </p:spPr>
        <p:txBody>
          <a:bodyPr/>
          <a:lstStyle/>
          <a:p>
            <a:r>
              <a:rPr lang="en-US" sz="3600" smtClean="0">
                <a:ea typeface="ＭＳ Ｐゴシック" pitchFamily="34" charset="-128"/>
              </a:rPr>
              <a:t>FTP: separate control, data connections</a:t>
            </a:r>
            <a:endParaRPr lang="en-US" smtClean="0">
              <a:ea typeface="ＭＳ Ｐゴシック" pitchFamily="34" charset="-128"/>
            </a:endParaRPr>
          </a:p>
        </p:txBody>
      </p:sp>
      <p:sp>
        <p:nvSpPr>
          <p:cNvPr id="15565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0050" y="1504950"/>
            <a:ext cx="4318000" cy="4964113"/>
          </a:xfrm>
        </p:spPr>
        <p:txBody>
          <a:bodyPr/>
          <a:lstStyle/>
          <a:p>
            <a:r>
              <a:rPr lang="en-US" sz="2400" dirty="0" smtClean="0">
                <a:ea typeface="ＭＳ Ｐゴシック" pitchFamily="34" charset="-128"/>
              </a:rPr>
              <a:t>FTP client contacts FTP server at port 21, using TCP </a:t>
            </a:r>
          </a:p>
          <a:p>
            <a:r>
              <a:rPr lang="en-US" sz="2400" dirty="0" smtClean="0">
                <a:ea typeface="ＭＳ Ｐゴシック" pitchFamily="34" charset="-128"/>
              </a:rPr>
              <a:t>client authorized over control connection</a:t>
            </a:r>
          </a:p>
          <a:p>
            <a:r>
              <a:rPr lang="en-US" sz="2400" dirty="0" smtClean="0">
                <a:ea typeface="ＭＳ Ｐゴシック" pitchFamily="34" charset="-128"/>
              </a:rPr>
              <a:t>client browses remote directory, sends commands over control connection</a:t>
            </a:r>
          </a:p>
          <a:p>
            <a:r>
              <a:rPr lang="en-US" sz="2400" dirty="0" smtClean="0">
                <a:ea typeface="ＭＳ Ｐゴシック" pitchFamily="34" charset="-128"/>
              </a:rPr>
              <a:t>when server receives file transfer command, </a:t>
            </a:r>
            <a:r>
              <a:rPr lang="en-US" sz="2400" i="1" dirty="0" smtClean="0">
                <a:solidFill>
                  <a:srgbClr val="CC0000"/>
                </a:solidFill>
                <a:ea typeface="ＭＳ Ｐゴシック" pitchFamily="34" charset="-128"/>
              </a:rPr>
              <a:t>server</a:t>
            </a:r>
            <a:r>
              <a:rPr lang="en-US" sz="2400" dirty="0" smtClean="0">
                <a:ea typeface="ＭＳ Ｐゴシック" pitchFamily="34" charset="-128"/>
              </a:rPr>
              <a:t> opens </a:t>
            </a:r>
            <a:r>
              <a:rPr lang="en-US" sz="2400" i="1" dirty="0" smtClean="0">
                <a:ea typeface="ＭＳ Ｐゴシック" pitchFamily="34" charset="-128"/>
              </a:rPr>
              <a:t>2</a:t>
            </a:r>
            <a:r>
              <a:rPr lang="en-US" sz="2400" i="1" baseline="30000" dirty="0" smtClean="0">
                <a:ea typeface="ＭＳ Ｐゴシック" pitchFamily="34" charset="-128"/>
              </a:rPr>
              <a:t>nd</a:t>
            </a:r>
            <a:r>
              <a:rPr lang="en-US" sz="2400" i="1" dirty="0" smtClean="0">
                <a:ea typeface="ＭＳ Ｐゴシック" pitchFamily="34" charset="-128"/>
              </a:rPr>
              <a:t> </a:t>
            </a:r>
            <a:r>
              <a:rPr lang="en-US" sz="2400" dirty="0" smtClean="0">
                <a:ea typeface="ＭＳ Ｐゴシック" pitchFamily="34" charset="-128"/>
              </a:rPr>
              <a:t>TCP data connection (for file) </a:t>
            </a:r>
            <a:r>
              <a:rPr lang="en-US" sz="2400" i="1" dirty="0" smtClean="0">
                <a:ea typeface="ＭＳ Ｐゴシック" pitchFamily="34" charset="-128"/>
              </a:rPr>
              <a:t>to </a:t>
            </a:r>
            <a:r>
              <a:rPr lang="en-US" sz="2400" dirty="0" smtClean="0">
                <a:ea typeface="ＭＳ Ｐゴシック" pitchFamily="34" charset="-128"/>
              </a:rPr>
              <a:t>client</a:t>
            </a:r>
            <a:endParaRPr lang="en-US" sz="2400" dirty="0" smtClean="0">
              <a:ea typeface="ＭＳ Ｐゴシック" pitchFamily="34" charset="-128"/>
            </a:endParaRPr>
          </a:p>
        </p:txBody>
      </p:sp>
      <p:sp>
        <p:nvSpPr>
          <p:cNvPr id="155653" name="Text Box 15"/>
          <p:cNvSpPr txBox="1">
            <a:spLocks noChangeArrowheads="1"/>
          </p:cNvSpPr>
          <p:nvPr/>
        </p:nvSpPr>
        <p:spPr bwMode="auto">
          <a:xfrm>
            <a:off x="4838700" y="2533650"/>
            <a:ext cx="717550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FTP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client</a:t>
            </a:r>
          </a:p>
        </p:txBody>
      </p:sp>
      <p:sp>
        <p:nvSpPr>
          <p:cNvPr id="155654" name="Text Box 16"/>
          <p:cNvSpPr txBox="1">
            <a:spLocks noChangeArrowheads="1"/>
          </p:cNvSpPr>
          <p:nvPr/>
        </p:nvSpPr>
        <p:spPr bwMode="auto">
          <a:xfrm>
            <a:off x="7856538" y="2543175"/>
            <a:ext cx="819150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FTP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server</a:t>
            </a:r>
          </a:p>
        </p:txBody>
      </p:sp>
      <p:sp>
        <p:nvSpPr>
          <p:cNvPr id="155655" name="Line 17"/>
          <p:cNvSpPr>
            <a:spLocks noChangeShapeType="1"/>
          </p:cNvSpPr>
          <p:nvPr/>
        </p:nvSpPr>
        <p:spPr bwMode="auto">
          <a:xfrm>
            <a:off x="5508625" y="2011363"/>
            <a:ext cx="2562225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5656" name="Line 18"/>
          <p:cNvSpPr>
            <a:spLocks noChangeShapeType="1"/>
          </p:cNvSpPr>
          <p:nvPr/>
        </p:nvSpPr>
        <p:spPr bwMode="auto">
          <a:xfrm flipV="1">
            <a:off x="5527675" y="2325688"/>
            <a:ext cx="2562225" cy="952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5657" name="Text Box 19"/>
          <p:cNvSpPr txBox="1">
            <a:spLocks noChangeArrowheads="1"/>
          </p:cNvSpPr>
          <p:nvPr/>
        </p:nvSpPr>
        <p:spPr bwMode="auto">
          <a:xfrm>
            <a:off x="5580063" y="1473200"/>
            <a:ext cx="2409825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i="1">
                <a:solidFill>
                  <a:srgbClr val="CC0000"/>
                </a:solidFill>
              </a:rPr>
              <a:t>TCP control connection,</a:t>
            </a:r>
          </a:p>
          <a:p>
            <a:pPr algn="ctr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i="1">
                <a:solidFill>
                  <a:srgbClr val="CC0000"/>
                </a:solidFill>
              </a:rPr>
              <a:t>server port 21</a:t>
            </a:r>
            <a:endParaRPr lang="en-US" sz="2400" i="1">
              <a:solidFill>
                <a:srgbClr val="CC0000"/>
              </a:solidFill>
            </a:endParaRPr>
          </a:p>
        </p:txBody>
      </p:sp>
      <p:sp>
        <p:nvSpPr>
          <p:cNvPr id="155658" name="Text Box 20"/>
          <p:cNvSpPr txBox="1">
            <a:spLocks noChangeArrowheads="1"/>
          </p:cNvSpPr>
          <p:nvPr/>
        </p:nvSpPr>
        <p:spPr bwMode="auto">
          <a:xfrm>
            <a:off x="5554663" y="2400300"/>
            <a:ext cx="2409825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i="1">
                <a:solidFill>
                  <a:srgbClr val="CC0000"/>
                </a:solidFill>
              </a:rPr>
              <a:t>TCP data connection,</a:t>
            </a:r>
          </a:p>
          <a:p>
            <a:pPr algn="ctr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i="1">
                <a:solidFill>
                  <a:srgbClr val="CC0000"/>
                </a:solidFill>
              </a:rPr>
              <a:t>server port 20</a:t>
            </a:r>
            <a:endParaRPr lang="en-US" sz="2400" i="1">
              <a:solidFill>
                <a:srgbClr val="CC0000"/>
              </a:solidFill>
            </a:endParaRPr>
          </a:p>
        </p:txBody>
      </p:sp>
      <p:sp>
        <p:nvSpPr>
          <p:cNvPr id="214037" name="Rectangle 21"/>
          <p:cNvSpPr>
            <a:spLocks noChangeArrowheads="1"/>
          </p:cNvSpPr>
          <p:nvPr/>
        </p:nvSpPr>
        <p:spPr bwMode="auto">
          <a:xfrm>
            <a:off x="4703763" y="3425825"/>
            <a:ext cx="4067175" cy="293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5000"/>
              </a:lnSpc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sz="2400" dirty="0">
                <a:latin typeface="Gill Sans MT" panose="020B0502020104020203" pitchFamily="34" charset="0"/>
              </a:rPr>
              <a:t>after transferring the file, server closes data connection</a:t>
            </a:r>
          </a:p>
          <a:p>
            <a:pPr marL="342900" indent="-342900">
              <a:lnSpc>
                <a:spcPct val="85000"/>
              </a:lnSpc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sz="2400" dirty="0" smtClean="0">
                <a:latin typeface="Gill Sans MT" pitchFamily="34" charset="0"/>
              </a:rPr>
              <a:t>control </a:t>
            </a:r>
            <a:r>
              <a:rPr lang="en-US" sz="2400" dirty="0">
                <a:latin typeface="Gill Sans MT" pitchFamily="34" charset="0"/>
              </a:rPr>
              <a:t>connection: </a:t>
            </a:r>
            <a:r>
              <a:rPr lang="ja-JP" altLang="en-US" sz="2400" i="1" dirty="0">
                <a:solidFill>
                  <a:srgbClr val="CC0000"/>
                </a:solidFill>
                <a:latin typeface="Gill Sans MT" pitchFamily="34" charset="0"/>
              </a:rPr>
              <a:t>“</a:t>
            </a:r>
            <a:r>
              <a:rPr lang="en-US" altLang="ja-JP" sz="2400" i="1" dirty="0">
                <a:solidFill>
                  <a:srgbClr val="CC0000"/>
                </a:solidFill>
                <a:latin typeface="Gill Sans MT" pitchFamily="34" charset="0"/>
              </a:rPr>
              <a:t>out of band</a:t>
            </a:r>
            <a:r>
              <a:rPr lang="ja-JP" altLang="en-US" sz="2400" i="1" dirty="0">
                <a:solidFill>
                  <a:srgbClr val="CC0000"/>
                </a:solidFill>
                <a:latin typeface="Gill Sans MT" pitchFamily="34" charset="0"/>
              </a:rPr>
              <a:t>”</a:t>
            </a:r>
            <a:endParaRPr lang="en-US" altLang="ja-JP" sz="2400" i="1" dirty="0">
              <a:solidFill>
                <a:srgbClr val="CC0000"/>
              </a:solidFill>
              <a:latin typeface="Gill Sans MT" pitchFamily="34" charset="0"/>
            </a:endParaRPr>
          </a:p>
          <a:p>
            <a:pPr marL="342900" indent="-342900">
              <a:lnSpc>
                <a:spcPct val="85000"/>
              </a:lnSpc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sz="2400" dirty="0">
                <a:latin typeface="Gill Sans MT" pitchFamily="34" charset="0"/>
              </a:rPr>
              <a:t>FTP server maintains </a:t>
            </a:r>
            <a:r>
              <a:rPr lang="ja-JP" altLang="en-US" sz="2400" dirty="0">
                <a:latin typeface="Gill Sans MT" pitchFamily="34" charset="0"/>
              </a:rPr>
              <a:t>“</a:t>
            </a:r>
            <a:r>
              <a:rPr lang="en-US" altLang="ja-JP" sz="2400" dirty="0">
                <a:latin typeface="Gill Sans MT" pitchFamily="34" charset="0"/>
              </a:rPr>
              <a:t>state</a:t>
            </a:r>
            <a:r>
              <a:rPr lang="ja-JP" altLang="en-US" sz="2400" dirty="0">
                <a:latin typeface="Gill Sans MT" pitchFamily="34" charset="0"/>
              </a:rPr>
              <a:t>”</a:t>
            </a:r>
            <a:r>
              <a:rPr lang="en-US" altLang="ja-JP" sz="2400" dirty="0">
                <a:latin typeface="Gill Sans MT" pitchFamily="34" charset="0"/>
              </a:rPr>
              <a:t>: current directory, earlier authentication</a:t>
            </a:r>
            <a:endParaRPr lang="en-US" altLang="ja-JP" sz="2400" dirty="0">
              <a:solidFill>
                <a:srgbClr val="FF0000"/>
              </a:solidFill>
              <a:latin typeface="Gill Sans MT" pitchFamily="34" charset="0"/>
            </a:endParaRPr>
          </a:p>
          <a:p>
            <a:pPr marL="342900" indent="-342900">
              <a:buClr>
                <a:srgbClr val="000099"/>
              </a:buClr>
              <a:buSzPct val="75000"/>
              <a:buFont typeface="Wingdings" pitchFamily="2" charset="2"/>
              <a:buChar char="v"/>
            </a:pPr>
            <a:endParaRPr lang="en-US" sz="2400" dirty="0">
              <a:solidFill>
                <a:srgbClr val="FF0000"/>
              </a:solidFill>
              <a:latin typeface="Gill Sans MT" pitchFamily="34" charset="0"/>
            </a:endParaRPr>
          </a:p>
        </p:txBody>
      </p:sp>
      <p:pic>
        <p:nvPicPr>
          <p:cNvPr id="155660" name="Picture 28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6713" y="868363"/>
            <a:ext cx="7769225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5661" name="Line 23"/>
          <p:cNvSpPr>
            <a:spLocks noChangeShapeType="1"/>
          </p:cNvSpPr>
          <p:nvPr/>
        </p:nvSpPr>
        <p:spPr bwMode="auto">
          <a:xfrm>
            <a:off x="5726113" y="2697163"/>
            <a:ext cx="39052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55662" name="Group 32"/>
          <p:cNvGrpSpPr>
            <a:grpSpLocks/>
          </p:cNvGrpSpPr>
          <p:nvPr/>
        </p:nvGrpSpPr>
        <p:grpSpPr bwMode="auto">
          <a:xfrm>
            <a:off x="8129588" y="1674813"/>
            <a:ext cx="444500" cy="728662"/>
            <a:chOff x="4140" y="429"/>
            <a:chExt cx="1425" cy="2396"/>
          </a:xfrm>
        </p:grpSpPr>
        <p:sp>
          <p:nvSpPr>
            <p:cNvPr id="155666" name="Freeform 33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5667" name="Rectangle 34"/>
            <p:cNvSpPr>
              <a:spLocks noChangeArrowheads="1"/>
            </p:cNvSpPr>
            <p:nvPr/>
          </p:nvSpPr>
          <p:spPr bwMode="auto">
            <a:xfrm>
              <a:off x="4206" y="429"/>
              <a:ext cx="1048" cy="2286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668" name="Freeform 35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5669" name="Freeform 36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5670" name="Rectangle 37"/>
            <p:cNvSpPr>
              <a:spLocks noChangeArrowheads="1"/>
            </p:cNvSpPr>
            <p:nvPr/>
          </p:nvSpPr>
          <p:spPr bwMode="auto">
            <a:xfrm>
              <a:off x="4211" y="695"/>
              <a:ext cx="595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5671" name="Group 38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55696" name="AutoShape 39"/>
              <p:cNvSpPr>
                <a:spLocks noChangeArrowheads="1"/>
              </p:cNvSpPr>
              <p:nvPr/>
            </p:nvSpPr>
            <p:spPr bwMode="auto">
              <a:xfrm>
                <a:off x="616" y="2569"/>
                <a:ext cx="724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697" name="AutoShape 40"/>
              <p:cNvSpPr>
                <a:spLocks noChangeArrowheads="1"/>
              </p:cNvSpPr>
              <p:nvPr/>
            </p:nvSpPr>
            <p:spPr bwMode="auto">
              <a:xfrm>
                <a:off x="635" y="2584"/>
                <a:ext cx="686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5672" name="Rectangle 41"/>
            <p:cNvSpPr>
              <a:spLocks noChangeArrowheads="1"/>
            </p:cNvSpPr>
            <p:nvPr/>
          </p:nvSpPr>
          <p:spPr bwMode="auto">
            <a:xfrm>
              <a:off x="4227" y="1019"/>
              <a:ext cx="595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5673" name="Group 42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55694" name="AutoShape 43"/>
              <p:cNvSpPr>
                <a:spLocks noChangeArrowheads="1"/>
              </p:cNvSpPr>
              <p:nvPr/>
            </p:nvSpPr>
            <p:spPr bwMode="auto">
              <a:xfrm>
                <a:off x="612" y="2567"/>
                <a:ext cx="724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695" name="AutoShape 44"/>
              <p:cNvSpPr>
                <a:spLocks noChangeArrowheads="1"/>
              </p:cNvSpPr>
              <p:nvPr/>
            </p:nvSpPr>
            <p:spPr bwMode="auto">
              <a:xfrm>
                <a:off x="631" y="2583"/>
                <a:ext cx="686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5674" name="Rectangle 45"/>
            <p:cNvSpPr>
              <a:spLocks noChangeArrowheads="1"/>
            </p:cNvSpPr>
            <p:nvPr/>
          </p:nvSpPr>
          <p:spPr bwMode="auto">
            <a:xfrm>
              <a:off x="4216" y="1358"/>
              <a:ext cx="595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675" name="Rectangle 46"/>
            <p:cNvSpPr>
              <a:spLocks noChangeArrowheads="1"/>
            </p:cNvSpPr>
            <p:nvPr/>
          </p:nvSpPr>
          <p:spPr bwMode="auto">
            <a:xfrm>
              <a:off x="4227" y="1656"/>
              <a:ext cx="595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5676" name="Group 47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55692" name="AutoShape 48"/>
              <p:cNvSpPr>
                <a:spLocks noChangeArrowheads="1"/>
              </p:cNvSpPr>
              <p:nvPr/>
            </p:nvSpPr>
            <p:spPr bwMode="auto">
              <a:xfrm>
                <a:off x="615" y="2570"/>
                <a:ext cx="723" cy="135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693" name="AutoShape 49"/>
              <p:cNvSpPr>
                <a:spLocks noChangeArrowheads="1"/>
              </p:cNvSpPr>
              <p:nvPr/>
            </p:nvSpPr>
            <p:spPr bwMode="auto">
              <a:xfrm>
                <a:off x="634" y="2585"/>
                <a:ext cx="685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5677" name="Freeform 50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55678" name="Group 51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55690" name="AutoShape 52"/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3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691" name="AutoShape 53"/>
              <p:cNvSpPr>
                <a:spLocks noChangeArrowheads="1"/>
              </p:cNvSpPr>
              <p:nvPr/>
            </p:nvSpPr>
            <p:spPr bwMode="auto">
              <a:xfrm>
                <a:off x="635" y="2584"/>
                <a:ext cx="68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5679" name="Rectangle 54"/>
            <p:cNvSpPr>
              <a:spLocks noChangeArrowheads="1"/>
            </p:cNvSpPr>
            <p:nvPr/>
          </p:nvSpPr>
          <p:spPr bwMode="auto">
            <a:xfrm>
              <a:off x="5249" y="429"/>
              <a:ext cx="66" cy="2292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680" name="Freeform 55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5681" name="Freeform 56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7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5682" name="Oval 57"/>
            <p:cNvSpPr>
              <a:spLocks noChangeArrowheads="1"/>
            </p:cNvSpPr>
            <p:nvPr/>
          </p:nvSpPr>
          <p:spPr bwMode="auto">
            <a:xfrm>
              <a:off x="5519" y="2611"/>
              <a:ext cx="46" cy="94"/>
            </a:xfrm>
            <a:prstGeom prst="ellipse">
              <a:avLst/>
            </a:pr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683" name="Freeform 58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5684" name="AutoShape 59"/>
            <p:cNvSpPr>
              <a:spLocks noChangeArrowheads="1"/>
            </p:cNvSpPr>
            <p:nvPr/>
          </p:nvSpPr>
          <p:spPr bwMode="auto">
            <a:xfrm>
              <a:off x="4140" y="2679"/>
              <a:ext cx="1201" cy="14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685" name="AutoShape 60"/>
            <p:cNvSpPr>
              <a:spLocks noChangeArrowheads="1"/>
            </p:cNvSpPr>
            <p:nvPr/>
          </p:nvSpPr>
          <p:spPr bwMode="auto">
            <a:xfrm>
              <a:off x="4206" y="2710"/>
              <a:ext cx="1069" cy="84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686" name="Oval 61"/>
            <p:cNvSpPr>
              <a:spLocks noChangeArrowheads="1"/>
            </p:cNvSpPr>
            <p:nvPr/>
          </p:nvSpPr>
          <p:spPr bwMode="auto">
            <a:xfrm>
              <a:off x="4308" y="2381"/>
              <a:ext cx="158" cy="146"/>
            </a:xfrm>
            <a:prstGeom prst="ellipse">
              <a:avLst/>
            </a:prstGeom>
            <a:solidFill>
              <a:srgbClr val="33CC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687" name="Oval 62"/>
            <p:cNvSpPr>
              <a:spLocks noChangeArrowheads="1"/>
            </p:cNvSpPr>
            <p:nvPr/>
          </p:nvSpPr>
          <p:spPr bwMode="auto">
            <a:xfrm>
              <a:off x="4486" y="2387"/>
              <a:ext cx="158" cy="141"/>
            </a:xfrm>
            <a:prstGeom prst="ellipse">
              <a:avLst/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55688" name="Oval 63"/>
            <p:cNvSpPr>
              <a:spLocks noChangeArrowheads="1"/>
            </p:cNvSpPr>
            <p:nvPr/>
          </p:nvSpPr>
          <p:spPr bwMode="auto">
            <a:xfrm>
              <a:off x="4664" y="2381"/>
              <a:ext cx="158" cy="141"/>
            </a:xfrm>
            <a:prstGeom prst="ellipse">
              <a:avLst/>
            </a:prstGeom>
            <a:solidFill>
              <a:srgbClr val="33CC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689" name="Rectangle 64"/>
            <p:cNvSpPr>
              <a:spLocks noChangeArrowheads="1"/>
            </p:cNvSpPr>
            <p:nvPr/>
          </p:nvSpPr>
          <p:spPr bwMode="auto">
            <a:xfrm>
              <a:off x="5061" y="1833"/>
              <a:ext cx="87" cy="762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55663" name="Group 65"/>
          <p:cNvGrpSpPr>
            <a:grpSpLocks/>
          </p:cNvGrpSpPr>
          <p:nvPr/>
        </p:nvGrpSpPr>
        <p:grpSpPr bwMode="auto">
          <a:xfrm>
            <a:off x="4656138" y="1665288"/>
            <a:ext cx="873125" cy="893762"/>
            <a:chOff x="-44" y="1473"/>
            <a:chExt cx="981" cy="1105"/>
          </a:xfrm>
        </p:grpSpPr>
        <p:pic>
          <p:nvPicPr>
            <p:cNvPr id="155664" name="Picture 66" descr="desktop_computer_stylized_medium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5665" name="Freeform 67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403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7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Application Layer</a:t>
            </a:r>
          </a:p>
        </p:txBody>
      </p:sp>
      <p:sp>
        <p:nvSpPr>
          <p:cNvPr id="157698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2-</a:t>
            </a:r>
            <a:fld id="{2FB3BB68-6E68-4F5E-986D-76B6FD1654C2}" type="slidenum">
              <a:rPr lang="en-US"/>
              <a:pPr/>
              <a:t>5</a:t>
            </a:fld>
            <a:endParaRPr lang="en-US"/>
          </a:p>
        </p:txBody>
      </p:sp>
      <p:pic>
        <p:nvPicPr>
          <p:cNvPr id="157699" name="Picture 11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7988" y="892175"/>
            <a:ext cx="59420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7700" name="Rectangle 2"/>
          <p:cNvSpPr>
            <a:spLocks noGrp="1" noChangeArrowheads="1"/>
          </p:cNvSpPr>
          <p:nvPr>
            <p:ph type="title"/>
          </p:nvPr>
        </p:nvSpPr>
        <p:spPr>
          <a:xfrm>
            <a:off x="336550" y="271463"/>
            <a:ext cx="7772400" cy="817562"/>
          </a:xfrm>
        </p:spPr>
        <p:txBody>
          <a:bodyPr/>
          <a:lstStyle/>
          <a:p>
            <a:r>
              <a:rPr lang="en-US" sz="4000" smtClean="0">
                <a:ea typeface="ＭＳ Ｐゴシック" pitchFamily="34" charset="-128"/>
              </a:rPr>
              <a:t>FTP commands, responses</a:t>
            </a:r>
            <a:endParaRPr lang="en-US" smtClean="0">
              <a:ea typeface="ＭＳ Ｐゴシック" pitchFamily="34" charset="-128"/>
            </a:endParaRPr>
          </a:p>
        </p:txBody>
      </p:sp>
      <p:sp>
        <p:nvSpPr>
          <p:cNvPr id="15770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333500"/>
            <a:ext cx="3810000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i="1" smtClean="0">
                <a:solidFill>
                  <a:srgbClr val="CC0000"/>
                </a:solidFill>
                <a:ea typeface="ＭＳ Ｐゴシック" pitchFamily="34" charset="-128"/>
              </a:rPr>
              <a:t>sample commands:</a:t>
            </a:r>
            <a:endParaRPr lang="en-US" sz="2400" i="1" smtClean="0">
              <a:solidFill>
                <a:srgbClr val="CC0000"/>
              </a:solidFill>
              <a:ea typeface="ＭＳ Ｐゴシック" pitchFamily="34" charset="-128"/>
            </a:endParaRPr>
          </a:p>
          <a:p>
            <a:r>
              <a:rPr lang="en-US" sz="2400" smtClean="0">
                <a:ea typeface="ＭＳ Ｐゴシック" pitchFamily="34" charset="-128"/>
              </a:rPr>
              <a:t>sent as ASCII text over control channel</a:t>
            </a:r>
            <a:endParaRPr lang="en-US" smtClean="0">
              <a:ea typeface="ＭＳ Ｐゴシック" pitchFamily="34" charset="-128"/>
            </a:endParaRPr>
          </a:p>
          <a:p>
            <a:r>
              <a:rPr lang="en-US" sz="2400" b="1" smtClean="0">
                <a:latin typeface="Courier New" pitchFamily="49" charset="0"/>
                <a:ea typeface="ＭＳ Ｐゴシック" pitchFamily="34" charset="-128"/>
              </a:rPr>
              <a:t>USER </a:t>
            </a:r>
            <a:r>
              <a:rPr lang="en-US" sz="2400" b="1" i="1" smtClean="0">
                <a:latin typeface="Courier New" pitchFamily="49" charset="0"/>
                <a:ea typeface="ＭＳ Ｐゴシック" pitchFamily="34" charset="-128"/>
              </a:rPr>
              <a:t>username</a:t>
            </a:r>
            <a:endParaRPr lang="en-US" i="1" smtClean="0">
              <a:ea typeface="ＭＳ Ｐゴシック" pitchFamily="34" charset="-128"/>
            </a:endParaRPr>
          </a:p>
          <a:p>
            <a:r>
              <a:rPr lang="en-US" sz="2400" b="1" smtClean="0">
                <a:latin typeface="Courier New" pitchFamily="49" charset="0"/>
                <a:ea typeface="ＭＳ Ｐゴシック" pitchFamily="34" charset="-128"/>
              </a:rPr>
              <a:t>PASS </a:t>
            </a:r>
            <a:r>
              <a:rPr lang="en-US" sz="2400" b="1" i="1" smtClean="0">
                <a:latin typeface="Courier New" pitchFamily="49" charset="0"/>
                <a:ea typeface="ＭＳ Ｐゴシック" pitchFamily="34" charset="-128"/>
              </a:rPr>
              <a:t>password</a:t>
            </a:r>
            <a:endParaRPr lang="en-US" i="1" smtClean="0">
              <a:ea typeface="ＭＳ Ｐゴシック" pitchFamily="34" charset="-128"/>
            </a:endParaRPr>
          </a:p>
          <a:p>
            <a:r>
              <a:rPr lang="en-US" sz="2400" b="1" smtClean="0">
                <a:latin typeface="Courier New" pitchFamily="49" charset="0"/>
                <a:ea typeface="ＭＳ Ｐゴシック" pitchFamily="34" charset="-128"/>
              </a:rPr>
              <a:t>LIST</a:t>
            </a:r>
            <a:r>
              <a:rPr lang="en-US" smtClean="0">
                <a:ea typeface="ＭＳ Ｐゴシック" pitchFamily="34" charset="-128"/>
              </a:rPr>
              <a:t> </a:t>
            </a:r>
            <a:r>
              <a:rPr lang="en-US" sz="2400" smtClean="0">
                <a:ea typeface="ＭＳ Ｐゴシック" pitchFamily="34" charset="-128"/>
              </a:rPr>
              <a:t>return list of file in current directory</a:t>
            </a:r>
            <a:endParaRPr lang="en-US" smtClean="0">
              <a:ea typeface="ＭＳ Ｐゴシック" pitchFamily="34" charset="-128"/>
            </a:endParaRPr>
          </a:p>
          <a:p>
            <a:r>
              <a:rPr lang="en-US" sz="2400" b="1" smtClean="0">
                <a:latin typeface="Courier New" pitchFamily="49" charset="0"/>
                <a:ea typeface="ＭＳ Ｐゴシック" pitchFamily="34" charset="-128"/>
              </a:rPr>
              <a:t>RETR filename</a:t>
            </a:r>
            <a:r>
              <a:rPr lang="en-US" smtClean="0">
                <a:ea typeface="ＭＳ Ｐゴシック" pitchFamily="34" charset="-128"/>
              </a:rPr>
              <a:t> </a:t>
            </a:r>
            <a:r>
              <a:rPr lang="en-US" sz="2400" smtClean="0">
                <a:ea typeface="ＭＳ Ｐゴシック" pitchFamily="34" charset="-128"/>
              </a:rPr>
              <a:t>retrieves (gets) file</a:t>
            </a:r>
            <a:endParaRPr lang="en-US" smtClean="0">
              <a:ea typeface="ＭＳ Ｐゴシック" pitchFamily="34" charset="-128"/>
            </a:endParaRPr>
          </a:p>
          <a:p>
            <a:r>
              <a:rPr lang="en-US" sz="2400" b="1" smtClean="0">
                <a:latin typeface="Courier New" pitchFamily="49" charset="0"/>
                <a:ea typeface="ＭＳ Ｐゴシック" pitchFamily="34" charset="-128"/>
              </a:rPr>
              <a:t>STOR filename</a:t>
            </a:r>
            <a:r>
              <a:rPr lang="en-US" smtClean="0">
                <a:ea typeface="ＭＳ Ｐゴシック" pitchFamily="34" charset="-128"/>
              </a:rPr>
              <a:t> </a:t>
            </a:r>
            <a:r>
              <a:rPr lang="en-US" sz="2400" smtClean="0">
                <a:ea typeface="ＭＳ Ｐゴシック" pitchFamily="34" charset="-128"/>
              </a:rPr>
              <a:t>stores (puts) file onto remote host</a:t>
            </a:r>
          </a:p>
        </p:txBody>
      </p:sp>
      <p:sp>
        <p:nvSpPr>
          <p:cNvPr id="15770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51400" y="1333500"/>
            <a:ext cx="3810000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i="1" smtClean="0">
                <a:solidFill>
                  <a:srgbClr val="CC0000"/>
                </a:solidFill>
                <a:ea typeface="ＭＳ Ｐゴシック" pitchFamily="34" charset="-128"/>
              </a:rPr>
              <a:t>sample return codes</a:t>
            </a:r>
          </a:p>
          <a:p>
            <a:r>
              <a:rPr lang="en-US" sz="2400" smtClean="0">
                <a:ea typeface="ＭＳ Ｐゴシック" pitchFamily="34" charset="-128"/>
              </a:rPr>
              <a:t>status code and phrase (as in HTTP)</a:t>
            </a:r>
            <a:endParaRPr lang="en-US" smtClean="0">
              <a:ea typeface="ＭＳ Ｐゴシック" pitchFamily="34" charset="-128"/>
            </a:endParaRPr>
          </a:p>
          <a:p>
            <a:r>
              <a:rPr lang="en-US" sz="2400" b="1" smtClean="0">
                <a:latin typeface="Courier New" pitchFamily="49" charset="0"/>
                <a:ea typeface="ＭＳ Ｐゴシック" pitchFamily="34" charset="-128"/>
              </a:rPr>
              <a:t>331 Username OK, password required</a:t>
            </a:r>
          </a:p>
          <a:p>
            <a:r>
              <a:rPr lang="en-US" sz="2400" b="1" smtClean="0">
                <a:latin typeface="Courier New" pitchFamily="49" charset="0"/>
                <a:ea typeface="ＭＳ Ｐゴシック" pitchFamily="34" charset="-128"/>
              </a:rPr>
              <a:t>125 data connection already open; transfer starting</a:t>
            </a:r>
          </a:p>
          <a:p>
            <a:r>
              <a:rPr lang="en-US" sz="2400" b="1" smtClean="0">
                <a:latin typeface="Courier New" pitchFamily="49" charset="0"/>
                <a:ea typeface="ＭＳ Ｐゴシック" pitchFamily="34" charset="-128"/>
              </a:rPr>
              <a:t>425 Can</a:t>
            </a:r>
            <a:r>
              <a:rPr lang="ja-JP" altLang="en-US" sz="2400" b="1" smtClean="0">
                <a:latin typeface="Courier New" pitchFamily="49" charset="0"/>
                <a:ea typeface="ＭＳ Ｐゴシック" pitchFamily="34" charset="-128"/>
              </a:rPr>
              <a:t>’</a:t>
            </a:r>
            <a:r>
              <a:rPr lang="en-US" altLang="ja-JP" sz="2400" b="1" smtClean="0">
                <a:latin typeface="Courier New" pitchFamily="49" charset="0"/>
                <a:ea typeface="ＭＳ Ｐゴシック" pitchFamily="34" charset="-128"/>
              </a:rPr>
              <a:t>t open data connection</a:t>
            </a:r>
          </a:p>
          <a:p>
            <a:r>
              <a:rPr lang="en-US" sz="2400" b="1" smtClean="0">
                <a:latin typeface="Courier New" pitchFamily="49" charset="0"/>
                <a:ea typeface="ＭＳ Ｐゴシック" pitchFamily="34" charset="-128"/>
              </a:rPr>
              <a:t>452 Error writing file</a:t>
            </a:r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5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Application Layer</a:t>
            </a:r>
          </a:p>
        </p:txBody>
      </p:sp>
      <p:sp>
        <p:nvSpPr>
          <p:cNvPr id="159746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2-</a:t>
            </a:r>
            <a:fld id="{EC9F83C4-69DA-4D03-97CE-12E00C193114}" type="slidenum">
              <a:rPr lang="en-US"/>
              <a:pPr/>
              <a:t>6</a:t>
            </a:fld>
            <a:endParaRPr lang="en-US"/>
          </a:p>
        </p:txBody>
      </p:sp>
      <p:sp>
        <p:nvSpPr>
          <p:cNvPr id="15974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Chapter 2: outline</a:t>
            </a:r>
          </a:p>
        </p:txBody>
      </p:sp>
      <p:sp>
        <p:nvSpPr>
          <p:cNvPr id="159748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33400" y="1611313"/>
            <a:ext cx="3810000" cy="4648200"/>
          </a:xfrm>
        </p:spPr>
        <p:txBody>
          <a:bodyPr/>
          <a:lstStyle/>
          <a:p>
            <a:pPr marL="457200" indent="-457200">
              <a:buFont typeface="Wingdings" pitchFamily="2" charset="2"/>
              <a:buNone/>
            </a:pPr>
            <a:r>
              <a:rPr lang="en-US" smtClean="0">
                <a:ea typeface="ＭＳ Ｐゴシック" pitchFamily="34" charset="-128"/>
              </a:rPr>
              <a:t>2.1 principles of network applications</a:t>
            </a:r>
          </a:p>
          <a:p>
            <a:pPr marL="912813" lvl="1"/>
            <a:r>
              <a:rPr lang="en-US" smtClean="0">
                <a:ea typeface="ＭＳ Ｐゴシック" pitchFamily="34" charset="-128"/>
              </a:rPr>
              <a:t>app architectures</a:t>
            </a:r>
          </a:p>
          <a:p>
            <a:pPr marL="912813" lvl="1"/>
            <a:r>
              <a:rPr lang="en-US" smtClean="0">
                <a:ea typeface="ＭＳ Ｐゴシック" pitchFamily="34" charset="-128"/>
              </a:rPr>
              <a:t>app requirements</a:t>
            </a:r>
          </a:p>
          <a:p>
            <a:pPr marL="457200" indent="-457200">
              <a:buFont typeface="Wingdings" pitchFamily="2" charset="2"/>
              <a:buNone/>
            </a:pPr>
            <a:r>
              <a:rPr lang="en-US" smtClean="0">
                <a:ea typeface="ＭＳ Ｐゴシック" pitchFamily="34" charset="-128"/>
              </a:rPr>
              <a:t>2.2 Web and HTTP</a:t>
            </a:r>
          </a:p>
          <a:p>
            <a:pPr marL="457200" indent="-457200">
              <a:buFont typeface="Wingdings" pitchFamily="2" charset="2"/>
              <a:buNone/>
            </a:pPr>
            <a:r>
              <a:rPr lang="en-US" smtClean="0">
                <a:ea typeface="ＭＳ Ｐゴシック" pitchFamily="34" charset="-128"/>
              </a:rPr>
              <a:t>2.3 FTP </a:t>
            </a:r>
          </a:p>
          <a:p>
            <a:pPr marL="457200" indent="-457200">
              <a:buFont typeface="Wingdings" pitchFamily="2" charset="2"/>
              <a:buNone/>
            </a:pPr>
            <a:r>
              <a:rPr lang="en-US" smtClean="0">
                <a:solidFill>
                  <a:srgbClr val="CC0000"/>
                </a:solidFill>
                <a:ea typeface="ＭＳ Ｐゴシック" pitchFamily="34" charset="-128"/>
              </a:rPr>
              <a:t>2.4 electronic mail</a:t>
            </a:r>
          </a:p>
          <a:p>
            <a:pPr marL="912813" lvl="1"/>
            <a:r>
              <a:rPr lang="en-US" smtClean="0">
                <a:solidFill>
                  <a:srgbClr val="CC0000"/>
                </a:solidFill>
                <a:ea typeface="ＭＳ Ｐゴシック" pitchFamily="34" charset="-128"/>
              </a:rPr>
              <a:t>SMTP, POP3, IMAP</a:t>
            </a:r>
          </a:p>
          <a:p>
            <a:pPr marL="457200" indent="-457200">
              <a:buFont typeface="Wingdings" pitchFamily="2" charset="2"/>
              <a:buNone/>
            </a:pPr>
            <a:r>
              <a:rPr lang="en-US" smtClean="0">
                <a:ea typeface="ＭＳ Ｐゴシック" pitchFamily="34" charset="-128"/>
              </a:rPr>
              <a:t>2.5 DNS</a:t>
            </a:r>
          </a:p>
          <a:p>
            <a:pPr marL="457200" indent="-457200"/>
            <a:endParaRPr lang="en-US" sz="2400" smtClean="0">
              <a:ea typeface="ＭＳ Ｐゴシック" pitchFamily="34" charset="-128"/>
            </a:endParaRPr>
          </a:p>
        </p:txBody>
      </p:sp>
      <p:sp>
        <p:nvSpPr>
          <p:cNvPr id="159749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673600" y="1600200"/>
            <a:ext cx="3876675" cy="4648200"/>
          </a:xfrm>
        </p:spPr>
        <p:txBody>
          <a:bodyPr/>
          <a:lstStyle/>
          <a:p>
            <a:pPr marL="457200" indent="-457200">
              <a:buFont typeface="Wingdings" pitchFamily="2" charset="2"/>
              <a:buNone/>
            </a:pPr>
            <a:r>
              <a:rPr lang="en-US" smtClean="0">
                <a:ea typeface="ＭＳ Ｐゴシック" pitchFamily="34" charset="-128"/>
              </a:rPr>
              <a:t>2.6 P2P applications</a:t>
            </a:r>
          </a:p>
          <a:p>
            <a:pPr marL="457200" indent="-457200">
              <a:buFont typeface="Wingdings" pitchFamily="2" charset="2"/>
              <a:buNone/>
            </a:pPr>
            <a:r>
              <a:rPr lang="en-US" smtClean="0">
                <a:ea typeface="ＭＳ Ｐゴシック" pitchFamily="34" charset="-128"/>
              </a:rPr>
              <a:t>2.7 socket programming with UDP and TCP</a:t>
            </a:r>
          </a:p>
        </p:txBody>
      </p:sp>
      <p:pic>
        <p:nvPicPr>
          <p:cNvPr id="159750" name="Picture 5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663" y="1025525"/>
            <a:ext cx="41132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3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Application Layer</a:t>
            </a:r>
          </a:p>
        </p:txBody>
      </p:sp>
      <p:sp>
        <p:nvSpPr>
          <p:cNvPr id="161794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2-</a:t>
            </a:r>
            <a:fld id="{EEA38A56-3065-493F-AC56-872E5079A028}" type="slidenum">
              <a:rPr lang="en-US"/>
              <a:pPr/>
              <a:t>7</a:t>
            </a:fld>
            <a:endParaRPr lang="en-US"/>
          </a:p>
        </p:txBody>
      </p:sp>
      <p:sp>
        <p:nvSpPr>
          <p:cNvPr id="161795" name="Rectangle 2"/>
          <p:cNvSpPr>
            <a:spLocks noGrp="1" noChangeArrowheads="1"/>
          </p:cNvSpPr>
          <p:nvPr>
            <p:ph type="title"/>
          </p:nvPr>
        </p:nvSpPr>
        <p:spPr>
          <a:xfrm>
            <a:off x="466725" y="301625"/>
            <a:ext cx="7772400" cy="869950"/>
          </a:xfrm>
        </p:spPr>
        <p:txBody>
          <a:bodyPr/>
          <a:lstStyle/>
          <a:p>
            <a:r>
              <a:rPr lang="en-US" sz="4000" smtClean="0">
                <a:ea typeface="ＭＳ Ｐゴシック" pitchFamily="34" charset="-128"/>
              </a:rPr>
              <a:t>Electronic mail</a:t>
            </a:r>
            <a:endParaRPr lang="en-US" smtClean="0">
              <a:ea typeface="ＭＳ Ｐゴシック" pitchFamily="34" charset="-128"/>
            </a:endParaRPr>
          </a:p>
        </p:txBody>
      </p:sp>
      <p:sp>
        <p:nvSpPr>
          <p:cNvPr id="16179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44513" y="1292225"/>
            <a:ext cx="3933825" cy="4876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i="1" dirty="0" smtClean="0">
                <a:solidFill>
                  <a:srgbClr val="CC0000"/>
                </a:solidFill>
                <a:ea typeface="ＭＳ Ｐゴシック" pitchFamily="34" charset="-128"/>
              </a:rPr>
              <a:t>T</a:t>
            </a:r>
            <a:r>
              <a:rPr lang="en-US" sz="2400" i="1" dirty="0" smtClean="0">
                <a:solidFill>
                  <a:srgbClr val="CC0000"/>
                </a:solidFill>
                <a:ea typeface="ＭＳ Ｐゴシック" pitchFamily="34" charset="-128"/>
              </a:rPr>
              <a:t>hree major components:</a:t>
            </a:r>
            <a:r>
              <a:rPr lang="en-US" sz="2400" dirty="0" smtClean="0">
                <a:solidFill>
                  <a:srgbClr val="CC0000"/>
                </a:solidFill>
                <a:ea typeface="ＭＳ Ｐゴシック" pitchFamily="34" charset="-128"/>
              </a:rPr>
              <a:t> </a:t>
            </a:r>
          </a:p>
          <a:p>
            <a:r>
              <a:rPr lang="en-US" sz="2000" dirty="0" smtClean="0">
                <a:ea typeface="ＭＳ Ｐゴシック" pitchFamily="34" charset="-128"/>
              </a:rPr>
              <a:t>user agents </a:t>
            </a:r>
          </a:p>
          <a:p>
            <a:r>
              <a:rPr lang="en-US" sz="2000" dirty="0" smtClean="0">
                <a:ea typeface="ＭＳ Ｐゴシック" pitchFamily="34" charset="-128"/>
              </a:rPr>
              <a:t>mail servers </a:t>
            </a:r>
          </a:p>
          <a:p>
            <a:pPr>
              <a:spcAft>
                <a:spcPct val="75000"/>
              </a:spcAft>
            </a:pPr>
            <a:r>
              <a:rPr lang="en-US" sz="2000" dirty="0" smtClean="0">
                <a:ea typeface="ＭＳ Ｐゴシック" pitchFamily="34" charset="-128"/>
              </a:rPr>
              <a:t>simple mail transfer protocol: SMTP</a:t>
            </a:r>
          </a:p>
          <a:p>
            <a:pPr>
              <a:buFont typeface="Wingdings" pitchFamily="2" charset="2"/>
              <a:buNone/>
            </a:pPr>
            <a:r>
              <a:rPr lang="en-US" sz="2400" i="1" dirty="0" smtClean="0">
                <a:solidFill>
                  <a:srgbClr val="CC0000"/>
                </a:solidFill>
                <a:ea typeface="ＭＳ Ｐゴシック" pitchFamily="34" charset="-128"/>
              </a:rPr>
              <a:t>User Agent</a:t>
            </a:r>
          </a:p>
          <a:p>
            <a:r>
              <a:rPr lang="en-US" sz="2000" dirty="0" smtClean="0">
                <a:ea typeface="ＭＳ Ｐゴシック" pitchFamily="34" charset="-128"/>
              </a:rPr>
              <a:t>a.k.a. </a:t>
            </a:r>
            <a:r>
              <a:rPr lang="ja-JP" altLang="en-US" sz="2000" dirty="0" smtClean="0">
                <a:ea typeface="ＭＳ Ｐゴシック" pitchFamily="34" charset="-128"/>
              </a:rPr>
              <a:t>“</a:t>
            </a:r>
            <a:r>
              <a:rPr lang="en-US" altLang="ja-JP" sz="2000" dirty="0" smtClean="0">
                <a:ea typeface="ＭＳ Ｐゴシック" pitchFamily="34" charset="-128"/>
              </a:rPr>
              <a:t>mail reader</a:t>
            </a:r>
            <a:r>
              <a:rPr lang="ja-JP" altLang="en-US" sz="2000" dirty="0" smtClean="0">
                <a:ea typeface="ＭＳ Ｐゴシック" pitchFamily="34" charset="-128"/>
              </a:rPr>
              <a:t>”</a:t>
            </a:r>
            <a:endParaRPr lang="en-US" altLang="ja-JP" sz="2000" dirty="0" smtClean="0">
              <a:ea typeface="ＭＳ Ｐゴシック" pitchFamily="34" charset="-128"/>
            </a:endParaRPr>
          </a:p>
          <a:p>
            <a:r>
              <a:rPr lang="en-US" sz="2000" dirty="0" smtClean="0">
                <a:ea typeface="ＭＳ Ｐゴシック" pitchFamily="34" charset="-128"/>
              </a:rPr>
              <a:t>composing, editing, reading mail messages</a:t>
            </a:r>
          </a:p>
          <a:p>
            <a:r>
              <a:rPr lang="en-US" sz="2000" dirty="0" smtClean="0">
                <a:ea typeface="ＭＳ Ｐゴシック" pitchFamily="34" charset="-128"/>
              </a:rPr>
              <a:t>e.g., Gmail, Outlook, Thunderbird, iPhone mail client (app)</a:t>
            </a:r>
          </a:p>
          <a:p>
            <a:r>
              <a:rPr lang="en-US" sz="2000" dirty="0" smtClean="0">
                <a:ea typeface="ＭＳ Ｐゴシック" pitchFamily="34" charset="-128"/>
              </a:rPr>
              <a:t>outgoing, incoming messages stored on server</a:t>
            </a:r>
          </a:p>
        </p:txBody>
      </p:sp>
      <p:sp>
        <p:nvSpPr>
          <p:cNvPr id="161797" name="Rectangle 280"/>
          <p:cNvSpPr>
            <a:spLocks noChangeArrowheads="1"/>
          </p:cNvSpPr>
          <p:nvPr/>
        </p:nvSpPr>
        <p:spPr bwMode="auto">
          <a:xfrm>
            <a:off x="6962775" y="628650"/>
            <a:ext cx="1828800" cy="981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400"/>
          </a:p>
        </p:txBody>
      </p:sp>
      <p:grpSp>
        <p:nvGrpSpPr>
          <p:cNvPr id="161798" name="Group 279"/>
          <p:cNvGrpSpPr>
            <a:grpSpLocks/>
          </p:cNvGrpSpPr>
          <p:nvPr/>
        </p:nvGrpSpPr>
        <p:grpSpPr bwMode="auto">
          <a:xfrm>
            <a:off x="7059613" y="576263"/>
            <a:ext cx="1736725" cy="955675"/>
            <a:chOff x="4458" y="3335"/>
            <a:chExt cx="1094" cy="602"/>
          </a:xfrm>
        </p:grpSpPr>
        <p:sp>
          <p:nvSpPr>
            <p:cNvPr id="161996" name="Text Box 263"/>
            <p:cNvSpPr txBox="1">
              <a:spLocks noChangeArrowheads="1"/>
            </p:cNvSpPr>
            <p:nvPr/>
          </p:nvSpPr>
          <p:spPr bwMode="auto">
            <a:xfrm>
              <a:off x="4680" y="3725"/>
              <a:ext cx="84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user mailbox</a:t>
              </a:r>
              <a:endParaRPr lang="en-US" sz="2400"/>
            </a:p>
          </p:txBody>
        </p:sp>
        <p:grpSp>
          <p:nvGrpSpPr>
            <p:cNvPr id="161997" name="Group 278"/>
            <p:cNvGrpSpPr>
              <a:grpSpLocks/>
            </p:cNvGrpSpPr>
            <p:nvPr/>
          </p:nvGrpSpPr>
          <p:grpSpPr bwMode="auto">
            <a:xfrm>
              <a:off x="4458" y="3408"/>
              <a:ext cx="450" cy="120"/>
              <a:chOff x="4314" y="3444"/>
              <a:chExt cx="450" cy="120"/>
            </a:xfrm>
          </p:grpSpPr>
          <p:sp>
            <p:nvSpPr>
              <p:cNvPr id="162000" name="Rectangle 264"/>
              <p:cNvSpPr>
                <a:spLocks noChangeArrowheads="1"/>
              </p:cNvSpPr>
              <p:nvPr/>
            </p:nvSpPr>
            <p:spPr bwMode="auto">
              <a:xfrm>
                <a:off x="4314" y="3444"/>
                <a:ext cx="450" cy="120"/>
              </a:xfrm>
              <a:prstGeom prst="rect">
                <a:avLst/>
              </a:prstGeom>
              <a:solidFill>
                <a:srgbClr val="00FF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162001" name="Line 265"/>
              <p:cNvSpPr>
                <a:spLocks noChangeShapeType="1"/>
              </p:cNvSpPr>
              <p:nvPr/>
            </p:nvSpPr>
            <p:spPr bwMode="auto">
              <a:xfrm>
                <a:off x="4363" y="3472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2002" name="Line 266"/>
              <p:cNvSpPr>
                <a:spLocks noChangeShapeType="1"/>
              </p:cNvSpPr>
              <p:nvPr/>
            </p:nvSpPr>
            <p:spPr bwMode="auto">
              <a:xfrm flipH="1">
                <a:off x="4472" y="3471"/>
                <a:ext cx="6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2003" name="Line 267"/>
              <p:cNvSpPr>
                <a:spLocks noChangeShapeType="1"/>
              </p:cNvSpPr>
              <p:nvPr/>
            </p:nvSpPr>
            <p:spPr bwMode="auto">
              <a:xfrm>
                <a:off x="4527" y="347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2004" name="Line 268"/>
              <p:cNvSpPr>
                <a:spLocks noChangeShapeType="1"/>
              </p:cNvSpPr>
              <p:nvPr/>
            </p:nvSpPr>
            <p:spPr bwMode="auto">
              <a:xfrm>
                <a:off x="4584" y="3471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2005" name="Line 269"/>
              <p:cNvSpPr>
                <a:spLocks noChangeShapeType="1"/>
              </p:cNvSpPr>
              <p:nvPr/>
            </p:nvSpPr>
            <p:spPr bwMode="auto">
              <a:xfrm>
                <a:off x="4645" y="3471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2006" name="Line 270"/>
              <p:cNvSpPr>
                <a:spLocks noChangeShapeType="1"/>
              </p:cNvSpPr>
              <p:nvPr/>
            </p:nvSpPr>
            <p:spPr bwMode="auto">
              <a:xfrm>
                <a:off x="4701" y="3471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2007" name="Line 271"/>
              <p:cNvSpPr>
                <a:spLocks noChangeShapeType="1"/>
              </p:cNvSpPr>
              <p:nvPr/>
            </p:nvSpPr>
            <p:spPr bwMode="auto">
              <a:xfrm>
                <a:off x="4416" y="3472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61998" name="Rectangle 272"/>
            <p:cNvSpPr>
              <a:spLocks noChangeArrowheads="1"/>
            </p:cNvSpPr>
            <p:nvPr/>
          </p:nvSpPr>
          <p:spPr bwMode="auto">
            <a:xfrm>
              <a:off x="4472" y="3779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61999" name="Text Box 277"/>
            <p:cNvSpPr txBox="1">
              <a:spLocks noChangeArrowheads="1"/>
            </p:cNvSpPr>
            <p:nvPr/>
          </p:nvSpPr>
          <p:spPr bwMode="auto">
            <a:xfrm>
              <a:off x="4526" y="3335"/>
              <a:ext cx="1026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outgoing </a:t>
              </a:r>
            </a:p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message queue</a:t>
              </a:r>
              <a:endParaRPr lang="en-US" sz="2400"/>
            </a:p>
          </p:txBody>
        </p:sp>
      </p:grpSp>
      <p:pic>
        <p:nvPicPr>
          <p:cNvPr id="161799" name="Picture 230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4513" y="947738"/>
            <a:ext cx="3194050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61800" name="Group 454"/>
          <p:cNvGrpSpPr>
            <a:grpSpLocks/>
          </p:cNvGrpSpPr>
          <p:nvPr/>
        </p:nvGrpSpPr>
        <p:grpSpPr bwMode="auto">
          <a:xfrm>
            <a:off x="4662488" y="1406525"/>
            <a:ext cx="4318000" cy="5118100"/>
            <a:chOff x="2937" y="886"/>
            <a:chExt cx="2720" cy="3224"/>
          </a:xfrm>
        </p:grpSpPr>
        <p:grpSp>
          <p:nvGrpSpPr>
            <p:cNvPr id="161801" name="Group 389"/>
            <p:cNvGrpSpPr>
              <a:grpSpLocks/>
            </p:cNvGrpSpPr>
            <p:nvPr/>
          </p:nvGrpSpPr>
          <p:grpSpPr bwMode="auto">
            <a:xfrm>
              <a:off x="4346" y="1756"/>
              <a:ext cx="301" cy="451"/>
              <a:chOff x="4140" y="429"/>
              <a:chExt cx="1425" cy="2396"/>
            </a:xfrm>
          </p:grpSpPr>
          <p:sp>
            <p:nvSpPr>
              <p:cNvPr id="161964" name="Freeform 390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7 w 354"/>
                  <a:gd name="T1" fmla="*/ 0 h 2742"/>
                  <a:gd name="T2" fmla="*/ 38 w 354"/>
                  <a:gd name="T3" fmla="*/ 55 h 2742"/>
                  <a:gd name="T4" fmla="*/ 37 w 354"/>
                  <a:gd name="T5" fmla="*/ 425 h 2742"/>
                  <a:gd name="T6" fmla="*/ 0 w 354"/>
                  <a:gd name="T7" fmla="*/ 445 h 2742"/>
                  <a:gd name="T8" fmla="*/ 7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4"/>
                  <a:gd name="T16" fmla="*/ 0 h 2742"/>
                  <a:gd name="T17" fmla="*/ 354 w 354"/>
                  <a:gd name="T18" fmla="*/ 2742 h 2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1965" name="Rectangle 391"/>
              <p:cNvSpPr>
                <a:spLocks noChangeArrowheads="1"/>
              </p:cNvSpPr>
              <p:nvPr/>
            </p:nvSpPr>
            <p:spPr bwMode="auto">
              <a:xfrm>
                <a:off x="4206" y="429"/>
                <a:ext cx="1046" cy="2284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966" name="Freeform 392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23 w 211"/>
                  <a:gd name="T3" fmla="*/ 36 h 2537"/>
                  <a:gd name="T4" fmla="*/ 2 w 211"/>
                  <a:gd name="T5" fmla="*/ 405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1"/>
                  <a:gd name="T13" fmla="*/ 0 h 2537"/>
                  <a:gd name="T14" fmla="*/ 211 w 211"/>
                  <a:gd name="T15" fmla="*/ 2537 h 25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1967" name="Freeform 393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36 w 328"/>
                  <a:gd name="T3" fmla="*/ 21 h 226"/>
                  <a:gd name="T4" fmla="*/ 36 w 328"/>
                  <a:gd name="T5" fmla="*/ 38 h 226"/>
                  <a:gd name="T6" fmla="*/ 0 w 328"/>
                  <a:gd name="T7" fmla="*/ 16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1968" name="Rectangle 394"/>
              <p:cNvSpPr>
                <a:spLocks noChangeArrowheads="1"/>
              </p:cNvSpPr>
              <p:nvPr/>
            </p:nvSpPr>
            <p:spPr bwMode="auto">
              <a:xfrm>
                <a:off x="4211" y="695"/>
                <a:ext cx="597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61969" name="Group 395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161994" name="AutoShape 396"/>
                <p:cNvSpPr>
                  <a:spLocks noChangeArrowheads="1"/>
                </p:cNvSpPr>
                <p:nvPr/>
              </p:nvSpPr>
              <p:spPr bwMode="auto">
                <a:xfrm>
                  <a:off x="616" y="2568"/>
                  <a:ext cx="721" cy="138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995" name="AutoShape 397"/>
                <p:cNvSpPr>
                  <a:spLocks noChangeArrowheads="1"/>
                </p:cNvSpPr>
                <p:nvPr/>
              </p:nvSpPr>
              <p:spPr bwMode="auto">
                <a:xfrm>
                  <a:off x="634" y="2583"/>
                  <a:ext cx="685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61970" name="Rectangle 398"/>
              <p:cNvSpPr>
                <a:spLocks noChangeArrowheads="1"/>
              </p:cNvSpPr>
              <p:nvPr/>
            </p:nvSpPr>
            <p:spPr bwMode="auto">
              <a:xfrm>
                <a:off x="4225" y="1019"/>
                <a:ext cx="597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61971" name="Group 399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161992" name="AutoShape 400"/>
                <p:cNvSpPr>
                  <a:spLocks noChangeArrowheads="1"/>
                </p:cNvSpPr>
                <p:nvPr/>
              </p:nvSpPr>
              <p:spPr bwMode="auto">
                <a:xfrm>
                  <a:off x="613" y="2566"/>
                  <a:ext cx="727" cy="143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993" name="AutoShape 401"/>
                <p:cNvSpPr>
                  <a:spLocks noChangeArrowheads="1"/>
                </p:cNvSpPr>
                <p:nvPr/>
              </p:nvSpPr>
              <p:spPr bwMode="auto">
                <a:xfrm>
                  <a:off x="630" y="2583"/>
                  <a:ext cx="691" cy="110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61972" name="Rectangle 402"/>
              <p:cNvSpPr>
                <a:spLocks noChangeArrowheads="1"/>
              </p:cNvSpPr>
              <p:nvPr/>
            </p:nvSpPr>
            <p:spPr bwMode="auto">
              <a:xfrm>
                <a:off x="4216" y="1359"/>
                <a:ext cx="597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973" name="Rectangle 403"/>
              <p:cNvSpPr>
                <a:spLocks noChangeArrowheads="1"/>
              </p:cNvSpPr>
              <p:nvPr/>
            </p:nvSpPr>
            <p:spPr bwMode="auto">
              <a:xfrm>
                <a:off x="4230" y="1656"/>
                <a:ext cx="592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61974" name="Group 404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161990" name="AutoShape 405"/>
                <p:cNvSpPr>
                  <a:spLocks noChangeArrowheads="1"/>
                </p:cNvSpPr>
                <p:nvPr/>
              </p:nvSpPr>
              <p:spPr bwMode="auto">
                <a:xfrm>
                  <a:off x="616" y="2570"/>
                  <a:ext cx="725" cy="137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991" name="AutoShape 406"/>
                <p:cNvSpPr>
                  <a:spLocks noChangeArrowheads="1"/>
                </p:cNvSpPr>
                <p:nvPr/>
              </p:nvSpPr>
              <p:spPr bwMode="auto">
                <a:xfrm>
                  <a:off x="634" y="2585"/>
                  <a:ext cx="690" cy="108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61975" name="Freeform 407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36 w 328"/>
                  <a:gd name="T3" fmla="*/ 20 h 226"/>
                  <a:gd name="T4" fmla="*/ 36 w 328"/>
                  <a:gd name="T5" fmla="*/ 36 h 226"/>
                  <a:gd name="T6" fmla="*/ 0 w 328"/>
                  <a:gd name="T7" fmla="*/ 15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61976" name="Group 408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161988" name="AutoShape 409"/>
                <p:cNvSpPr>
                  <a:spLocks noChangeArrowheads="1"/>
                </p:cNvSpPr>
                <p:nvPr/>
              </p:nvSpPr>
              <p:spPr bwMode="auto">
                <a:xfrm>
                  <a:off x="629" y="2568"/>
                  <a:ext cx="702" cy="138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989" name="AutoShape 410"/>
                <p:cNvSpPr>
                  <a:spLocks noChangeArrowheads="1"/>
                </p:cNvSpPr>
                <p:nvPr/>
              </p:nvSpPr>
              <p:spPr bwMode="auto">
                <a:xfrm>
                  <a:off x="634" y="2584"/>
                  <a:ext cx="672" cy="106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61977" name="Rectangle 411"/>
              <p:cNvSpPr>
                <a:spLocks noChangeArrowheads="1"/>
              </p:cNvSpPr>
              <p:nvPr/>
            </p:nvSpPr>
            <p:spPr bwMode="auto">
              <a:xfrm>
                <a:off x="5248" y="429"/>
                <a:ext cx="71" cy="2290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978" name="Freeform 412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32 w 296"/>
                  <a:gd name="T3" fmla="*/ 22 h 256"/>
                  <a:gd name="T4" fmla="*/ 32 w 296"/>
                  <a:gd name="T5" fmla="*/ 41 h 256"/>
                  <a:gd name="T6" fmla="*/ 0 w 296"/>
                  <a:gd name="T7" fmla="*/ 15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56"/>
                  <a:gd name="T17" fmla="*/ 296 w 296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1979" name="Freeform 413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34 w 304"/>
                  <a:gd name="T3" fmla="*/ 27 h 288"/>
                  <a:gd name="T4" fmla="*/ 31 w 304"/>
                  <a:gd name="T5" fmla="*/ 47 h 288"/>
                  <a:gd name="T6" fmla="*/ 2 w 304"/>
                  <a:gd name="T7" fmla="*/ 20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4"/>
                  <a:gd name="T16" fmla="*/ 0 h 288"/>
                  <a:gd name="T17" fmla="*/ 304 w 304"/>
                  <a:gd name="T18" fmla="*/ 288 h 2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1980" name="Oval 414"/>
              <p:cNvSpPr>
                <a:spLocks noChangeArrowheads="1"/>
              </p:cNvSpPr>
              <p:nvPr/>
            </p:nvSpPr>
            <p:spPr bwMode="auto">
              <a:xfrm>
                <a:off x="5518" y="2612"/>
                <a:ext cx="47" cy="96"/>
              </a:xfrm>
              <a:prstGeom prst="ellipse">
                <a:avLst/>
              </a:prstGeom>
              <a:solidFill>
                <a:srgbClr val="333333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981" name="Freeform 415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18 h 240"/>
                  <a:gd name="T2" fmla="*/ 2 w 306"/>
                  <a:gd name="T3" fmla="*/ 40 h 240"/>
                  <a:gd name="T4" fmla="*/ 34 w 306"/>
                  <a:gd name="T5" fmla="*/ 18 h 240"/>
                  <a:gd name="T6" fmla="*/ 32 w 306"/>
                  <a:gd name="T7" fmla="*/ 0 h 240"/>
                  <a:gd name="T8" fmla="*/ 0 w 306"/>
                  <a:gd name="T9" fmla="*/ 18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40"/>
                  <a:gd name="T17" fmla="*/ 306 w 306"/>
                  <a:gd name="T18" fmla="*/ 240 h 2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1982" name="AutoShape 416"/>
              <p:cNvSpPr>
                <a:spLocks noChangeArrowheads="1"/>
              </p:cNvSpPr>
              <p:nvPr/>
            </p:nvSpPr>
            <p:spPr bwMode="auto">
              <a:xfrm>
                <a:off x="4140" y="2676"/>
                <a:ext cx="1198" cy="149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983" name="AutoShape 417"/>
              <p:cNvSpPr>
                <a:spLocks noChangeArrowheads="1"/>
              </p:cNvSpPr>
              <p:nvPr/>
            </p:nvSpPr>
            <p:spPr bwMode="auto">
              <a:xfrm>
                <a:off x="4206" y="2713"/>
                <a:ext cx="1070" cy="8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984" name="Oval 418"/>
              <p:cNvSpPr>
                <a:spLocks noChangeArrowheads="1"/>
              </p:cNvSpPr>
              <p:nvPr/>
            </p:nvSpPr>
            <p:spPr bwMode="auto">
              <a:xfrm>
                <a:off x="4306" y="2384"/>
                <a:ext cx="161" cy="143"/>
              </a:xfrm>
              <a:prstGeom prst="ellipse">
                <a:avLst/>
              </a:prstGeom>
              <a:solidFill>
                <a:srgbClr val="33CC33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985" name="Oval 419"/>
              <p:cNvSpPr>
                <a:spLocks noChangeArrowheads="1"/>
              </p:cNvSpPr>
              <p:nvPr/>
            </p:nvSpPr>
            <p:spPr bwMode="auto">
              <a:xfrm>
                <a:off x="4486" y="2384"/>
                <a:ext cx="161" cy="143"/>
              </a:xfrm>
              <a:prstGeom prst="ellipse">
                <a:avLst/>
              </a:prstGeom>
              <a:solidFill>
                <a:srgbClr val="FF000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1800">
                  <a:solidFill>
                    <a:srgbClr val="FF0000"/>
                  </a:solidFill>
                  <a:cs typeface="Arial" pitchFamily="34" charset="0"/>
                </a:endParaRPr>
              </a:p>
            </p:txBody>
          </p:sp>
          <p:sp>
            <p:nvSpPr>
              <p:cNvPr id="161986" name="Oval 420"/>
              <p:cNvSpPr>
                <a:spLocks noChangeArrowheads="1"/>
              </p:cNvSpPr>
              <p:nvPr/>
            </p:nvSpPr>
            <p:spPr bwMode="auto">
              <a:xfrm>
                <a:off x="4661" y="2379"/>
                <a:ext cx="161" cy="143"/>
              </a:xfrm>
              <a:prstGeom prst="ellipse">
                <a:avLst/>
              </a:prstGeom>
              <a:solidFill>
                <a:srgbClr val="33CC33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987" name="Rectangle 421"/>
              <p:cNvSpPr>
                <a:spLocks noChangeArrowheads="1"/>
              </p:cNvSpPr>
              <p:nvPr/>
            </p:nvSpPr>
            <p:spPr bwMode="auto">
              <a:xfrm>
                <a:off x="5063" y="1837"/>
                <a:ext cx="85" cy="760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61802" name="Group 356"/>
            <p:cNvGrpSpPr>
              <a:grpSpLocks/>
            </p:cNvGrpSpPr>
            <p:nvPr/>
          </p:nvGrpSpPr>
          <p:grpSpPr bwMode="auto">
            <a:xfrm>
              <a:off x="3091" y="2634"/>
              <a:ext cx="301" cy="451"/>
              <a:chOff x="4140" y="429"/>
              <a:chExt cx="1425" cy="2396"/>
            </a:xfrm>
          </p:grpSpPr>
          <p:sp>
            <p:nvSpPr>
              <p:cNvPr id="161932" name="Freeform 357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7 w 354"/>
                  <a:gd name="T1" fmla="*/ 0 h 2742"/>
                  <a:gd name="T2" fmla="*/ 38 w 354"/>
                  <a:gd name="T3" fmla="*/ 55 h 2742"/>
                  <a:gd name="T4" fmla="*/ 37 w 354"/>
                  <a:gd name="T5" fmla="*/ 425 h 2742"/>
                  <a:gd name="T6" fmla="*/ 0 w 354"/>
                  <a:gd name="T7" fmla="*/ 445 h 2742"/>
                  <a:gd name="T8" fmla="*/ 7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4"/>
                  <a:gd name="T16" fmla="*/ 0 h 2742"/>
                  <a:gd name="T17" fmla="*/ 354 w 354"/>
                  <a:gd name="T18" fmla="*/ 2742 h 2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1933" name="Rectangle 358"/>
              <p:cNvSpPr>
                <a:spLocks noChangeArrowheads="1"/>
              </p:cNvSpPr>
              <p:nvPr/>
            </p:nvSpPr>
            <p:spPr bwMode="auto">
              <a:xfrm>
                <a:off x="4206" y="429"/>
                <a:ext cx="1046" cy="2284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934" name="Freeform 359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23 w 211"/>
                  <a:gd name="T3" fmla="*/ 36 h 2537"/>
                  <a:gd name="T4" fmla="*/ 2 w 211"/>
                  <a:gd name="T5" fmla="*/ 405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1"/>
                  <a:gd name="T13" fmla="*/ 0 h 2537"/>
                  <a:gd name="T14" fmla="*/ 211 w 211"/>
                  <a:gd name="T15" fmla="*/ 2537 h 25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1935" name="Freeform 360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36 w 328"/>
                  <a:gd name="T3" fmla="*/ 21 h 226"/>
                  <a:gd name="T4" fmla="*/ 36 w 328"/>
                  <a:gd name="T5" fmla="*/ 38 h 226"/>
                  <a:gd name="T6" fmla="*/ 0 w 328"/>
                  <a:gd name="T7" fmla="*/ 16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1936" name="Rectangle 361"/>
              <p:cNvSpPr>
                <a:spLocks noChangeArrowheads="1"/>
              </p:cNvSpPr>
              <p:nvPr/>
            </p:nvSpPr>
            <p:spPr bwMode="auto">
              <a:xfrm>
                <a:off x="4211" y="695"/>
                <a:ext cx="597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61937" name="Group 362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161962" name="AutoShape 363"/>
                <p:cNvSpPr>
                  <a:spLocks noChangeArrowheads="1"/>
                </p:cNvSpPr>
                <p:nvPr/>
              </p:nvSpPr>
              <p:spPr bwMode="auto">
                <a:xfrm>
                  <a:off x="616" y="2568"/>
                  <a:ext cx="721" cy="138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963" name="AutoShape 364"/>
                <p:cNvSpPr>
                  <a:spLocks noChangeArrowheads="1"/>
                </p:cNvSpPr>
                <p:nvPr/>
              </p:nvSpPr>
              <p:spPr bwMode="auto">
                <a:xfrm>
                  <a:off x="634" y="2583"/>
                  <a:ext cx="685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61938" name="Rectangle 365"/>
              <p:cNvSpPr>
                <a:spLocks noChangeArrowheads="1"/>
              </p:cNvSpPr>
              <p:nvPr/>
            </p:nvSpPr>
            <p:spPr bwMode="auto">
              <a:xfrm>
                <a:off x="4225" y="1019"/>
                <a:ext cx="597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61939" name="Group 366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161960" name="AutoShape 367"/>
                <p:cNvSpPr>
                  <a:spLocks noChangeArrowheads="1"/>
                </p:cNvSpPr>
                <p:nvPr/>
              </p:nvSpPr>
              <p:spPr bwMode="auto">
                <a:xfrm>
                  <a:off x="613" y="2566"/>
                  <a:ext cx="727" cy="143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961" name="AutoShape 368"/>
                <p:cNvSpPr>
                  <a:spLocks noChangeArrowheads="1"/>
                </p:cNvSpPr>
                <p:nvPr/>
              </p:nvSpPr>
              <p:spPr bwMode="auto">
                <a:xfrm>
                  <a:off x="630" y="2583"/>
                  <a:ext cx="691" cy="110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61940" name="Rectangle 369"/>
              <p:cNvSpPr>
                <a:spLocks noChangeArrowheads="1"/>
              </p:cNvSpPr>
              <p:nvPr/>
            </p:nvSpPr>
            <p:spPr bwMode="auto">
              <a:xfrm>
                <a:off x="4216" y="1359"/>
                <a:ext cx="597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941" name="Rectangle 370"/>
              <p:cNvSpPr>
                <a:spLocks noChangeArrowheads="1"/>
              </p:cNvSpPr>
              <p:nvPr/>
            </p:nvSpPr>
            <p:spPr bwMode="auto">
              <a:xfrm>
                <a:off x="4230" y="1656"/>
                <a:ext cx="592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61942" name="Group 371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161958" name="AutoShape 372"/>
                <p:cNvSpPr>
                  <a:spLocks noChangeArrowheads="1"/>
                </p:cNvSpPr>
                <p:nvPr/>
              </p:nvSpPr>
              <p:spPr bwMode="auto">
                <a:xfrm>
                  <a:off x="616" y="2570"/>
                  <a:ext cx="725" cy="137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959" name="AutoShape 373"/>
                <p:cNvSpPr>
                  <a:spLocks noChangeArrowheads="1"/>
                </p:cNvSpPr>
                <p:nvPr/>
              </p:nvSpPr>
              <p:spPr bwMode="auto">
                <a:xfrm>
                  <a:off x="634" y="2585"/>
                  <a:ext cx="690" cy="108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61943" name="Freeform 374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36 w 328"/>
                  <a:gd name="T3" fmla="*/ 20 h 226"/>
                  <a:gd name="T4" fmla="*/ 36 w 328"/>
                  <a:gd name="T5" fmla="*/ 36 h 226"/>
                  <a:gd name="T6" fmla="*/ 0 w 328"/>
                  <a:gd name="T7" fmla="*/ 15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61944" name="Group 375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161956" name="AutoShape 376"/>
                <p:cNvSpPr>
                  <a:spLocks noChangeArrowheads="1"/>
                </p:cNvSpPr>
                <p:nvPr/>
              </p:nvSpPr>
              <p:spPr bwMode="auto">
                <a:xfrm>
                  <a:off x="629" y="2568"/>
                  <a:ext cx="702" cy="138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957" name="AutoShape 377"/>
                <p:cNvSpPr>
                  <a:spLocks noChangeArrowheads="1"/>
                </p:cNvSpPr>
                <p:nvPr/>
              </p:nvSpPr>
              <p:spPr bwMode="auto">
                <a:xfrm>
                  <a:off x="634" y="2584"/>
                  <a:ext cx="672" cy="106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61945" name="Rectangle 378"/>
              <p:cNvSpPr>
                <a:spLocks noChangeArrowheads="1"/>
              </p:cNvSpPr>
              <p:nvPr/>
            </p:nvSpPr>
            <p:spPr bwMode="auto">
              <a:xfrm>
                <a:off x="5248" y="429"/>
                <a:ext cx="71" cy="2290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946" name="Freeform 379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32 w 296"/>
                  <a:gd name="T3" fmla="*/ 22 h 256"/>
                  <a:gd name="T4" fmla="*/ 32 w 296"/>
                  <a:gd name="T5" fmla="*/ 41 h 256"/>
                  <a:gd name="T6" fmla="*/ 0 w 296"/>
                  <a:gd name="T7" fmla="*/ 15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56"/>
                  <a:gd name="T17" fmla="*/ 296 w 296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1947" name="Freeform 380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34 w 304"/>
                  <a:gd name="T3" fmla="*/ 27 h 288"/>
                  <a:gd name="T4" fmla="*/ 31 w 304"/>
                  <a:gd name="T5" fmla="*/ 47 h 288"/>
                  <a:gd name="T6" fmla="*/ 2 w 304"/>
                  <a:gd name="T7" fmla="*/ 20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4"/>
                  <a:gd name="T16" fmla="*/ 0 h 288"/>
                  <a:gd name="T17" fmla="*/ 304 w 304"/>
                  <a:gd name="T18" fmla="*/ 288 h 2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1948" name="Oval 381"/>
              <p:cNvSpPr>
                <a:spLocks noChangeArrowheads="1"/>
              </p:cNvSpPr>
              <p:nvPr/>
            </p:nvSpPr>
            <p:spPr bwMode="auto">
              <a:xfrm>
                <a:off x="5518" y="2612"/>
                <a:ext cx="47" cy="96"/>
              </a:xfrm>
              <a:prstGeom prst="ellipse">
                <a:avLst/>
              </a:prstGeom>
              <a:solidFill>
                <a:srgbClr val="333333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949" name="Freeform 382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18 h 240"/>
                  <a:gd name="T2" fmla="*/ 2 w 306"/>
                  <a:gd name="T3" fmla="*/ 40 h 240"/>
                  <a:gd name="T4" fmla="*/ 34 w 306"/>
                  <a:gd name="T5" fmla="*/ 18 h 240"/>
                  <a:gd name="T6" fmla="*/ 32 w 306"/>
                  <a:gd name="T7" fmla="*/ 0 h 240"/>
                  <a:gd name="T8" fmla="*/ 0 w 306"/>
                  <a:gd name="T9" fmla="*/ 18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40"/>
                  <a:gd name="T17" fmla="*/ 306 w 306"/>
                  <a:gd name="T18" fmla="*/ 240 h 2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1950" name="AutoShape 383"/>
              <p:cNvSpPr>
                <a:spLocks noChangeArrowheads="1"/>
              </p:cNvSpPr>
              <p:nvPr/>
            </p:nvSpPr>
            <p:spPr bwMode="auto">
              <a:xfrm>
                <a:off x="4140" y="2676"/>
                <a:ext cx="1198" cy="149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951" name="AutoShape 384"/>
              <p:cNvSpPr>
                <a:spLocks noChangeArrowheads="1"/>
              </p:cNvSpPr>
              <p:nvPr/>
            </p:nvSpPr>
            <p:spPr bwMode="auto">
              <a:xfrm>
                <a:off x="4206" y="2713"/>
                <a:ext cx="1070" cy="8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952" name="Oval 385"/>
              <p:cNvSpPr>
                <a:spLocks noChangeArrowheads="1"/>
              </p:cNvSpPr>
              <p:nvPr/>
            </p:nvSpPr>
            <p:spPr bwMode="auto">
              <a:xfrm>
                <a:off x="4306" y="2384"/>
                <a:ext cx="161" cy="143"/>
              </a:xfrm>
              <a:prstGeom prst="ellipse">
                <a:avLst/>
              </a:prstGeom>
              <a:solidFill>
                <a:srgbClr val="33CC33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953" name="Oval 386"/>
              <p:cNvSpPr>
                <a:spLocks noChangeArrowheads="1"/>
              </p:cNvSpPr>
              <p:nvPr/>
            </p:nvSpPr>
            <p:spPr bwMode="auto">
              <a:xfrm>
                <a:off x="4486" y="2384"/>
                <a:ext cx="161" cy="143"/>
              </a:xfrm>
              <a:prstGeom prst="ellipse">
                <a:avLst/>
              </a:prstGeom>
              <a:solidFill>
                <a:srgbClr val="FF000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1800">
                  <a:solidFill>
                    <a:srgbClr val="FF0000"/>
                  </a:solidFill>
                  <a:cs typeface="Arial" pitchFamily="34" charset="0"/>
                </a:endParaRPr>
              </a:p>
            </p:txBody>
          </p:sp>
          <p:sp>
            <p:nvSpPr>
              <p:cNvPr id="161954" name="Oval 387"/>
              <p:cNvSpPr>
                <a:spLocks noChangeArrowheads="1"/>
              </p:cNvSpPr>
              <p:nvPr/>
            </p:nvSpPr>
            <p:spPr bwMode="auto">
              <a:xfrm>
                <a:off x="4661" y="2379"/>
                <a:ext cx="161" cy="143"/>
              </a:xfrm>
              <a:prstGeom prst="ellipse">
                <a:avLst/>
              </a:prstGeom>
              <a:solidFill>
                <a:srgbClr val="33CC33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955" name="Rectangle 388"/>
              <p:cNvSpPr>
                <a:spLocks noChangeArrowheads="1"/>
              </p:cNvSpPr>
              <p:nvPr/>
            </p:nvSpPr>
            <p:spPr bwMode="auto">
              <a:xfrm>
                <a:off x="5063" y="1837"/>
                <a:ext cx="85" cy="760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61803" name="Group 320"/>
            <p:cNvGrpSpPr>
              <a:grpSpLocks/>
            </p:cNvGrpSpPr>
            <p:nvPr/>
          </p:nvGrpSpPr>
          <p:grpSpPr bwMode="auto">
            <a:xfrm>
              <a:off x="3105" y="1159"/>
              <a:ext cx="301" cy="451"/>
              <a:chOff x="4140" y="429"/>
              <a:chExt cx="1425" cy="2396"/>
            </a:xfrm>
          </p:grpSpPr>
          <p:sp>
            <p:nvSpPr>
              <p:cNvPr id="161900" name="Freeform 321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7 w 354"/>
                  <a:gd name="T1" fmla="*/ 0 h 2742"/>
                  <a:gd name="T2" fmla="*/ 38 w 354"/>
                  <a:gd name="T3" fmla="*/ 55 h 2742"/>
                  <a:gd name="T4" fmla="*/ 37 w 354"/>
                  <a:gd name="T5" fmla="*/ 425 h 2742"/>
                  <a:gd name="T6" fmla="*/ 0 w 354"/>
                  <a:gd name="T7" fmla="*/ 445 h 2742"/>
                  <a:gd name="T8" fmla="*/ 7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4"/>
                  <a:gd name="T16" fmla="*/ 0 h 2742"/>
                  <a:gd name="T17" fmla="*/ 354 w 354"/>
                  <a:gd name="T18" fmla="*/ 2742 h 2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1901" name="Rectangle 322"/>
              <p:cNvSpPr>
                <a:spLocks noChangeArrowheads="1"/>
              </p:cNvSpPr>
              <p:nvPr/>
            </p:nvSpPr>
            <p:spPr bwMode="auto">
              <a:xfrm>
                <a:off x="4206" y="429"/>
                <a:ext cx="1046" cy="2284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902" name="Freeform 323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23 w 211"/>
                  <a:gd name="T3" fmla="*/ 36 h 2537"/>
                  <a:gd name="T4" fmla="*/ 2 w 211"/>
                  <a:gd name="T5" fmla="*/ 405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1"/>
                  <a:gd name="T13" fmla="*/ 0 h 2537"/>
                  <a:gd name="T14" fmla="*/ 211 w 211"/>
                  <a:gd name="T15" fmla="*/ 2537 h 25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1903" name="Freeform 324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36 w 328"/>
                  <a:gd name="T3" fmla="*/ 21 h 226"/>
                  <a:gd name="T4" fmla="*/ 36 w 328"/>
                  <a:gd name="T5" fmla="*/ 38 h 226"/>
                  <a:gd name="T6" fmla="*/ 0 w 328"/>
                  <a:gd name="T7" fmla="*/ 16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1904" name="Rectangle 325"/>
              <p:cNvSpPr>
                <a:spLocks noChangeArrowheads="1"/>
              </p:cNvSpPr>
              <p:nvPr/>
            </p:nvSpPr>
            <p:spPr bwMode="auto">
              <a:xfrm>
                <a:off x="4211" y="695"/>
                <a:ext cx="597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61905" name="Group 326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161930" name="AutoShape 327"/>
                <p:cNvSpPr>
                  <a:spLocks noChangeArrowheads="1"/>
                </p:cNvSpPr>
                <p:nvPr/>
              </p:nvSpPr>
              <p:spPr bwMode="auto">
                <a:xfrm>
                  <a:off x="616" y="2568"/>
                  <a:ext cx="721" cy="138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931" name="AutoShape 328"/>
                <p:cNvSpPr>
                  <a:spLocks noChangeArrowheads="1"/>
                </p:cNvSpPr>
                <p:nvPr/>
              </p:nvSpPr>
              <p:spPr bwMode="auto">
                <a:xfrm>
                  <a:off x="634" y="2583"/>
                  <a:ext cx="685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61906" name="Rectangle 329"/>
              <p:cNvSpPr>
                <a:spLocks noChangeArrowheads="1"/>
              </p:cNvSpPr>
              <p:nvPr/>
            </p:nvSpPr>
            <p:spPr bwMode="auto">
              <a:xfrm>
                <a:off x="4225" y="1019"/>
                <a:ext cx="597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61907" name="Group 330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161928" name="AutoShape 331"/>
                <p:cNvSpPr>
                  <a:spLocks noChangeArrowheads="1"/>
                </p:cNvSpPr>
                <p:nvPr/>
              </p:nvSpPr>
              <p:spPr bwMode="auto">
                <a:xfrm>
                  <a:off x="613" y="2566"/>
                  <a:ext cx="727" cy="143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929" name="AutoShape 332"/>
                <p:cNvSpPr>
                  <a:spLocks noChangeArrowheads="1"/>
                </p:cNvSpPr>
                <p:nvPr/>
              </p:nvSpPr>
              <p:spPr bwMode="auto">
                <a:xfrm>
                  <a:off x="630" y="2583"/>
                  <a:ext cx="691" cy="110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61908" name="Rectangle 333"/>
              <p:cNvSpPr>
                <a:spLocks noChangeArrowheads="1"/>
              </p:cNvSpPr>
              <p:nvPr/>
            </p:nvSpPr>
            <p:spPr bwMode="auto">
              <a:xfrm>
                <a:off x="4216" y="1359"/>
                <a:ext cx="597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909" name="Rectangle 334"/>
              <p:cNvSpPr>
                <a:spLocks noChangeArrowheads="1"/>
              </p:cNvSpPr>
              <p:nvPr/>
            </p:nvSpPr>
            <p:spPr bwMode="auto">
              <a:xfrm>
                <a:off x="4230" y="1656"/>
                <a:ext cx="592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61910" name="Group 335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161926" name="AutoShape 336"/>
                <p:cNvSpPr>
                  <a:spLocks noChangeArrowheads="1"/>
                </p:cNvSpPr>
                <p:nvPr/>
              </p:nvSpPr>
              <p:spPr bwMode="auto">
                <a:xfrm>
                  <a:off x="616" y="2570"/>
                  <a:ext cx="725" cy="137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927" name="AutoShape 337"/>
                <p:cNvSpPr>
                  <a:spLocks noChangeArrowheads="1"/>
                </p:cNvSpPr>
                <p:nvPr/>
              </p:nvSpPr>
              <p:spPr bwMode="auto">
                <a:xfrm>
                  <a:off x="634" y="2585"/>
                  <a:ext cx="690" cy="108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61911" name="Freeform 338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36 w 328"/>
                  <a:gd name="T3" fmla="*/ 20 h 226"/>
                  <a:gd name="T4" fmla="*/ 36 w 328"/>
                  <a:gd name="T5" fmla="*/ 36 h 226"/>
                  <a:gd name="T6" fmla="*/ 0 w 328"/>
                  <a:gd name="T7" fmla="*/ 15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61912" name="Group 339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161924" name="AutoShape 340"/>
                <p:cNvSpPr>
                  <a:spLocks noChangeArrowheads="1"/>
                </p:cNvSpPr>
                <p:nvPr/>
              </p:nvSpPr>
              <p:spPr bwMode="auto">
                <a:xfrm>
                  <a:off x="629" y="2568"/>
                  <a:ext cx="702" cy="138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925" name="AutoShape 341"/>
                <p:cNvSpPr>
                  <a:spLocks noChangeArrowheads="1"/>
                </p:cNvSpPr>
                <p:nvPr/>
              </p:nvSpPr>
              <p:spPr bwMode="auto">
                <a:xfrm>
                  <a:off x="634" y="2584"/>
                  <a:ext cx="672" cy="106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61913" name="Rectangle 342"/>
              <p:cNvSpPr>
                <a:spLocks noChangeArrowheads="1"/>
              </p:cNvSpPr>
              <p:nvPr/>
            </p:nvSpPr>
            <p:spPr bwMode="auto">
              <a:xfrm>
                <a:off x="5248" y="429"/>
                <a:ext cx="71" cy="2290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914" name="Freeform 343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32 w 296"/>
                  <a:gd name="T3" fmla="*/ 22 h 256"/>
                  <a:gd name="T4" fmla="*/ 32 w 296"/>
                  <a:gd name="T5" fmla="*/ 41 h 256"/>
                  <a:gd name="T6" fmla="*/ 0 w 296"/>
                  <a:gd name="T7" fmla="*/ 15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56"/>
                  <a:gd name="T17" fmla="*/ 296 w 296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1915" name="Freeform 344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34 w 304"/>
                  <a:gd name="T3" fmla="*/ 27 h 288"/>
                  <a:gd name="T4" fmla="*/ 31 w 304"/>
                  <a:gd name="T5" fmla="*/ 47 h 288"/>
                  <a:gd name="T6" fmla="*/ 2 w 304"/>
                  <a:gd name="T7" fmla="*/ 20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4"/>
                  <a:gd name="T16" fmla="*/ 0 h 288"/>
                  <a:gd name="T17" fmla="*/ 304 w 304"/>
                  <a:gd name="T18" fmla="*/ 288 h 2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1916" name="Oval 345"/>
              <p:cNvSpPr>
                <a:spLocks noChangeArrowheads="1"/>
              </p:cNvSpPr>
              <p:nvPr/>
            </p:nvSpPr>
            <p:spPr bwMode="auto">
              <a:xfrm>
                <a:off x="5518" y="2612"/>
                <a:ext cx="47" cy="96"/>
              </a:xfrm>
              <a:prstGeom prst="ellipse">
                <a:avLst/>
              </a:prstGeom>
              <a:solidFill>
                <a:srgbClr val="333333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917" name="Freeform 346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18 h 240"/>
                  <a:gd name="T2" fmla="*/ 2 w 306"/>
                  <a:gd name="T3" fmla="*/ 40 h 240"/>
                  <a:gd name="T4" fmla="*/ 34 w 306"/>
                  <a:gd name="T5" fmla="*/ 18 h 240"/>
                  <a:gd name="T6" fmla="*/ 32 w 306"/>
                  <a:gd name="T7" fmla="*/ 0 h 240"/>
                  <a:gd name="T8" fmla="*/ 0 w 306"/>
                  <a:gd name="T9" fmla="*/ 18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40"/>
                  <a:gd name="T17" fmla="*/ 306 w 306"/>
                  <a:gd name="T18" fmla="*/ 240 h 2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1918" name="AutoShape 347"/>
              <p:cNvSpPr>
                <a:spLocks noChangeArrowheads="1"/>
              </p:cNvSpPr>
              <p:nvPr/>
            </p:nvSpPr>
            <p:spPr bwMode="auto">
              <a:xfrm>
                <a:off x="4140" y="2676"/>
                <a:ext cx="1198" cy="149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919" name="AutoShape 348"/>
              <p:cNvSpPr>
                <a:spLocks noChangeArrowheads="1"/>
              </p:cNvSpPr>
              <p:nvPr/>
            </p:nvSpPr>
            <p:spPr bwMode="auto">
              <a:xfrm>
                <a:off x="4206" y="2713"/>
                <a:ext cx="1070" cy="8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920" name="Oval 349"/>
              <p:cNvSpPr>
                <a:spLocks noChangeArrowheads="1"/>
              </p:cNvSpPr>
              <p:nvPr/>
            </p:nvSpPr>
            <p:spPr bwMode="auto">
              <a:xfrm>
                <a:off x="4306" y="2384"/>
                <a:ext cx="161" cy="143"/>
              </a:xfrm>
              <a:prstGeom prst="ellipse">
                <a:avLst/>
              </a:prstGeom>
              <a:solidFill>
                <a:srgbClr val="33CC33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921" name="Oval 350"/>
              <p:cNvSpPr>
                <a:spLocks noChangeArrowheads="1"/>
              </p:cNvSpPr>
              <p:nvPr/>
            </p:nvSpPr>
            <p:spPr bwMode="auto">
              <a:xfrm>
                <a:off x="4486" y="2384"/>
                <a:ext cx="161" cy="143"/>
              </a:xfrm>
              <a:prstGeom prst="ellipse">
                <a:avLst/>
              </a:prstGeom>
              <a:solidFill>
                <a:srgbClr val="FF000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1800">
                  <a:solidFill>
                    <a:srgbClr val="FF0000"/>
                  </a:solidFill>
                  <a:cs typeface="Arial" pitchFamily="34" charset="0"/>
                </a:endParaRPr>
              </a:p>
            </p:txBody>
          </p:sp>
          <p:sp>
            <p:nvSpPr>
              <p:cNvPr id="161922" name="Oval 351"/>
              <p:cNvSpPr>
                <a:spLocks noChangeArrowheads="1"/>
              </p:cNvSpPr>
              <p:nvPr/>
            </p:nvSpPr>
            <p:spPr bwMode="auto">
              <a:xfrm>
                <a:off x="4661" y="2379"/>
                <a:ext cx="161" cy="143"/>
              </a:xfrm>
              <a:prstGeom prst="ellipse">
                <a:avLst/>
              </a:prstGeom>
              <a:solidFill>
                <a:srgbClr val="33CC33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923" name="Rectangle 352"/>
              <p:cNvSpPr>
                <a:spLocks noChangeArrowheads="1"/>
              </p:cNvSpPr>
              <p:nvPr/>
            </p:nvSpPr>
            <p:spPr bwMode="auto">
              <a:xfrm>
                <a:off x="5063" y="1837"/>
                <a:ext cx="85" cy="760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61804" name="Line 9"/>
            <p:cNvSpPr>
              <a:spLocks noChangeShapeType="1"/>
            </p:cNvSpPr>
            <p:nvPr/>
          </p:nvSpPr>
          <p:spPr bwMode="auto">
            <a:xfrm>
              <a:off x="3734" y="1642"/>
              <a:ext cx="708" cy="498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61805" name="Group 19"/>
            <p:cNvGrpSpPr>
              <a:grpSpLocks/>
            </p:cNvGrpSpPr>
            <p:nvPr/>
          </p:nvGrpSpPr>
          <p:grpSpPr bwMode="auto">
            <a:xfrm>
              <a:off x="4466" y="1881"/>
              <a:ext cx="510" cy="661"/>
              <a:chOff x="4296" y="2627"/>
              <a:chExt cx="510" cy="661"/>
            </a:xfrm>
          </p:grpSpPr>
          <p:sp>
            <p:nvSpPr>
              <p:cNvPr id="161885" name="Rectangle 20"/>
              <p:cNvSpPr>
                <a:spLocks noChangeArrowheads="1"/>
              </p:cNvSpPr>
              <p:nvPr/>
            </p:nvSpPr>
            <p:spPr bwMode="auto">
              <a:xfrm>
                <a:off x="4296" y="2652"/>
                <a:ext cx="510" cy="636"/>
              </a:xfrm>
              <a:prstGeom prst="rect">
                <a:avLst/>
              </a:prstGeom>
              <a:solidFill>
                <a:schemeClr val="hlink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161886" name="Text Box 21"/>
              <p:cNvSpPr txBox="1">
                <a:spLocks noChangeArrowheads="1"/>
              </p:cNvSpPr>
              <p:nvPr/>
            </p:nvSpPr>
            <p:spPr bwMode="auto">
              <a:xfrm>
                <a:off x="4304" y="2627"/>
                <a:ext cx="472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600"/>
                  <a:t>mail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600"/>
                  <a:t>server</a:t>
                </a:r>
                <a:endParaRPr lang="en-US" sz="2400"/>
              </a:p>
            </p:txBody>
          </p:sp>
          <p:sp>
            <p:nvSpPr>
              <p:cNvPr id="161887" name="Rectangle 22"/>
              <p:cNvSpPr>
                <a:spLocks noChangeArrowheads="1"/>
              </p:cNvSpPr>
              <p:nvPr/>
            </p:nvSpPr>
            <p:spPr bwMode="auto">
              <a:xfrm>
                <a:off x="4320" y="3006"/>
                <a:ext cx="450" cy="120"/>
              </a:xfrm>
              <a:prstGeom prst="rect">
                <a:avLst/>
              </a:prstGeom>
              <a:solidFill>
                <a:srgbClr val="00FF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161888" name="Line 23"/>
              <p:cNvSpPr>
                <a:spLocks noChangeShapeType="1"/>
              </p:cNvSpPr>
              <p:nvPr/>
            </p:nvSpPr>
            <p:spPr bwMode="auto">
              <a:xfrm>
                <a:off x="4369" y="3034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889" name="Line 24"/>
              <p:cNvSpPr>
                <a:spLocks noChangeShapeType="1"/>
              </p:cNvSpPr>
              <p:nvPr/>
            </p:nvSpPr>
            <p:spPr bwMode="auto">
              <a:xfrm>
                <a:off x="4478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890" name="Line 25"/>
              <p:cNvSpPr>
                <a:spLocks noChangeShapeType="1"/>
              </p:cNvSpPr>
              <p:nvPr/>
            </p:nvSpPr>
            <p:spPr bwMode="auto">
              <a:xfrm>
                <a:off x="4533" y="3035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891" name="Line 26"/>
              <p:cNvSpPr>
                <a:spLocks noChangeShapeType="1"/>
              </p:cNvSpPr>
              <p:nvPr/>
            </p:nvSpPr>
            <p:spPr bwMode="auto">
              <a:xfrm>
                <a:off x="4590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892" name="Line 27"/>
              <p:cNvSpPr>
                <a:spLocks noChangeShapeType="1"/>
              </p:cNvSpPr>
              <p:nvPr/>
            </p:nvSpPr>
            <p:spPr bwMode="auto">
              <a:xfrm>
                <a:off x="4651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893" name="Line 28"/>
              <p:cNvSpPr>
                <a:spLocks noChangeShapeType="1"/>
              </p:cNvSpPr>
              <p:nvPr/>
            </p:nvSpPr>
            <p:spPr bwMode="auto">
              <a:xfrm>
                <a:off x="4707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894" name="Line 29"/>
              <p:cNvSpPr>
                <a:spLocks noChangeShapeType="1"/>
              </p:cNvSpPr>
              <p:nvPr/>
            </p:nvSpPr>
            <p:spPr bwMode="auto">
              <a:xfrm>
                <a:off x="4422" y="3034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895" name="Rectangle 30"/>
              <p:cNvSpPr>
                <a:spLocks noChangeArrowheads="1"/>
              </p:cNvSpPr>
              <p:nvPr/>
            </p:nvSpPr>
            <p:spPr bwMode="auto">
              <a:xfrm>
                <a:off x="4328" y="3173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161896" name="Rectangle 31"/>
              <p:cNvSpPr>
                <a:spLocks noChangeArrowheads="1"/>
              </p:cNvSpPr>
              <p:nvPr/>
            </p:nvSpPr>
            <p:spPr bwMode="auto">
              <a:xfrm>
                <a:off x="4414" y="3173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161897" name="Rectangle 32"/>
              <p:cNvSpPr>
                <a:spLocks noChangeArrowheads="1"/>
              </p:cNvSpPr>
              <p:nvPr/>
            </p:nvSpPr>
            <p:spPr bwMode="auto">
              <a:xfrm>
                <a:off x="4500" y="3172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161898" name="Rectangle 33"/>
              <p:cNvSpPr>
                <a:spLocks noChangeArrowheads="1"/>
              </p:cNvSpPr>
              <p:nvPr/>
            </p:nvSpPr>
            <p:spPr bwMode="auto">
              <a:xfrm>
                <a:off x="4597" y="3170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161899" name="Rectangle 34"/>
              <p:cNvSpPr>
                <a:spLocks noChangeArrowheads="1"/>
              </p:cNvSpPr>
              <p:nvPr/>
            </p:nvSpPr>
            <p:spPr bwMode="auto">
              <a:xfrm>
                <a:off x="4693" y="3170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</p:grpSp>
        <p:grpSp>
          <p:nvGrpSpPr>
            <p:cNvPr id="161806" name="Group 60"/>
            <p:cNvGrpSpPr>
              <a:grpSpLocks/>
            </p:cNvGrpSpPr>
            <p:nvPr/>
          </p:nvGrpSpPr>
          <p:grpSpPr bwMode="auto">
            <a:xfrm>
              <a:off x="3206" y="2763"/>
              <a:ext cx="510" cy="661"/>
              <a:chOff x="4296" y="2627"/>
              <a:chExt cx="510" cy="661"/>
            </a:xfrm>
          </p:grpSpPr>
          <p:sp>
            <p:nvSpPr>
              <p:cNvPr id="161870" name="Rectangle 61"/>
              <p:cNvSpPr>
                <a:spLocks noChangeArrowheads="1"/>
              </p:cNvSpPr>
              <p:nvPr/>
            </p:nvSpPr>
            <p:spPr bwMode="auto">
              <a:xfrm>
                <a:off x="4296" y="2652"/>
                <a:ext cx="510" cy="636"/>
              </a:xfrm>
              <a:prstGeom prst="rect">
                <a:avLst/>
              </a:prstGeom>
              <a:solidFill>
                <a:schemeClr val="hlink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161871" name="Text Box 62"/>
              <p:cNvSpPr txBox="1">
                <a:spLocks noChangeArrowheads="1"/>
              </p:cNvSpPr>
              <p:nvPr/>
            </p:nvSpPr>
            <p:spPr bwMode="auto">
              <a:xfrm>
                <a:off x="4304" y="2627"/>
                <a:ext cx="472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600"/>
                  <a:t>mail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600"/>
                  <a:t>server</a:t>
                </a:r>
                <a:endParaRPr lang="en-US" sz="2400"/>
              </a:p>
            </p:txBody>
          </p:sp>
          <p:sp>
            <p:nvSpPr>
              <p:cNvPr id="161872" name="Rectangle 63"/>
              <p:cNvSpPr>
                <a:spLocks noChangeArrowheads="1"/>
              </p:cNvSpPr>
              <p:nvPr/>
            </p:nvSpPr>
            <p:spPr bwMode="auto">
              <a:xfrm>
                <a:off x="4320" y="3006"/>
                <a:ext cx="450" cy="120"/>
              </a:xfrm>
              <a:prstGeom prst="rect">
                <a:avLst/>
              </a:prstGeom>
              <a:solidFill>
                <a:srgbClr val="00FF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161873" name="Line 64"/>
              <p:cNvSpPr>
                <a:spLocks noChangeShapeType="1"/>
              </p:cNvSpPr>
              <p:nvPr/>
            </p:nvSpPr>
            <p:spPr bwMode="auto">
              <a:xfrm>
                <a:off x="4369" y="3034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874" name="Line 65"/>
              <p:cNvSpPr>
                <a:spLocks noChangeShapeType="1"/>
              </p:cNvSpPr>
              <p:nvPr/>
            </p:nvSpPr>
            <p:spPr bwMode="auto">
              <a:xfrm>
                <a:off x="4478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875" name="Line 66"/>
              <p:cNvSpPr>
                <a:spLocks noChangeShapeType="1"/>
              </p:cNvSpPr>
              <p:nvPr/>
            </p:nvSpPr>
            <p:spPr bwMode="auto">
              <a:xfrm>
                <a:off x="4533" y="3035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876" name="Line 67"/>
              <p:cNvSpPr>
                <a:spLocks noChangeShapeType="1"/>
              </p:cNvSpPr>
              <p:nvPr/>
            </p:nvSpPr>
            <p:spPr bwMode="auto">
              <a:xfrm>
                <a:off x="4590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877" name="Line 68"/>
              <p:cNvSpPr>
                <a:spLocks noChangeShapeType="1"/>
              </p:cNvSpPr>
              <p:nvPr/>
            </p:nvSpPr>
            <p:spPr bwMode="auto">
              <a:xfrm>
                <a:off x="4651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878" name="Line 69"/>
              <p:cNvSpPr>
                <a:spLocks noChangeShapeType="1"/>
              </p:cNvSpPr>
              <p:nvPr/>
            </p:nvSpPr>
            <p:spPr bwMode="auto">
              <a:xfrm>
                <a:off x="4707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879" name="Line 70"/>
              <p:cNvSpPr>
                <a:spLocks noChangeShapeType="1"/>
              </p:cNvSpPr>
              <p:nvPr/>
            </p:nvSpPr>
            <p:spPr bwMode="auto">
              <a:xfrm>
                <a:off x="4422" y="3034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880" name="Rectangle 71"/>
              <p:cNvSpPr>
                <a:spLocks noChangeArrowheads="1"/>
              </p:cNvSpPr>
              <p:nvPr/>
            </p:nvSpPr>
            <p:spPr bwMode="auto">
              <a:xfrm>
                <a:off x="4328" y="3173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161881" name="Rectangle 72"/>
              <p:cNvSpPr>
                <a:spLocks noChangeArrowheads="1"/>
              </p:cNvSpPr>
              <p:nvPr/>
            </p:nvSpPr>
            <p:spPr bwMode="auto">
              <a:xfrm>
                <a:off x="4414" y="3173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161882" name="Rectangle 73"/>
              <p:cNvSpPr>
                <a:spLocks noChangeArrowheads="1"/>
              </p:cNvSpPr>
              <p:nvPr/>
            </p:nvSpPr>
            <p:spPr bwMode="auto">
              <a:xfrm>
                <a:off x="4500" y="3172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161883" name="Rectangle 74"/>
              <p:cNvSpPr>
                <a:spLocks noChangeArrowheads="1"/>
              </p:cNvSpPr>
              <p:nvPr/>
            </p:nvSpPr>
            <p:spPr bwMode="auto">
              <a:xfrm>
                <a:off x="4597" y="3170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161884" name="Rectangle 75"/>
              <p:cNvSpPr>
                <a:spLocks noChangeArrowheads="1"/>
              </p:cNvSpPr>
              <p:nvPr/>
            </p:nvSpPr>
            <p:spPr bwMode="auto">
              <a:xfrm>
                <a:off x="4693" y="3170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</p:grpSp>
        <p:grpSp>
          <p:nvGrpSpPr>
            <p:cNvPr id="161807" name="Group 96"/>
            <p:cNvGrpSpPr>
              <a:grpSpLocks/>
            </p:cNvGrpSpPr>
            <p:nvPr/>
          </p:nvGrpSpPr>
          <p:grpSpPr bwMode="auto">
            <a:xfrm>
              <a:off x="3206" y="1347"/>
              <a:ext cx="510" cy="661"/>
              <a:chOff x="4296" y="2627"/>
              <a:chExt cx="510" cy="661"/>
            </a:xfrm>
          </p:grpSpPr>
          <p:sp>
            <p:nvSpPr>
              <p:cNvPr id="161855" name="Rectangle 97"/>
              <p:cNvSpPr>
                <a:spLocks noChangeArrowheads="1"/>
              </p:cNvSpPr>
              <p:nvPr/>
            </p:nvSpPr>
            <p:spPr bwMode="auto">
              <a:xfrm>
                <a:off x="4296" y="2652"/>
                <a:ext cx="510" cy="636"/>
              </a:xfrm>
              <a:prstGeom prst="rect">
                <a:avLst/>
              </a:prstGeom>
              <a:solidFill>
                <a:schemeClr val="hlink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161856" name="Text Box 98"/>
              <p:cNvSpPr txBox="1">
                <a:spLocks noChangeArrowheads="1"/>
              </p:cNvSpPr>
              <p:nvPr/>
            </p:nvSpPr>
            <p:spPr bwMode="auto">
              <a:xfrm>
                <a:off x="4304" y="2627"/>
                <a:ext cx="472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600"/>
                  <a:t>mail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600"/>
                  <a:t>server</a:t>
                </a:r>
                <a:endParaRPr lang="en-US" sz="2400"/>
              </a:p>
            </p:txBody>
          </p:sp>
          <p:sp>
            <p:nvSpPr>
              <p:cNvPr id="161857" name="Rectangle 99"/>
              <p:cNvSpPr>
                <a:spLocks noChangeArrowheads="1"/>
              </p:cNvSpPr>
              <p:nvPr/>
            </p:nvSpPr>
            <p:spPr bwMode="auto">
              <a:xfrm>
                <a:off x="4320" y="3006"/>
                <a:ext cx="450" cy="120"/>
              </a:xfrm>
              <a:prstGeom prst="rect">
                <a:avLst/>
              </a:prstGeom>
              <a:solidFill>
                <a:srgbClr val="00FF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161858" name="Line 100"/>
              <p:cNvSpPr>
                <a:spLocks noChangeShapeType="1"/>
              </p:cNvSpPr>
              <p:nvPr/>
            </p:nvSpPr>
            <p:spPr bwMode="auto">
              <a:xfrm>
                <a:off x="4369" y="3034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859" name="Line 101"/>
              <p:cNvSpPr>
                <a:spLocks noChangeShapeType="1"/>
              </p:cNvSpPr>
              <p:nvPr/>
            </p:nvSpPr>
            <p:spPr bwMode="auto">
              <a:xfrm>
                <a:off x="4478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860" name="Line 102"/>
              <p:cNvSpPr>
                <a:spLocks noChangeShapeType="1"/>
              </p:cNvSpPr>
              <p:nvPr/>
            </p:nvSpPr>
            <p:spPr bwMode="auto">
              <a:xfrm>
                <a:off x="4533" y="3035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861" name="Line 103"/>
              <p:cNvSpPr>
                <a:spLocks noChangeShapeType="1"/>
              </p:cNvSpPr>
              <p:nvPr/>
            </p:nvSpPr>
            <p:spPr bwMode="auto">
              <a:xfrm>
                <a:off x="4590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862" name="Line 104"/>
              <p:cNvSpPr>
                <a:spLocks noChangeShapeType="1"/>
              </p:cNvSpPr>
              <p:nvPr/>
            </p:nvSpPr>
            <p:spPr bwMode="auto">
              <a:xfrm>
                <a:off x="4651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863" name="Line 105"/>
              <p:cNvSpPr>
                <a:spLocks noChangeShapeType="1"/>
              </p:cNvSpPr>
              <p:nvPr/>
            </p:nvSpPr>
            <p:spPr bwMode="auto">
              <a:xfrm>
                <a:off x="4707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864" name="Line 106"/>
              <p:cNvSpPr>
                <a:spLocks noChangeShapeType="1"/>
              </p:cNvSpPr>
              <p:nvPr/>
            </p:nvSpPr>
            <p:spPr bwMode="auto">
              <a:xfrm>
                <a:off x="4422" y="3034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865" name="Rectangle 107"/>
              <p:cNvSpPr>
                <a:spLocks noChangeArrowheads="1"/>
              </p:cNvSpPr>
              <p:nvPr/>
            </p:nvSpPr>
            <p:spPr bwMode="auto">
              <a:xfrm>
                <a:off x="4328" y="3173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161866" name="Rectangle 108"/>
              <p:cNvSpPr>
                <a:spLocks noChangeArrowheads="1"/>
              </p:cNvSpPr>
              <p:nvPr/>
            </p:nvSpPr>
            <p:spPr bwMode="auto">
              <a:xfrm>
                <a:off x="4414" y="3173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161867" name="Rectangle 109"/>
              <p:cNvSpPr>
                <a:spLocks noChangeArrowheads="1"/>
              </p:cNvSpPr>
              <p:nvPr/>
            </p:nvSpPr>
            <p:spPr bwMode="auto">
              <a:xfrm>
                <a:off x="4500" y="3172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161868" name="Rectangle 110"/>
              <p:cNvSpPr>
                <a:spLocks noChangeArrowheads="1"/>
              </p:cNvSpPr>
              <p:nvPr/>
            </p:nvSpPr>
            <p:spPr bwMode="auto">
              <a:xfrm>
                <a:off x="4597" y="3170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161869" name="Rectangle 111"/>
              <p:cNvSpPr>
                <a:spLocks noChangeArrowheads="1"/>
              </p:cNvSpPr>
              <p:nvPr/>
            </p:nvSpPr>
            <p:spPr bwMode="auto">
              <a:xfrm>
                <a:off x="4693" y="3170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</p:grpSp>
        <p:sp>
          <p:nvSpPr>
            <p:cNvPr id="161808" name="Line 117"/>
            <p:cNvSpPr>
              <a:spLocks noChangeShapeType="1"/>
            </p:cNvSpPr>
            <p:nvPr/>
          </p:nvSpPr>
          <p:spPr bwMode="auto">
            <a:xfrm flipV="1">
              <a:off x="3734" y="2350"/>
              <a:ext cx="708" cy="684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1809" name="Line 118"/>
            <p:cNvSpPr>
              <a:spLocks noChangeShapeType="1"/>
            </p:cNvSpPr>
            <p:nvPr/>
          </p:nvSpPr>
          <p:spPr bwMode="auto">
            <a:xfrm flipH="1" flipV="1">
              <a:off x="3266" y="2020"/>
              <a:ext cx="0" cy="78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61810" name="Group 119"/>
            <p:cNvGrpSpPr>
              <a:grpSpLocks/>
            </p:cNvGrpSpPr>
            <p:nvPr/>
          </p:nvGrpSpPr>
          <p:grpSpPr bwMode="auto">
            <a:xfrm>
              <a:off x="3795" y="2535"/>
              <a:ext cx="650" cy="288"/>
              <a:chOff x="3745" y="2537"/>
              <a:chExt cx="650" cy="288"/>
            </a:xfrm>
          </p:grpSpPr>
          <p:sp>
            <p:nvSpPr>
              <p:cNvPr id="161853" name="Rectangle 120"/>
              <p:cNvSpPr>
                <a:spLocks noChangeArrowheads="1"/>
              </p:cNvSpPr>
              <p:nvPr/>
            </p:nvSpPr>
            <p:spPr bwMode="auto">
              <a:xfrm>
                <a:off x="3798" y="2580"/>
                <a:ext cx="540" cy="192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161854" name="Text Box 121"/>
              <p:cNvSpPr txBox="1">
                <a:spLocks noChangeArrowheads="1"/>
              </p:cNvSpPr>
              <p:nvPr/>
            </p:nvSpPr>
            <p:spPr bwMode="auto">
              <a:xfrm>
                <a:off x="3745" y="2537"/>
                <a:ext cx="65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400">
                    <a:solidFill>
                      <a:srgbClr val="CC0000"/>
                    </a:solidFill>
                  </a:rPr>
                  <a:t>SMTP</a:t>
                </a:r>
              </a:p>
            </p:txBody>
          </p:sp>
        </p:grpSp>
        <p:grpSp>
          <p:nvGrpSpPr>
            <p:cNvPr id="161811" name="Group 122"/>
            <p:cNvGrpSpPr>
              <a:grpSpLocks/>
            </p:cNvGrpSpPr>
            <p:nvPr/>
          </p:nvGrpSpPr>
          <p:grpSpPr bwMode="auto">
            <a:xfrm>
              <a:off x="3771" y="1743"/>
              <a:ext cx="650" cy="288"/>
              <a:chOff x="3745" y="2537"/>
              <a:chExt cx="650" cy="288"/>
            </a:xfrm>
          </p:grpSpPr>
          <p:sp>
            <p:nvSpPr>
              <p:cNvPr id="161851" name="Rectangle 123"/>
              <p:cNvSpPr>
                <a:spLocks noChangeArrowheads="1"/>
              </p:cNvSpPr>
              <p:nvPr/>
            </p:nvSpPr>
            <p:spPr bwMode="auto">
              <a:xfrm>
                <a:off x="3798" y="2580"/>
                <a:ext cx="540" cy="192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161852" name="Text Box 124"/>
              <p:cNvSpPr txBox="1">
                <a:spLocks noChangeArrowheads="1"/>
              </p:cNvSpPr>
              <p:nvPr/>
            </p:nvSpPr>
            <p:spPr bwMode="auto">
              <a:xfrm>
                <a:off x="3745" y="2537"/>
                <a:ext cx="65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400">
                    <a:solidFill>
                      <a:srgbClr val="CC0000"/>
                    </a:solidFill>
                  </a:rPr>
                  <a:t>SMTP</a:t>
                </a:r>
              </a:p>
            </p:txBody>
          </p:sp>
        </p:grpSp>
        <p:grpSp>
          <p:nvGrpSpPr>
            <p:cNvPr id="161812" name="Group 125"/>
            <p:cNvGrpSpPr>
              <a:grpSpLocks/>
            </p:cNvGrpSpPr>
            <p:nvPr/>
          </p:nvGrpSpPr>
          <p:grpSpPr bwMode="auto">
            <a:xfrm>
              <a:off x="2937" y="2193"/>
              <a:ext cx="650" cy="288"/>
              <a:chOff x="3745" y="2537"/>
              <a:chExt cx="650" cy="288"/>
            </a:xfrm>
          </p:grpSpPr>
          <p:sp>
            <p:nvSpPr>
              <p:cNvPr id="161849" name="Rectangle 126"/>
              <p:cNvSpPr>
                <a:spLocks noChangeArrowheads="1"/>
              </p:cNvSpPr>
              <p:nvPr/>
            </p:nvSpPr>
            <p:spPr bwMode="auto">
              <a:xfrm>
                <a:off x="3798" y="2580"/>
                <a:ext cx="540" cy="192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161850" name="Text Box 127"/>
              <p:cNvSpPr txBox="1">
                <a:spLocks noChangeArrowheads="1"/>
              </p:cNvSpPr>
              <p:nvPr/>
            </p:nvSpPr>
            <p:spPr bwMode="auto">
              <a:xfrm>
                <a:off x="3745" y="2537"/>
                <a:ext cx="65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400">
                    <a:solidFill>
                      <a:srgbClr val="CC0000"/>
                    </a:solidFill>
                  </a:rPr>
                  <a:t>SMTP</a:t>
                </a:r>
              </a:p>
            </p:txBody>
          </p:sp>
        </p:grpSp>
        <p:grpSp>
          <p:nvGrpSpPr>
            <p:cNvPr id="161813" name="Group 423"/>
            <p:cNvGrpSpPr>
              <a:grpSpLocks/>
            </p:cNvGrpSpPr>
            <p:nvPr/>
          </p:nvGrpSpPr>
          <p:grpSpPr bwMode="auto">
            <a:xfrm>
              <a:off x="3587" y="886"/>
              <a:ext cx="575" cy="664"/>
              <a:chOff x="3574" y="550"/>
              <a:chExt cx="575" cy="664"/>
            </a:xfrm>
          </p:grpSpPr>
          <p:grpSp>
            <p:nvGrpSpPr>
              <p:cNvPr id="161844" name="Group 353"/>
              <p:cNvGrpSpPr>
                <a:grpSpLocks/>
              </p:cNvGrpSpPr>
              <p:nvPr/>
            </p:nvGrpSpPr>
            <p:grpSpPr bwMode="auto">
              <a:xfrm>
                <a:off x="3588" y="692"/>
                <a:ext cx="561" cy="522"/>
                <a:chOff x="-44" y="1473"/>
                <a:chExt cx="981" cy="1105"/>
              </a:xfrm>
            </p:grpSpPr>
            <p:pic>
              <p:nvPicPr>
                <p:cNvPr id="161847" name="Picture 354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4" cstate="print"/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161848" name="Freeform 355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5595 w 356"/>
                    <a:gd name="T3" fmla="*/ 341 h 368"/>
                    <a:gd name="T4" fmla="*/ 6638 w 356"/>
                    <a:gd name="T5" fmla="*/ 7113 h 368"/>
                    <a:gd name="T6" fmla="*/ 1463 w 356"/>
                    <a:gd name="T7" fmla="*/ 8895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56"/>
                    <a:gd name="T16" fmla="*/ 0 h 368"/>
                    <a:gd name="T17" fmla="*/ 356 w 356"/>
                    <a:gd name="T18" fmla="*/ 368 h 3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 cap="flat" cmpd="sng">
                  <a:noFill/>
                  <a:prstDash val="solid"/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sp>
            <p:nvSpPr>
              <p:cNvPr id="161845" name="Rectangle 115"/>
              <p:cNvSpPr>
                <a:spLocks noChangeArrowheads="1"/>
              </p:cNvSpPr>
              <p:nvPr/>
            </p:nvSpPr>
            <p:spPr bwMode="auto">
              <a:xfrm>
                <a:off x="3611" y="576"/>
                <a:ext cx="381" cy="330"/>
              </a:xfrm>
              <a:prstGeom prst="rect">
                <a:avLst/>
              </a:prstGeom>
              <a:solidFill>
                <a:schemeClr val="hlink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161846" name="Text Box 116"/>
              <p:cNvSpPr txBox="1">
                <a:spLocks noChangeArrowheads="1"/>
              </p:cNvSpPr>
              <p:nvPr/>
            </p:nvSpPr>
            <p:spPr bwMode="auto">
              <a:xfrm>
                <a:off x="3574" y="550"/>
                <a:ext cx="436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600"/>
                  <a:t>user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600"/>
                  <a:t>agent</a:t>
                </a:r>
                <a:endParaRPr lang="en-US" sz="2400"/>
              </a:p>
            </p:txBody>
          </p:sp>
        </p:grpSp>
        <p:grpSp>
          <p:nvGrpSpPr>
            <p:cNvPr id="161814" name="Group 424"/>
            <p:cNvGrpSpPr>
              <a:grpSpLocks/>
            </p:cNvGrpSpPr>
            <p:nvPr/>
          </p:nvGrpSpPr>
          <p:grpSpPr bwMode="auto">
            <a:xfrm>
              <a:off x="4870" y="1400"/>
              <a:ext cx="575" cy="664"/>
              <a:chOff x="3574" y="550"/>
              <a:chExt cx="575" cy="664"/>
            </a:xfrm>
          </p:grpSpPr>
          <p:grpSp>
            <p:nvGrpSpPr>
              <p:cNvPr id="161839" name="Group 425"/>
              <p:cNvGrpSpPr>
                <a:grpSpLocks/>
              </p:cNvGrpSpPr>
              <p:nvPr/>
            </p:nvGrpSpPr>
            <p:grpSpPr bwMode="auto">
              <a:xfrm>
                <a:off x="3588" y="692"/>
                <a:ext cx="561" cy="522"/>
                <a:chOff x="-44" y="1473"/>
                <a:chExt cx="981" cy="1105"/>
              </a:xfrm>
            </p:grpSpPr>
            <p:pic>
              <p:nvPicPr>
                <p:cNvPr id="161842" name="Picture 426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4" cstate="print"/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161843" name="Freeform 427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5595 w 356"/>
                    <a:gd name="T3" fmla="*/ 341 h 368"/>
                    <a:gd name="T4" fmla="*/ 6638 w 356"/>
                    <a:gd name="T5" fmla="*/ 7113 h 368"/>
                    <a:gd name="T6" fmla="*/ 1463 w 356"/>
                    <a:gd name="T7" fmla="*/ 8895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56"/>
                    <a:gd name="T16" fmla="*/ 0 h 368"/>
                    <a:gd name="T17" fmla="*/ 356 w 356"/>
                    <a:gd name="T18" fmla="*/ 368 h 3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 cap="flat" cmpd="sng">
                  <a:noFill/>
                  <a:prstDash val="solid"/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sp>
            <p:nvSpPr>
              <p:cNvPr id="161840" name="Rectangle 115"/>
              <p:cNvSpPr>
                <a:spLocks noChangeArrowheads="1"/>
              </p:cNvSpPr>
              <p:nvPr/>
            </p:nvSpPr>
            <p:spPr bwMode="auto">
              <a:xfrm>
                <a:off x="3611" y="576"/>
                <a:ext cx="381" cy="330"/>
              </a:xfrm>
              <a:prstGeom prst="rect">
                <a:avLst/>
              </a:prstGeom>
              <a:solidFill>
                <a:schemeClr val="hlink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161841" name="Text Box 116"/>
              <p:cNvSpPr txBox="1">
                <a:spLocks noChangeArrowheads="1"/>
              </p:cNvSpPr>
              <p:nvPr/>
            </p:nvSpPr>
            <p:spPr bwMode="auto">
              <a:xfrm>
                <a:off x="3574" y="550"/>
                <a:ext cx="436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600"/>
                  <a:t>user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600"/>
                  <a:t>agent</a:t>
                </a:r>
                <a:endParaRPr lang="en-US" sz="2400"/>
              </a:p>
            </p:txBody>
          </p:sp>
        </p:grpSp>
        <p:grpSp>
          <p:nvGrpSpPr>
            <p:cNvPr id="161815" name="Group 430"/>
            <p:cNvGrpSpPr>
              <a:grpSpLocks/>
            </p:cNvGrpSpPr>
            <p:nvPr/>
          </p:nvGrpSpPr>
          <p:grpSpPr bwMode="auto">
            <a:xfrm>
              <a:off x="5082" y="1880"/>
              <a:ext cx="575" cy="664"/>
              <a:chOff x="3574" y="550"/>
              <a:chExt cx="575" cy="664"/>
            </a:xfrm>
          </p:grpSpPr>
          <p:grpSp>
            <p:nvGrpSpPr>
              <p:cNvPr id="161834" name="Group 431"/>
              <p:cNvGrpSpPr>
                <a:grpSpLocks/>
              </p:cNvGrpSpPr>
              <p:nvPr/>
            </p:nvGrpSpPr>
            <p:grpSpPr bwMode="auto">
              <a:xfrm>
                <a:off x="3588" y="692"/>
                <a:ext cx="561" cy="522"/>
                <a:chOff x="-44" y="1473"/>
                <a:chExt cx="981" cy="1105"/>
              </a:xfrm>
            </p:grpSpPr>
            <p:pic>
              <p:nvPicPr>
                <p:cNvPr id="161837" name="Picture 432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4" cstate="print"/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161838" name="Freeform 433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5595 w 356"/>
                    <a:gd name="T3" fmla="*/ 341 h 368"/>
                    <a:gd name="T4" fmla="*/ 6638 w 356"/>
                    <a:gd name="T5" fmla="*/ 7113 h 368"/>
                    <a:gd name="T6" fmla="*/ 1463 w 356"/>
                    <a:gd name="T7" fmla="*/ 8895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56"/>
                    <a:gd name="T16" fmla="*/ 0 h 368"/>
                    <a:gd name="T17" fmla="*/ 356 w 356"/>
                    <a:gd name="T18" fmla="*/ 368 h 3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 cap="flat" cmpd="sng">
                  <a:noFill/>
                  <a:prstDash val="solid"/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sp>
            <p:nvSpPr>
              <p:cNvPr id="161835" name="Rectangle 115"/>
              <p:cNvSpPr>
                <a:spLocks noChangeArrowheads="1"/>
              </p:cNvSpPr>
              <p:nvPr/>
            </p:nvSpPr>
            <p:spPr bwMode="auto">
              <a:xfrm>
                <a:off x="3611" y="576"/>
                <a:ext cx="381" cy="330"/>
              </a:xfrm>
              <a:prstGeom prst="rect">
                <a:avLst/>
              </a:prstGeom>
              <a:solidFill>
                <a:schemeClr val="hlink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161836" name="Text Box 116"/>
              <p:cNvSpPr txBox="1">
                <a:spLocks noChangeArrowheads="1"/>
              </p:cNvSpPr>
              <p:nvPr/>
            </p:nvSpPr>
            <p:spPr bwMode="auto">
              <a:xfrm>
                <a:off x="3574" y="550"/>
                <a:ext cx="436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600"/>
                  <a:t>user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600"/>
                  <a:t>agent</a:t>
                </a:r>
                <a:endParaRPr lang="en-US" sz="2400"/>
              </a:p>
            </p:txBody>
          </p:sp>
        </p:grpSp>
        <p:grpSp>
          <p:nvGrpSpPr>
            <p:cNvPr id="161816" name="Group 436"/>
            <p:cNvGrpSpPr>
              <a:grpSpLocks/>
            </p:cNvGrpSpPr>
            <p:nvPr/>
          </p:nvGrpSpPr>
          <p:grpSpPr bwMode="auto">
            <a:xfrm>
              <a:off x="4999" y="2540"/>
              <a:ext cx="575" cy="664"/>
              <a:chOff x="3574" y="550"/>
              <a:chExt cx="575" cy="664"/>
            </a:xfrm>
          </p:grpSpPr>
          <p:grpSp>
            <p:nvGrpSpPr>
              <p:cNvPr id="161829" name="Group 437"/>
              <p:cNvGrpSpPr>
                <a:grpSpLocks/>
              </p:cNvGrpSpPr>
              <p:nvPr/>
            </p:nvGrpSpPr>
            <p:grpSpPr bwMode="auto">
              <a:xfrm>
                <a:off x="3588" y="692"/>
                <a:ext cx="561" cy="522"/>
                <a:chOff x="-44" y="1473"/>
                <a:chExt cx="981" cy="1105"/>
              </a:xfrm>
            </p:grpSpPr>
            <p:pic>
              <p:nvPicPr>
                <p:cNvPr id="161832" name="Picture 438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4" cstate="print"/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161833" name="Freeform 439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5595 w 356"/>
                    <a:gd name="T3" fmla="*/ 341 h 368"/>
                    <a:gd name="T4" fmla="*/ 6638 w 356"/>
                    <a:gd name="T5" fmla="*/ 7113 h 368"/>
                    <a:gd name="T6" fmla="*/ 1463 w 356"/>
                    <a:gd name="T7" fmla="*/ 8895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56"/>
                    <a:gd name="T16" fmla="*/ 0 h 368"/>
                    <a:gd name="T17" fmla="*/ 356 w 356"/>
                    <a:gd name="T18" fmla="*/ 368 h 3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 cap="flat" cmpd="sng">
                  <a:noFill/>
                  <a:prstDash val="solid"/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sp>
            <p:nvSpPr>
              <p:cNvPr id="161830" name="Rectangle 115"/>
              <p:cNvSpPr>
                <a:spLocks noChangeArrowheads="1"/>
              </p:cNvSpPr>
              <p:nvPr/>
            </p:nvSpPr>
            <p:spPr bwMode="auto">
              <a:xfrm>
                <a:off x="3611" y="576"/>
                <a:ext cx="381" cy="330"/>
              </a:xfrm>
              <a:prstGeom prst="rect">
                <a:avLst/>
              </a:prstGeom>
              <a:solidFill>
                <a:schemeClr val="hlink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161831" name="Text Box 116"/>
              <p:cNvSpPr txBox="1">
                <a:spLocks noChangeArrowheads="1"/>
              </p:cNvSpPr>
              <p:nvPr/>
            </p:nvSpPr>
            <p:spPr bwMode="auto">
              <a:xfrm>
                <a:off x="3574" y="550"/>
                <a:ext cx="436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600"/>
                  <a:t>user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600"/>
                  <a:t>agent</a:t>
                </a:r>
                <a:endParaRPr lang="en-US" sz="2400"/>
              </a:p>
            </p:txBody>
          </p:sp>
        </p:grpSp>
        <p:grpSp>
          <p:nvGrpSpPr>
            <p:cNvPr id="161817" name="Group 442"/>
            <p:cNvGrpSpPr>
              <a:grpSpLocks/>
            </p:cNvGrpSpPr>
            <p:nvPr/>
          </p:nvGrpSpPr>
          <p:grpSpPr bwMode="auto">
            <a:xfrm>
              <a:off x="3354" y="3446"/>
              <a:ext cx="575" cy="664"/>
              <a:chOff x="3574" y="550"/>
              <a:chExt cx="575" cy="664"/>
            </a:xfrm>
          </p:grpSpPr>
          <p:grpSp>
            <p:nvGrpSpPr>
              <p:cNvPr id="161824" name="Group 443"/>
              <p:cNvGrpSpPr>
                <a:grpSpLocks/>
              </p:cNvGrpSpPr>
              <p:nvPr/>
            </p:nvGrpSpPr>
            <p:grpSpPr bwMode="auto">
              <a:xfrm>
                <a:off x="3588" y="692"/>
                <a:ext cx="561" cy="522"/>
                <a:chOff x="-44" y="1473"/>
                <a:chExt cx="981" cy="1105"/>
              </a:xfrm>
            </p:grpSpPr>
            <p:pic>
              <p:nvPicPr>
                <p:cNvPr id="161827" name="Picture 444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4" cstate="print"/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161828" name="Freeform 445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5595 w 356"/>
                    <a:gd name="T3" fmla="*/ 341 h 368"/>
                    <a:gd name="T4" fmla="*/ 6638 w 356"/>
                    <a:gd name="T5" fmla="*/ 7113 h 368"/>
                    <a:gd name="T6" fmla="*/ 1463 w 356"/>
                    <a:gd name="T7" fmla="*/ 8895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56"/>
                    <a:gd name="T16" fmla="*/ 0 h 368"/>
                    <a:gd name="T17" fmla="*/ 356 w 356"/>
                    <a:gd name="T18" fmla="*/ 368 h 3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 cap="flat" cmpd="sng">
                  <a:noFill/>
                  <a:prstDash val="solid"/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sp>
            <p:nvSpPr>
              <p:cNvPr id="161825" name="Rectangle 115"/>
              <p:cNvSpPr>
                <a:spLocks noChangeArrowheads="1"/>
              </p:cNvSpPr>
              <p:nvPr/>
            </p:nvSpPr>
            <p:spPr bwMode="auto">
              <a:xfrm>
                <a:off x="3611" y="576"/>
                <a:ext cx="381" cy="330"/>
              </a:xfrm>
              <a:prstGeom prst="rect">
                <a:avLst/>
              </a:prstGeom>
              <a:solidFill>
                <a:schemeClr val="hlink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161826" name="Text Box 116"/>
              <p:cNvSpPr txBox="1">
                <a:spLocks noChangeArrowheads="1"/>
              </p:cNvSpPr>
              <p:nvPr/>
            </p:nvSpPr>
            <p:spPr bwMode="auto">
              <a:xfrm>
                <a:off x="3574" y="550"/>
                <a:ext cx="436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600"/>
                  <a:t>user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600"/>
                  <a:t>agent</a:t>
                </a:r>
                <a:endParaRPr lang="en-US" sz="2400"/>
              </a:p>
            </p:txBody>
          </p:sp>
        </p:grpSp>
        <p:grpSp>
          <p:nvGrpSpPr>
            <p:cNvPr id="161818" name="Group 448"/>
            <p:cNvGrpSpPr>
              <a:grpSpLocks/>
            </p:cNvGrpSpPr>
            <p:nvPr/>
          </p:nvGrpSpPr>
          <p:grpSpPr bwMode="auto">
            <a:xfrm>
              <a:off x="3813" y="3056"/>
              <a:ext cx="575" cy="664"/>
              <a:chOff x="3574" y="550"/>
              <a:chExt cx="575" cy="664"/>
            </a:xfrm>
          </p:grpSpPr>
          <p:grpSp>
            <p:nvGrpSpPr>
              <p:cNvPr id="161819" name="Group 449"/>
              <p:cNvGrpSpPr>
                <a:grpSpLocks/>
              </p:cNvGrpSpPr>
              <p:nvPr/>
            </p:nvGrpSpPr>
            <p:grpSpPr bwMode="auto">
              <a:xfrm>
                <a:off x="3588" y="692"/>
                <a:ext cx="561" cy="522"/>
                <a:chOff x="-44" y="1473"/>
                <a:chExt cx="981" cy="1105"/>
              </a:xfrm>
            </p:grpSpPr>
            <p:pic>
              <p:nvPicPr>
                <p:cNvPr id="161822" name="Picture 450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4" cstate="print"/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161823" name="Freeform 451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5595 w 356"/>
                    <a:gd name="T3" fmla="*/ 341 h 368"/>
                    <a:gd name="T4" fmla="*/ 6638 w 356"/>
                    <a:gd name="T5" fmla="*/ 7113 h 368"/>
                    <a:gd name="T6" fmla="*/ 1463 w 356"/>
                    <a:gd name="T7" fmla="*/ 8895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56"/>
                    <a:gd name="T16" fmla="*/ 0 h 368"/>
                    <a:gd name="T17" fmla="*/ 356 w 356"/>
                    <a:gd name="T18" fmla="*/ 368 h 3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 cap="flat" cmpd="sng">
                  <a:noFill/>
                  <a:prstDash val="solid"/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sp>
            <p:nvSpPr>
              <p:cNvPr id="161820" name="Rectangle 115"/>
              <p:cNvSpPr>
                <a:spLocks noChangeArrowheads="1"/>
              </p:cNvSpPr>
              <p:nvPr/>
            </p:nvSpPr>
            <p:spPr bwMode="auto">
              <a:xfrm>
                <a:off x="3611" y="576"/>
                <a:ext cx="381" cy="330"/>
              </a:xfrm>
              <a:prstGeom prst="rect">
                <a:avLst/>
              </a:prstGeom>
              <a:solidFill>
                <a:schemeClr val="hlink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161821" name="Text Box 116"/>
              <p:cNvSpPr txBox="1">
                <a:spLocks noChangeArrowheads="1"/>
              </p:cNvSpPr>
              <p:nvPr/>
            </p:nvSpPr>
            <p:spPr bwMode="auto">
              <a:xfrm>
                <a:off x="3574" y="550"/>
                <a:ext cx="436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600"/>
                  <a:t>user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600"/>
                  <a:t>agent</a:t>
                </a:r>
                <a:endParaRPr lang="en-US" sz="240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1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Application Layer</a:t>
            </a:r>
          </a:p>
        </p:txBody>
      </p:sp>
      <p:sp>
        <p:nvSpPr>
          <p:cNvPr id="163842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2-</a:t>
            </a:r>
            <a:fld id="{EE813E01-FE66-4852-A08F-36080835A668}" type="slidenum">
              <a:rPr lang="en-US"/>
              <a:pPr/>
              <a:t>8</a:t>
            </a:fld>
            <a:endParaRPr lang="en-US"/>
          </a:p>
        </p:txBody>
      </p:sp>
      <p:sp>
        <p:nvSpPr>
          <p:cNvPr id="163843" name="Rectangle 2"/>
          <p:cNvSpPr>
            <a:spLocks noGrp="1" noChangeArrowheads="1"/>
          </p:cNvSpPr>
          <p:nvPr>
            <p:ph type="title"/>
          </p:nvPr>
        </p:nvSpPr>
        <p:spPr>
          <a:xfrm>
            <a:off x="376238" y="222250"/>
            <a:ext cx="7772400" cy="882650"/>
          </a:xfrm>
        </p:spPr>
        <p:txBody>
          <a:bodyPr/>
          <a:lstStyle/>
          <a:p>
            <a:r>
              <a:rPr lang="en-US" sz="4000" smtClean="0">
                <a:ea typeface="ＭＳ Ｐゴシック" pitchFamily="34" charset="-128"/>
              </a:rPr>
              <a:t>Electronic mail: mail servers</a:t>
            </a:r>
            <a:endParaRPr lang="en-US" smtClean="0">
              <a:ea typeface="ＭＳ Ｐゴシック" pitchFamily="34" charset="-128"/>
            </a:endParaRPr>
          </a:p>
        </p:txBody>
      </p:sp>
      <p:sp>
        <p:nvSpPr>
          <p:cNvPr id="16384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398588"/>
            <a:ext cx="3933825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mtClean="0">
                <a:solidFill>
                  <a:srgbClr val="CC0000"/>
                </a:solidFill>
                <a:ea typeface="ＭＳ Ｐゴシック" pitchFamily="34" charset="-128"/>
              </a:rPr>
              <a:t>mail servers:</a:t>
            </a:r>
          </a:p>
          <a:p>
            <a:r>
              <a:rPr lang="en-US" sz="2400" i="1" smtClean="0">
                <a:solidFill>
                  <a:srgbClr val="CC0000"/>
                </a:solidFill>
                <a:ea typeface="ＭＳ Ｐゴシック" pitchFamily="34" charset="-128"/>
              </a:rPr>
              <a:t>mailbox</a:t>
            </a:r>
            <a:r>
              <a:rPr lang="en-US" sz="2400" smtClean="0">
                <a:ea typeface="ＭＳ Ｐゴシック" pitchFamily="34" charset="-128"/>
              </a:rPr>
              <a:t> contains incoming messages for user</a:t>
            </a:r>
          </a:p>
          <a:p>
            <a:r>
              <a:rPr lang="en-US" sz="2400" i="1" smtClean="0">
                <a:solidFill>
                  <a:srgbClr val="CC0000"/>
                </a:solidFill>
                <a:ea typeface="ＭＳ Ｐゴシック" pitchFamily="34" charset="-128"/>
              </a:rPr>
              <a:t>message queue</a:t>
            </a:r>
            <a:r>
              <a:rPr lang="en-US" sz="2400" smtClean="0">
                <a:ea typeface="ＭＳ Ｐゴシック" pitchFamily="34" charset="-128"/>
              </a:rPr>
              <a:t> of outgoing (to be sent) mail messages</a:t>
            </a:r>
          </a:p>
          <a:p>
            <a:r>
              <a:rPr lang="en-US" sz="2400" i="1" smtClean="0">
                <a:solidFill>
                  <a:srgbClr val="CC0000"/>
                </a:solidFill>
                <a:ea typeface="ＭＳ Ｐゴシック" pitchFamily="34" charset="-128"/>
              </a:rPr>
              <a:t>SMTP protocol</a:t>
            </a:r>
            <a:r>
              <a:rPr lang="en-US" sz="2400" smtClean="0">
                <a:ea typeface="ＭＳ Ｐゴシック" pitchFamily="34" charset="-128"/>
              </a:rPr>
              <a:t> between mail servers to send email messages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client: sending mail server</a:t>
            </a:r>
          </a:p>
          <a:p>
            <a:pPr lvl="1"/>
            <a:r>
              <a:rPr lang="ja-JP" altLang="en-US" smtClean="0">
                <a:ea typeface="ＭＳ Ｐゴシック" pitchFamily="34" charset="-128"/>
              </a:rPr>
              <a:t>“</a:t>
            </a:r>
            <a:r>
              <a:rPr lang="en-US" altLang="ja-JP" smtClean="0">
                <a:ea typeface="ＭＳ Ｐゴシック" pitchFamily="34" charset="-128"/>
              </a:rPr>
              <a:t>server</a:t>
            </a:r>
            <a:r>
              <a:rPr lang="ja-JP" altLang="en-US" smtClean="0">
                <a:ea typeface="ＭＳ Ｐゴシック" pitchFamily="34" charset="-128"/>
              </a:rPr>
              <a:t>”</a:t>
            </a:r>
            <a:r>
              <a:rPr lang="en-US" altLang="ja-JP" smtClean="0">
                <a:ea typeface="ＭＳ Ｐゴシック" pitchFamily="34" charset="-128"/>
              </a:rPr>
              <a:t>: receiving mail server</a:t>
            </a:r>
            <a:endParaRPr lang="en-US" smtClean="0">
              <a:ea typeface="ＭＳ Ｐゴシック" pitchFamily="34" charset="-128"/>
            </a:endParaRPr>
          </a:p>
        </p:txBody>
      </p:sp>
      <p:pic>
        <p:nvPicPr>
          <p:cNvPr id="163845" name="Picture 159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4188" y="882650"/>
            <a:ext cx="59420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63846" name="Group 271"/>
          <p:cNvGrpSpPr>
            <a:grpSpLocks/>
          </p:cNvGrpSpPr>
          <p:nvPr/>
        </p:nvGrpSpPr>
        <p:grpSpPr bwMode="auto">
          <a:xfrm>
            <a:off x="6899275" y="2787650"/>
            <a:ext cx="477838" cy="715963"/>
            <a:chOff x="4140" y="429"/>
            <a:chExt cx="1425" cy="2396"/>
          </a:xfrm>
        </p:grpSpPr>
        <p:sp>
          <p:nvSpPr>
            <p:cNvPr id="164009" name="Freeform 272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010" name="Rectangle 273"/>
            <p:cNvSpPr>
              <a:spLocks noChangeArrowheads="1"/>
            </p:cNvSpPr>
            <p:nvPr/>
          </p:nvSpPr>
          <p:spPr bwMode="auto">
            <a:xfrm>
              <a:off x="4206" y="429"/>
              <a:ext cx="1046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011" name="Freeform 274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012" name="Freeform 275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013" name="Rectangle 276"/>
            <p:cNvSpPr>
              <a:spLocks noChangeArrowheads="1"/>
            </p:cNvSpPr>
            <p:nvPr/>
          </p:nvSpPr>
          <p:spPr bwMode="auto">
            <a:xfrm>
              <a:off x="4211" y="695"/>
              <a:ext cx="597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64014" name="Group 277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64039" name="AutoShape 278"/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1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040" name="AutoShape 279"/>
              <p:cNvSpPr>
                <a:spLocks noChangeArrowheads="1"/>
              </p:cNvSpPr>
              <p:nvPr/>
            </p:nvSpPr>
            <p:spPr bwMode="auto">
              <a:xfrm>
                <a:off x="634" y="2583"/>
                <a:ext cx="685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64015" name="Rectangle 280"/>
            <p:cNvSpPr>
              <a:spLocks noChangeArrowheads="1"/>
            </p:cNvSpPr>
            <p:nvPr/>
          </p:nvSpPr>
          <p:spPr bwMode="auto">
            <a:xfrm>
              <a:off x="4225" y="1019"/>
              <a:ext cx="597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64016" name="Group 281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64037" name="AutoShape 282"/>
              <p:cNvSpPr>
                <a:spLocks noChangeArrowheads="1"/>
              </p:cNvSpPr>
              <p:nvPr/>
            </p:nvSpPr>
            <p:spPr bwMode="auto">
              <a:xfrm>
                <a:off x="613" y="2566"/>
                <a:ext cx="727" cy="143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038" name="AutoShape 283"/>
              <p:cNvSpPr>
                <a:spLocks noChangeArrowheads="1"/>
              </p:cNvSpPr>
              <p:nvPr/>
            </p:nvSpPr>
            <p:spPr bwMode="auto">
              <a:xfrm>
                <a:off x="630" y="2583"/>
                <a:ext cx="691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64017" name="Rectangle 284"/>
            <p:cNvSpPr>
              <a:spLocks noChangeArrowheads="1"/>
            </p:cNvSpPr>
            <p:nvPr/>
          </p:nvSpPr>
          <p:spPr bwMode="auto">
            <a:xfrm>
              <a:off x="4216" y="1359"/>
              <a:ext cx="597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018" name="Rectangle 285"/>
            <p:cNvSpPr>
              <a:spLocks noChangeArrowheads="1"/>
            </p:cNvSpPr>
            <p:nvPr/>
          </p:nvSpPr>
          <p:spPr bwMode="auto">
            <a:xfrm>
              <a:off x="4230" y="1656"/>
              <a:ext cx="592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64019" name="Group 286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64035" name="AutoShape 287"/>
              <p:cNvSpPr>
                <a:spLocks noChangeArrowheads="1"/>
              </p:cNvSpPr>
              <p:nvPr/>
            </p:nvSpPr>
            <p:spPr bwMode="auto">
              <a:xfrm>
                <a:off x="616" y="2570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036" name="AutoShape 288"/>
              <p:cNvSpPr>
                <a:spLocks noChangeArrowheads="1"/>
              </p:cNvSpPr>
              <p:nvPr/>
            </p:nvSpPr>
            <p:spPr bwMode="auto">
              <a:xfrm>
                <a:off x="634" y="2585"/>
                <a:ext cx="690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64020" name="Freeform 289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64021" name="Group 290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64033" name="AutoShape 291"/>
              <p:cNvSpPr>
                <a:spLocks noChangeArrowheads="1"/>
              </p:cNvSpPr>
              <p:nvPr/>
            </p:nvSpPr>
            <p:spPr bwMode="auto">
              <a:xfrm>
                <a:off x="629" y="2568"/>
                <a:ext cx="702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034" name="AutoShape 292"/>
              <p:cNvSpPr>
                <a:spLocks noChangeArrowheads="1"/>
              </p:cNvSpPr>
              <p:nvPr/>
            </p:nvSpPr>
            <p:spPr bwMode="auto">
              <a:xfrm>
                <a:off x="634" y="2584"/>
                <a:ext cx="672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64022" name="Rectangle 293"/>
            <p:cNvSpPr>
              <a:spLocks noChangeArrowheads="1"/>
            </p:cNvSpPr>
            <p:nvPr/>
          </p:nvSpPr>
          <p:spPr bwMode="auto">
            <a:xfrm>
              <a:off x="5248" y="429"/>
              <a:ext cx="71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023" name="Freeform 294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024" name="Freeform 295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7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025" name="Oval 296"/>
            <p:cNvSpPr>
              <a:spLocks noChangeArrowheads="1"/>
            </p:cNvSpPr>
            <p:nvPr/>
          </p:nvSpPr>
          <p:spPr bwMode="auto">
            <a:xfrm>
              <a:off x="5518" y="2612"/>
              <a:ext cx="47" cy="96"/>
            </a:xfrm>
            <a:prstGeom prst="ellipse">
              <a:avLst/>
            </a:pr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026" name="Freeform 297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027" name="AutoShape 298"/>
            <p:cNvSpPr>
              <a:spLocks noChangeArrowheads="1"/>
            </p:cNvSpPr>
            <p:nvPr/>
          </p:nvSpPr>
          <p:spPr bwMode="auto">
            <a:xfrm>
              <a:off x="4140" y="2676"/>
              <a:ext cx="1198" cy="149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028" name="AutoShape 299"/>
            <p:cNvSpPr>
              <a:spLocks noChangeArrowheads="1"/>
            </p:cNvSpPr>
            <p:nvPr/>
          </p:nvSpPr>
          <p:spPr bwMode="auto">
            <a:xfrm>
              <a:off x="4206" y="2713"/>
              <a:ext cx="1070" cy="80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029" name="Oval 300"/>
            <p:cNvSpPr>
              <a:spLocks noChangeArrowheads="1"/>
            </p:cNvSpPr>
            <p:nvPr/>
          </p:nvSpPr>
          <p:spPr bwMode="auto">
            <a:xfrm>
              <a:off x="4306" y="2384"/>
              <a:ext cx="161" cy="143"/>
            </a:xfrm>
            <a:prstGeom prst="ellipse">
              <a:avLst/>
            </a:prstGeom>
            <a:solidFill>
              <a:srgbClr val="33CC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030" name="Oval 301"/>
            <p:cNvSpPr>
              <a:spLocks noChangeArrowheads="1"/>
            </p:cNvSpPr>
            <p:nvPr/>
          </p:nvSpPr>
          <p:spPr bwMode="auto">
            <a:xfrm>
              <a:off x="4486" y="2384"/>
              <a:ext cx="161" cy="143"/>
            </a:xfrm>
            <a:prstGeom prst="ellipse">
              <a:avLst/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64031" name="Oval 302"/>
            <p:cNvSpPr>
              <a:spLocks noChangeArrowheads="1"/>
            </p:cNvSpPr>
            <p:nvPr/>
          </p:nvSpPr>
          <p:spPr bwMode="auto">
            <a:xfrm>
              <a:off x="4661" y="2379"/>
              <a:ext cx="161" cy="143"/>
            </a:xfrm>
            <a:prstGeom prst="ellipse">
              <a:avLst/>
            </a:prstGeom>
            <a:solidFill>
              <a:srgbClr val="33CC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032" name="Rectangle 303"/>
            <p:cNvSpPr>
              <a:spLocks noChangeArrowheads="1"/>
            </p:cNvSpPr>
            <p:nvPr/>
          </p:nvSpPr>
          <p:spPr bwMode="auto">
            <a:xfrm>
              <a:off x="5063" y="1837"/>
              <a:ext cx="85" cy="760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63847" name="Group 304"/>
          <p:cNvGrpSpPr>
            <a:grpSpLocks/>
          </p:cNvGrpSpPr>
          <p:nvPr/>
        </p:nvGrpSpPr>
        <p:grpSpPr bwMode="auto">
          <a:xfrm>
            <a:off x="4906963" y="4181475"/>
            <a:ext cx="477837" cy="715963"/>
            <a:chOff x="4140" y="429"/>
            <a:chExt cx="1425" cy="2396"/>
          </a:xfrm>
        </p:grpSpPr>
        <p:sp>
          <p:nvSpPr>
            <p:cNvPr id="163977" name="Freeform 305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3978" name="Rectangle 306"/>
            <p:cNvSpPr>
              <a:spLocks noChangeArrowheads="1"/>
            </p:cNvSpPr>
            <p:nvPr/>
          </p:nvSpPr>
          <p:spPr bwMode="auto">
            <a:xfrm>
              <a:off x="4206" y="429"/>
              <a:ext cx="1046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79" name="Freeform 307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3980" name="Freeform 308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3981" name="Rectangle 309"/>
            <p:cNvSpPr>
              <a:spLocks noChangeArrowheads="1"/>
            </p:cNvSpPr>
            <p:nvPr/>
          </p:nvSpPr>
          <p:spPr bwMode="auto">
            <a:xfrm>
              <a:off x="4211" y="695"/>
              <a:ext cx="597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63982" name="Group 310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64007" name="AutoShape 311"/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1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008" name="AutoShape 312"/>
              <p:cNvSpPr>
                <a:spLocks noChangeArrowheads="1"/>
              </p:cNvSpPr>
              <p:nvPr/>
            </p:nvSpPr>
            <p:spPr bwMode="auto">
              <a:xfrm>
                <a:off x="634" y="2583"/>
                <a:ext cx="685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63983" name="Rectangle 313"/>
            <p:cNvSpPr>
              <a:spLocks noChangeArrowheads="1"/>
            </p:cNvSpPr>
            <p:nvPr/>
          </p:nvSpPr>
          <p:spPr bwMode="auto">
            <a:xfrm>
              <a:off x="4225" y="1019"/>
              <a:ext cx="597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63984" name="Group 314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64005" name="AutoShape 315"/>
              <p:cNvSpPr>
                <a:spLocks noChangeArrowheads="1"/>
              </p:cNvSpPr>
              <p:nvPr/>
            </p:nvSpPr>
            <p:spPr bwMode="auto">
              <a:xfrm>
                <a:off x="613" y="2566"/>
                <a:ext cx="727" cy="143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006" name="AutoShape 316"/>
              <p:cNvSpPr>
                <a:spLocks noChangeArrowheads="1"/>
              </p:cNvSpPr>
              <p:nvPr/>
            </p:nvSpPr>
            <p:spPr bwMode="auto">
              <a:xfrm>
                <a:off x="630" y="2583"/>
                <a:ext cx="691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63985" name="Rectangle 317"/>
            <p:cNvSpPr>
              <a:spLocks noChangeArrowheads="1"/>
            </p:cNvSpPr>
            <p:nvPr/>
          </p:nvSpPr>
          <p:spPr bwMode="auto">
            <a:xfrm>
              <a:off x="4216" y="1359"/>
              <a:ext cx="597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86" name="Rectangle 318"/>
            <p:cNvSpPr>
              <a:spLocks noChangeArrowheads="1"/>
            </p:cNvSpPr>
            <p:nvPr/>
          </p:nvSpPr>
          <p:spPr bwMode="auto">
            <a:xfrm>
              <a:off x="4230" y="1656"/>
              <a:ext cx="592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63987" name="Group 319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64003" name="AutoShape 320"/>
              <p:cNvSpPr>
                <a:spLocks noChangeArrowheads="1"/>
              </p:cNvSpPr>
              <p:nvPr/>
            </p:nvSpPr>
            <p:spPr bwMode="auto">
              <a:xfrm>
                <a:off x="616" y="2570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004" name="AutoShape 321"/>
              <p:cNvSpPr>
                <a:spLocks noChangeArrowheads="1"/>
              </p:cNvSpPr>
              <p:nvPr/>
            </p:nvSpPr>
            <p:spPr bwMode="auto">
              <a:xfrm>
                <a:off x="634" y="2585"/>
                <a:ext cx="690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63988" name="Freeform 322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63989" name="Group 323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64001" name="AutoShape 324"/>
              <p:cNvSpPr>
                <a:spLocks noChangeArrowheads="1"/>
              </p:cNvSpPr>
              <p:nvPr/>
            </p:nvSpPr>
            <p:spPr bwMode="auto">
              <a:xfrm>
                <a:off x="629" y="2568"/>
                <a:ext cx="702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002" name="AutoShape 325"/>
              <p:cNvSpPr>
                <a:spLocks noChangeArrowheads="1"/>
              </p:cNvSpPr>
              <p:nvPr/>
            </p:nvSpPr>
            <p:spPr bwMode="auto">
              <a:xfrm>
                <a:off x="634" y="2584"/>
                <a:ext cx="672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63990" name="Rectangle 326"/>
            <p:cNvSpPr>
              <a:spLocks noChangeArrowheads="1"/>
            </p:cNvSpPr>
            <p:nvPr/>
          </p:nvSpPr>
          <p:spPr bwMode="auto">
            <a:xfrm>
              <a:off x="5248" y="429"/>
              <a:ext cx="71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91" name="Freeform 327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3992" name="Freeform 328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7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3993" name="Oval 329"/>
            <p:cNvSpPr>
              <a:spLocks noChangeArrowheads="1"/>
            </p:cNvSpPr>
            <p:nvPr/>
          </p:nvSpPr>
          <p:spPr bwMode="auto">
            <a:xfrm>
              <a:off x="5518" y="2612"/>
              <a:ext cx="47" cy="96"/>
            </a:xfrm>
            <a:prstGeom prst="ellipse">
              <a:avLst/>
            </a:pr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94" name="Freeform 330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3995" name="AutoShape 331"/>
            <p:cNvSpPr>
              <a:spLocks noChangeArrowheads="1"/>
            </p:cNvSpPr>
            <p:nvPr/>
          </p:nvSpPr>
          <p:spPr bwMode="auto">
            <a:xfrm>
              <a:off x="4140" y="2676"/>
              <a:ext cx="1198" cy="149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96" name="AutoShape 332"/>
            <p:cNvSpPr>
              <a:spLocks noChangeArrowheads="1"/>
            </p:cNvSpPr>
            <p:nvPr/>
          </p:nvSpPr>
          <p:spPr bwMode="auto">
            <a:xfrm>
              <a:off x="4206" y="2713"/>
              <a:ext cx="1070" cy="80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97" name="Oval 333"/>
            <p:cNvSpPr>
              <a:spLocks noChangeArrowheads="1"/>
            </p:cNvSpPr>
            <p:nvPr/>
          </p:nvSpPr>
          <p:spPr bwMode="auto">
            <a:xfrm>
              <a:off x="4306" y="2384"/>
              <a:ext cx="161" cy="143"/>
            </a:xfrm>
            <a:prstGeom prst="ellipse">
              <a:avLst/>
            </a:prstGeom>
            <a:solidFill>
              <a:srgbClr val="33CC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98" name="Oval 334"/>
            <p:cNvSpPr>
              <a:spLocks noChangeArrowheads="1"/>
            </p:cNvSpPr>
            <p:nvPr/>
          </p:nvSpPr>
          <p:spPr bwMode="auto">
            <a:xfrm>
              <a:off x="4486" y="2384"/>
              <a:ext cx="161" cy="143"/>
            </a:xfrm>
            <a:prstGeom prst="ellipse">
              <a:avLst/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63999" name="Oval 335"/>
            <p:cNvSpPr>
              <a:spLocks noChangeArrowheads="1"/>
            </p:cNvSpPr>
            <p:nvPr/>
          </p:nvSpPr>
          <p:spPr bwMode="auto">
            <a:xfrm>
              <a:off x="4661" y="2379"/>
              <a:ext cx="161" cy="143"/>
            </a:xfrm>
            <a:prstGeom prst="ellipse">
              <a:avLst/>
            </a:prstGeom>
            <a:solidFill>
              <a:srgbClr val="33CC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000" name="Rectangle 336"/>
            <p:cNvSpPr>
              <a:spLocks noChangeArrowheads="1"/>
            </p:cNvSpPr>
            <p:nvPr/>
          </p:nvSpPr>
          <p:spPr bwMode="auto">
            <a:xfrm>
              <a:off x="5063" y="1837"/>
              <a:ext cx="85" cy="760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63848" name="Group 337"/>
          <p:cNvGrpSpPr>
            <a:grpSpLocks/>
          </p:cNvGrpSpPr>
          <p:nvPr/>
        </p:nvGrpSpPr>
        <p:grpSpPr bwMode="auto">
          <a:xfrm>
            <a:off x="4929188" y="1839913"/>
            <a:ext cx="477837" cy="715962"/>
            <a:chOff x="4140" y="429"/>
            <a:chExt cx="1425" cy="2396"/>
          </a:xfrm>
        </p:grpSpPr>
        <p:sp>
          <p:nvSpPr>
            <p:cNvPr id="163945" name="Freeform 338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3946" name="Rectangle 339"/>
            <p:cNvSpPr>
              <a:spLocks noChangeArrowheads="1"/>
            </p:cNvSpPr>
            <p:nvPr/>
          </p:nvSpPr>
          <p:spPr bwMode="auto">
            <a:xfrm>
              <a:off x="4206" y="429"/>
              <a:ext cx="1046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47" name="Freeform 340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3948" name="Freeform 341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3949" name="Rectangle 342"/>
            <p:cNvSpPr>
              <a:spLocks noChangeArrowheads="1"/>
            </p:cNvSpPr>
            <p:nvPr/>
          </p:nvSpPr>
          <p:spPr bwMode="auto">
            <a:xfrm>
              <a:off x="4211" y="695"/>
              <a:ext cx="597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63950" name="Group 343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63975" name="AutoShape 344"/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1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976" name="AutoShape 345"/>
              <p:cNvSpPr>
                <a:spLocks noChangeArrowheads="1"/>
              </p:cNvSpPr>
              <p:nvPr/>
            </p:nvSpPr>
            <p:spPr bwMode="auto">
              <a:xfrm>
                <a:off x="634" y="2583"/>
                <a:ext cx="685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63951" name="Rectangle 346"/>
            <p:cNvSpPr>
              <a:spLocks noChangeArrowheads="1"/>
            </p:cNvSpPr>
            <p:nvPr/>
          </p:nvSpPr>
          <p:spPr bwMode="auto">
            <a:xfrm>
              <a:off x="4225" y="1019"/>
              <a:ext cx="597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63952" name="Group 347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63973" name="AutoShape 348"/>
              <p:cNvSpPr>
                <a:spLocks noChangeArrowheads="1"/>
              </p:cNvSpPr>
              <p:nvPr/>
            </p:nvSpPr>
            <p:spPr bwMode="auto">
              <a:xfrm>
                <a:off x="613" y="2566"/>
                <a:ext cx="727" cy="143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974" name="AutoShape 349"/>
              <p:cNvSpPr>
                <a:spLocks noChangeArrowheads="1"/>
              </p:cNvSpPr>
              <p:nvPr/>
            </p:nvSpPr>
            <p:spPr bwMode="auto">
              <a:xfrm>
                <a:off x="630" y="2583"/>
                <a:ext cx="691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63953" name="Rectangle 350"/>
            <p:cNvSpPr>
              <a:spLocks noChangeArrowheads="1"/>
            </p:cNvSpPr>
            <p:nvPr/>
          </p:nvSpPr>
          <p:spPr bwMode="auto">
            <a:xfrm>
              <a:off x="4216" y="1359"/>
              <a:ext cx="597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54" name="Rectangle 351"/>
            <p:cNvSpPr>
              <a:spLocks noChangeArrowheads="1"/>
            </p:cNvSpPr>
            <p:nvPr/>
          </p:nvSpPr>
          <p:spPr bwMode="auto">
            <a:xfrm>
              <a:off x="4230" y="1656"/>
              <a:ext cx="592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63955" name="Group 352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63971" name="AutoShape 353"/>
              <p:cNvSpPr>
                <a:spLocks noChangeArrowheads="1"/>
              </p:cNvSpPr>
              <p:nvPr/>
            </p:nvSpPr>
            <p:spPr bwMode="auto">
              <a:xfrm>
                <a:off x="616" y="2570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972" name="AutoShape 354"/>
              <p:cNvSpPr>
                <a:spLocks noChangeArrowheads="1"/>
              </p:cNvSpPr>
              <p:nvPr/>
            </p:nvSpPr>
            <p:spPr bwMode="auto">
              <a:xfrm>
                <a:off x="634" y="2585"/>
                <a:ext cx="690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63956" name="Freeform 355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63957" name="Group 356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63969" name="AutoShape 357"/>
              <p:cNvSpPr>
                <a:spLocks noChangeArrowheads="1"/>
              </p:cNvSpPr>
              <p:nvPr/>
            </p:nvSpPr>
            <p:spPr bwMode="auto">
              <a:xfrm>
                <a:off x="629" y="2568"/>
                <a:ext cx="702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970" name="AutoShape 358"/>
              <p:cNvSpPr>
                <a:spLocks noChangeArrowheads="1"/>
              </p:cNvSpPr>
              <p:nvPr/>
            </p:nvSpPr>
            <p:spPr bwMode="auto">
              <a:xfrm>
                <a:off x="634" y="2584"/>
                <a:ext cx="672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63958" name="Rectangle 359"/>
            <p:cNvSpPr>
              <a:spLocks noChangeArrowheads="1"/>
            </p:cNvSpPr>
            <p:nvPr/>
          </p:nvSpPr>
          <p:spPr bwMode="auto">
            <a:xfrm>
              <a:off x="5248" y="429"/>
              <a:ext cx="71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59" name="Freeform 360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3960" name="Freeform 361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7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3961" name="Oval 362"/>
            <p:cNvSpPr>
              <a:spLocks noChangeArrowheads="1"/>
            </p:cNvSpPr>
            <p:nvPr/>
          </p:nvSpPr>
          <p:spPr bwMode="auto">
            <a:xfrm>
              <a:off x="5518" y="2612"/>
              <a:ext cx="47" cy="96"/>
            </a:xfrm>
            <a:prstGeom prst="ellipse">
              <a:avLst/>
            </a:pr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62" name="Freeform 363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3963" name="AutoShape 364"/>
            <p:cNvSpPr>
              <a:spLocks noChangeArrowheads="1"/>
            </p:cNvSpPr>
            <p:nvPr/>
          </p:nvSpPr>
          <p:spPr bwMode="auto">
            <a:xfrm>
              <a:off x="4140" y="2676"/>
              <a:ext cx="1198" cy="149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64" name="AutoShape 365"/>
            <p:cNvSpPr>
              <a:spLocks noChangeArrowheads="1"/>
            </p:cNvSpPr>
            <p:nvPr/>
          </p:nvSpPr>
          <p:spPr bwMode="auto">
            <a:xfrm>
              <a:off x="4206" y="2713"/>
              <a:ext cx="1070" cy="80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65" name="Oval 366"/>
            <p:cNvSpPr>
              <a:spLocks noChangeArrowheads="1"/>
            </p:cNvSpPr>
            <p:nvPr/>
          </p:nvSpPr>
          <p:spPr bwMode="auto">
            <a:xfrm>
              <a:off x="4306" y="2384"/>
              <a:ext cx="161" cy="143"/>
            </a:xfrm>
            <a:prstGeom prst="ellipse">
              <a:avLst/>
            </a:prstGeom>
            <a:solidFill>
              <a:srgbClr val="33CC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66" name="Oval 367"/>
            <p:cNvSpPr>
              <a:spLocks noChangeArrowheads="1"/>
            </p:cNvSpPr>
            <p:nvPr/>
          </p:nvSpPr>
          <p:spPr bwMode="auto">
            <a:xfrm>
              <a:off x="4486" y="2384"/>
              <a:ext cx="161" cy="143"/>
            </a:xfrm>
            <a:prstGeom prst="ellipse">
              <a:avLst/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63967" name="Oval 368"/>
            <p:cNvSpPr>
              <a:spLocks noChangeArrowheads="1"/>
            </p:cNvSpPr>
            <p:nvPr/>
          </p:nvSpPr>
          <p:spPr bwMode="auto">
            <a:xfrm>
              <a:off x="4661" y="2379"/>
              <a:ext cx="161" cy="143"/>
            </a:xfrm>
            <a:prstGeom prst="ellipse">
              <a:avLst/>
            </a:prstGeom>
            <a:solidFill>
              <a:srgbClr val="33CC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68" name="Rectangle 369"/>
            <p:cNvSpPr>
              <a:spLocks noChangeArrowheads="1"/>
            </p:cNvSpPr>
            <p:nvPr/>
          </p:nvSpPr>
          <p:spPr bwMode="auto">
            <a:xfrm>
              <a:off x="5063" y="1837"/>
              <a:ext cx="85" cy="760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63849" name="Line 9"/>
          <p:cNvSpPr>
            <a:spLocks noChangeShapeType="1"/>
          </p:cNvSpPr>
          <p:nvPr/>
        </p:nvSpPr>
        <p:spPr bwMode="auto">
          <a:xfrm>
            <a:off x="5927725" y="2606675"/>
            <a:ext cx="1123950" cy="7905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63850" name="Group 19"/>
          <p:cNvGrpSpPr>
            <a:grpSpLocks/>
          </p:cNvGrpSpPr>
          <p:nvPr/>
        </p:nvGrpSpPr>
        <p:grpSpPr bwMode="auto">
          <a:xfrm>
            <a:off x="7089775" y="2986088"/>
            <a:ext cx="809625" cy="1049337"/>
            <a:chOff x="4296" y="2627"/>
            <a:chExt cx="510" cy="661"/>
          </a:xfrm>
        </p:grpSpPr>
        <p:sp>
          <p:nvSpPr>
            <p:cNvPr id="163930" name="Rectangle 20"/>
            <p:cNvSpPr>
              <a:spLocks noChangeArrowheads="1"/>
            </p:cNvSpPr>
            <p:nvPr/>
          </p:nvSpPr>
          <p:spPr bwMode="auto">
            <a:xfrm>
              <a:off x="4296" y="2652"/>
              <a:ext cx="510" cy="636"/>
            </a:xfrm>
            <a:prstGeom prst="rect">
              <a:avLst/>
            </a:prstGeom>
            <a:solidFill>
              <a:schemeClr val="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63931" name="Text Box 21"/>
            <p:cNvSpPr txBox="1">
              <a:spLocks noChangeArrowheads="1"/>
            </p:cNvSpPr>
            <p:nvPr/>
          </p:nvSpPr>
          <p:spPr bwMode="auto">
            <a:xfrm>
              <a:off x="4304" y="2627"/>
              <a:ext cx="472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mail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server</a:t>
              </a:r>
              <a:endParaRPr lang="en-US" sz="2400"/>
            </a:p>
          </p:txBody>
        </p:sp>
        <p:sp>
          <p:nvSpPr>
            <p:cNvPr id="163932" name="Rectangle 22"/>
            <p:cNvSpPr>
              <a:spLocks noChangeArrowheads="1"/>
            </p:cNvSpPr>
            <p:nvPr/>
          </p:nvSpPr>
          <p:spPr bwMode="auto">
            <a:xfrm>
              <a:off x="4320" y="3006"/>
              <a:ext cx="450" cy="120"/>
            </a:xfrm>
            <a:prstGeom prst="rect">
              <a:avLst/>
            </a:prstGeom>
            <a:solidFill>
              <a:srgbClr val="00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63933" name="Line 23"/>
            <p:cNvSpPr>
              <a:spLocks noChangeShapeType="1"/>
            </p:cNvSpPr>
            <p:nvPr/>
          </p:nvSpPr>
          <p:spPr bwMode="auto">
            <a:xfrm>
              <a:off x="4369" y="3034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34" name="Line 24"/>
            <p:cNvSpPr>
              <a:spLocks noChangeShapeType="1"/>
            </p:cNvSpPr>
            <p:nvPr/>
          </p:nvSpPr>
          <p:spPr bwMode="auto">
            <a:xfrm>
              <a:off x="4478" y="303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35" name="Line 25"/>
            <p:cNvSpPr>
              <a:spLocks noChangeShapeType="1"/>
            </p:cNvSpPr>
            <p:nvPr/>
          </p:nvSpPr>
          <p:spPr bwMode="auto">
            <a:xfrm>
              <a:off x="4533" y="3035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36" name="Line 26"/>
            <p:cNvSpPr>
              <a:spLocks noChangeShapeType="1"/>
            </p:cNvSpPr>
            <p:nvPr/>
          </p:nvSpPr>
          <p:spPr bwMode="auto">
            <a:xfrm>
              <a:off x="4590" y="303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37" name="Line 27"/>
            <p:cNvSpPr>
              <a:spLocks noChangeShapeType="1"/>
            </p:cNvSpPr>
            <p:nvPr/>
          </p:nvSpPr>
          <p:spPr bwMode="auto">
            <a:xfrm>
              <a:off x="4651" y="303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38" name="Line 28"/>
            <p:cNvSpPr>
              <a:spLocks noChangeShapeType="1"/>
            </p:cNvSpPr>
            <p:nvPr/>
          </p:nvSpPr>
          <p:spPr bwMode="auto">
            <a:xfrm>
              <a:off x="4707" y="303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39" name="Line 29"/>
            <p:cNvSpPr>
              <a:spLocks noChangeShapeType="1"/>
            </p:cNvSpPr>
            <p:nvPr/>
          </p:nvSpPr>
          <p:spPr bwMode="auto">
            <a:xfrm>
              <a:off x="4422" y="3034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40" name="Rectangle 30"/>
            <p:cNvSpPr>
              <a:spLocks noChangeArrowheads="1"/>
            </p:cNvSpPr>
            <p:nvPr/>
          </p:nvSpPr>
          <p:spPr bwMode="auto">
            <a:xfrm>
              <a:off x="4328" y="3173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63941" name="Rectangle 31"/>
            <p:cNvSpPr>
              <a:spLocks noChangeArrowheads="1"/>
            </p:cNvSpPr>
            <p:nvPr/>
          </p:nvSpPr>
          <p:spPr bwMode="auto">
            <a:xfrm>
              <a:off x="4414" y="3173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63942" name="Rectangle 32"/>
            <p:cNvSpPr>
              <a:spLocks noChangeArrowheads="1"/>
            </p:cNvSpPr>
            <p:nvPr/>
          </p:nvSpPr>
          <p:spPr bwMode="auto">
            <a:xfrm>
              <a:off x="4500" y="3172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63943" name="Rectangle 33"/>
            <p:cNvSpPr>
              <a:spLocks noChangeArrowheads="1"/>
            </p:cNvSpPr>
            <p:nvPr/>
          </p:nvSpPr>
          <p:spPr bwMode="auto">
            <a:xfrm>
              <a:off x="4597" y="3170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63944" name="Rectangle 34"/>
            <p:cNvSpPr>
              <a:spLocks noChangeArrowheads="1"/>
            </p:cNvSpPr>
            <p:nvPr/>
          </p:nvSpPr>
          <p:spPr bwMode="auto">
            <a:xfrm>
              <a:off x="4693" y="3170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</p:grpSp>
      <p:grpSp>
        <p:nvGrpSpPr>
          <p:cNvPr id="163851" name="Group 60"/>
          <p:cNvGrpSpPr>
            <a:grpSpLocks/>
          </p:cNvGrpSpPr>
          <p:nvPr/>
        </p:nvGrpSpPr>
        <p:grpSpPr bwMode="auto">
          <a:xfrm>
            <a:off x="5089525" y="4386263"/>
            <a:ext cx="809625" cy="1049337"/>
            <a:chOff x="4296" y="2627"/>
            <a:chExt cx="510" cy="661"/>
          </a:xfrm>
        </p:grpSpPr>
        <p:sp>
          <p:nvSpPr>
            <p:cNvPr id="163915" name="Rectangle 61"/>
            <p:cNvSpPr>
              <a:spLocks noChangeArrowheads="1"/>
            </p:cNvSpPr>
            <p:nvPr/>
          </p:nvSpPr>
          <p:spPr bwMode="auto">
            <a:xfrm>
              <a:off x="4296" y="2652"/>
              <a:ext cx="510" cy="636"/>
            </a:xfrm>
            <a:prstGeom prst="rect">
              <a:avLst/>
            </a:prstGeom>
            <a:solidFill>
              <a:schemeClr val="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63916" name="Text Box 62"/>
            <p:cNvSpPr txBox="1">
              <a:spLocks noChangeArrowheads="1"/>
            </p:cNvSpPr>
            <p:nvPr/>
          </p:nvSpPr>
          <p:spPr bwMode="auto">
            <a:xfrm>
              <a:off x="4304" y="2627"/>
              <a:ext cx="472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mail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server</a:t>
              </a:r>
              <a:endParaRPr lang="en-US" sz="2400"/>
            </a:p>
          </p:txBody>
        </p:sp>
        <p:sp>
          <p:nvSpPr>
            <p:cNvPr id="163917" name="Rectangle 63"/>
            <p:cNvSpPr>
              <a:spLocks noChangeArrowheads="1"/>
            </p:cNvSpPr>
            <p:nvPr/>
          </p:nvSpPr>
          <p:spPr bwMode="auto">
            <a:xfrm>
              <a:off x="4320" y="3006"/>
              <a:ext cx="450" cy="120"/>
            </a:xfrm>
            <a:prstGeom prst="rect">
              <a:avLst/>
            </a:prstGeom>
            <a:solidFill>
              <a:srgbClr val="00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63918" name="Line 64"/>
            <p:cNvSpPr>
              <a:spLocks noChangeShapeType="1"/>
            </p:cNvSpPr>
            <p:nvPr/>
          </p:nvSpPr>
          <p:spPr bwMode="auto">
            <a:xfrm>
              <a:off x="4369" y="3034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19" name="Line 65"/>
            <p:cNvSpPr>
              <a:spLocks noChangeShapeType="1"/>
            </p:cNvSpPr>
            <p:nvPr/>
          </p:nvSpPr>
          <p:spPr bwMode="auto">
            <a:xfrm>
              <a:off x="4478" y="303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20" name="Line 66"/>
            <p:cNvSpPr>
              <a:spLocks noChangeShapeType="1"/>
            </p:cNvSpPr>
            <p:nvPr/>
          </p:nvSpPr>
          <p:spPr bwMode="auto">
            <a:xfrm>
              <a:off x="4533" y="3035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21" name="Line 67"/>
            <p:cNvSpPr>
              <a:spLocks noChangeShapeType="1"/>
            </p:cNvSpPr>
            <p:nvPr/>
          </p:nvSpPr>
          <p:spPr bwMode="auto">
            <a:xfrm>
              <a:off x="4590" y="303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22" name="Line 68"/>
            <p:cNvSpPr>
              <a:spLocks noChangeShapeType="1"/>
            </p:cNvSpPr>
            <p:nvPr/>
          </p:nvSpPr>
          <p:spPr bwMode="auto">
            <a:xfrm>
              <a:off x="4651" y="303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23" name="Line 69"/>
            <p:cNvSpPr>
              <a:spLocks noChangeShapeType="1"/>
            </p:cNvSpPr>
            <p:nvPr/>
          </p:nvSpPr>
          <p:spPr bwMode="auto">
            <a:xfrm>
              <a:off x="4707" y="303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24" name="Line 70"/>
            <p:cNvSpPr>
              <a:spLocks noChangeShapeType="1"/>
            </p:cNvSpPr>
            <p:nvPr/>
          </p:nvSpPr>
          <p:spPr bwMode="auto">
            <a:xfrm>
              <a:off x="4422" y="3034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25" name="Rectangle 71"/>
            <p:cNvSpPr>
              <a:spLocks noChangeArrowheads="1"/>
            </p:cNvSpPr>
            <p:nvPr/>
          </p:nvSpPr>
          <p:spPr bwMode="auto">
            <a:xfrm>
              <a:off x="4328" y="3173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63926" name="Rectangle 72"/>
            <p:cNvSpPr>
              <a:spLocks noChangeArrowheads="1"/>
            </p:cNvSpPr>
            <p:nvPr/>
          </p:nvSpPr>
          <p:spPr bwMode="auto">
            <a:xfrm>
              <a:off x="4414" y="3173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63927" name="Rectangle 73"/>
            <p:cNvSpPr>
              <a:spLocks noChangeArrowheads="1"/>
            </p:cNvSpPr>
            <p:nvPr/>
          </p:nvSpPr>
          <p:spPr bwMode="auto">
            <a:xfrm>
              <a:off x="4500" y="3172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63928" name="Rectangle 74"/>
            <p:cNvSpPr>
              <a:spLocks noChangeArrowheads="1"/>
            </p:cNvSpPr>
            <p:nvPr/>
          </p:nvSpPr>
          <p:spPr bwMode="auto">
            <a:xfrm>
              <a:off x="4597" y="3170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63929" name="Rectangle 75"/>
            <p:cNvSpPr>
              <a:spLocks noChangeArrowheads="1"/>
            </p:cNvSpPr>
            <p:nvPr/>
          </p:nvSpPr>
          <p:spPr bwMode="auto">
            <a:xfrm>
              <a:off x="4693" y="3170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</p:grpSp>
      <p:grpSp>
        <p:nvGrpSpPr>
          <p:cNvPr id="163852" name="Group 96"/>
          <p:cNvGrpSpPr>
            <a:grpSpLocks/>
          </p:cNvGrpSpPr>
          <p:nvPr/>
        </p:nvGrpSpPr>
        <p:grpSpPr bwMode="auto">
          <a:xfrm>
            <a:off x="5089525" y="2138363"/>
            <a:ext cx="809625" cy="1049337"/>
            <a:chOff x="4296" y="2627"/>
            <a:chExt cx="510" cy="661"/>
          </a:xfrm>
        </p:grpSpPr>
        <p:sp>
          <p:nvSpPr>
            <p:cNvPr id="163900" name="Rectangle 97"/>
            <p:cNvSpPr>
              <a:spLocks noChangeArrowheads="1"/>
            </p:cNvSpPr>
            <p:nvPr/>
          </p:nvSpPr>
          <p:spPr bwMode="auto">
            <a:xfrm>
              <a:off x="4296" y="2652"/>
              <a:ext cx="510" cy="636"/>
            </a:xfrm>
            <a:prstGeom prst="rect">
              <a:avLst/>
            </a:prstGeom>
            <a:solidFill>
              <a:schemeClr val="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63901" name="Text Box 98"/>
            <p:cNvSpPr txBox="1">
              <a:spLocks noChangeArrowheads="1"/>
            </p:cNvSpPr>
            <p:nvPr/>
          </p:nvSpPr>
          <p:spPr bwMode="auto">
            <a:xfrm>
              <a:off x="4304" y="2627"/>
              <a:ext cx="472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mail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server</a:t>
              </a:r>
              <a:endParaRPr lang="en-US" sz="2400"/>
            </a:p>
          </p:txBody>
        </p:sp>
        <p:sp>
          <p:nvSpPr>
            <p:cNvPr id="163902" name="Rectangle 99"/>
            <p:cNvSpPr>
              <a:spLocks noChangeArrowheads="1"/>
            </p:cNvSpPr>
            <p:nvPr/>
          </p:nvSpPr>
          <p:spPr bwMode="auto">
            <a:xfrm>
              <a:off x="4320" y="3006"/>
              <a:ext cx="450" cy="120"/>
            </a:xfrm>
            <a:prstGeom prst="rect">
              <a:avLst/>
            </a:prstGeom>
            <a:solidFill>
              <a:srgbClr val="00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63903" name="Line 100"/>
            <p:cNvSpPr>
              <a:spLocks noChangeShapeType="1"/>
            </p:cNvSpPr>
            <p:nvPr/>
          </p:nvSpPr>
          <p:spPr bwMode="auto">
            <a:xfrm>
              <a:off x="4369" y="3034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04" name="Line 101"/>
            <p:cNvSpPr>
              <a:spLocks noChangeShapeType="1"/>
            </p:cNvSpPr>
            <p:nvPr/>
          </p:nvSpPr>
          <p:spPr bwMode="auto">
            <a:xfrm>
              <a:off x="4478" y="303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05" name="Line 102"/>
            <p:cNvSpPr>
              <a:spLocks noChangeShapeType="1"/>
            </p:cNvSpPr>
            <p:nvPr/>
          </p:nvSpPr>
          <p:spPr bwMode="auto">
            <a:xfrm>
              <a:off x="4533" y="3035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06" name="Line 103"/>
            <p:cNvSpPr>
              <a:spLocks noChangeShapeType="1"/>
            </p:cNvSpPr>
            <p:nvPr/>
          </p:nvSpPr>
          <p:spPr bwMode="auto">
            <a:xfrm>
              <a:off x="4590" y="303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07" name="Line 104"/>
            <p:cNvSpPr>
              <a:spLocks noChangeShapeType="1"/>
            </p:cNvSpPr>
            <p:nvPr/>
          </p:nvSpPr>
          <p:spPr bwMode="auto">
            <a:xfrm>
              <a:off x="4651" y="303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08" name="Line 105"/>
            <p:cNvSpPr>
              <a:spLocks noChangeShapeType="1"/>
            </p:cNvSpPr>
            <p:nvPr/>
          </p:nvSpPr>
          <p:spPr bwMode="auto">
            <a:xfrm>
              <a:off x="4707" y="303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09" name="Line 106"/>
            <p:cNvSpPr>
              <a:spLocks noChangeShapeType="1"/>
            </p:cNvSpPr>
            <p:nvPr/>
          </p:nvSpPr>
          <p:spPr bwMode="auto">
            <a:xfrm>
              <a:off x="4422" y="3034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10" name="Rectangle 107"/>
            <p:cNvSpPr>
              <a:spLocks noChangeArrowheads="1"/>
            </p:cNvSpPr>
            <p:nvPr/>
          </p:nvSpPr>
          <p:spPr bwMode="auto">
            <a:xfrm>
              <a:off x="4328" y="3173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63911" name="Rectangle 108"/>
            <p:cNvSpPr>
              <a:spLocks noChangeArrowheads="1"/>
            </p:cNvSpPr>
            <p:nvPr/>
          </p:nvSpPr>
          <p:spPr bwMode="auto">
            <a:xfrm>
              <a:off x="4414" y="3173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63912" name="Rectangle 109"/>
            <p:cNvSpPr>
              <a:spLocks noChangeArrowheads="1"/>
            </p:cNvSpPr>
            <p:nvPr/>
          </p:nvSpPr>
          <p:spPr bwMode="auto">
            <a:xfrm>
              <a:off x="4500" y="3172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63913" name="Rectangle 110"/>
            <p:cNvSpPr>
              <a:spLocks noChangeArrowheads="1"/>
            </p:cNvSpPr>
            <p:nvPr/>
          </p:nvSpPr>
          <p:spPr bwMode="auto">
            <a:xfrm>
              <a:off x="4597" y="3170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63914" name="Rectangle 111"/>
            <p:cNvSpPr>
              <a:spLocks noChangeArrowheads="1"/>
            </p:cNvSpPr>
            <p:nvPr/>
          </p:nvSpPr>
          <p:spPr bwMode="auto">
            <a:xfrm>
              <a:off x="4693" y="3170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</p:grpSp>
      <p:sp>
        <p:nvSpPr>
          <p:cNvPr id="163853" name="Line 117"/>
          <p:cNvSpPr>
            <a:spLocks noChangeShapeType="1"/>
          </p:cNvSpPr>
          <p:nvPr/>
        </p:nvSpPr>
        <p:spPr bwMode="auto">
          <a:xfrm flipV="1">
            <a:off x="5927725" y="3730625"/>
            <a:ext cx="1123950" cy="10858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854" name="Line 118"/>
          <p:cNvSpPr>
            <a:spLocks noChangeShapeType="1"/>
          </p:cNvSpPr>
          <p:nvPr/>
        </p:nvSpPr>
        <p:spPr bwMode="auto">
          <a:xfrm flipH="1" flipV="1">
            <a:off x="5184775" y="3206750"/>
            <a:ext cx="0" cy="12477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63855" name="Group 119"/>
          <p:cNvGrpSpPr>
            <a:grpSpLocks/>
          </p:cNvGrpSpPr>
          <p:nvPr/>
        </p:nvGrpSpPr>
        <p:grpSpPr bwMode="auto">
          <a:xfrm>
            <a:off x="6024563" y="4024313"/>
            <a:ext cx="1031875" cy="457200"/>
            <a:chOff x="3745" y="2537"/>
            <a:chExt cx="650" cy="288"/>
          </a:xfrm>
        </p:grpSpPr>
        <p:sp>
          <p:nvSpPr>
            <p:cNvPr id="163898" name="Rectangle 120"/>
            <p:cNvSpPr>
              <a:spLocks noChangeArrowheads="1"/>
            </p:cNvSpPr>
            <p:nvPr/>
          </p:nvSpPr>
          <p:spPr bwMode="auto">
            <a:xfrm>
              <a:off x="3798" y="2580"/>
              <a:ext cx="540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63899" name="Text Box 121"/>
            <p:cNvSpPr txBox="1">
              <a:spLocks noChangeArrowheads="1"/>
            </p:cNvSpPr>
            <p:nvPr/>
          </p:nvSpPr>
          <p:spPr bwMode="auto">
            <a:xfrm>
              <a:off x="3745" y="2537"/>
              <a:ext cx="65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400">
                  <a:solidFill>
                    <a:srgbClr val="CC0000"/>
                  </a:solidFill>
                </a:rPr>
                <a:t>SMTP</a:t>
              </a:r>
            </a:p>
          </p:txBody>
        </p:sp>
      </p:grpSp>
      <p:grpSp>
        <p:nvGrpSpPr>
          <p:cNvPr id="163856" name="Group 122"/>
          <p:cNvGrpSpPr>
            <a:grpSpLocks/>
          </p:cNvGrpSpPr>
          <p:nvPr/>
        </p:nvGrpSpPr>
        <p:grpSpPr bwMode="auto">
          <a:xfrm>
            <a:off x="5986463" y="2767013"/>
            <a:ext cx="1031875" cy="457200"/>
            <a:chOff x="3745" y="2537"/>
            <a:chExt cx="650" cy="288"/>
          </a:xfrm>
        </p:grpSpPr>
        <p:sp>
          <p:nvSpPr>
            <p:cNvPr id="163896" name="Rectangle 123"/>
            <p:cNvSpPr>
              <a:spLocks noChangeArrowheads="1"/>
            </p:cNvSpPr>
            <p:nvPr/>
          </p:nvSpPr>
          <p:spPr bwMode="auto">
            <a:xfrm>
              <a:off x="3798" y="2580"/>
              <a:ext cx="540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63897" name="Text Box 124"/>
            <p:cNvSpPr txBox="1">
              <a:spLocks noChangeArrowheads="1"/>
            </p:cNvSpPr>
            <p:nvPr/>
          </p:nvSpPr>
          <p:spPr bwMode="auto">
            <a:xfrm>
              <a:off x="3745" y="2537"/>
              <a:ext cx="65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400">
                  <a:solidFill>
                    <a:srgbClr val="CC0000"/>
                  </a:solidFill>
                </a:rPr>
                <a:t>SMTP</a:t>
              </a:r>
            </a:p>
          </p:txBody>
        </p:sp>
      </p:grpSp>
      <p:grpSp>
        <p:nvGrpSpPr>
          <p:cNvPr id="163857" name="Group 125"/>
          <p:cNvGrpSpPr>
            <a:grpSpLocks/>
          </p:cNvGrpSpPr>
          <p:nvPr/>
        </p:nvGrpSpPr>
        <p:grpSpPr bwMode="auto">
          <a:xfrm>
            <a:off x="4662488" y="3481388"/>
            <a:ext cx="1031875" cy="457200"/>
            <a:chOff x="3745" y="2537"/>
            <a:chExt cx="650" cy="288"/>
          </a:xfrm>
        </p:grpSpPr>
        <p:sp>
          <p:nvSpPr>
            <p:cNvPr id="163894" name="Rectangle 126"/>
            <p:cNvSpPr>
              <a:spLocks noChangeArrowheads="1"/>
            </p:cNvSpPr>
            <p:nvPr/>
          </p:nvSpPr>
          <p:spPr bwMode="auto">
            <a:xfrm>
              <a:off x="3798" y="2580"/>
              <a:ext cx="540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63895" name="Text Box 127"/>
            <p:cNvSpPr txBox="1">
              <a:spLocks noChangeArrowheads="1"/>
            </p:cNvSpPr>
            <p:nvPr/>
          </p:nvSpPr>
          <p:spPr bwMode="auto">
            <a:xfrm>
              <a:off x="3745" y="2537"/>
              <a:ext cx="65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400">
                  <a:solidFill>
                    <a:srgbClr val="CC0000"/>
                  </a:solidFill>
                </a:rPr>
                <a:t>SMTP</a:t>
              </a:r>
            </a:p>
          </p:txBody>
        </p:sp>
      </p:grpSp>
      <p:grpSp>
        <p:nvGrpSpPr>
          <p:cNvPr id="163858" name="Group 430"/>
          <p:cNvGrpSpPr>
            <a:grpSpLocks/>
          </p:cNvGrpSpPr>
          <p:nvPr/>
        </p:nvGrpSpPr>
        <p:grpSpPr bwMode="auto">
          <a:xfrm>
            <a:off x="5694363" y="1406525"/>
            <a:ext cx="912812" cy="1054100"/>
            <a:chOff x="3574" y="550"/>
            <a:chExt cx="575" cy="664"/>
          </a:xfrm>
        </p:grpSpPr>
        <p:grpSp>
          <p:nvGrpSpPr>
            <p:cNvPr id="163889" name="Group 431"/>
            <p:cNvGrpSpPr>
              <a:grpSpLocks/>
            </p:cNvGrpSpPr>
            <p:nvPr/>
          </p:nvGrpSpPr>
          <p:grpSpPr bwMode="auto">
            <a:xfrm>
              <a:off x="3588" y="692"/>
              <a:ext cx="561" cy="522"/>
              <a:chOff x="-44" y="1473"/>
              <a:chExt cx="981" cy="1105"/>
            </a:xfrm>
          </p:grpSpPr>
          <p:pic>
            <p:nvPicPr>
              <p:cNvPr id="163892" name="Picture 432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63893" name="Freeform 433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5595 w 356"/>
                  <a:gd name="T3" fmla="*/ 341 h 368"/>
                  <a:gd name="T4" fmla="*/ 6638 w 356"/>
                  <a:gd name="T5" fmla="*/ 7113 h 368"/>
                  <a:gd name="T6" fmla="*/ 1463 w 356"/>
                  <a:gd name="T7" fmla="*/ 8895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163890" name="Rectangle 115"/>
            <p:cNvSpPr>
              <a:spLocks noChangeArrowheads="1"/>
            </p:cNvSpPr>
            <p:nvPr/>
          </p:nvSpPr>
          <p:spPr bwMode="auto">
            <a:xfrm>
              <a:off x="3611" y="576"/>
              <a:ext cx="381" cy="330"/>
            </a:xfrm>
            <a:prstGeom prst="rect">
              <a:avLst/>
            </a:prstGeom>
            <a:solidFill>
              <a:schemeClr val="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63891" name="Text Box 116"/>
            <p:cNvSpPr txBox="1">
              <a:spLocks noChangeArrowheads="1"/>
            </p:cNvSpPr>
            <p:nvPr/>
          </p:nvSpPr>
          <p:spPr bwMode="auto">
            <a:xfrm>
              <a:off x="3574" y="550"/>
              <a:ext cx="436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user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agent</a:t>
              </a:r>
              <a:endParaRPr lang="en-US" sz="2400"/>
            </a:p>
          </p:txBody>
        </p:sp>
      </p:grpSp>
      <p:grpSp>
        <p:nvGrpSpPr>
          <p:cNvPr id="163859" name="Group 436"/>
          <p:cNvGrpSpPr>
            <a:grpSpLocks/>
          </p:cNvGrpSpPr>
          <p:nvPr/>
        </p:nvGrpSpPr>
        <p:grpSpPr bwMode="auto">
          <a:xfrm>
            <a:off x="7731125" y="2222500"/>
            <a:ext cx="912813" cy="1054100"/>
            <a:chOff x="3574" y="550"/>
            <a:chExt cx="575" cy="664"/>
          </a:xfrm>
        </p:grpSpPr>
        <p:grpSp>
          <p:nvGrpSpPr>
            <p:cNvPr id="163884" name="Group 437"/>
            <p:cNvGrpSpPr>
              <a:grpSpLocks/>
            </p:cNvGrpSpPr>
            <p:nvPr/>
          </p:nvGrpSpPr>
          <p:grpSpPr bwMode="auto">
            <a:xfrm>
              <a:off x="3588" y="692"/>
              <a:ext cx="561" cy="522"/>
              <a:chOff x="-44" y="1473"/>
              <a:chExt cx="981" cy="1105"/>
            </a:xfrm>
          </p:grpSpPr>
          <p:pic>
            <p:nvPicPr>
              <p:cNvPr id="163887" name="Picture 438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63888" name="Freeform 439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5595 w 356"/>
                  <a:gd name="T3" fmla="*/ 341 h 368"/>
                  <a:gd name="T4" fmla="*/ 6638 w 356"/>
                  <a:gd name="T5" fmla="*/ 7113 h 368"/>
                  <a:gd name="T6" fmla="*/ 1463 w 356"/>
                  <a:gd name="T7" fmla="*/ 8895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163885" name="Rectangle 115"/>
            <p:cNvSpPr>
              <a:spLocks noChangeArrowheads="1"/>
            </p:cNvSpPr>
            <p:nvPr/>
          </p:nvSpPr>
          <p:spPr bwMode="auto">
            <a:xfrm>
              <a:off x="3611" y="576"/>
              <a:ext cx="381" cy="330"/>
            </a:xfrm>
            <a:prstGeom prst="rect">
              <a:avLst/>
            </a:prstGeom>
            <a:solidFill>
              <a:schemeClr val="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63886" name="Text Box 116"/>
            <p:cNvSpPr txBox="1">
              <a:spLocks noChangeArrowheads="1"/>
            </p:cNvSpPr>
            <p:nvPr/>
          </p:nvSpPr>
          <p:spPr bwMode="auto">
            <a:xfrm>
              <a:off x="3574" y="550"/>
              <a:ext cx="436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user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agent</a:t>
              </a:r>
              <a:endParaRPr lang="en-US" sz="2400"/>
            </a:p>
          </p:txBody>
        </p:sp>
      </p:grpSp>
      <p:grpSp>
        <p:nvGrpSpPr>
          <p:cNvPr id="163860" name="Group 442"/>
          <p:cNvGrpSpPr>
            <a:grpSpLocks/>
          </p:cNvGrpSpPr>
          <p:nvPr/>
        </p:nvGrpSpPr>
        <p:grpSpPr bwMode="auto">
          <a:xfrm>
            <a:off x="8067675" y="2984500"/>
            <a:ext cx="912813" cy="1054100"/>
            <a:chOff x="3574" y="550"/>
            <a:chExt cx="575" cy="664"/>
          </a:xfrm>
        </p:grpSpPr>
        <p:grpSp>
          <p:nvGrpSpPr>
            <p:cNvPr id="163879" name="Group 443"/>
            <p:cNvGrpSpPr>
              <a:grpSpLocks/>
            </p:cNvGrpSpPr>
            <p:nvPr/>
          </p:nvGrpSpPr>
          <p:grpSpPr bwMode="auto">
            <a:xfrm>
              <a:off x="3588" y="692"/>
              <a:ext cx="561" cy="522"/>
              <a:chOff x="-44" y="1473"/>
              <a:chExt cx="981" cy="1105"/>
            </a:xfrm>
          </p:grpSpPr>
          <p:pic>
            <p:nvPicPr>
              <p:cNvPr id="163882" name="Picture 444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63883" name="Freeform 445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5595 w 356"/>
                  <a:gd name="T3" fmla="*/ 341 h 368"/>
                  <a:gd name="T4" fmla="*/ 6638 w 356"/>
                  <a:gd name="T5" fmla="*/ 7113 h 368"/>
                  <a:gd name="T6" fmla="*/ 1463 w 356"/>
                  <a:gd name="T7" fmla="*/ 8895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163880" name="Rectangle 115"/>
            <p:cNvSpPr>
              <a:spLocks noChangeArrowheads="1"/>
            </p:cNvSpPr>
            <p:nvPr/>
          </p:nvSpPr>
          <p:spPr bwMode="auto">
            <a:xfrm>
              <a:off x="3611" y="576"/>
              <a:ext cx="381" cy="330"/>
            </a:xfrm>
            <a:prstGeom prst="rect">
              <a:avLst/>
            </a:prstGeom>
            <a:solidFill>
              <a:schemeClr val="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63881" name="Text Box 116"/>
            <p:cNvSpPr txBox="1">
              <a:spLocks noChangeArrowheads="1"/>
            </p:cNvSpPr>
            <p:nvPr/>
          </p:nvSpPr>
          <p:spPr bwMode="auto">
            <a:xfrm>
              <a:off x="3574" y="550"/>
              <a:ext cx="436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user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agent</a:t>
              </a:r>
              <a:endParaRPr lang="en-US" sz="2400"/>
            </a:p>
          </p:txBody>
        </p:sp>
      </p:grpSp>
      <p:grpSp>
        <p:nvGrpSpPr>
          <p:cNvPr id="163861" name="Group 448"/>
          <p:cNvGrpSpPr>
            <a:grpSpLocks/>
          </p:cNvGrpSpPr>
          <p:nvPr/>
        </p:nvGrpSpPr>
        <p:grpSpPr bwMode="auto">
          <a:xfrm>
            <a:off x="7935913" y="4032250"/>
            <a:ext cx="912812" cy="1054100"/>
            <a:chOff x="3574" y="550"/>
            <a:chExt cx="575" cy="664"/>
          </a:xfrm>
        </p:grpSpPr>
        <p:grpSp>
          <p:nvGrpSpPr>
            <p:cNvPr id="163874" name="Group 449"/>
            <p:cNvGrpSpPr>
              <a:grpSpLocks/>
            </p:cNvGrpSpPr>
            <p:nvPr/>
          </p:nvGrpSpPr>
          <p:grpSpPr bwMode="auto">
            <a:xfrm>
              <a:off x="3588" y="692"/>
              <a:ext cx="561" cy="522"/>
              <a:chOff x="-44" y="1473"/>
              <a:chExt cx="981" cy="1105"/>
            </a:xfrm>
          </p:grpSpPr>
          <p:pic>
            <p:nvPicPr>
              <p:cNvPr id="163877" name="Picture 450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63878" name="Freeform 451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5595 w 356"/>
                  <a:gd name="T3" fmla="*/ 341 h 368"/>
                  <a:gd name="T4" fmla="*/ 6638 w 356"/>
                  <a:gd name="T5" fmla="*/ 7113 h 368"/>
                  <a:gd name="T6" fmla="*/ 1463 w 356"/>
                  <a:gd name="T7" fmla="*/ 8895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163875" name="Rectangle 115"/>
            <p:cNvSpPr>
              <a:spLocks noChangeArrowheads="1"/>
            </p:cNvSpPr>
            <p:nvPr/>
          </p:nvSpPr>
          <p:spPr bwMode="auto">
            <a:xfrm>
              <a:off x="3611" y="576"/>
              <a:ext cx="381" cy="330"/>
            </a:xfrm>
            <a:prstGeom prst="rect">
              <a:avLst/>
            </a:prstGeom>
            <a:solidFill>
              <a:schemeClr val="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63876" name="Text Box 116"/>
            <p:cNvSpPr txBox="1">
              <a:spLocks noChangeArrowheads="1"/>
            </p:cNvSpPr>
            <p:nvPr/>
          </p:nvSpPr>
          <p:spPr bwMode="auto">
            <a:xfrm>
              <a:off x="3574" y="550"/>
              <a:ext cx="436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user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agent</a:t>
              </a:r>
              <a:endParaRPr lang="en-US" sz="2400"/>
            </a:p>
          </p:txBody>
        </p:sp>
      </p:grpSp>
      <p:grpSp>
        <p:nvGrpSpPr>
          <p:cNvPr id="163862" name="Group 454"/>
          <p:cNvGrpSpPr>
            <a:grpSpLocks/>
          </p:cNvGrpSpPr>
          <p:nvPr/>
        </p:nvGrpSpPr>
        <p:grpSpPr bwMode="auto">
          <a:xfrm>
            <a:off x="5324475" y="5470525"/>
            <a:ext cx="912813" cy="1054100"/>
            <a:chOff x="3574" y="550"/>
            <a:chExt cx="575" cy="664"/>
          </a:xfrm>
        </p:grpSpPr>
        <p:grpSp>
          <p:nvGrpSpPr>
            <p:cNvPr id="163869" name="Group 455"/>
            <p:cNvGrpSpPr>
              <a:grpSpLocks/>
            </p:cNvGrpSpPr>
            <p:nvPr/>
          </p:nvGrpSpPr>
          <p:grpSpPr bwMode="auto">
            <a:xfrm>
              <a:off x="3588" y="692"/>
              <a:ext cx="561" cy="522"/>
              <a:chOff x="-44" y="1473"/>
              <a:chExt cx="981" cy="1105"/>
            </a:xfrm>
          </p:grpSpPr>
          <p:pic>
            <p:nvPicPr>
              <p:cNvPr id="163872" name="Picture 456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63873" name="Freeform 457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5595 w 356"/>
                  <a:gd name="T3" fmla="*/ 341 h 368"/>
                  <a:gd name="T4" fmla="*/ 6638 w 356"/>
                  <a:gd name="T5" fmla="*/ 7113 h 368"/>
                  <a:gd name="T6" fmla="*/ 1463 w 356"/>
                  <a:gd name="T7" fmla="*/ 8895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163870" name="Rectangle 115"/>
            <p:cNvSpPr>
              <a:spLocks noChangeArrowheads="1"/>
            </p:cNvSpPr>
            <p:nvPr/>
          </p:nvSpPr>
          <p:spPr bwMode="auto">
            <a:xfrm>
              <a:off x="3611" y="576"/>
              <a:ext cx="381" cy="330"/>
            </a:xfrm>
            <a:prstGeom prst="rect">
              <a:avLst/>
            </a:prstGeom>
            <a:solidFill>
              <a:schemeClr val="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63871" name="Text Box 116"/>
            <p:cNvSpPr txBox="1">
              <a:spLocks noChangeArrowheads="1"/>
            </p:cNvSpPr>
            <p:nvPr/>
          </p:nvSpPr>
          <p:spPr bwMode="auto">
            <a:xfrm>
              <a:off x="3574" y="550"/>
              <a:ext cx="436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user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agent</a:t>
              </a:r>
              <a:endParaRPr lang="en-US" sz="2400"/>
            </a:p>
          </p:txBody>
        </p:sp>
      </p:grpSp>
      <p:grpSp>
        <p:nvGrpSpPr>
          <p:cNvPr id="163863" name="Group 460"/>
          <p:cNvGrpSpPr>
            <a:grpSpLocks/>
          </p:cNvGrpSpPr>
          <p:nvPr/>
        </p:nvGrpSpPr>
        <p:grpSpPr bwMode="auto">
          <a:xfrm>
            <a:off x="6053138" y="4851400"/>
            <a:ext cx="912812" cy="1054100"/>
            <a:chOff x="3574" y="550"/>
            <a:chExt cx="575" cy="664"/>
          </a:xfrm>
        </p:grpSpPr>
        <p:grpSp>
          <p:nvGrpSpPr>
            <p:cNvPr id="163864" name="Group 461"/>
            <p:cNvGrpSpPr>
              <a:grpSpLocks/>
            </p:cNvGrpSpPr>
            <p:nvPr/>
          </p:nvGrpSpPr>
          <p:grpSpPr bwMode="auto">
            <a:xfrm>
              <a:off x="3588" y="692"/>
              <a:ext cx="561" cy="522"/>
              <a:chOff x="-44" y="1473"/>
              <a:chExt cx="981" cy="1105"/>
            </a:xfrm>
          </p:grpSpPr>
          <p:pic>
            <p:nvPicPr>
              <p:cNvPr id="163867" name="Picture 462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63868" name="Freeform 463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5595 w 356"/>
                  <a:gd name="T3" fmla="*/ 341 h 368"/>
                  <a:gd name="T4" fmla="*/ 6638 w 356"/>
                  <a:gd name="T5" fmla="*/ 7113 h 368"/>
                  <a:gd name="T6" fmla="*/ 1463 w 356"/>
                  <a:gd name="T7" fmla="*/ 8895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163865" name="Rectangle 115"/>
            <p:cNvSpPr>
              <a:spLocks noChangeArrowheads="1"/>
            </p:cNvSpPr>
            <p:nvPr/>
          </p:nvSpPr>
          <p:spPr bwMode="auto">
            <a:xfrm>
              <a:off x="3611" y="576"/>
              <a:ext cx="381" cy="330"/>
            </a:xfrm>
            <a:prstGeom prst="rect">
              <a:avLst/>
            </a:prstGeom>
            <a:solidFill>
              <a:schemeClr val="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63866" name="Text Box 116"/>
            <p:cNvSpPr txBox="1">
              <a:spLocks noChangeArrowheads="1"/>
            </p:cNvSpPr>
            <p:nvPr/>
          </p:nvSpPr>
          <p:spPr bwMode="auto">
            <a:xfrm>
              <a:off x="3574" y="550"/>
              <a:ext cx="436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user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agent</a:t>
              </a:r>
              <a:endParaRPr lang="en-US" sz="24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out about mail server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the Linux prompt, try</a:t>
            </a:r>
          </a:p>
          <a:p>
            <a:pPr lvl="1"/>
            <a:r>
              <a:rPr lang="en-US" dirty="0" smtClean="0"/>
              <a:t>dig mail.bucknell.edu </a:t>
            </a:r>
            <a:r>
              <a:rPr lang="en-US" dirty="0" err="1" smtClean="0"/>
              <a:t>mx</a:t>
            </a:r>
            <a:endParaRPr lang="en-US" dirty="0" smtClean="0"/>
          </a:p>
          <a:p>
            <a:pPr lvl="1"/>
            <a:r>
              <a:rPr lang="en-US" dirty="0" smtClean="0"/>
              <a:t>The returned information contains mail server exchanger record (‘</a:t>
            </a:r>
            <a:r>
              <a:rPr lang="en-US" dirty="0" err="1" smtClean="0"/>
              <a:t>mx</a:t>
            </a:r>
            <a:r>
              <a:rPr lang="en-US" dirty="0" smtClean="0"/>
              <a:t>’ option in the command)</a:t>
            </a:r>
          </a:p>
          <a:p>
            <a:r>
              <a:rPr lang="en-US" dirty="0" smtClean="0"/>
              <a:t>Try another one</a:t>
            </a:r>
          </a:p>
          <a:p>
            <a:pPr lvl="1"/>
            <a:r>
              <a:rPr lang="en-US" dirty="0" smtClean="0"/>
              <a:t>dig yahoo.com </a:t>
            </a:r>
            <a:r>
              <a:rPr lang="en-US" dirty="0" err="1" smtClean="0"/>
              <a:t>mx</a:t>
            </a:r>
            <a:r>
              <a:rPr lang="en-US" dirty="0" smtClean="0"/>
              <a:t> +</a:t>
            </a:r>
            <a:r>
              <a:rPr lang="en-US" dirty="0" err="1" smtClean="0"/>
              <a:t>noall</a:t>
            </a:r>
            <a:r>
              <a:rPr lang="en-US" dirty="0" smtClean="0"/>
              <a:t> +answer</a:t>
            </a:r>
          </a:p>
          <a:p>
            <a:r>
              <a:rPr lang="en-US" dirty="0" smtClean="0"/>
              <a:t>The output is a </a:t>
            </a:r>
            <a:r>
              <a:rPr lang="en-US" dirty="0" err="1" smtClean="0"/>
              <a:t>quinte</a:t>
            </a:r>
            <a:r>
              <a:rPr lang="en-US" dirty="0" smtClean="0"/>
              <a:t>-tuple of the form</a:t>
            </a:r>
          </a:p>
          <a:p>
            <a:pPr lvl="1"/>
            <a:r>
              <a:rPr lang="en-US" dirty="0" smtClean="0"/>
              <a:t>name  </a:t>
            </a:r>
            <a:r>
              <a:rPr lang="en-US" dirty="0" err="1" smtClean="0"/>
              <a:t>ttl</a:t>
            </a:r>
            <a:r>
              <a:rPr lang="en-US" dirty="0" smtClean="0"/>
              <a:t>  class  type  </a:t>
            </a:r>
            <a:r>
              <a:rPr lang="en-US" dirty="0" err="1" smtClean="0"/>
              <a:t>type</a:t>
            </a:r>
            <a:r>
              <a:rPr lang="en-US" dirty="0" smtClean="0"/>
              <a:t>-specific-data</a:t>
            </a:r>
          </a:p>
          <a:p>
            <a:pPr lvl="1"/>
            <a:r>
              <a:rPr lang="en-US" dirty="0" smtClean="0"/>
              <a:t>E.g., </a:t>
            </a:r>
            <a:r>
              <a:rPr lang="en-US" i="1" dirty="0" smtClean="0"/>
              <a:t>yahoo.com.	 393 IN MX 1 mta6.am0.yahoodns.net</a:t>
            </a:r>
            <a:endParaRPr lang="en-US" dirty="0" smtClean="0"/>
          </a:p>
          <a:p>
            <a:pPr lvl="1"/>
            <a:r>
              <a:rPr lang="en-US" dirty="0" smtClean="0"/>
              <a:t>name</a:t>
            </a:r>
            <a:r>
              <a:rPr lang="en-US" i="1" dirty="0" smtClean="0"/>
              <a:t>: yahoo.com, </a:t>
            </a:r>
            <a:r>
              <a:rPr lang="en-US" dirty="0" err="1" smtClean="0"/>
              <a:t>ttl</a:t>
            </a:r>
            <a:r>
              <a:rPr lang="en-US" dirty="0" smtClean="0"/>
              <a:t>: </a:t>
            </a:r>
            <a:r>
              <a:rPr lang="en-US" i="1" dirty="0" smtClean="0"/>
              <a:t>393</a:t>
            </a:r>
            <a:r>
              <a:rPr lang="en-US" dirty="0" smtClean="0"/>
              <a:t> min, class: IN, type MX, …</a:t>
            </a:r>
            <a:endParaRPr lang="en-US" i="1" dirty="0" smtClean="0"/>
          </a:p>
          <a:p>
            <a:pPr lvl="1"/>
            <a:r>
              <a:rPr lang="en-US" dirty="0" smtClean="0"/>
              <a:t>Details of DNS will come next couple lectures.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Application Layer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2-</a:t>
            </a:r>
            <a:fld id="{BA6A5657-7C0E-4507-885D-27AC9D6D716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5000"/>
          <a:buFont typeface="ZapfDingbats" pitchFamily="82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/>
        </a:ln>
        <a:effectLst/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10024</TotalTime>
  <Words>1317</Words>
  <Application>Microsoft Office PowerPoint</Application>
  <PresentationFormat>On-screen Show (4:3)</PresentationFormat>
  <Paragraphs>307</Paragraphs>
  <Slides>16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6" baseType="lpstr">
      <vt:lpstr>ＭＳ Ｐゴシック</vt:lpstr>
      <vt:lpstr>Arial</vt:lpstr>
      <vt:lpstr>Comic Sans MS</vt:lpstr>
      <vt:lpstr>Courier New</vt:lpstr>
      <vt:lpstr>Gill Sans MT</vt:lpstr>
      <vt:lpstr>Tahoma</vt:lpstr>
      <vt:lpstr>Times New Roman</vt:lpstr>
      <vt:lpstr>Wingdings</vt:lpstr>
      <vt:lpstr>ZapfDingbats</vt:lpstr>
      <vt:lpstr>Default Design</vt:lpstr>
      <vt:lpstr>PowerPoint Presentation</vt:lpstr>
      <vt:lpstr>Chapter 2: outline</vt:lpstr>
      <vt:lpstr>FTP: the file transfer protocol</vt:lpstr>
      <vt:lpstr>FTP: separate control, data connections</vt:lpstr>
      <vt:lpstr>FTP commands, responses</vt:lpstr>
      <vt:lpstr>Chapter 2: outline</vt:lpstr>
      <vt:lpstr>Electronic mail</vt:lpstr>
      <vt:lpstr>Electronic mail: mail servers</vt:lpstr>
      <vt:lpstr>Finding out about mail server</vt:lpstr>
      <vt:lpstr>Electronic Mail: SMTP [RFC 2821]</vt:lpstr>
      <vt:lpstr>Scenario: Alice sends message to Bob</vt:lpstr>
      <vt:lpstr>Sample SMTP interaction</vt:lpstr>
      <vt:lpstr>Try SMTP interaction for yourself:</vt:lpstr>
      <vt:lpstr>SMTP: final words</vt:lpstr>
      <vt:lpstr>Mail message format</vt:lpstr>
      <vt:lpstr>Mail access protocols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6th Edition: Chapter 2</dc:title>
  <dc:creator>Jim Kurose and Keith Ross</dc:creator>
  <cp:lastModifiedBy>Xiannong Meng</cp:lastModifiedBy>
  <cp:revision>330</cp:revision>
  <cp:lastPrinted>2011-09-19T12:20:55Z</cp:lastPrinted>
  <dcterms:created xsi:type="dcterms:W3CDTF">1999-10-08T19:08:27Z</dcterms:created>
  <dcterms:modified xsi:type="dcterms:W3CDTF">2016-02-23T14:33:28Z</dcterms:modified>
</cp:coreProperties>
</file>