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0" r:id="rId1"/>
    <p:sldMasterId id="2147483726" r:id="rId2"/>
  </p:sldMasterIdLst>
  <p:notesMasterIdLst>
    <p:notesMasterId r:id="rId17"/>
  </p:notesMasterIdLst>
  <p:handoutMasterIdLst>
    <p:handoutMasterId r:id="rId18"/>
  </p:handoutMasterIdLst>
  <p:sldIdLst>
    <p:sldId id="509" r:id="rId3"/>
    <p:sldId id="475" r:id="rId4"/>
    <p:sldId id="498" r:id="rId5"/>
    <p:sldId id="508" r:id="rId6"/>
    <p:sldId id="496" r:id="rId7"/>
    <p:sldId id="497" r:id="rId8"/>
    <p:sldId id="499" r:id="rId9"/>
    <p:sldId id="502" r:id="rId10"/>
    <p:sldId id="510" r:id="rId11"/>
    <p:sldId id="478" r:id="rId12"/>
    <p:sldId id="479" r:id="rId13"/>
    <p:sldId id="503" r:id="rId14"/>
    <p:sldId id="504" r:id="rId15"/>
    <p:sldId id="511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FF00"/>
    <a:srgbClr val="DDDDDD"/>
    <a:srgbClr val="FFCCFF"/>
    <a:srgbClr val="FF99CC"/>
    <a:srgbClr val="CC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0F8676C1-447D-4834-AEE3-47A4DDBEE8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1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4EB952BB-1B8B-4B0D-9DEE-8DCF8B9D04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35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208EC1-5C51-4E8B-8E0C-2B4D3797159A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B89F91AE-8B22-41E1-8C08-8CF4A806E6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A9A85-75DB-4158-982D-5FFDAAC6B9E8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A924DAD3-B459-4D22-ADE1-8071E8326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A18B70-6D10-4549-BA8B-6FA198D39772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193098B1-2979-4654-8CE7-D7C142DE7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C9A6BD-C3BB-4701-8AE1-5AB9BD1AA977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F9FB4781-601D-493D-B311-5B3FCB683C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21A20-2CEA-4894-938F-7FCB53DF20F5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5A7D8CE-9623-4BEE-A2F4-86467CCD40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94D2C-0A18-4633-BC38-C0ECE6709125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2A704EED-638A-4ED1-89F6-9AE692991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B24A6B-42E2-466E-8145-5DC54FC74E3A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E030BFE3-11ED-4374-86A3-A4BF340185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E60F1994-F45D-4CB5-BDB7-BFC8F69C794D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71FC8D62-40F9-477E-B327-6CE54F299D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E7A9F038-9389-40D3-9CBE-14252FA0F9CC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9249BA2E-0DE5-4344-BFF0-A7010C0B6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A921965E-470C-411C-8A29-C75DC6D40476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5A8F1138-08BE-4EE6-89A6-05143F3014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511353BB-F79F-42F0-BE10-D5FDB3C17392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7E32AE8B-172D-40B6-8EBA-3CC2DAD3F0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2E2E1-C53A-4F24-B8E3-5D71949382BB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F07D20C1-08D5-4196-A9D0-9E52B6628A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19D2D0B2-4EB3-43DE-8795-AF9D63B065ED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C7332262-DA4F-450D-A640-0C03968A5F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C9C31D3E-7592-4309-A888-F6C114B54415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DA00910E-B190-430D-A929-492B773C36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CB107E57-0E75-416F-904B-9F0E716C1338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C4E1027C-76D9-4839-991A-9C8321402B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870605F2-9A4B-48A8-AAC4-1C6F19CD61CD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07485106-A475-4A2E-8B6F-D2C0539F77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371F20C7-622D-4AB3-B495-5E497FC6192B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C6932BB3-59D4-417A-8AA2-80CB733CA0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15F03BA6-0B52-4F0E-B1ED-7AA6AB6A7B30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29B2CF9C-3BC8-481B-807A-FD28E0EDD5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30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30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E9CA7E33-8998-45A8-8863-F67A9AA3A72C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3679B9FF-030F-4E0F-B779-CB35AF64C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113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116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815365D5-6AF3-4BF4-BF27-ED3D36A29D3B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</a:t>
            </a:r>
            <a:fld id="{8A8949A9-B441-49CD-B9F8-79542F584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BF62A-6AAF-4ABC-9E07-CF5D97BBF154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E855372F-7649-4CFC-A986-F230B2079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60CCBE-D94E-4473-888E-1568079A4CAC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70257C7E-4560-4175-B554-FFC479794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4E08EF-C85B-4203-826B-3005085EFF68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502CE111-E25B-48B7-957A-811B49DADF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A1FE6-C29B-4229-8C2E-CF2760811A8D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4C7D6E07-004D-45EB-9A86-9CD9E6DD6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30621-4E73-41E2-82CA-F0F873B8F9BF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C44840C-92D4-42F9-A879-FD7F6D6A8F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31F68-17F2-436C-A5F7-C63029345E02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B60D142-8D7C-449A-A435-B34BB435E0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630194-5214-46DC-A66F-9D1A173B1318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176DD1EC-7401-4C8C-9432-4730B83E20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44021159-E672-4DBA-A8BC-73BF49749177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r>
              <a:rPr lang="en-US"/>
              <a:t>2-</a:t>
            </a:r>
            <a:fld id="{23D96E98-D5D1-4107-AF4B-2740ED8183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  <p:sldLayoutId id="2147484137" r:id="rId12"/>
    <p:sldLayoutId id="2147484138" r:id="rId13"/>
    <p:sldLayoutId id="2147484139" r:id="rId14"/>
    <p:sldLayoutId id="2147484140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21BB76BD-26C6-488D-9874-62DE2D45ADC1}" type="datetime1">
              <a:rPr lang="en-US"/>
              <a:pPr/>
              <a:t>1/31/2016</a:t>
            </a:fld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r>
              <a:rPr lang="en-US"/>
              <a:t>2-</a:t>
            </a:r>
            <a:fld id="{B2EDB615-B4DB-43B5-A86C-A5347A8834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2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Application 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r>
              <a:rPr lang="en-US" sz="1800" dirty="0" smtClean="0"/>
              <a:t>Spring </a:t>
            </a:r>
            <a:r>
              <a:rPr lang="en-US" sz="1800" dirty="0" smtClean="0"/>
              <a:t>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985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0CDAE7FA-8BA6-48EE-873C-E059DB91C84D}" type="slidenum">
              <a:rPr lang="en-US"/>
              <a:pPr/>
              <a:t>10</a:t>
            </a:fld>
            <a:endParaRPr lang="en-US"/>
          </a:p>
        </p:txBody>
      </p:sp>
      <p:pic>
        <p:nvPicPr>
          <p:cNvPr id="249859" name="Picture 1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88" y="868363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9860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196850"/>
            <a:ext cx="7772400" cy="903288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Socket programming </a:t>
            </a:r>
            <a:r>
              <a:rPr lang="en-US" sz="4000" i="1" smtClean="0">
                <a:solidFill>
                  <a:srgbClr val="CC0000"/>
                </a:solidFill>
                <a:ea typeface="ＭＳ Ｐゴシック" pitchFamily="34" charset="-128"/>
              </a:rPr>
              <a:t>with TCP</a:t>
            </a: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2498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352550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client must contact server</a:t>
            </a:r>
          </a:p>
          <a:p>
            <a:r>
              <a:rPr lang="en-US" sz="2200" smtClean="0">
                <a:ea typeface="ＭＳ Ｐゴシック" pitchFamily="34" charset="-128"/>
              </a:rPr>
              <a:t>server process must first be running</a:t>
            </a:r>
          </a:p>
          <a:p>
            <a:r>
              <a:rPr lang="en-US" sz="2200" smtClean="0">
                <a:ea typeface="ＭＳ Ｐゴシック" pitchFamily="34" charset="-128"/>
              </a:rPr>
              <a:t>server must have created socket (door) that welcomes client</a:t>
            </a:r>
            <a:r>
              <a:rPr lang="ja-JP" altLang="en-US" sz="2200" smtClean="0">
                <a:ea typeface="ＭＳ Ｐゴシック" pitchFamily="34" charset="-128"/>
              </a:rPr>
              <a:t>’</a:t>
            </a:r>
            <a:r>
              <a:rPr lang="en-US" altLang="ja-JP" sz="2200" smtClean="0">
                <a:ea typeface="ＭＳ Ｐゴシック" pitchFamily="34" charset="-128"/>
              </a:rPr>
              <a:t>s contact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client contacts server by:</a:t>
            </a:r>
          </a:p>
          <a:p>
            <a:r>
              <a:rPr lang="en-US" sz="2200" smtClean="0">
                <a:ea typeface="ＭＳ Ｐゴシック" pitchFamily="34" charset="-128"/>
              </a:rPr>
              <a:t>Creating TCP socket, specifying IP address, port number of server process</a:t>
            </a:r>
          </a:p>
          <a:p>
            <a:r>
              <a:rPr lang="en-US" sz="2200" i="1" smtClean="0">
                <a:solidFill>
                  <a:srgbClr val="CC0000"/>
                </a:solidFill>
                <a:ea typeface="ＭＳ Ｐゴシック" pitchFamily="34" charset="-128"/>
              </a:rPr>
              <a:t>when client creates socket:</a:t>
            </a:r>
            <a:r>
              <a:rPr lang="en-US" sz="2200" smtClean="0">
                <a:ea typeface="ＭＳ Ｐゴシック" pitchFamily="34" charset="-128"/>
              </a:rPr>
              <a:t> client TCP establishes connection to server TCP</a:t>
            </a:r>
          </a:p>
          <a:p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4986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90650"/>
            <a:ext cx="3962400" cy="3000375"/>
          </a:xfrm>
        </p:spPr>
        <p:txBody>
          <a:bodyPr/>
          <a:lstStyle/>
          <a:p>
            <a:r>
              <a:rPr lang="en-US" sz="2200" smtClean="0">
                <a:ea typeface="ＭＳ Ｐゴシック" pitchFamily="34" charset="-128"/>
              </a:rPr>
              <a:t>when contacted by client, </a:t>
            </a:r>
            <a:r>
              <a:rPr lang="en-US" sz="2200" i="1" smtClean="0">
                <a:solidFill>
                  <a:srgbClr val="CC0000"/>
                </a:solidFill>
                <a:ea typeface="ＭＳ Ｐゴシック" pitchFamily="34" charset="-128"/>
              </a:rPr>
              <a:t>server TCP creates new socket</a:t>
            </a:r>
            <a:r>
              <a:rPr lang="en-US" sz="2200" smtClean="0">
                <a:ea typeface="ＭＳ Ｐゴシック" pitchFamily="34" charset="-128"/>
              </a:rPr>
              <a:t> for server process to communicate with that particular client</a:t>
            </a:r>
          </a:p>
          <a:p>
            <a:pPr lvl="1"/>
            <a:r>
              <a:rPr lang="en-US" sz="2200" smtClean="0">
                <a:ea typeface="ＭＳ Ｐゴシック" pitchFamily="34" charset="-128"/>
              </a:rPr>
              <a:t>allows server to talk with multiple clients</a:t>
            </a:r>
          </a:p>
          <a:p>
            <a:pPr lvl="1"/>
            <a:r>
              <a:rPr lang="en-US" sz="2200" smtClean="0">
                <a:ea typeface="ＭＳ Ｐゴシック" pitchFamily="34" charset="-128"/>
              </a:rPr>
              <a:t>source port numbers used to distinguish clients (more in Chap 3)</a:t>
            </a:r>
            <a:endParaRPr lang="en-US" sz="2200" i="1" smtClean="0">
              <a:ea typeface="ＭＳ Ｐゴシック" pitchFamily="34" charset="-128"/>
            </a:endParaRPr>
          </a:p>
        </p:txBody>
      </p:sp>
      <p:sp>
        <p:nvSpPr>
          <p:cNvPr id="249863" name="Text Box 6"/>
          <p:cNvSpPr txBox="1">
            <a:spLocks noChangeArrowheads="1"/>
          </p:cNvSpPr>
          <p:nvPr/>
        </p:nvSpPr>
        <p:spPr bwMode="auto">
          <a:xfrm>
            <a:off x="4733925" y="4964113"/>
            <a:ext cx="4043363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99"/>
                </a:solidFill>
                <a:latin typeface="Gill Sans MT" pitchFamily="34" charset="0"/>
              </a:rPr>
              <a:t>TCP provides reliable, in-order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99"/>
                </a:solidFill>
                <a:latin typeface="Gill Sans MT" pitchFamily="34" charset="0"/>
              </a:rPr>
              <a:t>byte-stream transfer (</a:t>
            </a:r>
            <a:r>
              <a:rPr lang="ja-JP" altLang="en-US" sz="2400">
                <a:solidFill>
                  <a:srgbClr val="000099"/>
                </a:solidFill>
                <a:latin typeface="Gill Sans MT" pitchFamily="34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pitchFamily="34" charset="0"/>
              </a:rPr>
              <a:t>pipe</a:t>
            </a:r>
            <a:r>
              <a:rPr lang="ja-JP" altLang="en-US" sz="2400">
                <a:solidFill>
                  <a:srgbClr val="000099"/>
                </a:solidFill>
                <a:latin typeface="Gill Sans MT" pitchFamily="34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pitchFamily="34" charset="0"/>
              </a:rPr>
              <a:t>)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99"/>
                </a:solidFill>
                <a:latin typeface="Gill Sans MT" pitchFamily="34" charset="0"/>
              </a:rPr>
              <a:t>between client and server</a:t>
            </a:r>
          </a:p>
        </p:txBody>
      </p:sp>
      <p:grpSp>
        <p:nvGrpSpPr>
          <p:cNvPr id="249864" name="Group 8"/>
          <p:cNvGrpSpPr>
            <a:grpSpLocks/>
          </p:cNvGrpSpPr>
          <p:nvPr/>
        </p:nvGrpSpPr>
        <p:grpSpPr bwMode="auto">
          <a:xfrm>
            <a:off x="4605338" y="4521200"/>
            <a:ext cx="2862262" cy="460375"/>
            <a:chOff x="-9" y="3823"/>
            <a:chExt cx="1803" cy="290"/>
          </a:xfrm>
        </p:grpSpPr>
        <p:sp>
          <p:nvSpPr>
            <p:cNvPr id="249865" name="Rectangle 9"/>
            <p:cNvSpPr>
              <a:spLocks noChangeArrowheads="1"/>
            </p:cNvSpPr>
            <p:nvPr/>
          </p:nvSpPr>
          <p:spPr bwMode="auto">
            <a:xfrm>
              <a:off x="96" y="3825"/>
              <a:ext cx="11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buClr>
                  <a:srgbClr val="3333CC"/>
                </a:buClr>
              </a:pPr>
              <a:endParaRPr lang="en-US" sz="24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866" name="Text Box 10"/>
            <p:cNvSpPr txBox="1">
              <a:spLocks noChangeArrowheads="1"/>
            </p:cNvSpPr>
            <p:nvPr/>
          </p:nvSpPr>
          <p:spPr bwMode="auto">
            <a:xfrm>
              <a:off x="-9" y="3823"/>
              <a:ext cx="18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  <a:latin typeface="Gill Sans MT" pitchFamily="34" charset="0"/>
                </a:rPr>
                <a:t>application viewpoint: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5088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EE569B25-C982-46A2-83FD-95903FB15C99}" type="slidenum">
              <a:rPr lang="en-US"/>
              <a:pPr/>
              <a:t>11</a:t>
            </a:fld>
            <a:endParaRPr lang="en-US"/>
          </a:p>
        </p:txBody>
      </p:sp>
      <p:sp>
        <p:nvSpPr>
          <p:cNvPr id="250883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88900"/>
            <a:ext cx="7772400" cy="947738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Client/server socket interaction: TCP</a:t>
            </a:r>
            <a:endParaRPr lang="en-US" smtClean="0">
              <a:ea typeface="ＭＳ Ｐゴシック" pitchFamily="34" charset="-12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57313" y="3016250"/>
            <a:ext cx="1931987" cy="930275"/>
            <a:chOff x="827" y="2027"/>
            <a:chExt cx="1217" cy="586"/>
          </a:xfrm>
        </p:grpSpPr>
        <p:sp>
          <p:nvSpPr>
            <p:cNvPr id="250921" name="Text Box 4"/>
            <p:cNvSpPr txBox="1">
              <a:spLocks noChangeArrowheads="1"/>
            </p:cNvSpPr>
            <p:nvPr/>
          </p:nvSpPr>
          <p:spPr bwMode="auto">
            <a:xfrm>
              <a:off x="827" y="2027"/>
              <a:ext cx="1059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wait for incoming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connection request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0922" name="Text Box 5"/>
            <p:cNvSpPr txBox="1">
              <a:spLocks noChangeArrowheads="1"/>
            </p:cNvSpPr>
            <p:nvPr/>
          </p:nvSpPr>
          <p:spPr bwMode="auto">
            <a:xfrm>
              <a:off x="828" y="2283"/>
              <a:ext cx="12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CC0000"/>
                  </a:solidFill>
                </a:rPr>
                <a:t>connectionSocket =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CC0000"/>
                  </a:solidFill>
                </a:rPr>
                <a:t>serverSocket.accept()</a:t>
              </a:r>
              <a:endParaRPr lang="en-US" sz="24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38263" y="1776413"/>
            <a:ext cx="2357437" cy="1317625"/>
            <a:chOff x="821" y="1246"/>
            <a:chExt cx="1485" cy="830"/>
          </a:xfrm>
        </p:grpSpPr>
        <p:grpSp>
          <p:nvGrpSpPr>
            <p:cNvPr id="250917" name="Group 7"/>
            <p:cNvGrpSpPr>
              <a:grpSpLocks/>
            </p:cNvGrpSpPr>
            <p:nvPr/>
          </p:nvGrpSpPr>
          <p:grpSpPr bwMode="auto">
            <a:xfrm>
              <a:off x="821" y="1246"/>
              <a:ext cx="1485" cy="586"/>
              <a:chOff x="329" y="1270"/>
              <a:chExt cx="1485" cy="586"/>
            </a:xfrm>
          </p:grpSpPr>
          <p:sp>
            <p:nvSpPr>
              <p:cNvPr id="250919" name="Text Box 8"/>
              <p:cNvSpPr txBox="1">
                <a:spLocks noChangeArrowheads="1"/>
              </p:cNvSpPr>
              <p:nvPr/>
            </p:nvSpPr>
            <p:spPr bwMode="auto">
              <a:xfrm>
                <a:off x="329" y="1270"/>
                <a:ext cx="1213" cy="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create socket,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port=</a:t>
                </a:r>
                <a:r>
                  <a:rPr lang="en-US" sz="1400" b="1">
                    <a:solidFill>
                      <a:srgbClr val="000000"/>
                    </a:solidFill>
                    <a:latin typeface="Courier New" pitchFamily="49" charset="0"/>
                  </a:rPr>
                  <a:t>x</a:t>
                </a:r>
                <a:r>
                  <a:rPr lang="en-US" sz="1400">
                    <a:solidFill>
                      <a:srgbClr val="000000"/>
                    </a:solidFill>
                  </a:rPr>
                  <a:t>, for incoming request:</a:t>
                </a: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920" name="Text Box 9"/>
              <p:cNvSpPr txBox="1">
                <a:spLocks noChangeArrowheads="1"/>
              </p:cNvSpPr>
              <p:nvPr/>
            </p:nvSpPr>
            <p:spPr bwMode="auto">
              <a:xfrm>
                <a:off x="333" y="1662"/>
                <a:ext cx="14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r>
                  <a:rPr lang="en-US" sz="1400">
                    <a:solidFill>
                      <a:srgbClr val="CC0000"/>
                    </a:solidFill>
                  </a:rPr>
                  <a:t>serverSocket = socket()</a:t>
                </a:r>
                <a:endParaRPr lang="en-US" sz="2400">
                  <a:solidFill>
                    <a:srgbClr val="CC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50918" name="Line 10"/>
            <p:cNvSpPr>
              <a:spLocks noChangeShapeType="1"/>
            </p:cNvSpPr>
            <p:nvPr/>
          </p:nvSpPr>
          <p:spPr bwMode="auto">
            <a:xfrm>
              <a:off x="1284" y="1872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135563" y="3024188"/>
            <a:ext cx="2357437" cy="728662"/>
            <a:chOff x="3333" y="1204"/>
            <a:chExt cx="1485" cy="459"/>
          </a:xfrm>
        </p:grpSpPr>
        <p:sp>
          <p:nvSpPr>
            <p:cNvPr id="250915" name="Text Box 12"/>
            <p:cNvSpPr txBox="1">
              <a:spLocks noChangeArrowheads="1"/>
            </p:cNvSpPr>
            <p:nvPr/>
          </p:nvSpPr>
          <p:spPr bwMode="auto">
            <a:xfrm>
              <a:off x="3335" y="1204"/>
              <a:ext cx="14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create socket,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connect to </a:t>
              </a: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hostid</a:t>
              </a:r>
              <a:r>
                <a:rPr lang="en-US" sz="1400">
                  <a:solidFill>
                    <a:srgbClr val="000000"/>
                  </a:solidFill>
                </a:rPr>
                <a:t>, port=</a:t>
              </a: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x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0916" name="Text Box 13"/>
            <p:cNvSpPr txBox="1">
              <a:spLocks noChangeArrowheads="1"/>
            </p:cNvSpPr>
            <p:nvPr/>
          </p:nvSpPr>
          <p:spPr bwMode="auto">
            <a:xfrm>
              <a:off x="3333" y="1469"/>
              <a:ext cx="14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CC0000"/>
                  </a:solidFill>
                </a:rPr>
                <a:t>clientSocket = socket()</a:t>
              </a:r>
              <a:endParaRPr lang="en-US" sz="24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50887" name="Text Box 22"/>
          <p:cNvSpPr txBox="1">
            <a:spLocks noChangeArrowheads="1"/>
          </p:cNvSpPr>
          <p:nvPr/>
        </p:nvSpPr>
        <p:spPr bwMode="auto">
          <a:xfrm>
            <a:off x="725488" y="1139825"/>
            <a:ext cx="353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server</a:t>
            </a: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 (running</a:t>
            </a: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 on</a:t>
            </a:r>
            <a:r>
              <a:rPr lang="en-US" sz="180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hostid</a:t>
            </a: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)</a:t>
            </a:r>
          </a:p>
        </p:txBody>
      </p:sp>
      <p:sp>
        <p:nvSpPr>
          <p:cNvPr id="250888" name="Text Box 23"/>
          <p:cNvSpPr txBox="1">
            <a:spLocks noChangeArrowheads="1"/>
          </p:cNvSpPr>
          <p:nvPr/>
        </p:nvSpPr>
        <p:spPr bwMode="auto">
          <a:xfrm>
            <a:off x="5411788" y="1135063"/>
            <a:ext cx="96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client</a:t>
            </a: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978150" y="3808413"/>
            <a:ext cx="4041775" cy="1371600"/>
            <a:chOff x="1848" y="2526"/>
            <a:chExt cx="2546" cy="864"/>
          </a:xfrm>
        </p:grpSpPr>
        <p:sp>
          <p:nvSpPr>
            <p:cNvPr id="250910" name="Line 25"/>
            <p:cNvSpPr>
              <a:spLocks noChangeShapeType="1"/>
            </p:cNvSpPr>
            <p:nvPr/>
          </p:nvSpPr>
          <p:spPr bwMode="auto">
            <a:xfrm flipH="1">
              <a:off x="3792" y="2964"/>
              <a:ext cx="6" cy="42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50911" name="Group 26"/>
            <p:cNvGrpSpPr>
              <a:grpSpLocks/>
            </p:cNvGrpSpPr>
            <p:nvPr/>
          </p:nvGrpSpPr>
          <p:grpSpPr bwMode="auto">
            <a:xfrm>
              <a:off x="1848" y="2526"/>
              <a:ext cx="2546" cy="516"/>
              <a:chOff x="1848" y="2526"/>
              <a:chExt cx="2546" cy="516"/>
            </a:xfrm>
          </p:grpSpPr>
          <p:sp>
            <p:nvSpPr>
              <p:cNvPr id="250912" name="Text Box 27"/>
              <p:cNvSpPr txBox="1">
                <a:spLocks noChangeArrowheads="1"/>
              </p:cNvSpPr>
              <p:nvPr/>
            </p:nvSpPr>
            <p:spPr bwMode="auto">
              <a:xfrm>
                <a:off x="3335" y="2675"/>
                <a:ext cx="1059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send request using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CC0000"/>
                    </a:solidFill>
                  </a:rPr>
                  <a:t>clientSocket</a:t>
                </a:r>
                <a:endParaRPr lang="en-US" sz="2400">
                  <a:solidFill>
                    <a:srgbClr val="CC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913" name="Line 28"/>
              <p:cNvSpPr>
                <a:spLocks noChangeShapeType="1"/>
              </p:cNvSpPr>
              <p:nvPr/>
            </p:nvSpPr>
            <p:spPr bwMode="auto">
              <a:xfrm>
                <a:off x="3792" y="2526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0914" name="Line 29"/>
              <p:cNvSpPr>
                <a:spLocks noChangeShapeType="1"/>
              </p:cNvSpPr>
              <p:nvPr/>
            </p:nvSpPr>
            <p:spPr bwMode="auto">
              <a:xfrm flipH="1">
                <a:off x="1848" y="2790"/>
                <a:ext cx="1518" cy="25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347788" y="3903663"/>
            <a:ext cx="4097337" cy="1487487"/>
            <a:chOff x="821" y="2586"/>
            <a:chExt cx="2581" cy="937"/>
          </a:xfrm>
        </p:grpSpPr>
        <p:sp>
          <p:nvSpPr>
            <p:cNvPr id="250905" name="Text Box 31"/>
            <p:cNvSpPr txBox="1">
              <a:spLocks noChangeArrowheads="1"/>
            </p:cNvSpPr>
            <p:nvPr/>
          </p:nvSpPr>
          <p:spPr bwMode="auto">
            <a:xfrm>
              <a:off x="821" y="2789"/>
              <a:ext cx="99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read request from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CC0000"/>
                  </a:solidFill>
                </a:rPr>
                <a:t>connectionSocke</a:t>
              </a:r>
              <a:r>
                <a:rPr lang="en-US" sz="1400">
                  <a:solidFill>
                    <a:srgbClr val="FF0000"/>
                  </a:solidFill>
                </a:rPr>
                <a:t>t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0906" name="Text Box 32"/>
            <p:cNvSpPr txBox="1">
              <a:spLocks noChangeArrowheads="1"/>
            </p:cNvSpPr>
            <p:nvPr/>
          </p:nvSpPr>
          <p:spPr bwMode="auto">
            <a:xfrm>
              <a:off x="851" y="3197"/>
              <a:ext cx="99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write reply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CC0000"/>
                  </a:solidFill>
                </a:rPr>
                <a:t>connectionSocket</a:t>
              </a:r>
              <a:endParaRPr lang="en-US" sz="24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50907" name="Line 33"/>
            <p:cNvSpPr>
              <a:spLocks noChangeShapeType="1"/>
            </p:cNvSpPr>
            <p:nvPr/>
          </p:nvSpPr>
          <p:spPr bwMode="auto">
            <a:xfrm>
              <a:off x="1278" y="2586"/>
              <a:ext cx="0" cy="24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0908" name="Line 34"/>
            <p:cNvSpPr>
              <a:spLocks noChangeShapeType="1"/>
            </p:cNvSpPr>
            <p:nvPr/>
          </p:nvSpPr>
          <p:spPr bwMode="auto">
            <a:xfrm flipH="1">
              <a:off x="1284" y="3090"/>
              <a:ext cx="6" cy="15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0909" name="Line 35"/>
            <p:cNvSpPr>
              <a:spLocks noChangeShapeType="1"/>
            </p:cNvSpPr>
            <p:nvPr/>
          </p:nvSpPr>
          <p:spPr bwMode="auto">
            <a:xfrm>
              <a:off x="1866" y="3306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250891" name="Picture 4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288" y="75882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0892" name="Line 49"/>
          <p:cNvSpPr>
            <a:spLocks noChangeShapeType="1"/>
          </p:cNvSpPr>
          <p:nvPr/>
        </p:nvSpPr>
        <p:spPr bwMode="auto">
          <a:xfrm>
            <a:off x="804863" y="1589088"/>
            <a:ext cx="3341687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967038" y="3103563"/>
            <a:ext cx="2200275" cy="587375"/>
            <a:chOff x="3043" y="1189"/>
            <a:chExt cx="1386" cy="370"/>
          </a:xfrm>
        </p:grpSpPr>
        <p:sp>
          <p:nvSpPr>
            <p:cNvPr id="250903" name="Line 37"/>
            <p:cNvSpPr>
              <a:spLocks noChangeShapeType="1"/>
            </p:cNvSpPr>
            <p:nvPr/>
          </p:nvSpPr>
          <p:spPr bwMode="auto">
            <a:xfrm>
              <a:off x="3043" y="1372"/>
              <a:ext cx="138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0904" name="Text Box 38"/>
            <p:cNvSpPr txBox="1">
              <a:spLocks noChangeArrowheads="1"/>
            </p:cNvSpPr>
            <p:nvPr/>
          </p:nvSpPr>
          <p:spPr bwMode="auto">
            <a:xfrm>
              <a:off x="3106" y="1189"/>
              <a:ext cx="1204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CC0000"/>
                  </a:solidFill>
                </a:rPr>
                <a:t>TCP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CC0000"/>
                  </a:solidFill>
                </a:rPr>
                <a:t>connection setup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sp>
        <p:nvSpPr>
          <p:cNvPr id="250894" name="Line 50"/>
          <p:cNvSpPr>
            <a:spLocks noChangeShapeType="1"/>
          </p:cNvSpPr>
          <p:nvPr/>
        </p:nvSpPr>
        <p:spPr bwMode="auto">
          <a:xfrm>
            <a:off x="5545138" y="1600200"/>
            <a:ext cx="6762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1298575" y="4251325"/>
            <a:ext cx="5440363" cy="1951038"/>
            <a:chOff x="832" y="2713"/>
            <a:chExt cx="3427" cy="1229"/>
          </a:xfrm>
        </p:grpSpPr>
        <p:sp>
          <p:nvSpPr>
            <p:cNvPr id="250896" name="Text Box 15"/>
            <p:cNvSpPr txBox="1">
              <a:spLocks noChangeArrowheads="1"/>
            </p:cNvSpPr>
            <p:nvPr/>
          </p:nvSpPr>
          <p:spPr bwMode="auto">
            <a:xfrm>
              <a:off x="867" y="3514"/>
              <a:ext cx="99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close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CC0000"/>
                  </a:solidFill>
                </a:rPr>
                <a:t>connectionSocket</a:t>
              </a:r>
              <a:endParaRPr lang="en-US" sz="24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50897" name="Line 16"/>
            <p:cNvSpPr>
              <a:spLocks noChangeShapeType="1"/>
            </p:cNvSpPr>
            <p:nvPr/>
          </p:nvSpPr>
          <p:spPr bwMode="auto">
            <a:xfrm>
              <a:off x="1318" y="3437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0898" name="Freeform 17"/>
            <p:cNvSpPr>
              <a:spLocks/>
            </p:cNvSpPr>
            <p:nvPr/>
          </p:nvSpPr>
          <p:spPr bwMode="auto">
            <a:xfrm>
              <a:off x="832" y="2713"/>
              <a:ext cx="492" cy="306"/>
            </a:xfrm>
            <a:custGeom>
              <a:avLst/>
              <a:gdLst>
                <a:gd name="T0" fmla="*/ 492 w 492"/>
                <a:gd name="T1" fmla="*/ 0 h 2112"/>
                <a:gd name="T2" fmla="*/ 492 w 492"/>
                <a:gd name="T3" fmla="*/ 0 h 2112"/>
                <a:gd name="T4" fmla="*/ 0 w 492"/>
                <a:gd name="T5" fmla="*/ 0 h 2112"/>
                <a:gd name="T6" fmla="*/ 0 w 492"/>
                <a:gd name="T7" fmla="*/ 0 h 2112"/>
                <a:gd name="T8" fmla="*/ 402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50899" name="Group 18"/>
            <p:cNvGrpSpPr>
              <a:grpSpLocks/>
            </p:cNvGrpSpPr>
            <p:nvPr/>
          </p:nvGrpSpPr>
          <p:grpSpPr bwMode="auto">
            <a:xfrm>
              <a:off x="3393" y="3250"/>
              <a:ext cx="866" cy="692"/>
              <a:chOff x="3365" y="3377"/>
              <a:chExt cx="866" cy="692"/>
            </a:xfrm>
          </p:grpSpPr>
          <p:sp>
            <p:nvSpPr>
              <p:cNvPr id="250900" name="Text Box 19"/>
              <p:cNvSpPr txBox="1">
                <a:spLocks noChangeArrowheads="1"/>
              </p:cNvSpPr>
              <p:nvPr/>
            </p:nvSpPr>
            <p:spPr bwMode="auto">
              <a:xfrm>
                <a:off x="3365" y="3377"/>
                <a:ext cx="866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read reply from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CC0000"/>
                    </a:solidFill>
                  </a:rPr>
                  <a:t>clientSocket</a:t>
                </a:r>
                <a:endParaRPr lang="en-US" sz="2400">
                  <a:solidFill>
                    <a:srgbClr val="CC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901" name="Text Box 20"/>
              <p:cNvSpPr txBox="1">
                <a:spLocks noChangeArrowheads="1"/>
              </p:cNvSpPr>
              <p:nvPr/>
            </p:nvSpPr>
            <p:spPr bwMode="auto">
              <a:xfrm>
                <a:off x="3389" y="3743"/>
                <a:ext cx="719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close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CC0000"/>
                    </a:solidFill>
                  </a:rPr>
                  <a:t>clientSocket</a:t>
                </a:r>
                <a:endParaRPr lang="en-US" sz="2400">
                  <a:solidFill>
                    <a:srgbClr val="CC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902" name="Line 21"/>
              <p:cNvSpPr>
                <a:spLocks noChangeShapeType="1"/>
              </p:cNvSpPr>
              <p:nvPr/>
            </p:nvSpPr>
            <p:spPr bwMode="auto">
              <a:xfrm>
                <a:off x="3816" y="3690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5190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313D1170-FDE2-4DF4-9B4B-CD3A14F71ADC}" type="slidenum">
              <a:rPr lang="en-US"/>
              <a:pPr/>
              <a:t>12</a:t>
            </a:fld>
            <a:endParaRPr lang="en-US"/>
          </a:p>
        </p:txBody>
      </p:sp>
      <p:sp>
        <p:nvSpPr>
          <p:cNvPr id="251907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600">
                <a:solidFill>
                  <a:srgbClr val="000099"/>
                </a:solidFill>
                <a:latin typeface="Gill Sans MT" pitchFamily="34" charset="0"/>
              </a:rPr>
              <a:t>Example  app: TCP client</a:t>
            </a:r>
            <a:endParaRPr lang="en-US" sz="440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251908" name="TextBox 1"/>
          <p:cNvSpPr txBox="1">
            <a:spLocks noChangeArrowheads="1"/>
          </p:cNvSpPr>
          <p:nvPr/>
        </p:nvSpPr>
        <p:spPr bwMode="auto">
          <a:xfrm>
            <a:off x="2705100" y="1651000"/>
            <a:ext cx="6492483" cy="423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2800"/>
              </a:lnSpc>
            </a:pPr>
            <a:r>
              <a:rPr lang="en-US" dirty="0"/>
              <a:t>from socket import *</a:t>
            </a:r>
          </a:p>
          <a:p>
            <a:pPr>
              <a:lnSpc>
                <a:spcPts val="2800"/>
              </a:lnSpc>
            </a:pPr>
            <a:r>
              <a:rPr lang="en-US" dirty="0" err="1"/>
              <a:t>serverName</a:t>
            </a:r>
            <a:r>
              <a:rPr lang="en-US" dirty="0"/>
              <a:t> = </a:t>
            </a:r>
            <a:r>
              <a:rPr lang="en-US" altLang="en-US" dirty="0"/>
              <a:t>’</a:t>
            </a:r>
            <a:r>
              <a:rPr lang="en-US" altLang="ja-JP" dirty="0" err="1"/>
              <a:t>servername</a:t>
            </a:r>
            <a:r>
              <a:rPr lang="en-US" altLang="en-US" dirty="0"/>
              <a:t>’</a:t>
            </a:r>
            <a:endParaRPr lang="en-US" altLang="ja-JP" dirty="0"/>
          </a:p>
          <a:p>
            <a:pPr>
              <a:lnSpc>
                <a:spcPts val="2800"/>
              </a:lnSpc>
            </a:pPr>
            <a:r>
              <a:rPr lang="en-US" dirty="0" err="1"/>
              <a:t>serverPort</a:t>
            </a:r>
            <a:r>
              <a:rPr lang="en-US" dirty="0"/>
              <a:t> = 12000</a:t>
            </a:r>
          </a:p>
          <a:p>
            <a:pPr>
              <a:lnSpc>
                <a:spcPts val="2800"/>
              </a:lnSpc>
            </a:pPr>
            <a:r>
              <a:rPr lang="en-US" dirty="0" err="1"/>
              <a:t>clientSocket</a:t>
            </a:r>
            <a:r>
              <a:rPr lang="en-US" dirty="0"/>
              <a:t> = socket(AF_INET, SOCK_STREAM)</a:t>
            </a:r>
          </a:p>
          <a:p>
            <a:pPr>
              <a:lnSpc>
                <a:spcPts val="2800"/>
              </a:lnSpc>
            </a:pPr>
            <a:r>
              <a:rPr lang="en-US" dirty="0" err="1"/>
              <a:t>clientSocket.connect</a:t>
            </a:r>
            <a:r>
              <a:rPr lang="en-US" dirty="0"/>
              <a:t>((</a:t>
            </a:r>
            <a:r>
              <a:rPr lang="en-US" dirty="0" err="1"/>
              <a:t>serverName,serverPort</a:t>
            </a:r>
            <a:r>
              <a:rPr lang="en-US" dirty="0"/>
              <a:t>))</a:t>
            </a:r>
          </a:p>
          <a:p>
            <a:pPr>
              <a:lnSpc>
                <a:spcPts val="2800"/>
              </a:lnSpc>
            </a:pPr>
            <a:r>
              <a:rPr lang="en-US" dirty="0"/>
              <a:t>sentence = </a:t>
            </a:r>
            <a:r>
              <a:rPr lang="en-US" dirty="0" smtClean="0"/>
              <a:t>input</a:t>
            </a:r>
            <a:r>
              <a:rPr lang="en-US" dirty="0"/>
              <a:t>(</a:t>
            </a:r>
            <a:r>
              <a:rPr lang="en-US" altLang="en-US" dirty="0"/>
              <a:t>‘</a:t>
            </a:r>
            <a:r>
              <a:rPr lang="en-US" dirty="0"/>
              <a:t>Input lowercase sentence:</a:t>
            </a:r>
            <a:r>
              <a:rPr lang="en-US" altLang="en-US" dirty="0"/>
              <a:t>’</a:t>
            </a:r>
            <a:r>
              <a:rPr lang="en-US" dirty="0"/>
              <a:t>)</a:t>
            </a:r>
          </a:p>
          <a:p>
            <a:pPr>
              <a:lnSpc>
                <a:spcPts val="2800"/>
              </a:lnSpc>
            </a:pPr>
            <a:r>
              <a:rPr lang="en-US" dirty="0" err="1" smtClean="0"/>
              <a:t>clientSocket.send</a:t>
            </a:r>
            <a:r>
              <a:rPr lang="en-US" dirty="0" smtClean="0"/>
              <a:t>(</a:t>
            </a:r>
            <a:r>
              <a:rPr lang="en-US" dirty="0" err="1" smtClean="0"/>
              <a:t>str.encode</a:t>
            </a:r>
            <a:r>
              <a:rPr lang="en-US" dirty="0" smtClean="0"/>
              <a:t>(sentence))</a:t>
            </a:r>
            <a:endParaRPr lang="en-US" dirty="0"/>
          </a:p>
          <a:p>
            <a:pPr>
              <a:lnSpc>
                <a:spcPts val="2800"/>
              </a:lnSpc>
            </a:pPr>
            <a:r>
              <a:rPr lang="en-US" dirty="0" err="1"/>
              <a:t>modifiedSentence</a:t>
            </a:r>
            <a:r>
              <a:rPr lang="en-US" dirty="0"/>
              <a:t> = </a:t>
            </a:r>
            <a:r>
              <a:rPr lang="en-US" dirty="0" err="1"/>
              <a:t>clientSocket.recv</a:t>
            </a:r>
            <a:r>
              <a:rPr lang="en-US" dirty="0"/>
              <a:t>(1024)</a:t>
            </a:r>
          </a:p>
          <a:p>
            <a:pPr>
              <a:lnSpc>
                <a:spcPts val="2800"/>
              </a:lnSpc>
            </a:pPr>
            <a:r>
              <a:rPr lang="en-US" dirty="0"/>
              <a:t>print </a:t>
            </a:r>
            <a:r>
              <a:rPr lang="en-US" dirty="0" smtClean="0"/>
              <a:t>(</a:t>
            </a:r>
            <a:r>
              <a:rPr lang="en-US" altLang="en-US" dirty="0" smtClean="0"/>
              <a:t>‘</a:t>
            </a:r>
            <a:r>
              <a:rPr lang="en-US" dirty="0"/>
              <a:t>From Server</a:t>
            </a:r>
            <a:r>
              <a:rPr lang="en-US" dirty="0" smtClean="0"/>
              <a:t>: </a:t>
            </a:r>
            <a:r>
              <a:rPr lang="en-US" altLang="en-US" dirty="0" smtClean="0"/>
              <a:t>’</a:t>
            </a:r>
            <a:r>
              <a:rPr lang="en-US" dirty="0" smtClean="0"/>
              <a:t>, </a:t>
            </a:r>
            <a:r>
              <a:rPr lang="en-US" dirty="0" err="1" smtClean="0"/>
              <a:t>bytes.decode</a:t>
            </a:r>
            <a:r>
              <a:rPr lang="en-US" dirty="0" smtClean="0"/>
              <a:t>(</a:t>
            </a:r>
            <a:r>
              <a:rPr lang="en-US" dirty="0" err="1" smtClean="0"/>
              <a:t>modifiedSentence</a:t>
            </a:r>
            <a:r>
              <a:rPr lang="en-US" dirty="0" smtClean="0"/>
              <a:t>))</a:t>
            </a:r>
            <a:endParaRPr lang="en-US" dirty="0"/>
          </a:p>
          <a:p>
            <a:pPr>
              <a:lnSpc>
                <a:spcPts val="2800"/>
              </a:lnSpc>
            </a:pPr>
            <a:r>
              <a:rPr lang="en-US" dirty="0" err="1"/>
              <a:t>clientSocket.close</a:t>
            </a:r>
            <a:r>
              <a:rPr lang="en-US" dirty="0"/>
              <a:t>()</a:t>
            </a:r>
          </a:p>
        </p:txBody>
      </p:sp>
      <p:sp>
        <p:nvSpPr>
          <p:cNvPr id="251909" name="TextBox 2"/>
          <p:cNvSpPr txBox="1">
            <a:spLocks noChangeArrowheads="1"/>
          </p:cNvSpPr>
          <p:nvPr/>
        </p:nvSpPr>
        <p:spPr bwMode="auto">
          <a:xfrm>
            <a:off x="2717800" y="1168400"/>
            <a:ext cx="2706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Python TCPClient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0" y="2670175"/>
            <a:ext cx="2778125" cy="523875"/>
            <a:chOff x="-811" y="2671324"/>
            <a:chExt cx="2778483" cy="523220"/>
          </a:xfrm>
        </p:grpSpPr>
        <p:sp>
          <p:nvSpPr>
            <p:cNvPr id="251916" name="TextBox 31"/>
            <p:cNvSpPr txBox="1">
              <a:spLocks noChangeArrowheads="1"/>
            </p:cNvSpPr>
            <p:nvPr/>
          </p:nvSpPr>
          <p:spPr bwMode="auto">
            <a:xfrm>
              <a:off x="-811" y="2671324"/>
              <a:ext cx="2271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create TCP socket for server, remote port 12000</a:t>
              </a:r>
            </a:p>
          </p:txBody>
        </p:sp>
        <p:cxnSp>
          <p:nvCxnSpPr>
            <p:cNvPr id="251917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286500" y="2895600"/>
            <a:ext cx="2247900" cy="508000"/>
          </a:xfrm>
          <a:prstGeom prst="ellips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 sz="2400">
              <a:latin typeface="Comic Sans MS" pitchFamily="66" charset="0"/>
            </a:endParaRPr>
          </a:p>
        </p:txBody>
      </p:sp>
      <p:pic>
        <p:nvPicPr>
          <p:cNvPr id="251912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3" y="79533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0" y="4157663"/>
            <a:ext cx="2794000" cy="523875"/>
            <a:chOff x="-17288" y="2918148"/>
            <a:chExt cx="2794960" cy="522566"/>
          </a:xfrm>
        </p:grpSpPr>
        <p:sp>
          <p:nvSpPr>
            <p:cNvPr id="251914" name="TextBox 31"/>
            <p:cNvSpPr txBox="1">
              <a:spLocks noChangeArrowheads="1"/>
            </p:cNvSpPr>
            <p:nvPr/>
          </p:nvSpPr>
          <p:spPr bwMode="auto">
            <a:xfrm>
              <a:off x="-17288" y="2918148"/>
              <a:ext cx="2271818" cy="522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No need to attach server name, port </a:t>
              </a:r>
            </a:p>
          </p:txBody>
        </p:sp>
        <p:cxnSp>
          <p:nvCxnSpPr>
            <p:cNvPr id="251915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2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5293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31776823-BD50-4FEE-9B96-903B30F9B0C4}" type="slidenum">
              <a:rPr lang="en-US"/>
              <a:pPr/>
              <a:t>13</a:t>
            </a:fld>
            <a:endParaRPr lang="en-US"/>
          </a:p>
        </p:txBody>
      </p:sp>
      <p:sp>
        <p:nvSpPr>
          <p:cNvPr id="252931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600">
                <a:solidFill>
                  <a:srgbClr val="000099"/>
                </a:solidFill>
                <a:latin typeface="Gill Sans MT" pitchFamily="34" charset="0"/>
              </a:rPr>
              <a:t>Example app: TCP server</a:t>
            </a:r>
            <a:endParaRPr lang="en-US" sz="440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252932" name="TextBox 1"/>
          <p:cNvSpPr txBox="1">
            <a:spLocks noChangeArrowheads="1"/>
          </p:cNvSpPr>
          <p:nvPr/>
        </p:nvSpPr>
        <p:spPr bwMode="auto">
          <a:xfrm>
            <a:off x="2717800" y="1651000"/>
            <a:ext cx="599757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from socket import *</a:t>
            </a:r>
          </a:p>
          <a:p>
            <a:r>
              <a:rPr lang="en-US" dirty="0" err="1"/>
              <a:t>serverPort</a:t>
            </a:r>
            <a:r>
              <a:rPr lang="en-US" dirty="0"/>
              <a:t> = 12000</a:t>
            </a:r>
          </a:p>
          <a:p>
            <a:r>
              <a:rPr lang="en-US" dirty="0" err="1"/>
              <a:t>serverSocket</a:t>
            </a:r>
            <a:r>
              <a:rPr lang="en-US" dirty="0"/>
              <a:t> = socket(AF_INET,SOCK_STREAM)</a:t>
            </a:r>
          </a:p>
          <a:p>
            <a:r>
              <a:rPr lang="en-US" dirty="0" err="1"/>
              <a:t>serverSocket.bind</a:t>
            </a:r>
            <a:r>
              <a:rPr lang="en-US" dirty="0"/>
              <a:t>((</a:t>
            </a:r>
            <a:r>
              <a:rPr lang="en-US" altLang="en-US" dirty="0"/>
              <a:t>‘’</a:t>
            </a:r>
            <a:r>
              <a:rPr lang="en-US" dirty="0"/>
              <a:t>,</a:t>
            </a:r>
            <a:r>
              <a:rPr lang="en-US" dirty="0" err="1"/>
              <a:t>serverPort</a:t>
            </a:r>
            <a:r>
              <a:rPr lang="en-US" dirty="0"/>
              <a:t>))</a:t>
            </a:r>
          </a:p>
          <a:p>
            <a:r>
              <a:rPr lang="en-US" dirty="0" err="1"/>
              <a:t>serverSocket.listen</a:t>
            </a:r>
            <a:r>
              <a:rPr lang="en-US" dirty="0"/>
              <a:t>(1)</a:t>
            </a:r>
          </a:p>
          <a:p>
            <a:r>
              <a:rPr lang="en-US" dirty="0"/>
              <a:t>print </a:t>
            </a:r>
            <a:r>
              <a:rPr lang="en-US" dirty="0" smtClean="0"/>
              <a:t>(</a:t>
            </a:r>
            <a:r>
              <a:rPr lang="en-US" altLang="en-US" dirty="0" smtClean="0"/>
              <a:t>‘</a:t>
            </a:r>
            <a:r>
              <a:rPr lang="en-US" dirty="0"/>
              <a:t>The server is ready to receive</a:t>
            </a:r>
            <a:r>
              <a:rPr lang="en-US" altLang="en-US" dirty="0" smtClean="0"/>
              <a:t>’)</a:t>
            </a:r>
            <a:endParaRPr lang="en-US" dirty="0"/>
          </a:p>
          <a:p>
            <a:r>
              <a:rPr lang="en-US" dirty="0"/>
              <a:t>while 1:</a:t>
            </a:r>
          </a:p>
          <a:p>
            <a:r>
              <a:rPr lang="en-US" dirty="0"/>
              <a:t>     </a:t>
            </a:r>
            <a:r>
              <a:rPr lang="en-US" dirty="0" err="1"/>
              <a:t>connectionSocket</a:t>
            </a:r>
            <a:r>
              <a:rPr lang="en-US" dirty="0"/>
              <a:t>,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serverSocket.accept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sentence = </a:t>
            </a:r>
            <a:r>
              <a:rPr lang="en-US" dirty="0" err="1"/>
              <a:t>connectionSocket.recv</a:t>
            </a:r>
            <a:r>
              <a:rPr lang="en-US" dirty="0"/>
              <a:t>(1024)</a:t>
            </a:r>
          </a:p>
          <a:p>
            <a:r>
              <a:rPr lang="en-US" dirty="0"/>
              <a:t>     </a:t>
            </a:r>
            <a:r>
              <a:rPr lang="en-US" dirty="0" err="1"/>
              <a:t>capitalizedSentence</a:t>
            </a:r>
            <a:r>
              <a:rPr lang="en-US" dirty="0"/>
              <a:t> = </a:t>
            </a:r>
            <a:r>
              <a:rPr lang="en-US" dirty="0" err="1"/>
              <a:t>sentence.upper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  <a:r>
              <a:rPr lang="en-US" dirty="0" err="1"/>
              <a:t>connectionSocket.send</a:t>
            </a:r>
            <a:r>
              <a:rPr lang="en-US" dirty="0"/>
              <a:t>(</a:t>
            </a:r>
            <a:r>
              <a:rPr lang="en-US" dirty="0" err="1"/>
              <a:t>capitalizedSentence</a:t>
            </a:r>
            <a:r>
              <a:rPr lang="en-US" dirty="0"/>
              <a:t>)</a:t>
            </a:r>
          </a:p>
          <a:p>
            <a:r>
              <a:rPr lang="en-US" dirty="0"/>
              <a:t>     </a:t>
            </a:r>
            <a:r>
              <a:rPr lang="en-US" dirty="0" err="1"/>
              <a:t>connectionSocket.close</a:t>
            </a:r>
            <a:r>
              <a:rPr lang="en-US" dirty="0"/>
              <a:t>()</a:t>
            </a:r>
            <a:endParaRPr lang="en-US" sz="1800" dirty="0"/>
          </a:p>
        </p:txBody>
      </p:sp>
      <p:sp>
        <p:nvSpPr>
          <p:cNvPr id="252933" name="TextBox 2"/>
          <p:cNvSpPr txBox="1">
            <a:spLocks noChangeArrowheads="1"/>
          </p:cNvSpPr>
          <p:nvPr/>
        </p:nvSpPr>
        <p:spPr bwMode="auto">
          <a:xfrm>
            <a:off x="2717800" y="1168400"/>
            <a:ext cx="2827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Python TCPServer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2173288"/>
            <a:ext cx="2559050" cy="566737"/>
            <a:chOff x="151614" y="2173972"/>
            <a:chExt cx="2559082" cy="566309"/>
          </a:xfrm>
        </p:grpSpPr>
        <p:sp>
          <p:nvSpPr>
            <p:cNvPr id="252951" name="TextBox 31"/>
            <p:cNvSpPr txBox="1">
              <a:spLocks noChangeArrowheads="1"/>
            </p:cNvSpPr>
            <p:nvPr/>
          </p:nvSpPr>
          <p:spPr bwMode="auto">
            <a:xfrm>
              <a:off x="151614" y="2173972"/>
              <a:ext cx="2559082" cy="56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create TCP welcoming</a:t>
              </a:r>
            </a:p>
            <a:p>
              <a:r>
                <a:rPr lang="en-US" sz="1400">
                  <a:solidFill>
                    <a:srgbClr val="000099"/>
                  </a:solidFill>
                </a:rPr>
                <a:t>socket</a:t>
              </a:r>
            </a:p>
          </p:txBody>
        </p:sp>
        <p:cxnSp>
          <p:nvCxnSpPr>
            <p:cNvPr id="252952" name="Straight Connector 32"/>
            <p:cNvCxnSpPr>
              <a:cxnSpLocks noChangeShapeType="1"/>
            </p:cNvCxnSpPr>
            <p:nvPr/>
          </p:nvCxnSpPr>
          <p:spPr bwMode="auto">
            <a:xfrm>
              <a:off x="1695045" y="2596011"/>
              <a:ext cx="930227" cy="1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31763" y="3036888"/>
            <a:ext cx="2540000" cy="523875"/>
            <a:chOff x="169076" y="2884812"/>
            <a:chExt cx="2541127" cy="523220"/>
          </a:xfrm>
        </p:grpSpPr>
        <p:sp>
          <p:nvSpPr>
            <p:cNvPr id="252949" name="TextBox 26"/>
            <p:cNvSpPr txBox="1">
              <a:spLocks noChangeArrowheads="1"/>
            </p:cNvSpPr>
            <p:nvPr/>
          </p:nvSpPr>
          <p:spPr bwMode="auto">
            <a:xfrm>
              <a:off x="169076" y="2884812"/>
              <a:ext cx="2271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server begins listening for  incoming TCP requests</a:t>
              </a:r>
            </a:p>
          </p:txBody>
        </p:sp>
        <p:cxnSp>
          <p:nvCxnSpPr>
            <p:cNvPr id="252950" name="Straight Connector 30"/>
            <p:cNvCxnSpPr>
              <a:cxnSpLocks noChangeShapeType="1"/>
            </p:cNvCxnSpPr>
            <p:nvPr/>
          </p:nvCxnSpPr>
          <p:spPr bwMode="auto">
            <a:xfrm>
              <a:off x="1982674" y="3169104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28638" y="3816350"/>
            <a:ext cx="2155825" cy="298450"/>
            <a:chOff x="553383" y="3714241"/>
            <a:chExt cx="2157273" cy="299227"/>
          </a:xfrm>
        </p:grpSpPr>
        <p:sp>
          <p:nvSpPr>
            <p:cNvPr id="252947" name="TextBox 34"/>
            <p:cNvSpPr txBox="1">
              <a:spLocks noChangeArrowheads="1"/>
            </p:cNvSpPr>
            <p:nvPr/>
          </p:nvSpPr>
          <p:spPr bwMode="auto">
            <a:xfrm>
              <a:off x="553383" y="3714241"/>
              <a:ext cx="1194763" cy="299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400">
                  <a:solidFill>
                    <a:srgbClr val="000099"/>
                  </a:solidFill>
                </a:rPr>
                <a:t>loop forever</a:t>
              </a:r>
            </a:p>
          </p:txBody>
        </p:sp>
        <p:cxnSp>
          <p:nvCxnSpPr>
            <p:cNvPr id="252948" name="Straight Connector 35"/>
            <p:cNvCxnSpPr>
              <a:cxnSpLocks noChangeShapeType="1"/>
            </p:cNvCxnSpPr>
            <p:nvPr/>
          </p:nvCxnSpPr>
          <p:spPr bwMode="auto">
            <a:xfrm flipV="1">
              <a:off x="1266031" y="3964781"/>
              <a:ext cx="1444625" cy="39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98438" y="4176713"/>
            <a:ext cx="2813050" cy="752475"/>
            <a:chOff x="380319" y="3965998"/>
            <a:chExt cx="2392469" cy="752685"/>
          </a:xfrm>
        </p:grpSpPr>
        <p:sp>
          <p:nvSpPr>
            <p:cNvPr id="252945" name="TextBox 36"/>
            <p:cNvSpPr txBox="1">
              <a:spLocks noChangeArrowheads="1"/>
            </p:cNvSpPr>
            <p:nvPr/>
          </p:nvSpPr>
          <p:spPr bwMode="auto">
            <a:xfrm>
              <a:off x="380319" y="3965998"/>
              <a:ext cx="2184910" cy="752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400">
                  <a:solidFill>
                    <a:srgbClr val="000099"/>
                  </a:solidFill>
                </a:rPr>
                <a:t>server waits on accept()</a:t>
              </a:r>
            </a:p>
            <a:p>
              <a:pPr>
                <a:lnSpc>
                  <a:spcPts val="1600"/>
                </a:lnSpc>
              </a:pPr>
              <a:r>
                <a:rPr lang="en-US" sz="1400">
                  <a:solidFill>
                    <a:srgbClr val="000099"/>
                  </a:solidFill>
                </a:rPr>
                <a:t>for incoming requests, new socket created on return</a:t>
              </a:r>
            </a:p>
          </p:txBody>
        </p:sp>
        <p:cxnSp>
          <p:nvCxnSpPr>
            <p:cNvPr id="252946" name="Straight Connector 39"/>
            <p:cNvCxnSpPr>
              <a:cxnSpLocks noChangeShapeType="1"/>
            </p:cNvCxnSpPr>
            <p:nvPr/>
          </p:nvCxnSpPr>
          <p:spPr bwMode="auto">
            <a:xfrm flipV="1">
              <a:off x="2231565" y="4229808"/>
              <a:ext cx="541223" cy="58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58763" y="5149850"/>
            <a:ext cx="2860675" cy="523875"/>
            <a:chOff x="316741" y="4661874"/>
            <a:chExt cx="2859521" cy="524153"/>
          </a:xfrm>
        </p:grpSpPr>
        <p:sp>
          <p:nvSpPr>
            <p:cNvPr id="252943" name="TextBox 61"/>
            <p:cNvSpPr txBox="1">
              <a:spLocks noChangeArrowheads="1"/>
            </p:cNvSpPr>
            <p:nvPr/>
          </p:nvSpPr>
          <p:spPr bwMode="auto">
            <a:xfrm>
              <a:off x="316741" y="4661874"/>
              <a:ext cx="2349500" cy="524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>
                  <a:solidFill>
                    <a:srgbClr val="000099"/>
                  </a:solidFill>
                </a:rPr>
                <a:t>read bytes from socket (but not address as in UDP)</a:t>
              </a:r>
            </a:p>
          </p:txBody>
        </p:sp>
        <p:cxnSp>
          <p:nvCxnSpPr>
            <p:cNvPr id="252944" name="Straight Connector 62"/>
            <p:cNvCxnSpPr>
              <a:cxnSpLocks noChangeShapeType="1"/>
            </p:cNvCxnSpPr>
            <p:nvPr/>
          </p:nvCxnSpPr>
          <p:spPr bwMode="auto">
            <a:xfrm>
              <a:off x="1875609" y="4682209"/>
              <a:ext cx="1300653" cy="49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27000" y="5759450"/>
            <a:ext cx="2878138" cy="738188"/>
            <a:chOff x="162014" y="4686636"/>
            <a:chExt cx="2878315" cy="738664"/>
          </a:xfrm>
        </p:grpSpPr>
        <p:sp>
          <p:nvSpPr>
            <p:cNvPr id="252941" name="TextBox 29"/>
            <p:cNvSpPr txBox="1">
              <a:spLocks noChangeArrowheads="1"/>
            </p:cNvSpPr>
            <p:nvPr/>
          </p:nvSpPr>
          <p:spPr bwMode="auto">
            <a:xfrm>
              <a:off x="162014" y="4686636"/>
              <a:ext cx="23495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close connection to this client (but </a:t>
              </a:r>
              <a:r>
                <a:rPr lang="en-US" sz="1400" i="1">
                  <a:solidFill>
                    <a:srgbClr val="000099"/>
                  </a:solidFill>
                </a:rPr>
                <a:t>not</a:t>
              </a:r>
              <a:r>
                <a:rPr lang="en-US" sz="1400">
                  <a:solidFill>
                    <a:srgbClr val="000099"/>
                  </a:solidFill>
                </a:rPr>
                <a:t> welcoming socket)</a:t>
              </a:r>
            </a:p>
          </p:txBody>
        </p:sp>
        <p:cxnSp>
          <p:nvCxnSpPr>
            <p:cNvPr id="252942" name="Straight Connector 33"/>
            <p:cNvCxnSpPr>
              <a:cxnSpLocks noChangeShapeType="1"/>
            </p:cNvCxnSpPr>
            <p:nvPr/>
          </p:nvCxnSpPr>
          <p:spPr bwMode="auto">
            <a:xfrm>
              <a:off x="2184198" y="4843734"/>
              <a:ext cx="856131" cy="22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pic>
        <p:nvPicPr>
          <p:cNvPr id="252940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" y="769938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server </a:t>
            </a:r>
            <a:r>
              <a:rPr lang="en-US" dirty="0" smtClean="0"/>
              <a:t>and client in C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33400" y="1287934"/>
            <a:ext cx="7772400" cy="4648200"/>
          </a:xfrm>
        </p:spPr>
        <p:txBody>
          <a:bodyPr/>
          <a:lstStyle/>
          <a:p>
            <a:r>
              <a:rPr lang="en-US" dirty="0" smtClean="0"/>
              <a:t>Exact the same functionality can be implemented in C.</a:t>
            </a:r>
          </a:p>
          <a:p>
            <a:r>
              <a:rPr lang="en-US" dirty="0" smtClean="0"/>
              <a:t>Since the C language is a more primitive, more complicated code is needed.</a:t>
            </a:r>
          </a:p>
          <a:p>
            <a:r>
              <a:rPr lang="en-US" dirty="0" smtClean="0"/>
              <a:t>See examples/socket.</a:t>
            </a:r>
          </a:p>
          <a:p>
            <a:r>
              <a:rPr lang="en-US" dirty="0" smtClean="0"/>
              <a:t>Basic flow:</a:t>
            </a:r>
          </a:p>
          <a:p>
            <a:pPr lvl="1"/>
            <a:r>
              <a:rPr lang="en-US" dirty="0" smtClean="0"/>
              <a:t>Create a socket</a:t>
            </a:r>
          </a:p>
          <a:p>
            <a:pPr lvl="1"/>
            <a:r>
              <a:rPr lang="en-US" dirty="0" smtClean="0"/>
              <a:t>Associate the server host information with a socket address </a:t>
            </a:r>
          </a:p>
          <a:p>
            <a:pPr lvl="1"/>
            <a:r>
              <a:rPr lang="en-US" dirty="0" smtClean="0"/>
              <a:t>Bind the client socket to a local address</a:t>
            </a:r>
          </a:p>
          <a:p>
            <a:pPr lvl="1"/>
            <a:r>
              <a:rPr lang="en-US" dirty="0" smtClean="0"/>
              <a:t>Send the message to the server (read from client)</a:t>
            </a:r>
          </a:p>
          <a:p>
            <a:pPr lvl="1"/>
            <a:r>
              <a:rPr lang="en-US" dirty="0" smtClean="0"/>
              <a:t>Read the echoed message from the server (send back to the client)</a:t>
            </a:r>
            <a:endParaRPr lang="en-US" dirty="0"/>
          </a:p>
        </p:txBody>
      </p:sp>
      <p:sp>
        <p:nvSpPr>
          <p:cNvPr id="24883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883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4569563C-292D-4C7D-BBC5-05EF4AC5EF2E}" type="slidenum">
              <a:rPr lang="en-US"/>
              <a:pPr/>
              <a:t>14</a:t>
            </a:fld>
            <a:endParaRPr lang="en-US"/>
          </a:p>
        </p:txBody>
      </p:sp>
      <p:sp>
        <p:nvSpPr>
          <p:cNvPr id="248835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4400" dirty="0">
              <a:solidFill>
                <a:srgbClr val="000099"/>
              </a:solidFill>
              <a:latin typeface="Gill Sans MT" pitchFamily="34" charset="0"/>
            </a:endParaRPr>
          </a:p>
        </p:txBody>
      </p:sp>
      <p:pic>
        <p:nvPicPr>
          <p:cNvPr id="248843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78263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8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269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B184C014-5DB4-4864-889A-4231CB578B75}" type="slidenum">
              <a:rPr lang="en-US"/>
              <a:pPr/>
              <a:t>2</a:t>
            </a:fld>
            <a:endParaRPr lang="en-US"/>
          </a:p>
        </p:txBody>
      </p:sp>
      <p:sp>
        <p:nvSpPr>
          <p:cNvPr id="2426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Chapter 2: outline</a:t>
            </a:r>
          </a:p>
        </p:txBody>
      </p:sp>
      <p:sp>
        <p:nvSpPr>
          <p:cNvPr id="2426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2.1 principles of network applications</a:t>
            </a:r>
          </a:p>
          <a:p>
            <a:pPr marL="912813" lvl="1"/>
            <a:r>
              <a:rPr lang="en-US" smtClean="0">
                <a:ea typeface="ＭＳ Ｐゴシック" pitchFamily="34" charset="-128"/>
              </a:rPr>
              <a:t>app architectures</a:t>
            </a:r>
          </a:p>
          <a:p>
            <a:pPr marL="912813" lvl="1"/>
            <a:r>
              <a:rPr lang="en-US" smtClean="0">
                <a:ea typeface="ＭＳ Ｐゴシック" pitchFamily="34" charset="-128"/>
              </a:rPr>
              <a:t>app requirements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2.2 Web and HTTP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2.3 FTP 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2.4 electronic mail</a:t>
            </a:r>
          </a:p>
          <a:p>
            <a:pPr marL="912813" lvl="1"/>
            <a:r>
              <a:rPr lang="en-US" smtClean="0">
                <a:ea typeface="ＭＳ Ｐゴシック" pitchFamily="34" charset="-128"/>
              </a:rPr>
              <a:t>SMTP, POP3, IMAP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2.5 DNS</a:t>
            </a:r>
          </a:p>
          <a:p>
            <a:pPr marL="457200" indent="-457200"/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242693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36713"/>
            <a:ext cx="38766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2.6 P2P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2.7 socket programming with UDP and TCP</a:t>
            </a:r>
          </a:p>
        </p:txBody>
      </p:sp>
      <p:pic>
        <p:nvPicPr>
          <p:cNvPr id="242694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371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6D40B731-4509-418D-95F4-960AF4B61C02}" type="slidenum">
              <a:rPr lang="en-US"/>
              <a:pPr/>
              <a:t>3</a:t>
            </a:fld>
            <a:endParaRPr lang="en-US"/>
          </a:p>
        </p:txBody>
      </p:sp>
      <p:sp>
        <p:nvSpPr>
          <p:cNvPr id="24371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Socket programming 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goal:</a:t>
            </a:r>
            <a:r>
              <a:rPr lang="en-US" dirty="0" smtClean="0">
                <a:solidFill>
                  <a:srgbClr val="000000"/>
                </a:solidFill>
                <a:ea typeface="ＭＳ Ｐゴシック" pitchFamily="34" charset="-128"/>
              </a:rPr>
              <a:t> learn how to build client/server applications that communicate using sockets</a:t>
            </a:r>
            <a:endParaRPr lang="en-US" i="1" dirty="0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socket:</a:t>
            </a:r>
            <a:r>
              <a:rPr lang="en-US" dirty="0" smtClean="0">
                <a:ea typeface="ＭＳ Ｐゴシック" pitchFamily="34" charset="-128"/>
              </a:rPr>
              <a:t> door between application process and end-end-transport protocol </a:t>
            </a:r>
          </a:p>
        </p:txBody>
      </p:sp>
      <p:grpSp>
        <p:nvGrpSpPr>
          <p:cNvPr id="243717" name="Group 60"/>
          <p:cNvGrpSpPr>
            <a:grpSpLocks/>
          </p:cNvGrpSpPr>
          <p:nvPr/>
        </p:nvGrpSpPr>
        <p:grpSpPr bwMode="auto">
          <a:xfrm>
            <a:off x="296863" y="3335338"/>
            <a:ext cx="8208962" cy="2536825"/>
            <a:chOff x="358775" y="3459163"/>
            <a:chExt cx="8208963" cy="2536825"/>
          </a:xfrm>
        </p:grpSpPr>
        <p:sp>
          <p:nvSpPr>
            <p:cNvPr id="243719" name="Freeform 44"/>
            <p:cNvSpPr>
              <a:spLocks/>
            </p:cNvSpPr>
            <p:nvPr/>
          </p:nvSpPr>
          <p:spPr bwMode="auto">
            <a:xfrm>
              <a:off x="6654800" y="3468688"/>
              <a:ext cx="736600" cy="1998662"/>
            </a:xfrm>
            <a:custGeom>
              <a:avLst/>
              <a:gdLst>
                <a:gd name="T0" fmla="*/ 2147483647 w 464"/>
                <a:gd name="T1" fmla="*/ 2147483647 h 1259"/>
                <a:gd name="T2" fmla="*/ 0 w 464"/>
                <a:gd name="T3" fmla="*/ 0 h 1259"/>
                <a:gd name="T4" fmla="*/ 2147483647 w 464"/>
                <a:gd name="T5" fmla="*/ 2147483647 h 1259"/>
                <a:gd name="T6" fmla="*/ 2147483647 w 464"/>
                <a:gd name="T7" fmla="*/ 2147483647 h 1259"/>
                <a:gd name="T8" fmla="*/ 2147483647 w 464"/>
                <a:gd name="T9" fmla="*/ 2147483647 h 1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4"/>
                <a:gd name="T16" fmla="*/ 0 h 1259"/>
                <a:gd name="T17" fmla="*/ 464 w 464"/>
                <a:gd name="T18" fmla="*/ 1259 h 1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4" h="1259">
                  <a:moveTo>
                    <a:pt x="464" y="1060"/>
                  </a:moveTo>
                  <a:lnTo>
                    <a:pt x="0" y="0"/>
                  </a:lnTo>
                  <a:lnTo>
                    <a:pt x="6" y="1258"/>
                  </a:lnTo>
                  <a:lnTo>
                    <a:pt x="382" y="1259"/>
                  </a:lnTo>
                  <a:lnTo>
                    <a:pt x="464" y="106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20" name="Freeform 7"/>
            <p:cNvSpPr>
              <a:spLocks/>
            </p:cNvSpPr>
            <p:nvPr/>
          </p:nvSpPr>
          <p:spPr bwMode="auto">
            <a:xfrm>
              <a:off x="3340100" y="4765675"/>
              <a:ext cx="1808163" cy="1031875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1" name="Text Box 51"/>
            <p:cNvSpPr txBox="1">
              <a:spLocks noChangeArrowheads="1"/>
            </p:cNvSpPr>
            <p:nvPr/>
          </p:nvSpPr>
          <p:spPr bwMode="auto">
            <a:xfrm>
              <a:off x="3778250" y="4897438"/>
              <a:ext cx="8747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000000"/>
                  </a:solidFill>
                </a:rPr>
                <a:t>Internet</a:t>
              </a:r>
            </a:p>
          </p:txBody>
        </p:sp>
        <p:sp>
          <p:nvSpPr>
            <p:cNvPr id="243722" name="Line 52"/>
            <p:cNvSpPr>
              <a:spLocks noChangeShapeType="1"/>
            </p:cNvSpPr>
            <p:nvPr/>
          </p:nvSpPr>
          <p:spPr bwMode="auto">
            <a:xfrm>
              <a:off x="3098800" y="5308600"/>
              <a:ext cx="2211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3" name="Text Box 53"/>
            <p:cNvSpPr txBox="1">
              <a:spLocks noChangeArrowheads="1"/>
            </p:cNvSpPr>
            <p:nvPr/>
          </p:nvSpPr>
          <p:spPr bwMode="auto">
            <a:xfrm>
              <a:off x="7119938" y="4533900"/>
              <a:ext cx="1063625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controlled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by OS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16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43724" name="Text Box 56"/>
            <p:cNvSpPr txBox="1">
              <a:spLocks noChangeArrowheads="1"/>
            </p:cNvSpPr>
            <p:nvPr/>
          </p:nvSpPr>
          <p:spPr bwMode="auto">
            <a:xfrm>
              <a:off x="7097713" y="3633788"/>
              <a:ext cx="1470025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controlled by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app developer</a:t>
              </a:r>
            </a:p>
          </p:txBody>
        </p:sp>
        <p:sp>
          <p:nvSpPr>
            <p:cNvPr id="243725" name="Freeform 50"/>
            <p:cNvSpPr>
              <a:spLocks/>
            </p:cNvSpPr>
            <p:nvPr/>
          </p:nvSpPr>
          <p:spPr bwMode="auto">
            <a:xfrm>
              <a:off x="914400" y="3532188"/>
              <a:ext cx="758825" cy="1997075"/>
            </a:xfrm>
            <a:custGeom>
              <a:avLst/>
              <a:gdLst>
                <a:gd name="T0" fmla="*/ 0 w 478"/>
                <a:gd name="T1" fmla="*/ 2147483647 h 1258"/>
                <a:gd name="T2" fmla="*/ 2147483647 w 478"/>
                <a:gd name="T3" fmla="*/ 0 h 1258"/>
                <a:gd name="T4" fmla="*/ 2147483647 w 478"/>
                <a:gd name="T5" fmla="*/ 2147483647 h 1258"/>
                <a:gd name="T6" fmla="*/ 2147483647 w 478"/>
                <a:gd name="T7" fmla="*/ 2147483647 h 1258"/>
                <a:gd name="T8" fmla="*/ 0 w 478"/>
                <a:gd name="T9" fmla="*/ 2147483647 h 1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8"/>
                <a:gd name="T16" fmla="*/ 0 h 1258"/>
                <a:gd name="T17" fmla="*/ 478 w 478"/>
                <a:gd name="T18" fmla="*/ 1258 h 1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8" h="1258">
                  <a:moveTo>
                    <a:pt x="0" y="1040"/>
                  </a:moveTo>
                  <a:lnTo>
                    <a:pt x="478" y="0"/>
                  </a:lnTo>
                  <a:lnTo>
                    <a:pt x="472" y="1258"/>
                  </a:lnTo>
                  <a:lnTo>
                    <a:pt x="41" y="1246"/>
                  </a:lnTo>
                  <a:lnTo>
                    <a:pt x="0" y="104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26" name="Rectangle 23"/>
            <p:cNvSpPr>
              <a:spLocks noChangeArrowheads="1"/>
            </p:cNvSpPr>
            <p:nvPr/>
          </p:nvSpPr>
          <p:spPr bwMode="auto">
            <a:xfrm>
              <a:off x="1717675" y="3487738"/>
              <a:ext cx="1296988" cy="1981200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727" name="Rectangle 24"/>
            <p:cNvSpPr>
              <a:spLocks noChangeArrowheads="1"/>
            </p:cNvSpPr>
            <p:nvPr/>
          </p:nvSpPr>
          <p:spPr bwMode="auto">
            <a:xfrm>
              <a:off x="1679575" y="3541713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728" name="Line 25"/>
            <p:cNvSpPr>
              <a:spLocks noChangeShapeType="1"/>
            </p:cNvSpPr>
            <p:nvPr/>
          </p:nvSpPr>
          <p:spPr bwMode="auto">
            <a:xfrm>
              <a:off x="1689100" y="43021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9" name="Text Box 26"/>
            <p:cNvSpPr txBox="1">
              <a:spLocks noChangeArrowheads="1"/>
            </p:cNvSpPr>
            <p:nvPr/>
          </p:nvSpPr>
          <p:spPr bwMode="auto">
            <a:xfrm>
              <a:off x="1646238" y="4284663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pitchFamily="34" charset="0"/>
                </a:rPr>
                <a:t>transport</a:t>
              </a:r>
            </a:p>
          </p:txBody>
        </p:sp>
        <p:sp>
          <p:nvSpPr>
            <p:cNvPr id="243730" name="Line 27"/>
            <p:cNvSpPr>
              <a:spLocks noChangeShapeType="1"/>
            </p:cNvSpPr>
            <p:nvPr/>
          </p:nvSpPr>
          <p:spPr bwMode="auto">
            <a:xfrm>
              <a:off x="1697038" y="462280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1" name="Line 28"/>
            <p:cNvSpPr>
              <a:spLocks noChangeShapeType="1"/>
            </p:cNvSpPr>
            <p:nvPr/>
          </p:nvSpPr>
          <p:spPr bwMode="auto">
            <a:xfrm>
              <a:off x="1682750" y="493236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2" name="Line 29"/>
            <p:cNvSpPr>
              <a:spLocks noChangeShapeType="1"/>
            </p:cNvSpPr>
            <p:nvPr/>
          </p:nvSpPr>
          <p:spPr bwMode="auto">
            <a:xfrm>
              <a:off x="1682750" y="521811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3" name="Text Box 26"/>
            <p:cNvSpPr txBox="1">
              <a:spLocks noChangeArrowheads="1"/>
            </p:cNvSpPr>
            <p:nvPr/>
          </p:nvSpPr>
          <p:spPr bwMode="auto">
            <a:xfrm>
              <a:off x="1681163" y="3532188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  <a:latin typeface="Tahoma" pitchFamily="34" charset="0"/>
                </a:rPr>
                <a:t>application</a:t>
              </a:r>
            </a:p>
          </p:txBody>
        </p:sp>
        <p:sp>
          <p:nvSpPr>
            <p:cNvPr id="243734" name="Text Box 26"/>
            <p:cNvSpPr txBox="1">
              <a:spLocks noChangeArrowheads="1"/>
            </p:cNvSpPr>
            <p:nvPr/>
          </p:nvSpPr>
          <p:spPr bwMode="auto">
            <a:xfrm>
              <a:off x="1636713" y="5189538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pitchFamily="34" charset="0"/>
                </a:rPr>
                <a:t>physical</a:t>
              </a:r>
            </a:p>
          </p:txBody>
        </p:sp>
        <p:sp>
          <p:nvSpPr>
            <p:cNvPr id="243735" name="Text Box 26"/>
            <p:cNvSpPr txBox="1">
              <a:spLocks noChangeArrowheads="1"/>
            </p:cNvSpPr>
            <p:nvPr/>
          </p:nvSpPr>
          <p:spPr bwMode="auto">
            <a:xfrm>
              <a:off x="1655763" y="4903788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pitchFamily="34" charset="0"/>
                </a:rPr>
                <a:t>link</a:t>
              </a:r>
            </a:p>
          </p:txBody>
        </p:sp>
        <p:sp>
          <p:nvSpPr>
            <p:cNvPr id="243736" name="Text Box 26"/>
            <p:cNvSpPr txBox="1">
              <a:spLocks noChangeArrowheads="1"/>
            </p:cNvSpPr>
            <p:nvPr/>
          </p:nvSpPr>
          <p:spPr bwMode="auto">
            <a:xfrm>
              <a:off x="1646238" y="4608513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pitchFamily="34" charset="0"/>
                </a:rPr>
                <a:t>network</a:t>
              </a:r>
            </a:p>
          </p:txBody>
        </p:sp>
        <p:sp>
          <p:nvSpPr>
            <p:cNvPr id="243737" name="Oval 62"/>
            <p:cNvSpPr>
              <a:spLocks noChangeArrowheads="1"/>
            </p:cNvSpPr>
            <p:nvPr/>
          </p:nvSpPr>
          <p:spPr bwMode="auto">
            <a:xfrm>
              <a:off x="1814513" y="3806825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43738" name="Group 63"/>
            <p:cNvGrpSpPr>
              <a:grpSpLocks/>
            </p:cNvGrpSpPr>
            <p:nvPr/>
          </p:nvGrpSpPr>
          <p:grpSpPr bwMode="auto">
            <a:xfrm>
              <a:off x="2062163" y="4167188"/>
              <a:ext cx="546100" cy="225425"/>
              <a:chOff x="1287" y="2524"/>
              <a:chExt cx="260" cy="100"/>
            </a:xfrm>
          </p:grpSpPr>
          <p:sp>
            <p:nvSpPr>
              <p:cNvPr id="243768" name="Rectangle 64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9" name="Rectangle 65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70" name="Rectangle 66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71" name="Rectangle 67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3739" name="Rectangle 23"/>
            <p:cNvSpPr>
              <a:spLocks noChangeArrowheads="1"/>
            </p:cNvSpPr>
            <p:nvPr/>
          </p:nvSpPr>
          <p:spPr bwMode="auto">
            <a:xfrm>
              <a:off x="5380038" y="3459163"/>
              <a:ext cx="1296987" cy="1981200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740" name="Rectangle 24"/>
            <p:cNvSpPr>
              <a:spLocks noChangeArrowheads="1"/>
            </p:cNvSpPr>
            <p:nvPr/>
          </p:nvSpPr>
          <p:spPr bwMode="auto">
            <a:xfrm>
              <a:off x="5341938" y="3513138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741" name="Line 25"/>
            <p:cNvSpPr>
              <a:spLocks noChangeShapeType="1"/>
            </p:cNvSpPr>
            <p:nvPr/>
          </p:nvSpPr>
          <p:spPr bwMode="auto">
            <a:xfrm>
              <a:off x="5351463" y="427355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2" name="Text Box 26"/>
            <p:cNvSpPr txBox="1">
              <a:spLocks noChangeArrowheads="1"/>
            </p:cNvSpPr>
            <p:nvPr/>
          </p:nvSpPr>
          <p:spPr bwMode="auto">
            <a:xfrm>
              <a:off x="5308600" y="4256088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pitchFamily="34" charset="0"/>
                </a:rPr>
                <a:t>transport</a:t>
              </a:r>
            </a:p>
          </p:txBody>
        </p:sp>
        <p:sp>
          <p:nvSpPr>
            <p:cNvPr id="243743" name="Line 27"/>
            <p:cNvSpPr>
              <a:spLocks noChangeShapeType="1"/>
            </p:cNvSpPr>
            <p:nvPr/>
          </p:nvSpPr>
          <p:spPr bwMode="auto">
            <a:xfrm>
              <a:off x="5359400" y="45942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4" name="Line 28"/>
            <p:cNvSpPr>
              <a:spLocks noChangeShapeType="1"/>
            </p:cNvSpPr>
            <p:nvPr/>
          </p:nvSpPr>
          <p:spPr bwMode="auto">
            <a:xfrm>
              <a:off x="5345113" y="490378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5" name="Line 29"/>
            <p:cNvSpPr>
              <a:spLocks noChangeShapeType="1"/>
            </p:cNvSpPr>
            <p:nvPr/>
          </p:nvSpPr>
          <p:spPr bwMode="auto">
            <a:xfrm>
              <a:off x="5345113" y="518953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6" name="Text Box 26"/>
            <p:cNvSpPr txBox="1">
              <a:spLocks noChangeArrowheads="1"/>
            </p:cNvSpPr>
            <p:nvPr/>
          </p:nvSpPr>
          <p:spPr bwMode="auto">
            <a:xfrm>
              <a:off x="5343525" y="3503613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  <a:latin typeface="Tahoma" pitchFamily="34" charset="0"/>
                </a:rPr>
                <a:t>application</a:t>
              </a:r>
            </a:p>
          </p:txBody>
        </p:sp>
        <p:sp>
          <p:nvSpPr>
            <p:cNvPr id="243747" name="Text Box 26"/>
            <p:cNvSpPr txBox="1">
              <a:spLocks noChangeArrowheads="1"/>
            </p:cNvSpPr>
            <p:nvPr/>
          </p:nvSpPr>
          <p:spPr bwMode="auto">
            <a:xfrm>
              <a:off x="5299075" y="5160963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pitchFamily="34" charset="0"/>
                </a:rPr>
                <a:t>physical</a:t>
              </a:r>
            </a:p>
          </p:txBody>
        </p:sp>
        <p:sp>
          <p:nvSpPr>
            <p:cNvPr id="243748" name="Text Box 26"/>
            <p:cNvSpPr txBox="1">
              <a:spLocks noChangeArrowheads="1"/>
            </p:cNvSpPr>
            <p:nvPr/>
          </p:nvSpPr>
          <p:spPr bwMode="auto">
            <a:xfrm>
              <a:off x="5318125" y="4875213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pitchFamily="34" charset="0"/>
                </a:rPr>
                <a:t>link</a:t>
              </a:r>
            </a:p>
          </p:txBody>
        </p:sp>
        <p:sp>
          <p:nvSpPr>
            <p:cNvPr id="243749" name="Text Box 26"/>
            <p:cNvSpPr txBox="1">
              <a:spLocks noChangeArrowheads="1"/>
            </p:cNvSpPr>
            <p:nvPr/>
          </p:nvSpPr>
          <p:spPr bwMode="auto">
            <a:xfrm>
              <a:off x="5308600" y="4579938"/>
              <a:ext cx="1317625" cy="325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pitchFamily="34" charset="0"/>
                </a:rPr>
                <a:t>network</a:t>
              </a:r>
            </a:p>
          </p:txBody>
        </p:sp>
        <p:sp>
          <p:nvSpPr>
            <p:cNvPr id="243750" name="Oval 80"/>
            <p:cNvSpPr>
              <a:spLocks noChangeArrowheads="1"/>
            </p:cNvSpPr>
            <p:nvPr/>
          </p:nvSpPr>
          <p:spPr bwMode="auto">
            <a:xfrm>
              <a:off x="5476875" y="3778250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43751" name="Group 81"/>
            <p:cNvGrpSpPr>
              <a:grpSpLocks/>
            </p:cNvGrpSpPr>
            <p:nvPr/>
          </p:nvGrpSpPr>
          <p:grpSpPr bwMode="auto">
            <a:xfrm>
              <a:off x="5724525" y="4138613"/>
              <a:ext cx="546100" cy="225425"/>
              <a:chOff x="1287" y="2524"/>
              <a:chExt cx="260" cy="100"/>
            </a:xfrm>
          </p:grpSpPr>
          <p:sp>
            <p:nvSpPr>
              <p:cNvPr id="243764" name="Rectangle 82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5" name="Rectangle 83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6" name="Rectangle 84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7" name="Rectangle 85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3752" name="Line 87"/>
            <p:cNvSpPr>
              <a:spLocks noChangeShapeType="1"/>
            </p:cNvSpPr>
            <p:nvPr/>
          </p:nvSpPr>
          <p:spPr bwMode="auto">
            <a:xfrm flipH="1">
              <a:off x="6534150" y="3910013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53" name="Line 88"/>
            <p:cNvSpPr>
              <a:spLocks noChangeShapeType="1"/>
            </p:cNvSpPr>
            <p:nvPr/>
          </p:nvSpPr>
          <p:spPr bwMode="auto">
            <a:xfrm>
              <a:off x="6759575" y="4335463"/>
              <a:ext cx="0" cy="102235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54" name="Line 89"/>
            <p:cNvSpPr>
              <a:spLocks noChangeShapeType="1"/>
            </p:cNvSpPr>
            <p:nvPr/>
          </p:nvSpPr>
          <p:spPr bwMode="auto">
            <a:xfrm flipH="1">
              <a:off x="6783388" y="4835525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55" name="Text Box 56"/>
            <p:cNvSpPr txBox="1">
              <a:spLocks noChangeArrowheads="1"/>
            </p:cNvSpPr>
            <p:nvPr/>
          </p:nvSpPr>
          <p:spPr bwMode="auto">
            <a:xfrm>
              <a:off x="3697288" y="3590925"/>
              <a:ext cx="9175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i="1">
                  <a:solidFill>
                    <a:srgbClr val="CC0000"/>
                  </a:solidFill>
                </a:rPr>
                <a:t>socket</a:t>
              </a:r>
            </a:p>
          </p:txBody>
        </p:sp>
        <p:sp>
          <p:nvSpPr>
            <p:cNvPr id="243756" name="Line 91"/>
            <p:cNvSpPr>
              <a:spLocks noChangeShapeType="1"/>
            </p:cNvSpPr>
            <p:nvPr/>
          </p:nvSpPr>
          <p:spPr bwMode="auto">
            <a:xfrm flipV="1">
              <a:off x="2700338" y="3790950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57" name="Line 92"/>
            <p:cNvSpPr>
              <a:spLocks noChangeShapeType="1"/>
            </p:cNvSpPr>
            <p:nvPr/>
          </p:nvSpPr>
          <p:spPr bwMode="auto">
            <a:xfrm flipH="1" flipV="1">
              <a:off x="4635500" y="3779838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3758" name="Group 93"/>
            <p:cNvGrpSpPr>
              <a:grpSpLocks/>
            </p:cNvGrpSpPr>
            <p:nvPr/>
          </p:nvGrpSpPr>
          <p:grpSpPr bwMode="auto">
            <a:xfrm>
              <a:off x="358775" y="4808538"/>
              <a:ext cx="1035050" cy="904875"/>
              <a:chOff x="-44" y="1473"/>
              <a:chExt cx="981" cy="1105"/>
            </a:xfrm>
          </p:grpSpPr>
          <p:pic>
            <p:nvPicPr>
              <p:cNvPr id="243762" name="Picture 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3763" name="Freeform 9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117 w 356"/>
                  <a:gd name="T3" fmla="*/ 180 h 368"/>
                  <a:gd name="T4" fmla="*/ 3697 w 356"/>
                  <a:gd name="T5" fmla="*/ 3762 h 368"/>
                  <a:gd name="T6" fmla="*/ 815 w 356"/>
                  <a:gd name="T7" fmla="*/ 470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43759" name="Group 96"/>
            <p:cNvGrpSpPr>
              <a:grpSpLocks/>
            </p:cNvGrpSpPr>
            <p:nvPr/>
          </p:nvGrpSpPr>
          <p:grpSpPr bwMode="auto">
            <a:xfrm flipH="1">
              <a:off x="7075488" y="5091113"/>
              <a:ext cx="1035050" cy="904875"/>
              <a:chOff x="-44" y="1473"/>
              <a:chExt cx="981" cy="1105"/>
            </a:xfrm>
          </p:grpSpPr>
          <p:pic>
            <p:nvPicPr>
              <p:cNvPr id="243760" name="Picture 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3761" name="Freeform 9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117 w 356"/>
                  <a:gd name="T3" fmla="*/ 180 h 368"/>
                  <a:gd name="T4" fmla="*/ 3697 w 356"/>
                  <a:gd name="T5" fmla="*/ 3762 h 368"/>
                  <a:gd name="T6" fmla="*/ 815 w 356"/>
                  <a:gd name="T7" fmla="*/ 470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pic>
        <p:nvPicPr>
          <p:cNvPr id="243718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3" y="857250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473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D04D7BD7-D4CA-4ED2-8A3D-418F615BC787}" type="slidenum">
              <a:rPr lang="en-US"/>
              <a:pPr/>
              <a:t>4</a:t>
            </a:fld>
            <a:endParaRPr lang="en-US"/>
          </a:p>
        </p:txBody>
      </p:sp>
      <p:sp>
        <p:nvSpPr>
          <p:cNvPr id="24473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Socket programming 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44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 marL="342900" lvl="1" indent="-342900">
              <a:buSzPct val="65000"/>
              <a:buFont typeface="Wingdings" pitchFamily="2" charset="2"/>
              <a:buNone/>
            </a:pPr>
            <a:r>
              <a:rPr lang="en-US" sz="2800" i="1" smtClean="0">
                <a:solidFill>
                  <a:srgbClr val="22228B"/>
                </a:solidFill>
                <a:ea typeface="ＭＳ Ｐゴシック" pitchFamily="34" charset="-128"/>
              </a:rPr>
              <a:t>Two socket types for two transport services:</a:t>
            </a:r>
          </a:p>
          <a:p>
            <a:pPr marL="342900" lvl="1" indent="-342900">
              <a:buSzPct val="65000"/>
            </a:pPr>
            <a:r>
              <a:rPr lang="en-US" sz="2800" i="1" smtClean="0">
                <a:solidFill>
                  <a:srgbClr val="CC0000"/>
                </a:solidFill>
                <a:ea typeface="ＭＳ Ｐゴシック" pitchFamily="34" charset="-128"/>
              </a:rPr>
              <a:t>UDP:</a:t>
            </a:r>
            <a:r>
              <a:rPr lang="en-US" sz="2800" smtClean="0">
                <a:solidFill>
                  <a:srgbClr val="000000"/>
                </a:solidFill>
                <a:ea typeface="ＭＳ Ｐゴシック" pitchFamily="34" charset="-128"/>
              </a:rPr>
              <a:t> </a:t>
            </a:r>
            <a:r>
              <a:rPr lang="en-US" sz="2800" smtClean="0">
                <a:ea typeface="ＭＳ Ｐゴシック" pitchFamily="34" charset="-128"/>
              </a:rPr>
              <a:t>unreliable datagram</a:t>
            </a:r>
            <a:endParaRPr lang="en-US" i="1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 marL="342900" lvl="1" indent="-342900">
              <a:buSzPct val="65000"/>
            </a:pPr>
            <a:r>
              <a:rPr lang="en-US" sz="2800" i="1" smtClean="0">
                <a:solidFill>
                  <a:srgbClr val="CC0000"/>
                </a:solidFill>
                <a:ea typeface="ＭＳ Ｐゴシック" pitchFamily="34" charset="-128"/>
              </a:rPr>
              <a:t>TCP:</a:t>
            </a:r>
            <a:r>
              <a:rPr lang="en-US" sz="2800" smtClean="0">
                <a:ea typeface="ＭＳ Ｐゴシック" pitchFamily="34" charset="-128"/>
              </a:rPr>
              <a:t> reliable, byte stream-oriented 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244741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857250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285750" y="2981325"/>
            <a:ext cx="802163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  <a:defRPr/>
            </a:pPr>
            <a:r>
              <a:rPr lang="en-US" sz="2800" i="1" kern="0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  <a:ea typeface="ＭＳ Ｐゴシック" charset="0"/>
              </a:rPr>
              <a:t>A</a:t>
            </a:r>
            <a:r>
              <a:rPr lang="en-US" sz="2800" i="1" kern="0" dirty="0" err="1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  <a:ea typeface="ＭＳ Ｐゴシック" charset="0"/>
              </a:rPr>
              <a:t>pplication</a:t>
            </a:r>
            <a:r>
              <a:rPr lang="en-US" sz="2800" i="1" kern="0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  <a:ea typeface="ＭＳ Ｐゴシック" charset="0"/>
              </a:rPr>
              <a:t> Example:</a:t>
            </a:r>
          </a:p>
          <a:p>
            <a:pPr marL="514350" indent="-514350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cs typeface="ＭＳ Ｐゴシック" charset="0"/>
              </a:rPr>
              <a:t>Client reads a line of characters (data) from its keyboard and sends the data to the server.</a:t>
            </a:r>
          </a:p>
          <a:p>
            <a:pPr marL="514350" indent="-514350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cs typeface="ＭＳ Ｐゴシック" charset="0"/>
              </a:rPr>
              <a:t>The server receives the data and converts characters to uppercase.</a:t>
            </a:r>
          </a:p>
          <a:p>
            <a:pPr marL="514350" indent="-514350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cs typeface="ＭＳ Ｐゴシック" charset="0"/>
              </a:rPr>
              <a:t>The server sends the modified data to the client.</a:t>
            </a:r>
          </a:p>
          <a:p>
            <a:pPr marL="514350" indent="-514350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cs typeface="ＭＳ Ｐゴシック" charset="0"/>
              </a:rPr>
              <a:t>The client receives the modified data and displays the line on its screen.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576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A62E849E-3E41-4845-B07E-47312D0806A8}" type="slidenum">
              <a:rPr lang="en-US"/>
              <a:pPr/>
              <a:t>5</a:t>
            </a:fld>
            <a:endParaRPr lang="en-US"/>
          </a:p>
        </p:txBody>
      </p:sp>
      <p:pic>
        <p:nvPicPr>
          <p:cNvPr id="245763" name="Picture 1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90575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64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0"/>
            <a:ext cx="777240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Socket programming </a:t>
            </a:r>
            <a:r>
              <a:rPr lang="en-US" sz="4000" i="1" smtClean="0">
                <a:solidFill>
                  <a:srgbClr val="CC0000"/>
                </a:solidFill>
                <a:ea typeface="ＭＳ Ｐゴシック" pitchFamily="34" charset="-128"/>
              </a:rPr>
              <a:t>with UDP</a:t>
            </a: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2457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354138"/>
            <a:ext cx="7265987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UDP: no 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smtClean="0">
                <a:solidFill>
                  <a:srgbClr val="CC0000"/>
                </a:solidFill>
                <a:ea typeface="ＭＳ Ｐゴシック" pitchFamily="34" charset="-128"/>
              </a:rPr>
              <a:t>connection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smtClean="0">
                <a:solidFill>
                  <a:srgbClr val="CC0000"/>
                </a:solidFill>
                <a:ea typeface="ＭＳ Ｐゴシック" pitchFamily="34" charset="-128"/>
              </a:rPr>
              <a:t> between client &amp; server</a:t>
            </a:r>
          </a:p>
          <a:p>
            <a:r>
              <a:rPr lang="en-US" sz="2400" smtClean="0">
                <a:ea typeface="ＭＳ Ｐゴシック" pitchFamily="34" charset="-128"/>
              </a:rPr>
              <a:t>no handshaking before sending data</a:t>
            </a:r>
          </a:p>
          <a:p>
            <a:r>
              <a:rPr lang="en-US" sz="2400" smtClean="0">
                <a:ea typeface="ＭＳ Ｐゴシック" pitchFamily="34" charset="-128"/>
              </a:rPr>
              <a:t>sender explicitly attaches IP destination address and port # to each packet</a:t>
            </a:r>
          </a:p>
          <a:p>
            <a:r>
              <a:rPr lang="en-US" sz="2400" smtClean="0">
                <a:ea typeface="ＭＳ Ｐゴシック" pitchFamily="34" charset="-128"/>
              </a:rPr>
              <a:t>rcvr extracts sender IP address and port# from received packet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UDP: transmitted data may be lost or received out-of-order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Application viewpoint:</a:t>
            </a:r>
          </a:p>
          <a:p>
            <a:pPr>
              <a:lnSpc>
                <a:spcPts val="2800"/>
              </a:lnSpc>
              <a:spcBef>
                <a:spcPct val="0"/>
              </a:spcBef>
              <a:buClrTx/>
              <a:buSzTx/>
            </a:pPr>
            <a:r>
              <a:rPr lang="en-US" sz="2400" smtClean="0">
                <a:ea typeface="ＭＳ Ｐゴシック" pitchFamily="34" charset="-128"/>
              </a:rPr>
              <a:t>UDP provides </a:t>
            </a:r>
            <a:r>
              <a:rPr lang="en-US" sz="2400" i="1" smtClean="0">
                <a:ea typeface="ＭＳ Ｐゴシック" pitchFamily="34" charset="-128"/>
              </a:rPr>
              <a:t>unreliable</a:t>
            </a:r>
            <a:r>
              <a:rPr lang="en-US" sz="2400" smtClean="0">
                <a:ea typeface="ＭＳ Ｐゴシック" pitchFamily="34" charset="-128"/>
              </a:rPr>
              <a:t> transfer  of groups of bytes (</a:t>
            </a: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datagrams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)  between client and server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245766" name="Rectangle 7"/>
          <p:cNvSpPr>
            <a:spLocks noChangeArrowheads="1"/>
          </p:cNvSpPr>
          <p:nvPr/>
        </p:nvSpPr>
        <p:spPr bwMode="auto">
          <a:xfrm>
            <a:off x="4995863" y="3198813"/>
            <a:ext cx="184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>
                <a:srgbClr val="3333CC"/>
              </a:buClr>
            </a:pPr>
            <a:endParaRPr lang="en-US" sz="240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5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0"/>
            <a:ext cx="7772400" cy="1143000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Client/server socket interaction: UDP</a:t>
            </a:r>
            <a:endParaRPr lang="en-US" smtClean="0">
              <a:ea typeface="ＭＳ Ｐゴシック" pitchFamily="34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10213" y="4081463"/>
            <a:ext cx="2211387" cy="2111375"/>
            <a:chOff x="3485" y="2550"/>
            <a:chExt cx="1393" cy="1330"/>
          </a:xfrm>
        </p:grpSpPr>
        <p:grpSp>
          <p:nvGrpSpPr>
            <p:cNvPr id="246810" name="Group 5"/>
            <p:cNvGrpSpPr>
              <a:grpSpLocks/>
            </p:cNvGrpSpPr>
            <p:nvPr/>
          </p:nvGrpSpPr>
          <p:grpSpPr bwMode="auto">
            <a:xfrm>
              <a:off x="3485" y="2964"/>
              <a:ext cx="1393" cy="916"/>
              <a:chOff x="3485" y="2964"/>
              <a:chExt cx="1393" cy="916"/>
            </a:xfrm>
          </p:grpSpPr>
          <p:sp>
            <p:nvSpPr>
              <p:cNvPr id="246812" name="Text Box 6"/>
              <p:cNvSpPr txBox="1">
                <a:spLocks noChangeArrowheads="1"/>
              </p:cNvSpPr>
              <p:nvPr/>
            </p:nvSpPr>
            <p:spPr bwMode="auto">
              <a:xfrm>
                <a:off x="3509" y="3473"/>
                <a:ext cx="900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close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rgbClr val="CC0000"/>
                    </a:solidFill>
                  </a:rPr>
                  <a:t>clientSocke</a:t>
                </a:r>
                <a:r>
                  <a:rPr lang="en-US" sz="1800">
                    <a:solidFill>
                      <a:srgbClr val="FF0000"/>
                    </a:solidFill>
                  </a:rPr>
                  <a:t>t</a:t>
                </a:r>
                <a:endParaRPr lang="en-US" sz="18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813" name="Line 7"/>
              <p:cNvSpPr>
                <a:spLocks noChangeShapeType="1"/>
              </p:cNvSpPr>
              <p:nvPr/>
            </p:nvSpPr>
            <p:spPr bwMode="auto">
              <a:xfrm>
                <a:off x="3936" y="3318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814" name="Text Box 8"/>
              <p:cNvSpPr txBox="1">
                <a:spLocks noChangeArrowheads="1"/>
              </p:cNvSpPr>
              <p:nvPr/>
            </p:nvSpPr>
            <p:spPr bwMode="auto">
              <a:xfrm>
                <a:off x="3485" y="2964"/>
                <a:ext cx="1393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read datagram from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rgbClr val="CC0000"/>
                    </a:solidFill>
                  </a:rPr>
                  <a:t>clientSocket</a:t>
                </a:r>
                <a:endParaRPr lang="en-US" sz="1800">
                  <a:solidFill>
                    <a:srgbClr val="CC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46811" name="Line 9"/>
            <p:cNvSpPr>
              <a:spLocks noChangeShapeType="1"/>
            </p:cNvSpPr>
            <p:nvPr/>
          </p:nvSpPr>
          <p:spPr bwMode="auto">
            <a:xfrm>
              <a:off x="3864" y="2550"/>
              <a:ext cx="0" cy="52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00375" y="1333500"/>
            <a:ext cx="6203950" cy="2690813"/>
            <a:chOff x="1890" y="840"/>
            <a:chExt cx="3908" cy="1695"/>
          </a:xfrm>
        </p:grpSpPr>
        <p:grpSp>
          <p:nvGrpSpPr>
            <p:cNvPr id="246803" name="Group 11"/>
            <p:cNvGrpSpPr>
              <a:grpSpLocks/>
            </p:cNvGrpSpPr>
            <p:nvPr/>
          </p:nvGrpSpPr>
          <p:grpSpPr bwMode="auto">
            <a:xfrm>
              <a:off x="3397" y="1240"/>
              <a:ext cx="2290" cy="612"/>
              <a:chOff x="3241" y="1750"/>
              <a:chExt cx="2290" cy="612"/>
            </a:xfrm>
          </p:grpSpPr>
          <p:sp>
            <p:nvSpPr>
              <p:cNvPr id="246808" name="Text Box 12"/>
              <p:cNvSpPr txBox="1">
                <a:spLocks noChangeArrowheads="1"/>
              </p:cNvSpPr>
              <p:nvPr/>
            </p:nvSpPr>
            <p:spPr bwMode="auto">
              <a:xfrm>
                <a:off x="3241" y="1750"/>
                <a:ext cx="1021" cy="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create socket: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809" name="Text Box 13"/>
              <p:cNvSpPr txBox="1">
                <a:spLocks noChangeArrowheads="1"/>
              </p:cNvSpPr>
              <p:nvPr/>
            </p:nvSpPr>
            <p:spPr bwMode="auto">
              <a:xfrm>
                <a:off x="3241" y="1944"/>
                <a:ext cx="2290" cy="4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lang="en-US" sz="1800">
                    <a:solidFill>
                      <a:srgbClr val="CC0000"/>
                    </a:solidFill>
                  </a:rPr>
                  <a:t>clientSocket =</a:t>
                </a:r>
              </a:p>
              <a:p>
                <a:pPr>
                  <a:lnSpc>
                    <a:spcPts val="2000"/>
                  </a:lnSpc>
                </a:pPr>
                <a:r>
                  <a:rPr lang="en-US" sz="1800">
                    <a:solidFill>
                      <a:srgbClr val="CC0000"/>
                    </a:solidFill>
                  </a:rPr>
                  <a:t>socket(AF_INET,SOCK_DGRAM)</a:t>
                </a:r>
                <a:endParaRPr lang="en-US" sz="1800">
                  <a:solidFill>
                    <a:srgbClr val="CC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46804" name="Text Box 14"/>
            <p:cNvSpPr txBox="1">
              <a:spLocks noChangeArrowheads="1"/>
            </p:cNvSpPr>
            <p:nvPr/>
          </p:nvSpPr>
          <p:spPr bwMode="auto">
            <a:xfrm>
              <a:off x="3570" y="84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6805" name="Text Box 15"/>
            <p:cNvSpPr txBox="1">
              <a:spLocks noChangeArrowheads="1"/>
            </p:cNvSpPr>
            <p:nvPr/>
          </p:nvSpPr>
          <p:spPr bwMode="auto">
            <a:xfrm>
              <a:off x="3389" y="1953"/>
              <a:ext cx="240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Create datagram with server IP and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port=x; send datagram via</a:t>
              </a:r>
              <a:r>
                <a:rPr lang="en-US" sz="1800">
                  <a:solidFill>
                    <a:srgbClr val="CC0000"/>
                  </a:solidFill>
                </a:rPr>
                <a:t/>
              </a:r>
              <a:br>
                <a:rPr lang="en-US" sz="1800">
                  <a:solidFill>
                    <a:srgbClr val="CC0000"/>
                  </a:solidFill>
                </a:rPr>
              </a:br>
              <a:r>
                <a:rPr lang="en-US" sz="1800">
                  <a:solidFill>
                    <a:srgbClr val="CC0000"/>
                  </a:solidFill>
                </a:rPr>
                <a:t>clientSocket</a:t>
              </a:r>
              <a:endParaRPr lang="en-US" sz="18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46806" name="Line 16"/>
            <p:cNvSpPr>
              <a:spLocks noChangeShapeType="1"/>
            </p:cNvSpPr>
            <p:nvPr/>
          </p:nvSpPr>
          <p:spPr bwMode="auto">
            <a:xfrm>
              <a:off x="3828" y="1830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807" name="Line 17"/>
            <p:cNvSpPr>
              <a:spLocks noChangeShapeType="1"/>
            </p:cNvSpPr>
            <p:nvPr/>
          </p:nvSpPr>
          <p:spPr bwMode="auto">
            <a:xfrm flipH="1">
              <a:off x="1890" y="2208"/>
              <a:ext cx="1518" cy="25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46788" name="Text Box 18"/>
          <p:cNvSpPr txBox="1">
            <a:spLocks noChangeArrowheads="1"/>
          </p:cNvSpPr>
          <p:nvPr/>
        </p:nvSpPr>
        <p:spPr bwMode="auto">
          <a:xfrm>
            <a:off x="820738" y="2187575"/>
            <a:ext cx="2462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create socket, port= x:</a:t>
            </a:r>
            <a:endParaRPr lang="en-US" sz="1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6789" name="Text Box 19"/>
          <p:cNvSpPr txBox="1">
            <a:spLocks noChangeArrowheads="1"/>
          </p:cNvSpPr>
          <p:nvPr/>
        </p:nvSpPr>
        <p:spPr bwMode="auto">
          <a:xfrm>
            <a:off x="833438" y="2482850"/>
            <a:ext cx="36353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>
                <a:solidFill>
                  <a:srgbClr val="CC0000"/>
                </a:solidFill>
              </a:rPr>
              <a:t>serverSocket =</a:t>
            </a:r>
          </a:p>
          <a:p>
            <a:pPr>
              <a:lnSpc>
                <a:spcPts val="2000"/>
              </a:lnSpc>
            </a:pPr>
            <a:r>
              <a:rPr lang="en-US" sz="1800">
                <a:solidFill>
                  <a:srgbClr val="CC0000"/>
                </a:solidFill>
              </a:rPr>
              <a:t>socket(AF_INET,SOCK_DGRAM)</a:t>
            </a:r>
            <a:endParaRPr lang="en-US" sz="1800">
              <a:solidFill>
                <a:srgbClr val="CC0000"/>
              </a:solidFill>
              <a:latin typeface="Times New Roman" pitchFamily="18" charset="0"/>
            </a:endParaRP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316038" y="3146425"/>
            <a:ext cx="2211387" cy="1122363"/>
            <a:chOff x="885" y="1982"/>
            <a:chExt cx="1393" cy="707"/>
          </a:xfrm>
        </p:grpSpPr>
        <p:sp>
          <p:nvSpPr>
            <p:cNvPr id="246801" name="Line 21"/>
            <p:cNvSpPr>
              <a:spLocks noChangeShapeType="1"/>
            </p:cNvSpPr>
            <p:nvPr/>
          </p:nvSpPr>
          <p:spPr bwMode="auto">
            <a:xfrm>
              <a:off x="1276" y="1982"/>
              <a:ext cx="0" cy="36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802" name="Text Box 22"/>
            <p:cNvSpPr txBox="1">
              <a:spLocks noChangeArrowheads="1"/>
            </p:cNvSpPr>
            <p:nvPr/>
          </p:nvSpPr>
          <p:spPr bwMode="auto">
            <a:xfrm>
              <a:off x="885" y="2282"/>
              <a:ext cx="139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read datagram from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CC0000"/>
                  </a:solidFill>
                </a:rPr>
                <a:t>serverSocke</a:t>
              </a:r>
              <a:r>
                <a:rPr lang="en-US" sz="1800">
                  <a:solidFill>
                    <a:srgbClr val="FF0000"/>
                  </a:solidFill>
                </a:rPr>
                <a:t>t</a:t>
              </a:r>
              <a:endParaRPr lang="en-US" sz="18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1338263" y="4295775"/>
            <a:ext cx="3973512" cy="1660525"/>
            <a:chOff x="899" y="2720"/>
            <a:chExt cx="2503" cy="1046"/>
          </a:xfrm>
        </p:grpSpPr>
        <p:sp>
          <p:nvSpPr>
            <p:cNvPr id="246798" name="Text Box 24"/>
            <p:cNvSpPr txBox="1">
              <a:spLocks noChangeArrowheads="1"/>
            </p:cNvSpPr>
            <p:nvPr/>
          </p:nvSpPr>
          <p:spPr bwMode="auto">
            <a:xfrm>
              <a:off x="899" y="2835"/>
              <a:ext cx="1062" cy="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write reply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CC0000"/>
                  </a:solidFill>
                </a:rPr>
                <a:t>serverSocket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specifying </a:t>
              </a:r>
              <a:br>
                <a:rPr lang="en-US" sz="1800">
                  <a:solidFill>
                    <a:srgbClr val="000000"/>
                  </a:solidFill>
                </a:rPr>
              </a:br>
              <a:r>
                <a:rPr lang="en-US" sz="1800">
                  <a:solidFill>
                    <a:srgbClr val="000000"/>
                  </a:solidFill>
                </a:rPr>
                <a:t>client address,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port number</a:t>
              </a:r>
              <a:endParaRPr lang="en-US" sz="18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6799" name="Line 25"/>
            <p:cNvSpPr>
              <a:spLocks noChangeShapeType="1"/>
            </p:cNvSpPr>
            <p:nvPr/>
          </p:nvSpPr>
          <p:spPr bwMode="auto">
            <a:xfrm>
              <a:off x="1302" y="2720"/>
              <a:ext cx="0" cy="19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800" name="Line 26"/>
            <p:cNvSpPr>
              <a:spLocks noChangeShapeType="1"/>
            </p:cNvSpPr>
            <p:nvPr/>
          </p:nvSpPr>
          <p:spPr bwMode="auto">
            <a:xfrm>
              <a:off x="1866" y="2970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46792" name="Footer Placeholder 2"/>
          <p:cNvSpPr txBox="1">
            <a:spLocks noGrp="1"/>
          </p:cNvSpPr>
          <p:nvPr/>
        </p:nvSpPr>
        <p:spPr bwMode="auto">
          <a:xfrm>
            <a:off x="7618413" y="6532563"/>
            <a:ext cx="145256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  <a:cs typeface="Arial" pitchFamily="34" charset="0"/>
              </a:rPr>
              <a:t>Application  2-</a:t>
            </a:r>
            <a:fld id="{C81F8178-7AA7-4E94-8B39-E58AD4454B96}" type="slidenum">
              <a:rPr lang="en-US" sz="1200">
                <a:solidFill>
                  <a:srgbClr val="000000"/>
                </a:solidFill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246793" name="Picture 3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25" y="782638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794" name="Text Box 22"/>
          <p:cNvSpPr txBox="1">
            <a:spLocks noChangeArrowheads="1"/>
          </p:cNvSpPr>
          <p:nvPr/>
        </p:nvSpPr>
        <p:spPr bwMode="auto">
          <a:xfrm>
            <a:off x="647700" y="1304925"/>
            <a:ext cx="36861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server</a:t>
            </a: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 (running</a:t>
            </a: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 on</a:t>
            </a:r>
            <a:r>
              <a:rPr lang="en-US" sz="1800">
                <a:solidFill>
                  <a:srgbClr val="000000"/>
                </a:solidFill>
                <a:latin typeface="Comic Sans MS" pitchFamily="66" charset="0"/>
              </a:rPr>
              <a:t> serverIP</a:t>
            </a: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)</a:t>
            </a:r>
          </a:p>
        </p:txBody>
      </p:sp>
      <p:sp>
        <p:nvSpPr>
          <p:cNvPr id="246795" name="Text Box 23"/>
          <p:cNvSpPr txBox="1">
            <a:spLocks noChangeArrowheads="1"/>
          </p:cNvSpPr>
          <p:nvPr/>
        </p:nvSpPr>
        <p:spPr bwMode="auto">
          <a:xfrm>
            <a:off x="5411788" y="1301750"/>
            <a:ext cx="96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client</a:t>
            </a:r>
          </a:p>
        </p:txBody>
      </p:sp>
      <p:sp>
        <p:nvSpPr>
          <p:cNvPr id="246796" name="Line 35"/>
          <p:cNvSpPr>
            <a:spLocks noChangeShapeType="1"/>
          </p:cNvSpPr>
          <p:nvPr/>
        </p:nvSpPr>
        <p:spPr bwMode="auto">
          <a:xfrm>
            <a:off x="804863" y="1755775"/>
            <a:ext cx="3341687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797" name="Line 36"/>
          <p:cNvSpPr>
            <a:spLocks noChangeShapeType="1"/>
          </p:cNvSpPr>
          <p:nvPr/>
        </p:nvSpPr>
        <p:spPr bwMode="auto">
          <a:xfrm>
            <a:off x="5545138" y="1766888"/>
            <a:ext cx="6762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0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781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3CA30F29-6B87-47EA-B1E4-52778368C48E}" type="slidenum">
              <a:rPr lang="en-US"/>
              <a:pPr/>
              <a:t>7</a:t>
            </a:fld>
            <a:endParaRPr lang="en-US"/>
          </a:p>
        </p:txBody>
      </p:sp>
      <p:sp>
        <p:nvSpPr>
          <p:cNvPr id="247811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600">
                <a:solidFill>
                  <a:srgbClr val="000099"/>
                </a:solidFill>
                <a:latin typeface="Gill Sans MT" pitchFamily="34" charset="0"/>
              </a:rPr>
              <a:t>Example app: UDP client</a:t>
            </a:r>
            <a:endParaRPr lang="en-US" sz="440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247812" name="TextBox 1"/>
          <p:cNvSpPr txBox="1">
            <a:spLocks noChangeArrowheads="1"/>
          </p:cNvSpPr>
          <p:nvPr/>
        </p:nvSpPr>
        <p:spPr bwMode="auto">
          <a:xfrm>
            <a:off x="2705100" y="1651000"/>
            <a:ext cx="5843266" cy="507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2800"/>
              </a:lnSpc>
            </a:pPr>
            <a:r>
              <a:rPr lang="en-US" dirty="0"/>
              <a:t>from socket import *</a:t>
            </a:r>
          </a:p>
          <a:p>
            <a:pPr>
              <a:lnSpc>
                <a:spcPts val="2800"/>
              </a:lnSpc>
            </a:pPr>
            <a:r>
              <a:rPr lang="en-US" dirty="0" err="1"/>
              <a:t>serverName</a:t>
            </a:r>
            <a:r>
              <a:rPr lang="en-US" dirty="0"/>
              <a:t> = </a:t>
            </a:r>
            <a:r>
              <a:rPr lang="en-US" altLang="en-US" dirty="0"/>
              <a:t>‘</a:t>
            </a:r>
            <a:r>
              <a:rPr lang="en-US" dirty="0"/>
              <a:t>hostname</a:t>
            </a:r>
            <a:r>
              <a:rPr lang="en-US" altLang="en-US" dirty="0"/>
              <a:t>’</a:t>
            </a:r>
            <a:endParaRPr lang="en-US" dirty="0"/>
          </a:p>
          <a:p>
            <a:pPr>
              <a:lnSpc>
                <a:spcPts val="2800"/>
              </a:lnSpc>
            </a:pPr>
            <a:r>
              <a:rPr lang="en-US" dirty="0" err="1"/>
              <a:t>serverPort</a:t>
            </a:r>
            <a:r>
              <a:rPr lang="en-US" dirty="0"/>
              <a:t> = 12000</a:t>
            </a:r>
          </a:p>
          <a:p>
            <a:pPr>
              <a:lnSpc>
                <a:spcPts val="2800"/>
              </a:lnSpc>
            </a:pPr>
            <a:r>
              <a:rPr lang="en-US" dirty="0" err="1"/>
              <a:t>clientSocket</a:t>
            </a:r>
            <a:r>
              <a:rPr lang="en-US" dirty="0"/>
              <a:t> = </a:t>
            </a:r>
            <a:r>
              <a:rPr lang="en-US" dirty="0" smtClean="0"/>
              <a:t>socket(AF_INET</a:t>
            </a:r>
            <a:r>
              <a:rPr lang="en-US" dirty="0"/>
              <a:t>, </a:t>
            </a:r>
          </a:p>
          <a:p>
            <a:pPr>
              <a:lnSpc>
                <a:spcPts val="2800"/>
              </a:lnSpc>
            </a:pPr>
            <a:r>
              <a:rPr lang="en-US" dirty="0"/>
              <a:t>                                   </a:t>
            </a:r>
            <a:r>
              <a:rPr lang="en-US" dirty="0" smtClean="0"/>
              <a:t>SOCK_DGRAM</a:t>
            </a:r>
            <a:r>
              <a:rPr lang="en-US" dirty="0"/>
              <a:t>)</a:t>
            </a:r>
          </a:p>
          <a:p>
            <a:pPr>
              <a:lnSpc>
                <a:spcPts val="2800"/>
              </a:lnSpc>
            </a:pPr>
            <a:r>
              <a:rPr lang="en-US" dirty="0"/>
              <a:t>message = </a:t>
            </a:r>
            <a:r>
              <a:rPr lang="en-US" dirty="0" smtClean="0"/>
              <a:t>input</a:t>
            </a:r>
            <a:r>
              <a:rPr lang="en-US" dirty="0"/>
              <a:t>(</a:t>
            </a:r>
            <a:r>
              <a:rPr lang="en-US" altLang="en-US" dirty="0"/>
              <a:t>’</a:t>
            </a:r>
            <a:r>
              <a:rPr lang="en-US" dirty="0"/>
              <a:t>Input lowercase sentence:</a:t>
            </a:r>
            <a:r>
              <a:rPr lang="en-US" altLang="en-US" dirty="0"/>
              <a:t>’</a:t>
            </a:r>
            <a:r>
              <a:rPr lang="en-US" dirty="0"/>
              <a:t>)</a:t>
            </a:r>
          </a:p>
          <a:p>
            <a:pPr>
              <a:lnSpc>
                <a:spcPts val="2800"/>
              </a:lnSpc>
            </a:pPr>
            <a:r>
              <a:rPr lang="en-US" dirty="0" err="1" smtClean="0"/>
              <a:t>clientSocket.sendto</a:t>
            </a:r>
            <a:r>
              <a:rPr lang="en-US" sz="1800" dirty="0" smtClean="0"/>
              <a:t>(</a:t>
            </a:r>
            <a:r>
              <a:rPr lang="en-US" sz="1800" dirty="0" err="1" smtClean="0"/>
              <a:t>str.encode</a:t>
            </a:r>
            <a:r>
              <a:rPr lang="en-US" sz="1800" dirty="0" smtClean="0"/>
              <a:t>(message),</a:t>
            </a:r>
          </a:p>
          <a:p>
            <a:pPr>
              <a:lnSpc>
                <a:spcPts val="2800"/>
              </a:lnSpc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(</a:t>
            </a:r>
            <a:r>
              <a:rPr lang="en-US" sz="1800" dirty="0" err="1"/>
              <a:t>serverName</a:t>
            </a:r>
            <a:r>
              <a:rPr lang="en-US" sz="1800" dirty="0"/>
              <a:t>, </a:t>
            </a:r>
            <a:r>
              <a:rPr lang="en-US" sz="1800" dirty="0" err="1"/>
              <a:t>serverPort</a:t>
            </a:r>
            <a:r>
              <a:rPr lang="en-US" sz="1800" dirty="0"/>
              <a:t>))</a:t>
            </a:r>
          </a:p>
          <a:p>
            <a:pPr>
              <a:lnSpc>
                <a:spcPts val="2800"/>
              </a:lnSpc>
            </a:pPr>
            <a:r>
              <a:rPr lang="en-US" dirty="0" err="1"/>
              <a:t>modifiedMessage</a:t>
            </a:r>
            <a:r>
              <a:rPr lang="en-US" dirty="0"/>
              <a:t>, </a:t>
            </a:r>
            <a:r>
              <a:rPr lang="en-US" dirty="0" err="1"/>
              <a:t>serverAddress</a:t>
            </a:r>
            <a:r>
              <a:rPr lang="en-US" dirty="0"/>
              <a:t> = </a:t>
            </a:r>
          </a:p>
          <a:p>
            <a:pPr>
              <a:lnSpc>
                <a:spcPts val="2800"/>
              </a:lnSpc>
            </a:pPr>
            <a:r>
              <a:rPr lang="en-US" dirty="0"/>
              <a:t>                                   </a:t>
            </a:r>
            <a:r>
              <a:rPr lang="en-US" dirty="0" err="1"/>
              <a:t>clientSocket.recvfrom</a:t>
            </a:r>
            <a:r>
              <a:rPr lang="en-US" dirty="0"/>
              <a:t>(2048)</a:t>
            </a:r>
          </a:p>
          <a:p>
            <a:pPr>
              <a:lnSpc>
                <a:spcPts val="2800"/>
              </a:lnSpc>
            </a:pPr>
            <a:r>
              <a:rPr lang="en-US" dirty="0"/>
              <a:t>print </a:t>
            </a:r>
            <a:r>
              <a:rPr lang="en-US" dirty="0" smtClean="0"/>
              <a:t>(</a:t>
            </a:r>
            <a:r>
              <a:rPr lang="en-US" dirty="0" err="1" smtClean="0"/>
              <a:t>bytes.decode</a:t>
            </a:r>
            <a:r>
              <a:rPr lang="en-US" dirty="0" smtClean="0"/>
              <a:t>(</a:t>
            </a:r>
            <a:r>
              <a:rPr lang="en-US" dirty="0" err="1" smtClean="0"/>
              <a:t>modifiedMessage</a:t>
            </a:r>
            <a:r>
              <a:rPr lang="en-US" dirty="0" smtClean="0"/>
              <a:t>))</a:t>
            </a:r>
            <a:endParaRPr lang="en-US" dirty="0"/>
          </a:p>
          <a:p>
            <a:pPr>
              <a:lnSpc>
                <a:spcPts val="2800"/>
              </a:lnSpc>
            </a:pPr>
            <a:r>
              <a:rPr lang="en-US" dirty="0" err="1"/>
              <a:t>clientSocket.close</a:t>
            </a:r>
            <a:r>
              <a:rPr lang="en-US" dirty="0"/>
              <a:t>()</a:t>
            </a:r>
          </a:p>
        </p:txBody>
      </p:sp>
      <p:sp>
        <p:nvSpPr>
          <p:cNvPr id="247813" name="TextBox 2"/>
          <p:cNvSpPr txBox="1">
            <a:spLocks noChangeArrowheads="1"/>
          </p:cNvSpPr>
          <p:nvPr/>
        </p:nvSpPr>
        <p:spPr bwMode="auto">
          <a:xfrm>
            <a:off x="2717800" y="1168400"/>
            <a:ext cx="2741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CC0000"/>
                </a:solidFill>
              </a:rPr>
              <a:t>Python </a:t>
            </a:r>
            <a:r>
              <a:rPr lang="en-US" sz="2400" i="1" dirty="0" err="1">
                <a:solidFill>
                  <a:srgbClr val="CC0000"/>
                </a:solidFill>
              </a:rPr>
              <a:t>UDPClient</a:t>
            </a:r>
            <a:endParaRPr lang="en-US" sz="2400" i="1" dirty="0">
              <a:solidFill>
                <a:srgbClr val="CC0000"/>
              </a:solidFill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28600" y="1606550"/>
            <a:ext cx="2451100" cy="546100"/>
            <a:chOff x="228727" y="1605758"/>
            <a:chExt cx="2450973" cy="547500"/>
          </a:xfrm>
        </p:grpSpPr>
        <p:sp>
          <p:nvSpPr>
            <p:cNvPr id="247832" name="TextBox 3"/>
            <p:cNvSpPr txBox="1">
              <a:spLocks noChangeArrowheads="1"/>
            </p:cNvSpPr>
            <p:nvPr/>
          </p:nvSpPr>
          <p:spPr bwMode="auto">
            <a:xfrm>
              <a:off x="228727" y="1605758"/>
              <a:ext cx="2057612" cy="547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400">
                  <a:solidFill>
                    <a:srgbClr val="000099"/>
                  </a:solidFill>
                </a:rPr>
                <a:t>include Python</a:t>
              </a:r>
              <a:r>
                <a:rPr lang="en-US" altLang="en-US" sz="1400">
                  <a:solidFill>
                    <a:srgbClr val="000099"/>
                  </a:solidFill>
                </a:rPr>
                <a:t>’</a:t>
              </a:r>
              <a:r>
                <a:rPr lang="en-US" sz="1400">
                  <a:solidFill>
                    <a:srgbClr val="000099"/>
                  </a:solidFill>
                </a:rPr>
                <a:t>s socket </a:t>
              </a:r>
            </a:p>
            <a:p>
              <a:pPr>
                <a:lnSpc>
                  <a:spcPts val="1600"/>
                </a:lnSpc>
              </a:pPr>
              <a:r>
                <a:rPr lang="en-US" sz="1400">
                  <a:solidFill>
                    <a:srgbClr val="000099"/>
                  </a:solidFill>
                </a:rPr>
                <a:t>library</a:t>
              </a:r>
            </a:p>
          </p:txBody>
        </p:sp>
        <p:cxnSp>
          <p:nvCxnSpPr>
            <p:cNvPr id="247833" name="Straight Connector 10"/>
            <p:cNvCxnSpPr>
              <a:cxnSpLocks noChangeShapeType="1"/>
            </p:cNvCxnSpPr>
            <p:nvPr/>
          </p:nvCxnSpPr>
          <p:spPr bwMode="auto">
            <a:xfrm flipV="1">
              <a:off x="952522" y="1930400"/>
              <a:ext cx="1727178" cy="8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190500" y="2917825"/>
            <a:ext cx="2587625" cy="523875"/>
            <a:chOff x="189714" y="2918150"/>
            <a:chExt cx="2587958" cy="523220"/>
          </a:xfrm>
        </p:grpSpPr>
        <p:sp>
          <p:nvSpPr>
            <p:cNvPr id="247830" name="TextBox 31"/>
            <p:cNvSpPr txBox="1">
              <a:spLocks noChangeArrowheads="1"/>
            </p:cNvSpPr>
            <p:nvPr/>
          </p:nvSpPr>
          <p:spPr bwMode="auto">
            <a:xfrm>
              <a:off x="189714" y="2918150"/>
              <a:ext cx="2271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create UDP socket for server</a:t>
              </a:r>
            </a:p>
          </p:txBody>
        </p:sp>
        <p:cxnSp>
          <p:nvCxnSpPr>
            <p:cNvPr id="247831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215900" y="3530600"/>
            <a:ext cx="2505075" cy="547688"/>
            <a:chOff x="215900" y="3530600"/>
            <a:chExt cx="2505529" cy="547500"/>
          </a:xfrm>
        </p:grpSpPr>
        <p:sp>
          <p:nvSpPr>
            <p:cNvPr id="247828" name="TextBox 34"/>
            <p:cNvSpPr txBox="1">
              <a:spLocks noChangeArrowheads="1"/>
            </p:cNvSpPr>
            <p:nvPr/>
          </p:nvSpPr>
          <p:spPr bwMode="auto">
            <a:xfrm>
              <a:off x="215900" y="3530600"/>
              <a:ext cx="1621833" cy="547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400">
                  <a:solidFill>
                    <a:srgbClr val="000099"/>
                  </a:solidFill>
                </a:rPr>
                <a:t>get user keyboard</a:t>
              </a:r>
            </a:p>
            <a:p>
              <a:pPr>
                <a:lnSpc>
                  <a:spcPts val="1600"/>
                </a:lnSpc>
              </a:pPr>
              <a:r>
                <a:rPr lang="en-US" sz="1400">
                  <a:solidFill>
                    <a:srgbClr val="000099"/>
                  </a:solidFill>
                </a:rPr>
                <a:t>input </a:t>
              </a:r>
            </a:p>
          </p:txBody>
        </p:sp>
        <p:cxnSp>
          <p:nvCxnSpPr>
            <p:cNvPr id="247829" name="Straight Connector 35"/>
            <p:cNvCxnSpPr>
              <a:cxnSpLocks noChangeShapeType="1"/>
            </p:cNvCxnSpPr>
            <p:nvPr/>
          </p:nvCxnSpPr>
          <p:spPr bwMode="auto">
            <a:xfrm flipV="1">
              <a:off x="762000" y="3968752"/>
              <a:ext cx="1959429" cy="4534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66688" y="4064000"/>
            <a:ext cx="2568575" cy="523875"/>
            <a:chOff x="166472" y="4064002"/>
            <a:chExt cx="2568858" cy="522566"/>
          </a:xfrm>
        </p:grpSpPr>
        <p:sp>
          <p:nvSpPr>
            <p:cNvPr id="247826" name="TextBox 36"/>
            <p:cNvSpPr txBox="1">
              <a:spLocks noChangeArrowheads="1"/>
            </p:cNvSpPr>
            <p:nvPr/>
          </p:nvSpPr>
          <p:spPr bwMode="auto">
            <a:xfrm>
              <a:off x="166472" y="4064002"/>
              <a:ext cx="2349500" cy="522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>
                  <a:solidFill>
                    <a:srgbClr val="000099"/>
                  </a:solidFill>
                </a:rPr>
                <a:t>Attach server name, port to message; send into socket</a:t>
              </a:r>
            </a:p>
          </p:txBody>
        </p:sp>
        <p:cxnSp>
          <p:nvCxnSpPr>
            <p:cNvPr id="247827" name="Straight Connector 39"/>
            <p:cNvCxnSpPr>
              <a:cxnSpLocks noChangeShapeType="1"/>
            </p:cNvCxnSpPr>
            <p:nvPr/>
          </p:nvCxnSpPr>
          <p:spPr bwMode="auto">
            <a:xfrm>
              <a:off x="2069589" y="4443249"/>
              <a:ext cx="665741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214313" y="5851247"/>
            <a:ext cx="2511425" cy="523875"/>
            <a:chOff x="214386" y="5472277"/>
            <a:chExt cx="2511708" cy="523220"/>
          </a:xfrm>
        </p:grpSpPr>
        <p:sp>
          <p:nvSpPr>
            <p:cNvPr id="247824" name="TextBox 61"/>
            <p:cNvSpPr txBox="1">
              <a:spLocks noChangeArrowheads="1"/>
            </p:cNvSpPr>
            <p:nvPr/>
          </p:nvSpPr>
          <p:spPr bwMode="auto">
            <a:xfrm>
              <a:off x="214386" y="5472277"/>
              <a:ext cx="23495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>
                  <a:solidFill>
                    <a:srgbClr val="000099"/>
                  </a:solidFill>
                </a:rPr>
                <a:t>print out received string and close socket</a:t>
              </a:r>
            </a:p>
          </p:txBody>
        </p:sp>
        <p:cxnSp>
          <p:nvCxnSpPr>
            <p:cNvPr id="247825" name="Straight Connector 62"/>
            <p:cNvCxnSpPr>
              <a:cxnSpLocks noChangeShapeType="1"/>
            </p:cNvCxnSpPr>
            <p:nvPr/>
          </p:nvCxnSpPr>
          <p:spPr bwMode="auto">
            <a:xfrm>
              <a:off x="2230329" y="5657589"/>
              <a:ext cx="495765" cy="242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-157163" y="4909859"/>
            <a:ext cx="2900363" cy="677863"/>
            <a:chOff x="-157119" y="4530536"/>
            <a:chExt cx="2900123" cy="678317"/>
          </a:xfrm>
        </p:grpSpPr>
        <p:sp>
          <p:nvSpPr>
            <p:cNvPr id="247821" name="TextBox 56"/>
            <p:cNvSpPr txBox="1">
              <a:spLocks noChangeArrowheads="1"/>
            </p:cNvSpPr>
            <p:nvPr/>
          </p:nvSpPr>
          <p:spPr bwMode="auto">
            <a:xfrm>
              <a:off x="192835" y="4642544"/>
              <a:ext cx="2349500" cy="56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>
                  <a:solidFill>
                    <a:srgbClr val="000099"/>
                  </a:solidFill>
                </a:rPr>
                <a:t>read reply characters from</a:t>
              </a:r>
            </a:p>
            <a:p>
              <a:r>
                <a:rPr lang="en-US" sz="1400" dirty="0">
                  <a:solidFill>
                    <a:srgbClr val="000099"/>
                  </a:solidFill>
                </a:rPr>
                <a:t>socket into string</a:t>
              </a:r>
            </a:p>
          </p:txBody>
        </p:sp>
        <p:cxnSp>
          <p:nvCxnSpPr>
            <p:cNvPr id="247822" name="Straight Connector 59"/>
            <p:cNvCxnSpPr>
              <a:cxnSpLocks noChangeShapeType="1"/>
            </p:cNvCxnSpPr>
            <p:nvPr/>
          </p:nvCxnSpPr>
          <p:spPr bwMode="auto">
            <a:xfrm flipV="1">
              <a:off x="2415586" y="4830837"/>
              <a:ext cx="327418" cy="41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  <p:sp>
          <p:nvSpPr>
            <p:cNvPr id="247823" name="TextBox 53"/>
            <p:cNvSpPr txBox="1">
              <a:spLocks noChangeArrowheads="1"/>
            </p:cNvSpPr>
            <p:nvPr/>
          </p:nvSpPr>
          <p:spPr bwMode="auto">
            <a:xfrm>
              <a:off x="-157119" y="4530536"/>
              <a:ext cx="18466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pic>
        <p:nvPicPr>
          <p:cNvPr id="247820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80803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883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4569563C-292D-4C7D-BBC5-05EF4AC5EF2E}" type="slidenum">
              <a:rPr lang="en-US"/>
              <a:pPr/>
              <a:t>8</a:t>
            </a:fld>
            <a:endParaRPr lang="en-US"/>
          </a:p>
        </p:txBody>
      </p:sp>
      <p:sp>
        <p:nvSpPr>
          <p:cNvPr id="248835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600">
                <a:solidFill>
                  <a:srgbClr val="000099"/>
                </a:solidFill>
                <a:latin typeface="Gill Sans MT" pitchFamily="34" charset="0"/>
              </a:rPr>
              <a:t>Example app: UDP server</a:t>
            </a:r>
            <a:endParaRPr lang="en-US" sz="440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248836" name="TextBox 1"/>
          <p:cNvSpPr txBox="1">
            <a:spLocks noChangeArrowheads="1"/>
          </p:cNvSpPr>
          <p:nvPr/>
        </p:nvSpPr>
        <p:spPr bwMode="auto">
          <a:xfrm>
            <a:off x="2717800" y="1651000"/>
            <a:ext cx="614362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2800"/>
              </a:lnSpc>
            </a:pPr>
            <a:r>
              <a:rPr lang="en-US" dirty="0"/>
              <a:t>from socket import *</a:t>
            </a:r>
          </a:p>
          <a:p>
            <a:pPr>
              <a:lnSpc>
                <a:spcPts val="2800"/>
              </a:lnSpc>
            </a:pPr>
            <a:r>
              <a:rPr lang="en-US" dirty="0" err="1"/>
              <a:t>serverPort</a:t>
            </a:r>
            <a:r>
              <a:rPr lang="en-US" dirty="0"/>
              <a:t> = 12000</a:t>
            </a:r>
          </a:p>
          <a:p>
            <a:pPr>
              <a:lnSpc>
                <a:spcPts val="2800"/>
              </a:lnSpc>
            </a:pPr>
            <a:r>
              <a:rPr lang="en-US" dirty="0" err="1"/>
              <a:t>serverSocket</a:t>
            </a:r>
            <a:r>
              <a:rPr lang="en-US" dirty="0"/>
              <a:t> = socket(AF_INET, SOCK_DGRAM)</a:t>
            </a:r>
          </a:p>
          <a:p>
            <a:pPr>
              <a:lnSpc>
                <a:spcPts val="2800"/>
              </a:lnSpc>
            </a:pPr>
            <a:r>
              <a:rPr lang="en-US" dirty="0" err="1"/>
              <a:t>serverSocket.bind</a:t>
            </a:r>
            <a:r>
              <a:rPr lang="en-US" dirty="0" smtClean="0"/>
              <a:t>((</a:t>
            </a:r>
            <a:r>
              <a:rPr lang="fr-FR" dirty="0" smtClean="0"/>
              <a:t>‘’</a:t>
            </a:r>
            <a:r>
              <a:rPr lang="en-US" dirty="0" smtClean="0"/>
              <a:t>, </a:t>
            </a:r>
            <a:r>
              <a:rPr lang="en-US" dirty="0" err="1"/>
              <a:t>serverPort</a:t>
            </a:r>
            <a:r>
              <a:rPr lang="en-US" dirty="0"/>
              <a:t>))</a:t>
            </a:r>
          </a:p>
          <a:p>
            <a:pPr>
              <a:lnSpc>
                <a:spcPts val="2800"/>
              </a:lnSpc>
            </a:pPr>
            <a:r>
              <a:rPr lang="en-US" dirty="0"/>
              <a:t>print </a:t>
            </a:r>
            <a:r>
              <a:rPr lang="en-US" dirty="0" smtClean="0"/>
              <a:t>(</a:t>
            </a:r>
            <a:r>
              <a:rPr lang="ja-JP" altLang="en-US" smtClean="0"/>
              <a:t>“</a:t>
            </a:r>
            <a:r>
              <a:rPr lang="en-US" altLang="ja-JP" i="1" dirty="0"/>
              <a:t>The server is ready to receive</a:t>
            </a:r>
            <a:r>
              <a:rPr lang="en-US" altLang="en-US" dirty="0" smtClean="0"/>
              <a:t>” )</a:t>
            </a:r>
            <a:endParaRPr lang="en-US" altLang="ja-JP" dirty="0"/>
          </a:p>
          <a:p>
            <a:pPr>
              <a:lnSpc>
                <a:spcPts val="2800"/>
              </a:lnSpc>
            </a:pPr>
            <a:r>
              <a:rPr lang="en-US" dirty="0"/>
              <a:t>while 1:</a:t>
            </a:r>
          </a:p>
          <a:p>
            <a:pPr>
              <a:lnSpc>
                <a:spcPts val="2400"/>
              </a:lnSpc>
            </a:pPr>
            <a:r>
              <a:rPr lang="en-US" sz="1800" dirty="0"/>
              <a:t>    message, </a:t>
            </a:r>
            <a:r>
              <a:rPr lang="en-US" sz="1800" dirty="0" err="1"/>
              <a:t>clientAddress</a:t>
            </a:r>
            <a:r>
              <a:rPr lang="en-US" sz="1800" dirty="0"/>
              <a:t> = </a:t>
            </a:r>
            <a:r>
              <a:rPr lang="en-US" sz="1800" dirty="0" err="1"/>
              <a:t>serverSocket.recvfrom</a:t>
            </a:r>
            <a:r>
              <a:rPr lang="en-US" sz="1800" dirty="0"/>
              <a:t>(2048)</a:t>
            </a:r>
          </a:p>
          <a:p>
            <a:pPr>
              <a:lnSpc>
                <a:spcPts val="2400"/>
              </a:lnSpc>
            </a:pPr>
            <a:r>
              <a:rPr lang="en-US" sz="1800" dirty="0"/>
              <a:t>    </a:t>
            </a:r>
            <a:r>
              <a:rPr lang="en-US" sz="1800" dirty="0" err="1"/>
              <a:t>modifiedMessage</a:t>
            </a:r>
            <a:r>
              <a:rPr lang="en-US" sz="1800" dirty="0"/>
              <a:t> = </a:t>
            </a:r>
            <a:r>
              <a:rPr lang="en-US" sz="1800" dirty="0" err="1"/>
              <a:t>message.upper</a:t>
            </a:r>
            <a:r>
              <a:rPr lang="en-US" sz="1800" dirty="0"/>
              <a:t>()</a:t>
            </a:r>
          </a:p>
          <a:p>
            <a:pPr>
              <a:lnSpc>
                <a:spcPts val="2400"/>
              </a:lnSpc>
            </a:pPr>
            <a:r>
              <a:rPr lang="en-US" sz="1800" dirty="0"/>
              <a:t>    </a:t>
            </a:r>
            <a:r>
              <a:rPr lang="en-US" sz="1800" dirty="0" err="1"/>
              <a:t>serverSocket.sendto</a:t>
            </a:r>
            <a:r>
              <a:rPr lang="en-US" sz="1800" dirty="0"/>
              <a:t>(</a:t>
            </a:r>
            <a:r>
              <a:rPr lang="en-US" sz="1800" dirty="0" err="1"/>
              <a:t>modifiedMessage</a:t>
            </a:r>
            <a:r>
              <a:rPr lang="en-US" sz="1800" dirty="0"/>
              <a:t>, </a:t>
            </a:r>
            <a:r>
              <a:rPr lang="en-US" sz="1800" dirty="0" err="1"/>
              <a:t>clientAddress</a:t>
            </a:r>
            <a:r>
              <a:rPr lang="en-US" sz="1800" dirty="0"/>
              <a:t>)</a:t>
            </a:r>
          </a:p>
        </p:txBody>
      </p:sp>
      <p:sp>
        <p:nvSpPr>
          <p:cNvPr id="248837" name="TextBox 2"/>
          <p:cNvSpPr txBox="1">
            <a:spLocks noChangeArrowheads="1"/>
          </p:cNvSpPr>
          <p:nvPr/>
        </p:nvSpPr>
        <p:spPr bwMode="auto">
          <a:xfrm>
            <a:off x="2717800" y="1168400"/>
            <a:ext cx="286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Python UDPServer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65100" y="2554288"/>
            <a:ext cx="2587625" cy="307975"/>
            <a:chOff x="164314" y="2554972"/>
            <a:chExt cx="2587958" cy="307777"/>
          </a:xfrm>
        </p:grpSpPr>
        <p:sp>
          <p:nvSpPr>
            <p:cNvPr id="248852" name="TextBox 31"/>
            <p:cNvSpPr txBox="1">
              <a:spLocks noChangeArrowheads="1"/>
            </p:cNvSpPr>
            <p:nvPr/>
          </p:nvSpPr>
          <p:spPr bwMode="auto">
            <a:xfrm>
              <a:off x="164314" y="2554972"/>
              <a:ext cx="255908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create UDP socket</a:t>
              </a:r>
            </a:p>
          </p:txBody>
        </p:sp>
        <p:cxnSp>
          <p:nvCxnSpPr>
            <p:cNvPr id="248853" name="Straight Connector 32"/>
            <p:cNvCxnSpPr>
              <a:cxnSpLocks noChangeShapeType="1"/>
            </p:cNvCxnSpPr>
            <p:nvPr/>
          </p:nvCxnSpPr>
          <p:spPr bwMode="auto">
            <a:xfrm>
              <a:off x="1822045" y="2748411"/>
              <a:ext cx="930227" cy="1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69863" y="2884488"/>
            <a:ext cx="2540000" cy="523875"/>
            <a:chOff x="169076" y="2884812"/>
            <a:chExt cx="2541127" cy="523220"/>
          </a:xfrm>
        </p:grpSpPr>
        <p:sp>
          <p:nvSpPr>
            <p:cNvPr id="248850" name="TextBox 26"/>
            <p:cNvSpPr txBox="1">
              <a:spLocks noChangeArrowheads="1"/>
            </p:cNvSpPr>
            <p:nvPr/>
          </p:nvSpPr>
          <p:spPr bwMode="auto">
            <a:xfrm>
              <a:off x="169076" y="2884812"/>
              <a:ext cx="2271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bind socket to local port number 12000</a:t>
              </a:r>
            </a:p>
          </p:txBody>
        </p:sp>
        <p:cxnSp>
          <p:nvCxnSpPr>
            <p:cNvPr id="248851" name="Straight Connector 30"/>
            <p:cNvCxnSpPr>
              <a:cxnSpLocks noChangeShapeType="1"/>
            </p:cNvCxnSpPr>
            <p:nvPr/>
          </p:nvCxnSpPr>
          <p:spPr bwMode="auto">
            <a:xfrm>
              <a:off x="1982674" y="3169104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82563" y="3789363"/>
            <a:ext cx="2527300" cy="298450"/>
            <a:chOff x="182564" y="3788573"/>
            <a:chExt cx="2528092" cy="299227"/>
          </a:xfrm>
        </p:grpSpPr>
        <p:sp>
          <p:nvSpPr>
            <p:cNvPr id="248848" name="TextBox 34"/>
            <p:cNvSpPr txBox="1">
              <a:spLocks noChangeArrowheads="1"/>
            </p:cNvSpPr>
            <p:nvPr/>
          </p:nvSpPr>
          <p:spPr bwMode="auto">
            <a:xfrm>
              <a:off x="182564" y="3788573"/>
              <a:ext cx="1194763" cy="299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400">
                  <a:solidFill>
                    <a:srgbClr val="000099"/>
                  </a:solidFill>
                </a:rPr>
                <a:t>loop forever</a:t>
              </a:r>
            </a:p>
          </p:txBody>
        </p:sp>
        <p:cxnSp>
          <p:nvCxnSpPr>
            <p:cNvPr id="248849" name="Straight Connector 35"/>
            <p:cNvCxnSpPr>
              <a:cxnSpLocks noChangeShapeType="1"/>
            </p:cNvCxnSpPr>
            <p:nvPr/>
          </p:nvCxnSpPr>
          <p:spPr bwMode="auto">
            <a:xfrm flipV="1">
              <a:off x="1266031" y="3964781"/>
              <a:ext cx="1444625" cy="39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76213" y="4151313"/>
            <a:ext cx="2743200" cy="708025"/>
            <a:chOff x="176621" y="4151971"/>
            <a:chExt cx="2743174" cy="707869"/>
          </a:xfrm>
        </p:grpSpPr>
        <p:sp>
          <p:nvSpPr>
            <p:cNvPr id="248846" name="TextBox 36"/>
            <p:cNvSpPr txBox="1">
              <a:spLocks noChangeArrowheads="1"/>
            </p:cNvSpPr>
            <p:nvPr/>
          </p:nvSpPr>
          <p:spPr bwMode="auto">
            <a:xfrm>
              <a:off x="176621" y="4151971"/>
              <a:ext cx="2349500" cy="7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400" dirty="0">
                  <a:solidFill>
                    <a:srgbClr val="000099"/>
                  </a:solidFill>
                </a:rPr>
                <a:t>Read from UDP socket into message, getting client</a:t>
              </a:r>
              <a:r>
                <a:rPr lang="en-US" altLang="en-US" sz="1400" dirty="0">
                  <a:solidFill>
                    <a:srgbClr val="000099"/>
                  </a:solidFill>
                </a:rPr>
                <a:t>’</a:t>
              </a:r>
              <a:r>
                <a:rPr lang="en-US" sz="1400" dirty="0">
                  <a:solidFill>
                    <a:srgbClr val="000099"/>
                  </a:solidFill>
                </a:rPr>
                <a:t>s address (client IP and port)</a:t>
              </a:r>
            </a:p>
          </p:txBody>
        </p:sp>
        <p:cxnSp>
          <p:nvCxnSpPr>
            <p:cNvPr id="248847" name="Straight Connector 39"/>
            <p:cNvCxnSpPr>
              <a:cxnSpLocks noChangeShapeType="1"/>
            </p:cNvCxnSpPr>
            <p:nvPr/>
          </p:nvCxnSpPr>
          <p:spPr bwMode="auto">
            <a:xfrm flipV="1">
              <a:off x="1981317" y="4399595"/>
              <a:ext cx="938478" cy="126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12738" y="4948238"/>
            <a:ext cx="2695575" cy="523875"/>
            <a:chOff x="212916" y="4997129"/>
            <a:chExt cx="2696483" cy="523220"/>
          </a:xfrm>
        </p:grpSpPr>
        <p:sp>
          <p:nvSpPr>
            <p:cNvPr id="248844" name="TextBox 61"/>
            <p:cNvSpPr txBox="1">
              <a:spLocks noChangeArrowheads="1"/>
            </p:cNvSpPr>
            <p:nvPr/>
          </p:nvSpPr>
          <p:spPr bwMode="auto">
            <a:xfrm>
              <a:off x="212916" y="4997129"/>
              <a:ext cx="23495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</a:rPr>
                <a:t>send upper case string back to this client</a:t>
              </a:r>
            </a:p>
          </p:txBody>
        </p:sp>
        <p:cxnSp>
          <p:nvCxnSpPr>
            <p:cNvPr id="248845" name="Straight Connector 62"/>
            <p:cNvCxnSpPr>
              <a:cxnSpLocks noChangeShapeType="1"/>
            </p:cNvCxnSpPr>
            <p:nvPr/>
          </p:nvCxnSpPr>
          <p:spPr bwMode="auto">
            <a:xfrm>
              <a:off x="2147293" y="5106673"/>
              <a:ext cx="762106" cy="120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</p:spPr>
        </p:cxnSp>
      </p:grpSp>
      <p:pic>
        <p:nvPicPr>
          <p:cNvPr id="248843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78263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server and client in C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33400" y="1287934"/>
            <a:ext cx="7772400" cy="4648200"/>
          </a:xfrm>
        </p:spPr>
        <p:txBody>
          <a:bodyPr/>
          <a:lstStyle/>
          <a:p>
            <a:r>
              <a:rPr lang="en-US" dirty="0" smtClean="0"/>
              <a:t>Exact the same functionality can be implemented in C.</a:t>
            </a:r>
          </a:p>
          <a:p>
            <a:r>
              <a:rPr lang="en-US" dirty="0" smtClean="0"/>
              <a:t>Since the C language is a more primitive, more complicated code is needed.</a:t>
            </a:r>
          </a:p>
          <a:p>
            <a:r>
              <a:rPr lang="en-US" dirty="0" smtClean="0"/>
              <a:t>See examples/socket.</a:t>
            </a:r>
          </a:p>
          <a:p>
            <a:r>
              <a:rPr lang="en-US" dirty="0" smtClean="0"/>
              <a:t>Basic flow:</a:t>
            </a:r>
          </a:p>
          <a:p>
            <a:pPr lvl="1"/>
            <a:r>
              <a:rPr lang="en-US" dirty="0" smtClean="0"/>
              <a:t>Create a socket</a:t>
            </a:r>
          </a:p>
          <a:p>
            <a:pPr lvl="1"/>
            <a:r>
              <a:rPr lang="en-US" dirty="0" smtClean="0"/>
              <a:t>Associate the server host information with a socket address </a:t>
            </a:r>
          </a:p>
          <a:p>
            <a:pPr lvl="1"/>
            <a:r>
              <a:rPr lang="en-US" dirty="0" smtClean="0"/>
              <a:t>Bind the client socket to a local address</a:t>
            </a:r>
          </a:p>
          <a:p>
            <a:pPr lvl="1"/>
            <a:r>
              <a:rPr lang="en-US" dirty="0" smtClean="0"/>
              <a:t>Send the message to the server (read from client)</a:t>
            </a:r>
          </a:p>
          <a:p>
            <a:pPr lvl="1"/>
            <a:r>
              <a:rPr lang="en-US" dirty="0" smtClean="0"/>
              <a:t>Read the echoed message from the server (send back to the client)</a:t>
            </a:r>
            <a:endParaRPr lang="en-US" dirty="0"/>
          </a:p>
        </p:txBody>
      </p:sp>
      <p:sp>
        <p:nvSpPr>
          <p:cNvPr id="24883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883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4569563C-292D-4C7D-BBC5-05EF4AC5EF2E}" type="slidenum">
              <a:rPr lang="en-US"/>
              <a:pPr/>
              <a:t>9</a:t>
            </a:fld>
            <a:endParaRPr lang="en-US"/>
          </a:p>
        </p:txBody>
      </p:sp>
      <p:sp>
        <p:nvSpPr>
          <p:cNvPr id="248835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4400" dirty="0">
              <a:solidFill>
                <a:srgbClr val="000099"/>
              </a:solidFill>
              <a:latin typeface="Gill Sans MT" pitchFamily="34" charset="0"/>
            </a:endParaRPr>
          </a:p>
        </p:txBody>
      </p:sp>
      <p:pic>
        <p:nvPicPr>
          <p:cNvPr id="248843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78263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rgbClr val="0000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2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9840</TotalTime>
  <Words>1237</Words>
  <Application>Microsoft Office PowerPoint</Application>
  <PresentationFormat>On-screen Show (4:3)</PresentationFormat>
  <Paragraphs>269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2_Default Design</vt:lpstr>
      <vt:lpstr>12_Default Design</vt:lpstr>
      <vt:lpstr>PowerPoint Presentation</vt:lpstr>
      <vt:lpstr>Chapter 2: outline</vt:lpstr>
      <vt:lpstr>Socket programming </vt:lpstr>
      <vt:lpstr>Socket programming </vt:lpstr>
      <vt:lpstr>Socket programming with UDP</vt:lpstr>
      <vt:lpstr>Client/server socket interaction: UDP</vt:lpstr>
      <vt:lpstr>PowerPoint Presentation</vt:lpstr>
      <vt:lpstr>PowerPoint Presentation</vt:lpstr>
      <vt:lpstr>UDP server and client in C </vt:lpstr>
      <vt:lpstr>Socket programming with TCP</vt:lpstr>
      <vt:lpstr>Client/server socket interaction: TCP</vt:lpstr>
      <vt:lpstr>PowerPoint Presentation</vt:lpstr>
      <vt:lpstr>PowerPoint Presentation</vt:lpstr>
      <vt:lpstr>TCP server and client in C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2</dc:title>
  <dc:creator>Jim Kurose and Keith Ross</dc:creator>
  <cp:lastModifiedBy>Xiannong Meng</cp:lastModifiedBy>
  <cp:revision>323</cp:revision>
  <cp:lastPrinted>2011-09-19T12:20:55Z</cp:lastPrinted>
  <dcterms:created xsi:type="dcterms:W3CDTF">1999-10-08T19:08:27Z</dcterms:created>
  <dcterms:modified xsi:type="dcterms:W3CDTF">2016-01-31T15:41:34Z</dcterms:modified>
</cp:coreProperties>
</file>