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86" r:id="rId2"/>
    <p:sldId id="471" r:id="rId3"/>
    <p:sldId id="408" r:id="rId4"/>
    <p:sldId id="446" r:id="rId5"/>
    <p:sldId id="447" r:id="rId6"/>
    <p:sldId id="409" r:id="rId7"/>
    <p:sldId id="410" r:id="rId8"/>
    <p:sldId id="411" r:id="rId9"/>
    <p:sldId id="412" r:id="rId10"/>
    <p:sldId id="477" r:id="rId11"/>
    <p:sldId id="413" r:id="rId12"/>
    <p:sldId id="414" r:id="rId13"/>
    <p:sldId id="415" r:id="rId14"/>
    <p:sldId id="454" r:id="rId15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FF99CC"/>
    <a:srgbClr val="000099"/>
    <a:srgbClr val="CC0000"/>
    <a:srgbClr val="FF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81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081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5969">
              <a:defRPr sz="1200">
                <a:latin typeface="Times New Roman" pitchFamily="18" charset="0"/>
              </a:defRPr>
            </a:lvl1pPr>
          </a:lstStyle>
          <a:p>
            <a:fld id="{189097C5-C806-4138-B28E-DB1389C5F3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30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l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1" y="0"/>
            <a:ext cx="3169920" cy="480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>
            <a:lvl1pPr algn="r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36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1" y="4561226"/>
            <a:ext cx="5364480" cy="432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81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l" defTabSz="965969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1" y="9120813"/>
            <a:ext cx="3169920" cy="48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1" tIns="48325" rIns="96651" bIns="48325" numCol="1" anchor="b" anchorCtr="0" compatLnSpc="1">
            <a:prstTxWarp prst="textNoShape">
              <a:avLst/>
            </a:prstTxWarp>
          </a:bodyPr>
          <a:lstStyle>
            <a:lvl1pPr algn="r" defTabSz="965969">
              <a:defRPr sz="1200">
                <a:latin typeface="Times New Roman" pitchFamily="18" charset="0"/>
              </a:defRPr>
            </a:lvl1pPr>
          </a:lstStyle>
          <a:p>
            <a:fld id="{4A117CA2-03AF-4007-B974-B639C201E2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37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3D1CB221-23A4-4E2C-80C8-1656197C72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4B0BB61E-499D-4BF1-AA1E-BC3FE6D39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665F0883-B8F9-46A4-9345-534D30A41F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F3874E71-4C4F-4AA9-AE49-B16EB9DF8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29CA56B5-23DB-4897-8643-89EFEE1F75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D0CDED60-27F5-40C7-9CA8-147308CB24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785B1D5D-B775-49EC-AD31-867085B71A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59AB7DF5-10CD-4BA1-B5B7-571C569EC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37A053E9-2996-441D-985E-7C6ACC36A1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AE336D7B-A62D-45AB-8AC0-6474FAE410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3-</a:t>
            </a:r>
            <a:fld id="{77068C40-C0D5-4A29-BCD2-6DCEAF5A1F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45250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3-</a:t>
            </a:r>
            <a:fld id="{C7D59B30-C80E-4C8D-A402-21B416834F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688975" indent="-231775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62600" y="6453188"/>
            <a:ext cx="2895600" cy="287337"/>
          </a:xfrm>
          <a:noFill/>
        </p:spPr>
        <p:txBody>
          <a:bodyPr/>
          <a:lstStyle/>
          <a:p>
            <a:pPr>
              <a:buFont typeface="ZapfDingbats" pitchFamily="82" charset="2"/>
              <a:buNone/>
            </a:pPr>
            <a:r>
              <a:rPr lang="en-US" smtClean="0">
                <a:ea typeface="ＭＳ Ｐゴシック" pitchFamily="34" charset="-128"/>
                <a:cs typeface="Arial" pitchFamily="34" charset="0"/>
              </a:rPr>
              <a:t>Application Layer</a:t>
            </a:r>
          </a:p>
        </p:txBody>
      </p:sp>
      <p:sp>
        <p:nvSpPr>
          <p:cNvPr id="655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/>
              <a:t>2-</a:t>
            </a:r>
            <a:fld id="{CEB39503-BD8F-4CC6-B5CA-BBDEB272C9D9}" type="slidenum">
              <a:rPr lang="en-US"/>
              <a:pPr/>
              <a:t>1</a:t>
            </a:fld>
            <a:endParaRPr lang="en-US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4400" dirty="0">
                <a:solidFill>
                  <a:srgbClr val="000099"/>
                </a:solidFill>
                <a:latin typeface="Gill Sans MT" pitchFamily="34" charset="0"/>
              </a:rPr>
              <a:t>Chapter </a:t>
            </a:r>
            <a:r>
              <a:rPr lang="en-US" sz="4400" dirty="0" smtClean="0">
                <a:solidFill>
                  <a:srgbClr val="000099"/>
                </a:solidFill>
                <a:latin typeface="Gill Sans MT" pitchFamily="34" charset="0"/>
              </a:rPr>
              <a:t>3</a:t>
            </a:r>
            <a:r>
              <a:rPr lang="en-US" sz="4800" dirty="0">
                <a:solidFill>
                  <a:srgbClr val="000099"/>
                </a:solidFill>
                <a:latin typeface="Gill Sans MT" pitchFamily="34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pitchFamily="34" charset="0"/>
              </a:rPr>
            </a:br>
            <a:r>
              <a:rPr lang="en-US" sz="4400" dirty="0" smtClean="0">
                <a:solidFill>
                  <a:srgbClr val="000099"/>
                </a:solidFill>
                <a:latin typeface="Gill Sans MT" pitchFamily="34" charset="0"/>
              </a:rPr>
              <a:t>Transport </a:t>
            </a:r>
            <a:r>
              <a:rPr lang="en-US" sz="4400" dirty="0">
                <a:solidFill>
                  <a:srgbClr val="000099"/>
                </a:solidFill>
                <a:latin typeface="Gill Sans MT" pitchFamily="34" charset="0"/>
              </a:rPr>
              <a:t>Layer</a:t>
            </a: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6184900" y="3078163"/>
            <a:ext cx="2881313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2800" i="1">
                <a:solidFill>
                  <a:srgbClr val="008000"/>
                </a:solidFill>
                <a:latin typeface="Gill Sans MT" pitchFamily="34" charset="0"/>
              </a:rPr>
              <a:t>Computer Networking: A Top Down Approach </a:t>
            </a:r>
            <a:r>
              <a:rPr lang="en-US" sz="2800">
                <a:solidFill>
                  <a:srgbClr val="008000"/>
                </a:solidFill>
                <a:latin typeface="Gill Sans MT" pitchFamily="34" charset="0"/>
              </a:rPr>
              <a:t/>
            </a:r>
            <a:br>
              <a:rPr lang="en-US" sz="2800">
                <a:solidFill>
                  <a:srgbClr val="008000"/>
                </a:solidFill>
                <a:latin typeface="Gill Sans MT" pitchFamily="34" charset="0"/>
              </a:rPr>
            </a:br>
            <a:r>
              <a:rPr lang="en-US">
                <a:solidFill>
                  <a:srgbClr val="008000"/>
                </a:solidFill>
                <a:latin typeface="Gill Sans MT" pitchFamily="34" charset="0"/>
              </a:rPr>
              <a:t>6</a:t>
            </a:r>
            <a:r>
              <a:rPr lang="en-US" baseline="30000">
                <a:solidFill>
                  <a:srgbClr val="008000"/>
                </a:solidFill>
                <a:latin typeface="Gill Sans MT" pitchFamily="34" charset="0"/>
              </a:rPr>
              <a:t>th</a:t>
            </a:r>
            <a:r>
              <a:rPr lang="en-US">
                <a:solidFill>
                  <a:srgbClr val="008000"/>
                </a:solidFill>
                <a:latin typeface="Gill Sans MT" pitchFamily="34" charset="0"/>
              </a:rPr>
              <a:t> edition </a:t>
            </a:r>
            <a:br>
              <a:rPr lang="en-US">
                <a:solidFill>
                  <a:srgbClr val="008000"/>
                </a:solidFill>
                <a:latin typeface="Gill Sans MT" pitchFamily="34" charset="0"/>
              </a:rPr>
            </a:br>
            <a:r>
              <a:rPr lang="en-US">
                <a:solidFill>
                  <a:srgbClr val="008000"/>
                </a:solidFill>
                <a:latin typeface="Gill Sans MT" pitchFamily="34" charset="0"/>
              </a:rPr>
              <a:t>Jim Kurose, Keith Ross</a:t>
            </a:r>
            <a:br>
              <a:rPr lang="en-US">
                <a:solidFill>
                  <a:srgbClr val="008000"/>
                </a:solidFill>
                <a:latin typeface="Gill Sans MT" pitchFamily="34" charset="0"/>
              </a:rPr>
            </a:br>
            <a:r>
              <a:rPr lang="en-US">
                <a:solidFill>
                  <a:srgbClr val="008000"/>
                </a:solidFill>
                <a:latin typeface="Gill Sans MT" pitchFamily="34" charset="0"/>
              </a:rPr>
              <a:t>Addison-Wesley</a:t>
            </a:r>
            <a:br>
              <a:rPr lang="en-US">
                <a:solidFill>
                  <a:srgbClr val="008000"/>
                </a:solidFill>
                <a:latin typeface="Gill Sans MT" pitchFamily="34" charset="0"/>
              </a:rPr>
            </a:br>
            <a:r>
              <a:rPr lang="en-US">
                <a:solidFill>
                  <a:srgbClr val="008000"/>
                </a:solidFill>
                <a:latin typeface="Gill Sans MT" pitchFamily="34" charset="0"/>
              </a:rPr>
              <a:t>March 2012</a:t>
            </a:r>
          </a:p>
        </p:txBody>
      </p:sp>
      <p:sp>
        <p:nvSpPr>
          <p:cNvPr id="65541" name="Text Box 6"/>
          <p:cNvSpPr txBox="1">
            <a:spLocks noChangeArrowheads="1"/>
          </p:cNvSpPr>
          <p:nvPr/>
        </p:nvSpPr>
        <p:spPr bwMode="auto">
          <a:xfrm>
            <a:off x="369888" y="2465791"/>
            <a:ext cx="5378450" cy="1475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sz="1800" dirty="0">
                <a:solidFill>
                  <a:srgbClr val="000000"/>
                </a:solidFill>
              </a:rPr>
              <a:t>A note on the use of these </a:t>
            </a:r>
            <a:r>
              <a:rPr lang="en-US" sz="1800" dirty="0" err="1">
                <a:solidFill>
                  <a:srgbClr val="000000"/>
                </a:solidFill>
              </a:rPr>
              <a:t>ppt</a:t>
            </a:r>
            <a:r>
              <a:rPr lang="en-US" sz="1800" dirty="0">
                <a:solidFill>
                  <a:srgbClr val="000000"/>
                </a:solidFill>
              </a:rPr>
              <a:t> slides:</a:t>
            </a:r>
          </a:p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>
                <a:solidFill>
                  <a:srgbClr val="000000"/>
                </a:solidFill>
              </a:rPr>
              <a:t>We</a:t>
            </a:r>
            <a:r>
              <a:rPr lang="ja-JP" altLang="en-US" sz="1200">
                <a:solidFill>
                  <a:srgbClr val="000000"/>
                </a:solidFill>
              </a:rPr>
              <a:t>’</a:t>
            </a:r>
            <a:r>
              <a:rPr lang="en-US" altLang="ja-JP" sz="1200" dirty="0">
                <a:solidFill>
                  <a:srgbClr val="000000"/>
                </a:solidFill>
              </a:rPr>
              <a:t>re making these slides freely available to all (faculty, students, readers). They</a:t>
            </a:r>
            <a:r>
              <a:rPr lang="ja-JP" altLang="en-US" sz="1200">
                <a:solidFill>
                  <a:srgbClr val="000000"/>
                </a:solidFill>
              </a:rPr>
              <a:t>’</a:t>
            </a:r>
            <a:r>
              <a:rPr lang="en-US" altLang="ja-JP" sz="1200" dirty="0">
                <a:solidFill>
                  <a:srgbClr val="000000"/>
                </a:solidFill>
              </a:rPr>
              <a:t>re in PowerPoint form so you see the animations; and can add, modify, and delete slides  (including this one) and slide content to suit your needs. They obviously represent a </a:t>
            </a:r>
            <a:r>
              <a:rPr lang="en-US" altLang="ja-JP" sz="1200" i="1" dirty="0">
                <a:solidFill>
                  <a:srgbClr val="000000"/>
                </a:solidFill>
              </a:rPr>
              <a:t>lot</a:t>
            </a:r>
            <a:r>
              <a:rPr lang="en-US" altLang="ja-JP" sz="1200" dirty="0">
                <a:solidFill>
                  <a:srgbClr val="000000"/>
                </a:solidFill>
              </a:rPr>
              <a:t> of work on our part. In return for use, we only ask the following:</a:t>
            </a:r>
          </a:p>
          <a:p>
            <a:pPr algn="l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65542" name="Text Box 7"/>
          <p:cNvSpPr txBox="1">
            <a:spLocks noChangeArrowheads="1"/>
          </p:cNvSpPr>
          <p:nvPr/>
        </p:nvSpPr>
        <p:spPr bwMode="auto">
          <a:xfrm>
            <a:off x="373063" y="3486630"/>
            <a:ext cx="5378450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3038" indent="-173038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400" dirty="0">
              <a:solidFill>
                <a:srgbClr val="000000"/>
              </a:solidFill>
              <a:latin typeface="Gill Sans MT" pitchFamily="34" charset="0"/>
            </a:endParaRPr>
          </a:p>
          <a:p>
            <a:pPr marL="173038" indent="-173038" algn="l">
              <a:spcBef>
                <a:spcPct val="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>
                <a:solidFill>
                  <a:srgbClr val="000000"/>
                </a:solidFill>
              </a:rPr>
              <a:t>If you use these slides (e.g., in a class) that you mention their source (after all, we</a:t>
            </a:r>
            <a:r>
              <a:rPr lang="ja-JP" altLang="en-US" sz="1200">
                <a:solidFill>
                  <a:srgbClr val="000000"/>
                </a:solidFill>
              </a:rPr>
              <a:t>’</a:t>
            </a:r>
            <a:r>
              <a:rPr lang="en-US" altLang="ja-JP" sz="1200" dirty="0">
                <a:solidFill>
                  <a:srgbClr val="000000"/>
                </a:solidFill>
              </a:rPr>
              <a:t>d like people to use our book!)</a:t>
            </a:r>
          </a:p>
          <a:p>
            <a:pPr marL="173038" indent="-173038" algn="l">
              <a:spcBef>
                <a:spcPct val="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1200" dirty="0">
                <a:solidFill>
                  <a:srgbClr val="000000"/>
                </a:solidFill>
              </a:rPr>
              <a:t>If you post any slides on a www site, that you note that they are adapted from (or perhaps identical to) our slides, and note our copyright of this material.</a:t>
            </a:r>
          </a:p>
          <a:p>
            <a:pPr marL="173038" indent="-173038" algn="l">
              <a:spcBef>
                <a:spcPct val="0"/>
              </a:spcBef>
              <a:buClr>
                <a:srgbClr val="3333CC"/>
              </a:buClr>
              <a:buSzTx/>
              <a:buFont typeface="Wingdings" pitchFamily="2" charset="2"/>
              <a:buChar char="q"/>
            </a:pPr>
            <a:endParaRPr lang="en-US" sz="1200" dirty="0">
              <a:solidFill>
                <a:srgbClr val="000000"/>
              </a:solidFill>
            </a:endParaRPr>
          </a:p>
          <a:p>
            <a:pPr marL="173038" indent="-173038" algn="l">
              <a:lnSpc>
                <a:spcPct val="85000"/>
              </a:lnSpc>
              <a:spcBef>
                <a:spcPct val="0"/>
              </a:spcBef>
              <a:buClr>
                <a:srgbClr val="3333CC"/>
              </a:buClr>
              <a:buSzTx/>
              <a:buFont typeface="Wingdings" pitchFamily="2" charset="2"/>
              <a:buNone/>
            </a:pPr>
            <a:r>
              <a:rPr lang="en-US" sz="1200" dirty="0">
                <a:solidFill>
                  <a:srgbClr val="000000"/>
                </a:solidFill>
              </a:rPr>
              <a:t>Thanks and enjoy!  JFK/KWR</a:t>
            </a:r>
          </a:p>
          <a:p>
            <a:pPr marL="173038" indent="-173038" algn="l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1200" dirty="0">
              <a:solidFill>
                <a:srgbClr val="000000"/>
              </a:solidFill>
            </a:endParaRPr>
          </a:p>
          <a:p>
            <a:pPr marL="173038" indent="-173038" algn="l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>
                <a:solidFill>
                  <a:srgbClr val="000000"/>
                </a:solidFill>
              </a:rPr>
              <a:t>     All material copyright 1996-2012</a:t>
            </a:r>
          </a:p>
          <a:p>
            <a:pPr marL="173038" indent="-173038" algn="l">
              <a:lnSpc>
                <a:spcPct val="8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200" dirty="0">
                <a:solidFill>
                  <a:srgbClr val="000000"/>
                </a:solidFill>
              </a:rPr>
              <a:t>     J.F Kurose and K.W. Ross, All Rights Reserved</a:t>
            </a:r>
          </a:p>
        </p:txBody>
      </p:sp>
      <p:pic>
        <p:nvPicPr>
          <p:cNvPr id="6554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298" y="5139141"/>
            <a:ext cx="18732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4" name="Picture 9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2438" y="2097088"/>
            <a:ext cx="36560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5" name="Picture 1" descr="6e_cover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2525" y="511175"/>
            <a:ext cx="2306638" cy="277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79502" y="5575619"/>
            <a:ext cx="57589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 smtClean="0"/>
              <a:t>The course notes are adapted for </a:t>
            </a:r>
            <a:r>
              <a:rPr lang="en-US" sz="1800" dirty="0" err="1" smtClean="0"/>
              <a:t>Bucknell’s</a:t>
            </a:r>
            <a:r>
              <a:rPr lang="en-US" sz="1800" dirty="0" smtClean="0"/>
              <a:t> CSCI 363</a:t>
            </a:r>
          </a:p>
          <a:p>
            <a:pPr algn="l"/>
            <a:r>
              <a:rPr lang="en-US" sz="1800" dirty="0" err="1" smtClean="0"/>
              <a:t>Xiannong</a:t>
            </a:r>
            <a:r>
              <a:rPr lang="en-US" sz="1800" dirty="0" smtClean="0"/>
              <a:t> </a:t>
            </a:r>
            <a:r>
              <a:rPr lang="en-US" sz="1800" dirty="0" err="1" smtClean="0"/>
              <a:t>Meng</a:t>
            </a:r>
            <a:endParaRPr lang="en-US" sz="1800" dirty="0" smtClean="0"/>
          </a:p>
          <a:p>
            <a:pPr algn="l"/>
            <a:r>
              <a:rPr lang="en-US" sz="1800" smtClean="0"/>
              <a:t>Spring 2016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867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CDFEF92-E377-40F5-A8DE-F8259406DAB1}" type="slidenum">
              <a:rPr lang="en-US"/>
              <a:pPr/>
              <a:t>10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checksum to detect bit errors</a:t>
            </a:r>
          </a:p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 i="1">
                <a:ea typeface="ＭＳ Ｐゴシック" charset="0"/>
                <a:cs typeface="+mn-cs"/>
              </a:rPr>
              <a:t>the</a:t>
            </a:r>
            <a:r>
              <a:rPr lang="en-US">
                <a:ea typeface="ＭＳ Ｐゴシック" charset="0"/>
                <a:cs typeface="+mn-cs"/>
              </a:rPr>
              <a:t> question: how to recover from errors:</a:t>
            </a:r>
          </a:p>
          <a:p>
            <a:pPr lvl="1">
              <a:spcBef>
                <a:spcPct val="45000"/>
              </a:spcBef>
              <a:buFont typeface="Wingdings" charset="0"/>
              <a:buChar char="§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acknowledgements (ACKs):</a:t>
            </a:r>
            <a:r>
              <a:rPr lang="en-US">
                <a:ea typeface="ＭＳ Ｐゴシック" charset="0"/>
              </a:rPr>
              <a:t> receiver explicitly tells sender that pkt received OK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negative acknowledgements (NAKs):</a:t>
            </a:r>
            <a:r>
              <a:rPr lang="en-US">
                <a:ea typeface="ＭＳ Ｐゴシック" charset="0"/>
              </a:rPr>
              <a:t> receiver explicitly tells sender that pkt had errors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rdt2.0</a:t>
            </a:r>
            <a:r>
              <a:rPr lang="en-US">
                <a:ea typeface="ＭＳ Ｐゴシック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rdt1.0</a:t>
            </a:r>
            <a:r>
              <a:rPr lang="en-US">
                <a:ea typeface="ＭＳ Ｐゴシック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error detection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feedback: control msgs (ACK,NAK) from receiver to sender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rdt2.0: channel with bit errors</a:t>
            </a:r>
          </a:p>
        </p:txBody>
      </p:sp>
      <p:pic>
        <p:nvPicPr>
          <p:cNvPr id="44037" name="Picture 4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587F06C7-0D84-428E-8535-D00674A0E99C}" type="slidenum">
              <a:rPr lang="en-US"/>
              <a:pPr/>
              <a:t>11</a:t>
            </a:fld>
            <a:endParaRPr lang="en-US"/>
          </a:p>
        </p:txBody>
      </p:sp>
      <p:pic>
        <p:nvPicPr>
          <p:cNvPr id="45059" name="Picture 36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563" y="855663"/>
            <a:ext cx="54848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1288"/>
            <a:ext cx="7772400" cy="1030287"/>
          </a:xfrm>
        </p:spPr>
        <p:txBody>
          <a:bodyPr/>
          <a:lstStyle/>
          <a:p>
            <a:r>
              <a:rPr lang="en-US" sz="4000" smtClean="0"/>
              <a:t>rdt2.0: FSM specification</a:t>
            </a:r>
            <a:endParaRPr lang="en-US" smtClean="0"/>
          </a:p>
        </p:txBody>
      </p:sp>
      <p:sp>
        <p:nvSpPr>
          <p:cNvPr id="45061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2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above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63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sndpkt = make_pkt(data, checksum)</a:t>
            </a:r>
          </a:p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5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extract(rcvpkt,data)</a:t>
            </a:r>
          </a:p>
          <a:p>
            <a:pPr algn="l"/>
            <a:r>
              <a:rPr lang="en-US">
                <a:latin typeface="Arial" pitchFamily="34" charset="0"/>
              </a:rPr>
              <a:t>deliver_data(data)</a:t>
            </a:r>
          </a:p>
          <a:p>
            <a:pPr algn="l"/>
            <a:r>
              <a:rPr lang="en-US">
                <a:latin typeface="Arial" pitchFamily="34" charset="0"/>
              </a:rPr>
              <a:t>udt_send(ACK)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66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</a:t>
            </a:r>
          </a:p>
          <a:p>
            <a:pPr algn="l"/>
            <a:r>
              <a:rPr lang="en-US">
                <a:latin typeface="Arial" pitchFamily="34" charset="0"/>
              </a:rPr>
              <a:t>   notcorrupt(rcvpkt)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67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8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69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70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isACK(rcvpkt)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71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72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73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74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</a:t>
            </a:r>
          </a:p>
          <a:p>
            <a:pPr algn="l"/>
            <a:r>
              <a:rPr lang="en-US">
                <a:latin typeface="Arial" pitchFamily="34" charset="0"/>
              </a:rPr>
              <a:t>   isNAK(rcvpkt)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5075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5076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5091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udt_send(NAK)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5092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pitchFamily="34" charset="0"/>
                </a:rPr>
                <a:t>  corrupt(rcvpkt)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5093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5077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5089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0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Arial" pitchFamily="34" charset="0"/>
                </a:rPr>
                <a:t>Wait for ACK or NAK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45078" name="Line 25"/>
          <p:cNvSpPr>
            <a:spLocks noChangeShapeType="1"/>
          </p:cNvSpPr>
          <p:nvPr/>
        </p:nvSpPr>
        <p:spPr bwMode="auto">
          <a:xfrm>
            <a:off x="6334125" y="3497263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79" name="Freeform 26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45080" name="Group 27"/>
          <p:cNvGrpSpPr>
            <a:grpSpLocks/>
          </p:cNvGrpSpPr>
          <p:nvPr/>
        </p:nvGrpSpPr>
        <p:grpSpPr bwMode="auto">
          <a:xfrm>
            <a:off x="6677025" y="3568700"/>
            <a:ext cx="1200150" cy="962025"/>
            <a:chOff x="1335" y="3347"/>
            <a:chExt cx="756" cy="606"/>
          </a:xfrm>
        </p:grpSpPr>
        <p:sp>
          <p:nvSpPr>
            <p:cNvPr id="45087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88" name="Text Box 29"/>
            <p:cNvSpPr txBox="1">
              <a:spLocks noChangeArrowheads="1"/>
            </p:cNvSpPr>
            <p:nvPr/>
          </p:nvSpPr>
          <p:spPr bwMode="auto">
            <a:xfrm>
              <a:off x="1335" y="3400"/>
              <a:ext cx="75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Arial" pitchFamily="34" charset="0"/>
                </a:rPr>
                <a:t>Wait for call from below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45081" name="Freeform 30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23" name="Text Box 31"/>
          <p:cNvSpPr txBox="1">
            <a:spLocks noChangeArrowheads="1"/>
          </p:cNvSpPr>
          <p:nvPr/>
        </p:nvSpPr>
        <p:spPr bwMode="auto">
          <a:xfrm>
            <a:off x="896938" y="4154488"/>
            <a:ext cx="1089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</a:rPr>
              <a:t>sender</a:t>
            </a:r>
          </a:p>
        </p:txBody>
      </p:sp>
      <p:sp>
        <p:nvSpPr>
          <p:cNvPr id="29724" name="Text Box 32"/>
          <p:cNvSpPr txBox="1">
            <a:spLocks noChangeArrowheads="1"/>
          </p:cNvSpPr>
          <p:nvPr/>
        </p:nvSpPr>
        <p:spPr bwMode="auto">
          <a:xfrm>
            <a:off x="6972300" y="1466850"/>
            <a:ext cx="124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</a:rPr>
              <a:t>receiver</a:t>
            </a:r>
          </a:p>
        </p:txBody>
      </p:sp>
      <p:sp>
        <p:nvSpPr>
          <p:cNvPr id="45084" name="Line 33"/>
          <p:cNvSpPr>
            <a:spLocks noChangeShapeType="1"/>
          </p:cNvSpPr>
          <p:nvPr/>
        </p:nvSpPr>
        <p:spPr bwMode="auto">
          <a:xfrm>
            <a:off x="349250" y="2166938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085" name="Text Box 34"/>
          <p:cNvSpPr txBox="1">
            <a:spLocks noChangeArrowheads="1"/>
          </p:cNvSpPr>
          <p:nvPr/>
        </p:nvSpPr>
        <p:spPr bwMode="auto">
          <a:xfrm>
            <a:off x="1031875" y="1212850"/>
            <a:ext cx="22558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rdt_send(data)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9727" name="Text Box 35"/>
          <p:cNvSpPr txBox="1">
            <a:spLocks noChangeArrowheads="1"/>
          </p:cNvSpPr>
          <p:nvPr/>
        </p:nvSpPr>
        <p:spPr bwMode="auto">
          <a:xfrm>
            <a:off x="1462088" y="378618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Symbol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07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D57CA803-6A67-4910-86D0-D1317088FEE1}" type="slidenum">
              <a:rPr lang="en-US"/>
              <a:pPr/>
              <a:t>12</a:t>
            </a:fld>
            <a:endParaRPr lang="en-US"/>
          </a:p>
        </p:txBody>
      </p:sp>
      <p:pic>
        <p:nvPicPr>
          <p:cNvPr id="46083" name="Picture 49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238" y="798513"/>
            <a:ext cx="6856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5738"/>
            <a:ext cx="7772400" cy="828675"/>
          </a:xfrm>
        </p:spPr>
        <p:txBody>
          <a:bodyPr/>
          <a:lstStyle/>
          <a:p>
            <a:r>
              <a:rPr lang="en-US" sz="4000" smtClean="0"/>
              <a:t>rdt2.0: operation with no errors</a:t>
            </a:r>
            <a:endParaRPr lang="en-US" smtClean="0"/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6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above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snkpkt = make_pkt(data, checksum)</a:t>
            </a:r>
          </a:p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88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extract(rcvpkt,data)</a:t>
            </a:r>
          </a:p>
          <a:p>
            <a:pPr algn="l"/>
            <a:r>
              <a:rPr lang="en-US">
                <a:latin typeface="Arial" pitchFamily="34" charset="0"/>
              </a:rPr>
              <a:t>deliver_data(data)</a:t>
            </a:r>
          </a:p>
          <a:p>
            <a:pPr algn="l"/>
            <a:r>
              <a:rPr lang="en-US">
                <a:latin typeface="Arial" pitchFamily="34" charset="0"/>
              </a:rPr>
              <a:t>udt_send(ACK)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90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</a:t>
            </a:r>
          </a:p>
          <a:p>
            <a:pPr algn="l"/>
            <a:r>
              <a:rPr lang="en-US">
                <a:latin typeface="Arial" pitchFamily="34" charset="0"/>
              </a:rPr>
              <a:t>   notcorrupt(rcvpkt)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91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2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3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4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isACK(rcvpkt)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96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097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98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</a:t>
            </a:r>
          </a:p>
          <a:p>
            <a:pPr algn="l"/>
            <a:r>
              <a:rPr lang="en-US">
                <a:latin typeface="Arial" pitchFamily="34" charset="0"/>
              </a:rPr>
              <a:t>   isNAK(rcvpkt)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099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6100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6128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udt_send(NAK)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6129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pitchFamily="34" charset="0"/>
                </a:rPr>
                <a:t>  corrupt(rcvpkt)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6130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1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6126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27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Arial" pitchFamily="34" charset="0"/>
                </a:rPr>
                <a:t>Wait for ACK or NAK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46102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103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104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below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6105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88797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46124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25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8800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46122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23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108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rdt_send(data)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88804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8805" name="Freeform 37"/>
          <p:cNvSpPr>
            <a:spLocks/>
          </p:cNvSpPr>
          <p:nvPr/>
        </p:nvSpPr>
        <p:spPr bwMode="auto">
          <a:xfrm>
            <a:off x="1011238" y="2006600"/>
            <a:ext cx="6697662" cy="3060700"/>
          </a:xfrm>
          <a:custGeom>
            <a:avLst/>
            <a:gdLst>
              <a:gd name="T0" fmla="*/ 0 w 4219"/>
              <a:gd name="T1" fmla="*/ 2147483647 h 1928"/>
              <a:gd name="T2" fmla="*/ 2147483647 w 4219"/>
              <a:gd name="T3" fmla="*/ 0 h 1928"/>
              <a:gd name="T4" fmla="*/ 2147483647 w 4219"/>
              <a:gd name="T5" fmla="*/ 2147483647 h 1928"/>
              <a:gd name="T6" fmla="*/ 2147483647 w 4219"/>
              <a:gd name="T7" fmla="*/ 2147483647 h 192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8806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6120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21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809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8810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8811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8812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6118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19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815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Text Box 48"/>
          <p:cNvSpPr txBox="1">
            <a:spLocks noChangeArrowheads="1"/>
          </p:cNvSpPr>
          <p:nvPr/>
        </p:nvSpPr>
        <p:spPr bwMode="auto">
          <a:xfrm>
            <a:off x="1409700" y="3854450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Symbol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8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8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5" grpId="0" animBg="1"/>
      <p:bldP spid="288809" grpId="0" animBg="1"/>
      <p:bldP spid="288811" grpId="0" animBg="1"/>
      <p:bldP spid="288815" grpId="0" animBg="1"/>
      <p:bldP spid="2888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17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39424F8D-D738-49DF-815A-AA37DDEF7F92}" type="slidenum">
              <a:rPr lang="en-US"/>
              <a:pPr/>
              <a:t>13</a:t>
            </a:fld>
            <a:endParaRPr lang="en-US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85738"/>
            <a:ext cx="7772400" cy="885825"/>
          </a:xfrm>
        </p:spPr>
        <p:txBody>
          <a:bodyPr/>
          <a:lstStyle/>
          <a:p>
            <a:r>
              <a:rPr lang="en-US" sz="4000" smtClean="0"/>
              <a:t>rdt2.0: error scenario</a:t>
            </a:r>
            <a:endParaRPr lang="en-US" smtClean="0"/>
          </a:p>
        </p:txBody>
      </p:sp>
      <p:sp>
        <p:nvSpPr>
          <p:cNvPr id="47108" name="Oval 3"/>
          <p:cNvSpPr>
            <a:spLocks noChangeArrowheads="1"/>
          </p:cNvSpPr>
          <p:nvPr/>
        </p:nvSpPr>
        <p:spPr bwMode="auto">
          <a:xfrm>
            <a:off x="696913" y="22098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595313" y="2293938"/>
            <a:ext cx="1200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above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snkpkt = make_pkt(data, checksum)</a:t>
            </a:r>
          </a:p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11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2" name="Text Box 7"/>
          <p:cNvSpPr txBox="1">
            <a:spLocks noChangeArrowheads="1"/>
          </p:cNvSpPr>
          <p:nvPr/>
        </p:nvSpPr>
        <p:spPr bwMode="auto">
          <a:xfrm>
            <a:off x="6319838" y="5314950"/>
            <a:ext cx="2143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extract(rcvpkt,data)</a:t>
            </a:r>
          </a:p>
          <a:p>
            <a:pPr algn="l"/>
            <a:r>
              <a:rPr lang="en-US">
                <a:latin typeface="Arial" pitchFamily="34" charset="0"/>
              </a:rPr>
              <a:t>deliver_data(data)</a:t>
            </a:r>
          </a:p>
          <a:p>
            <a:pPr algn="l"/>
            <a:r>
              <a:rPr lang="en-US">
                <a:latin typeface="Arial" pitchFamily="34" charset="0"/>
              </a:rPr>
              <a:t>udt_send(ACK)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6297613" y="4781550"/>
            <a:ext cx="21574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</a:t>
            </a:r>
          </a:p>
          <a:p>
            <a:pPr algn="l"/>
            <a:r>
              <a:rPr lang="en-US">
                <a:latin typeface="Arial" pitchFamily="34" charset="0"/>
              </a:rPr>
              <a:t>   notcorrupt(rcvpkt)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>
            <a:off x="6419850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5" name="Freeform 10"/>
          <p:cNvSpPr>
            <a:spLocks/>
          </p:cNvSpPr>
          <p:nvPr/>
        </p:nvSpPr>
        <p:spPr bwMode="auto">
          <a:xfrm flipV="1">
            <a:off x="1057275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16" name="Freeform 11"/>
          <p:cNvSpPr>
            <a:spLocks/>
          </p:cNvSpPr>
          <p:nvPr/>
        </p:nvSpPr>
        <p:spPr bwMode="auto">
          <a:xfrm>
            <a:off x="1104900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2147483647 w 2835"/>
              <a:gd name="T3" fmla="*/ 0 h 52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17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548062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 isACK(rcvpkt)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1173163" y="38163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19" name="Freeform 14"/>
          <p:cNvSpPr>
            <a:spLocks/>
          </p:cNvSpPr>
          <p:nvPr/>
        </p:nvSpPr>
        <p:spPr bwMode="auto">
          <a:xfrm>
            <a:off x="3252788" y="2286000"/>
            <a:ext cx="466725" cy="89376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0" name="Text Box 15"/>
          <p:cNvSpPr txBox="1">
            <a:spLocks noChangeArrowheads="1"/>
          </p:cNvSpPr>
          <p:nvPr/>
        </p:nvSpPr>
        <p:spPr bwMode="auto">
          <a:xfrm>
            <a:off x="3562350" y="2600325"/>
            <a:ext cx="17637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udt_send(sndpkt)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21" name="Text Box 16"/>
          <p:cNvSpPr txBox="1">
            <a:spLocks noChangeArrowheads="1"/>
          </p:cNvSpPr>
          <p:nvPr/>
        </p:nvSpPr>
        <p:spPr bwMode="auto">
          <a:xfrm>
            <a:off x="3536950" y="1925638"/>
            <a:ext cx="208597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rdt_rcv(rcvpkt) &amp;&amp;</a:t>
            </a:r>
          </a:p>
          <a:p>
            <a:pPr algn="l"/>
            <a:r>
              <a:rPr lang="en-US">
                <a:latin typeface="Arial" pitchFamily="34" charset="0"/>
              </a:rPr>
              <a:t>   isNAK(rcvpkt)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123" name="Group 18"/>
          <p:cNvGrpSpPr>
            <a:grpSpLocks/>
          </p:cNvGrpSpPr>
          <p:nvPr/>
        </p:nvGrpSpPr>
        <p:grpSpPr bwMode="auto">
          <a:xfrm>
            <a:off x="6573838" y="2352675"/>
            <a:ext cx="1924050" cy="858838"/>
            <a:chOff x="2222" y="2660"/>
            <a:chExt cx="1212" cy="541"/>
          </a:xfrm>
        </p:grpSpPr>
        <p:sp>
          <p:nvSpPr>
            <p:cNvPr id="47156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udt_send(NAK)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7157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r>
                <a:rPr lang="en-US">
                  <a:latin typeface="Arial" pitchFamily="34" charset="0"/>
                </a:rPr>
                <a:t>rdt_rcv(rcvpkt) &amp;&amp; </a:t>
              </a:r>
            </a:p>
            <a:p>
              <a:pPr algn="l"/>
              <a:r>
                <a:rPr lang="en-US">
                  <a:latin typeface="Arial" pitchFamily="34" charset="0"/>
                </a:rPr>
                <a:t>  corrupt(rcvpkt)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47158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124" name="Group 22"/>
          <p:cNvGrpSpPr>
            <a:grpSpLocks/>
          </p:cNvGrpSpPr>
          <p:nvPr/>
        </p:nvGrpSpPr>
        <p:grpSpPr bwMode="auto">
          <a:xfrm>
            <a:off x="2292350" y="2222500"/>
            <a:ext cx="1074738" cy="962025"/>
            <a:chOff x="1540" y="2116"/>
            <a:chExt cx="677" cy="606"/>
          </a:xfrm>
        </p:grpSpPr>
        <p:sp>
          <p:nvSpPr>
            <p:cNvPr id="47154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5" name="Text Box 24"/>
            <p:cNvSpPr txBox="1">
              <a:spLocks noChangeArrowheads="1"/>
            </p:cNvSpPr>
            <p:nvPr/>
          </p:nvSpPr>
          <p:spPr bwMode="auto">
            <a:xfrm>
              <a:off x="1540" y="2163"/>
              <a:ext cx="67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>
                  <a:latin typeface="Arial" pitchFamily="34" charset="0"/>
                </a:rPr>
                <a:t>Wait for ACK or NAK</a:t>
              </a:r>
              <a:endParaRPr lang="en-US">
                <a:latin typeface="Times New Roman" pitchFamily="18" charset="0"/>
              </a:endParaRPr>
            </a:p>
          </p:txBody>
        </p:sp>
      </p:grpSp>
      <p:sp>
        <p:nvSpPr>
          <p:cNvPr id="47125" name="Freeform 25"/>
          <p:cNvSpPr>
            <a:spLocks/>
          </p:cNvSpPr>
          <p:nvPr/>
        </p:nvSpPr>
        <p:spPr bwMode="auto">
          <a:xfrm>
            <a:off x="6672263" y="3148013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126" name="Oval 26"/>
          <p:cNvSpPr>
            <a:spLocks noChangeArrowheads="1"/>
          </p:cNvSpPr>
          <p:nvPr/>
        </p:nvSpPr>
        <p:spPr bwMode="auto">
          <a:xfrm>
            <a:off x="6764338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127" name="Text Box 27"/>
          <p:cNvSpPr txBox="1">
            <a:spLocks noChangeArrowheads="1"/>
          </p:cNvSpPr>
          <p:nvPr/>
        </p:nvSpPr>
        <p:spPr bwMode="auto">
          <a:xfrm>
            <a:off x="6677025" y="3652838"/>
            <a:ext cx="12001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below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7128" name="Freeform 28"/>
          <p:cNvSpPr>
            <a:spLocks/>
          </p:cNvSpPr>
          <p:nvPr/>
        </p:nvSpPr>
        <p:spPr bwMode="auto">
          <a:xfrm flipV="1">
            <a:off x="6684963" y="4464050"/>
            <a:ext cx="1257300" cy="469900"/>
          </a:xfrm>
          <a:custGeom>
            <a:avLst/>
            <a:gdLst>
              <a:gd name="T0" fmla="*/ 2147483647 w 1500"/>
              <a:gd name="T1" fmla="*/ 2147483647 h 740"/>
              <a:gd name="T2" fmla="*/ 2147483647 w 1500"/>
              <a:gd name="T3" fmla="*/ 2147483647 h 74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89821" name="Group 29"/>
          <p:cNvGrpSpPr>
            <a:grpSpLocks/>
          </p:cNvGrpSpPr>
          <p:nvPr/>
        </p:nvGrpSpPr>
        <p:grpSpPr bwMode="auto">
          <a:xfrm>
            <a:off x="349250" y="2166938"/>
            <a:ext cx="1333500" cy="1004887"/>
            <a:chOff x="220" y="1365"/>
            <a:chExt cx="840" cy="633"/>
          </a:xfrm>
        </p:grpSpPr>
        <p:sp>
          <p:nvSpPr>
            <p:cNvPr id="47152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3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9824" name="Group 32"/>
          <p:cNvGrpSpPr>
            <a:grpSpLocks/>
          </p:cNvGrpSpPr>
          <p:nvPr/>
        </p:nvGrpSpPr>
        <p:grpSpPr bwMode="auto">
          <a:xfrm>
            <a:off x="6334125" y="3497263"/>
            <a:ext cx="1414463" cy="1033462"/>
            <a:chOff x="3990" y="2203"/>
            <a:chExt cx="891" cy="651"/>
          </a:xfrm>
        </p:grpSpPr>
        <p:sp>
          <p:nvSpPr>
            <p:cNvPr id="47150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51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31" name="Text Box 35"/>
          <p:cNvSpPr txBox="1">
            <a:spLocks noChangeArrowheads="1"/>
          </p:cNvSpPr>
          <p:nvPr/>
        </p:nvSpPr>
        <p:spPr bwMode="auto">
          <a:xfrm>
            <a:off x="1030288" y="1200150"/>
            <a:ext cx="2255837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rdt_send(data)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89828" name="Line 36"/>
          <p:cNvSpPr>
            <a:spLocks noChangeShapeType="1"/>
          </p:cNvSpPr>
          <p:nvPr/>
        </p:nvSpPr>
        <p:spPr bwMode="auto">
          <a:xfrm>
            <a:off x="1011238" y="1289050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9829" name="Freeform 37"/>
          <p:cNvSpPr>
            <a:spLocks/>
          </p:cNvSpPr>
          <p:nvPr/>
        </p:nvSpPr>
        <p:spPr bwMode="auto">
          <a:xfrm>
            <a:off x="1011238" y="2006600"/>
            <a:ext cx="6940550" cy="654050"/>
          </a:xfrm>
          <a:custGeom>
            <a:avLst/>
            <a:gdLst>
              <a:gd name="T0" fmla="*/ 0 w 4372"/>
              <a:gd name="T1" fmla="*/ 2147483647 h 412"/>
              <a:gd name="T2" fmla="*/ 2147483647 w 4372"/>
              <a:gd name="T3" fmla="*/ 0 h 412"/>
              <a:gd name="T4" fmla="*/ 2147483647 w 4372"/>
              <a:gd name="T5" fmla="*/ 2147483647 h 412"/>
              <a:gd name="T6" fmla="*/ 2147483647 w 4372"/>
              <a:gd name="T7" fmla="*/ 2147483647 h 41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9830" name="Group 38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7148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9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9833" name="Oval 41"/>
          <p:cNvSpPr>
            <a:spLocks noChangeArrowheads="1"/>
          </p:cNvSpPr>
          <p:nvPr/>
        </p:nvSpPr>
        <p:spPr bwMode="auto">
          <a:xfrm>
            <a:off x="2332038" y="2222500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9834" name="Line 42"/>
          <p:cNvSpPr>
            <a:spLocks noChangeShapeType="1"/>
          </p:cNvSpPr>
          <p:nvPr/>
        </p:nvSpPr>
        <p:spPr bwMode="auto">
          <a:xfrm flipH="1">
            <a:off x="6261100" y="4902200"/>
            <a:ext cx="12700" cy="11938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9835" name="Freeform 43"/>
          <p:cNvSpPr>
            <a:spLocks/>
          </p:cNvSpPr>
          <p:nvPr/>
        </p:nvSpPr>
        <p:spPr bwMode="auto">
          <a:xfrm>
            <a:off x="1155700" y="3886200"/>
            <a:ext cx="6667500" cy="2260600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9836" name="Group 44"/>
          <p:cNvGrpSpPr>
            <a:grpSpLocks/>
          </p:cNvGrpSpPr>
          <p:nvPr/>
        </p:nvGrpSpPr>
        <p:grpSpPr bwMode="auto">
          <a:xfrm>
            <a:off x="347663" y="2166938"/>
            <a:ext cx="1333500" cy="1004887"/>
            <a:chOff x="220" y="1365"/>
            <a:chExt cx="840" cy="633"/>
          </a:xfrm>
        </p:grpSpPr>
        <p:sp>
          <p:nvSpPr>
            <p:cNvPr id="47146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147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9839" name="Oval 47"/>
          <p:cNvSpPr>
            <a:spLocks noChangeArrowheads="1"/>
          </p:cNvSpPr>
          <p:nvPr/>
        </p:nvSpPr>
        <p:spPr bwMode="auto">
          <a:xfrm>
            <a:off x="2328863" y="2227263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9840" name="Line 48"/>
          <p:cNvSpPr>
            <a:spLocks noChangeShapeType="1"/>
          </p:cNvSpPr>
          <p:nvPr/>
        </p:nvSpPr>
        <p:spPr bwMode="auto">
          <a:xfrm>
            <a:off x="6553200" y="2493963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9841" name="Freeform 49"/>
          <p:cNvSpPr>
            <a:spLocks/>
          </p:cNvSpPr>
          <p:nvPr/>
        </p:nvSpPr>
        <p:spPr bwMode="auto">
          <a:xfrm>
            <a:off x="3657600" y="2216150"/>
            <a:ext cx="4378325" cy="1025525"/>
          </a:xfrm>
          <a:custGeom>
            <a:avLst/>
            <a:gdLst>
              <a:gd name="T0" fmla="*/ 2147483647 w 2758"/>
              <a:gd name="T1" fmla="*/ 2147483647 h 646"/>
              <a:gd name="T2" fmla="*/ 2147483647 w 2758"/>
              <a:gd name="T3" fmla="*/ 2147483647 h 646"/>
              <a:gd name="T4" fmla="*/ 2147483647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842" name="Line 50"/>
          <p:cNvSpPr>
            <a:spLocks noChangeShapeType="1"/>
          </p:cNvSpPr>
          <p:nvPr/>
        </p:nvSpPr>
        <p:spPr bwMode="auto">
          <a:xfrm>
            <a:off x="3548063" y="2090738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89843" name="Freeform 51"/>
          <p:cNvSpPr>
            <a:spLocks/>
          </p:cNvSpPr>
          <p:nvPr/>
        </p:nvSpPr>
        <p:spPr bwMode="auto">
          <a:xfrm>
            <a:off x="3643313" y="2951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7 w 2566"/>
              <a:gd name="T3" fmla="*/ 0 h 1344"/>
              <a:gd name="T4" fmla="*/ 2147483647 w 2566"/>
              <a:gd name="T5" fmla="*/ 2147483647 h 1344"/>
              <a:gd name="T6" fmla="*/ 2147483647 w 2566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85" name="Text Box 52"/>
          <p:cNvSpPr txBox="1">
            <a:spLocks noChangeArrowheads="1"/>
          </p:cNvSpPr>
          <p:nvPr/>
        </p:nvSpPr>
        <p:spPr bwMode="auto">
          <a:xfrm>
            <a:off x="1435100" y="3868738"/>
            <a:ext cx="323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Symbol" pitchFamily="18" charset="2"/>
              </a:rPr>
              <a:t>L</a:t>
            </a:r>
          </a:p>
        </p:txBody>
      </p:sp>
      <p:pic>
        <p:nvPicPr>
          <p:cNvPr id="47145" name="Picture 53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488" y="847725"/>
            <a:ext cx="4570412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89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9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89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89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1000"/>
                                        <p:tgtEl>
                                          <p:spTgt spid="289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289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89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89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2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29" grpId="0" animBg="1"/>
      <p:bldP spid="289833" grpId="0" animBg="1"/>
      <p:bldP spid="289835" grpId="0" animBg="1"/>
      <p:bldP spid="289839" grpId="0" animBg="1"/>
      <p:bldP spid="289839" grpId="1" animBg="1"/>
      <p:bldP spid="289841" grpId="0" animBg="1"/>
      <p:bldP spid="2898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27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08B34D1-5469-4245-A722-A12F494D1DA1}" type="slidenum">
              <a:rPr lang="en-US"/>
              <a:pPr/>
              <a:t>14</a:t>
            </a:fld>
            <a:endParaRPr lang="en-US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185738"/>
            <a:ext cx="7772400" cy="10191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 has a fatal flaw!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1175" y="1589088"/>
            <a:ext cx="3810000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mtClean="0">
                <a:solidFill>
                  <a:srgbClr val="CC0000"/>
                </a:solidFill>
              </a:rPr>
              <a:t>what happens if ACK/NAK corrupted?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sender doesn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know what happened at receiver!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can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just retransmit: possible duplicate</a:t>
            </a:r>
            <a:endParaRPr lang="en-US" altLang="ja-JP" smtClean="0"/>
          </a:p>
          <a:p>
            <a:pPr>
              <a:lnSpc>
                <a:spcPct val="80000"/>
              </a:lnSpc>
              <a:spcBef>
                <a:spcPct val="60000"/>
              </a:spcBef>
              <a:buFont typeface="Wingdings" pitchFamily="2" charset="2"/>
              <a:buNone/>
            </a:pPr>
            <a:endParaRPr lang="en-US" sz="2400" smtClean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mtClean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3810000" cy="2562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 smtClean="0">
                <a:solidFill>
                  <a:srgbClr val="CC0000"/>
                </a:solidFill>
              </a:rPr>
              <a:t>handling duplicates</a:t>
            </a:r>
            <a:r>
              <a:rPr lang="en-US" sz="3200" smtClean="0">
                <a:solidFill>
                  <a:srgbClr val="FF0000"/>
                </a:solidFill>
              </a:rPr>
              <a:t>: </a:t>
            </a:r>
          </a:p>
          <a:p>
            <a:r>
              <a:rPr lang="en-US" sz="2400" smtClean="0"/>
              <a:t>sender retransmits current pkt if ACK/NAK corrupted</a:t>
            </a:r>
          </a:p>
          <a:p>
            <a:r>
              <a:rPr lang="en-US" sz="2400" smtClean="0"/>
              <a:t>sender adds </a:t>
            </a:r>
            <a:r>
              <a:rPr lang="en-US" sz="2400" i="1" smtClean="0">
                <a:solidFill>
                  <a:srgbClr val="000099"/>
                </a:solidFill>
              </a:rPr>
              <a:t>sequence number</a:t>
            </a:r>
            <a:r>
              <a:rPr lang="en-US" sz="2400" smtClean="0"/>
              <a:t> to each pkt</a:t>
            </a:r>
          </a:p>
          <a:p>
            <a:r>
              <a:rPr lang="en-US" sz="2400" smtClean="0"/>
              <a:t>receiver discards (doesn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deliver up) duplicate pkt</a:t>
            </a:r>
            <a:endParaRPr lang="en-US" sz="2400" smtClean="0"/>
          </a:p>
        </p:txBody>
      </p:sp>
      <p:pic>
        <p:nvPicPr>
          <p:cNvPr id="48134" name="Picture 11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928688"/>
            <a:ext cx="5027613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7149" name="Group 13"/>
          <p:cNvGrpSpPr>
            <a:grpSpLocks/>
          </p:cNvGrpSpPr>
          <p:nvPr/>
        </p:nvGrpSpPr>
        <p:grpSpPr bwMode="auto">
          <a:xfrm>
            <a:off x="2463800" y="4445000"/>
            <a:ext cx="4092575" cy="1603375"/>
            <a:chOff x="1552" y="2800"/>
            <a:chExt cx="2578" cy="1010"/>
          </a:xfrm>
        </p:grpSpPr>
        <p:sp>
          <p:nvSpPr>
            <p:cNvPr id="32777" name="Rectangle 7"/>
            <p:cNvSpPr>
              <a:spLocks noChangeArrowheads="1"/>
            </p:cNvSpPr>
            <p:nvPr/>
          </p:nvSpPr>
          <p:spPr bwMode="auto">
            <a:xfrm>
              <a:off x="1552" y="2974"/>
              <a:ext cx="2578" cy="836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Rectangle 9"/>
            <p:cNvSpPr>
              <a:spLocks noChangeArrowheads="1"/>
            </p:cNvSpPr>
            <p:nvPr/>
          </p:nvSpPr>
          <p:spPr bwMode="auto">
            <a:xfrm>
              <a:off x="2226" y="2913"/>
              <a:ext cx="1038" cy="1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Text Box 10"/>
            <p:cNvSpPr txBox="1">
              <a:spLocks noChangeArrowheads="1"/>
            </p:cNvSpPr>
            <p:nvPr/>
          </p:nvSpPr>
          <p:spPr bwMode="auto">
            <a:xfrm>
              <a:off x="1724" y="2800"/>
              <a:ext cx="1340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smtClean="0">
                  <a:solidFill>
                    <a:srgbClr val="CC0000"/>
                  </a:solidFill>
                  <a:latin typeface="Gill Sans MT" charset="0"/>
                </a:rPr>
                <a:t>stop and wait</a:t>
              </a:r>
            </a:p>
          </p:txBody>
        </p:sp>
        <p:sp>
          <p:nvSpPr>
            <p:cNvPr id="32780" name="Text Box 6"/>
            <p:cNvSpPr txBox="1">
              <a:spLocks noChangeArrowheads="1"/>
            </p:cNvSpPr>
            <p:nvPr/>
          </p:nvSpPr>
          <p:spPr bwMode="auto">
            <a:xfrm>
              <a:off x="1665" y="3052"/>
              <a:ext cx="2452" cy="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CC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2800" dirty="0" smtClean="0">
                  <a:latin typeface="Gill Sans MT" charset="0"/>
                </a:rPr>
                <a:t>sender sends one packet, 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2800" dirty="0" smtClean="0">
                  <a:latin typeface="Gill Sans MT" charset="0"/>
                </a:rPr>
                <a:t>then waits for receiver’s 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2800" dirty="0" smtClean="0">
                  <a:latin typeface="Gill Sans MT" charset="0"/>
                </a:rPr>
                <a:t>response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/>
      <p:bldP spid="3471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04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55653BE-359F-448E-AF85-C1363D1AEC7E}" type="slidenum">
              <a:rPr lang="en-US"/>
              <a:pPr/>
              <a:t>2</a:t>
            </a:fld>
            <a:endParaRPr lang="en-US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35846" name="Picture 6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15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BEC3737F-2ED4-446F-BBD6-D2EEC04BAF5C}" type="slidenum">
              <a:rPr lang="en-US"/>
              <a:pPr/>
              <a:t>3</a:t>
            </a:fld>
            <a:endParaRPr lang="en-US"/>
          </a:p>
        </p:txBody>
      </p:sp>
      <p:pic>
        <p:nvPicPr>
          <p:cNvPr id="36867" name="Picture 8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r>
              <a:rPr lang="en-US" smtClean="0"/>
              <a:t>Principles of reliable data transfer</a:t>
            </a:r>
            <a:endParaRPr lang="en-US" sz="4800" smtClean="0"/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r>
              <a:rPr lang="en-US" smtClean="0"/>
              <a:t>important in application, transport, link layers</a:t>
            </a:r>
          </a:p>
          <a:p>
            <a:pPr lvl="1"/>
            <a:r>
              <a:rPr lang="en-US" smtClean="0"/>
              <a:t>top-10 list of important networking topics!</a:t>
            </a:r>
          </a:p>
          <a:p>
            <a:endParaRPr lang="en-US" sz="3200" smtClean="0"/>
          </a:p>
        </p:txBody>
      </p:sp>
      <p:sp>
        <p:nvSpPr>
          <p:cNvPr id="215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r>
              <a:rPr lang="en-US" sz="2400" smtClean="0"/>
              <a:t>characteristics of unreliable channel will determine complexity of reliable data transfer protocol (rdt)</a:t>
            </a:r>
            <a:endParaRPr lang="en-US" smtClean="0"/>
          </a:p>
        </p:txBody>
      </p:sp>
      <p:pic>
        <p:nvPicPr>
          <p:cNvPr id="36871" name="Picture 5" descr="rdt_servi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7"/>
          <p:cNvSpPr>
            <a:spLocks noChangeArrowheads="1"/>
          </p:cNvSpPr>
          <p:nvPr/>
        </p:nvSpPr>
        <p:spPr bwMode="auto">
          <a:xfrm>
            <a:off x="3962400" y="3276600"/>
            <a:ext cx="4800600" cy="2209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253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0EBE7EAA-F24E-43D2-94E9-70F48265A338}" type="slidenum">
              <a:rPr lang="en-US"/>
              <a:pPr/>
              <a:t>4</a:t>
            </a:fld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r>
              <a:rPr lang="en-US" sz="2400" smtClean="0"/>
              <a:t>characteristics of unreliable channel will determine complexity of reliable data transfer protocol (rdt)</a:t>
            </a:r>
            <a:endParaRPr lang="en-US" smtClean="0"/>
          </a:p>
        </p:txBody>
      </p:sp>
      <p:pic>
        <p:nvPicPr>
          <p:cNvPr id="37892" name="Picture 5" descr="rdt_serv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962400" y="3352800"/>
            <a:ext cx="46482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7894" name="Picture 9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6" name="Rectangle 10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Principles of reliable data transfer</a:t>
            </a:r>
          </a:p>
        </p:txBody>
      </p:sp>
      <p:sp>
        <p:nvSpPr>
          <p:cNvPr id="22537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r>
              <a:rPr lang="en-US" smtClean="0"/>
              <a:t>important in application, transport, link layers</a:t>
            </a:r>
          </a:p>
          <a:p>
            <a:pPr lvl="1"/>
            <a:r>
              <a:rPr lang="en-US" smtClean="0"/>
              <a:t>top-10 list of important networking topics!</a:t>
            </a:r>
          </a:p>
          <a:p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355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1AC11A2-1950-41F9-A1B7-E95C1F01A042}" type="slidenum">
              <a:rPr lang="en-US"/>
              <a:pPr/>
              <a:t>5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5" y="5619750"/>
            <a:ext cx="7781925" cy="466725"/>
          </a:xfrm>
        </p:spPr>
        <p:txBody>
          <a:bodyPr/>
          <a:lstStyle/>
          <a:p>
            <a:r>
              <a:rPr lang="en-US" sz="2400" smtClean="0"/>
              <a:t>characteristics of unreliable channel will determine complexity of reliable data transfer protocol (rdt)</a:t>
            </a:r>
            <a:endParaRPr lang="en-US" smtClean="0"/>
          </a:p>
        </p:txBody>
      </p:sp>
      <p:pic>
        <p:nvPicPr>
          <p:cNvPr id="38916" name="Picture 5" descr="rdt_servi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150" y="2114550"/>
            <a:ext cx="7623175" cy="336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8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7925"/>
            <a:ext cx="7658100" cy="838200"/>
          </a:xfrm>
        </p:spPr>
        <p:txBody>
          <a:bodyPr/>
          <a:lstStyle/>
          <a:p>
            <a:r>
              <a:rPr lang="en-US" smtClean="0"/>
              <a:t>important in application, transport, link layers</a:t>
            </a:r>
          </a:p>
          <a:p>
            <a:pPr lvl="1"/>
            <a:r>
              <a:rPr lang="en-US" smtClean="0"/>
              <a:t>top-10 list of important networking topics!</a:t>
            </a:r>
          </a:p>
          <a:p>
            <a:endParaRPr lang="en-US" sz="3200" smtClean="0"/>
          </a:p>
        </p:txBody>
      </p:sp>
      <p:pic>
        <p:nvPicPr>
          <p:cNvPr id="38918" name="Picture 14" descr="underline_base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0213" y="885825"/>
            <a:ext cx="7769225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0" name="Rectangle 15"/>
          <p:cNvSpPr>
            <a:spLocks noGrp="1" noChangeArrowheads="1"/>
          </p:cNvSpPr>
          <p:nvPr>
            <p:ph type="title"/>
          </p:nvPr>
        </p:nvSpPr>
        <p:spPr>
          <a:xfrm>
            <a:off x="422275" y="952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Principles of reliable data transfer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45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3906CC86-A74B-4339-83DD-480AAE61F813}" type="slidenum">
              <a:rPr lang="en-US"/>
              <a:pPr/>
              <a:t>6</a:t>
            </a:fld>
            <a:endParaRPr lang="en-US"/>
          </a:p>
        </p:txBody>
      </p:sp>
      <p:pic>
        <p:nvPicPr>
          <p:cNvPr id="39939" name="Picture 26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r>
              <a:rPr lang="en-US" sz="3600" smtClean="0"/>
              <a:t>Reliable data transfer: getting started</a:t>
            </a:r>
            <a:endParaRPr lang="en-US" smtClean="0"/>
          </a:p>
        </p:txBody>
      </p:sp>
      <p:pic>
        <p:nvPicPr>
          <p:cNvPr id="39941" name="Picture 3" descr="rdt_par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2100" y="2652713"/>
            <a:ext cx="5969000" cy="238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3" name="Text Box 4"/>
          <p:cNvSpPr txBox="1">
            <a:spLocks noChangeArrowheads="1"/>
          </p:cNvSpPr>
          <p:nvPr/>
        </p:nvSpPr>
        <p:spPr bwMode="auto">
          <a:xfrm>
            <a:off x="1017588" y="3106738"/>
            <a:ext cx="8461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send</a:t>
            </a:r>
          </a:p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side</a:t>
            </a:r>
          </a:p>
        </p:txBody>
      </p:sp>
      <p:sp>
        <p:nvSpPr>
          <p:cNvPr id="24584" name="Text Box 5"/>
          <p:cNvSpPr txBox="1">
            <a:spLocks noChangeArrowheads="1"/>
          </p:cNvSpPr>
          <p:nvPr/>
        </p:nvSpPr>
        <p:spPr bwMode="auto">
          <a:xfrm>
            <a:off x="7192963" y="3116263"/>
            <a:ext cx="1168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receive</a:t>
            </a:r>
          </a:p>
          <a:p>
            <a:pPr>
              <a:defRPr/>
            </a:pPr>
            <a:r>
              <a:rPr lang="en-US" sz="2400" smtClean="0">
                <a:solidFill>
                  <a:srgbClr val="000099"/>
                </a:solidFill>
                <a:latin typeface="Arial" charset="0"/>
              </a:rPr>
              <a:t>side</a:t>
            </a:r>
          </a:p>
        </p:txBody>
      </p:sp>
      <p:grpSp>
        <p:nvGrpSpPr>
          <p:cNvPr id="283654" name="Group 6"/>
          <p:cNvGrpSpPr>
            <a:grpSpLocks/>
          </p:cNvGrpSpPr>
          <p:nvPr/>
        </p:nvGrpSpPr>
        <p:grpSpPr bwMode="auto">
          <a:xfrm>
            <a:off x="227013" y="1460500"/>
            <a:ext cx="3965575" cy="1416050"/>
            <a:chOff x="143" y="920"/>
            <a:chExt cx="2498" cy="892"/>
          </a:xfrm>
        </p:grpSpPr>
        <p:sp>
          <p:nvSpPr>
            <p:cNvPr id="24601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Courier New" pitchFamily="49" charset="0"/>
                </a:rPr>
                <a:t>rdt_send():</a:t>
              </a:r>
              <a:r>
                <a:rPr lang="en-US" sz="1800">
                  <a:latin typeface="Times New Roman" pitchFamily="18" charset="0"/>
                </a:rPr>
                <a:t> </a:t>
              </a:r>
              <a:r>
                <a:rPr lang="en-US" sz="1800"/>
                <a:t>called from above, (e.g., by app.). Passed data to </a:t>
              </a:r>
            </a:p>
            <a:p>
              <a:r>
                <a:rPr lang="en-US" sz="1800"/>
                <a:t>deliver to receiver upper layer</a:t>
              </a:r>
              <a:endParaRPr lang="en-US" sz="2400"/>
            </a:p>
          </p:txBody>
        </p:sp>
        <p:grpSp>
          <p:nvGrpSpPr>
            <p:cNvPr id="39961" name="Group 8"/>
            <p:cNvGrpSpPr>
              <a:grpSpLocks/>
            </p:cNvGrpSpPr>
            <p:nvPr/>
          </p:nvGrpSpPr>
          <p:grpSpPr bwMode="auto">
            <a:xfrm>
              <a:off x="240" y="930"/>
              <a:ext cx="2370" cy="882"/>
              <a:chOff x="240" y="942"/>
              <a:chExt cx="2370" cy="882"/>
            </a:xfrm>
          </p:grpSpPr>
          <p:sp>
            <p:nvSpPr>
              <p:cNvPr id="24603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04" name="Rectangle 10"/>
              <p:cNvSpPr>
                <a:spLocks noChangeArrowheads="1"/>
              </p:cNvSpPr>
              <p:nvPr/>
            </p:nvSpPr>
            <p:spPr bwMode="auto">
              <a:xfrm>
                <a:off x="240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3659" name="Group 11"/>
          <p:cNvGrpSpPr>
            <a:grpSpLocks/>
          </p:cNvGrpSpPr>
          <p:nvPr/>
        </p:nvGrpSpPr>
        <p:grpSpPr bwMode="auto">
          <a:xfrm>
            <a:off x="276225" y="4381500"/>
            <a:ext cx="3762375" cy="1862138"/>
            <a:chOff x="174" y="2760"/>
            <a:chExt cx="2370" cy="1173"/>
          </a:xfrm>
        </p:grpSpPr>
        <p:sp>
          <p:nvSpPr>
            <p:cNvPr id="24597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Courier New" pitchFamily="49" charset="0"/>
                </a:rPr>
                <a:t>udt_send():</a:t>
              </a:r>
              <a:r>
                <a:rPr lang="en-US" sz="1800">
                  <a:latin typeface="Times New Roman" pitchFamily="18" charset="0"/>
                </a:rPr>
                <a:t> </a:t>
              </a:r>
              <a:r>
                <a:rPr lang="en-US" sz="1800"/>
                <a:t>called by rdt,</a:t>
              </a:r>
            </a:p>
            <a:p>
              <a:r>
                <a:rPr lang="en-US" sz="1800"/>
                <a:t>to transfer packet over </a:t>
              </a:r>
            </a:p>
            <a:p>
              <a:r>
                <a:rPr lang="en-US" sz="1800"/>
                <a:t>unreliable channel to receiver</a:t>
              </a:r>
              <a:endParaRPr lang="en-US" sz="2400"/>
            </a:p>
          </p:txBody>
        </p:sp>
        <p:grpSp>
          <p:nvGrpSpPr>
            <p:cNvPr id="39957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24599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600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3664" name="Group 16"/>
          <p:cNvGrpSpPr>
            <a:grpSpLocks/>
          </p:cNvGrpSpPr>
          <p:nvPr/>
        </p:nvGrpSpPr>
        <p:grpSpPr bwMode="auto">
          <a:xfrm>
            <a:off x="4922838" y="4362450"/>
            <a:ext cx="3965575" cy="1647825"/>
            <a:chOff x="3101" y="2748"/>
            <a:chExt cx="2498" cy="1038"/>
          </a:xfrm>
        </p:grpSpPr>
        <p:sp>
          <p:nvSpPr>
            <p:cNvPr id="24593" name="Text Box 17"/>
            <p:cNvSpPr txBox="1">
              <a:spLocks noChangeArrowheads="1"/>
            </p:cNvSpPr>
            <p:nvPr/>
          </p:nvSpPr>
          <p:spPr bwMode="auto">
            <a:xfrm>
              <a:off x="3101" y="3368"/>
              <a:ext cx="249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Courier New" pitchFamily="49" charset="0"/>
                </a:rPr>
                <a:t>rdt_rcv():</a:t>
              </a:r>
              <a:r>
                <a:rPr lang="en-US" sz="1800">
                  <a:latin typeface="Times New Roman" pitchFamily="18" charset="0"/>
                </a:rPr>
                <a:t> </a:t>
              </a:r>
              <a:r>
                <a:rPr lang="en-US" sz="1800"/>
                <a:t>called when packet arrives on rcv-side of channel</a:t>
              </a:r>
              <a:endParaRPr lang="en-US" sz="2400"/>
            </a:p>
          </p:txBody>
        </p:sp>
        <p:grpSp>
          <p:nvGrpSpPr>
            <p:cNvPr id="39953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038"/>
              <a:chOff x="3162" y="2748"/>
              <a:chExt cx="2370" cy="1038"/>
            </a:xfrm>
          </p:grpSpPr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6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83669" name="Group 21"/>
          <p:cNvGrpSpPr>
            <a:grpSpLocks/>
          </p:cNvGrpSpPr>
          <p:nvPr/>
        </p:nvGrpSpPr>
        <p:grpSpPr bwMode="auto">
          <a:xfrm>
            <a:off x="4981575" y="1470025"/>
            <a:ext cx="3762375" cy="1349375"/>
            <a:chOff x="3138" y="926"/>
            <a:chExt cx="2370" cy="850"/>
          </a:xfrm>
        </p:grpSpPr>
        <p:sp>
          <p:nvSpPr>
            <p:cNvPr id="24589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Courier New" pitchFamily="49" charset="0"/>
                </a:rPr>
                <a:t>deliver_data():</a:t>
              </a:r>
              <a:r>
                <a:rPr lang="en-US" sz="1800">
                  <a:latin typeface="Times New Roman" pitchFamily="18" charset="0"/>
                </a:rPr>
                <a:t> </a:t>
              </a:r>
              <a:r>
                <a:rPr lang="en-US" sz="1800"/>
                <a:t>called by </a:t>
              </a:r>
              <a:r>
                <a:rPr lang="en-US" sz="1800" b="1"/>
                <a:t>rdt</a:t>
              </a:r>
              <a:r>
                <a:rPr lang="en-US" sz="1800"/>
                <a:t> to deliver data to upper</a:t>
              </a:r>
              <a:endParaRPr lang="en-US" sz="2400"/>
            </a:p>
          </p:txBody>
        </p:sp>
        <p:grpSp>
          <p:nvGrpSpPr>
            <p:cNvPr id="39949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24591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Tahoma" charset="0"/>
                  <a:ea typeface="ＭＳ Ｐゴシック" charset="0"/>
                </a:endParaRPr>
              </a:p>
            </p:txBody>
          </p:sp>
          <p:sp>
            <p:nvSpPr>
              <p:cNvPr id="24592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3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3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394B37A7-772B-44E2-AA0D-AC534F3D2F78}" type="slidenum">
              <a:rPr lang="en-US"/>
              <a:pPr/>
              <a:t>7</a:t>
            </a:fld>
            <a:endParaRPr lang="en-US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193800"/>
            <a:ext cx="7947025" cy="33528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CC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CC0000"/>
                </a:solidFill>
              </a:rPr>
              <a:t>We</a:t>
            </a:r>
            <a:r>
              <a:rPr lang="ja-JP" altLang="en-US" smtClean="0">
                <a:solidFill>
                  <a:srgbClr val="CC0000"/>
                </a:solidFill>
              </a:rPr>
              <a:t> </a:t>
            </a:r>
            <a:r>
              <a:rPr lang="en-US" altLang="ja-JP" dirty="0" smtClean="0">
                <a:solidFill>
                  <a:srgbClr val="CC0000"/>
                </a:solidFill>
              </a:rPr>
              <a:t>will:</a:t>
            </a:r>
          </a:p>
          <a:p>
            <a:r>
              <a:rPr lang="en-US" dirty="0" smtClean="0"/>
              <a:t>incrementally develop sender, receiver sides of </a:t>
            </a:r>
            <a:r>
              <a:rPr lang="en-US" u="sng" dirty="0" smtClean="0">
                <a:solidFill>
                  <a:srgbClr val="CC0000"/>
                </a:solidFill>
              </a:rPr>
              <a:t>r</a:t>
            </a:r>
            <a:r>
              <a:rPr lang="en-US" dirty="0" smtClean="0"/>
              <a:t>eliable </a:t>
            </a:r>
            <a:r>
              <a:rPr lang="en-US" u="sng" dirty="0" smtClean="0">
                <a:solidFill>
                  <a:srgbClr val="CC0000"/>
                </a:solidFill>
              </a:rPr>
              <a:t>d</a:t>
            </a:r>
            <a:r>
              <a:rPr lang="en-US" dirty="0" smtClean="0"/>
              <a:t>ata </a:t>
            </a:r>
            <a:r>
              <a:rPr lang="en-US" u="sng" dirty="0" smtClean="0">
                <a:solidFill>
                  <a:srgbClr val="CC0000"/>
                </a:solidFill>
              </a:rPr>
              <a:t>t</a:t>
            </a:r>
            <a:r>
              <a:rPr lang="en-US" dirty="0" smtClean="0"/>
              <a:t>ransfer protocol (</a:t>
            </a:r>
            <a:r>
              <a:rPr lang="en-US" dirty="0" err="1" smtClean="0"/>
              <a:t>rdt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consider only unidirectional data transfer</a:t>
            </a:r>
          </a:p>
          <a:p>
            <a:pPr lvl="1"/>
            <a:r>
              <a:rPr lang="en-US" dirty="0" smtClean="0"/>
              <a:t>but control info will flow on both directions!</a:t>
            </a:r>
          </a:p>
          <a:p>
            <a:r>
              <a:rPr lang="en-US" dirty="0" smtClean="0"/>
              <a:t>use finite state machines (FSM)  to specify behaviors of sender, receiver</a:t>
            </a:r>
          </a:p>
        </p:txBody>
      </p:sp>
      <p:sp>
        <p:nvSpPr>
          <p:cNvPr id="25605" name="Oval 5"/>
          <p:cNvSpPr>
            <a:spLocks noChangeArrowheads="1"/>
          </p:cNvSpPr>
          <p:nvPr/>
        </p:nvSpPr>
        <p:spPr bwMode="auto">
          <a:xfrm>
            <a:off x="3160713" y="4652963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3095625" y="4686300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3103563" y="4816475"/>
            <a:ext cx="7350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/>
              <a:t>state</a:t>
            </a:r>
          </a:p>
          <a:p>
            <a:pPr>
              <a:defRPr/>
            </a:pPr>
            <a:r>
              <a:rPr lang="en-US" sz="2000" smtClean="0"/>
              <a:t>1</a:t>
            </a:r>
          </a:p>
        </p:txBody>
      </p:sp>
      <p:sp>
        <p:nvSpPr>
          <p:cNvPr id="40967" name="Freeform 8"/>
          <p:cNvSpPr>
            <a:spLocks/>
          </p:cNvSpPr>
          <p:nvPr/>
        </p:nvSpPr>
        <p:spPr bwMode="auto">
          <a:xfrm>
            <a:off x="3981450" y="4638675"/>
            <a:ext cx="3952875" cy="285750"/>
          </a:xfrm>
          <a:custGeom>
            <a:avLst/>
            <a:gdLst>
              <a:gd name="T0" fmla="*/ 0 w 1446"/>
              <a:gd name="T1" fmla="*/ 2147483647 h 180"/>
              <a:gd name="T2" fmla="*/ 2147483647 w 1446"/>
              <a:gd name="T3" fmla="*/ 2147483647 h 1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Oval 10"/>
          <p:cNvSpPr>
            <a:spLocks noChangeArrowheads="1"/>
          </p:cNvSpPr>
          <p:nvPr/>
        </p:nvSpPr>
        <p:spPr bwMode="auto">
          <a:xfrm>
            <a:off x="7913688" y="4746625"/>
            <a:ext cx="809625" cy="876300"/>
          </a:xfrm>
          <a:prstGeom prst="ellipse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Oval 11"/>
          <p:cNvSpPr>
            <a:spLocks noChangeArrowheads="1"/>
          </p:cNvSpPr>
          <p:nvPr/>
        </p:nvSpPr>
        <p:spPr bwMode="auto">
          <a:xfrm>
            <a:off x="7848600" y="4791075"/>
            <a:ext cx="809625" cy="8763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7856538" y="4921250"/>
            <a:ext cx="7350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/>
              <a:t>state</a:t>
            </a:r>
          </a:p>
          <a:p>
            <a:pPr>
              <a:defRPr/>
            </a:pPr>
            <a:r>
              <a:rPr lang="en-US" sz="2000" smtClean="0"/>
              <a:t>2</a:t>
            </a:r>
          </a:p>
        </p:txBody>
      </p:sp>
      <p:sp>
        <p:nvSpPr>
          <p:cNvPr id="25612" name="Text Box 13"/>
          <p:cNvSpPr txBox="1">
            <a:spLocks noChangeArrowheads="1"/>
          </p:cNvSpPr>
          <p:nvPr/>
        </p:nvSpPr>
        <p:spPr bwMode="auto">
          <a:xfrm>
            <a:off x="4211638" y="4003675"/>
            <a:ext cx="3152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event causing state transition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5613" name="Text Box 14"/>
          <p:cNvSpPr txBox="1">
            <a:spLocks noChangeArrowheads="1"/>
          </p:cNvSpPr>
          <p:nvPr/>
        </p:nvSpPr>
        <p:spPr bwMode="auto">
          <a:xfrm>
            <a:off x="4138613" y="4298950"/>
            <a:ext cx="34210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actions taken on state transition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5614" name="Line 15"/>
          <p:cNvSpPr>
            <a:spLocks noChangeShapeType="1"/>
          </p:cNvSpPr>
          <p:nvPr/>
        </p:nvSpPr>
        <p:spPr bwMode="auto">
          <a:xfrm>
            <a:off x="4105275" y="4352925"/>
            <a:ext cx="33813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5615" name="Rectangle 16"/>
          <p:cNvSpPr>
            <a:spLocks noChangeArrowheads="1"/>
          </p:cNvSpPr>
          <p:nvPr/>
        </p:nvSpPr>
        <p:spPr bwMode="auto">
          <a:xfrm>
            <a:off x="123825" y="4686300"/>
            <a:ext cx="277177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itchFamily="2" charset="2"/>
              <a:buNone/>
            </a:pPr>
            <a:r>
              <a:rPr lang="en-US" sz="1800">
                <a:solidFill>
                  <a:srgbClr val="CC0000"/>
                </a:solidFill>
              </a:rPr>
              <a:t>state:</a:t>
            </a:r>
            <a:r>
              <a:rPr lang="en-US" sz="1800"/>
              <a:t> when in this </a:t>
            </a:r>
            <a:r>
              <a:rPr lang="ja-JP" altLang="en-US" sz="1800"/>
              <a:t>“</a:t>
            </a:r>
            <a:r>
              <a:rPr lang="en-US" altLang="ja-JP" sz="1800"/>
              <a:t>state</a:t>
            </a:r>
            <a:r>
              <a:rPr lang="ja-JP" altLang="en-US" sz="1800"/>
              <a:t>”</a:t>
            </a:r>
            <a:r>
              <a:rPr lang="en-US" altLang="ja-JP" sz="1800"/>
              <a:t> next state uniquely determined by next event</a:t>
            </a:r>
            <a:endParaRPr lang="en-US" sz="1800"/>
          </a:p>
        </p:txBody>
      </p:sp>
      <p:sp>
        <p:nvSpPr>
          <p:cNvPr id="40975" name="Freeform 17"/>
          <p:cNvSpPr>
            <a:spLocks/>
          </p:cNvSpPr>
          <p:nvPr/>
        </p:nvSpPr>
        <p:spPr bwMode="auto">
          <a:xfrm>
            <a:off x="3381375" y="5562600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Freeform 18"/>
          <p:cNvSpPr>
            <a:spLocks/>
          </p:cNvSpPr>
          <p:nvPr/>
        </p:nvSpPr>
        <p:spPr bwMode="auto">
          <a:xfrm flipH="1" flipV="1">
            <a:off x="8524875" y="5600700"/>
            <a:ext cx="95250" cy="581025"/>
          </a:xfrm>
          <a:custGeom>
            <a:avLst/>
            <a:gdLst>
              <a:gd name="T0" fmla="*/ 2147483647 w 60"/>
              <a:gd name="T1" fmla="*/ 2147483647 h 366"/>
              <a:gd name="T2" fmla="*/ 2147483647 w 60"/>
              <a:gd name="T3" fmla="*/ 0 h 36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9"/>
          <p:cNvSpPr>
            <a:spLocks noChangeShapeType="1"/>
          </p:cNvSpPr>
          <p:nvPr/>
        </p:nvSpPr>
        <p:spPr bwMode="auto">
          <a:xfrm>
            <a:off x="3905250" y="5305425"/>
            <a:ext cx="1571625" cy="7524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sp>
        <p:nvSpPr>
          <p:cNvPr id="25619" name="Text Box 21"/>
          <p:cNvSpPr txBox="1">
            <a:spLocks noChangeArrowheads="1"/>
          </p:cNvSpPr>
          <p:nvPr/>
        </p:nvSpPr>
        <p:spPr bwMode="auto">
          <a:xfrm>
            <a:off x="4672013" y="5099050"/>
            <a:ext cx="742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event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5620" name="Text Box 22"/>
          <p:cNvSpPr txBox="1">
            <a:spLocks noChangeArrowheads="1"/>
          </p:cNvSpPr>
          <p:nvPr/>
        </p:nvSpPr>
        <p:spPr bwMode="auto">
          <a:xfrm>
            <a:off x="4632325" y="5403850"/>
            <a:ext cx="890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CC0000"/>
                </a:solidFill>
              </a:rPr>
              <a:t>actions</a:t>
            </a:r>
            <a:endParaRPr lang="en-US" sz="2400">
              <a:solidFill>
                <a:srgbClr val="CC0000"/>
              </a:solidFill>
            </a:endParaRPr>
          </a:p>
        </p:txBody>
      </p:sp>
      <p:sp>
        <p:nvSpPr>
          <p:cNvPr id="25621" name="Line 23"/>
          <p:cNvSpPr>
            <a:spLocks noChangeShapeType="1"/>
          </p:cNvSpPr>
          <p:nvPr/>
        </p:nvSpPr>
        <p:spPr bwMode="auto">
          <a:xfrm>
            <a:off x="4581525" y="5457825"/>
            <a:ext cx="9429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ahoma" charset="0"/>
              <a:ea typeface="ＭＳ Ｐゴシック" charset="0"/>
            </a:endParaRPr>
          </a:p>
        </p:txBody>
      </p:sp>
      <p:pic>
        <p:nvPicPr>
          <p:cNvPr id="40981" name="Picture 27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0" y="831850"/>
            <a:ext cx="73136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3" name="Rectangle 28"/>
          <p:cNvSpPr>
            <a:spLocks noGrp="1" noChangeArrowheads="1"/>
          </p:cNvSpPr>
          <p:nvPr>
            <p:ph type="title"/>
          </p:nvPr>
        </p:nvSpPr>
        <p:spPr>
          <a:xfrm>
            <a:off x="411163" y="193675"/>
            <a:ext cx="7772400" cy="8890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Reliable data transfer: getting started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662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510E0D6-5AC5-462C-9704-6AF131572B57}" type="slidenum">
              <a:rPr lang="en-US"/>
              <a:pPr/>
              <a:t>8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411163" y="188913"/>
            <a:ext cx="8001000" cy="1004887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rdt1.0: </a:t>
            </a:r>
            <a:r>
              <a:rPr lang="en-US" sz="3200">
                <a:ea typeface="ＭＳ Ｐゴシック" charset="0"/>
                <a:cs typeface="+mj-cs"/>
              </a:rPr>
              <a:t>reliable transfer over a reliable channel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0" y="1331913"/>
            <a:ext cx="7896225" cy="3019425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underlying channel perfectly reliable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no bit errors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no loss of packets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separate FSMs for sender, receiver: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sender sends data into underlying channel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receiver reads data from underlying channel</a:t>
            </a:r>
          </a:p>
        </p:txBody>
      </p:sp>
      <p:sp>
        <p:nvSpPr>
          <p:cNvPr id="41989" name="Oval 4"/>
          <p:cNvSpPr>
            <a:spLocks noChangeArrowheads="1"/>
          </p:cNvSpPr>
          <p:nvPr/>
        </p:nvSpPr>
        <p:spPr bwMode="auto">
          <a:xfrm>
            <a:off x="808038" y="4246563"/>
            <a:ext cx="955675" cy="1011237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744538" y="4332288"/>
            <a:ext cx="1098550" cy="912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above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91" name="Freeform 6"/>
          <p:cNvSpPr>
            <a:spLocks/>
          </p:cNvSpPr>
          <p:nvPr/>
        </p:nvSpPr>
        <p:spPr bwMode="auto">
          <a:xfrm>
            <a:off x="1617663" y="4230688"/>
            <a:ext cx="611187" cy="1027112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Text Box 7"/>
          <p:cNvSpPr txBox="1">
            <a:spLocks noChangeArrowheads="1"/>
          </p:cNvSpPr>
          <p:nvPr/>
        </p:nvSpPr>
        <p:spPr bwMode="auto">
          <a:xfrm>
            <a:off x="2070100" y="4754563"/>
            <a:ext cx="2682875" cy="598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packet = make_pkt(data)</a:t>
            </a:r>
          </a:p>
          <a:p>
            <a:pPr algn="l"/>
            <a:r>
              <a:rPr lang="en-US">
                <a:latin typeface="Arial" pitchFamily="34" charset="0"/>
              </a:rPr>
              <a:t>udt_send(packet)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2028825" y="4287838"/>
            <a:ext cx="22558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rdt_send(data)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94" name="Line 9"/>
          <p:cNvSpPr>
            <a:spLocks noChangeShapeType="1"/>
          </p:cNvSpPr>
          <p:nvPr/>
        </p:nvSpPr>
        <p:spPr bwMode="auto">
          <a:xfrm>
            <a:off x="2128838" y="4630738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5" name="Line 10"/>
          <p:cNvSpPr>
            <a:spLocks noChangeShapeType="1"/>
          </p:cNvSpPr>
          <p:nvPr/>
        </p:nvSpPr>
        <p:spPr bwMode="auto">
          <a:xfrm>
            <a:off x="484188" y="4230688"/>
            <a:ext cx="385762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996" name="Text Box 11"/>
          <p:cNvSpPr txBox="1">
            <a:spLocks noChangeArrowheads="1"/>
          </p:cNvSpPr>
          <p:nvPr/>
        </p:nvSpPr>
        <p:spPr bwMode="auto">
          <a:xfrm>
            <a:off x="6335713" y="4613275"/>
            <a:ext cx="2487612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US">
                <a:latin typeface="Arial" pitchFamily="34" charset="0"/>
              </a:rPr>
              <a:t>extract (packet,data)</a:t>
            </a:r>
          </a:p>
          <a:p>
            <a:pPr algn="l"/>
            <a:r>
              <a:rPr lang="en-US">
                <a:latin typeface="Arial" pitchFamily="34" charset="0"/>
              </a:rPr>
              <a:t>deliver_data(data)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97" name="Oval 12"/>
          <p:cNvSpPr>
            <a:spLocks noChangeArrowheads="1"/>
          </p:cNvSpPr>
          <p:nvPr/>
        </p:nvSpPr>
        <p:spPr bwMode="auto">
          <a:xfrm>
            <a:off x="5116513" y="4232275"/>
            <a:ext cx="955675" cy="1011238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8" name="Text Box 13"/>
          <p:cNvSpPr txBox="1">
            <a:spLocks noChangeArrowheads="1"/>
          </p:cNvSpPr>
          <p:nvPr/>
        </p:nvSpPr>
        <p:spPr bwMode="auto">
          <a:xfrm>
            <a:off x="5053013" y="4318000"/>
            <a:ext cx="109855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>
                <a:latin typeface="Arial" pitchFamily="34" charset="0"/>
              </a:rPr>
              <a:t>Wait for call from below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1999" name="Freeform 14"/>
          <p:cNvSpPr>
            <a:spLocks/>
          </p:cNvSpPr>
          <p:nvPr/>
        </p:nvSpPr>
        <p:spPr bwMode="auto">
          <a:xfrm>
            <a:off x="5926138" y="4216400"/>
            <a:ext cx="611187" cy="1027113"/>
          </a:xfrm>
          <a:custGeom>
            <a:avLst/>
            <a:gdLst>
              <a:gd name="T0" fmla="*/ 0 w 735"/>
              <a:gd name="T1" fmla="*/ 2147483647 h 1080"/>
              <a:gd name="T2" fmla="*/ 0 w 735"/>
              <a:gd name="T3" fmla="*/ 2147483647 h 1080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 cmpd="sng">
            <a:solidFill>
              <a:srgbClr val="000000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000" name="Text Box 15"/>
          <p:cNvSpPr txBox="1">
            <a:spLocks noChangeArrowheads="1"/>
          </p:cNvSpPr>
          <p:nvPr/>
        </p:nvSpPr>
        <p:spPr bwMode="auto">
          <a:xfrm>
            <a:off x="6337300" y="4273550"/>
            <a:ext cx="2255838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>
              <a:latin typeface="Times New Roman" pitchFamily="18" charset="0"/>
            </a:endParaRPr>
          </a:p>
        </p:txBody>
      </p:sp>
      <p:sp>
        <p:nvSpPr>
          <p:cNvPr id="42001" name="Line 16"/>
          <p:cNvSpPr>
            <a:spLocks noChangeShapeType="1"/>
          </p:cNvSpPr>
          <p:nvPr/>
        </p:nvSpPr>
        <p:spPr bwMode="auto">
          <a:xfrm>
            <a:off x="6437313" y="4616450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02" name="Line 17"/>
          <p:cNvSpPr>
            <a:spLocks noChangeShapeType="1"/>
          </p:cNvSpPr>
          <p:nvPr/>
        </p:nvSpPr>
        <p:spPr bwMode="auto">
          <a:xfrm>
            <a:off x="4792663" y="4216400"/>
            <a:ext cx="385762" cy="2428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644" name="Rectangle 18"/>
          <p:cNvSpPr>
            <a:spLocks noChangeArrowheads="1"/>
          </p:cNvSpPr>
          <p:nvPr/>
        </p:nvSpPr>
        <p:spPr bwMode="auto">
          <a:xfrm>
            <a:off x="6351588" y="4292600"/>
            <a:ext cx="1541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rdt_rcv(packet)</a:t>
            </a:r>
          </a:p>
        </p:txBody>
      </p:sp>
      <p:sp>
        <p:nvSpPr>
          <p:cNvPr id="26645" name="Text Box 19"/>
          <p:cNvSpPr txBox="1">
            <a:spLocks noChangeArrowheads="1"/>
          </p:cNvSpPr>
          <p:nvPr/>
        </p:nvSpPr>
        <p:spPr bwMode="auto">
          <a:xfrm>
            <a:off x="2116138" y="5540375"/>
            <a:ext cx="1089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</a:rPr>
              <a:t>sender</a:t>
            </a:r>
          </a:p>
        </p:txBody>
      </p:sp>
      <p:sp>
        <p:nvSpPr>
          <p:cNvPr id="26646" name="Text Box 20"/>
          <p:cNvSpPr txBox="1">
            <a:spLocks noChangeArrowheads="1"/>
          </p:cNvSpPr>
          <p:nvPr/>
        </p:nvSpPr>
        <p:spPr bwMode="auto">
          <a:xfrm>
            <a:off x="5961063" y="5537200"/>
            <a:ext cx="1247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smtClean="0">
                <a:solidFill>
                  <a:srgbClr val="CC0000"/>
                </a:solidFill>
              </a:rPr>
              <a:t>receiver</a:t>
            </a:r>
          </a:p>
        </p:txBody>
      </p:sp>
      <p:pic>
        <p:nvPicPr>
          <p:cNvPr id="42006" name="Picture 21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950" y="904875"/>
            <a:ext cx="7313613" cy="17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76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/>
              <a:t>3-</a:t>
            </a:r>
            <a:fld id="{6E05861F-CE00-479F-B9E8-F4916DD91D37}" type="slidenum">
              <a:rPr lang="en-US"/>
              <a:pPr/>
              <a:t>9</a:t>
            </a:fld>
            <a:endParaRPr lang="en-US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66838"/>
            <a:ext cx="7896225" cy="4448175"/>
          </a:xfrm>
        </p:spPr>
        <p:txBody>
          <a:bodyPr/>
          <a:lstStyle/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underlying channel may flip bits in packet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checksum to detect bit errors</a:t>
            </a:r>
          </a:p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 i="1">
                <a:ea typeface="ＭＳ Ｐゴシック" charset="0"/>
                <a:cs typeface="+mn-cs"/>
              </a:rPr>
              <a:t>the</a:t>
            </a:r>
            <a:r>
              <a:rPr lang="en-US">
                <a:ea typeface="ＭＳ Ｐゴシック" charset="0"/>
                <a:cs typeface="+mn-cs"/>
              </a:rPr>
              <a:t> question: how to recover from errors: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acknowledgements (ACKs):</a:t>
            </a:r>
            <a:r>
              <a:rPr lang="en-US">
                <a:ea typeface="ＭＳ Ｐゴシック" charset="0"/>
              </a:rPr>
              <a:t> receiver explicitly tells sender that pkt received OK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</a:rPr>
              <a:t>negative acknowledgements (NAKs):</a:t>
            </a:r>
            <a:r>
              <a:rPr lang="en-US">
                <a:ea typeface="ＭＳ Ｐゴシック" charset="0"/>
              </a:rPr>
              <a:t> receiver explicitly tells sender that pkt had errors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sender retransmits pkt on receipt of NAK</a:t>
            </a:r>
          </a:p>
          <a:p>
            <a:pPr>
              <a:lnSpc>
                <a:spcPct val="75000"/>
              </a:lnSpc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new mechanisms in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rdt2.0</a:t>
            </a:r>
            <a:r>
              <a:rPr lang="en-US">
                <a:ea typeface="ＭＳ Ｐゴシック" charset="0"/>
                <a:cs typeface="+mn-cs"/>
              </a:rPr>
              <a:t> (beyond </a:t>
            </a:r>
            <a:r>
              <a:rPr lang="en-US" sz="2400" b="1">
                <a:latin typeface="Courier New" charset="0"/>
                <a:ea typeface="ＭＳ Ｐゴシック" charset="0"/>
                <a:cs typeface="+mn-cs"/>
              </a:rPr>
              <a:t>rdt1.0</a:t>
            </a:r>
            <a:r>
              <a:rPr lang="en-US">
                <a:ea typeface="ＭＳ Ｐゴシック" charset="0"/>
                <a:cs typeface="+mn-cs"/>
              </a:rPr>
              <a:t>):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error detection</a:t>
            </a:r>
          </a:p>
          <a:p>
            <a:pPr lvl="1">
              <a:lnSpc>
                <a:spcPct val="75000"/>
              </a:lnSpc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receiver feedback: control msgs (ACK,NAK) rcvr-&gt;sender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163513"/>
            <a:ext cx="8001000" cy="9969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rdt2.0: channel with bit errors</a:t>
            </a:r>
          </a:p>
        </p:txBody>
      </p:sp>
      <p:pic>
        <p:nvPicPr>
          <p:cNvPr id="43013" name="Picture 8" descr="underline_base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513" y="871538"/>
            <a:ext cx="6856412" cy="173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113" y="2516188"/>
            <a:ext cx="9144000" cy="37861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10"/>
          <p:cNvSpPr txBox="1">
            <a:spLocks noChangeArrowheads="1"/>
          </p:cNvSpPr>
          <p:nvPr/>
        </p:nvSpPr>
        <p:spPr bwMode="auto">
          <a:xfrm>
            <a:off x="1735138" y="3678238"/>
            <a:ext cx="60848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200" i="1">
                <a:solidFill>
                  <a:srgbClr val="CC0000"/>
                </a:solidFill>
                <a:latin typeface="Gill Sans MT" pitchFamily="34" charset="0"/>
              </a:rPr>
              <a:t>How do humans recover from </a:t>
            </a:r>
            <a:r>
              <a:rPr lang="ja-JP" altLang="en-US" sz="3200" i="1">
                <a:solidFill>
                  <a:srgbClr val="CC0000"/>
                </a:solidFill>
                <a:latin typeface="Gill Sans MT" pitchFamily="34" charset="0"/>
              </a:rPr>
              <a:t>“</a:t>
            </a:r>
            <a:r>
              <a:rPr lang="en-US" altLang="ja-JP" sz="3200" i="1">
                <a:solidFill>
                  <a:srgbClr val="CC0000"/>
                </a:solidFill>
                <a:latin typeface="Gill Sans MT" pitchFamily="34" charset="0"/>
              </a:rPr>
              <a:t>errors</a:t>
            </a:r>
            <a:r>
              <a:rPr lang="ja-JP" altLang="en-US" sz="3200" i="1">
                <a:solidFill>
                  <a:srgbClr val="CC0000"/>
                </a:solidFill>
                <a:latin typeface="Gill Sans MT" pitchFamily="34" charset="0"/>
              </a:rPr>
              <a:t>”</a:t>
            </a:r>
            <a:endParaRPr lang="en-US" altLang="ja-JP" sz="3200" i="1">
              <a:solidFill>
                <a:srgbClr val="CC0000"/>
              </a:solidFill>
              <a:latin typeface="Gill Sans MT" pitchFamily="34" charset="0"/>
            </a:endParaRPr>
          </a:p>
          <a:p>
            <a:r>
              <a:rPr lang="en-US" sz="3200" i="1">
                <a:solidFill>
                  <a:srgbClr val="CC0000"/>
                </a:solidFill>
                <a:latin typeface="Gill Sans MT" pitchFamily="34" charset="0"/>
              </a:rPr>
              <a:t>during conversation?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18982</TotalTime>
  <Words>1029</Words>
  <Application>Microsoft Office PowerPoint</Application>
  <PresentationFormat>On-screen Show (4:3)</PresentationFormat>
  <Paragraphs>208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PowerPoint Presentation</vt:lpstr>
      <vt:lpstr>Chapter 3 outline</vt:lpstr>
      <vt:lpstr>Principles of reliable data transfer</vt:lpstr>
      <vt:lpstr>Principles of reliable data transfer</vt:lpstr>
      <vt:lpstr>Principles of reliable data transfer</vt:lpstr>
      <vt:lpstr>Reliable data transfer: getting started</vt:lpstr>
      <vt:lpstr>Reliable data transfer: getting started</vt:lpstr>
      <vt:lpstr>rdt1.0: reliable transfer over a reliable channel</vt:lpstr>
      <vt:lpstr>rdt2.0: channel with bit errors</vt:lpstr>
      <vt:lpstr>rdt2.0: channel with bit errors</vt:lpstr>
      <vt:lpstr>rdt2.0: FSM specification</vt:lpstr>
      <vt:lpstr>rdt2.0: operation with no errors</vt:lpstr>
      <vt:lpstr>rdt2.0: error scenario</vt:lpstr>
      <vt:lpstr>rdt2.0 has a fatal flaw!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Edition: Chapter 3</dc:title>
  <dc:creator>Jim Kurose &amp; Keith Ross</dc:creator>
  <cp:lastModifiedBy>Xiannong Meng</cp:lastModifiedBy>
  <cp:revision>304</cp:revision>
  <cp:lastPrinted>2000-04-27T09:23:27Z</cp:lastPrinted>
  <dcterms:created xsi:type="dcterms:W3CDTF">1999-10-08T19:08:27Z</dcterms:created>
  <dcterms:modified xsi:type="dcterms:W3CDTF">2016-02-05T20:36:09Z</dcterms:modified>
</cp:coreProperties>
</file>